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2"/>
  </p:sldMasterIdLst>
  <p:notesMasterIdLst>
    <p:notesMasterId r:id="rId31"/>
  </p:notesMasterIdLst>
  <p:sldIdLst>
    <p:sldId id="256" r:id="rId3"/>
    <p:sldId id="399" r:id="rId4"/>
    <p:sldId id="400" r:id="rId5"/>
    <p:sldId id="425" r:id="rId6"/>
    <p:sldId id="428" r:id="rId7"/>
    <p:sldId id="436" r:id="rId8"/>
    <p:sldId id="437" r:id="rId9"/>
    <p:sldId id="438" r:id="rId10"/>
    <p:sldId id="439" r:id="rId11"/>
    <p:sldId id="440" r:id="rId12"/>
    <p:sldId id="441" r:id="rId13"/>
    <p:sldId id="458" r:id="rId14"/>
    <p:sldId id="459" r:id="rId15"/>
    <p:sldId id="461" r:id="rId16"/>
    <p:sldId id="460" r:id="rId17"/>
    <p:sldId id="462" r:id="rId18"/>
    <p:sldId id="463" r:id="rId19"/>
    <p:sldId id="464" r:id="rId20"/>
    <p:sldId id="465" r:id="rId21"/>
    <p:sldId id="466" r:id="rId22"/>
    <p:sldId id="467" r:id="rId23"/>
    <p:sldId id="469" r:id="rId24"/>
    <p:sldId id="468" r:id="rId25"/>
    <p:sldId id="414" r:id="rId26"/>
    <p:sldId id="470" r:id="rId27"/>
    <p:sldId id="471" r:id="rId28"/>
    <p:sldId id="417" r:id="rId29"/>
    <p:sldId id="472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E7172-9BD0-4239-AAF8-105D78D2B8B1}" v="18" dt="2022-11-09T12:32:38.119"/>
    <p1510:client id="{E3D8C9BE-60A5-4C51-B759-F582C2B2EA9E}" v="55" dt="2022-11-09T10:44:2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56" autoAdjust="0"/>
  </p:normalViewPr>
  <p:slideViewPr>
    <p:cSldViewPr snapToGrid="0">
      <p:cViewPr varScale="1">
        <p:scale>
          <a:sx n="101" d="100"/>
          <a:sy n="101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JD" userId="a3ff190ec8d2dd2e" providerId="Windows Live" clId="Web-{D17E7172-9BD0-4239-AAF8-105D78D2B8B1}"/>
    <pc:docChg chg="modSld">
      <pc:chgData name="Wu JD" userId="a3ff190ec8d2dd2e" providerId="Windows Live" clId="Web-{D17E7172-9BD0-4239-AAF8-105D78D2B8B1}" dt="2022-11-09T12:32:38.119" v="9" actId="1076"/>
      <pc:docMkLst>
        <pc:docMk/>
      </pc:docMkLst>
      <pc:sldChg chg="modSp">
        <pc:chgData name="Wu JD" userId="a3ff190ec8d2dd2e" providerId="Windows Live" clId="Web-{D17E7172-9BD0-4239-AAF8-105D78D2B8B1}" dt="2022-11-09T12:08:00.189" v="3" actId="20577"/>
        <pc:sldMkLst>
          <pc:docMk/>
          <pc:sldMk cId="0" sldId="399"/>
        </pc:sldMkLst>
        <pc:spChg chg="mod">
          <ac:chgData name="Wu JD" userId="a3ff190ec8d2dd2e" providerId="Windows Live" clId="Web-{D17E7172-9BD0-4239-AAF8-105D78D2B8B1}" dt="2022-11-09T12:08:00.189" v="3" actId="20577"/>
          <ac:spMkLst>
            <pc:docMk/>
            <pc:sldMk cId="0" sldId="399"/>
            <ac:spMk id="8" creationId="{00000000-0000-0000-0000-000000000000}"/>
          </ac:spMkLst>
        </pc:spChg>
      </pc:sldChg>
      <pc:sldChg chg="modSp">
        <pc:chgData name="Wu JD" userId="a3ff190ec8d2dd2e" providerId="Windows Live" clId="Web-{D17E7172-9BD0-4239-AAF8-105D78D2B8B1}" dt="2022-11-09T12:32:38.119" v="9" actId="1076"/>
        <pc:sldMkLst>
          <pc:docMk/>
          <pc:sldMk cId="0" sldId="460"/>
        </pc:sldMkLst>
        <pc:picChg chg="mod">
          <ac:chgData name="Wu JD" userId="a3ff190ec8d2dd2e" providerId="Windows Live" clId="Web-{D17E7172-9BD0-4239-AAF8-105D78D2B8B1}" dt="2022-11-09T12:32:38.119" v="9" actId="1076"/>
          <ac:picMkLst>
            <pc:docMk/>
            <pc:sldMk cId="0" sldId="460"/>
            <ac:picMk id="101" creationId="{00000000-0000-0000-0000-000000000000}"/>
          </ac:picMkLst>
        </pc:picChg>
      </pc:sldChg>
      <pc:sldChg chg="modSp">
        <pc:chgData name="Wu JD" userId="a3ff190ec8d2dd2e" providerId="Windows Live" clId="Web-{D17E7172-9BD0-4239-AAF8-105D78D2B8B1}" dt="2022-11-09T12:32:25.056" v="7" actId="20577"/>
        <pc:sldMkLst>
          <pc:docMk/>
          <pc:sldMk cId="0" sldId="461"/>
        </pc:sldMkLst>
        <pc:spChg chg="mod">
          <ac:chgData name="Wu JD" userId="a3ff190ec8d2dd2e" providerId="Windows Live" clId="Web-{D17E7172-9BD0-4239-AAF8-105D78D2B8B1}" dt="2022-11-09T12:32:25.056" v="7" actId="20577"/>
          <ac:spMkLst>
            <pc:docMk/>
            <pc:sldMk cId="0" sldId="461"/>
            <ac:spMk id="3" creationId="{00000000-0000-0000-0000-000000000000}"/>
          </ac:spMkLst>
        </pc:spChg>
      </pc:sldChg>
    </pc:docChg>
  </pc:docChgLst>
  <pc:docChgLst>
    <pc:chgData clId="Web-{D17E7172-9BD0-4239-AAF8-105D78D2B8B1}"/>
    <pc:docChg chg="modSld">
      <pc:chgData name="" userId="" providerId="" clId="Web-{D17E7172-9BD0-4239-AAF8-105D78D2B8B1}" dt="2022-11-09T12:07:46.236" v="3" actId="20577"/>
      <pc:docMkLst>
        <pc:docMk/>
      </pc:docMkLst>
      <pc:sldChg chg="modSp">
        <pc:chgData name="" userId="" providerId="" clId="Web-{D17E7172-9BD0-4239-AAF8-105D78D2B8B1}" dt="2022-11-09T12:07:19.829" v="2" actId="20577"/>
        <pc:sldMkLst>
          <pc:docMk/>
          <pc:sldMk cId="0" sldId="256"/>
        </pc:sldMkLst>
        <pc:spChg chg="mod">
          <ac:chgData name="" userId="" providerId="" clId="Web-{D17E7172-9BD0-4239-AAF8-105D78D2B8B1}" dt="2022-11-09T12:07:19.829" v="2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" userId="" providerId="" clId="Web-{D17E7172-9BD0-4239-AAF8-105D78D2B8B1}" dt="2022-11-09T12:07:46.236" v="3" actId="20577"/>
        <pc:sldMkLst>
          <pc:docMk/>
          <pc:sldMk cId="0" sldId="399"/>
        </pc:sldMkLst>
        <pc:spChg chg="mod">
          <ac:chgData name="" userId="" providerId="" clId="Web-{D17E7172-9BD0-4239-AAF8-105D78D2B8B1}" dt="2022-11-09T12:07:46.236" v="3" actId="20577"/>
          <ac:spMkLst>
            <pc:docMk/>
            <pc:sldMk cId="0" sldId="399"/>
            <ac:spMk id="8" creationId="{00000000-0000-0000-0000-000000000000}"/>
          </ac:spMkLst>
        </pc:spChg>
      </pc:sldChg>
    </pc:docChg>
  </pc:docChgLst>
  <pc:docChgLst>
    <pc:chgData name="Wu JD" userId="a3ff190ec8d2dd2e" providerId="Windows Live" clId="Web-{E3D8C9BE-60A5-4C51-B759-F582C2B2EA9E}"/>
    <pc:docChg chg="modSld">
      <pc:chgData name="Wu JD" userId="a3ff190ec8d2dd2e" providerId="Windows Live" clId="Web-{E3D8C9BE-60A5-4C51-B759-F582C2B2EA9E}" dt="2022-11-09T10:44:22.753" v="33" actId="20577"/>
      <pc:docMkLst>
        <pc:docMk/>
      </pc:docMkLst>
      <pc:sldChg chg="modSp">
        <pc:chgData name="Wu JD" userId="a3ff190ec8d2dd2e" providerId="Windows Live" clId="Web-{E3D8C9BE-60A5-4C51-B759-F582C2B2EA9E}" dt="2022-11-09T10:44:22.753" v="33" actId="20577"/>
        <pc:sldMkLst>
          <pc:docMk/>
          <pc:sldMk cId="0" sldId="423"/>
        </pc:sldMkLst>
        <pc:spChg chg="mod">
          <ac:chgData name="Wu JD" userId="a3ff190ec8d2dd2e" providerId="Windows Live" clId="Web-{E3D8C9BE-60A5-4C51-B759-F582C2B2EA9E}" dt="2022-11-09T10:44:22.753" v="33" actId="20577"/>
          <ac:spMkLst>
            <pc:docMk/>
            <pc:sldMk cId="0" sldId="423"/>
            <ac:spMk id="3" creationId="{00000000-0000-0000-0000-000000000000}"/>
          </ac:spMkLst>
        </pc:spChg>
        <pc:spChg chg="mod">
          <ac:chgData name="Wu JD" userId="a3ff190ec8d2dd2e" providerId="Windows Live" clId="Web-{E3D8C9BE-60A5-4C51-B759-F582C2B2EA9E}" dt="2022-11-09T10:41:59.295" v="30" actId="20577"/>
          <ac:spMkLst>
            <pc:docMk/>
            <pc:sldMk cId="0" sldId="42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在实现</a:t>
            </a:r>
            <a:r>
              <a:rPr kumimoji="1" lang="en-US" altLang="zh-CN" sz="1200" dirty="0"/>
              <a:t>resolve</a:t>
            </a:r>
            <a:r>
              <a:rPr kumimoji="1" lang="zh-CN" altLang="en-US" sz="1200" dirty="0"/>
              <a:t>时需要考虑到接口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cal-lab/Tai-e-assign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 bwMode="auto">
          <a:xfrm>
            <a:off x="1355766" y="1545204"/>
            <a:ext cx="10154362" cy="8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zh-CN" altLang="en-US" sz="4000">
                <a:solidFill>
                  <a:srgbClr val="0B5128"/>
                </a:solidFill>
                <a:latin typeface="微软雅黑"/>
                <a:ea typeface="微软雅黑"/>
              </a:rPr>
              <a:t>实验五：类层次结构分析与过程间常量传播</a:t>
            </a:r>
          </a:p>
        </p:txBody>
      </p:sp>
      <p:sp>
        <p:nvSpPr>
          <p:cNvPr id="7" name="副标题 2"/>
          <p:cNvSpPr>
            <a:spLocks noGrp="1"/>
          </p:cNvSpPr>
          <p:nvPr/>
        </p:nvSpPr>
        <p:spPr bwMode="auto">
          <a:xfrm>
            <a:off x="1524000" y="3683803"/>
            <a:ext cx="9144000" cy="15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2024.4.28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46" y="4945070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dirty="0">
                <a:solidFill>
                  <a:srgbClr val="2C3E50"/>
                </a:solidFill>
                <a:effectLst/>
                <a:sym typeface="+mn-ea"/>
              </a:rPr>
              <a:t>(</a:t>
            </a:r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2C3E50"/>
                </a:solidFill>
              </a:rPr>
              <a:t>CHA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相关</a:t>
            </a:r>
            <a:r>
              <a:rPr lang="en-US" altLang="zh-CN" dirty="0">
                <a:solidFill>
                  <a:srgbClr val="2C3E50"/>
                </a:solidFill>
              </a:rPr>
              <a:t>API</a:t>
            </a:r>
            <a:endParaRPr lang="zh-CN" altLang="en-US" b="1" i="0" dirty="0">
              <a:solidFill>
                <a:srgbClr val="2C3E50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266" y="1621908"/>
            <a:ext cx="10444626" cy="4662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pascal.taie.analysis.graph.callgraph.CallKind</a:t>
            </a:r>
            <a:endParaRPr lang="en-US" altLang="zh-CN" sz="2000" b="1" dirty="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等线" panose="02010600030101010101" charset="-122"/>
              </a:rPr>
              <a:t>该枚举类型表示调用图中边的种类，包括 </a:t>
            </a:r>
            <a:r>
              <a:rPr lang="en-US" altLang="zh-CN" sz="2000" dirty="0">
                <a:ea typeface="等线" panose="02010600030101010101" charset="-122"/>
              </a:rPr>
              <a:t>INTERFACE</a:t>
            </a:r>
            <a:r>
              <a:rPr lang="zh-CN" altLang="en-US" sz="2000" dirty="0">
                <a:ea typeface="等线" panose="02010600030101010101" charset="-122"/>
              </a:rPr>
              <a:t>、</a:t>
            </a:r>
            <a:r>
              <a:rPr lang="en-US" altLang="zh-CN" sz="2000" dirty="0">
                <a:ea typeface="等线" panose="02010600030101010101" charset="-122"/>
              </a:rPr>
              <a:t>VIRTUAL</a:t>
            </a:r>
            <a:r>
              <a:rPr lang="zh-CN" altLang="en-US" sz="2000" dirty="0">
                <a:ea typeface="等线" panose="02010600030101010101" charset="-122"/>
              </a:rPr>
              <a:t>、</a:t>
            </a:r>
            <a:r>
              <a:rPr lang="en-US" altLang="zh-CN" sz="2000" dirty="0">
                <a:ea typeface="等线" panose="02010600030101010101" charset="-122"/>
              </a:rPr>
              <a:t>SPECIAL </a:t>
            </a:r>
            <a:r>
              <a:rPr lang="zh-CN" altLang="en-US" sz="2000" dirty="0">
                <a:ea typeface="等线" panose="02010600030101010101" charset="-122"/>
              </a:rPr>
              <a:t>和 </a:t>
            </a:r>
            <a:r>
              <a:rPr lang="en-US" altLang="zh-CN" sz="2000" dirty="0">
                <a:ea typeface="等线" panose="02010600030101010101" charset="-122"/>
              </a:rPr>
              <a:t>STATIC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pascal.taie.analysis.graph.callgraph.Edge</a:t>
            </a:r>
            <a:r>
              <a:rPr lang="en-US" altLang="zh-CN" sz="2000" b="1" dirty="0">
                <a:ea typeface="等线" panose="02010600030101010101" charset="-122"/>
              </a:rPr>
              <a:t>&lt;</a:t>
            </a:r>
            <a:r>
              <a:rPr lang="en-US" altLang="zh-CN" sz="2000" b="1" dirty="0" err="1">
                <a:ea typeface="等线" panose="02010600030101010101" charset="-122"/>
              </a:rPr>
              <a:t>Invoke,JMethod</a:t>
            </a:r>
            <a:r>
              <a:rPr lang="en-US" altLang="zh-CN" sz="2000" b="1" dirty="0">
                <a:ea typeface="等线" panose="02010600030101010101" charset="-122"/>
              </a:rPr>
              <a:t>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等线" panose="02010600030101010101" charset="-122"/>
              </a:rPr>
              <a:t>该类表示调用图中的边。每一条边从调用点（</a:t>
            </a:r>
            <a:r>
              <a:rPr lang="en-US" altLang="zh-CN" sz="2000" dirty="0">
                <a:ea typeface="等线" panose="02010600030101010101" charset="-122"/>
              </a:rPr>
              <a:t>call site</a:t>
            </a:r>
            <a:r>
              <a:rPr lang="zh-CN" altLang="en-US" sz="2000" dirty="0">
                <a:ea typeface="等线" panose="02010600030101010101" charset="-122"/>
              </a:rPr>
              <a:t>，</a:t>
            </a:r>
            <a:r>
              <a:rPr lang="en-US" altLang="zh-CN" sz="2000" dirty="0">
                <a:ea typeface="等线" panose="02010600030101010101" charset="-122"/>
              </a:rPr>
              <a:t>Tai-e </a:t>
            </a:r>
            <a:r>
              <a:rPr lang="zh-CN" altLang="en-US" sz="2000" dirty="0">
                <a:ea typeface="等线" panose="02010600030101010101" charset="-122"/>
              </a:rPr>
              <a:t>中为 </a:t>
            </a:r>
            <a:r>
              <a:rPr lang="en-US" altLang="zh-CN" sz="2000" dirty="0">
                <a:ea typeface="等线" panose="02010600030101010101" charset="-122"/>
              </a:rPr>
              <a:t>Invoke </a:t>
            </a:r>
            <a:r>
              <a:rPr lang="zh-CN" altLang="en-US" sz="2000" dirty="0">
                <a:ea typeface="等线" panose="02010600030101010101" charset="-122"/>
              </a:rPr>
              <a:t>类型）出发，指向被调用方法（</a:t>
            </a:r>
            <a:r>
              <a:rPr lang="en-US" altLang="zh-CN" sz="2000" dirty="0">
                <a:ea typeface="等线" panose="02010600030101010101" charset="-122"/>
              </a:rPr>
              <a:t>callee method</a:t>
            </a:r>
            <a:r>
              <a:rPr lang="zh-CN" altLang="en-US" sz="2000" dirty="0">
                <a:ea typeface="等线" panose="02010600030101010101" charset="-122"/>
              </a:rPr>
              <a:t>，类型为 </a:t>
            </a:r>
            <a:r>
              <a:rPr lang="en-US" altLang="zh-CN" sz="2000" dirty="0" err="1">
                <a:ea typeface="等线" panose="02010600030101010101" charset="-122"/>
              </a:rPr>
              <a:t>JMethod</a:t>
            </a:r>
            <a:r>
              <a:rPr lang="zh-CN" altLang="en-US" sz="2000" dirty="0">
                <a:ea typeface="等线" panose="02010600030101010101" charset="-122"/>
              </a:rPr>
              <a:t>）。</a:t>
            </a:r>
            <a:endParaRPr lang="en-US" altLang="zh-CN" sz="2000" dirty="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等线" panose="02010600030101010101" charset="-122"/>
              </a:rPr>
              <a:t>在创建一条边的时候，你需要向构造方法提供调用类型、调用点和被调用方法的信息。</a:t>
            </a:r>
            <a:endParaRPr lang="en-US" altLang="zh-CN" sz="2000" dirty="0">
              <a:ea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pascal.taie.ir.stmt.Invoke</a:t>
            </a:r>
            <a:r>
              <a:rPr lang="en-US" altLang="zh-CN" sz="2000" b="1" dirty="0">
                <a:ea typeface="等线" panose="02010600030101010101" charset="-122"/>
              </a:rPr>
              <a:t> (subclass of </a:t>
            </a:r>
            <a:r>
              <a:rPr lang="en-US" altLang="zh-CN" sz="2000" b="1" dirty="0" err="1">
                <a:ea typeface="等线" panose="02010600030101010101" charset="-122"/>
              </a:rPr>
              <a:t>Stmt</a:t>
            </a:r>
            <a:r>
              <a:rPr lang="en-US" altLang="zh-CN" sz="2000" b="1" dirty="0">
                <a:ea typeface="等线" panose="02010600030101010101" charset="-12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等线" panose="02010600030101010101" charset="-122"/>
              </a:rPr>
              <a:t>该类表示程序中的方法调用（举个例子：</a:t>
            </a:r>
            <a:r>
              <a:rPr lang="en-US" altLang="zh-CN" sz="2000" dirty="0">
                <a:ea typeface="等线" panose="02010600030101010101" charset="-122"/>
              </a:rPr>
              <a:t>x = </a:t>
            </a:r>
            <a:r>
              <a:rPr lang="en-US" altLang="zh-CN" sz="2000" dirty="0" err="1">
                <a:ea typeface="等线" panose="02010600030101010101" charset="-122"/>
              </a:rPr>
              <a:t>o.m</a:t>
            </a:r>
            <a:r>
              <a:rPr lang="en-US" altLang="zh-CN" sz="2000" dirty="0">
                <a:ea typeface="等线" panose="02010600030101010101" charset="-122"/>
              </a:rPr>
              <a:t>(a1,a2,…)</a:t>
            </a:r>
            <a:r>
              <a:rPr lang="zh-CN" altLang="en-US" sz="2000" dirty="0">
                <a:ea typeface="等线" panose="02010600030101010101" charset="-122"/>
              </a:rPr>
              <a:t>）以及调用图中的调用点。它提供了一些 </a:t>
            </a:r>
            <a:r>
              <a:rPr lang="en-US" altLang="zh-CN" sz="2000" dirty="0">
                <a:ea typeface="等线" panose="02010600030101010101" charset="-122"/>
              </a:rPr>
              <a:t>API </a:t>
            </a:r>
            <a:r>
              <a:rPr lang="zh-CN" altLang="en-US" sz="2000" dirty="0">
                <a:ea typeface="等线" panose="02010600030101010101" charset="-122"/>
              </a:rPr>
              <a:t>来获取调用点的各种信息</a:t>
            </a:r>
            <a:endParaRPr lang="en-US" altLang="zh-CN" sz="2000" dirty="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等线" panose="02010600030101010101" charset="-122"/>
              </a:rPr>
              <a:t>需要使用 </a:t>
            </a:r>
            <a:r>
              <a:rPr lang="en-US" altLang="zh-CN" sz="2000" dirty="0" err="1">
                <a:ea typeface="等线" panose="02010600030101010101" charset="-122"/>
              </a:rPr>
              <a:t>getMethodRef</a:t>
            </a:r>
            <a:r>
              <a:rPr lang="en-US" altLang="zh-CN" sz="2000" dirty="0">
                <a:ea typeface="等线" panose="02010600030101010101" charset="-122"/>
              </a:rPr>
              <a:t>() </a:t>
            </a:r>
            <a:r>
              <a:rPr lang="zh-CN" altLang="en-US" sz="2000" dirty="0">
                <a:ea typeface="等线" panose="02010600030101010101" charset="-122"/>
              </a:rPr>
              <a:t>来获取目标方法的签名信息。</a:t>
            </a:r>
            <a:endParaRPr lang="en-US" altLang="zh-CN" sz="2000" dirty="0">
              <a:ea typeface="等线" panose="02010600030101010101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53167" y="3187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dirty="0">
                <a:solidFill>
                  <a:srgbClr val="2C3E50"/>
                </a:solidFill>
                <a:effectLst/>
                <a:sym typeface="+mn-ea"/>
              </a:rPr>
              <a:t>(</a:t>
            </a:r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相关</a:t>
            </a:r>
            <a:r>
              <a:rPr lang="en-US" altLang="zh-CN" dirty="0">
                <a:solidFill>
                  <a:srgbClr val="2C3E50"/>
                </a:solidFill>
              </a:rPr>
              <a:t>API</a:t>
            </a:r>
            <a:endParaRPr lang="en-US" altLang="zh-CN" b="1" i="0" dirty="0">
              <a:solidFill>
                <a:srgbClr val="2C3E50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266" y="1621908"/>
            <a:ext cx="10444626" cy="3277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pascal.taie.ir.proginfo.MethodRef</a:t>
            </a:r>
            <a:endParaRPr lang="en-US" altLang="zh-CN" sz="2000" b="1" dirty="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ea typeface="等线" panose="02010600030101010101" charset="-122"/>
              </a:rPr>
              <a:t>JClass</a:t>
            </a:r>
            <a:r>
              <a:rPr lang="en-US" altLang="zh-CN" sz="2000" b="1" dirty="0">
                <a:ea typeface="等线" panose="02010600030101010101" charset="-122"/>
              </a:rPr>
              <a:t> </a:t>
            </a:r>
            <a:r>
              <a:rPr lang="en-US" altLang="zh-CN" sz="2000" b="1" dirty="0" err="1">
                <a:ea typeface="等线" panose="02010600030101010101" charset="-122"/>
              </a:rPr>
              <a:t>getDeclaringClass</a:t>
            </a:r>
            <a:r>
              <a:rPr lang="en-US" altLang="zh-CN" sz="2000" b="1" dirty="0">
                <a:ea typeface="等线" panose="02010600030101010101" charset="-122"/>
              </a:rPr>
              <a:t>()</a:t>
            </a:r>
            <a:r>
              <a:rPr lang="zh-CN" altLang="en-US" sz="2000" dirty="0">
                <a:ea typeface="等线" panose="02010600030101010101" charset="-122"/>
              </a:rPr>
              <a:t>：返回该方法签名的声明类，即声明该方法的类。</a:t>
            </a:r>
            <a:endParaRPr lang="en-US" altLang="zh-CN" sz="2000" dirty="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ea typeface="等线" panose="02010600030101010101" charset="-122"/>
              </a:rPr>
              <a:t>Subsignature</a:t>
            </a:r>
            <a:r>
              <a:rPr lang="en-US" altLang="zh-CN" sz="2000" b="1" dirty="0">
                <a:ea typeface="等线" panose="02010600030101010101" charset="-122"/>
              </a:rPr>
              <a:t> </a:t>
            </a:r>
            <a:r>
              <a:rPr lang="en-US" altLang="zh-CN" sz="2000" b="1" dirty="0" err="1">
                <a:ea typeface="等线" panose="02010600030101010101" charset="-122"/>
              </a:rPr>
              <a:t>getSubsignature</a:t>
            </a:r>
            <a:r>
              <a:rPr lang="en-US" altLang="zh-CN" sz="2000" b="1" dirty="0">
                <a:ea typeface="等线" panose="02010600030101010101" charset="-122"/>
              </a:rPr>
              <a:t>()</a:t>
            </a:r>
            <a:r>
              <a:rPr lang="zh-CN" altLang="en-US" sz="2000" dirty="0">
                <a:ea typeface="等线" panose="02010600030101010101" charset="-122"/>
              </a:rPr>
              <a:t>：返回被调用方法的子签名（</a:t>
            </a:r>
            <a:r>
              <a:rPr lang="en-US" altLang="zh-CN" sz="2000" dirty="0" err="1">
                <a:ea typeface="等线" panose="02010600030101010101" charset="-122"/>
              </a:rPr>
              <a:t>subsignature</a:t>
            </a:r>
            <a:r>
              <a:rPr lang="zh-CN" altLang="en-US" sz="2000" dirty="0">
                <a:ea typeface="等线" panose="02010600030101010101" charset="-122"/>
              </a:rPr>
              <a:t>）</a:t>
            </a:r>
            <a:endParaRPr lang="en-US" altLang="zh-CN" sz="2000" dirty="0">
              <a:ea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pascal.taie.language.classes.Subsignature</a:t>
            </a:r>
            <a:endParaRPr lang="en-US" altLang="zh-CN" sz="2000" b="1" dirty="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等线" panose="02010600030101010101" charset="-122"/>
              </a:rPr>
              <a:t>该类表示 </a:t>
            </a:r>
            <a:r>
              <a:rPr lang="en-US" altLang="zh-CN" sz="2000" dirty="0">
                <a:ea typeface="等线" panose="02010600030101010101" charset="-122"/>
              </a:rPr>
              <a:t>Tai-e </a:t>
            </a:r>
            <a:r>
              <a:rPr lang="zh-CN" altLang="en-US" sz="2000" dirty="0">
                <a:ea typeface="等线" panose="02010600030101010101" charset="-122"/>
              </a:rPr>
              <a:t>中的子签名。一个方法的子签名只包含它的方法名和方法签名的描述符。下面方法 </a:t>
            </a:r>
            <a:r>
              <a:rPr lang="en-US" altLang="zh-CN" sz="2000" dirty="0">
                <a:ea typeface="等线" panose="02010600030101010101" charset="-122"/>
              </a:rPr>
              <a:t>foo </a:t>
            </a:r>
            <a:r>
              <a:rPr lang="zh-CN" altLang="en-US" sz="2000" dirty="0">
                <a:ea typeface="等线" panose="02010600030101010101" charset="-122"/>
              </a:rPr>
              <a:t>的子签名是：“</a:t>
            </a:r>
            <a:r>
              <a:rPr lang="en-US" altLang="zh-CN" sz="2000" b="1" dirty="0">
                <a:ea typeface="等线" panose="02010600030101010101" charset="-122"/>
              </a:rPr>
              <a:t>T foo(P,Q,R)</a:t>
            </a:r>
            <a:r>
              <a:rPr lang="en-US" altLang="zh-CN" sz="2000" dirty="0">
                <a:ea typeface="等线" panose="02010600030101010101" charset="-122"/>
              </a:rPr>
              <a:t>” </a:t>
            </a:r>
            <a:r>
              <a:rPr lang="zh-CN" altLang="en-US" sz="2000" dirty="0">
                <a:ea typeface="等线" panose="02010600030101010101" charset="-122"/>
              </a:rPr>
              <a:t>，而它的完整签名是：“</a:t>
            </a:r>
            <a:r>
              <a:rPr lang="en-US" altLang="zh-CN" sz="2000" dirty="0">
                <a:ea typeface="等线" panose="02010600030101010101" charset="-122"/>
              </a:rPr>
              <a:t>&lt;C: T foo(P,Q,R)&gt;”</a:t>
            </a:r>
            <a:r>
              <a:rPr lang="zh-CN" altLang="en-US" sz="2000" dirty="0">
                <a:ea typeface="等线" panose="02010600030101010101" charset="-122"/>
              </a:rPr>
              <a:t>。</a:t>
            </a:r>
            <a:endParaRPr lang="en-US" altLang="zh-CN" sz="2000" dirty="0">
              <a:ea typeface="等线" panose="02010600030101010101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53167" y="3187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5092732"/>
            <a:ext cx="46958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dirty="0">
                <a:solidFill>
                  <a:srgbClr val="2C3E50"/>
                </a:solidFill>
                <a:effectLst/>
                <a:sym typeface="+mn-ea"/>
              </a:rPr>
              <a:t>(</a:t>
            </a:r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相关</a:t>
            </a:r>
            <a:r>
              <a:rPr lang="en-US" altLang="zh-CN" dirty="0">
                <a:solidFill>
                  <a:srgbClr val="2C3E50"/>
                </a:solidFill>
              </a:rPr>
              <a:t>API</a:t>
            </a:r>
            <a:endParaRPr lang="en-US" altLang="zh-CN" b="1" i="0" dirty="0">
              <a:solidFill>
                <a:srgbClr val="2C3E50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266" y="1621908"/>
            <a:ext cx="10444626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pascal.taie.language.classes.JMethod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boolean isAbstract()</a:t>
            </a:r>
            <a:r>
              <a:rPr lang="zh-CN" altLang="en-US" sz="2000" dirty="0">
                <a:ea typeface="等线" panose="02010600030101010101" charset="-122"/>
              </a:rPr>
              <a:t>: 如果该 JMethod 是抽象方法，则返回 true，否则返回 false；</a:t>
            </a:r>
            <a:endParaRPr lang="en-US" altLang="zh-CN" sz="2000" dirty="0">
              <a:ea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pascal.taie.language.classes.JClass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dirty="0">
                <a:ea typeface="等线" panose="02010600030101010101" charset="-122"/>
              </a:rPr>
              <a:t>JClass getSuperClass()</a:t>
            </a:r>
            <a:r>
              <a:rPr sz="2000" dirty="0">
                <a:ea typeface="等线" panose="02010600030101010101" charset="-122"/>
              </a:rPr>
              <a:t>: 返回该类的父类。如果这个类在类层次结构的顶端（没有父类），比如 java.lang.Object，则返回 null。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dirty="0">
                <a:ea typeface="等线" panose="02010600030101010101" charset="-122"/>
              </a:rPr>
              <a:t>JMethod getDeclaredMethod(Subsignature)</a:t>
            </a:r>
            <a:r>
              <a:rPr sz="2000" dirty="0">
                <a:ea typeface="等线" panose="02010600030101010101" charset="-122"/>
              </a:rPr>
              <a:t>: 根据子签名返回该类中声明的对应方法。如果该类中没有该子签名对应的方法，则返回 null。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dirty="0">
                <a:ea typeface="等线" panose="02010600030101010101" charset="-122"/>
              </a:rPr>
              <a:t>boolean isInterface()</a:t>
            </a:r>
            <a:r>
              <a:rPr sz="2000" dirty="0">
                <a:ea typeface="等线" panose="02010600030101010101" charset="-122"/>
              </a:rPr>
              <a:t>: 返回该类是否是一个接口。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53167" y="3187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dirty="0">
                <a:solidFill>
                  <a:srgbClr val="2C3E50"/>
                </a:solidFill>
                <a:effectLst/>
                <a:sym typeface="+mn-ea"/>
              </a:rPr>
              <a:t>(</a:t>
            </a:r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相关</a:t>
            </a:r>
            <a:r>
              <a:rPr lang="en-US" altLang="zh-CN" dirty="0">
                <a:solidFill>
                  <a:srgbClr val="2C3E50"/>
                </a:solidFill>
              </a:rPr>
              <a:t>API</a:t>
            </a:r>
            <a:endParaRPr lang="en-US" altLang="zh-CN" b="1" i="0" dirty="0">
              <a:solidFill>
                <a:srgbClr val="2C3E50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535" y="1621790"/>
            <a:ext cx="7648575" cy="3322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pascal.taie.language.classes.ClassHierarchy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Collection&lt;JClass&gt; getDirectSubclassesOf(JClass)</a:t>
            </a:r>
            <a:r>
              <a:rPr lang="zh-CN" altLang="en-US" sz="2000" dirty="0">
                <a:ea typeface="等线" panose="02010600030101010101" charset="-122"/>
              </a:rPr>
              <a:t>: 对于给定类，返回直接继承该类的子类。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Collection&lt;JClass&gt; getDirectSubinterfacesOf(JClass)</a:t>
            </a:r>
            <a:r>
              <a:rPr lang="zh-CN" altLang="en-US" sz="2000" dirty="0">
                <a:ea typeface="等线" panose="02010600030101010101" charset="-122"/>
              </a:rPr>
              <a:t>: 对于一个给定接口，返回直接继承该接口的子接口。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Collection&lt;JClass&gt; getDirectImplementorsOf(JClass)</a:t>
            </a:r>
            <a:r>
              <a:rPr lang="zh-CN" altLang="en-US" sz="2000" dirty="0">
                <a:ea typeface="等线" panose="02010600030101010101" charset="-122"/>
              </a:rPr>
              <a:t>: 对于一个给定接口，返回直接实现了该接口的类。</a:t>
            </a:r>
            <a:endParaRPr sz="2000" dirty="0">
              <a:ea typeface="等线" panose="02010600030101010101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53167" y="3187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500110" y="1540510"/>
            <a:ext cx="3371850" cy="348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20850" y="5036185"/>
            <a:ext cx="3934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getDirectSubclassesOf(A) = [B]</a:t>
            </a:r>
          </a:p>
          <a:p>
            <a:r>
              <a:rPr lang="zh-CN" altLang="en-US"/>
              <a:t>getDirectSubinterfacesOf(I) = [II, III]</a:t>
            </a:r>
          </a:p>
          <a:p>
            <a:r>
              <a:rPr lang="zh-CN" altLang="en-US"/>
              <a:t>getDirectImplementorsOf(II) = [E]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b="1" i="0" dirty="0">
                <a:solidFill>
                  <a:srgbClr val="2C3E50"/>
                </a:solidFill>
                <a:effectLst/>
              </a:rPr>
              <a:t>Edge Transfer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10513060" cy="2399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 err="1">
                <a:ea typeface="等线"/>
              </a:rPr>
              <a:t>过程间常量传播使用了edge</a:t>
            </a:r>
            <a:r>
              <a:rPr sz="2000" dirty="0">
                <a:ea typeface="等线"/>
              </a:rPr>
              <a:t> transfer</a:t>
            </a:r>
            <a:r>
              <a:rPr lang="zh-CN" sz="2000" dirty="0">
                <a:ea typeface="等线"/>
              </a:rPr>
              <a:t>，</a:t>
            </a:r>
            <a:r>
              <a:rPr sz="2000" dirty="0" err="1">
                <a:ea typeface="等线"/>
              </a:rPr>
              <a:t>因此能够更准确地处理方法调用和返回所产生的过程间数据流</a:t>
            </a:r>
            <a:r>
              <a:rPr sz="2000" dirty="0">
                <a:ea typeface="等线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 err="1">
                <a:ea typeface="等线"/>
              </a:rPr>
              <a:t>定义了</a:t>
            </a:r>
            <a:r>
              <a:rPr sz="2000" dirty="0">
                <a:ea typeface="等线"/>
              </a:rPr>
              <a:t> </a:t>
            </a:r>
            <a:r>
              <a:rPr sz="2000" dirty="0" err="1">
                <a:ea typeface="等线"/>
              </a:rPr>
              <a:t>transferEdge</a:t>
            </a:r>
            <a:r>
              <a:rPr sz="2000" dirty="0">
                <a:ea typeface="等线"/>
              </a:rPr>
              <a:t>(edge, fact) </a:t>
            </a:r>
            <a:r>
              <a:rPr sz="2000" dirty="0" err="1">
                <a:ea typeface="等线"/>
              </a:rPr>
              <a:t>函数来实现</a:t>
            </a:r>
            <a:r>
              <a:rPr sz="2000" dirty="0">
                <a:ea typeface="等线"/>
              </a:rPr>
              <a:t> edge </a:t>
            </a:r>
            <a:r>
              <a:rPr sz="2000" dirty="0" err="1">
                <a:ea typeface="等线"/>
              </a:rPr>
              <a:t>transfer。它以</a:t>
            </a:r>
            <a:r>
              <a:rPr sz="2000" dirty="0">
                <a:ea typeface="等线"/>
              </a:rPr>
              <a:t> ICFG </a:t>
            </a:r>
            <a:r>
              <a:rPr sz="2000" dirty="0" err="1">
                <a:ea typeface="等线"/>
              </a:rPr>
              <a:t>中的一条边（对应参数</a:t>
            </a:r>
            <a:r>
              <a:rPr sz="2000" dirty="0">
                <a:ea typeface="等线"/>
              </a:rPr>
              <a:t> </a:t>
            </a:r>
            <a:r>
              <a:rPr sz="2000" dirty="0" err="1">
                <a:ea typeface="等线"/>
              </a:rPr>
              <a:t>edge）和边的源节点的</a:t>
            </a:r>
            <a:r>
              <a:rPr sz="2000" dirty="0">
                <a:ea typeface="等线"/>
              </a:rPr>
              <a:t> OUT </a:t>
            </a:r>
            <a:r>
              <a:rPr sz="2000" dirty="0" err="1">
                <a:ea typeface="等线"/>
              </a:rPr>
              <a:t>fact（对应参数fact）为输入，并输出经transfer计算之后的结果</a:t>
            </a:r>
            <a:r>
              <a:rPr lang="en-US" sz="2000" dirty="0" err="1">
                <a:ea typeface="等线"/>
              </a:rPr>
              <a:t>IN</a:t>
            </a:r>
            <a:r>
              <a:rPr lang="en-US" sz="2000" dirty="0">
                <a:ea typeface="等线"/>
              </a:rPr>
              <a:t> </a:t>
            </a:r>
            <a:r>
              <a:rPr sz="2000" dirty="0">
                <a:ea typeface="等线"/>
              </a:rPr>
              <a:t>fact。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35" y="4323080"/>
            <a:ext cx="5372100" cy="847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b="1" i="0" dirty="0">
                <a:solidFill>
                  <a:srgbClr val="2C3E50"/>
                </a:solidFill>
                <a:effectLst/>
              </a:rPr>
              <a:t>Edge Transfer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5026025" cy="2861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>
                <a:ea typeface="等线" panose="02010600030101010101" charset="-122"/>
              </a:rPr>
              <a:t>计算第 4 条语句的 IN fact，也就是方法 addOne() 的 entry 节点的 IN fact，我们需要对 2→4 这条边应用 edge transfer，这样使得第 2 条语句的 OUT fact（a=6）转换为 x=6，并最终 meet 结果 x=6 到第四条语句的 IN fact中。</a:t>
            </a: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97855" y="1743989"/>
            <a:ext cx="6172200" cy="361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b="1" i="0" dirty="0">
                <a:solidFill>
                  <a:srgbClr val="2C3E50"/>
                </a:solidFill>
                <a:effectLst/>
              </a:rPr>
              <a:t>Edge Transfer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10492105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>
                <a:ea typeface="等线" panose="02010600030101010101" charset="-122"/>
              </a:rPr>
              <a:t>过程间常量传播中，transfer edge 需要处理的边被分为以下四种：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Normal edge</a:t>
            </a:r>
            <a:r>
              <a:rPr lang="en-US" sz="2000">
                <a:ea typeface="等线" panose="02010600030101010101" charset="-122"/>
              </a:rPr>
              <a:t>: 这种边与过程间调用无关的边，此时 edge transfer 是一个恒等函数，即 transferEdge(edge, fact) = fact。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Call-to-return edge</a:t>
            </a:r>
            <a:endParaRPr lang="en-US" sz="2000">
              <a:ea typeface="等线" panose="02010600030101010101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000">
                <a:ea typeface="等线" panose="02010600030101010101" charset="-122"/>
              </a:rPr>
              <a:t>对于方法调用 x = m(…)，edge transfer 函数会把等号左侧的变量（在这个例子里也就是 x）和它的值从 fact 中kill 掉。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000">
                <a:ea typeface="等线" panose="02010600030101010101" charset="-122"/>
              </a:rPr>
              <a:t>而对于等号左侧没有变量的调用，比如 m(…)，edge transfer 不修改 fact，edge transfer 是一个恒等函数。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b="1" i="0" dirty="0">
                <a:solidFill>
                  <a:srgbClr val="2C3E50"/>
                </a:solidFill>
                <a:effectLst/>
              </a:rPr>
              <a:t>Edge Transfer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9947" y="1621283"/>
            <a:ext cx="10492105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 err="1">
                <a:ea typeface="等线" panose="02010600030101010101" charset="-122"/>
              </a:rPr>
              <a:t>过程间常量传播中，transfer</a:t>
            </a:r>
            <a:r>
              <a:rPr sz="2000" dirty="0">
                <a:ea typeface="等线" panose="02010600030101010101" charset="-122"/>
              </a:rPr>
              <a:t> edge </a:t>
            </a:r>
            <a:r>
              <a:rPr sz="2000" dirty="0" err="1">
                <a:ea typeface="等线" panose="02010600030101010101" charset="-122"/>
              </a:rPr>
              <a:t>需要处理的边被分为以下四种</a:t>
            </a:r>
            <a:r>
              <a:rPr sz="2000" dirty="0">
                <a:ea typeface="等线" panose="02010600030101010101" charset="-122"/>
              </a:rPr>
              <a:t>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等线" panose="02010600030101010101" charset="-122"/>
              </a:rPr>
              <a:t>Call edge</a:t>
            </a:r>
            <a:endParaRPr lang="en-US" sz="2000" dirty="0">
              <a:ea typeface="等线" panose="02010600030101010101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000" dirty="0" err="1">
                <a:ea typeface="等线" panose="02010600030101010101" charset="-122"/>
              </a:rPr>
              <a:t>对于这种边，edge</a:t>
            </a:r>
            <a:r>
              <a:rPr lang="en-US" sz="2000" dirty="0">
                <a:ea typeface="等线" panose="02010600030101010101" charset="-122"/>
              </a:rPr>
              <a:t> transfer </a:t>
            </a:r>
            <a:r>
              <a:rPr lang="en-US" sz="2000" dirty="0" err="1">
                <a:ea typeface="等线" panose="02010600030101010101" charset="-122"/>
              </a:rPr>
              <a:t>函数会将实参（argument）在调用点中的值传递给被调用函数的形参（parameter</a:t>
            </a:r>
            <a:r>
              <a:rPr lang="en-US" sz="2000" dirty="0">
                <a:ea typeface="等线" panose="02010600030101010101" charset="-122"/>
              </a:rPr>
              <a:t>）。edge transfer </a:t>
            </a:r>
            <a:r>
              <a:rPr lang="en-US" sz="2000" dirty="0" err="1">
                <a:ea typeface="等线" panose="02010600030101010101" charset="-122"/>
              </a:rPr>
              <a:t>首先从调用点的</a:t>
            </a:r>
            <a:r>
              <a:rPr lang="en-US" sz="2000" dirty="0">
                <a:ea typeface="等线" panose="02010600030101010101" charset="-122"/>
              </a:rPr>
              <a:t> OUT fact </a:t>
            </a:r>
            <a:r>
              <a:rPr lang="en-US" sz="2000" dirty="0" err="1">
                <a:ea typeface="等线" panose="02010600030101010101" charset="-122"/>
              </a:rPr>
              <a:t>中获取实参的值，然后返回一个新的</a:t>
            </a:r>
            <a:r>
              <a:rPr lang="en-US" sz="2000" dirty="0">
                <a:ea typeface="等线" panose="02010600030101010101" charset="-122"/>
              </a:rPr>
              <a:t> </a:t>
            </a:r>
            <a:r>
              <a:rPr lang="en-US" sz="2000" dirty="0" err="1">
                <a:ea typeface="等线" panose="02010600030101010101" charset="-122"/>
              </a:rPr>
              <a:t>fact，这个</a:t>
            </a:r>
            <a:r>
              <a:rPr lang="en-US" sz="2000" dirty="0">
                <a:ea typeface="等线" panose="02010600030101010101" charset="-122"/>
              </a:rPr>
              <a:t> fact </a:t>
            </a:r>
            <a:r>
              <a:rPr lang="en-US" sz="2000" dirty="0" err="1">
                <a:ea typeface="等线" panose="02010600030101010101" charset="-122"/>
              </a:rPr>
              <a:t>把形参映射到它对应的实参的值</a:t>
            </a:r>
            <a:r>
              <a:rPr lang="en-US" sz="2000" dirty="0">
                <a:ea typeface="等线" panose="02010600030101010101" charset="-122"/>
              </a:rPr>
              <a:t>。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ea typeface="等线" panose="02010600030101010101" charset="-122"/>
              </a:rPr>
              <a:t>在前面的图中</a:t>
            </a:r>
            <a:r>
              <a:rPr lang="en-US" sz="2000" dirty="0">
                <a:ea typeface="等线" panose="02010600030101010101" charset="-122"/>
              </a:rPr>
              <a:t>，</a:t>
            </a:r>
            <a:r>
              <a:rPr lang="en-US" sz="2000" dirty="0" err="1">
                <a:ea typeface="等线" panose="02010600030101010101" charset="-122"/>
              </a:rPr>
              <a:t>transferEdge</a:t>
            </a:r>
            <a:r>
              <a:rPr lang="en-US" sz="2000" dirty="0">
                <a:ea typeface="等线" panose="02010600030101010101" charset="-122"/>
              </a:rPr>
              <a:t>(2→4, {a=6}) = {x=6}。</a:t>
            </a:r>
            <a:r>
              <a:rPr lang="en-US" sz="2000" dirty="0" err="1">
                <a:ea typeface="等线" panose="02010600030101010101" charset="-122"/>
              </a:rPr>
              <a:t>此时，edge</a:t>
            </a:r>
            <a:r>
              <a:rPr lang="en-US" sz="2000" dirty="0">
                <a:ea typeface="等线" panose="02010600030101010101" charset="-122"/>
              </a:rPr>
              <a:t> transfer </a:t>
            </a:r>
            <a:r>
              <a:rPr lang="en-US" sz="2000" dirty="0" err="1">
                <a:ea typeface="等线" panose="02010600030101010101" charset="-122"/>
              </a:rPr>
              <a:t>函数的返回值应该仅包含被调用函数的形参的值</a:t>
            </a:r>
            <a:r>
              <a:rPr lang="en-US" sz="2000" dirty="0">
                <a:ea typeface="等线" panose="02010600030101010101" charset="-122"/>
              </a:rPr>
              <a:t>。</a:t>
            </a: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dirty="0">
              <a:ea typeface="等线" panose="0201060003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75DDA-2F55-45BD-AE14-C86E5732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451" y="4404075"/>
            <a:ext cx="4111020" cy="241078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b="1" i="0" dirty="0">
                <a:solidFill>
                  <a:srgbClr val="2C3E50"/>
                </a:solidFill>
                <a:effectLst/>
              </a:rPr>
              <a:t>Edge Transfer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B60FCF-9802-4C42-8AD6-C5F8CCD4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80" y="0"/>
            <a:ext cx="4111020" cy="24107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49947" y="1791912"/>
            <a:ext cx="10492105" cy="4662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 err="1">
                <a:ea typeface="等线" panose="02010600030101010101" charset="-122"/>
              </a:rPr>
              <a:t>过程间常量传播中，transfer</a:t>
            </a:r>
            <a:r>
              <a:rPr sz="2000" dirty="0">
                <a:ea typeface="等线" panose="02010600030101010101" charset="-122"/>
              </a:rPr>
              <a:t> edge </a:t>
            </a:r>
            <a:r>
              <a:rPr sz="2000" dirty="0" err="1">
                <a:ea typeface="等线" panose="02010600030101010101" charset="-122"/>
              </a:rPr>
              <a:t>需要处理的边被分为以下四种</a:t>
            </a:r>
            <a:r>
              <a:rPr sz="2000" dirty="0">
                <a:ea typeface="等线" panose="02010600030101010101" charset="-122"/>
              </a:rPr>
              <a:t>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等线" panose="02010600030101010101" charset="-122"/>
              </a:rPr>
              <a:t>Return edge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000" dirty="0">
                <a:ea typeface="等线" panose="02010600030101010101" charset="-122"/>
              </a:rPr>
              <a:t>edge transfer </a:t>
            </a:r>
            <a:r>
              <a:rPr lang="en-US" sz="2000" dirty="0" err="1">
                <a:ea typeface="等线" panose="02010600030101010101" charset="-122"/>
              </a:rPr>
              <a:t>函数将被调用方法的返回值传递给调用点等号左侧的变量。具体来说，它从被调用方法的</a:t>
            </a:r>
            <a:r>
              <a:rPr lang="en-US" sz="2000" dirty="0">
                <a:ea typeface="等线" panose="02010600030101010101" charset="-122"/>
              </a:rPr>
              <a:t> exit </a:t>
            </a:r>
            <a:r>
              <a:rPr lang="en-US" sz="2000" dirty="0" err="1">
                <a:ea typeface="等线" panose="02010600030101010101" charset="-122"/>
              </a:rPr>
              <a:t>节点的</a:t>
            </a:r>
            <a:r>
              <a:rPr lang="en-US" sz="2000" dirty="0">
                <a:ea typeface="等线" panose="02010600030101010101" charset="-122"/>
              </a:rPr>
              <a:t> OUT fact </a:t>
            </a:r>
            <a:r>
              <a:rPr lang="en-US" sz="2000" dirty="0" err="1">
                <a:ea typeface="等线" panose="02010600030101010101" charset="-122"/>
              </a:rPr>
              <a:t>中获取返回值（可能有多个，你需要思考一下该怎么处理</a:t>
            </a:r>
            <a:r>
              <a:rPr lang="en-US" sz="2000" dirty="0">
                <a:ea typeface="等线" panose="02010600030101010101" charset="-122"/>
              </a:rPr>
              <a:t>），</a:t>
            </a:r>
            <a:r>
              <a:rPr lang="en-US" sz="2000" dirty="0" err="1">
                <a:ea typeface="等线" panose="02010600030101010101" charset="-122"/>
              </a:rPr>
              <a:t>然后返回一个将调用点等号左侧的变量映射到返回值的</a:t>
            </a:r>
            <a:r>
              <a:rPr lang="en-US" sz="2000" dirty="0">
                <a:ea typeface="等线" panose="02010600030101010101" charset="-122"/>
              </a:rPr>
              <a:t> fact。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ea typeface="等线" panose="02010600030101010101" charset="-122"/>
              </a:rPr>
              <a:t>在前面的图</a:t>
            </a:r>
            <a:r>
              <a:rPr lang="en-US" sz="2000" dirty="0" err="1">
                <a:ea typeface="等线" panose="02010600030101010101" charset="-122"/>
              </a:rPr>
              <a:t>中，transferEdge</a:t>
            </a:r>
            <a:r>
              <a:rPr lang="en-US" sz="2000" dirty="0">
                <a:ea typeface="等线" panose="02010600030101010101" charset="-122"/>
              </a:rPr>
              <a:t>(6→3, {x=6,y=7}) = {b=7}。</a:t>
            </a:r>
            <a:r>
              <a:rPr lang="en-US" sz="2000" dirty="0" err="1">
                <a:ea typeface="等线" panose="02010600030101010101" charset="-122"/>
              </a:rPr>
              <a:t>此时，edge</a:t>
            </a:r>
            <a:r>
              <a:rPr lang="en-US" sz="2000" dirty="0">
                <a:ea typeface="等线" panose="02010600030101010101" charset="-122"/>
              </a:rPr>
              <a:t> transfer 函数返回的结果应该仅包含调用点等号左侧变量的值（例如图1在第</a:t>
            </a:r>
            <a:r>
              <a:rPr lang="zh-CN" altLang="en-US" sz="2000" dirty="0">
                <a:ea typeface="等线" panose="02010600030101010101" charset="-122"/>
              </a:rPr>
              <a:t>二</a:t>
            </a:r>
            <a:r>
              <a:rPr lang="en-US" sz="2000" dirty="0" err="1">
                <a:ea typeface="等线" panose="02010600030101010101" charset="-122"/>
              </a:rPr>
              <a:t>条语句处的b</a:t>
            </a:r>
            <a:r>
              <a:rPr lang="en-US" sz="2000" dirty="0">
                <a:ea typeface="等线" panose="02010600030101010101" charset="-122"/>
              </a:rPr>
              <a:t>）。</a:t>
            </a:r>
            <a:r>
              <a:rPr lang="en-US" sz="2000" dirty="0" err="1">
                <a:ea typeface="等线" panose="02010600030101010101" charset="-122"/>
              </a:rPr>
              <a:t>如果该调用点等号左侧没有变量，那么</a:t>
            </a:r>
            <a:r>
              <a:rPr lang="en-US" sz="2000" dirty="0">
                <a:ea typeface="等线" panose="02010600030101010101" charset="-122"/>
              </a:rPr>
              <a:t> edge transfer </a:t>
            </a:r>
            <a:r>
              <a:rPr lang="en-US" sz="2000" dirty="0" err="1">
                <a:ea typeface="等线" panose="02010600030101010101" charset="-122"/>
              </a:rPr>
              <a:t>函数仅会返回一个空</a:t>
            </a:r>
            <a:r>
              <a:rPr lang="en-US" sz="2000" dirty="0">
                <a:ea typeface="等线" panose="02010600030101010101" charset="-122"/>
              </a:rPr>
              <a:t> fact。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zh-CN" b="1" i="0" dirty="0">
                <a:solidFill>
                  <a:srgbClr val="2C3E50"/>
                </a:solidFill>
                <a:effectLst/>
              </a:rPr>
              <a:t>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10735310" cy="5169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>
                <a:ea typeface="等线" panose="02010600030101010101" charset="-122"/>
              </a:rPr>
              <a:t>完成 InterConstantPropagation 的这些 API</a:t>
            </a:r>
            <a:r>
              <a:rPr lang="zh-CN" sz="2000">
                <a:ea typeface="等线" panose="02010600030101010101" charset="-122"/>
              </a:rPr>
              <a:t>：</a:t>
            </a:r>
            <a:endParaRPr sz="200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boolean transferCallNode(Stmt,CPFact,CPFact)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boolean transferNonCallNode(Stmt,CPFact,CPFact)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CPFact transferNormalEdge(NormalEdge,CPFact)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CPFact transferCallToReturnEdge(CallToReturnEdge,CPFact)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CPFact transferCallEdge(LocalEdge,CPFact)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ea typeface="等线" panose="02010600030101010101" charset="-122"/>
              </a:rPr>
              <a:t>CPFact transferReturnEdge(LocalEdge,CPFact)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ea typeface="等线" panose="02010600030101010101" charset="-122"/>
              </a:rPr>
              <a:t>在实现 transfer*Edge() 方法的时候，不应该修改第二个参数，也就是该边的源节点的 OUT fact。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ea typeface="等线" panose="02010600030101010101" charset="-122"/>
              </a:rPr>
              <a:t>需要补全 ConstantPropagation.java。可以从此前已经完成的作业中复制代码，并粘贴到本次作业中。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zh-CN">
                <a:latin typeface="微软雅黑"/>
                <a:ea typeface="微软雅黑"/>
              </a:rPr>
              <a:t>实验五：类层次结构分析与过程间常量传播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34992"/>
            <a:ext cx="11199741" cy="33229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实验平台配置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类层次结构分析（</a:t>
            </a:r>
            <a:r>
              <a:rPr lang="en-US" altLang="zh-CN" dirty="0"/>
              <a:t>CHA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过程间常量传播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实现 worklist 算法的主要部分。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作业提交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2C3E50"/>
                </a:solidFill>
                <a:effectLst/>
                <a:sym typeface="+mn-ea"/>
              </a:rPr>
              <a:t>过程间常量传播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相关</a:t>
            </a:r>
            <a:r>
              <a:rPr lang="en-US" altLang="zh-CN" dirty="0">
                <a:solidFill>
                  <a:srgbClr val="2C3E50"/>
                </a:solidFill>
              </a:rPr>
              <a:t>API</a:t>
            </a:r>
            <a:endParaRPr lang="en-US" altLang="zh-CN" b="1" i="0" dirty="0">
              <a:solidFill>
                <a:srgbClr val="2C3E50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535" y="1621790"/>
            <a:ext cx="11218545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pascal.taie.analysis.graph.icfg.ICFGEdge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000" dirty="0" err="1">
                <a:ea typeface="等线" panose="02010600030101010101" charset="-122"/>
              </a:rPr>
              <a:t>该类是一个抽象类，它表示了 ICFG 中的边。有四个子类：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pascal.taie.analysis.graph.icfg.NormalEdge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pascal.taie.analysis.graph.icfg.CallToReturnEdge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pascal.taie.analysis.graph.icfg.CallEdge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等线" panose="02010600030101010101" charset="-122"/>
              </a:rPr>
              <a:t>pascal.taie.analysis.graph.icfg.ReturnEdge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ea typeface="等线" panose="02010600030101010101" charset="-122"/>
              </a:rPr>
              <a:t>pascal.taie.ir.exp.InvokeExp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等线" panose="02010600030101010101" charset="-122"/>
              </a:rPr>
              <a:t>该类表示程序中的方法调用表达式。它包含了被调用的方法引用和传入的各个参数。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53167" y="3187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 Worklist 求解器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b="1" i="0" dirty="0">
                <a:solidFill>
                  <a:srgbClr val="2C3E50"/>
                </a:solidFill>
                <a:effectLst/>
              </a:rPr>
              <a:t>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10492105" cy="3322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 err="1">
                <a:ea typeface="等线" panose="02010600030101010101" charset="-122"/>
              </a:rPr>
              <a:t>过程间</a:t>
            </a:r>
            <a:r>
              <a:rPr sz="2000" dirty="0">
                <a:ea typeface="等线" panose="02010600030101010101" charset="-122"/>
              </a:rPr>
              <a:t> worklist </a:t>
            </a:r>
            <a:r>
              <a:rPr sz="2000" dirty="0" err="1">
                <a:ea typeface="等线" panose="02010600030101010101" charset="-122"/>
              </a:rPr>
              <a:t>求解器所使用的算法和你在第二次作业中实现的过程内worklist求解器的算法大体上是一样的</a:t>
            </a:r>
            <a:r>
              <a:rPr sz="2000" dirty="0">
                <a:ea typeface="等线" panose="02010600030101010101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a typeface="等线" panose="02010600030101010101" charset="-122"/>
              </a:rPr>
              <a:t>在计算一个节点的</a:t>
            </a:r>
            <a:r>
              <a:rPr lang="en-US" sz="2000" dirty="0">
                <a:ea typeface="等线" panose="02010600030101010101" charset="-122"/>
              </a:rPr>
              <a:t> IN fact </a:t>
            </a:r>
            <a:r>
              <a:rPr lang="en-US" sz="2000" dirty="0" err="1">
                <a:ea typeface="等线" panose="02010600030101010101" charset="-122"/>
              </a:rPr>
              <a:t>时，过程间求解器需要对传入的</a:t>
            </a:r>
            <a:r>
              <a:rPr lang="en-US" sz="2000" dirty="0">
                <a:ea typeface="等线" panose="02010600030101010101" charset="-122"/>
              </a:rPr>
              <a:t> edge </a:t>
            </a:r>
            <a:r>
              <a:rPr lang="en-US" sz="2000" dirty="0" err="1">
                <a:ea typeface="等线" panose="02010600030101010101" charset="-122"/>
              </a:rPr>
              <a:t>和前驱们的</a:t>
            </a:r>
            <a:r>
              <a:rPr lang="en-US" sz="2000" dirty="0">
                <a:ea typeface="等线" panose="02010600030101010101" charset="-122"/>
              </a:rPr>
              <a:t> OUT facts </a:t>
            </a:r>
            <a:r>
              <a:rPr lang="en-US" sz="2000" dirty="0" err="1">
                <a:ea typeface="等线" panose="02010600030101010101" charset="-122"/>
              </a:rPr>
              <a:t>应用</a:t>
            </a:r>
            <a:r>
              <a:rPr lang="en-US" sz="2000" dirty="0">
                <a:ea typeface="等线" panose="02010600030101010101" charset="-122"/>
              </a:rPr>
              <a:t> edge transfer </a:t>
            </a:r>
            <a:r>
              <a:rPr lang="en-US" sz="2000" dirty="0" err="1">
                <a:ea typeface="等线" panose="02010600030101010101" charset="-122"/>
              </a:rPr>
              <a:t>函数（transferEdge</a:t>
            </a:r>
            <a:r>
              <a:rPr lang="en-US" sz="2000" dirty="0">
                <a:ea typeface="等线" panose="02010600030101010101" charset="-122"/>
              </a:rPr>
              <a:t>）。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a typeface="等线" panose="02010600030101010101" charset="-122"/>
              </a:rPr>
              <a:t>在初始化的过程中，过程间求解器需要初始化程序中所有的</a:t>
            </a:r>
            <a:r>
              <a:rPr lang="en-US" sz="2000" dirty="0">
                <a:ea typeface="等线" panose="02010600030101010101" charset="-122"/>
              </a:rPr>
              <a:t> IN/OUT </a:t>
            </a:r>
            <a:r>
              <a:rPr lang="en-US" sz="2000" dirty="0" err="1">
                <a:ea typeface="等线" panose="02010600030101010101" charset="-122"/>
              </a:rPr>
              <a:t>fact，也就是</a:t>
            </a:r>
            <a:r>
              <a:rPr lang="en-US" sz="2000" dirty="0">
                <a:ea typeface="等线" panose="02010600030101010101" charset="-122"/>
              </a:rPr>
              <a:t> ICFG </a:t>
            </a:r>
            <a:r>
              <a:rPr lang="en-US" sz="2000" dirty="0" err="1">
                <a:ea typeface="等线" panose="02010600030101010101" charset="-122"/>
              </a:rPr>
              <a:t>的全部节点。需要对</a:t>
            </a:r>
            <a:r>
              <a:rPr lang="en-US" sz="2000" dirty="0">
                <a:ea typeface="等线" panose="02010600030101010101" charset="-122"/>
              </a:rPr>
              <a:t> ICFG 的 entry </a:t>
            </a:r>
            <a:r>
              <a:rPr lang="en-US" sz="2000" dirty="0" err="1">
                <a:ea typeface="等线" panose="02010600030101010101" charset="-122"/>
              </a:rPr>
              <a:t>方法（比如</a:t>
            </a:r>
            <a:r>
              <a:rPr lang="en-US" sz="2000" dirty="0">
                <a:ea typeface="等线" panose="02010600030101010101" charset="-122"/>
              </a:rPr>
              <a:t> main </a:t>
            </a:r>
            <a:r>
              <a:rPr lang="en-US" sz="2000" dirty="0" err="1">
                <a:ea typeface="等线" panose="02010600030101010101" charset="-122"/>
              </a:rPr>
              <a:t>方法）的</a:t>
            </a:r>
            <a:r>
              <a:rPr lang="en-US" sz="2000" dirty="0">
                <a:ea typeface="等线" panose="02010600030101010101" charset="-122"/>
              </a:rPr>
              <a:t> entry </a:t>
            </a:r>
            <a:r>
              <a:rPr lang="en-US" sz="2000" dirty="0" err="1">
                <a:ea typeface="等线" panose="02010600030101010101" charset="-122"/>
              </a:rPr>
              <a:t>节点设置</a:t>
            </a:r>
            <a:r>
              <a:rPr lang="en-US" sz="2000" dirty="0">
                <a:ea typeface="等线" panose="02010600030101010101" charset="-122"/>
              </a:rPr>
              <a:t> boundary </a:t>
            </a:r>
            <a:r>
              <a:rPr lang="en-US" sz="2000" dirty="0" err="1">
                <a:ea typeface="等线" panose="02010600030101010101" charset="-122"/>
              </a:rPr>
              <a:t>fact。这意味着其他方法的</a:t>
            </a:r>
            <a:r>
              <a:rPr lang="en-US" sz="2000" dirty="0">
                <a:ea typeface="等线" panose="02010600030101010101" charset="-122"/>
              </a:rPr>
              <a:t> entry </a:t>
            </a:r>
            <a:r>
              <a:rPr lang="en-US" sz="2000" dirty="0" err="1">
                <a:ea typeface="等线" panose="02010600030101010101" charset="-122"/>
              </a:rPr>
              <a:t>节点和非</a:t>
            </a:r>
            <a:r>
              <a:rPr lang="en-US" sz="2000" dirty="0">
                <a:ea typeface="等线" panose="02010600030101010101" charset="-122"/>
              </a:rPr>
              <a:t> entry </a:t>
            </a:r>
            <a:r>
              <a:rPr lang="en-US" sz="2000" dirty="0" err="1">
                <a:ea typeface="等线" panose="02010600030101010101" charset="-122"/>
              </a:rPr>
              <a:t>节点的初始</a:t>
            </a:r>
            <a:r>
              <a:rPr lang="en-US" sz="2000" dirty="0">
                <a:ea typeface="等线" panose="02010600030101010101" charset="-122"/>
              </a:rPr>
              <a:t> fact </a:t>
            </a:r>
            <a:r>
              <a:rPr lang="en-US" sz="2000" dirty="0" err="1">
                <a:ea typeface="等线" panose="02010600030101010101" charset="-122"/>
              </a:rPr>
              <a:t>是一样的</a:t>
            </a:r>
            <a:r>
              <a:rPr lang="en-US" sz="2000" dirty="0">
                <a:ea typeface="等线" panose="02010600030101010101" charset="-122"/>
              </a:rPr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2C3E50"/>
                </a:solidFill>
                <a:effectLst/>
                <a:sym typeface="+mn-ea"/>
              </a:rPr>
              <a:t>过程间 Worklist 求解器</a:t>
            </a:r>
            <a:endParaRPr b="1" i="0" dirty="0">
              <a:solidFill>
                <a:srgbClr val="2C3E50"/>
              </a:solidFill>
              <a:effectLst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zh-CN" b="1" i="0" dirty="0">
                <a:solidFill>
                  <a:srgbClr val="2C3E50"/>
                </a:solidFill>
                <a:effectLst/>
              </a:rPr>
              <a:t>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1073531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b="1">
                <a:ea typeface="等线" panose="02010600030101010101" charset="-122"/>
              </a:rPr>
              <a:t>void initialize()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ea typeface="等线" panose="02010600030101010101" charset="-122"/>
              </a:rPr>
              <a:t>需要在 initialize() 中初始化 ICFG 节点的 IN/OUT fact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b="1">
                <a:ea typeface="等线" panose="02010600030101010101" charset="-122"/>
              </a:rPr>
              <a:t>void doSolve()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ea typeface="等线" panose="02010600030101010101" charset="-122"/>
              </a:rPr>
              <a:t>实现 worklist 算法的主要部分。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 dirty="0">
                <a:solidFill>
                  <a:srgbClr val="2C3E50"/>
                </a:solidFill>
                <a:effectLst/>
              </a:rPr>
              <a:t>过程间 Worklist 求解器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</a:rPr>
              <a:t>相关</a:t>
            </a:r>
            <a:r>
              <a:rPr lang="en-US" altLang="zh-CN" b="1" i="0" dirty="0">
                <a:solidFill>
                  <a:srgbClr val="2C3E50"/>
                </a:solidFill>
                <a:effectLst/>
              </a:rPr>
              <a:t>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10492105" cy="2861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b="1">
                <a:ea typeface="等线" panose="02010600030101010101" charset="-122"/>
              </a:rPr>
              <a:t>pascal.taie.analysis.dataflow.fact.DataflowResult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ea typeface="等线" panose="02010600030101010101" charset="-122"/>
              </a:rPr>
              <a:t>通过使用该类中的 API，你可以获取或设置 ICFG 中各个节点的 IN/OUT fact。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b="1">
                <a:ea typeface="等线" panose="02010600030101010101" charset="-122"/>
              </a:rPr>
              <a:t>pascal.taie.analysis.graph.icfg.ICFG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ea typeface="等线" panose="02010600030101010101" charset="-122"/>
              </a:rPr>
              <a:t>该类代表的是程序的过程间控制流图。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b="1">
                <a:ea typeface="等线" panose="02010600030101010101" charset="-122"/>
              </a:rPr>
              <a:t>pascal.taie.analysis.dataflow.inter.InterSolver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ea typeface="等线" panose="02010600030101010101" charset="-122"/>
              </a:rPr>
              <a:t>该类是过程间数据流分析的求解器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15" y="3046730"/>
            <a:ext cx="3123565" cy="10864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运行测试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配置测试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955" y="1925955"/>
            <a:ext cx="991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 Program arguments：-cp &lt;CLASS_PATH&gt; -m &lt;CLASS_NAME&gt;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415540"/>
            <a:ext cx="5389245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运行测试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973760"/>
            <a:ext cx="9890760" cy="2202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865" y="2895600"/>
            <a:ext cx="710184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运行测试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en-US" altLang="zh-CN" b="1" i="0" dirty="0">
                <a:solidFill>
                  <a:srgbClr val="2C3E50"/>
                </a:solidFill>
                <a:effectLst/>
              </a:rPr>
              <a:t>JUnit 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95" y="1733550"/>
            <a:ext cx="10492105" cy="1476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ea typeface="等线" panose="02010600030101010101" charset="-122"/>
              </a:rPr>
              <a:t>Tai-e</a:t>
            </a:r>
            <a:r>
              <a:rPr sz="2000">
                <a:ea typeface="等线" panose="02010600030101010101" charset="-122"/>
              </a:rPr>
              <a:t>提供了</a:t>
            </a:r>
            <a:r>
              <a:rPr sz="2000" b="1">
                <a:ea typeface="等线" panose="02010600030101010101" charset="-122"/>
              </a:rPr>
              <a:t>pascal.taie.analysis.graph.callgraph.cha.CHATest</a:t>
            </a:r>
            <a:r>
              <a:rPr sz="2000">
                <a:ea typeface="等线" panose="02010600030101010101" charset="-122"/>
              </a:rPr>
              <a:t> 和 </a:t>
            </a:r>
            <a:r>
              <a:rPr sz="2000" b="1">
                <a:ea typeface="等线" panose="02010600030101010101" charset="-122"/>
              </a:rPr>
              <a:t>pascal.taie.analysis.dataflow.analysis.constprop.InterCPTest</a:t>
            </a:r>
            <a:r>
              <a:rPr sz="2000">
                <a:ea typeface="等线" panose="02010600030101010101" charset="-122"/>
              </a:rPr>
              <a:t> 作为 CHA 和过程间常量传播的测试驱动类。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60" y="3209925"/>
            <a:ext cx="5791200" cy="78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530" y="4134485"/>
            <a:ext cx="5585460" cy="3962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在线测试平台：</a:t>
            </a:r>
            <a:r>
              <a:rPr lang="zh-CN" altLang="en-US">
                <a:sym typeface="+mn-ea"/>
              </a:rPr>
              <a:t>https://oj.pascal-lab.net/problem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7178" y="1804612"/>
            <a:ext cx="7462932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提交一个</a:t>
            </a:r>
            <a:r>
              <a:rPr lang="en-US" altLang="zh-CN" dirty="0"/>
              <a:t>zip</a:t>
            </a:r>
            <a:r>
              <a:rPr lang="zh-CN" altLang="en-US" dirty="0"/>
              <a:t>文件，包括实现好的以下类：</a:t>
            </a:r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 dirty="0"/>
              <a:t>CHABuilder.java</a:t>
            </a:r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 dirty="0"/>
              <a:t>InterConstantPropagation.java</a:t>
            </a:r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 dirty="0"/>
              <a:t>InterSolver.java</a:t>
            </a:r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作业测试与提交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最终提交内容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1049" y="1990280"/>
            <a:ext cx="9901975" cy="206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ea typeface="+mn-lt"/>
                <a:cs typeface="+mn-lt"/>
              </a:rPr>
              <a:t>测试截图，</a:t>
            </a:r>
            <a:r>
              <a:rPr lang="zh-CN" altLang="en-US" sz="2000" dirty="0">
                <a:solidFill>
                  <a:srgbClr val="FF0000"/>
                </a:solidFill>
                <a:ea typeface="+mn-lt"/>
                <a:cs typeface="+mn-lt"/>
              </a:rPr>
              <a:t>有未通过的测试样例也需要提交结果截图</a:t>
            </a:r>
          </a:p>
          <a:p>
            <a:pPr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zh-CN" sz="2000" dirty="0">
                <a:ea typeface="+mn-lt"/>
                <a:cs typeface="+mn-lt"/>
              </a:rPr>
              <a:t>提交平台测试的代码（命名为</a:t>
            </a:r>
            <a:r>
              <a:rPr lang="en-US" altLang="zh-CN" sz="2000" dirty="0">
                <a:ea typeface="+mn-lt"/>
                <a:cs typeface="+mn-lt"/>
              </a:rPr>
              <a:t>A4.zip</a:t>
            </a:r>
            <a:r>
              <a:rPr lang="zh-CN" altLang="zh-CN" sz="2000" dirty="0">
                <a:ea typeface="+mn-lt"/>
                <a:cs typeface="+mn-lt"/>
              </a:rPr>
              <a:t>），注意只提交</a:t>
            </a:r>
            <a:r>
              <a:rPr lang="en-US" altLang="zh-CN" sz="2000" dirty="0">
                <a:solidFill>
                  <a:srgbClr val="FF0000"/>
                </a:solidFill>
                <a:ea typeface="等线"/>
              </a:rPr>
              <a:t>CHABuilder.java</a:t>
            </a:r>
            <a:r>
              <a:rPr lang="zh-CN" altLang="en-US" sz="2000" dirty="0">
                <a:solidFill>
                  <a:srgbClr val="FF0000"/>
                </a:solidFill>
                <a:ea typeface="等线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ea typeface="等线"/>
              </a:rPr>
              <a:t>InterConstantPropagation</a:t>
            </a:r>
            <a:r>
              <a:rPr lang="en-US" altLang="zh-CN" sz="2000" dirty="0">
                <a:solidFill>
                  <a:srgbClr val="FF0000"/>
                </a:solidFill>
                <a:ea typeface="等线"/>
              </a:rPr>
              <a:t>.</a:t>
            </a:r>
            <a:r>
              <a:rPr lang="zh-CN" altLang="zh-CN" sz="2000" dirty="0">
                <a:solidFill>
                  <a:srgbClr val="FF0000"/>
                </a:solidFill>
                <a:ea typeface="等线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ea typeface="等线"/>
              </a:rPr>
              <a:t>ava</a:t>
            </a:r>
            <a:r>
              <a:rPr lang="zh-CN" altLang="en-US" sz="2000" dirty="0">
                <a:solidFill>
                  <a:srgbClr val="FF0000"/>
                </a:solidFill>
                <a:ea typeface="等线"/>
              </a:rPr>
              <a:t> 、</a:t>
            </a:r>
            <a:r>
              <a:rPr lang="en-US" altLang="zh-CN" sz="2000" dirty="0">
                <a:solidFill>
                  <a:srgbClr val="FF0000"/>
                </a:solidFill>
                <a:ea typeface="等线"/>
              </a:rPr>
              <a:t>InterSolver.java</a:t>
            </a:r>
            <a:r>
              <a:rPr lang="zh-CN" altLang="en-US" sz="2000" dirty="0">
                <a:solidFill>
                  <a:srgbClr val="FF0000"/>
                </a:solidFill>
                <a:ea typeface="等线"/>
              </a:rPr>
              <a:t> </a:t>
            </a:r>
            <a:r>
              <a:rPr lang="zh-CN" altLang="en-US" sz="2000" dirty="0">
                <a:ea typeface="等线"/>
              </a:rPr>
              <a:t>的</a:t>
            </a:r>
            <a:r>
              <a:rPr lang="en-US" altLang="zh-CN" sz="2000" dirty="0">
                <a:ea typeface="等线"/>
              </a:rPr>
              <a:t>.zip</a:t>
            </a:r>
            <a:r>
              <a:rPr lang="zh-CN" altLang="en-US" sz="2000" dirty="0">
                <a:ea typeface="等线"/>
              </a:rPr>
              <a:t>压缩包</a:t>
            </a:r>
            <a:endParaRPr lang="en-US" altLang="zh-CN" sz="2000" dirty="0">
              <a:ea typeface="等线"/>
            </a:endParaRPr>
          </a:p>
          <a:p>
            <a:pPr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000" dirty="0"/>
              <a:t>将测试截图与代码</a:t>
            </a:r>
            <a:r>
              <a:rPr lang="en-US" altLang="zh-CN" sz="2000" dirty="0"/>
              <a:t>.zip</a:t>
            </a:r>
            <a:r>
              <a:rPr lang="zh-CN" altLang="en-US" sz="2000" dirty="0"/>
              <a:t>文件以及实验报告放在同一个文件夹下，再将其压缩为一个文件后后上传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3E791-1CB0-0D61-A131-6D1DEAB922D8}"/>
              </a:ext>
            </a:extLst>
          </p:cNvPr>
          <p:cNvSpPr txBox="1"/>
          <p:nvPr/>
        </p:nvSpPr>
        <p:spPr>
          <a:xfrm>
            <a:off x="781049" y="4237346"/>
            <a:ext cx="5881007" cy="1276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ea typeface="+mn-lt"/>
                <a:cs typeface="+mn-lt"/>
              </a:rPr>
              <a:t>截止时间：</a:t>
            </a:r>
            <a:r>
              <a:rPr lang="en-US" sz="2000" b="1" dirty="0">
                <a:ea typeface="+mn-lt"/>
                <a:cs typeface="+mn-lt"/>
              </a:rPr>
              <a:t>2024-5-12 23:59</a:t>
            </a:r>
            <a:endParaRPr 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lt"/>
                <a:cs typeface="+mn-lt"/>
              </a:rPr>
              <a:t>提交地址：</a:t>
            </a:r>
            <a:endParaRPr lang="en-US" altLang="zh-CN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lt"/>
                <a:cs typeface="+mn-lt"/>
              </a:rPr>
              <a:t>https://send2me.cn/uUM-GULo/SfShyN8ael3S2g</a:t>
            </a:r>
            <a:endParaRPr lang="zh-CN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实验平台配置</a:t>
            </a:r>
            <a:r>
              <a:rPr lang="en-US" altLang="zh-CN"/>
              <a:t>——Tai-e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232698"/>
            <a:ext cx="11199741" cy="18455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按照 https://tai-e.pascal-lab.net/intro/overview.html 配置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https://github.com/pascal-lab/Tai-e-assignments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实验平台配置</a:t>
            </a:r>
            <a:r>
              <a:rPr lang="en-US" altLang="zh-CN"/>
              <a:t>——Tai-e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8" y="997299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导入项目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6708" y="1734534"/>
            <a:ext cx="102772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128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A4/tai-e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2379980"/>
            <a:ext cx="531876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b="1" i="0" dirty="0">
                <a:solidFill>
                  <a:srgbClr val="2C3E50"/>
                </a:solidFill>
                <a:effectLst/>
              </a:rPr>
              <a:t>(CHA)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b="1" i="0" dirty="0">
                <a:solidFill>
                  <a:srgbClr val="2C3E50"/>
                </a:solidFill>
                <a:effectLst/>
              </a:rPr>
              <a:t>(</a:t>
            </a:r>
            <a:r>
              <a:rPr lang="en-US" altLang="zh-CN" b="1" i="0" dirty="0">
                <a:solidFill>
                  <a:srgbClr val="2C3E50"/>
                </a:solidFill>
                <a:effectLst/>
                <a:cs typeface="微软雅黑" panose="020B0503020204020204" pitchFamily="34" charset="-122"/>
              </a:rPr>
              <a:t>CHA)</a:t>
            </a:r>
            <a:endParaRPr lang="zh-CN" altLang="en-US" b="1" i="0" dirty="0">
              <a:solidFill>
                <a:srgbClr val="2C3E50"/>
              </a:solidFill>
              <a:effectLst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978" y="1733459"/>
            <a:ext cx="10444626" cy="9687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等线" panose="02010600030101010101" charset="-122"/>
              </a:rPr>
              <a:t>需要处理 </a:t>
            </a:r>
            <a:r>
              <a:rPr lang="en-US" altLang="zh-CN" sz="2000" dirty="0">
                <a:ea typeface="等线" panose="02010600030101010101" charset="-122"/>
              </a:rPr>
              <a:t>Java </a:t>
            </a:r>
            <a:r>
              <a:rPr lang="zh-CN" altLang="en-US" sz="2000" dirty="0">
                <a:ea typeface="等线" panose="02010600030101010101" charset="-122"/>
              </a:rPr>
              <a:t>语言的四种方法调用：</a:t>
            </a:r>
            <a:r>
              <a:rPr lang="en-US" altLang="zh-CN" sz="2000" dirty="0" err="1">
                <a:ea typeface="等线" panose="02010600030101010101" charset="-122"/>
              </a:rPr>
              <a:t>invokestatic</a:t>
            </a:r>
            <a:r>
              <a:rPr lang="zh-CN" altLang="en-US" sz="2000" dirty="0">
                <a:ea typeface="等线" panose="02010600030101010101" charset="-122"/>
              </a:rPr>
              <a:t>、</a:t>
            </a:r>
            <a:r>
              <a:rPr lang="en-US" altLang="zh-CN" sz="2000" dirty="0" err="1">
                <a:ea typeface="等线" panose="02010600030101010101" charset="-122"/>
              </a:rPr>
              <a:t>invokespecial</a:t>
            </a:r>
            <a:r>
              <a:rPr lang="zh-CN" altLang="en-US" sz="2000" dirty="0">
                <a:ea typeface="等线" panose="02010600030101010101" charset="-122"/>
              </a:rPr>
              <a:t>、</a:t>
            </a:r>
            <a:r>
              <a:rPr lang="en-US" altLang="zh-CN" sz="2000" dirty="0" err="1">
                <a:ea typeface="等线" panose="02010600030101010101" charset="-122"/>
              </a:rPr>
              <a:t>invokeinterface</a:t>
            </a:r>
            <a:r>
              <a:rPr lang="en-US" altLang="zh-CN" sz="2000" dirty="0">
                <a:ea typeface="等线" panose="02010600030101010101" charset="-122"/>
              </a:rPr>
              <a:t> </a:t>
            </a:r>
            <a:r>
              <a:rPr lang="zh-CN" altLang="en-US" sz="2000" dirty="0">
                <a:ea typeface="等线" panose="02010600030101010101" charset="-122"/>
              </a:rPr>
              <a:t>和 </a:t>
            </a:r>
            <a:r>
              <a:rPr lang="en-US" altLang="zh-CN" sz="2000" dirty="0" err="1">
                <a:ea typeface="等线" panose="02010600030101010101" charset="-122"/>
              </a:rPr>
              <a:t>invokevirtual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29" y="2949601"/>
            <a:ext cx="7926027" cy="3459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zh-CN" altLang="en-US" b="1" i="0" dirty="0">
                <a:solidFill>
                  <a:srgbClr val="2C3E50"/>
                </a:solidFill>
                <a:effectLst/>
              </a:rPr>
              <a:t>(CHA)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8688"/>
            <a:ext cx="11199741" cy="52322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4266" y="1621908"/>
            <a:ext cx="10444626" cy="9687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等线" panose="02010600030101010101" charset="-122"/>
              </a:rPr>
              <a:t>完成 </a:t>
            </a:r>
            <a:r>
              <a:rPr lang="en-US" altLang="zh-CN" sz="2000" dirty="0" err="1">
                <a:ea typeface="等线" panose="02010600030101010101" charset="-122"/>
              </a:rPr>
              <a:t>CHABuilder</a:t>
            </a:r>
            <a:r>
              <a:rPr lang="en-US" altLang="zh-CN" sz="2000" dirty="0">
                <a:ea typeface="等线" panose="02010600030101010101" charset="-122"/>
              </a:rPr>
              <a:t> </a:t>
            </a:r>
            <a:r>
              <a:rPr lang="zh-CN" altLang="en-US" sz="2000" dirty="0">
                <a:ea typeface="等线" panose="02010600030101010101" charset="-122"/>
              </a:rPr>
              <a:t>类。需要完成以下三个 </a:t>
            </a:r>
            <a:r>
              <a:rPr lang="en-US" altLang="zh-CN" sz="2000" dirty="0">
                <a:ea typeface="等线" panose="02010600030101010101" charset="-122"/>
              </a:rPr>
              <a:t>API</a:t>
            </a:r>
            <a:r>
              <a:rPr lang="zh-CN" altLang="en-US" sz="2000" dirty="0">
                <a:ea typeface="等线" panose="02010600030101010101" charset="-122"/>
              </a:rPr>
              <a:t>：</a:t>
            </a:r>
            <a:endParaRPr lang="en-US" altLang="zh-CN" sz="2000" dirty="0">
              <a:ea typeface="等线" panose="02010600030101010101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JMethod</a:t>
            </a:r>
            <a:r>
              <a:rPr lang="en-US" altLang="zh-CN" sz="2000" dirty="0"/>
              <a:t> dispatch(</a:t>
            </a:r>
            <a:r>
              <a:rPr lang="en-US" altLang="zh-CN" sz="2000" dirty="0" err="1"/>
              <a:t>JClass,Subsignature</a:t>
            </a:r>
            <a:r>
              <a:rPr lang="en-US" altLang="zh-CN" sz="2000" dirty="0"/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21" y="2720318"/>
            <a:ext cx="8048625" cy="231457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b="1" i="0" dirty="0">
                <a:solidFill>
                  <a:srgbClr val="2C3E50"/>
                </a:solidFill>
                <a:effectLst/>
              </a:rPr>
              <a:t>(</a:t>
            </a:r>
            <a:r>
              <a:rPr lang="en-US" altLang="zh-CN" b="1" i="0" dirty="0">
                <a:solidFill>
                  <a:srgbClr val="2C3E50"/>
                </a:solidFill>
                <a:effectLst/>
                <a:cs typeface="微软雅黑" panose="020B0503020204020204" pitchFamily="34" charset="-122"/>
              </a:rPr>
              <a:t>CHA)</a:t>
            </a:r>
            <a:endParaRPr lang="zh-CN" altLang="en-US" dirty="0">
              <a:cs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8688"/>
            <a:ext cx="11199741" cy="52322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4266" y="1621908"/>
            <a:ext cx="10444626" cy="507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Set&lt;</a:t>
            </a:r>
            <a:r>
              <a:rPr lang="en-US" altLang="zh-CN" sz="2000" dirty="0" err="1"/>
              <a:t>JMethod</a:t>
            </a:r>
            <a:r>
              <a:rPr lang="en-US" altLang="zh-CN" sz="2000" dirty="0"/>
              <a:t>&gt; resolve(Invoke)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09" y="2213876"/>
            <a:ext cx="581025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dirty="0">
                <a:solidFill>
                  <a:srgbClr val="2C3E50"/>
                </a:solidFill>
                <a:effectLst/>
                <a:sym typeface="+mn-ea"/>
              </a:rPr>
              <a:t>(</a:t>
            </a:r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8688"/>
            <a:ext cx="11199741" cy="52322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4266" y="1621908"/>
            <a:ext cx="10444626" cy="507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CallGraph</a:t>
            </a:r>
            <a:r>
              <a:rPr lang="en-US" altLang="zh-CN" sz="2000" dirty="0"/>
              <a:t>&lt;Invoke, </a:t>
            </a:r>
            <a:r>
              <a:rPr lang="en-US" altLang="zh-CN" sz="2000" dirty="0" err="1"/>
              <a:t>JMethod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buildCallGraph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JMethod</a:t>
            </a:r>
            <a:r>
              <a:rPr lang="en-US" altLang="zh-CN" sz="2000" dirty="0"/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54" y="2273162"/>
            <a:ext cx="4772025" cy="3486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054" y="2926286"/>
            <a:ext cx="38290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类层次结构分析</a:t>
            </a:r>
            <a:r>
              <a:rPr lang="en-US" altLang="zh-CN" dirty="0">
                <a:solidFill>
                  <a:srgbClr val="2C3E50"/>
                </a:solidFill>
                <a:effectLst/>
                <a:sym typeface="+mn-ea"/>
              </a:rPr>
              <a:t>(</a:t>
            </a:r>
            <a:r>
              <a:rPr lang="en-US" altLang="zh-CN" dirty="0">
                <a:solidFill>
                  <a:srgbClr val="2C3E50"/>
                </a:solidFill>
                <a:effectLst/>
                <a:cs typeface="微软雅黑" panose="020B0503020204020204" pitchFamily="34" charset="-122"/>
                <a:sym typeface="+mn-ea"/>
              </a:rPr>
              <a:t>CHA)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99313"/>
            <a:ext cx="11199741" cy="52197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2C3E50"/>
                </a:solidFill>
              </a:rPr>
              <a:t>CHA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相关</a:t>
            </a:r>
            <a:r>
              <a:rPr lang="zh-CN" altLang="en-US" dirty="0">
                <a:solidFill>
                  <a:srgbClr val="2C3E50"/>
                </a:solidFill>
              </a:rPr>
              <a:t>API</a:t>
            </a:r>
            <a:endParaRPr lang="zh-CN" altLang="en-US" b="1" i="0" dirty="0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266" y="1621908"/>
            <a:ext cx="10444626" cy="4662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等线" panose="02010600030101010101" charset="-122"/>
              </a:rPr>
              <a:t>pascal.taie.analysis.graph.callgraph.DefaultCallGraph</a:t>
            </a:r>
            <a:endParaRPr lang="en-US" altLang="zh-CN" sz="2000" b="1" dirty="0">
              <a:ea typeface="等线" panose="0201060003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a typeface="等线" panose="02010600030101010101" charset="-122"/>
              </a:rPr>
              <a:t>该类代表了程序的调用图。它提供了多样的 </a:t>
            </a:r>
            <a:r>
              <a:rPr lang="en-US" altLang="zh-CN" sz="2000" dirty="0">
                <a:ea typeface="等线" panose="02010600030101010101" charset="-122"/>
              </a:rPr>
              <a:t>API</a:t>
            </a:r>
            <a:r>
              <a:rPr lang="zh-CN" altLang="en-US" sz="2000" dirty="0">
                <a:ea typeface="等线" panose="02010600030101010101" charset="-122"/>
              </a:rPr>
              <a:t>（继承自类 </a:t>
            </a:r>
            <a:r>
              <a:rPr lang="en-US" altLang="zh-CN" sz="2000" dirty="0" err="1">
                <a:ea typeface="等线" panose="02010600030101010101" charset="-122"/>
              </a:rPr>
              <a:t>AbstractCallGraph</a:t>
            </a:r>
            <a:r>
              <a:rPr lang="zh-CN" altLang="en-US" sz="2000" dirty="0">
                <a:ea typeface="等线" panose="02010600030101010101" charset="-122"/>
              </a:rPr>
              <a:t>）来获取到调用图的信息。另外，它还提供了一些修改调用图的 </a:t>
            </a:r>
            <a:r>
              <a:rPr lang="en-US" altLang="zh-CN" sz="2000" dirty="0">
                <a:ea typeface="等线" panose="02010600030101010101" charset="-122"/>
              </a:rPr>
              <a:t>API</a:t>
            </a:r>
            <a:r>
              <a:rPr lang="zh-CN" altLang="en-US" sz="2000" dirty="0">
                <a:ea typeface="等线" panose="02010600030101010101" charset="-122"/>
              </a:rPr>
              <a:t>，你可以借此来建立调用图。</a:t>
            </a:r>
            <a:endParaRPr lang="en-US" altLang="zh-CN" sz="2000" dirty="0">
              <a:ea typeface="等线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等线" panose="02010600030101010101" charset="-122"/>
              </a:rPr>
              <a:t>Stream&lt;Invoke&gt; </a:t>
            </a:r>
            <a:r>
              <a:rPr lang="en-US" altLang="zh-CN" sz="2000" b="1" dirty="0" err="1">
                <a:ea typeface="等线" panose="02010600030101010101" charset="-122"/>
              </a:rPr>
              <a:t>callSitesIn</a:t>
            </a:r>
            <a:r>
              <a:rPr lang="en-US" altLang="zh-CN" sz="2000" b="1" dirty="0">
                <a:ea typeface="等线" panose="02010600030101010101" charset="-122"/>
              </a:rPr>
              <a:t>(</a:t>
            </a:r>
            <a:r>
              <a:rPr lang="en-US" altLang="zh-CN" sz="2000" b="1" dirty="0" err="1">
                <a:ea typeface="等线" panose="02010600030101010101" charset="-122"/>
              </a:rPr>
              <a:t>JMethod</a:t>
            </a:r>
            <a:r>
              <a:rPr lang="en-US" altLang="zh-CN" sz="2000" b="1" dirty="0">
                <a:ea typeface="等线" panose="02010600030101010101" charset="-122"/>
              </a:rPr>
              <a:t>)</a:t>
            </a:r>
            <a:r>
              <a:rPr lang="zh-CN" altLang="en-US" sz="2000" dirty="0">
                <a:ea typeface="等线" panose="02010600030101010101" charset="-122"/>
              </a:rPr>
              <a:t>：返回给定方法 </a:t>
            </a:r>
            <a:r>
              <a:rPr lang="en-US" altLang="zh-CN" sz="2000" dirty="0" err="1">
                <a:ea typeface="等线" panose="02010600030101010101" charset="-122"/>
              </a:rPr>
              <a:t>JMethod</a:t>
            </a:r>
            <a:r>
              <a:rPr lang="en-US" altLang="zh-CN" sz="2000" dirty="0">
                <a:ea typeface="等线" panose="02010600030101010101" charset="-122"/>
              </a:rPr>
              <a:t> </a:t>
            </a:r>
            <a:r>
              <a:rPr lang="zh-CN" altLang="en-US" sz="2000" dirty="0">
                <a:ea typeface="等线" panose="02010600030101010101" charset="-122"/>
              </a:rPr>
              <a:t>中的所有 </a:t>
            </a:r>
            <a:r>
              <a:rPr lang="en-US" altLang="zh-CN" sz="2000" dirty="0">
                <a:ea typeface="等线" panose="02010600030101010101" charset="-122"/>
              </a:rPr>
              <a:t>call sites</a:t>
            </a:r>
            <a:r>
              <a:rPr lang="zh-CN" altLang="en-US" sz="2000" dirty="0">
                <a:ea typeface="等线" panose="02010600030101010101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ea typeface="等线" panose="02010600030101010101" charset="-122"/>
              </a:rPr>
              <a:t>boolean</a:t>
            </a:r>
            <a:r>
              <a:rPr lang="en-US" altLang="zh-CN" sz="2000" b="1" dirty="0">
                <a:ea typeface="等线" panose="02010600030101010101" charset="-122"/>
              </a:rPr>
              <a:t> contains(</a:t>
            </a:r>
            <a:r>
              <a:rPr lang="en-US" altLang="zh-CN" sz="2000" b="1" dirty="0" err="1">
                <a:ea typeface="等线" panose="02010600030101010101" charset="-122"/>
              </a:rPr>
              <a:t>JMethod</a:t>
            </a:r>
            <a:r>
              <a:rPr lang="en-US" altLang="zh-CN" sz="2000" b="1" dirty="0">
                <a:ea typeface="等线" panose="02010600030101010101" charset="-122"/>
              </a:rPr>
              <a:t>): </a:t>
            </a:r>
            <a:r>
              <a:rPr lang="zh-CN" altLang="en-US" sz="2000" dirty="0">
                <a:ea typeface="等线" panose="02010600030101010101" charset="-122"/>
              </a:rPr>
              <a:t>返回当前调用图是否含有给定的方法，即给定方法 </a:t>
            </a:r>
            <a:r>
              <a:rPr lang="en-US" altLang="zh-CN" sz="2000" dirty="0" err="1">
                <a:ea typeface="等线" panose="02010600030101010101" charset="-122"/>
              </a:rPr>
              <a:t>JMethod</a:t>
            </a:r>
            <a:r>
              <a:rPr lang="en-US" altLang="zh-CN" sz="2000" dirty="0">
                <a:ea typeface="等线" panose="02010600030101010101" charset="-122"/>
              </a:rPr>
              <a:t> </a:t>
            </a:r>
            <a:r>
              <a:rPr lang="zh-CN" altLang="en-US" sz="2000" dirty="0">
                <a:ea typeface="等线" panose="02010600030101010101" charset="-122"/>
              </a:rPr>
              <a:t>在当前调用图中是否可达。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ea typeface="等线" panose="02010600030101010101" charset="-122"/>
              </a:rPr>
              <a:t>boolean</a:t>
            </a:r>
            <a:r>
              <a:rPr lang="en-US" altLang="zh-CN" sz="2000" b="1" dirty="0">
                <a:ea typeface="等线" panose="02010600030101010101" charset="-122"/>
              </a:rPr>
              <a:t> </a:t>
            </a:r>
            <a:r>
              <a:rPr lang="en-US" altLang="zh-CN" sz="2000" b="1" dirty="0" err="1">
                <a:ea typeface="等线" panose="02010600030101010101" charset="-122"/>
              </a:rPr>
              <a:t>addReachableMethod</a:t>
            </a:r>
            <a:r>
              <a:rPr lang="en-US" altLang="zh-CN" sz="2000" b="1" dirty="0">
                <a:ea typeface="等线" panose="02010600030101010101" charset="-122"/>
              </a:rPr>
              <a:t>(</a:t>
            </a:r>
            <a:r>
              <a:rPr lang="en-US" altLang="zh-CN" sz="2000" b="1" dirty="0" err="1">
                <a:ea typeface="等线" panose="02010600030101010101" charset="-122"/>
              </a:rPr>
              <a:t>JMethod</a:t>
            </a:r>
            <a:r>
              <a:rPr lang="en-US" altLang="zh-CN" sz="2000" b="1" dirty="0">
                <a:ea typeface="等线" panose="02010600030101010101" charset="-122"/>
              </a:rPr>
              <a:t>): </a:t>
            </a:r>
            <a:r>
              <a:rPr lang="zh-CN" altLang="en-US" sz="2000" dirty="0">
                <a:ea typeface="等线" panose="02010600030101010101" charset="-122"/>
              </a:rPr>
              <a:t>向当前调用图中添加方法 </a:t>
            </a:r>
            <a:r>
              <a:rPr lang="en-US" altLang="zh-CN" sz="2000" dirty="0" err="1">
                <a:ea typeface="等线" panose="02010600030101010101" charset="-122"/>
              </a:rPr>
              <a:t>JMethod</a:t>
            </a:r>
            <a:r>
              <a:rPr lang="en-US" altLang="zh-CN" sz="2000" dirty="0">
                <a:ea typeface="等线" panose="02010600030101010101" charset="-122"/>
              </a:rPr>
              <a:t> </a:t>
            </a:r>
            <a:r>
              <a:rPr lang="zh-CN" altLang="en-US" sz="2000" dirty="0">
                <a:ea typeface="等线" panose="02010600030101010101" charset="-122"/>
              </a:rPr>
              <a:t>并将方法标记成可达的。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ea typeface="等线" panose="02010600030101010101" charset="-122"/>
              </a:rPr>
              <a:t>boolean</a:t>
            </a:r>
            <a:r>
              <a:rPr lang="en-US" altLang="zh-CN" sz="2000" b="1" dirty="0">
                <a:ea typeface="等线" panose="02010600030101010101" charset="-122"/>
              </a:rPr>
              <a:t> </a:t>
            </a:r>
            <a:r>
              <a:rPr lang="en-US" altLang="zh-CN" sz="2000" b="1" dirty="0" err="1">
                <a:ea typeface="等线" panose="02010600030101010101" charset="-122"/>
              </a:rPr>
              <a:t>addEdge</a:t>
            </a:r>
            <a:r>
              <a:rPr lang="en-US" altLang="zh-CN" sz="2000" b="1" dirty="0">
                <a:ea typeface="等线" panose="02010600030101010101" charset="-122"/>
              </a:rPr>
              <a:t>(Edge&lt;</a:t>
            </a:r>
            <a:r>
              <a:rPr lang="en-US" altLang="zh-CN" sz="2000" b="1" dirty="0" err="1">
                <a:ea typeface="等线" panose="02010600030101010101" charset="-122"/>
              </a:rPr>
              <a:t>Invoke,JMethod</a:t>
            </a:r>
            <a:r>
              <a:rPr lang="en-US" altLang="zh-CN" sz="2000" b="1" dirty="0">
                <a:ea typeface="等线" panose="02010600030101010101" charset="-122"/>
              </a:rPr>
              <a:t>&gt;): </a:t>
            </a:r>
            <a:r>
              <a:rPr lang="zh-CN" altLang="en-US" sz="2000" dirty="0">
                <a:ea typeface="等线" panose="02010600030101010101" charset="-122"/>
              </a:rPr>
              <a:t>向当前调用图中添加一条调用边。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RmNTNiOWViYWU3NjJhMmE5MWZkZWQ0MDA2YzU4MDkifQ=="/>
  <p:tag name="KSO_WPP_MARK_KEY" val="6ec1f15f-5f67-4e80-92c0-f4f4cf6e286f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1708</Words>
  <Application>Microsoft Office PowerPoint</Application>
  <PresentationFormat>宽屏</PresentationFormat>
  <Paragraphs>185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-apple-system</vt:lpstr>
      <vt:lpstr>Monotype Sorts</vt:lpstr>
      <vt:lpstr>等线</vt:lpstr>
      <vt:lpstr>微软雅黑</vt:lpstr>
      <vt:lpstr>Arial</vt:lpstr>
      <vt:lpstr>Wingdings</vt:lpstr>
      <vt:lpstr>2_自定义设计方案</vt:lpstr>
      <vt:lpstr>1_自定义设计方案</vt:lpstr>
      <vt:lpstr>PowerPoint 演示文稿</vt:lpstr>
      <vt:lpstr>实验五：类层次结构分析与过程间常量传播</vt:lpstr>
      <vt:lpstr>实验平台配置——Tai-e </vt:lpstr>
      <vt:lpstr>实验平台配置——Tai-e </vt:lpstr>
      <vt:lpstr>类层次结构分析(CHA)</vt:lpstr>
      <vt:lpstr>类层次结构分析(CHA)</vt:lpstr>
      <vt:lpstr>类层次结构分析(CHA)</vt:lpstr>
      <vt:lpstr>类层次结构分析(CHA)</vt:lpstr>
      <vt:lpstr>类层次结构分析(CHA)</vt:lpstr>
      <vt:lpstr>类层次结构分析(CHA)</vt:lpstr>
      <vt:lpstr>类层次结构分析(CHA)</vt:lpstr>
      <vt:lpstr>类层次结构分析(CHA)</vt:lpstr>
      <vt:lpstr>类层次结构分析(CHA)</vt:lpstr>
      <vt:lpstr>过程间常量传播</vt:lpstr>
      <vt:lpstr>过程间常量传播</vt:lpstr>
      <vt:lpstr>过程间常量传播</vt:lpstr>
      <vt:lpstr>过程间常量传播</vt:lpstr>
      <vt:lpstr>过程间常量传播</vt:lpstr>
      <vt:lpstr>过程间常量传播</vt:lpstr>
      <vt:lpstr>过程间常量传播</vt:lpstr>
      <vt:lpstr>过程间 Worklist 求解器</vt:lpstr>
      <vt:lpstr>过程间 Worklist 求解器</vt:lpstr>
      <vt:lpstr>过程间 Worklist 求解器</vt:lpstr>
      <vt:lpstr>运行测试</vt:lpstr>
      <vt:lpstr>运行测试</vt:lpstr>
      <vt:lpstr>运行测试</vt:lpstr>
      <vt:lpstr>作业提交</vt:lpstr>
      <vt:lpstr>作业测试与提交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WuJD</dc:creator>
  <cp:lastModifiedBy>陈非凡</cp:lastModifiedBy>
  <cp:revision>246</cp:revision>
  <dcterms:created xsi:type="dcterms:W3CDTF">2021-05-08T02:43:00Z</dcterms:created>
  <dcterms:modified xsi:type="dcterms:W3CDTF">2024-04-28T04:34:09Z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F426E71D6DD2429ABE0388D7162642A1</vt:lpwstr>
  </property>
  <property fmtid="{D5CDD505-2E9C-101B-9397-08002B2CF9AE}" pid="3" name="KSOProductBuildVer">
    <vt:lpwstr>2052-11.1.0.12763</vt:lpwstr>
  </property>
</Properties>
</file>