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399" r:id="rId6"/>
    <p:sldId id="400" r:id="rId7"/>
    <p:sldId id="424" r:id="rId8"/>
    <p:sldId id="408" r:id="rId9"/>
    <p:sldId id="453" r:id="rId10"/>
    <p:sldId id="454" r:id="rId11"/>
    <p:sldId id="455" r:id="rId12"/>
    <p:sldId id="446" r:id="rId13"/>
    <p:sldId id="458" r:id="rId14"/>
    <p:sldId id="457" r:id="rId15"/>
    <p:sldId id="459" r:id="rId16"/>
    <p:sldId id="449" r:id="rId17"/>
    <p:sldId id="456" r:id="rId18"/>
    <p:sldId id="461" r:id="rId19"/>
    <p:sldId id="417" r:id="rId20"/>
    <p:sldId id="419" r:id="rId21"/>
    <p:sldId id="423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/>
              <a:t>如果 var 代表变量 x，那么 var.getStoreFields() 返回第 2 行和第 3 行的两个字段 store 语句，var.getLoadFields() 返回第 4 行的字段 load 语句，var.getInvokes() 返回第 6 行的实例调用；如果 var 代表变量 d，那么 var.getStoreArrays() 返回第 7 行的数组 store 语句，var.getLoadArrays() 返回第 8 行的数组 load 语句。</a:t>
            </a:r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pascal-lab/Tai-e-assignme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 bwMode="auto">
          <a:xfrm>
            <a:off x="1355766" y="1873499"/>
            <a:ext cx="9480468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：上下文不敏感指针分析</a:t>
            </a:r>
            <a:endParaRPr lang="zh-CN" altLang="en-US" sz="40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 bwMode="auto">
          <a:xfrm>
            <a:off x="1524000" y="3683803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2024.5.16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46" y="4945070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83912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pascal.taie.analysis.pta.ci.PointerFlowGraph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3020060"/>
            <a:ext cx="8014970" cy="2976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020" y="2305685"/>
            <a:ext cx="98939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/>
              <a:t>表示程序的指针流图，维护着变量、静态字段、实例字段、数组索引到相应指针的映射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928630"/>
            <a:ext cx="11199741" cy="276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pascal.taie.analysis.pta.ci.Pointer</a:t>
            </a:r>
            <a:endParaRPr lang="en-US" altLang="zh-CN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 b="0"/>
              <a:t>表示</a:t>
            </a:r>
            <a:r>
              <a:rPr lang="en-US" altLang="zh-CN" sz="2000" b="0"/>
              <a:t>分析中的指针，即 PFG（指针流图，pointer flow grpah）中的节点。每个指针都</a:t>
            </a:r>
            <a:r>
              <a:rPr lang="zh-CN" altLang="en-US" sz="2000" b="0"/>
              <a:t>对应</a:t>
            </a:r>
            <a:r>
              <a:rPr lang="en-US" altLang="zh-CN" sz="2000" b="0"/>
              <a:t>一个指针集</a:t>
            </a:r>
            <a:r>
              <a:rPr lang="zh-CN" altLang="en-US" sz="2000" b="0"/>
              <a:t>，</a:t>
            </a:r>
            <a:r>
              <a:rPr lang="en-US" altLang="zh-CN" sz="2000" b="0">
                <a:sym typeface="+mn-ea"/>
              </a:rPr>
              <a:t>调用 getPointsToSet() </a:t>
            </a:r>
            <a:r>
              <a:rPr lang="zh-CN" altLang="en-US" sz="2000" b="0">
                <a:sym typeface="+mn-ea"/>
              </a:rPr>
              <a:t>可以</a:t>
            </a:r>
            <a:r>
              <a:rPr lang="en-US" altLang="zh-CN" sz="2000" b="0">
                <a:sym typeface="+mn-ea"/>
              </a:rPr>
              <a:t>获得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pascal.taie.analysis.pta.ci.PointsToSet</a:t>
            </a:r>
            <a:endParaRPr lang="en-US" altLang="zh-CN"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 b="0"/>
              <a:t>表示指针集，即指针分析中的 Obj 集合</a:t>
            </a:r>
            <a:endParaRPr lang="en-US" altLang="zh-CN" sz="2000" b="0"/>
          </a:p>
        </p:txBody>
      </p:sp>
      <p:pic>
        <p:nvPicPr>
          <p:cNvPr id="3" name="图片 3" descr="图示&#10;&#10;已自动生成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891" y="4016075"/>
            <a:ext cx="8652293" cy="2218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6262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pascal.taie.analysis.pta.ci.WorkList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3575" y="2134235"/>
            <a:ext cx="9893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表示指针分析算法的</a:t>
            </a:r>
            <a:r>
              <a:rPr lang="en-US" altLang="zh-CN" sz="2000"/>
              <a:t>worklist</a:t>
            </a:r>
            <a:r>
              <a:rPr lang="zh-CN" altLang="en-US" sz="2000"/>
              <a:t>，内部</a:t>
            </a:r>
            <a:r>
              <a:rPr lang="en-US" altLang="zh-CN" sz="2000"/>
              <a:t>Record</a:t>
            </a:r>
            <a:r>
              <a:rPr lang="zh-CN" altLang="en-US" sz="2000"/>
              <a:t>类</a:t>
            </a:r>
            <a:r>
              <a:rPr lang="en-US" altLang="zh-CN" sz="2000"/>
              <a:t>Entry</a:t>
            </a:r>
            <a:r>
              <a:rPr lang="zh-CN" altLang="en-US" sz="2000"/>
              <a:t>表示</a:t>
            </a:r>
            <a:r>
              <a:rPr lang="en-US" altLang="zh-CN" sz="2000"/>
              <a:t>worklist</a:t>
            </a:r>
            <a:r>
              <a:rPr lang="zh-CN" altLang="en-US" sz="2000"/>
              <a:t>中的条目，一个条目由一个指针和其对应的指针集合组成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2964180"/>
            <a:ext cx="8677910" cy="3434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10" y="4530090"/>
            <a:ext cx="5116195" cy="1202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0" y="2964180"/>
            <a:ext cx="5356860" cy="386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14672"/>
            <a:ext cx="11199741" cy="1494155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altLang="zh-CN"/>
              <a:t>pascal.taie.ir.stmt.DefinitionStmt</a:t>
            </a:r>
            <a:endParaRPr lang="en-US" altLang="zh-CN"/>
          </a:p>
          <a:p>
            <a:pPr marL="0" indent="457200">
              <a:lnSpc>
                <a:spcPct val="190000"/>
              </a:lnSpc>
              <a:buNone/>
            </a:pPr>
            <a:r>
              <a:rPr lang="en-US" altLang="zh-CN" sz="2000" b="0"/>
              <a:t>表示程序中所有的定义语句</a:t>
            </a:r>
            <a:endParaRPr lang="en-US" altLang="zh-CN" sz="2000" b="0"/>
          </a:p>
        </p:txBody>
      </p:sp>
      <p:pic>
        <p:nvPicPr>
          <p:cNvPr id="3" name="图片 3" descr="图示&#10;&#10;已自动生成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645" y="2997965"/>
            <a:ext cx="9313652" cy="26161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5655" y="5758180"/>
            <a:ext cx="1041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所有影响指针的语句都是这个类的子类，处理红框中的类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729" y="1283912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pascal.taie.ir.exp.Var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4256"/>
          <a:stretch>
            <a:fillRect/>
          </a:stretch>
        </p:blipFill>
        <p:spPr>
          <a:xfrm>
            <a:off x="9540875" y="2585085"/>
            <a:ext cx="2326005" cy="303974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53085" y="2453640"/>
            <a:ext cx="8512175" cy="3361690"/>
            <a:chOff x="6434" y="3497"/>
            <a:chExt cx="12397" cy="42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" y="3497"/>
              <a:ext cx="12266" cy="61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" y="4429"/>
              <a:ext cx="12234" cy="5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1" y="5187"/>
              <a:ext cx="12360" cy="74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" y="6267"/>
              <a:ext cx="12287" cy="51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1" y="7111"/>
              <a:ext cx="11864" cy="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13427"/>
            <a:ext cx="11199741" cy="2676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pascal.taie.analysis.pta.core.heap.Obj</a:t>
            </a:r>
            <a:endParaRPr lang="en-US" altLang="zh-CN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/>
              <a:t>表示指针分析中的抽象对象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pascal.taie.analysis.pta.core.heap.HeapModel</a:t>
            </a:r>
            <a:endParaRPr lang="en-US" altLang="zh-CN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/>
              <a:t>表示堆模型，用来对堆对象进行建模</a:t>
            </a:r>
            <a:endParaRPr lang="zh-CN" altLang="en-US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6699"/>
          <a:stretch>
            <a:fillRect/>
          </a:stretch>
        </p:blipFill>
        <p:spPr>
          <a:xfrm>
            <a:off x="1009015" y="4326890"/>
            <a:ext cx="6976745" cy="1659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在线测试平台：</a:t>
            </a:r>
            <a:r>
              <a:rPr lang="zh-CN" altLang="en-US">
                <a:sym typeface="+mn-ea"/>
              </a:rPr>
              <a:t>https://oj.pascal-lab.net/problem</a:t>
            </a:r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3298825" y="1943735"/>
            <a:ext cx="8456295" cy="4472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61315" y="2427605"/>
            <a:ext cx="293751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提交一个</a:t>
            </a:r>
            <a:r>
              <a:rPr lang="en-US" altLang="zh-CN" b="1"/>
              <a:t>zip</a:t>
            </a:r>
            <a:r>
              <a:rPr lang="zh-CN" altLang="en-US" b="1"/>
              <a:t>文件</a:t>
            </a:r>
            <a:r>
              <a:rPr lang="zh-CN" altLang="en-US"/>
              <a:t>，包括实现好的一个类：</a:t>
            </a:r>
            <a:endParaRPr lang="zh-CN" altLang="en-US"/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/>
              <a:t>Solver.java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测试通过</a:t>
            </a:r>
            <a:endParaRPr lang="zh-CN" altLang="en-US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71525" y="2080260"/>
            <a:ext cx="10036810" cy="4213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最终提交内容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0" y="2054225"/>
            <a:ext cx="1064196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/>
              <a:t>提交平台测试的代码（命名为</a:t>
            </a:r>
            <a:r>
              <a:rPr lang="en-US" altLang="zh-CN" sz="2000"/>
              <a:t>A5.zip</a:t>
            </a:r>
            <a:r>
              <a:rPr lang="zh-CN" altLang="en-US" sz="2000"/>
              <a:t>文件），</a:t>
            </a:r>
            <a:r>
              <a:rPr lang="zh-CN" altLang="en-US" sz="2000">
                <a:solidFill>
                  <a:srgbClr val="FF0000"/>
                </a:solidFill>
              </a:rPr>
              <a:t>注意只需要提交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Slove.java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，不要提交整个项目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将实验报告和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A5.zip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两个文件放在一个文件夹，压缩后提交到下面地址中，注意实验报告包含</a:t>
            </a:r>
            <a:r>
              <a:rPr lang="zh-CN" altLang="en-US" sz="2000">
                <a:sym typeface="+mn-ea"/>
              </a:rPr>
              <a:t>测试截图，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有未通过的测试样例也需要提交结果截图</a:t>
            </a:r>
            <a:endParaRPr lang="zh-CN" altLang="en-US" sz="2000"/>
          </a:p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050" y="4395470"/>
            <a:ext cx="10215880" cy="2118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zh-CN" altLang="en-US" sz="2000" b="1" dirty="0">
                <a:ea typeface="+mn-lt"/>
                <a:cs typeface="+mn-lt"/>
              </a:rPr>
              <a:t>截止时间：</a:t>
            </a:r>
            <a:r>
              <a:rPr lang="en-US" sz="2000" b="1" dirty="0">
                <a:ea typeface="+mn-lt"/>
                <a:cs typeface="+mn-lt"/>
              </a:rPr>
              <a:t>2024.5.26 23:59</a:t>
            </a:r>
            <a:endParaRPr lang="zh-CN" sz="2000" dirty="0"/>
          </a:p>
          <a:p>
            <a:pPr>
              <a:lnSpc>
                <a:spcPct val="150000"/>
              </a:lnSpc>
            </a:pPr>
            <a:r>
              <a:rPr lang="zh-CN" altLang="en-US" sz="2000">
                <a:ea typeface="+mn-lt"/>
                <a:cs typeface="+mn-lt"/>
              </a:rPr>
              <a:t>提交地址：https://www.jianguoyun.com/p/DZwhQW0Q1_-4DBj23cMFIAA</a:t>
            </a:r>
            <a:endParaRPr lang="zh-CN" alt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实验六：上下文不敏感指针分析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218" y="1350024"/>
            <a:ext cx="11199741" cy="2676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实验平台配置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实验内容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API</a:t>
            </a:r>
            <a:r>
              <a:rPr lang="zh-CN" altLang="en-US"/>
              <a:t>介绍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作业提交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32698"/>
            <a:ext cx="11199741" cy="18455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按照 https://tai-e.pascal-lab.net/intro/overview.html 配置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en-US" altLang="zh-CN"/>
              <a:t>Download</a:t>
            </a:r>
            <a:r>
              <a:rPr lang="zh-CN" altLang="en-US"/>
              <a:t> </a:t>
            </a:r>
            <a:r>
              <a:rPr lang="en-US" altLang="zh-CN"/>
              <a:t>assignments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>
                <a:hlinkClick r:id="rId1"/>
              </a:rPr>
              <a:t>https://github.com/pascal-lab/Tai-e-assignments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50232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运行测试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7070" y="1909445"/>
            <a:ext cx="4540885" cy="891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ea typeface="等线" panose="02010600030101010101" charset="-122"/>
              </a:rPr>
              <a:t>配置完成后，运行</a:t>
            </a:r>
            <a:r>
              <a:rPr lang="en-US" altLang="zh-CN" sz="2000" dirty="0">
                <a:ea typeface="等线" panose="02010600030101010101" charset="-122"/>
              </a:rPr>
              <a:t>Example</a:t>
            </a:r>
            <a:r>
              <a:rPr lang="zh-CN" altLang="en-US" sz="2000">
                <a:ea typeface="等线" panose="02010600030101010101" charset="-122"/>
              </a:rPr>
              <a:t>测试是否配置成功，若配置成功将得到图中输出</a:t>
            </a:r>
            <a:endParaRPr lang="zh-CN" altLang="en-US" sz="2000"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8360" y="1050290"/>
            <a:ext cx="462915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5615940"/>
            <a:ext cx="3219450" cy="86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2922905"/>
            <a:ext cx="3751580" cy="1783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" y="4862830"/>
            <a:ext cx="2505075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15" y="5567680"/>
            <a:ext cx="21050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47070"/>
            <a:ext cx="11199741" cy="19735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指针分析</a:t>
            </a: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局部变量和实例字段指针以及实例方法调用（课堂内容）</a:t>
            </a: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/>
              <a:t>静态字段</a:t>
            </a:r>
            <a:r>
              <a:rPr lang="zh-CN" altLang="en-US"/>
              <a:t>和</a:t>
            </a:r>
            <a:r>
              <a:rPr lang="zh-CN" altLang="en-US" b="1"/>
              <a:t>数组索引</a:t>
            </a:r>
            <a:r>
              <a:rPr lang="zh-CN" altLang="en-US"/>
              <a:t>指针以及静态方法调用（</a:t>
            </a:r>
            <a:r>
              <a:rPr lang="zh-CN" altLang="en-US">
                <a:solidFill>
                  <a:srgbClr val="FF0000"/>
                </a:solidFill>
              </a:rPr>
              <a:t>新增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lang="en-US" altLang="zh-CN"/>
              <a:t>——</a:t>
            </a:r>
            <a:r>
              <a:rPr lang="zh-CN" altLang="en-US"/>
              <a:t>新增规则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64863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静态字段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3167380"/>
            <a:ext cx="6777355" cy="326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6755" y="2087880"/>
            <a:ext cx="100190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只需要在静态字段和变量之间传值。用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T.f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表示静态字段 T.f 的指针，然后定义如下规则来处理静态字段的 store 和 load：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lang="en-US" altLang="zh-CN"/>
              <a:t>——</a:t>
            </a:r>
            <a:r>
              <a:rPr lang="zh-CN" altLang="en-US"/>
              <a:t>新增规则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35958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数组索引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3289935"/>
            <a:ext cx="8884920" cy="34004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06755" y="1928495"/>
            <a:ext cx="10971530" cy="1298575"/>
            <a:chOff x="1113" y="3277"/>
            <a:chExt cx="17278" cy="2045"/>
          </a:xfrm>
        </p:grpSpPr>
        <p:sp>
          <p:nvSpPr>
            <p:cNvPr id="5" name="文本框 4"/>
            <p:cNvSpPr txBox="1"/>
            <p:nvPr/>
          </p:nvSpPr>
          <p:spPr>
            <a:xfrm>
              <a:off x="1113" y="3288"/>
              <a:ext cx="17278" cy="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常规指针分析不区分对不同数组索引（位置）的 load 和 store。假设</a:t>
              </a:r>
              <a:r>
                <a:rPr 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代表一个数组对象，那么我们用</a:t>
              </a:r>
              <a:r>
                <a:rPr 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[*]</a:t>
              </a:r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表示一个指向数组中所有对象的指针（无论保存在数组的什么位置）。基于这样的处理，我们定义了数组 store 和 load 的规则：</a:t>
              </a:r>
              <a:endPara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346" y="3277"/>
            <a:ext cx="549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" imgW="152400" imgH="228600" progId="Equation.KSEE3">
                    <p:embed/>
                  </p:oleObj>
                </mc:Choice>
                <mc:Fallback>
                  <p:oleObj name="" r:id="rId2" imgW="152400" imgH="228600" progId="Equation.KSEE3">
                    <p:embed/>
                    <p:pic>
                      <p:nvPicPr>
                        <p:cNvPr id="0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346" y="3277"/>
                          <a:ext cx="549" cy="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816" y="3893"/>
            <a:ext cx="549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4" imgW="152400" imgH="228600" progId="Equation.KSEE3">
                    <p:embed/>
                  </p:oleObj>
                </mc:Choice>
                <mc:Fallback>
                  <p:oleObj name="" r:id="rId4" imgW="152400" imgH="228600" progId="Equation.KSEE3">
                    <p:embed/>
                    <p:pic>
                      <p:nvPicPr>
                        <p:cNvPr id="0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16" y="3893"/>
                          <a:ext cx="549" cy="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lang="en-US" altLang="zh-CN"/>
              <a:t>——</a:t>
            </a:r>
            <a:r>
              <a:rPr lang="zh-CN" altLang="en-US"/>
              <a:t>新增规则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67073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静态方法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3562985"/>
            <a:ext cx="10035540" cy="290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755" y="2087880"/>
            <a:ext cx="100190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静态方法的处理与实例方法大体相同，除了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不需要在 receiver object 上进行 dispatch 以解析（resolve）出被调用的方法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不需要传 receiver object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83912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具体任务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2228850"/>
            <a:ext cx="9127490" cy="3284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 b="1"/>
              <a:t>实现 Solver 类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/>
              <a:t>void addReachable(JMethod)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/>
              <a:t>void addPFGEdge(Pointer,Pointer)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/>
              <a:t>void analyze()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/>
              <a:t>PointsToSet propagate(Pointer,PointsToSet)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/>
              <a:t>void processCall(Var,Obj)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1850"/>
          <a:stretch>
            <a:fillRect/>
          </a:stretch>
        </p:blipFill>
        <p:spPr>
          <a:xfrm>
            <a:off x="6895465" y="1880235"/>
            <a:ext cx="4650740" cy="398208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012055" y="2781935"/>
            <a:ext cx="215392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742940" y="3904615"/>
            <a:ext cx="2179955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494655" y="3134360"/>
            <a:ext cx="1697355" cy="160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812915" y="3747770"/>
            <a:ext cx="614045" cy="142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54855" y="5666740"/>
            <a:ext cx="3289300" cy="22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40,&quot;width&quot;:7290}"/>
</p:tagLst>
</file>

<file path=ppt/tags/tag2.xml><?xml version="1.0" encoding="utf-8"?>
<p:tagLst xmlns:p="http://schemas.openxmlformats.org/presentationml/2006/main">
  <p:tag name="COMMONDATA" val="eyJoZGlkIjoiYzFiNjRlM2E1MDFjYzJkNjY3YzhlNzM3MjQxNDg5NmQifQ=="/>
  <p:tag name="KSO_WPP_MARK_KEY" val="410e66f9-6c51-4a6f-82c3-35c25245ea09"/>
  <p:tag name="commondata" val="eyJoZGlkIjoiYTQ1Y2RmZThlMDg0NDk2MDdiYmVmYzJjMzdiMDg5ZjkifQ==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演示</Application>
  <PresentationFormat>宽屏</PresentationFormat>
  <Paragraphs>119</Paragraphs>
  <Slides>18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Tahoma</vt:lpstr>
      <vt:lpstr>Monotype Sorts</vt:lpstr>
      <vt:lpstr>Wingdings</vt:lpstr>
      <vt:lpstr>Times New Roman</vt:lpstr>
      <vt:lpstr>等线</vt:lpstr>
      <vt:lpstr>Arial Unicode MS</vt:lpstr>
      <vt:lpstr>Calibri</vt:lpstr>
      <vt:lpstr>2_自定义设计方案</vt:lpstr>
      <vt:lpstr>1_自定义设计方案</vt:lpstr>
      <vt:lpstr>Equation.KSEE3</vt:lpstr>
      <vt:lpstr>Equation.KSEE3</vt:lpstr>
      <vt:lpstr>PowerPoint 演示文稿</vt:lpstr>
      <vt:lpstr>实验六：上下文不敏感指针分析</vt:lpstr>
      <vt:lpstr>实验平台配置——Tai-e </vt:lpstr>
      <vt:lpstr>实验平台配置——Tai-e </vt:lpstr>
      <vt:lpstr>实验内容</vt:lpstr>
      <vt:lpstr>实验内容——新增规则</vt:lpstr>
      <vt:lpstr>实验内容——新增规则</vt:lpstr>
      <vt:lpstr>实验内容——新增规则</vt:lpstr>
      <vt:lpstr>实验内容</vt:lpstr>
      <vt:lpstr>API介绍</vt:lpstr>
      <vt:lpstr>API介绍</vt:lpstr>
      <vt:lpstr>API介绍</vt:lpstr>
      <vt:lpstr>API介绍</vt:lpstr>
      <vt:lpstr>API介绍</vt:lpstr>
      <vt:lpstr>API介绍</vt:lpstr>
      <vt:lpstr>作业提交</vt:lpstr>
      <vt:lpstr>作业测试与提交</vt:lpstr>
      <vt:lpstr>作业测试与提交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元</cp:lastModifiedBy>
  <cp:revision>84</cp:revision>
  <dcterms:created xsi:type="dcterms:W3CDTF">2024-02-28T17:15:00Z</dcterms:created>
  <dcterms:modified xsi:type="dcterms:W3CDTF">2024-05-10T05:39:11Z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ED3145AEB669458E921E2685BE334689</vt:lpwstr>
  </property>
  <property fmtid="{D5CDD505-2E9C-101B-9397-08002B2CF9AE}" pid="3" name="KSOProductBuildVer">
    <vt:lpwstr>2052-12.1.0.16729</vt:lpwstr>
  </property>
</Properties>
</file>