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3"/>
  </p:sldMasterIdLst>
  <p:notesMasterIdLst>
    <p:notesMasterId r:id="rId5"/>
  </p:notesMasterIdLst>
  <p:sldIdLst>
    <p:sldId id="256" r:id="rId4"/>
    <p:sldId id="399" r:id="rId6"/>
    <p:sldId id="400" r:id="rId7"/>
    <p:sldId id="424" r:id="rId8"/>
    <p:sldId id="460" r:id="rId9"/>
    <p:sldId id="453" r:id="rId10"/>
    <p:sldId id="454" r:id="rId11"/>
    <p:sldId id="455" r:id="rId12"/>
    <p:sldId id="446" r:id="rId13"/>
    <p:sldId id="449" r:id="rId14"/>
    <p:sldId id="458" r:id="rId15"/>
    <p:sldId id="457" r:id="rId16"/>
    <p:sldId id="463" r:id="rId17"/>
    <p:sldId id="464" r:id="rId18"/>
    <p:sldId id="461" r:id="rId19"/>
    <p:sldId id="462" r:id="rId20"/>
    <p:sldId id="466" r:id="rId21"/>
    <p:sldId id="468" r:id="rId22"/>
    <p:sldId id="465" r:id="rId23"/>
    <p:sldId id="467" r:id="rId24"/>
    <p:sldId id="417" r:id="rId25"/>
    <p:sldId id="459" r:id="rId26"/>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5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29" autoAdjust="0"/>
  </p:normalViewPr>
  <p:slideViewPr>
    <p:cSldViewPr snapToGrid="0">
      <p:cViewPr varScale="1">
        <p:scale>
          <a:sx n="72" d="100"/>
          <a:sy n="72" d="100"/>
        </p:scale>
        <p:origin x="13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gs" Target="tags/tag1.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440A07-CB81-B94E-8486-6299C881C60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EFDB2-DEE3-F041-A376-A8AE77F3A62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C3E50"/>
                </a:solidFill>
                <a:effectLst/>
                <a:highlight>
                  <a:srgbClr val="FFFFFF"/>
                </a:highlight>
                <a:latin typeface="-apple-system"/>
              </a:rPr>
              <a:t>本次的实验是为 </a:t>
            </a:r>
            <a:r>
              <a:rPr lang="en-US" altLang="zh-CN" b="0" i="0" dirty="0">
                <a:solidFill>
                  <a:srgbClr val="2C3E50"/>
                </a:solidFill>
                <a:effectLst/>
                <a:highlight>
                  <a:srgbClr val="FFFFFF"/>
                </a:highlight>
                <a:latin typeface="-apple-system"/>
              </a:rPr>
              <a:t>Java </a:t>
            </a:r>
            <a:r>
              <a:rPr lang="zh-CN" altLang="en-US" b="0" i="0" dirty="0">
                <a:solidFill>
                  <a:srgbClr val="2C3E50"/>
                </a:solidFill>
                <a:effectLst/>
                <a:highlight>
                  <a:srgbClr val="FFFFFF"/>
                </a:highlight>
                <a:latin typeface="-apple-system"/>
              </a:rPr>
              <a:t>实现一个上下文敏感的指针分析框架以及实现几种常见的上下文敏感策略。</a:t>
            </a:r>
            <a:endParaRPr lang="en-US" altLang="zh-CN" b="0" i="0" dirty="0">
              <a:solidFill>
                <a:srgbClr val="2C3E50"/>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200" dirty="0"/>
              <a:t>接下来是相关</a:t>
            </a:r>
            <a:r>
              <a:rPr kumimoji="1" lang="en-US" altLang="zh-CN" sz="1200" dirty="0"/>
              <a:t>API</a:t>
            </a:r>
            <a:r>
              <a:rPr kumimoji="1" lang="zh-CN" altLang="en-US" sz="1200" dirty="0"/>
              <a:t>的介绍。首先是</a:t>
            </a:r>
            <a:r>
              <a:rPr lang="en-US" altLang="zh-CN" dirty="0" err="1"/>
              <a:t>DefinitionStmt</a:t>
            </a:r>
            <a:r>
              <a:rPr lang="zh-CN" altLang="en-US" dirty="0"/>
              <a:t>类，</a:t>
            </a:r>
            <a:r>
              <a:rPr kumimoji="1" lang="zh-CN" altLang="en-US" sz="1200" dirty="0"/>
              <a:t>这个类在上次作业就用到了，</a:t>
            </a:r>
            <a:r>
              <a:rPr lang="en-US" altLang="zh-CN" sz="1200" b="0" dirty="0" err="1"/>
              <a:t>表示程序中所有的定义语句</a:t>
            </a:r>
            <a:r>
              <a:rPr kumimoji="1" lang="zh-CN" altLang="en-US" sz="1200" dirty="0"/>
              <a:t>。</a:t>
            </a:r>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t>接下来是</a:t>
            </a:r>
            <a:r>
              <a:rPr lang="en-US" altLang="zh-CN" dirty="0" err="1"/>
              <a:t>PointerFlowGraph</a:t>
            </a:r>
            <a:r>
              <a:rPr lang="zh-CN" altLang="en-US" dirty="0"/>
              <a:t>类，它表示程序的指针流图。</a:t>
            </a:r>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t>然后是</a:t>
            </a:r>
            <a:r>
              <a:rPr lang="en-US" altLang="zh-CN" dirty="0"/>
              <a:t>Pointer</a:t>
            </a:r>
            <a:r>
              <a:rPr lang="zh-CN" altLang="en-US" dirty="0"/>
              <a:t>类和</a:t>
            </a:r>
            <a:r>
              <a:rPr lang="en-US" altLang="zh-CN" dirty="0" err="1">
                <a:sym typeface="+mn-ea"/>
              </a:rPr>
              <a:t>PointsToSet</a:t>
            </a:r>
            <a:r>
              <a:rPr lang="zh-CN" altLang="en-US" dirty="0">
                <a:sym typeface="+mn-ea"/>
              </a:rPr>
              <a:t>类。</a:t>
            </a:r>
            <a:endParaRPr lang="en-US" altLang="zh-CN" dirty="0">
              <a:sym typeface="+mn-ea"/>
            </a:endParaRPr>
          </a:p>
          <a:p>
            <a:r>
              <a:rPr lang="en-US" altLang="zh-CN" dirty="0"/>
              <a:t>Pointer</a:t>
            </a:r>
            <a:r>
              <a:rPr lang="zh-CN" altLang="en-US" dirty="0"/>
              <a:t>类</a:t>
            </a:r>
            <a:r>
              <a:rPr lang="zh-CN" altLang="en-US" sz="1200" b="0" dirty="0"/>
              <a:t>表示上下文敏感指针</a:t>
            </a:r>
            <a:r>
              <a:rPr lang="en-US" altLang="zh-CN" sz="1200" b="0" dirty="0" err="1"/>
              <a:t>分析中的指针，即</a:t>
            </a:r>
            <a:r>
              <a:rPr lang="en-US" altLang="zh-CN" sz="1200" b="0" dirty="0"/>
              <a:t> </a:t>
            </a:r>
            <a:r>
              <a:rPr lang="en-US" altLang="zh-CN" sz="1200" b="0" dirty="0" err="1"/>
              <a:t>PFG（指针流图，pointer</a:t>
            </a:r>
            <a:r>
              <a:rPr lang="en-US" altLang="zh-CN" sz="1200" b="0" dirty="0"/>
              <a:t> flow </a:t>
            </a:r>
            <a:r>
              <a:rPr lang="en-US" altLang="zh-CN" sz="1200" b="0" dirty="0" err="1"/>
              <a:t>grpah）中的节点。每个指针都</a:t>
            </a:r>
            <a:r>
              <a:rPr lang="zh-CN" altLang="en-US" sz="1200" b="0" dirty="0"/>
              <a:t>对应</a:t>
            </a:r>
            <a:r>
              <a:rPr lang="en-US" altLang="zh-CN" sz="1200" b="0" dirty="0" err="1"/>
              <a:t>一个指针集</a:t>
            </a:r>
            <a:r>
              <a:rPr lang="zh-CN" altLang="en-US" sz="1200" b="0" dirty="0"/>
              <a:t>，该指针集可以通过</a:t>
            </a:r>
            <a:r>
              <a:rPr lang="en-US" altLang="zh-CN" sz="1200" b="0" dirty="0" err="1">
                <a:sym typeface="+mn-ea"/>
              </a:rPr>
              <a:t>调用</a:t>
            </a:r>
            <a:r>
              <a:rPr lang="en-US" altLang="zh-CN" sz="1200" b="0" dirty="0">
                <a:sym typeface="+mn-ea"/>
              </a:rPr>
              <a:t> </a:t>
            </a:r>
            <a:r>
              <a:rPr lang="en-US" altLang="zh-CN" sz="1200" b="0" dirty="0" err="1">
                <a:sym typeface="+mn-ea"/>
              </a:rPr>
              <a:t>getPointsToSet</a:t>
            </a:r>
            <a:r>
              <a:rPr lang="en-US" altLang="zh-CN" sz="1200" b="0" dirty="0">
                <a:sym typeface="+mn-ea"/>
              </a:rPr>
              <a:t>() </a:t>
            </a:r>
            <a:r>
              <a:rPr lang="en-US" altLang="zh-CN" sz="1200" b="0" dirty="0" err="1">
                <a:sym typeface="+mn-ea"/>
              </a:rPr>
              <a:t>获得</a:t>
            </a:r>
            <a:r>
              <a:rPr lang="zh-CN" altLang="en-US" sz="1200" b="0" dirty="0">
                <a:sym typeface="+mn-ea"/>
              </a:rPr>
              <a:t>，该类有以下四个子类。</a:t>
            </a:r>
            <a:endParaRPr lang="en-US" altLang="zh-CN" sz="1200" b="0" dirty="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sym typeface="+mn-ea"/>
              </a:rPr>
              <a:t>PointsToSet</a:t>
            </a:r>
            <a:r>
              <a:rPr lang="zh-CN" altLang="en-US" dirty="0">
                <a:sym typeface="+mn-ea"/>
              </a:rPr>
              <a:t>类</a:t>
            </a:r>
            <a:r>
              <a:rPr lang="en-US" altLang="zh-CN" sz="1200" b="0" dirty="0" err="1"/>
              <a:t>表示指针集，即</a:t>
            </a:r>
            <a:r>
              <a:rPr lang="zh-CN" altLang="en-US" sz="1200" b="0" dirty="0"/>
              <a:t>上下文敏感</a:t>
            </a:r>
            <a:r>
              <a:rPr lang="en-US" altLang="zh-CN" sz="1200" b="0" dirty="0" err="1"/>
              <a:t>指针分析中</a:t>
            </a:r>
            <a:r>
              <a:rPr lang="en-US" altLang="zh-CN" sz="1200" b="0" dirty="0"/>
              <a:t> </a:t>
            </a:r>
            <a:r>
              <a:rPr lang="en-US" altLang="zh-CN" sz="1200" b="0" dirty="0" err="1"/>
              <a:t>CSObj</a:t>
            </a:r>
            <a:r>
              <a:rPr lang="en-US" altLang="zh-CN" sz="1200" b="0" dirty="0"/>
              <a:t> </a:t>
            </a:r>
            <a:r>
              <a:rPr lang="zh-CN" altLang="en-US" sz="1200" b="0" dirty="0"/>
              <a:t>的</a:t>
            </a:r>
            <a:r>
              <a:rPr lang="en-US" altLang="zh-CN" sz="1200" b="0" dirty="0" err="1"/>
              <a:t>集合</a:t>
            </a:r>
            <a:r>
              <a:rPr kumimoji="1" lang="zh-CN" altLang="en-US" sz="1200" b="0" dirty="0"/>
              <a:t>。</a:t>
            </a:r>
            <a:endParaRPr lang="en-US" altLang="zh-CN" sz="1200" b="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t>然后是</a:t>
            </a:r>
            <a:r>
              <a:rPr lang="en-US" altLang="zh-CN" dirty="0"/>
              <a:t>Context</a:t>
            </a:r>
            <a:r>
              <a:rPr lang="zh-CN" altLang="en-US" dirty="0"/>
              <a:t>类和</a:t>
            </a:r>
            <a:r>
              <a:rPr lang="en-US" altLang="zh-CN" dirty="0" err="1"/>
              <a:t>CSElement</a:t>
            </a:r>
            <a:r>
              <a:rPr lang="zh-CN" altLang="en-US" dirty="0"/>
              <a:t>类。</a:t>
            </a:r>
            <a:r>
              <a:rPr lang="en-US" altLang="zh-CN" dirty="0"/>
              <a:t>Context</a:t>
            </a:r>
            <a:r>
              <a:rPr lang="zh-CN" altLang="en-US" dirty="0"/>
              <a:t>类</a:t>
            </a:r>
            <a:r>
              <a:rPr lang="zh-CN" altLang="en-US" sz="1200" b="0" dirty="0"/>
              <a:t>表示上下文敏感的指针分析中的上下文，</a:t>
            </a:r>
            <a:r>
              <a:rPr lang="en-US" altLang="zh-CN" dirty="0" err="1"/>
              <a:t>CSElement</a:t>
            </a:r>
            <a:r>
              <a:rPr lang="zh-CN" altLang="en-US" dirty="0"/>
              <a:t>类</a:t>
            </a:r>
            <a:r>
              <a:rPr lang="zh-CN" altLang="en-US" sz="1200" b="0" dirty="0"/>
              <a:t>表示指针分析中需要用到上下文的元素，每个这样的元素都和一个上下文相关联。它有四个子类，分别表示四种需要用到上下文的元素：</a:t>
            </a:r>
            <a:endParaRPr lang="en-US" altLang="zh-CN" dirty="0"/>
          </a:p>
          <a:p>
            <a:r>
              <a:rPr kumimoji="1" lang="en-US" altLang="zh-CN" sz="1200" dirty="0" err="1"/>
              <a:t>CSVar</a:t>
            </a:r>
            <a:r>
              <a:rPr kumimoji="1" lang="zh-CN" altLang="en-US" sz="1200" dirty="0"/>
              <a:t>：表示一个带上下文（</a:t>
            </a:r>
            <a:r>
              <a:rPr kumimoji="1" lang="en-US" altLang="zh-CN" sz="1200" dirty="0"/>
              <a:t>Context</a:t>
            </a:r>
            <a:r>
              <a:rPr kumimoji="1" lang="zh-CN" altLang="en-US" sz="1200" dirty="0"/>
              <a:t>）的变量（</a:t>
            </a:r>
            <a:r>
              <a:rPr kumimoji="1" lang="en-US" altLang="zh-CN" sz="1200" dirty="0"/>
              <a:t>Var</a:t>
            </a:r>
            <a:r>
              <a:rPr kumimoji="1" lang="zh-CN" altLang="en-US" sz="1200" dirty="0"/>
              <a:t>）。</a:t>
            </a:r>
            <a:endParaRPr kumimoji="1" lang="zh-CN" altLang="en-US" sz="1200" dirty="0"/>
          </a:p>
          <a:p>
            <a:r>
              <a:rPr kumimoji="1" lang="en-US" altLang="zh-CN" sz="1200" dirty="0" err="1"/>
              <a:t>CSObj</a:t>
            </a:r>
            <a:r>
              <a:rPr kumimoji="1" lang="zh-CN" altLang="en-US" sz="1200" dirty="0"/>
              <a:t>：表示一个带上下文（</a:t>
            </a:r>
            <a:r>
              <a:rPr kumimoji="1" lang="en-US" altLang="zh-CN" sz="1200" dirty="0"/>
              <a:t>Context</a:t>
            </a:r>
            <a:r>
              <a:rPr kumimoji="1" lang="zh-CN" altLang="en-US" sz="1200" dirty="0"/>
              <a:t>）的抽象对象（</a:t>
            </a:r>
            <a:r>
              <a:rPr kumimoji="1" lang="en-US" altLang="zh-CN" sz="1200" dirty="0"/>
              <a:t>Obj</a:t>
            </a:r>
            <a:r>
              <a:rPr kumimoji="1" lang="zh-CN" altLang="en-US" sz="1200" dirty="0"/>
              <a:t>）。</a:t>
            </a:r>
            <a:endParaRPr kumimoji="1" lang="zh-CN" altLang="en-US" sz="1200" dirty="0"/>
          </a:p>
          <a:p>
            <a:r>
              <a:rPr kumimoji="1" lang="en-US" altLang="zh-CN" sz="1200" dirty="0" err="1"/>
              <a:t>CSCallSite</a:t>
            </a:r>
            <a:r>
              <a:rPr kumimoji="1" lang="zh-CN" altLang="en-US" sz="1200" dirty="0"/>
              <a:t>：表示一个带上下文（</a:t>
            </a:r>
            <a:r>
              <a:rPr kumimoji="1" lang="en-US" altLang="zh-CN" sz="1200" dirty="0"/>
              <a:t>Context</a:t>
            </a:r>
            <a:r>
              <a:rPr kumimoji="1" lang="zh-CN" altLang="en-US" sz="1200" dirty="0"/>
              <a:t>）的调用点（</a:t>
            </a:r>
            <a:r>
              <a:rPr kumimoji="1" lang="en-US" altLang="zh-CN" sz="1200" dirty="0"/>
              <a:t>Invoke</a:t>
            </a:r>
            <a:r>
              <a:rPr kumimoji="1" lang="zh-CN" altLang="en-US" sz="1200" dirty="0"/>
              <a:t>）。</a:t>
            </a:r>
            <a:endParaRPr kumimoji="1" lang="zh-CN" altLang="en-US" sz="1200" dirty="0"/>
          </a:p>
          <a:p>
            <a:r>
              <a:rPr kumimoji="1" lang="en-US" altLang="zh-CN" sz="1200" dirty="0" err="1"/>
              <a:t>CSMethod</a:t>
            </a:r>
            <a:r>
              <a:rPr kumimoji="1" lang="zh-CN" altLang="en-US" sz="1200" dirty="0"/>
              <a:t>：表示一个带上下文（</a:t>
            </a:r>
            <a:r>
              <a:rPr kumimoji="1" lang="en-US" altLang="zh-CN" sz="1200" dirty="0"/>
              <a:t>Context</a:t>
            </a:r>
            <a:r>
              <a:rPr kumimoji="1" lang="zh-CN" altLang="en-US" sz="1200" dirty="0"/>
              <a:t>）的方法（</a:t>
            </a:r>
            <a:r>
              <a:rPr kumimoji="1" lang="en-US" altLang="zh-CN" sz="1200" dirty="0" err="1"/>
              <a:t>JMethod</a:t>
            </a:r>
            <a:r>
              <a:rPr kumimoji="1" lang="zh-CN" altLang="en-US" sz="1200" dirty="0"/>
              <a:t>）。</a:t>
            </a:r>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200" dirty="0"/>
              <a:t>然后是</a:t>
            </a:r>
            <a:r>
              <a:rPr lang="en-US" altLang="zh-CN" dirty="0" err="1"/>
              <a:t>CSManager</a:t>
            </a:r>
            <a:r>
              <a:rPr lang="zh-CN" altLang="en-US" dirty="0"/>
              <a:t>类和</a:t>
            </a:r>
            <a:r>
              <a:rPr lang="en-US" altLang="zh-CN" dirty="0" err="1"/>
              <a:t>CSCallGraph</a:t>
            </a:r>
            <a:r>
              <a:rPr lang="zh-CN" altLang="en-US" dirty="0"/>
              <a:t>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t>CSManager</a:t>
            </a:r>
            <a:r>
              <a:rPr lang="zh-CN" altLang="en-US" dirty="0"/>
              <a:t>类</a:t>
            </a:r>
            <a:r>
              <a:rPr lang="zh-CN" altLang="en-US" sz="1200" b="0" dirty="0"/>
              <a:t>管理所有需要用到上下文的元素和所有上下文敏感的指针。也就是说，</a:t>
            </a:r>
            <a:r>
              <a:rPr lang="en-US" altLang="zh-CN" sz="1200" b="0" dirty="0" err="1"/>
              <a:t>CSElement</a:t>
            </a:r>
            <a:r>
              <a:rPr lang="en-US" altLang="zh-CN" sz="1200" b="0" dirty="0"/>
              <a:t> </a:t>
            </a:r>
            <a:r>
              <a:rPr lang="zh-CN" altLang="en-US" sz="1200" b="0" dirty="0"/>
              <a:t>或 </a:t>
            </a:r>
            <a:r>
              <a:rPr lang="en-US" altLang="zh-CN" sz="1200" b="0" dirty="0"/>
              <a:t>Pointer </a:t>
            </a:r>
            <a:r>
              <a:rPr lang="zh-CN" altLang="en-US" sz="1200" b="0" dirty="0"/>
              <a:t>的所有子类的实例都需要通过这个类的相关 </a:t>
            </a:r>
            <a:r>
              <a:rPr lang="en-US" altLang="zh-CN" sz="1200" b="0" dirty="0"/>
              <a:t>API </a:t>
            </a:r>
            <a:r>
              <a:rPr lang="zh-CN" altLang="en-US" sz="1200" b="0" dirty="0"/>
              <a:t>来取得。</a:t>
            </a:r>
            <a:endParaRPr lang="en-US" altLang="zh-CN" sz="1200" b="0" dirty="0"/>
          </a:p>
          <a:p>
            <a:r>
              <a:rPr lang="en-US" altLang="zh-CN" dirty="0" err="1"/>
              <a:t>CSCallGraph</a:t>
            </a:r>
            <a:r>
              <a:rPr lang="zh-CN" altLang="en-US" dirty="0"/>
              <a:t>类</a:t>
            </a:r>
            <a:r>
              <a:rPr lang="zh-CN" altLang="en-US" sz="1200" b="0" dirty="0"/>
              <a:t>表示上下文敏感的调用图，它和上一次作业用的 </a:t>
            </a:r>
            <a:r>
              <a:rPr lang="en-US" altLang="zh-CN" sz="1200" b="0" dirty="0" err="1"/>
              <a:t>DefaultCallGraph</a:t>
            </a:r>
            <a:r>
              <a:rPr lang="en-US" altLang="zh-CN" sz="1200" b="0" dirty="0"/>
              <a:t> </a:t>
            </a:r>
            <a:r>
              <a:rPr lang="zh-CN" altLang="en-US" sz="1200" b="0" dirty="0"/>
              <a:t>非常类似，区别仅为现在调用点和方法被表示为 </a:t>
            </a:r>
            <a:r>
              <a:rPr lang="en-US" altLang="zh-CN" sz="1200" b="0" dirty="0" err="1"/>
              <a:t>CSCallSite</a:t>
            </a:r>
            <a:r>
              <a:rPr lang="en-US" altLang="zh-CN" sz="1200" b="0" dirty="0"/>
              <a:t> </a:t>
            </a:r>
            <a:r>
              <a:rPr lang="zh-CN" altLang="en-US" sz="1200" b="0" dirty="0"/>
              <a:t>和 </a:t>
            </a:r>
            <a:r>
              <a:rPr lang="en-US" altLang="zh-CN" sz="1200" b="0" dirty="0" err="1"/>
              <a:t>CSMethod</a:t>
            </a:r>
            <a:r>
              <a:rPr lang="zh-CN" altLang="en-US" sz="1200" b="0" dirty="0"/>
              <a:t>。大家需要使用其中的 </a:t>
            </a:r>
            <a:r>
              <a:rPr lang="en-US" altLang="zh-CN" sz="1200" b="0" dirty="0" err="1"/>
              <a:t>addReachableMethod</a:t>
            </a:r>
            <a:r>
              <a:rPr lang="en-US" altLang="zh-CN" sz="1200" b="0" dirty="0"/>
              <a:t>(</a:t>
            </a:r>
            <a:r>
              <a:rPr lang="en-US" altLang="zh-CN" sz="1200" b="0" dirty="0" err="1"/>
              <a:t>CSMethod</a:t>
            </a:r>
            <a:r>
              <a:rPr lang="en-US" altLang="zh-CN" sz="1200" b="0" dirty="0"/>
              <a:t>) </a:t>
            </a:r>
            <a:r>
              <a:rPr lang="zh-CN" altLang="en-US" sz="1200" b="0" dirty="0"/>
              <a:t>以及 </a:t>
            </a:r>
            <a:r>
              <a:rPr lang="en-US" altLang="zh-CN" sz="1200" b="0" dirty="0" err="1"/>
              <a:t>addEdge</a:t>
            </a:r>
            <a:r>
              <a:rPr lang="en-US" altLang="zh-CN" sz="1200" b="0" dirty="0"/>
              <a:t>(Edge) </a:t>
            </a:r>
            <a:r>
              <a:rPr lang="zh-CN" altLang="en-US" sz="1200" b="0" dirty="0"/>
              <a:t>这两个 </a:t>
            </a:r>
            <a:r>
              <a:rPr lang="en-US" altLang="zh-CN" sz="1200" b="0" dirty="0"/>
              <a:t>API </a:t>
            </a:r>
            <a:r>
              <a:rPr lang="zh-CN" altLang="en-US" sz="1200" b="0" dirty="0"/>
              <a:t>来修改调用图。</a:t>
            </a:r>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200" dirty="0"/>
              <a:t>接下来是</a:t>
            </a:r>
            <a:r>
              <a:rPr lang="en-US" altLang="zh-CN" dirty="0" err="1"/>
              <a:t>WorkList</a:t>
            </a:r>
            <a:r>
              <a:rPr lang="zh-CN" altLang="en-US" dirty="0"/>
              <a:t>类，它</a:t>
            </a:r>
            <a:r>
              <a:rPr lang="zh-CN" altLang="en-US" sz="1200" dirty="0"/>
              <a:t>表示指针分析算法的</a:t>
            </a:r>
            <a:r>
              <a:rPr lang="en-US" altLang="zh-CN" sz="1200" dirty="0"/>
              <a:t>worklist</a:t>
            </a:r>
            <a:r>
              <a:rPr lang="zh-CN" altLang="en-US" sz="1200" dirty="0"/>
              <a:t>，内部</a:t>
            </a:r>
            <a:r>
              <a:rPr lang="en-US" altLang="zh-CN" sz="1200" dirty="0"/>
              <a:t>Record</a:t>
            </a:r>
            <a:r>
              <a:rPr lang="zh-CN" altLang="en-US" sz="1200" dirty="0"/>
              <a:t>类</a:t>
            </a:r>
            <a:r>
              <a:rPr lang="en-US" altLang="zh-CN" sz="1200" dirty="0"/>
              <a:t>Entry</a:t>
            </a:r>
            <a:r>
              <a:rPr lang="zh-CN" altLang="en-US" sz="1200" dirty="0"/>
              <a:t>表示</a:t>
            </a:r>
            <a:r>
              <a:rPr lang="en-US" altLang="zh-CN" sz="1200" dirty="0"/>
              <a:t>worklist</a:t>
            </a:r>
            <a:r>
              <a:rPr lang="zh-CN" altLang="en-US" sz="1200" dirty="0"/>
              <a:t>中的条目，一个条目由一个指针和其对应的指针集合组成</a:t>
            </a:r>
            <a:r>
              <a:rPr kumimoji="1" lang="zh-CN" altLang="en-US" sz="1200" dirty="0"/>
              <a:t>。</a:t>
            </a:r>
            <a:endParaRPr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t>然后是</a:t>
            </a:r>
            <a:r>
              <a:rPr lang="en-US" altLang="zh-CN" dirty="0" err="1"/>
              <a:t>PointsToSetFactory</a:t>
            </a:r>
            <a:r>
              <a:rPr lang="zh-CN" altLang="en-US" dirty="0"/>
              <a:t>类和</a:t>
            </a:r>
            <a:r>
              <a:rPr lang="en-US" altLang="zh-CN" dirty="0"/>
              <a:t>Solver</a:t>
            </a:r>
            <a:r>
              <a:rPr lang="zh-CN" altLang="en-US" dirty="0"/>
              <a:t>类，</a:t>
            </a:r>
            <a:r>
              <a:rPr lang="en-US" altLang="zh-CN" dirty="0" err="1"/>
              <a:t>PointsToSetFactory</a:t>
            </a:r>
            <a:r>
              <a:rPr lang="zh-CN" altLang="en-US" dirty="0"/>
              <a:t>类</a:t>
            </a:r>
            <a:r>
              <a:rPr lang="zh-CN" altLang="en-US" sz="1200" b="0" dirty="0">
                <a:latin typeface="+mn-lt"/>
                <a:ea typeface="+mn-ea"/>
              </a:rPr>
              <a:t>提供创建 </a:t>
            </a:r>
            <a:r>
              <a:rPr lang="en-US" altLang="zh-CN" sz="1200" b="0" dirty="0" err="1">
                <a:latin typeface="+mn-lt"/>
                <a:ea typeface="+mn-ea"/>
              </a:rPr>
              <a:t>PointsToSet</a:t>
            </a:r>
            <a:r>
              <a:rPr lang="en-US" altLang="zh-CN" sz="1200" b="0" dirty="0">
                <a:latin typeface="+mn-lt"/>
                <a:ea typeface="+mn-ea"/>
              </a:rPr>
              <a:t> </a:t>
            </a:r>
            <a:r>
              <a:rPr lang="zh-CN" altLang="en-US" sz="1200" b="0" dirty="0">
                <a:latin typeface="+mn-lt"/>
                <a:ea typeface="+mn-ea"/>
              </a:rPr>
              <a:t>的静态工厂方法，可以用该类中的两个 </a:t>
            </a:r>
            <a:r>
              <a:rPr lang="en-US" altLang="zh-CN" sz="1200" b="0" dirty="0">
                <a:latin typeface="+mn-lt"/>
                <a:ea typeface="+mn-ea"/>
              </a:rPr>
              <a:t>make() </a:t>
            </a:r>
            <a:r>
              <a:rPr lang="zh-CN" altLang="en-US" sz="1200" b="0" dirty="0">
                <a:latin typeface="+mn-lt"/>
                <a:ea typeface="+mn-ea"/>
              </a:rPr>
              <a:t>方法来创建 </a:t>
            </a:r>
            <a:r>
              <a:rPr lang="en-US" altLang="zh-CN" sz="1200" b="0" dirty="0" err="1">
                <a:latin typeface="+mn-lt"/>
                <a:ea typeface="+mn-ea"/>
              </a:rPr>
              <a:t>PointsToSet</a:t>
            </a:r>
            <a:r>
              <a:rPr lang="en-US" altLang="zh-CN" sz="1200" b="0" dirty="0">
                <a:latin typeface="+mn-lt"/>
                <a:ea typeface="+mn-ea"/>
              </a:rPr>
              <a:t> </a:t>
            </a:r>
            <a:r>
              <a:rPr lang="zh-CN" altLang="en-US" sz="1200" b="0" dirty="0">
                <a:latin typeface="+mn-lt"/>
                <a:ea typeface="+mn-ea"/>
              </a:rPr>
              <a:t>的实例。</a:t>
            </a:r>
            <a:r>
              <a:rPr lang="en-US" altLang="zh-CN" dirty="0"/>
              <a:t>Solver</a:t>
            </a:r>
            <a:r>
              <a:rPr lang="zh-CN" altLang="en-US" dirty="0"/>
              <a:t>类</a:t>
            </a:r>
            <a:r>
              <a:rPr lang="zh-CN" altLang="en-US" sz="1200" b="0" dirty="0">
                <a:latin typeface="+mn-lt"/>
                <a:ea typeface="+mn-ea"/>
              </a:rPr>
              <a:t>实现了一个上下文敏感的指针分析求解器，是本次实验需要补全的类。</a:t>
            </a:r>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200" dirty="0"/>
              <a:t>接下来是本次实验的第二个任务，实现三种</a:t>
            </a:r>
            <a:r>
              <a:rPr lang="zh-CN" altLang="en-US" b="0" i="0" dirty="0">
                <a:solidFill>
                  <a:srgbClr val="2C3E50"/>
                </a:solidFill>
                <a:effectLst/>
                <a:highlight>
                  <a:srgbClr val="FFFFFF"/>
                </a:highlight>
                <a:latin typeface="-apple-system"/>
              </a:rPr>
              <a:t>常见的上下文敏感策略。</a:t>
            </a:r>
            <a:endParaRPr kumimoji="1" lang="zh-CN" altLang="en-US" sz="1200" dirty="0"/>
          </a:p>
          <a:p>
            <a:r>
              <a:rPr lang="zh-CN" altLang="en-US" sz="1200" dirty="0">
                <a:latin typeface="+mn-lt"/>
                <a:ea typeface="+mn-ea"/>
              </a:rPr>
              <a:t>本次的任务是完成六个 </a:t>
            </a:r>
            <a:r>
              <a:rPr lang="en-US" altLang="zh-CN" sz="1200" dirty="0">
                <a:latin typeface="+mn-lt"/>
                <a:ea typeface="+mn-ea"/>
              </a:rPr>
              <a:t>context selector </a:t>
            </a:r>
            <a:r>
              <a:rPr lang="zh-CN" altLang="en-US" sz="1200" dirty="0">
                <a:latin typeface="+mn-lt"/>
                <a:ea typeface="+mn-ea"/>
              </a:rPr>
              <a:t>，每个 </a:t>
            </a:r>
            <a:r>
              <a:rPr lang="en-US" altLang="zh-CN" sz="1200" dirty="0">
                <a:latin typeface="+mn-lt"/>
                <a:ea typeface="+mn-ea"/>
              </a:rPr>
              <a:t>selector </a:t>
            </a:r>
            <a:r>
              <a:rPr lang="zh-CN" altLang="en-US" sz="1200" dirty="0">
                <a:latin typeface="+mn-lt"/>
                <a:ea typeface="+mn-ea"/>
              </a:rPr>
              <a:t>中都需要完成三个 </a:t>
            </a:r>
            <a:r>
              <a:rPr lang="en-US" altLang="zh-CN" sz="1200" dirty="0">
                <a:latin typeface="+mn-lt"/>
                <a:ea typeface="+mn-ea"/>
              </a:rPr>
              <a:t>API</a:t>
            </a:r>
            <a:r>
              <a:rPr lang="zh-CN" altLang="en-US" sz="1200" dirty="0">
                <a:latin typeface="+mn-lt"/>
                <a:ea typeface="+mn-ea"/>
              </a:rPr>
              <a:t>：两个 </a:t>
            </a:r>
            <a:r>
              <a:rPr lang="en-US" altLang="zh-CN" sz="1200" dirty="0" err="1">
                <a:latin typeface="+mn-lt"/>
                <a:ea typeface="+mn-ea"/>
              </a:rPr>
              <a:t>selectContext</a:t>
            </a:r>
            <a:r>
              <a:rPr lang="en-US" altLang="zh-CN" sz="1200" dirty="0">
                <a:latin typeface="+mn-lt"/>
                <a:ea typeface="+mn-ea"/>
              </a:rPr>
              <a:t>() </a:t>
            </a:r>
            <a:r>
              <a:rPr lang="zh-CN" altLang="en-US" sz="1200" dirty="0">
                <a:latin typeface="+mn-lt"/>
                <a:ea typeface="+mn-ea"/>
              </a:rPr>
              <a:t>方法和一个 </a:t>
            </a:r>
            <a:r>
              <a:rPr lang="en-US" altLang="zh-CN" sz="1200" dirty="0" err="1">
                <a:latin typeface="+mn-lt"/>
                <a:ea typeface="+mn-ea"/>
              </a:rPr>
              <a:t>selectHeapContext</a:t>
            </a:r>
            <a:r>
              <a:rPr lang="en-US" altLang="zh-CN" sz="1200" dirty="0">
                <a:latin typeface="+mn-lt"/>
                <a:ea typeface="+mn-ea"/>
              </a:rPr>
              <a:t>() </a:t>
            </a:r>
            <a:r>
              <a:rPr lang="zh-CN" altLang="en-US" sz="1200" dirty="0">
                <a:latin typeface="+mn-lt"/>
                <a:ea typeface="+mn-ea"/>
              </a:rPr>
              <a:t>方法。</a:t>
            </a:r>
            <a:endParaRPr lang="en-US" altLang="zh-CN" sz="1200" dirty="0">
              <a:latin typeface="+mn-lt"/>
              <a:ea typeface="+mn-ea"/>
            </a:endParaRPr>
          </a:p>
          <a:p>
            <a:endParaRPr lang="en-US" altLang="zh-CN" sz="1200" dirty="0">
              <a:latin typeface="+mn-lt"/>
              <a:ea typeface="+mn-ea"/>
            </a:endParaRPr>
          </a:p>
          <a:p>
            <a:r>
              <a:rPr kumimoji="1" lang="zh-CN" altLang="en-US" sz="1200" dirty="0"/>
              <a:t>对于如何实现调用点、对象和类型敏感，可以参考第 </a:t>
            </a:r>
            <a:r>
              <a:rPr kumimoji="1" lang="en-US" altLang="zh-CN" sz="1200" dirty="0"/>
              <a:t>12 </a:t>
            </a:r>
            <a:r>
              <a:rPr kumimoji="1" lang="zh-CN" altLang="en-US" sz="1200" dirty="0"/>
              <a:t>讲的课件。</a:t>
            </a:r>
            <a:endParaRPr kumimoji="1" lang="en-US" altLang="zh-CN" sz="1200" dirty="0"/>
          </a:p>
          <a:p>
            <a:endParaRPr kumimoji="1" lang="zh-CN" altLang="en-US" sz="1200" dirty="0"/>
          </a:p>
          <a:p>
            <a:r>
              <a:rPr kumimoji="1" lang="zh-CN" altLang="en-US" sz="1200" dirty="0"/>
              <a:t>在调用点敏感中，对静态方法选取上下文的规则和实例方法的相同，也就是说对于一个静态方法调用，我们组合调用者方法的上下文与调用点本身，来构成被调用方法（本次静态方法调用的目标方法）的上下文。</a:t>
            </a:r>
            <a:endParaRPr kumimoji="1" lang="en-US" altLang="zh-CN" sz="1200" dirty="0"/>
          </a:p>
          <a:p>
            <a:r>
              <a:rPr kumimoji="1" lang="zh-CN" altLang="en-US" sz="1200" dirty="0"/>
              <a:t>在对象敏感和类型敏感中，处理静态方法调用时简单直接地使用调用者方法的上下文作为被调用方法的上下文。本次作业中需要用上述规则来为静态方法调用选取上下文。</a:t>
            </a:r>
            <a:endParaRPr kumimoji="1" lang="zh-CN" altLang="en-US" sz="1200" dirty="0"/>
          </a:p>
          <a:p>
            <a:endParaRPr kumimoji="1" lang="en-US" altLang="zh-CN" sz="1200" dirty="0"/>
          </a:p>
          <a:p>
            <a:r>
              <a:rPr kumimoji="1" lang="zh-CN" altLang="en-US" sz="1200" dirty="0"/>
              <a:t>注意方法 </a:t>
            </a:r>
            <a:r>
              <a:rPr kumimoji="1" lang="en-US" altLang="zh-CN" sz="1200" dirty="0" err="1"/>
              <a:t>selectContext</a:t>
            </a:r>
            <a:r>
              <a:rPr kumimoji="1" lang="en-US" altLang="zh-CN" sz="1200" dirty="0"/>
              <a:t>() </a:t>
            </a:r>
            <a:r>
              <a:rPr kumimoji="1" lang="zh-CN" altLang="en-US" sz="1200" dirty="0"/>
              <a:t>和 </a:t>
            </a:r>
            <a:r>
              <a:rPr kumimoji="1" lang="en-US" altLang="zh-CN" sz="1200" dirty="0" err="1"/>
              <a:t>selectHeapContext</a:t>
            </a:r>
            <a:r>
              <a:rPr kumimoji="1" lang="en-US" altLang="zh-CN" sz="1200" dirty="0"/>
              <a:t>() </a:t>
            </a:r>
            <a:r>
              <a:rPr kumimoji="1" lang="zh-CN" altLang="en-US" sz="1200" dirty="0"/>
              <a:t>的最后一个参数在本作业中未被使用。</a:t>
            </a:r>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dirty="0">
                <a:latin typeface="+mn-lt"/>
                <a:ea typeface="+mn-ea"/>
              </a:rPr>
              <a:t>实现了</a:t>
            </a:r>
            <a:r>
              <a:rPr lang="en-US" altLang="zh-CN" sz="1200" b="0" dirty="0">
                <a:latin typeface="+mn-lt"/>
                <a:ea typeface="+mn-ea"/>
              </a:rPr>
              <a:t>Selector</a:t>
            </a:r>
            <a:r>
              <a:rPr lang="zh-CN" altLang="en-US" sz="1200" b="0" dirty="0">
                <a:latin typeface="+mn-lt"/>
                <a:ea typeface="+mn-ea"/>
              </a:rPr>
              <a:t>后，需要修改 </a:t>
            </a:r>
            <a:r>
              <a:rPr lang="en-US" altLang="zh-CN" sz="1200" b="0" dirty="0">
                <a:latin typeface="+mn-lt"/>
                <a:ea typeface="+mn-ea"/>
              </a:rPr>
              <a:t>tai-e/ </a:t>
            </a:r>
            <a:r>
              <a:rPr lang="zh-CN" altLang="en-US" sz="1200" b="0" dirty="0">
                <a:latin typeface="+mn-lt"/>
                <a:ea typeface="+mn-ea"/>
              </a:rPr>
              <a:t>目录下的 </a:t>
            </a:r>
            <a:r>
              <a:rPr lang="en-US" altLang="zh-CN" sz="1200" b="0" dirty="0" err="1">
                <a:latin typeface="+mn-lt"/>
                <a:ea typeface="+mn-ea"/>
              </a:rPr>
              <a:t>plan.yml</a:t>
            </a:r>
            <a:r>
              <a:rPr lang="en-US" altLang="zh-CN" sz="1200" b="0" dirty="0">
                <a:latin typeface="+mn-lt"/>
                <a:ea typeface="+mn-ea"/>
              </a:rPr>
              <a:t> </a:t>
            </a:r>
            <a:r>
              <a:rPr lang="zh-CN" altLang="en-US" sz="1200" b="0" dirty="0">
                <a:latin typeface="+mn-lt"/>
                <a:ea typeface="+mn-ea"/>
              </a:rPr>
              <a:t>文件的</a:t>
            </a:r>
            <a:r>
              <a:rPr lang="zh-CN" altLang="en-US" sz="1200" b="0">
                <a:latin typeface="+mn-lt"/>
                <a:ea typeface="+mn-ea"/>
              </a:rPr>
              <a:t>第三行，这样运行时输出的才是对应的结果。</a:t>
            </a:r>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t>接下来是敏感策略任务相关</a:t>
            </a:r>
            <a:r>
              <a:rPr kumimoji="1" lang="en-US" altLang="zh-CN" sz="1200" dirty="0"/>
              <a:t>API</a:t>
            </a:r>
            <a:r>
              <a:rPr kumimoji="1" lang="zh-CN" altLang="en-US" sz="1200" dirty="0"/>
              <a:t>的介绍，首先是</a:t>
            </a:r>
            <a:r>
              <a:rPr kumimoji="1" lang="en-US" altLang="zh-CN" sz="1200" dirty="0" err="1"/>
              <a:t>ContextSelector</a:t>
            </a:r>
            <a:r>
              <a:rPr kumimoji="1" lang="zh-CN" altLang="en-US" sz="1200" dirty="0"/>
              <a:t>类，</a:t>
            </a:r>
            <a:r>
              <a:rPr lang="zh-CN" altLang="en-US" sz="1200" b="0" dirty="0">
                <a:latin typeface="+mn-lt"/>
                <a:ea typeface="+mn-ea"/>
              </a:rPr>
              <a:t>该类是上下文敏感指针分析框架和具体的上下文敏感策略之间的接口。有 </a:t>
            </a:r>
            <a:r>
              <a:rPr lang="en-US" altLang="zh-CN" sz="1200" b="0" dirty="0">
                <a:latin typeface="+mn-lt"/>
                <a:ea typeface="+mn-ea"/>
              </a:rPr>
              <a:t>4 </a:t>
            </a:r>
            <a:r>
              <a:rPr lang="zh-CN" altLang="en-US" sz="1200" b="0" dirty="0">
                <a:latin typeface="+mn-lt"/>
                <a:ea typeface="+mn-ea"/>
              </a:rPr>
              <a:t>个 </a:t>
            </a:r>
            <a:r>
              <a:rPr lang="en-US" altLang="zh-CN" sz="1200" b="0" dirty="0">
                <a:latin typeface="+mn-lt"/>
                <a:ea typeface="+mn-ea"/>
              </a:rPr>
              <a:t>API</a:t>
            </a:r>
            <a:r>
              <a:rPr lang="zh-CN" altLang="en-US" sz="1200" b="0" dirty="0">
                <a:latin typeface="+mn-lt"/>
                <a:ea typeface="+mn-ea"/>
              </a:rPr>
              <a:t>，其中一个 </a:t>
            </a:r>
            <a:r>
              <a:rPr lang="en-US" altLang="zh-CN" sz="1200" b="0" dirty="0">
                <a:latin typeface="+mn-lt"/>
                <a:ea typeface="+mn-ea"/>
              </a:rPr>
              <a:t>API </a:t>
            </a:r>
            <a:r>
              <a:rPr lang="zh-CN" altLang="en-US" sz="1200" b="0" dirty="0">
                <a:latin typeface="+mn-lt"/>
                <a:ea typeface="+mn-ea"/>
              </a:rPr>
              <a:t>返回空上下文，另外三个 </a:t>
            </a:r>
            <a:r>
              <a:rPr lang="en-US" altLang="zh-CN" sz="1200" b="0" dirty="0">
                <a:latin typeface="+mn-lt"/>
                <a:ea typeface="+mn-ea"/>
              </a:rPr>
              <a:t>API </a:t>
            </a:r>
            <a:r>
              <a:rPr lang="zh-CN" altLang="en-US" sz="1200" b="0" dirty="0">
                <a:latin typeface="+mn-lt"/>
                <a:ea typeface="+mn-ea"/>
              </a:rPr>
              <a:t>分别为静态方法、实例方法和堆对象选择上下文。本次作业中，当你在上下文敏感指针分析中处理 </a:t>
            </a:r>
            <a:r>
              <a:rPr lang="en-US" altLang="zh-CN" sz="1200" b="0" dirty="0">
                <a:latin typeface="+mn-lt"/>
                <a:ea typeface="+mn-ea"/>
              </a:rPr>
              <a:t>Invoke </a:t>
            </a:r>
            <a:r>
              <a:rPr lang="zh-CN" altLang="en-US" sz="1200" b="0" dirty="0">
                <a:latin typeface="+mn-lt"/>
                <a:ea typeface="+mn-ea"/>
              </a:rPr>
              <a:t>和 </a:t>
            </a:r>
            <a:r>
              <a:rPr lang="en-US" altLang="zh-CN" sz="1200" b="0" dirty="0">
                <a:latin typeface="+mn-lt"/>
                <a:ea typeface="+mn-ea"/>
              </a:rPr>
              <a:t>New </a:t>
            </a:r>
            <a:r>
              <a:rPr lang="zh-CN" altLang="en-US" sz="1200" b="0" dirty="0">
                <a:latin typeface="+mn-lt"/>
                <a:ea typeface="+mn-ea"/>
              </a:rPr>
              <a:t>语句时，你需要使用本类的各个子类中的方法来生成目标方法和新创建对象的上下文。</a:t>
            </a:r>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20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t>然后是</a:t>
            </a:r>
            <a:r>
              <a:rPr lang="en-US" altLang="zh-CN" dirty="0" err="1"/>
              <a:t>ListContext</a:t>
            </a:r>
            <a:r>
              <a:rPr lang="zh-CN" altLang="en-US" dirty="0"/>
              <a:t>。它</a:t>
            </a:r>
            <a:r>
              <a:rPr lang="zh-CN" altLang="en-US" sz="1200" b="0" dirty="0">
                <a:latin typeface="+mn-lt"/>
                <a:ea typeface="+mn-ea"/>
              </a:rPr>
              <a:t>实现了 </a:t>
            </a:r>
            <a:r>
              <a:rPr lang="en-US" altLang="zh-CN" sz="1200" b="0" dirty="0">
                <a:latin typeface="+mn-lt"/>
                <a:ea typeface="+mn-ea"/>
              </a:rPr>
              <a:t>Context </a:t>
            </a:r>
            <a:r>
              <a:rPr lang="zh-CN" altLang="en-US" sz="1200" b="0" dirty="0">
                <a:latin typeface="+mn-lt"/>
                <a:ea typeface="+mn-ea"/>
              </a:rPr>
              <a:t>接口，将每个上下文表示为一个由若干同类型元素组成的有序列表。该类提供一系列静态工厂方法来创建上下文，大家需要利用这些方法来完成上面提到的六个上下文 </a:t>
            </a:r>
            <a:r>
              <a:rPr lang="en-US" altLang="zh-CN" sz="1200" b="0" dirty="0">
                <a:latin typeface="+mn-lt"/>
                <a:ea typeface="+mn-ea"/>
              </a:rPr>
              <a:t>selector</a:t>
            </a:r>
            <a:r>
              <a:rPr lang="zh-CN" altLang="en-US" sz="1200" b="0" dirty="0">
                <a:latin typeface="+mn-lt"/>
                <a:ea typeface="+mn-ea"/>
              </a:rPr>
              <a:t>。</a:t>
            </a:r>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60000"/>
              </a:lnSpc>
            </a:pPr>
            <a:r>
              <a:rPr kumimoji="1" lang="zh-CN" altLang="en-US" sz="1200" dirty="0"/>
              <a:t>本次作业提交方式和之前一样，向测试平台</a:t>
            </a:r>
            <a:r>
              <a:rPr lang="zh-CN" altLang="en-US" dirty="0"/>
              <a:t>提交一个</a:t>
            </a:r>
            <a:r>
              <a:rPr lang="en-US" altLang="zh-CN" b="1" dirty="0"/>
              <a:t>zip</a:t>
            </a:r>
            <a:r>
              <a:rPr lang="zh-CN" altLang="en-US" b="1" dirty="0"/>
              <a:t>文件</a:t>
            </a:r>
            <a:r>
              <a:rPr lang="zh-CN" altLang="en-US" dirty="0"/>
              <a:t>，包含实现好的以下几个类</a:t>
            </a:r>
            <a:endParaRPr lang="en-US" altLang="zh-CN" dirty="0"/>
          </a:p>
          <a:p>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最终提交内容</a:t>
            </a:r>
            <a:r>
              <a:rPr kumimoji="1" lang="zh-CN" altLang="en-US" sz="1200" dirty="0"/>
              <a:t>包括实验报告和压缩文件。</a:t>
            </a:r>
            <a:r>
              <a:rPr lang="zh-CN" altLang="en-US" dirty="0">
                <a:ea typeface="+mn-lt"/>
                <a:cs typeface="+mn-lt"/>
              </a:rPr>
              <a:t>截止时间：</a:t>
            </a:r>
            <a:r>
              <a:rPr lang="en-US" altLang="zh-CN">
                <a:ea typeface="+mn-lt"/>
                <a:cs typeface="+mn-lt"/>
              </a:rPr>
              <a:t>2024.6.12 </a:t>
            </a:r>
            <a:r>
              <a:rPr lang="en-US" altLang="zh-CN" dirty="0">
                <a:ea typeface="+mn-lt"/>
                <a:cs typeface="+mn-lt"/>
              </a:rPr>
              <a:t>23:59</a:t>
            </a:r>
            <a:endParaRPr lang="zh-CN" altLang="zh-CN" dirty="0"/>
          </a:p>
          <a:p>
            <a:pPr>
              <a:lnSpc>
                <a:spcPct val="150000"/>
              </a:lnSpc>
            </a:pPr>
            <a:r>
              <a:rPr lang="zh-CN" altLang="en-US" dirty="0">
                <a:ea typeface="+mn-lt"/>
                <a:cs typeface="+mn-lt"/>
              </a:rPr>
              <a:t>提交地址是下面这个。</a:t>
            </a:r>
            <a:endParaRPr lang="en-US" altLang="zh-CN"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20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t>本次实验内容一共包含以下两个任务。</a:t>
            </a:r>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200" dirty="0"/>
              <a:t>首先是上下文敏感指针分析的实验内容，先介绍一下几个新分析规则。第一个是处理静态字段的分析规则。</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只需要在静态字段和变量之间传值。用 </a:t>
            </a:r>
            <a:r>
              <a:rPr lang="en-US" altLang="zh-CN" sz="1200" b="1" dirty="0" err="1">
                <a:latin typeface="微软雅黑" panose="020B0503020204020204" pitchFamily="34" charset="-122"/>
                <a:ea typeface="微软雅黑" panose="020B0503020204020204" pitchFamily="34" charset="-122"/>
                <a:cs typeface="微软雅黑" panose="020B0503020204020204" pitchFamily="34" charset="-122"/>
              </a:rPr>
              <a:t>T.f</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表示静态字段 T.f 的指针，然后定义如下规则来处理静态字段的 store 和 load：</a:t>
            </a:r>
            <a:endParaRPr lang="en-US" altLang="zh-CN" sz="1200" dirty="0">
              <a:latin typeface="微软雅黑" panose="020B0503020204020204" pitchFamily="34" charset="-122"/>
              <a:ea typeface="微软雅黑" panose="020B0503020204020204" pitchFamily="34" charset="-122"/>
              <a:cs typeface="微软雅黑" panose="020B0503020204020204" pitchFamily="34" charset="-122"/>
            </a:endParaRPr>
          </a:p>
          <a:p>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t>第二个是处理数组索引的分析规则。</a:t>
            </a:r>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t>第三个是处理静态方法的分析规则。</a:t>
            </a:r>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t>下面是指针分析任务需要实现的五个接口。</a:t>
            </a:r>
            <a:endParaRPr kumimoji="1" lang="zh-CN" altLang="en-US" sz="1200" dirty="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46709" y="-1"/>
            <a:ext cx="10210576" cy="928685"/>
          </a:xfrm>
          <a:prstGeom prst="rect">
            <a:avLst/>
          </a:prstGeom>
        </p:spPr>
        <p:txBody>
          <a:bodyPr anchor="ctr" anchorCtr="0"/>
          <a:lstStyle>
            <a:lvl1pPr>
              <a:lnSpc>
                <a:spcPct val="100000"/>
              </a:lnSpc>
              <a:defRPr sz="3600" b="1">
                <a:latin typeface="微软雅黑" panose="020B0503020204020204" pitchFamily="34" charset="-122"/>
                <a:ea typeface="微软雅黑" panose="020B0503020204020204" pitchFamily="34" charset="-122"/>
              </a:defRPr>
            </a:lvl1pPr>
          </a:lstStyle>
          <a:p>
            <a:r>
              <a:rPr kumimoji="1" lang="zh-CN" altLang="en-US"/>
              <a:t>在这里填，求不弄乱样式</a:t>
            </a:r>
            <a:endParaRPr kumimoji="1" lang="zh-CN" altLang="en-US"/>
          </a:p>
        </p:txBody>
      </p:sp>
      <p:sp>
        <p:nvSpPr>
          <p:cNvPr id="3" name="内容占位符 2"/>
          <p:cNvSpPr>
            <a:spLocks noGrp="1"/>
          </p:cNvSpPr>
          <p:nvPr>
            <p:ph idx="1" hasCustomPrompt="1"/>
          </p:nvPr>
        </p:nvSpPr>
        <p:spPr>
          <a:xfrm>
            <a:off x="346709" y="1227147"/>
            <a:ext cx="11199741" cy="523220"/>
          </a:xfrm>
          <a:prstGeom prst="rect">
            <a:avLst/>
          </a:prstGeom>
        </p:spPr>
        <p:txBody>
          <a:bodyPr anchor="ctr" anchorCtr="0">
            <a:spAutoFit/>
          </a:bodyPr>
          <a:lstStyle>
            <a:lvl1pPr marL="360045" indent="-360045">
              <a:lnSpc>
                <a:spcPct val="100000"/>
              </a:lnSpc>
              <a:spcBef>
                <a:spcPts val="0"/>
              </a:spcBef>
              <a:buClr>
                <a:srgbClr val="0B5128"/>
              </a:buClr>
              <a:buFont typeface="Wingdings" panose="05000000000000000000" pitchFamily="2" charset="2"/>
              <a:buChar char="n"/>
              <a:defRPr sz="2800" b="1">
                <a:latin typeface="微软雅黑" panose="020B0503020204020204" pitchFamily="34" charset="-122"/>
                <a:ea typeface="微软雅黑" panose="020B0503020204020204" pitchFamily="34" charset="-122"/>
              </a:defRPr>
            </a:lvl1pPr>
            <a:lvl2pPr marL="685800" indent="-228600">
              <a:lnSpc>
                <a:spcPct val="150000"/>
              </a:lnSpc>
              <a:buClr>
                <a:srgbClr val="0B5128"/>
              </a:buCl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kumimoji="1" lang="zh-CN" altLang="en-US"/>
              <a:t>在这里填，求不弄乱样式</a:t>
            </a:r>
            <a:endParaRPr kumimoji="1" lang="zh-CN" altLang="en-US"/>
          </a:p>
        </p:txBody>
      </p:sp>
      <p:sp>
        <p:nvSpPr>
          <p:cNvPr id="6" name="灯片编号占位符 5"/>
          <p:cNvSpPr>
            <a:spLocks noGrp="1"/>
          </p:cNvSpPr>
          <p:nvPr>
            <p:ph type="sldNum" sz="quarter" idx="12"/>
          </p:nvPr>
        </p:nvSpPr>
        <p:spPr>
          <a:xfrm>
            <a:off x="9147811" y="6338999"/>
            <a:ext cx="2743200" cy="365125"/>
          </a:xfrm>
          <a:prstGeom prst="rect">
            <a:avLst/>
          </a:prstGeom>
        </p:spPr>
        <p:txBody>
          <a:bodyPr/>
          <a:lstStyle>
            <a:lvl1pPr algn="r">
              <a:defRPr sz="2000">
                <a:solidFill>
                  <a:srgbClr val="0B5128"/>
                </a:solidFill>
                <a:latin typeface="微软雅黑" panose="020B0503020204020204" pitchFamily="34" charset="-122"/>
                <a:ea typeface="微软雅黑" panose="020B0503020204020204" pitchFamily="34" charset="-122"/>
              </a:defRPr>
            </a:lvl1pPr>
          </a:lstStyle>
          <a:p>
            <a:fld id="{4E334DFF-A8DE-B148-81B1-4F37B46AC470}" type="slidenum">
              <a:rPr kumimoji="1" lang="zh-CN" altLang="en-US" smtClean="0"/>
            </a:fld>
            <a:endParaRPr kumimoji="1" lang="zh-CN" altLang="en-US"/>
          </a:p>
        </p:txBody>
      </p:sp>
      <p:cxnSp>
        <p:nvCxnSpPr>
          <p:cNvPr id="7" name="直接连接符 9"/>
          <p:cNvCxnSpPr/>
          <p:nvPr userDrawn="1"/>
        </p:nvCxnSpPr>
        <p:spPr>
          <a:xfrm>
            <a:off x="0" y="928688"/>
            <a:ext cx="12192000" cy="0"/>
          </a:xfrm>
          <a:prstGeom prst="line">
            <a:avLst/>
          </a:prstGeom>
          <a:ln w="38100">
            <a:solidFill>
              <a:srgbClr val="0B5128"/>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01845" y="434104"/>
            <a:ext cx="989166" cy="98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内容占位符 2"/>
          <p:cNvSpPr>
            <a:spLocks noGrp="1"/>
          </p:cNvSpPr>
          <p:nvPr>
            <p:ph idx="13" hasCustomPrompt="1"/>
          </p:nvPr>
        </p:nvSpPr>
        <p:spPr>
          <a:xfrm>
            <a:off x="697230" y="1942078"/>
            <a:ext cx="4354455" cy="581057"/>
          </a:xfrm>
          <a:prstGeom prst="rect">
            <a:avLst/>
          </a:prstGeom>
        </p:spPr>
        <p:txBody>
          <a:bodyPr wrap="square" lIns="90000" anchor="t" anchorCtr="0">
            <a:spAutoFit/>
          </a:bodyPr>
          <a:lstStyle>
            <a:lvl1pPr marL="360045" indent="-360045">
              <a:lnSpc>
                <a:spcPct val="150000"/>
              </a:lnSpc>
              <a:spcBef>
                <a:spcPts val="0"/>
              </a:spcBef>
              <a:buClr>
                <a:srgbClr val="0B5128"/>
              </a:buClr>
              <a:buFont typeface="Wingdings" panose="05000000000000000000" pitchFamily="2" charset="2"/>
              <a:buChar char="Ø"/>
              <a:defRPr sz="2400" b="0">
                <a:latin typeface="微软雅黑" panose="020B0503020204020204" pitchFamily="34" charset="-122"/>
                <a:ea typeface="微软雅黑" panose="020B0503020204020204" pitchFamily="34" charset="-122"/>
              </a:defRPr>
            </a:lvl1pPr>
            <a:lvl2pPr marL="685800" indent="-228600">
              <a:lnSpc>
                <a:spcPct val="150000"/>
              </a:lnSpc>
              <a:buClr>
                <a:srgbClr val="0B5128"/>
              </a:buCl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kumimoji="1" lang="zh-CN" altLang="en-US"/>
              <a:t>在这里填，求不弄乱样式</a:t>
            </a:r>
            <a:endParaRPr kumimoji="1" lang="zh-CN" altLang="en-US"/>
          </a:p>
        </p:txBody>
      </p:sp>
      <p:sp>
        <p:nvSpPr>
          <p:cNvPr id="16" name="文本框 15"/>
          <p:cNvSpPr txBox="1"/>
          <p:nvPr userDrawn="1"/>
        </p:nvSpPr>
        <p:spPr>
          <a:xfrm>
            <a:off x="2788920" y="2355211"/>
            <a:ext cx="184731" cy="369332"/>
          </a:xfrm>
          <a:prstGeom prst="rect">
            <a:avLst/>
          </a:prstGeom>
          <a:noFill/>
        </p:spPr>
        <p:txBody>
          <a:bodyPr wrap="none" rtlCol="0">
            <a:spAutoFit/>
          </a:bodyPr>
          <a:lstStyle/>
          <a:p>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46709" y="-1"/>
            <a:ext cx="10210576" cy="928685"/>
          </a:xfrm>
          <a:prstGeom prst="rect">
            <a:avLst/>
          </a:prstGeom>
        </p:spPr>
        <p:txBody>
          <a:bodyPr anchor="ctr" anchorCtr="0"/>
          <a:lstStyle>
            <a:lvl1pPr>
              <a:lnSpc>
                <a:spcPct val="100000"/>
              </a:lnSpc>
              <a:defRPr sz="3600" b="1">
                <a:latin typeface="微软雅黑" panose="020B0503020204020204" pitchFamily="34" charset="-122"/>
                <a:ea typeface="微软雅黑" panose="020B0503020204020204" pitchFamily="34" charset="-122"/>
              </a:defRPr>
            </a:lvl1pPr>
          </a:lstStyle>
          <a:p>
            <a:r>
              <a:rPr kumimoji="1" lang="zh-CN" altLang="en-US"/>
              <a:t>在这里填，求不弄乱样式</a:t>
            </a:r>
            <a:endParaRPr kumimoji="1" lang="zh-CN" altLang="en-US"/>
          </a:p>
        </p:txBody>
      </p:sp>
      <p:sp>
        <p:nvSpPr>
          <p:cNvPr id="3" name="内容占位符 2"/>
          <p:cNvSpPr>
            <a:spLocks noGrp="1"/>
          </p:cNvSpPr>
          <p:nvPr>
            <p:ph idx="1" hasCustomPrompt="1"/>
          </p:nvPr>
        </p:nvSpPr>
        <p:spPr>
          <a:xfrm>
            <a:off x="346709" y="1227147"/>
            <a:ext cx="11199741" cy="523220"/>
          </a:xfrm>
          <a:prstGeom prst="rect">
            <a:avLst/>
          </a:prstGeom>
        </p:spPr>
        <p:txBody>
          <a:bodyPr anchor="ctr" anchorCtr="0">
            <a:spAutoFit/>
          </a:bodyPr>
          <a:lstStyle>
            <a:lvl1pPr marL="360045" indent="-360045">
              <a:lnSpc>
                <a:spcPct val="100000"/>
              </a:lnSpc>
              <a:spcBef>
                <a:spcPts val="0"/>
              </a:spcBef>
              <a:buClr>
                <a:srgbClr val="0B5128"/>
              </a:buClr>
              <a:buFont typeface="Wingdings" panose="05000000000000000000" pitchFamily="2" charset="2"/>
              <a:buChar char="n"/>
              <a:defRPr sz="2800" b="1">
                <a:latin typeface="微软雅黑" panose="020B0503020204020204" pitchFamily="34" charset="-122"/>
                <a:ea typeface="微软雅黑" panose="020B0503020204020204" pitchFamily="34" charset="-122"/>
              </a:defRPr>
            </a:lvl1pPr>
            <a:lvl2pPr marL="685800" indent="-228600">
              <a:lnSpc>
                <a:spcPct val="150000"/>
              </a:lnSpc>
              <a:buClr>
                <a:srgbClr val="0B5128"/>
              </a:buCl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kumimoji="1" lang="zh-CN" altLang="en-US"/>
              <a:t>在这里填，求不弄乱样式</a:t>
            </a:r>
            <a:endParaRPr kumimoji="1" lang="zh-CN" altLang="en-US"/>
          </a:p>
        </p:txBody>
      </p:sp>
      <p:sp>
        <p:nvSpPr>
          <p:cNvPr id="6" name="灯片编号占位符 5"/>
          <p:cNvSpPr>
            <a:spLocks noGrp="1"/>
          </p:cNvSpPr>
          <p:nvPr>
            <p:ph type="sldNum" sz="quarter" idx="12"/>
          </p:nvPr>
        </p:nvSpPr>
        <p:spPr>
          <a:xfrm>
            <a:off x="9147811" y="6338999"/>
            <a:ext cx="2743200" cy="365125"/>
          </a:xfrm>
          <a:prstGeom prst="rect">
            <a:avLst/>
          </a:prstGeom>
        </p:spPr>
        <p:txBody>
          <a:bodyPr/>
          <a:lstStyle>
            <a:lvl1pPr algn="r">
              <a:defRPr sz="2000">
                <a:solidFill>
                  <a:srgbClr val="0B5128"/>
                </a:solidFill>
                <a:latin typeface="微软雅黑" panose="020B0503020204020204" pitchFamily="34" charset="-122"/>
                <a:ea typeface="微软雅黑" panose="020B0503020204020204" pitchFamily="34" charset="-122"/>
              </a:defRPr>
            </a:lvl1pPr>
          </a:lstStyle>
          <a:p>
            <a:fld id="{4E334DFF-A8DE-B148-81B1-4F37B46AC470}" type="slidenum">
              <a:rPr kumimoji="1" lang="zh-CN" altLang="en-US" smtClean="0"/>
            </a:fld>
            <a:endParaRPr kumimoji="1" lang="zh-CN" altLang="en-US"/>
          </a:p>
        </p:txBody>
      </p:sp>
      <p:cxnSp>
        <p:nvCxnSpPr>
          <p:cNvPr id="7" name="直接连接符 9"/>
          <p:cNvCxnSpPr/>
          <p:nvPr userDrawn="1"/>
        </p:nvCxnSpPr>
        <p:spPr>
          <a:xfrm>
            <a:off x="0" y="928688"/>
            <a:ext cx="12192000" cy="0"/>
          </a:xfrm>
          <a:prstGeom prst="line">
            <a:avLst/>
          </a:prstGeom>
          <a:ln w="38100">
            <a:solidFill>
              <a:srgbClr val="0B5128"/>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01845" y="434104"/>
            <a:ext cx="989166" cy="98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内容占位符 2"/>
          <p:cNvSpPr>
            <a:spLocks noGrp="1"/>
          </p:cNvSpPr>
          <p:nvPr>
            <p:ph idx="13" hasCustomPrompt="1"/>
          </p:nvPr>
        </p:nvSpPr>
        <p:spPr>
          <a:xfrm>
            <a:off x="697230" y="1942078"/>
            <a:ext cx="4354455" cy="581057"/>
          </a:xfrm>
          <a:prstGeom prst="rect">
            <a:avLst/>
          </a:prstGeom>
        </p:spPr>
        <p:txBody>
          <a:bodyPr wrap="square" lIns="90000" anchor="t" anchorCtr="0">
            <a:spAutoFit/>
          </a:bodyPr>
          <a:lstStyle>
            <a:lvl1pPr marL="360045" indent="-360045">
              <a:lnSpc>
                <a:spcPct val="150000"/>
              </a:lnSpc>
              <a:spcBef>
                <a:spcPts val="0"/>
              </a:spcBef>
              <a:buClr>
                <a:srgbClr val="0B5128"/>
              </a:buClr>
              <a:buFont typeface="Wingdings" panose="05000000000000000000" pitchFamily="2" charset="2"/>
              <a:buChar char="Ø"/>
              <a:defRPr sz="2400" b="0">
                <a:latin typeface="微软雅黑" panose="020B0503020204020204" pitchFamily="34" charset="-122"/>
                <a:ea typeface="微软雅黑" panose="020B0503020204020204" pitchFamily="34" charset="-122"/>
              </a:defRPr>
            </a:lvl1pPr>
            <a:lvl2pPr marL="685800" indent="-228600">
              <a:lnSpc>
                <a:spcPct val="150000"/>
              </a:lnSpc>
              <a:buClr>
                <a:srgbClr val="0B5128"/>
              </a:buCl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kumimoji="1" lang="zh-CN" altLang="en-US"/>
              <a:t>在这里填，求不弄乱样式</a:t>
            </a:r>
            <a:endParaRPr kumimoji="1" lang="zh-CN" altLang="en-US"/>
          </a:p>
        </p:txBody>
      </p:sp>
      <p:sp>
        <p:nvSpPr>
          <p:cNvPr id="16" name="文本框 15"/>
          <p:cNvSpPr txBox="1"/>
          <p:nvPr userDrawn="1"/>
        </p:nvSpPr>
        <p:spPr>
          <a:xfrm>
            <a:off x="2788920" y="2355211"/>
            <a:ext cx="184731" cy="369332"/>
          </a:xfrm>
          <a:prstGeom prst="rect">
            <a:avLst/>
          </a:prstGeom>
          <a:noFill/>
        </p:spPr>
        <p:txBody>
          <a:bodyPr wrap="none" rtlCol="0">
            <a:spAutoFit/>
          </a:bodyPr>
          <a:lstStyle/>
          <a:p>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hyperlink" Target="https://github.com/pascal-lab/Tai-e-assignments" TargetMode="Externa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bwMode="auto">
          <a:xfrm>
            <a:off x="1355766" y="1748404"/>
            <a:ext cx="9480468" cy="888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noAutofit/>
          </a:bodyPr>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2pPr>
            <a:lvl3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3pPr>
            <a:lvl4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4pPr>
            <a:lvl5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5pPr>
            <a:lvl6pPr marL="4572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6pPr>
            <a:lvl7pPr marL="9144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7pPr>
            <a:lvl8pPr marL="13716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8pPr>
            <a:lvl9pPr marL="18288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9pPr>
          </a:lstStyle>
          <a:p>
            <a:pPr algn="ctr"/>
            <a:r>
              <a:rPr lang="zh-CN" altLang="en-US" sz="4000" dirty="0">
                <a:solidFill>
                  <a:srgbClr val="0B5128"/>
                </a:solidFill>
                <a:latin typeface="微软雅黑" panose="020B0503020204020204" pitchFamily="34" charset="-122"/>
                <a:ea typeface="微软雅黑" panose="020B0503020204020204" pitchFamily="34" charset="-122"/>
              </a:rPr>
              <a:t>实验六：上下文敏感的指针分析</a:t>
            </a:r>
            <a:endParaRPr lang="zh-CN" altLang="en-US" sz="4000" dirty="0">
              <a:solidFill>
                <a:srgbClr val="0B5128"/>
              </a:solidFill>
              <a:latin typeface="微软雅黑" panose="020B0503020204020204" pitchFamily="34" charset="-122"/>
              <a:ea typeface="微软雅黑" panose="020B0503020204020204" pitchFamily="34" charset="-122"/>
            </a:endParaRPr>
          </a:p>
        </p:txBody>
      </p:sp>
      <p:sp>
        <p:nvSpPr>
          <p:cNvPr id="7" name="副标题 2"/>
          <p:cNvSpPr>
            <a:spLocks noGrp="1"/>
          </p:cNvSpPr>
          <p:nvPr/>
        </p:nvSpPr>
        <p:spPr bwMode="auto">
          <a:xfrm>
            <a:off x="1524000" y="3683803"/>
            <a:ext cx="9144000" cy="157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normAutofit/>
          </a:bodyPr>
          <a:lstStyle>
            <a:lvl1pPr marL="0" indent="0" algn="ctr" rtl="0" eaLnBrk="0" fontAlgn="base" hangingPunct="0">
              <a:spcBef>
                <a:spcPct val="10000"/>
              </a:spcBef>
              <a:spcAft>
                <a:spcPts val="400"/>
              </a:spcAft>
              <a:buClr>
                <a:srgbClr val="0C7B9C"/>
              </a:buClr>
              <a:buSzPct val="75000"/>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10000"/>
              </a:spcBef>
              <a:spcAft>
                <a:spcPts val="400"/>
              </a:spcAft>
              <a:buClr>
                <a:srgbClr val="0C7B9C"/>
              </a:buClr>
              <a:buSzPct val="100000"/>
              <a:buFont typeface="Arial" panose="020B0604020202020204" pitchFamily="34" charset="0"/>
              <a:buNone/>
              <a:defRPr sz="2800">
                <a:solidFill>
                  <a:schemeClr val="tx1"/>
                </a:solidFill>
                <a:latin typeface="+mn-lt"/>
              </a:defRPr>
            </a:lvl2pPr>
            <a:lvl3pPr marL="914400" indent="0" algn="ctr" rtl="0" eaLnBrk="0" fontAlgn="base" hangingPunct="0">
              <a:spcBef>
                <a:spcPct val="10000"/>
              </a:spcBef>
              <a:spcAft>
                <a:spcPts val="400"/>
              </a:spcAft>
              <a:buClr>
                <a:srgbClr val="0C7B9C"/>
              </a:buClr>
              <a:buSzPct val="70000"/>
              <a:buFont typeface="Wingdings" panose="05000000000000000000" pitchFamily="2" charset="2"/>
              <a:buNone/>
              <a:defRPr sz="2400">
                <a:solidFill>
                  <a:schemeClr val="tx1"/>
                </a:solidFill>
                <a:latin typeface="+mn-lt"/>
              </a:defRPr>
            </a:lvl3pPr>
            <a:lvl4pPr marL="1371600" indent="0" algn="ctr" rtl="0" eaLnBrk="0" fontAlgn="base" hangingPunct="0">
              <a:spcBef>
                <a:spcPct val="20000"/>
              </a:spcBef>
              <a:spcAft>
                <a:spcPct val="0"/>
              </a:spcAft>
              <a:buSzPct val="100000"/>
              <a:buNone/>
              <a:defRPr sz="2000">
                <a:solidFill>
                  <a:schemeClr val="tx1"/>
                </a:solidFill>
                <a:latin typeface="Times New Roman" panose="02020603050405020304" pitchFamily="18" charset="0"/>
              </a:defRPr>
            </a:lvl4pPr>
            <a:lvl5pPr marL="1828800" indent="0" algn="ctr" rtl="0" eaLnBrk="0" fontAlgn="base" hangingPunct="0">
              <a:spcBef>
                <a:spcPct val="20000"/>
              </a:spcBef>
              <a:spcAft>
                <a:spcPct val="0"/>
              </a:spcAft>
              <a:buSzPct val="100000"/>
              <a:buNone/>
              <a:defRPr sz="2000">
                <a:solidFill>
                  <a:schemeClr val="tx1"/>
                </a:solidFill>
                <a:latin typeface="Times New Roman" panose="02020603050405020304" pitchFamily="18" charset="0"/>
              </a:defRPr>
            </a:lvl5pPr>
            <a:lvl6pPr marL="2286000" indent="0" algn="ctr" rtl="0" eaLnBrk="0" fontAlgn="base" hangingPunct="0">
              <a:spcBef>
                <a:spcPct val="20000"/>
              </a:spcBef>
              <a:spcAft>
                <a:spcPct val="0"/>
              </a:spcAft>
              <a:buSzPct val="100000"/>
              <a:buNone/>
              <a:defRPr sz="2000">
                <a:solidFill>
                  <a:schemeClr val="tx1"/>
                </a:solidFill>
                <a:latin typeface="Times New Roman" panose="02020603050405020304" pitchFamily="18" charset="0"/>
              </a:defRPr>
            </a:lvl6pPr>
            <a:lvl7pPr marL="2743200" indent="0" algn="ctr" rtl="0" eaLnBrk="0" fontAlgn="base" hangingPunct="0">
              <a:spcBef>
                <a:spcPct val="20000"/>
              </a:spcBef>
              <a:spcAft>
                <a:spcPct val="0"/>
              </a:spcAft>
              <a:buSzPct val="100000"/>
              <a:buNone/>
              <a:defRPr sz="2000">
                <a:solidFill>
                  <a:schemeClr val="tx1"/>
                </a:solidFill>
                <a:latin typeface="Times New Roman" panose="02020603050405020304" pitchFamily="18" charset="0"/>
              </a:defRPr>
            </a:lvl7pPr>
            <a:lvl8pPr marL="3200400" indent="0" algn="ctr" rtl="0" eaLnBrk="0" fontAlgn="base" hangingPunct="0">
              <a:spcBef>
                <a:spcPct val="20000"/>
              </a:spcBef>
              <a:spcAft>
                <a:spcPct val="0"/>
              </a:spcAft>
              <a:buSzPct val="100000"/>
              <a:buNone/>
              <a:defRPr sz="2000">
                <a:solidFill>
                  <a:schemeClr val="tx1"/>
                </a:solidFill>
                <a:latin typeface="Times New Roman" panose="02020603050405020304" pitchFamily="18" charset="0"/>
              </a:defRPr>
            </a:lvl8pPr>
            <a:lvl9pPr marL="3657600" indent="0" algn="ctr" rtl="0" eaLnBrk="0" fontAlgn="base" hangingPunct="0">
              <a:spcBef>
                <a:spcPct val="20000"/>
              </a:spcBef>
              <a:spcAft>
                <a:spcPct val="0"/>
              </a:spcAft>
              <a:buSzPct val="100000"/>
              <a:buNone/>
              <a:defRPr sz="2000">
                <a:solidFill>
                  <a:schemeClr val="tx1"/>
                </a:solidFill>
                <a:latin typeface="Times New Roman" panose="02020603050405020304" pitchFamily="18" charset="0"/>
              </a:defRPr>
            </a:lvl9pPr>
          </a:lstStyle>
          <a:p>
            <a:pPr>
              <a:lnSpc>
                <a:spcPct val="140000"/>
              </a:lnSpc>
              <a:spcBef>
                <a:spcPts val="1800"/>
              </a:spcBef>
              <a:spcAft>
                <a:spcPts val="0"/>
              </a:spcAft>
            </a:pPr>
            <a:r>
              <a:rPr lang="en-US" altLang="zh-CN" sz="2400" dirty="0">
                <a:latin typeface="微软雅黑" panose="020B0503020204020204" pitchFamily="34" charset="-122"/>
                <a:ea typeface="微软雅黑" panose="020B0503020204020204" pitchFamily="34" charset="-122"/>
              </a:rPr>
              <a:t>2024.5.30</a:t>
            </a:r>
            <a:endParaRPr lang="en-US" altLang="zh-CN" sz="2400" dirty="0">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68246" y="4945070"/>
            <a:ext cx="2055507" cy="619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API</a:t>
            </a:r>
            <a:r>
              <a:rPr lang="zh-CN" altLang="en-US" dirty="0"/>
              <a:t>介绍</a:t>
            </a:r>
            <a:r>
              <a:rPr lang="en-US" altLang="zh-CN" dirty="0"/>
              <a:t>——</a:t>
            </a:r>
            <a:r>
              <a:rPr lang="zh-CN" altLang="en-US" dirty="0"/>
              <a:t>指针分析</a:t>
            </a:r>
            <a:endParaRPr lang="zh-CN" altLang="en-US" dirty="0"/>
          </a:p>
        </p:txBody>
      </p:sp>
      <p:sp>
        <p:nvSpPr>
          <p:cNvPr id="2" name="内容占位符 1"/>
          <p:cNvSpPr>
            <a:spLocks noGrp="1"/>
          </p:cNvSpPr>
          <p:nvPr>
            <p:ph idx="1"/>
          </p:nvPr>
        </p:nvSpPr>
        <p:spPr>
          <a:xfrm>
            <a:off x="346709" y="1014672"/>
            <a:ext cx="11199741" cy="1494155"/>
          </a:xfrm>
        </p:spPr>
        <p:txBody>
          <a:bodyPr/>
          <a:lstStyle/>
          <a:p>
            <a:pPr>
              <a:lnSpc>
                <a:spcPct val="190000"/>
              </a:lnSpc>
            </a:pPr>
            <a:r>
              <a:rPr lang="en-US" altLang="zh-CN" dirty="0" err="1"/>
              <a:t>pascal.taie.ir.stmt.DefinitionStmt</a:t>
            </a:r>
            <a:endParaRPr lang="en-US" altLang="zh-CN" dirty="0"/>
          </a:p>
          <a:p>
            <a:pPr marL="0" indent="457200">
              <a:lnSpc>
                <a:spcPct val="190000"/>
              </a:lnSpc>
              <a:buNone/>
            </a:pPr>
            <a:r>
              <a:rPr lang="en-US" altLang="zh-CN" sz="2000" b="0" dirty="0" err="1"/>
              <a:t>表示程序中所有的定义语句</a:t>
            </a:r>
            <a:endParaRPr lang="en-US" altLang="zh-CN" sz="2000" b="0" dirty="0"/>
          </a:p>
        </p:txBody>
      </p:sp>
      <p:pic>
        <p:nvPicPr>
          <p:cNvPr id="3" name="图片 3" descr="图示&#10;&#10;已自动生成说明"/>
          <p:cNvPicPr>
            <a:picLocks noChangeAspect="1"/>
          </p:cNvPicPr>
          <p:nvPr/>
        </p:nvPicPr>
        <p:blipFill>
          <a:blip r:embed="rId1"/>
          <a:stretch>
            <a:fillRect/>
          </a:stretch>
        </p:blipFill>
        <p:spPr>
          <a:xfrm>
            <a:off x="885645" y="2997965"/>
            <a:ext cx="9313652" cy="26161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API</a:t>
            </a:r>
            <a:r>
              <a:rPr lang="zh-CN" altLang="en-US" dirty="0"/>
              <a:t>介绍</a:t>
            </a:r>
            <a:r>
              <a:rPr lang="en-US" altLang="zh-CN" dirty="0"/>
              <a:t>——</a:t>
            </a:r>
            <a:r>
              <a:rPr lang="zh-CN" altLang="en-US" dirty="0"/>
              <a:t>指针分析</a:t>
            </a:r>
            <a:endParaRPr lang="zh-CN" altLang="en-US" dirty="0"/>
          </a:p>
        </p:txBody>
      </p:sp>
      <p:sp>
        <p:nvSpPr>
          <p:cNvPr id="2" name="内容占位符 1"/>
          <p:cNvSpPr>
            <a:spLocks noGrp="1"/>
          </p:cNvSpPr>
          <p:nvPr>
            <p:ph idx="1"/>
          </p:nvPr>
        </p:nvSpPr>
        <p:spPr>
          <a:xfrm>
            <a:off x="346709" y="1321252"/>
            <a:ext cx="11199741" cy="662554"/>
          </a:xfrm>
        </p:spPr>
        <p:txBody>
          <a:bodyPr/>
          <a:lstStyle/>
          <a:p>
            <a:pPr>
              <a:lnSpc>
                <a:spcPct val="150000"/>
              </a:lnSpc>
            </a:pPr>
            <a:r>
              <a:rPr lang="en-US" altLang="zh-CN" dirty="0" err="1"/>
              <a:t>pascal.taie.analysis.pta.cs.PointerFlowGraph</a:t>
            </a:r>
            <a:endParaRPr lang="en-US" altLang="zh-CN" dirty="0"/>
          </a:p>
        </p:txBody>
      </p:sp>
      <p:sp>
        <p:nvSpPr>
          <p:cNvPr id="5" name="文本框 4"/>
          <p:cNvSpPr txBox="1"/>
          <p:nvPr/>
        </p:nvSpPr>
        <p:spPr>
          <a:xfrm>
            <a:off x="758925" y="1983806"/>
            <a:ext cx="9893935" cy="429895"/>
          </a:xfrm>
          <a:prstGeom prst="rect">
            <a:avLst/>
          </a:prstGeom>
          <a:noFill/>
        </p:spPr>
        <p:txBody>
          <a:bodyPr wrap="square" rtlCol="0">
            <a:spAutoFit/>
          </a:bodyPr>
          <a:lstStyle/>
          <a:p>
            <a:pPr>
              <a:lnSpc>
                <a:spcPct val="110000"/>
              </a:lnSpc>
            </a:pPr>
            <a:r>
              <a:rPr lang="zh-CN" altLang="en-US" sz="2000" dirty="0"/>
              <a:t>表示程序的指针流图。</a:t>
            </a:r>
            <a:endParaRPr lang="zh-CN" altLang="en-US" sz="2000" dirty="0"/>
          </a:p>
        </p:txBody>
      </p:sp>
      <p:pic>
        <p:nvPicPr>
          <p:cNvPr id="6" name="图片 5"/>
          <p:cNvPicPr>
            <a:picLocks noChangeAspect="1"/>
          </p:cNvPicPr>
          <p:nvPr/>
        </p:nvPicPr>
        <p:blipFill>
          <a:blip r:embed="rId1"/>
          <a:stretch>
            <a:fillRect/>
          </a:stretch>
        </p:blipFill>
        <p:spPr>
          <a:xfrm>
            <a:off x="758925" y="2413701"/>
            <a:ext cx="6475638" cy="43151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API</a:t>
            </a:r>
            <a:r>
              <a:rPr lang="zh-CN" altLang="en-US" dirty="0"/>
              <a:t>介绍</a:t>
            </a:r>
            <a:r>
              <a:rPr lang="en-US" altLang="zh-CN" dirty="0"/>
              <a:t>——</a:t>
            </a:r>
            <a:r>
              <a:rPr lang="zh-CN" altLang="en-US" dirty="0"/>
              <a:t>指针分析</a:t>
            </a:r>
            <a:endParaRPr lang="zh-CN" altLang="en-US" dirty="0"/>
          </a:p>
        </p:txBody>
      </p:sp>
      <p:sp>
        <p:nvSpPr>
          <p:cNvPr id="2" name="内容占位符 1"/>
          <p:cNvSpPr>
            <a:spLocks noGrp="1"/>
          </p:cNvSpPr>
          <p:nvPr>
            <p:ph idx="1"/>
          </p:nvPr>
        </p:nvSpPr>
        <p:spPr>
          <a:xfrm>
            <a:off x="346709" y="928630"/>
            <a:ext cx="11199741" cy="2768600"/>
          </a:xfrm>
        </p:spPr>
        <p:txBody>
          <a:bodyPr/>
          <a:lstStyle/>
          <a:p>
            <a:pPr>
              <a:lnSpc>
                <a:spcPct val="150000"/>
              </a:lnSpc>
            </a:pPr>
            <a:r>
              <a:rPr lang="en-US" altLang="zh-CN" dirty="0" err="1"/>
              <a:t>pascal.taie.analysis.pta.core.cs.element.Pointer</a:t>
            </a:r>
            <a:endParaRPr lang="en-US" altLang="zh-CN" dirty="0"/>
          </a:p>
          <a:p>
            <a:pPr marL="0" indent="457200">
              <a:lnSpc>
                <a:spcPct val="150000"/>
              </a:lnSpc>
              <a:buNone/>
            </a:pPr>
            <a:r>
              <a:rPr lang="zh-CN" altLang="en-US" sz="2000" b="0" dirty="0"/>
              <a:t>表示上下文敏感指针</a:t>
            </a:r>
            <a:r>
              <a:rPr lang="en-US" altLang="zh-CN" sz="2000" b="0" dirty="0" err="1"/>
              <a:t>分析中的指针，即</a:t>
            </a:r>
            <a:r>
              <a:rPr lang="en-US" altLang="zh-CN" sz="2000" b="0" dirty="0"/>
              <a:t> </a:t>
            </a:r>
            <a:r>
              <a:rPr lang="en-US" altLang="zh-CN" sz="2000" b="0" dirty="0" err="1"/>
              <a:t>PFG（指针流图，pointer</a:t>
            </a:r>
            <a:r>
              <a:rPr lang="en-US" altLang="zh-CN" sz="2000" b="0" dirty="0"/>
              <a:t> flow </a:t>
            </a:r>
            <a:r>
              <a:rPr lang="en-US" altLang="zh-CN" sz="2000" b="0" dirty="0" err="1"/>
              <a:t>grpah）中的节点。每个指针都</a:t>
            </a:r>
            <a:r>
              <a:rPr lang="zh-CN" altLang="en-US" sz="2000" b="0" dirty="0"/>
              <a:t>对应</a:t>
            </a:r>
            <a:r>
              <a:rPr lang="en-US" altLang="zh-CN" sz="2000" b="0" dirty="0" err="1"/>
              <a:t>一个指针集</a:t>
            </a:r>
            <a:r>
              <a:rPr lang="zh-CN" altLang="en-US" sz="2000" b="0" dirty="0"/>
              <a:t>，该指针集可以通过</a:t>
            </a:r>
            <a:r>
              <a:rPr lang="en-US" altLang="zh-CN" sz="2000" b="0" dirty="0" err="1">
                <a:sym typeface="+mn-ea"/>
              </a:rPr>
              <a:t>调用</a:t>
            </a:r>
            <a:r>
              <a:rPr lang="en-US" altLang="zh-CN" sz="2000" b="0" dirty="0">
                <a:sym typeface="+mn-ea"/>
              </a:rPr>
              <a:t> </a:t>
            </a:r>
            <a:r>
              <a:rPr lang="en-US" altLang="zh-CN" sz="2000" b="0" dirty="0" err="1">
                <a:sym typeface="+mn-ea"/>
              </a:rPr>
              <a:t>getPointsToSet</a:t>
            </a:r>
            <a:r>
              <a:rPr lang="en-US" altLang="zh-CN" sz="2000" b="0" dirty="0">
                <a:sym typeface="+mn-ea"/>
              </a:rPr>
              <a:t>() </a:t>
            </a:r>
            <a:r>
              <a:rPr lang="en-US" altLang="zh-CN" sz="2000" b="0" dirty="0" err="1">
                <a:sym typeface="+mn-ea"/>
              </a:rPr>
              <a:t>获得</a:t>
            </a:r>
            <a:r>
              <a:rPr lang="zh-CN" altLang="en-US" sz="2000" b="0" dirty="0">
                <a:sym typeface="+mn-ea"/>
              </a:rPr>
              <a:t>，该类有以下四个子类</a:t>
            </a:r>
            <a:endParaRPr lang="en-US" altLang="zh-CN" dirty="0"/>
          </a:p>
          <a:p>
            <a:pPr>
              <a:lnSpc>
                <a:spcPct val="150000"/>
              </a:lnSpc>
            </a:pPr>
            <a:r>
              <a:rPr lang="en-US" altLang="zh-CN" dirty="0" err="1">
                <a:sym typeface="+mn-ea"/>
              </a:rPr>
              <a:t>pascal.taie.analysis.pta.pts.PointsToSet</a:t>
            </a:r>
            <a:endParaRPr lang="en-US" altLang="zh-CN" dirty="0">
              <a:sym typeface="+mn-ea"/>
            </a:endParaRPr>
          </a:p>
          <a:p>
            <a:pPr marL="0" indent="457200">
              <a:lnSpc>
                <a:spcPct val="150000"/>
              </a:lnSpc>
              <a:buNone/>
            </a:pPr>
            <a:r>
              <a:rPr lang="en-US" altLang="zh-CN" sz="2000" b="0" dirty="0" err="1"/>
              <a:t>表示指针集，即</a:t>
            </a:r>
            <a:r>
              <a:rPr lang="zh-CN" altLang="en-US" sz="2000" b="0" dirty="0"/>
              <a:t>上下文敏感</a:t>
            </a:r>
            <a:r>
              <a:rPr lang="en-US" altLang="zh-CN" sz="2000" b="0" dirty="0" err="1"/>
              <a:t>指针分析中</a:t>
            </a:r>
            <a:r>
              <a:rPr lang="en-US" altLang="zh-CN" sz="2000" b="0" dirty="0"/>
              <a:t> </a:t>
            </a:r>
            <a:r>
              <a:rPr lang="en-US" altLang="zh-CN" sz="2000" b="0" dirty="0" err="1"/>
              <a:t>CSObj</a:t>
            </a:r>
            <a:r>
              <a:rPr lang="en-US" altLang="zh-CN" sz="2000" b="0" dirty="0"/>
              <a:t> </a:t>
            </a:r>
            <a:r>
              <a:rPr lang="zh-CN" altLang="en-US" sz="2000" b="0" dirty="0"/>
              <a:t>的</a:t>
            </a:r>
            <a:r>
              <a:rPr lang="en-US" altLang="zh-CN" sz="2000" b="0" dirty="0" err="1"/>
              <a:t>集合</a:t>
            </a:r>
            <a:endParaRPr lang="en-US" altLang="zh-CN" sz="2000" b="0" dirty="0"/>
          </a:p>
        </p:txBody>
      </p:sp>
      <p:pic>
        <p:nvPicPr>
          <p:cNvPr id="5" name="图片 4"/>
          <p:cNvPicPr>
            <a:picLocks noChangeAspect="1"/>
          </p:cNvPicPr>
          <p:nvPr/>
        </p:nvPicPr>
        <p:blipFill>
          <a:blip r:embed="rId1"/>
          <a:stretch>
            <a:fillRect/>
          </a:stretch>
        </p:blipFill>
        <p:spPr>
          <a:xfrm>
            <a:off x="1081573" y="3697230"/>
            <a:ext cx="9730012" cy="25966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API</a:t>
            </a:r>
            <a:r>
              <a:rPr lang="zh-CN" altLang="en-US" dirty="0"/>
              <a:t>介绍</a:t>
            </a:r>
            <a:r>
              <a:rPr lang="en-US" altLang="zh-CN" dirty="0"/>
              <a:t>——</a:t>
            </a:r>
            <a:r>
              <a:rPr lang="zh-CN" altLang="en-US" dirty="0"/>
              <a:t>指针分析</a:t>
            </a:r>
            <a:endParaRPr lang="zh-CN" altLang="en-US" dirty="0"/>
          </a:p>
        </p:txBody>
      </p:sp>
      <p:sp>
        <p:nvSpPr>
          <p:cNvPr id="2" name="内容占位符 1"/>
          <p:cNvSpPr>
            <a:spLocks noGrp="1"/>
          </p:cNvSpPr>
          <p:nvPr>
            <p:ph idx="1"/>
          </p:nvPr>
        </p:nvSpPr>
        <p:spPr>
          <a:xfrm>
            <a:off x="346709" y="955124"/>
            <a:ext cx="11199741" cy="2715615"/>
          </a:xfrm>
        </p:spPr>
        <p:txBody>
          <a:bodyPr/>
          <a:lstStyle/>
          <a:p>
            <a:pPr>
              <a:lnSpc>
                <a:spcPct val="150000"/>
              </a:lnSpc>
            </a:pPr>
            <a:r>
              <a:rPr lang="en-US" altLang="zh-CN" dirty="0" err="1"/>
              <a:t>pascal.taie.analysis.pta.core.cs.context.Context</a:t>
            </a:r>
            <a:endParaRPr lang="en-US" altLang="zh-CN" dirty="0"/>
          </a:p>
          <a:p>
            <a:pPr marL="0" indent="0">
              <a:lnSpc>
                <a:spcPct val="150000"/>
              </a:lnSpc>
              <a:buNone/>
            </a:pPr>
            <a:r>
              <a:rPr lang="zh-CN" altLang="en-US" sz="2000" b="0" dirty="0"/>
              <a:t>       表示上下文敏感的指针分析中的上下文</a:t>
            </a:r>
            <a:endParaRPr lang="en-US" altLang="zh-CN" sz="2000" b="0" dirty="0"/>
          </a:p>
          <a:p>
            <a:pPr>
              <a:lnSpc>
                <a:spcPct val="150000"/>
              </a:lnSpc>
            </a:pPr>
            <a:r>
              <a:rPr lang="en-US" altLang="zh-CN" dirty="0" err="1"/>
              <a:t>pascal.taie.analysis.pta.core.cs.element.CSElement</a:t>
            </a:r>
            <a:endParaRPr lang="en-US" altLang="zh-CN" dirty="0"/>
          </a:p>
          <a:p>
            <a:pPr marL="0" indent="0">
              <a:lnSpc>
                <a:spcPct val="150000"/>
              </a:lnSpc>
              <a:buNone/>
            </a:pPr>
            <a:r>
              <a:rPr lang="zh-CN" altLang="en-US" sz="2000" b="0" dirty="0"/>
              <a:t>       表示指针分析中需要用到上下文的元素，每个这样的元素都和一个上下文相关联。它有四个子类，分别表示四种需要用到上下文的元素：</a:t>
            </a:r>
            <a:endParaRPr lang="en-US" altLang="zh-CN" sz="2000" b="0" dirty="0"/>
          </a:p>
        </p:txBody>
      </p:sp>
      <p:pic>
        <p:nvPicPr>
          <p:cNvPr id="4" name="图片 3"/>
          <p:cNvPicPr>
            <a:picLocks noChangeAspect="1"/>
          </p:cNvPicPr>
          <p:nvPr/>
        </p:nvPicPr>
        <p:blipFill>
          <a:blip r:embed="rId1"/>
          <a:stretch>
            <a:fillRect/>
          </a:stretch>
        </p:blipFill>
        <p:spPr>
          <a:xfrm>
            <a:off x="1971583" y="3812467"/>
            <a:ext cx="8248834" cy="2768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API</a:t>
            </a:r>
            <a:r>
              <a:rPr lang="zh-CN" altLang="en-US" dirty="0"/>
              <a:t>介绍</a:t>
            </a:r>
            <a:r>
              <a:rPr lang="en-US" altLang="zh-CN" dirty="0"/>
              <a:t>——</a:t>
            </a:r>
            <a:r>
              <a:rPr lang="zh-CN" altLang="en-US" dirty="0"/>
              <a:t>指针分析</a:t>
            </a:r>
            <a:endParaRPr lang="zh-CN" altLang="en-US" dirty="0"/>
          </a:p>
        </p:txBody>
      </p:sp>
      <p:sp>
        <p:nvSpPr>
          <p:cNvPr id="2" name="内容占位符 1"/>
          <p:cNvSpPr>
            <a:spLocks noGrp="1"/>
          </p:cNvSpPr>
          <p:nvPr>
            <p:ph idx="1"/>
          </p:nvPr>
        </p:nvSpPr>
        <p:spPr>
          <a:xfrm>
            <a:off x="346709" y="928684"/>
            <a:ext cx="11199741" cy="3638945"/>
          </a:xfrm>
        </p:spPr>
        <p:txBody>
          <a:bodyPr/>
          <a:lstStyle/>
          <a:p>
            <a:pPr>
              <a:lnSpc>
                <a:spcPct val="150000"/>
              </a:lnSpc>
            </a:pPr>
            <a:r>
              <a:rPr lang="en-US" altLang="zh-CN" dirty="0" err="1"/>
              <a:t>pascal.taie.analysis.pta.core.cs.element.CSManager</a:t>
            </a:r>
            <a:endParaRPr lang="en-US" altLang="zh-CN" dirty="0"/>
          </a:p>
          <a:p>
            <a:pPr marL="0" indent="0">
              <a:lnSpc>
                <a:spcPct val="150000"/>
              </a:lnSpc>
              <a:buNone/>
            </a:pPr>
            <a:r>
              <a:rPr lang="zh-CN" altLang="en-US" sz="2000" b="0" dirty="0"/>
              <a:t>       管理所有需要用到上下文的元素和所有上下文敏感的指针。也就是说，</a:t>
            </a:r>
            <a:r>
              <a:rPr lang="en-US" altLang="zh-CN" sz="2000" b="0" dirty="0" err="1"/>
              <a:t>CSElement</a:t>
            </a:r>
            <a:r>
              <a:rPr lang="en-US" altLang="zh-CN" sz="2000" b="0" dirty="0"/>
              <a:t> </a:t>
            </a:r>
            <a:r>
              <a:rPr lang="zh-CN" altLang="en-US" sz="2000" b="0" dirty="0"/>
              <a:t>或 </a:t>
            </a:r>
            <a:r>
              <a:rPr lang="en-US" altLang="zh-CN" sz="2000" b="0" dirty="0"/>
              <a:t>Pointer </a:t>
            </a:r>
            <a:r>
              <a:rPr lang="zh-CN" altLang="en-US" sz="2000" b="0" dirty="0"/>
              <a:t>的所有子类的实例都需要通过这个类的相关 </a:t>
            </a:r>
            <a:r>
              <a:rPr lang="en-US" altLang="zh-CN" sz="2000" b="0" dirty="0"/>
              <a:t>API </a:t>
            </a:r>
            <a:r>
              <a:rPr lang="zh-CN" altLang="en-US" sz="2000" b="0" dirty="0"/>
              <a:t>来取得。</a:t>
            </a:r>
            <a:endParaRPr lang="en-US" altLang="zh-CN" sz="2000" b="0" dirty="0"/>
          </a:p>
          <a:p>
            <a:pPr>
              <a:lnSpc>
                <a:spcPct val="150000"/>
              </a:lnSpc>
            </a:pPr>
            <a:r>
              <a:rPr lang="en-US" altLang="zh-CN" dirty="0" err="1"/>
              <a:t>pascal.taie.analysis.pta.core.cs.selector.CSCallGraph</a:t>
            </a:r>
            <a:endParaRPr lang="en-US" altLang="zh-CN" dirty="0"/>
          </a:p>
          <a:p>
            <a:pPr marL="0" indent="0">
              <a:lnSpc>
                <a:spcPct val="150000"/>
              </a:lnSpc>
              <a:buNone/>
            </a:pPr>
            <a:r>
              <a:rPr lang="zh-CN" altLang="en-US" sz="2000" b="0" dirty="0"/>
              <a:t>       表示上下文敏感的调用图，它和上一次作业用的 </a:t>
            </a:r>
            <a:r>
              <a:rPr lang="en-US" altLang="zh-CN" sz="2000" b="0" dirty="0" err="1"/>
              <a:t>DefaultCallGraph</a:t>
            </a:r>
            <a:r>
              <a:rPr lang="en-US" altLang="zh-CN" sz="2000" b="0" dirty="0"/>
              <a:t> </a:t>
            </a:r>
            <a:r>
              <a:rPr lang="zh-CN" altLang="en-US" sz="2000" b="0" dirty="0"/>
              <a:t>非常类似，区别仅为现在调用点和方法被表示为 </a:t>
            </a:r>
            <a:r>
              <a:rPr lang="en-US" altLang="zh-CN" sz="2000" b="0" dirty="0" err="1"/>
              <a:t>CSCallSite</a:t>
            </a:r>
            <a:r>
              <a:rPr lang="en-US" altLang="zh-CN" sz="2000" b="0" dirty="0"/>
              <a:t> </a:t>
            </a:r>
            <a:r>
              <a:rPr lang="zh-CN" altLang="en-US" sz="2000" b="0" dirty="0"/>
              <a:t>和 </a:t>
            </a:r>
            <a:r>
              <a:rPr lang="en-US" altLang="zh-CN" sz="2000" b="0" dirty="0" err="1"/>
              <a:t>CSMethod</a:t>
            </a:r>
            <a:r>
              <a:rPr lang="zh-CN" altLang="en-US" sz="2000" b="0" dirty="0"/>
              <a:t>。大家需要使用其中的 </a:t>
            </a:r>
            <a:r>
              <a:rPr lang="en-US" altLang="zh-CN" sz="2000" b="0" dirty="0" err="1"/>
              <a:t>addReachableMethod</a:t>
            </a:r>
            <a:r>
              <a:rPr lang="en-US" altLang="zh-CN" sz="2000" b="0" dirty="0"/>
              <a:t>(</a:t>
            </a:r>
            <a:r>
              <a:rPr lang="en-US" altLang="zh-CN" sz="2000" b="0" dirty="0" err="1"/>
              <a:t>CSMethod</a:t>
            </a:r>
            <a:r>
              <a:rPr lang="en-US" altLang="zh-CN" sz="2000" b="0" dirty="0"/>
              <a:t>) </a:t>
            </a:r>
            <a:r>
              <a:rPr lang="zh-CN" altLang="en-US" sz="2000" b="0" dirty="0"/>
              <a:t>以及 </a:t>
            </a:r>
            <a:r>
              <a:rPr lang="en-US" altLang="zh-CN" sz="2000" b="0" dirty="0" err="1"/>
              <a:t>addEdge</a:t>
            </a:r>
            <a:r>
              <a:rPr lang="en-US" altLang="zh-CN" sz="2000" b="0" dirty="0"/>
              <a:t>(Edge) </a:t>
            </a:r>
            <a:r>
              <a:rPr lang="zh-CN" altLang="en-US" sz="2000" b="0" dirty="0"/>
              <a:t>这两个 </a:t>
            </a:r>
            <a:r>
              <a:rPr lang="en-US" altLang="zh-CN" sz="2000" b="0" dirty="0"/>
              <a:t>API </a:t>
            </a:r>
            <a:r>
              <a:rPr lang="zh-CN" altLang="en-US" sz="2000" b="0" dirty="0"/>
              <a:t>来修改调用图。</a:t>
            </a:r>
            <a:endParaRPr lang="en-US" altLang="zh-CN" sz="200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API</a:t>
            </a:r>
            <a:r>
              <a:rPr lang="zh-CN" altLang="en-US" dirty="0"/>
              <a:t>介绍</a:t>
            </a:r>
            <a:r>
              <a:rPr lang="en-US" altLang="zh-CN" dirty="0"/>
              <a:t>——</a:t>
            </a:r>
            <a:r>
              <a:rPr lang="zh-CN" altLang="en-US" dirty="0"/>
              <a:t>指针分析</a:t>
            </a:r>
            <a:endParaRPr lang="zh-CN" altLang="en-US" dirty="0"/>
          </a:p>
        </p:txBody>
      </p:sp>
      <p:sp>
        <p:nvSpPr>
          <p:cNvPr id="2" name="内容占位符 1"/>
          <p:cNvSpPr>
            <a:spLocks noGrp="1"/>
          </p:cNvSpPr>
          <p:nvPr>
            <p:ph idx="1"/>
          </p:nvPr>
        </p:nvSpPr>
        <p:spPr>
          <a:xfrm>
            <a:off x="346709" y="1199967"/>
            <a:ext cx="11199741" cy="662554"/>
          </a:xfrm>
        </p:spPr>
        <p:txBody>
          <a:bodyPr/>
          <a:lstStyle/>
          <a:p>
            <a:pPr>
              <a:lnSpc>
                <a:spcPct val="150000"/>
              </a:lnSpc>
            </a:pPr>
            <a:r>
              <a:rPr lang="en-US" altLang="zh-CN" dirty="0" err="1"/>
              <a:t>pascal.taie.analysis.pta.cs.WorkList</a:t>
            </a:r>
            <a:endParaRPr lang="en-US" altLang="zh-CN" dirty="0"/>
          </a:p>
        </p:txBody>
      </p:sp>
      <p:sp>
        <p:nvSpPr>
          <p:cNvPr id="5" name="文本框 4"/>
          <p:cNvSpPr txBox="1"/>
          <p:nvPr/>
        </p:nvSpPr>
        <p:spPr>
          <a:xfrm>
            <a:off x="663576" y="2134235"/>
            <a:ext cx="4690478" cy="1545872"/>
          </a:xfrm>
          <a:prstGeom prst="rect">
            <a:avLst/>
          </a:prstGeom>
          <a:noFill/>
        </p:spPr>
        <p:txBody>
          <a:bodyPr wrap="square" rtlCol="0">
            <a:spAutoFit/>
          </a:bodyPr>
          <a:lstStyle/>
          <a:p>
            <a:pPr>
              <a:lnSpc>
                <a:spcPct val="120000"/>
              </a:lnSpc>
            </a:pPr>
            <a:r>
              <a:rPr lang="zh-CN" altLang="en-US" sz="2000" dirty="0"/>
              <a:t>表示指针分析算法的</a:t>
            </a:r>
            <a:r>
              <a:rPr lang="en-US" altLang="zh-CN" sz="2000" dirty="0"/>
              <a:t>worklist</a:t>
            </a:r>
            <a:r>
              <a:rPr lang="zh-CN" altLang="en-US" sz="2000" dirty="0"/>
              <a:t>，内部</a:t>
            </a:r>
            <a:r>
              <a:rPr lang="en-US" altLang="zh-CN" sz="2000" dirty="0"/>
              <a:t>Record</a:t>
            </a:r>
            <a:r>
              <a:rPr lang="zh-CN" altLang="en-US" sz="2000" dirty="0"/>
              <a:t>类</a:t>
            </a:r>
            <a:r>
              <a:rPr lang="en-US" altLang="zh-CN" sz="2000" dirty="0"/>
              <a:t>Entry</a:t>
            </a:r>
            <a:r>
              <a:rPr lang="zh-CN" altLang="en-US" sz="2000" dirty="0"/>
              <a:t>表示</a:t>
            </a:r>
            <a:r>
              <a:rPr lang="en-US" altLang="zh-CN" sz="2000" dirty="0"/>
              <a:t>worklist</a:t>
            </a:r>
            <a:r>
              <a:rPr lang="zh-CN" altLang="en-US" sz="2000" dirty="0"/>
              <a:t>中的条目，一个条目由一个指针和其对应的指针集合组成</a:t>
            </a:r>
            <a:endParaRPr lang="zh-CN" altLang="en-US" sz="2000" dirty="0"/>
          </a:p>
        </p:txBody>
      </p:sp>
      <p:pic>
        <p:nvPicPr>
          <p:cNvPr id="9" name="图片 8"/>
          <p:cNvPicPr>
            <a:picLocks noChangeAspect="1"/>
          </p:cNvPicPr>
          <p:nvPr/>
        </p:nvPicPr>
        <p:blipFill>
          <a:blip r:embed="rId1"/>
          <a:stretch>
            <a:fillRect/>
          </a:stretch>
        </p:blipFill>
        <p:spPr>
          <a:xfrm>
            <a:off x="5451997" y="1862521"/>
            <a:ext cx="6076427" cy="48818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API</a:t>
            </a:r>
            <a:r>
              <a:rPr lang="zh-CN" altLang="en-US" dirty="0"/>
              <a:t>介绍</a:t>
            </a:r>
            <a:r>
              <a:rPr lang="en-US" altLang="zh-CN" dirty="0"/>
              <a:t>——</a:t>
            </a:r>
            <a:r>
              <a:rPr lang="zh-CN" altLang="en-US" dirty="0"/>
              <a:t>指针分析</a:t>
            </a:r>
            <a:endParaRPr lang="zh-CN" altLang="en-US" dirty="0"/>
          </a:p>
        </p:txBody>
      </p:sp>
      <p:sp>
        <p:nvSpPr>
          <p:cNvPr id="2" name="内容占位符 1"/>
          <p:cNvSpPr>
            <a:spLocks noGrp="1"/>
          </p:cNvSpPr>
          <p:nvPr>
            <p:ph idx="1"/>
          </p:nvPr>
        </p:nvSpPr>
        <p:spPr>
          <a:xfrm>
            <a:off x="346709" y="951373"/>
            <a:ext cx="11199741" cy="2723118"/>
          </a:xfrm>
        </p:spPr>
        <p:txBody>
          <a:bodyPr/>
          <a:lstStyle/>
          <a:p>
            <a:pPr>
              <a:lnSpc>
                <a:spcPct val="150000"/>
              </a:lnSpc>
            </a:pPr>
            <a:r>
              <a:rPr lang="en-US" altLang="zh-CN" dirty="0" err="1"/>
              <a:t>pascal.taie.analysis.pta.pts.PointsToSetFactory</a:t>
            </a:r>
            <a:endParaRPr lang="en-US" altLang="zh-CN" dirty="0"/>
          </a:p>
          <a:p>
            <a:pPr marL="0" indent="0">
              <a:lnSpc>
                <a:spcPct val="150000"/>
              </a:lnSpc>
              <a:buNone/>
            </a:pPr>
            <a:r>
              <a:rPr lang="en-US" altLang="zh-CN" sz="2000" b="0" dirty="0">
                <a:latin typeface="+mn-lt"/>
                <a:ea typeface="+mn-ea"/>
              </a:rPr>
              <a:t>       </a:t>
            </a:r>
            <a:r>
              <a:rPr lang="zh-CN" altLang="en-US" sz="2000" b="0" dirty="0">
                <a:latin typeface="+mn-lt"/>
                <a:ea typeface="+mn-ea"/>
              </a:rPr>
              <a:t>提供创建 </a:t>
            </a:r>
            <a:r>
              <a:rPr lang="en-US" altLang="zh-CN" sz="2000" b="0" dirty="0" err="1">
                <a:latin typeface="+mn-lt"/>
                <a:ea typeface="+mn-ea"/>
              </a:rPr>
              <a:t>PointsToSet</a:t>
            </a:r>
            <a:r>
              <a:rPr lang="en-US" altLang="zh-CN" sz="2000" b="0" dirty="0">
                <a:latin typeface="+mn-lt"/>
                <a:ea typeface="+mn-ea"/>
              </a:rPr>
              <a:t> </a:t>
            </a:r>
            <a:r>
              <a:rPr lang="zh-CN" altLang="en-US" sz="2000" b="0" dirty="0">
                <a:latin typeface="+mn-lt"/>
                <a:ea typeface="+mn-ea"/>
              </a:rPr>
              <a:t>的静态工厂方法，可以用该类中的两个 </a:t>
            </a:r>
            <a:r>
              <a:rPr lang="en-US" altLang="zh-CN" sz="2000" b="0" dirty="0">
                <a:latin typeface="+mn-lt"/>
                <a:ea typeface="+mn-ea"/>
              </a:rPr>
              <a:t>make() </a:t>
            </a:r>
            <a:r>
              <a:rPr lang="zh-CN" altLang="en-US" sz="2000" b="0" dirty="0">
                <a:latin typeface="+mn-lt"/>
                <a:ea typeface="+mn-ea"/>
              </a:rPr>
              <a:t>方法来创建 </a:t>
            </a:r>
            <a:r>
              <a:rPr lang="en-US" altLang="zh-CN" sz="2000" b="0" dirty="0" err="1">
                <a:latin typeface="+mn-lt"/>
                <a:ea typeface="+mn-ea"/>
              </a:rPr>
              <a:t>PointsToSet</a:t>
            </a:r>
            <a:r>
              <a:rPr lang="en-US" altLang="zh-CN" sz="2000" b="0" dirty="0">
                <a:latin typeface="+mn-lt"/>
                <a:ea typeface="+mn-ea"/>
              </a:rPr>
              <a:t> </a:t>
            </a:r>
            <a:r>
              <a:rPr lang="zh-CN" altLang="en-US" sz="2000" b="0" dirty="0">
                <a:latin typeface="+mn-lt"/>
                <a:ea typeface="+mn-ea"/>
              </a:rPr>
              <a:t>的实例</a:t>
            </a:r>
            <a:endParaRPr lang="en-US" altLang="zh-CN" sz="2000" b="0" dirty="0">
              <a:latin typeface="+mn-lt"/>
              <a:ea typeface="+mn-ea"/>
            </a:endParaRPr>
          </a:p>
          <a:p>
            <a:pPr>
              <a:lnSpc>
                <a:spcPct val="150000"/>
              </a:lnSpc>
            </a:pPr>
            <a:r>
              <a:rPr lang="en-US" altLang="zh-CN" dirty="0" err="1"/>
              <a:t>pascal.taie.analysis.pta.cs.Solver</a:t>
            </a:r>
            <a:endParaRPr lang="en-US" altLang="zh-CN" dirty="0"/>
          </a:p>
          <a:p>
            <a:pPr marL="0" indent="0">
              <a:lnSpc>
                <a:spcPct val="150000"/>
              </a:lnSpc>
              <a:buNone/>
            </a:pPr>
            <a:r>
              <a:rPr lang="zh-CN" altLang="en-US" sz="2000" b="0" dirty="0">
                <a:latin typeface="+mn-lt"/>
                <a:ea typeface="+mn-ea"/>
              </a:rPr>
              <a:t>       实现了一个上下文敏感的指针分析求解器，是本次实验需要补全的类。</a:t>
            </a:r>
            <a:endParaRPr lang="en-US" altLang="zh-CN" sz="2000" b="0" dirty="0">
              <a:latin typeface="+mn-lt"/>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实验内容</a:t>
            </a:r>
            <a:r>
              <a:rPr lang="en-US" altLang="zh-CN" dirty="0"/>
              <a:t>——</a:t>
            </a:r>
            <a:r>
              <a:rPr lang="zh-CN" altLang="en-US" dirty="0"/>
              <a:t>敏感策略</a:t>
            </a:r>
            <a:endParaRPr lang="zh-CN" altLang="en-US" dirty="0"/>
          </a:p>
        </p:txBody>
      </p:sp>
      <p:sp>
        <p:nvSpPr>
          <p:cNvPr id="2" name="内容占位符 1"/>
          <p:cNvSpPr>
            <a:spLocks noGrp="1"/>
          </p:cNvSpPr>
          <p:nvPr>
            <p:ph idx="1"/>
          </p:nvPr>
        </p:nvSpPr>
        <p:spPr>
          <a:xfrm>
            <a:off x="346709" y="928684"/>
            <a:ext cx="11199741" cy="5686813"/>
          </a:xfrm>
        </p:spPr>
        <p:txBody>
          <a:bodyPr/>
          <a:lstStyle/>
          <a:p>
            <a:pPr>
              <a:lnSpc>
                <a:spcPct val="150000"/>
              </a:lnSpc>
            </a:pPr>
            <a:r>
              <a:rPr lang="zh-CN" altLang="en-US" dirty="0"/>
              <a:t>具体任务</a:t>
            </a:r>
            <a:endParaRPr lang="zh-CN" altLang="en-US" dirty="0"/>
          </a:p>
          <a:p>
            <a:pPr marL="285750" indent="-285750">
              <a:lnSpc>
                <a:spcPct val="170000"/>
              </a:lnSpc>
              <a:buClr>
                <a:srgbClr val="385723"/>
              </a:buClr>
              <a:buFont typeface="Wingdings" panose="05000000000000000000" charset="0"/>
              <a:buChar char="Ø"/>
            </a:pPr>
            <a:r>
              <a:rPr lang="en-US" altLang="zh-CN" sz="2400" b="0" dirty="0">
                <a:latin typeface="+mn-lt"/>
                <a:ea typeface="+mn-ea"/>
              </a:rPr>
              <a:t>pascal.taie.analysis.pta.core.cs.selector._1CallSelector</a:t>
            </a:r>
            <a:r>
              <a:rPr lang="zh-CN" altLang="en-US" sz="2400" b="0" dirty="0">
                <a:latin typeface="+mn-lt"/>
                <a:ea typeface="+mn-ea"/>
              </a:rPr>
              <a:t>（实现了一层调用点敏感）</a:t>
            </a:r>
            <a:endParaRPr lang="en-US" altLang="zh-CN" sz="2400" b="0" dirty="0">
              <a:latin typeface="+mn-lt"/>
              <a:ea typeface="+mn-ea"/>
            </a:endParaRPr>
          </a:p>
          <a:p>
            <a:pPr marL="285750" indent="-285750">
              <a:lnSpc>
                <a:spcPct val="170000"/>
              </a:lnSpc>
              <a:buClr>
                <a:srgbClr val="385723"/>
              </a:buClr>
              <a:buFont typeface="Wingdings" panose="05000000000000000000" charset="0"/>
              <a:buChar char="Ø"/>
            </a:pPr>
            <a:r>
              <a:rPr lang="en-US" altLang="zh-CN" sz="2400" b="0" dirty="0">
                <a:latin typeface="+mn-lt"/>
                <a:ea typeface="+mn-ea"/>
              </a:rPr>
              <a:t>pascal.taie.analysis.pta.core.cs.selector._1ObjSelector</a:t>
            </a:r>
            <a:r>
              <a:rPr lang="zh-CN" altLang="en-US" sz="2400" b="0" dirty="0">
                <a:latin typeface="+mn-lt"/>
                <a:ea typeface="+mn-ea"/>
              </a:rPr>
              <a:t>（实现了一层对象敏感）</a:t>
            </a:r>
            <a:endParaRPr lang="en-US" altLang="zh-CN" sz="2400" b="0" dirty="0">
              <a:latin typeface="+mn-lt"/>
              <a:ea typeface="+mn-ea"/>
            </a:endParaRPr>
          </a:p>
          <a:p>
            <a:pPr marL="285750" indent="-285750">
              <a:lnSpc>
                <a:spcPct val="170000"/>
              </a:lnSpc>
              <a:buClr>
                <a:srgbClr val="385723"/>
              </a:buClr>
              <a:buFont typeface="Wingdings" panose="05000000000000000000" charset="0"/>
              <a:buChar char="Ø"/>
            </a:pPr>
            <a:r>
              <a:rPr lang="en-US" altLang="zh-CN" sz="2400" b="0" dirty="0">
                <a:latin typeface="+mn-lt"/>
                <a:ea typeface="+mn-ea"/>
              </a:rPr>
              <a:t>pascal.taie.analysis.pta.core.cs.selector._1TypeSelector</a:t>
            </a:r>
            <a:r>
              <a:rPr lang="zh-CN" altLang="en-US" sz="2400" b="0" dirty="0">
                <a:latin typeface="+mn-lt"/>
                <a:ea typeface="+mn-ea"/>
              </a:rPr>
              <a:t>（实现了一层类型敏感）</a:t>
            </a:r>
            <a:endParaRPr lang="en-US" altLang="zh-CN" sz="2400" b="0" dirty="0">
              <a:latin typeface="+mn-lt"/>
              <a:ea typeface="+mn-ea"/>
            </a:endParaRPr>
          </a:p>
          <a:p>
            <a:pPr marL="285750" indent="-285750">
              <a:lnSpc>
                <a:spcPct val="170000"/>
              </a:lnSpc>
              <a:buClr>
                <a:srgbClr val="385723"/>
              </a:buClr>
              <a:buFont typeface="Wingdings" panose="05000000000000000000" charset="0"/>
              <a:buChar char="Ø"/>
            </a:pPr>
            <a:r>
              <a:rPr lang="en-US" altLang="zh-CN" sz="2400" b="0" dirty="0">
                <a:latin typeface="+mn-lt"/>
                <a:ea typeface="+mn-ea"/>
              </a:rPr>
              <a:t>pascal.taie.analysis.pta.core.cs.selector._2CallSelector</a:t>
            </a:r>
            <a:r>
              <a:rPr lang="zh-CN" altLang="en-US" sz="2400" b="0" dirty="0">
                <a:latin typeface="+mn-lt"/>
                <a:ea typeface="+mn-ea"/>
              </a:rPr>
              <a:t>（实现了两层调用点敏感）</a:t>
            </a:r>
            <a:endParaRPr lang="en-US" altLang="zh-CN" sz="2400" b="0" dirty="0">
              <a:latin typeface="+mn-lt"/>
              <a:ea typeface="+mn-ea"/>
            </a:endParaRPr>
          </a:p>
          <a:p>
            <a:pPr marL="285750" indent="-285750">
              <a:lnSpc>
                <a:spcPct val="170000"/>
              </a:lnSpc>
              <a:buClr>
                <a:srgbClr val="385723"/>
              </a:buClr>
              <a:buFont typeface="Wingdings" panose="05000000000000000000" charset="0"/>
              <a:buChar char="Ø"/>
            </a:pPr>
            <a:r>
              <a:rPr lang="en-US" altLang="zh-CN" sz="2400" b="0" dirty="0">
                <a:latin typeface="+mn-lt"/>
                <a:ea typeface="+mn-ea"/>
              </a:rPr>
              <a:t>pascal.taie.analysis.pta.core.cs.selector._2ObjSelector</a:t>
            </a:r>
            <a:r>
              <a:rPr lang="zh-CN" altLang="en-US" sz="2400" b="0" dirty="0">
                <a:latin typeface="+mn-lt"/>
                <a:ea typeface="+mn-ea"/>
              </a:rPr>
              <a:t>（实现了两层对象敏感）</a:t>
            </a:r>
            <a:endParaRPr lang="en-US" altLang="zh-CN" sz="2400" b="0" dirty="0">
              <a:latin typeface="+mn-lt"/>
              <a:ea typeface="+mn-ea"/>
            </a:endParaRPr>
          </a:p>
          <a:p>
            <a:pPr marL="285750" indent="-285750">
              <a:lnSpc>
                <a:spcPct val="170000"/>
              </a:lnSpc>
              <a:buClr>
                <a:srgbClr val="385723"/>
              </a:buClr>
              <a:buFont typeface="Wingdings" panose="05000000000000000000" charset="0"/>
              <a:buChar char="Ø"/>
            </a:pPr>
            <a:r>
              <a:rPr lang="en-US" altLang="zh-CN" sz="2400" b="0" dirty="0">
                <a:latin typeface="+mn-lt"/>
                <a:ea typeface="+mn-ea"/>
              </a:rPr>
              <a:t>pascal.taie.analysis.pta.core.cs.selector._2TypeSelector</a:t>
            </a:r>
            <a:r>
              <a:rPr lang="zh-CN" altLang="en-US" sz="2400" b="0" dirty="0">
                <a:latin typeface="+mn-lt"/>
                <a:ea typeface="+mn-ea"/>
              </a:rPr>
              <a:t>（实现了两层类型敏感）</a:t>
            </a:r>
            <a:endParaRPr lang="en-US" altLang="zh-CN" sz="2400" b="0" dirty="0">
              <a:latin typeface="+mn-lt"/>
              <a:ea typeface="+mn-ea"/>
            </a:endParaRPr>
          </a:p>
          <a:p>
            <a:pPr marL="285750" indent="-285750">
              <a:lnSpc>
                <a:spcPct val="170000"/>
              </a:lnSpc>
              <a:buClr>
                <a:srgbClr val="385723"/>
              </a:buClr>
              <a:buFont typeface="Wingdings" panose="05000000000000000000" charset="0"/>
              <a:buChar char="Ø"/>
            </a:pPr>
            <a:r>
              <a:rPr lang="zh-CN" altLang="en-US" sz="2400" b="0" dirty="0">
                <a:latin typeface="+mn-lt"/>
                <a:ea typeface="+mn-ea"/>
              </a:rPr>
              <a:t>每个 </a:t>
            </a:r>
            <a:r>
              <a:rPr lang="en-US" altLang="zh-CN" sz="2400" b="0" dirty="0">
                <a:latin typeface="+mn-lt"/>
                <a:ea typeface="+mn-ea"/>
              </a:rPr>
              <a:t>selector </a:t>
            </a:r>
            <a:r>
              <a:rPr lang="zh-CN" altLang="en-US" sz="2400" b="0" dirty="0">
                <a:latin typeface="+mn-lt"/>
                <a:ea typeface="+mn-ea"/>
              </a:rPr>
              <a:t>中都需要完成三个 </a:t>
            </a:r>
            <a:r>
              <a:rPr lang="en-US" altLang="zh-CN" sz="2400" b="0" dirty="0">
                <a:latin typeface="+mn-lt"/>
                <a:ea typeface="+mn-ea"/>
              </a:rPr>
              <a:t>API</a:t>
            </a:r>
            <a:r>
              <a:rPr lang="zh-CN" altLang="en-US" sz="2400" b="0" dirty="0">
                <a:latin typeface="+mn-lt"/>
                <a:ea typeface="+mn-ea"/>
              </a:rPr>
              <a:t>：两个 </a:t>
            </a:r>
            <a:r>
              <a:rPr lang="en-US" altLang="zh-CN" sz="2400" b="0" dirty="0" err="1">
                <a:latin typeface="+mn-lt"/>
                <a:ea typeface="+mn-ea"/>
              </a:rPr>
              <a:t>selectContext</a:t>
            </a:r>
            <a:r>
              <a:rPr lang="en-US" altLang="zh-CN" sz="2400" b="0" dirty="0">
                <a:latin typeface="+mn-lt"/>
                <a:ea typeface="+mn-ea"/>
              </a:rPr>
              <a:t>() </a:t>
            </a:r>
            <a:r>
              <a:rPr lang="zh-CN" altLang="en-US" sz="2400" b="0" dirty="0">
                <a:latin typeface="+mn-lt"/>
                <a:ea typeface="+mn-ea"/>
              </a:rPr>
              <a:t>方法和一个 </a:t>
            </a:r>
            <a:r>
              <a:rPr lang="en-US" altLang="zh-CN" sz="2400" b="0" dirty="0" err="1">
                <a:latin typeface="+mn-lt"/>
                <a:ea typeface="+mn-ea"/>
              </a:rPr>
              <a:t>selectHeapContext</a:t>
            </a:r>
            <a:r>
              <a:rPr lang="en-US" altLang="zh-CN" sz="2400" b="0" dirty="0">
                <a:latin typeface="+mn-lt"/>
                <a:ea typeface="+mn-ea"/>
              </a:rPr>
              <a:t>() </a:t>
            </a:r>
            <a:r>
              <a:rPr lang="zh-CN" altLang="en-US" sz="2400" b="0" dirty="0">
                <a:latin typeface="+mn-lt"/>
                <a:ea typeface="+mn-ea"/>
              </a:rPr>
              <a:t>方法</a:t>
            </a:r>
            <a:endParaRPr lang="zh-CN" altLang="en-US" sz="2400" b="0" dirty="0">
              <a:latin typeface="+mn-lt"/>
              <a:ea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实验内容</a:t>
            </a:r>
            <a:r>
              <a:rPr lang="en-US" altLang="zh-CN" dirty="0"/>
              <a:t>——</a:t>
            </a:r>
            <a:r>
              <a:rPr lang="zh-CN" altLang="en-US" dirty="0"/>
              <a:t>敏感策略</a:t>
            </a:r>
            <a:endParaRPr lang="zh-CN" altLang="en-US" dirty="0"/>
          </a:p>
        </p:txBody>
      </p:sp>
      <p:sp>
        <p:nvSpPr>
          <p:cNvPr id="2" name="内容占位符 1"/>
          <p:cNvSpPr>
            <a:spLocks noGrp="1"/>
          </p:cNvSpPr>
          <p:nvPr>
            <p:ph idx="1"/>
          </p:nvPr>
        </p:nvSpPr>
        <p:spPr>
          <a:xfrm>
            <a:off x="346709" y="928684"/>
            <a:ext cx="11199741" cy="1919628"/>
          </a:xfrm>
        </p:spPr>
        <p:txBody>
          <a:bodyPr/>
          <a:lstStyle/>
          <a:p>
            <a:pPr>
              <a:lnSpc>
                <a:spcPct val="150000"/>
              </a:lnSpc>
            </a:pPr>
            <a:r>
              <a:rPr lang="zh-CN" altLang="en-US" dirty="0"/>
              <a:t>具体任务</a:t>
            </a:r>
            <a:endParaRPr lang="zh-CN" altLang="en-US" dirty="0"/>
          </a:p>
          <a:p>
            <a:pPr marL="285750" indent="-285750">
              <a:lnSpc>
                <a:spcPct val="170000"/>
              </a:lnSpc>
              <a:buClr>
                <a:srgbClr val="385723"/>
              </a:buClr>
              <a:buFont typeface="Wingdings" panose="05000000000000000000" charset="0"/>
              <a:buChar char="Ø"/>
            </a:pPr>
            <a:r>
              <a:rPr lang="zh-CN" altLang="en-US" sz="2400" b="0" dirty="0">
                <a:latin typeface="+mn-lt"/>
                <a:ea typeface="+mn-ea"/>
              </a:rPr>
              <a:t>需要修改 </a:t>
            </a:r>
            <a:r>
              <a:rPr lang="en-US" altLang="zh-CN" sz="2400" b="0" dirty="0">
                <a:latin typeface="+mn-lt"/>
                <a:ea typeface="+mn-ea"/>
              </a:rPr>
              <a:t>tai-e/ </a:t>
            </a:r>
            <a:r>
              <a:rPr lang="zh-CN" altLang="en-US" sz="2400" b="0" dirty="0">
                <a:latin typeface="+mn-lt"/>
                <a:ea typeface="+mn-ea"/>
              </a:rPr>
              <a:t>目录下的 </a:t>
            </a:r>
            <a:r>
              <a:rPr lang="en-US" altLang="zh-CN" sz="2400" b="0" dirty="0" err="1">
                <a:latin typeface="+mn-lt"/>
                <a:ea typeface="+mn-ea"/>
              </a:rPr>
              <a:t>plan.yml</a:t>
            </a:r>
            <a:r>
              <a:rPr lang="en-US" altLang="zh-CN" sz="2400" b="0" dirty="0">
                <a:latin typeface="+mn-lt"/>
                <a:ea typeface="+mn-ea"/>
              </a:rPr>
              <a:t> </a:t>
            </a:r>
            <a:r>
              <a:rPr lang="zh-CN" altLang="en-US" sz="2400" b="0" dirty="0">
                <a:latin typeface="+mn-lt"/>
                <a:ea typeface="+mn-ea"/>
              </a:rPr>
              <a:t>文件的第三行，即</a:t>
            </a:r>
            <a:r>
              <a:rPr lang="en-US" altLang="zh-CN" sz="2400" b="0" dirty="0" err="1">
                <a:latin typeface="+mn-lt"/>
                <a:ea typeface="+mn-ea"/>
              </a:rPr>
              <a:t>cs:ci</a:t>
            </a:r>
            <a:r>
              <a:rPr lang="zh-CN" altLang="en-US" sz="2400" b="0" dirty="0">
                <a:latin typeface="+mn-lt"/>
                <a:ea typeface="+mn-ea"/>
              </a:rPr>
              <a:t>这一行，并把 </a:t>
            </a:r>
            <a:r>
              <a:rPr lang="en-US" altLang="zh-CN" sz="2400" b="0" dirty="0">
                <a:latin typeface="+mn-lt"/>
                <a:ea typeface="+mn-ea"/>
              </a:rPr>
              <a:t>ci </a:t>
            </a:r>
            <a:r>
              <a:rPr lang="zh-CN" altLang="en-US" sz="2400" b="0" dirty="0">
                <a:latin typeface="+mn-lt"/>
                <a:ea typeface="+mn-ea"/>
              </a:rPr>
              <a:t>改成下面中的一个：</a:t>
            </a:r>
            <a:endParaRPr lang="zh-CN" altLang="en-US" sz="2400" b="0" dirty="0">
              <a:latin typeface="+mn-lt"/>
              <a:ea typeface="+mn-ea"/>
            </a:endParaRPr>
          </a:p>
        </p:txBody>
      </p:sp>
      <p:pic>
        <p:nvPicPr>
          <p:cNvPr id="5" name="图片 4"/>
          <p:cNvPicPr>
            <a:picLocks noChangeAspect="1"/>
          </p:cNvPicPr>
          <p:nvPr/>
        </p:nvPicPr>
        <p:blipFill>
          <a:blip r:embed="rId1"/>
          <a:stretch>
            <a:fillRect/>
          </a:stretch>
        </p:blipFill>
        <p:spPr>
          <a:xfrm>
            <a:off x="645550" y="2848312"/>
            <a:ext cx="6872962" cy="335320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API</a:t>
            </a:r>
            <a:r>
              <a:rPr lang="zh-CN" altLang="en-US" dirty="0"/>
              <a:t>介绍</a:t>
            </a:r>
            <a:r>
              <a:rPr lang="en-US" altLang="zh-CN" dirty="0"/>
              <a:t>——</a:t>
            </a:r>
            <a:r>
              <a:rPr lang="zh-CN" altLang="en-US" dirty="0"/>
              <a:t>敏感策略</a:t>
            </a:r>
            <a:endParaRPr lang="zh-CN" altLang="en-US" dirty="0"/>
          </a:p>
        </p:txBody>
      </p:sp>
      <p:sp>
        <p:nvSpPr>
          <p:cNvPr id="2" name="内容占位符 1"/>
          <p:cNvSpPr>
            <a:spLocks noGrp="1"/>
          </p:cNvSpPr>
          <p:nvPr>
            <p:ph idx="1"/>
          </p:nvPr>
        </p:nvSpPr>
        <p:spPr>
          <a:xfrm>
            <a:off x="346709" y="1204847"/>
            <a:ext cx="11199741" cy="2538452"/>
          </a:xfrm>
        </p:spPr>
        <p:txBody>
          <a:bodyPr/>
          <a:lstStyle/>
          <a:p>
            <a:pPr>
              <a:lnSpc>
                <a:spcPct val="150000"/>
              </a:lnSpc>
            </a:pPr>
            <a:r>
              <a:rPr lang="en-US" altLang="zh-CN" dirty="0" err="1"/>
              <a:t>pascal.taie.analysis.pta.core.cs.selector.ContextSelector</a:t>
            </a:r>
            <a:endParaRPr lang="en-US" altLang="zh-CN" dirty="0"/>
          </a:p>
          <a:p>
            <a:pPr marL="0" indent="0">
              <a:lnSpc>
                <a:spcPct val="150000"/>
              </a:lnSpc>
              <a:buNone/>
            </a:pPr>
            <a:r>
              <a:rPr lang="zh-CN" altLang="en-US" sz="2000" b="0" dirty="0">
                <a:latin typeface="+mn-lt"/>
                <a:ea typeface="+mn-ea"/>
              </a:rPr>
              <a:t>       该类是上下文敏感指针分析框架和具体的上下文敏感策略之间的接口。有 </a:t>
            </a:r>
            <a:r>
              <a:rPr lang="en-US" altLang="zh-CN" sz="2000" b="0" dirty="0">
                <a:latin typeface="+mn-lt"/>
                <a:ea typeface="+mn-ea"/>
              </a:rPr>
              <a:t>4 </a:t>
            </a:r>
            <a:r>
              <a:rPr lang="zh-CN" altLang="en-US" sz="2000" b="0" dirty="0">
                <a:latin typeface="+mn-lt"/>
                <a:ea typeface="+mn-ea"/>
              </a:rPr>
              <a:t>个 </a:t>
            </a:r>
            <a:r>
              <a:rPr lang="en-US" altLang="zh-CN" sz="2000" b="0" dirty="0">
                <a:latin typeface="+mn-lt"/>
                <a:ea typeface="+mn-ea"/>
              </a:rPr>
              <a:t>API</a:t>
            </a:r>
            <a:r>
              <a:rPr lang="zh-CN" altLang="en-US" sz="2000" b="0" dirty="0">
                <a:latin typeface="+mn-lt"/>
                <a:ea typeface="+mn-ea"/>
              </a:rPr>
              <a:t>，其中一个 </a:t>
            </a:r>
            <a:r>
              <a:rPr lang="en-US" altLang="zh-CN" sz="2000" b="0" dirty="0">
                <a:latin typeface="+mn-lt"/>
                <a:ea typeface="+mn-ea"/>
              </a:rPr>
              <a:t>API </a:t>
            </a:r>
            <a:r>
              <a:rPr lang="zh-CN" altLang="en-US" sz="2000" b="0" dirty="0">
                <a:latin typeface="+mn-lt"/>
                <a:ea typeface="+mn-ea"/>
              </a:rPr>
              <a:t>返回空上下文，另外三个 </a:t>
            </a:r>
            <a:r>
              <a:rPr lang="en-US" altLang="zh-CN" sz="2000" b="0" dirty="0">
                <a:latin typeface="+mn-lt"/>
                <a:ea typeface="+mn-ea"/>
              </a:rPr>
              <a:t>API </a:t>
            </a:r>
            <a:r>
              <a:rPr lang="zh-CN" altLang="en-US" sz="2000" b="0" dirty="0">
                <a:latin typeface="+mn-lt"/>
                <a:ea typeface="+mn-ea"/>
              </a:rPr>
              <a:t>分别为静态方法、实例方法和堆对象（</a:t>
            </a:r>
            <a:r>
              <a:rPr lang="en-US" altLang="zh-CN" sz="2000" b="0" dirty="0">
                <a:latin typeface="+mn-lt"/>
                <a:ea typeface="+mn-ea"/>
              </a:rPr>
              <a:t>heap object</a:t>
            </a:r>
            <a:r>
              <a:rPr lang="zh-CN" altLang="en-US" sz="2000" b="0" dirty="0">
                <a:latin typeface="+mn-lt"/>
                <a:ea typeface="+mn-ea"/>
              </a:rPr>
              <a:t>）选择上下文。本次作业中，当你在上下文敏感指针分析中处理 </a:t>
            </a:r>
            <a:r>
              <a:rPr lang="en-US" altLang="zh-CN" sz="2000" b="0" dirty="0">
                <a:latin typeface="+mn-lt"/>
                <a:ea typeface="+mn-ea"/>
              </a:rPr>
              <a:t>Invoke </a:t>
            </a:r>
            <a:r>
              <a:rPr lang="zh-CN" altLang="en-US" sz="2000" b="0" dirty="0">
                <a:latin typeface="+mn-lt"/>
                <a:ea typeface="+mn-ea"/>
              </a:rPr>
              <a:t>和 </a:t>
            </a:r>
            <a:r>
              <a:rPr lang="en-US" altLang="zh-CN" sz="2000" b="0" dirty="0">
                <a:latin typeface="+mn-lt"/>
                <a:ea typeface="+mn-ea"/>
              </a:rPr>
              <a:t>New </a:t>
            </a:r>
            <a:r>
              <a:rPr lang="zh-CN" altLang="en-US" sz="2000" b="0" dirty="0">
                <a:latin typeface="+mn-lt"/>
                <a:ea typeface="+mn-ea"/>
              </a:rPr>
              <a:t>语句时，你需要使用本类的各个子类中的方法来生成目标方法（</a:t>
            </a:r>
            <a:r>
              <a:rPr lang="en-US" altLang="zh-CN" sz="2000" b="0" dirty="0">
                <a:latin typeface="+mn-lt"/>
                <a:ea typeface="+mn-ea"/>
              </a:rPr>
              <a:t>Invoke </a:t>
            </a:r>
            <a:r>
              <a:rPr lang="zh-CN" altLang="en-US" sz="2000" b="0" dirty="0">
                <a:latin typeface="+mn-lt"/>
                <a:ea typeface="+mn-ea"/>
              </a:rPr>
              <a:t>语句）和新创建对象（</a:t>
            </a:r>
            <a:r>
              <a:rPr lang="en-US" altLang="zh-CN" sz="2000" b="0" dirty="0">
                <a:latin typeface="+mn-lt"/>
                <a:ea typeface="+mn-ea"/>
              </a:rPr>
              <a:t>new </a:t>
            </a:r>
            <a:r>
              <a:rPr lang="zh-CN" altLang="en-US" sz="2000" b="0" dirty="0">
                <a:latin typeface="+mn-lt"/>
                <a:ea typeface="+mn-ea"/>
              </a:rPr>
              <a:t>语句）的上下文。</a:t>
            </a:r>
            <a:endParaRPr lang="en-US" altLang="zh-CN" sz="2000" b="0" dirty="0">
              <a:latin typeface="+mn-lt"/>
              <a:ea typeface="+mn-ea"/>
            </a:endParaRPr>
          </a:p>
        </p:txBody>
      </p:sp>
      <p:pic>
        <p:nvPicPr>
          <p:cNvPr id="5" name="图片 4"/>
          <p:cNvPicPr>
            <a:picLocks noChangeAspect="1"/>
          </p:cNvPicPr>
          <p:nvPr/>
        </p:nvPicPr>
        <p:blipFill>
          <a:blip r:embed="rId1"/>
          <a:stretch>
            <a:fillRect/>
          </a:stretch>
        </p:blipFill>
        <p:spPr>
          <a:xfrm>
            <a:off x="2768429" y="4390466"/>
            <a:ext cx="6655142" cy="22607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实验六：上下文敏感的指针分析</a:t>
            </a:r>
            <a:endParaRPr lang="zh-CN" altLang="en-US" dirty="0"/>
          </a:p>
        </p:txBody>
      </p:sp>
      <p:sp>
        <p:nvSpPr>
          <p:cNvPr id="2" name="内容占位符 1"/>
          <p:cNvSpPr>
            <a:spLocks noGrp="1"/>
          </p:cNvSpPr>
          <p:nvPr>
            <p:ph idx="1"/>
          </p:nvPr>
        </p:nvSpPr>
        <p:spPr>
          <a:xfrm>
            <a:off x="346709" y="1033722"/>
            <a:ext cx="11199741" cy="2676525"/>
          </a:xfrm>
        </p:spPr>
        <p:txBody>
          <a:bodyPr/>
          <a:lstStyle/>
          <a:p>
            <a:pPr>
              <a:lnSpc>
                <a:spcPct val="150000"/>
              </a:lnSpc>
            </a:pPr>
            <a:r>
              <a:rPr lang="zh-CN" altLang="en-US" dirty="0"/>
              <a:t>实验平台配置</a:t>
            </a:r>
            <a:endParaRPr lang="zh-CN" altLang="en-US" dirty="0"/>
          </a:p>
          <a:p>
            <a:pPr>
              <a:lnSpc>
                <a:spcPct val="150000"/>
              </a:lnSpc>
            </a:pPr>
            <a:r>
              <a:rPr lang="zh-CN" altLang="en-US" dirty="0"/>
              <a:t>实验内容</a:t>
            </a:r>
            <a:endParaRPr lang="en-US" altLang="zh-CN" dirty="0"/>
          </a:p>
          <a:p>
            <a:pPr>
              <a:lnSpc>
                <a:spcPct val="150000"/>
              </a:lnSpc>
            </a:pPr>
            <a:r>
              <a:rPr lang="en-US" altLang="zh-CN" dirty="0"/>
              <a:t>API</a:t>
            </a:r>
            <a:r>
              <a:rPr lang="zh-CN" altLang="en-US" dirty="0"/>
              <a:t>介绍</a:t>
            </a:r>
            <a:endParaRPr lang="en-US" altLang="zh-CN" dirty="0"/>
          </a:p>
          <a:p>
            <a:pPr>
              <a:lnSpc>
                <a:spcPct val="150000"/>
              </a:lnSpc>
            </a:pPr>
            <a:r>
              <a:rPr lang="zh-CN" altLang="en-US" dirty="0"/>
              <a:t>作业提交</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API</a:t>
            </a:r>
            <a:r>
              <a:rPr lang="zh-CN" altLang="en-US" dirty="0"/>
              <a:t>介绍</a:t>
            </a:r>
            <a:r>
              <a:rPr lang="en-US" altLang="zh-CN" dirty="0"/>
              <a:t>——</a:t>
            </a:r>
            <a:r>
              <a:rPr lang="zh-CN" altLang="en-US" dirty="0"/>
              <a:t>敏感策略</a:t>
            </a:r>
            <a:endParaRPr lang="zh-CN" altLang="en-US" dirty="0"/>
          </a:p>
        </p:txBody>
      </p:sp>
      <p:sp>
        <p:nvSpPr>
          <p:cNvPr id="2" name="内容占位符 1"/>
          <p:cNvSpPr>
            <a:spLocks noGrp="1"/>
          </p:cNvSpPr>
          <p:nvPr>
            <p:ph idx="1"/>
          </p:nvPr>
        </p:nvSpPr>
        <p:spPr>
          <a:xfrm>
            <a:off x="346709" y="928684"/>
            <a:ext cx="11199741" cy="2538452"/>
          </a:xfrm>
        </p:spPr>
        <p:txBody>
          <a:bodyPr/>
          <a:lstStyle/>
          <a:p>
            <a:pPr>
              <a:lnSpc>
                <a:spcPct val="150000"/>
              </a:lnSpc>
            </a:pPr>
            <a:r>
              <a:rPr lang="en-US" altLang="zh-CN" dirty="0" err="1"/>
              <a:t>pascal.taie.analysis.pta.core.cs.context.ListContext</a:t>
            </a:r>
            <a:endParaRPr lang="en-US" altLang="zh-CN" dirty="0"/>
          </a:p>
          <a:p>
            <a:pPr marL="0" indent="0">
              <a:lnSpc>
                <a:spcPct val="150000"/>
              </a:lnSpc>
              <a:buNone/>
            </a:pPr>
            <a:r>
              <a:rPr lang="zh-CN" altLang="en-US" sz="2000" b="0" dirty="0">
                <a:latin typeface="+mn-lt"/>
                <a:ea typeface="+mn-ea"/>
              </a:rPr>
              <a:t>       实现了 </a:t>
            </a:r>
            <a:r>
              <a:rPr lang="en-US" altLang="zh-CN" sz="2000" b="0" dirty="0">
                <a:latin typeface="+mn-lt"/>
                <a:ea typeface="+mn-ea"/>
              </a:rPr>
              <a:t>Context </a:t>
            </a:r>
            <a:r>
              <a:rPr lang="zh-CN" altLang="en-US" sz="2000" b="0" dirty="0">
                <a:latin typeface="+mn-lt"/>
                <a:ea typeface="+mn-ea"/>
              </a:rPr>
              <a:t>接口，它将每个上下文表示为一个由若干同类型元素组成的有序列表（对三种上下文敏感策略，该列表分别采用不同的元素来表示上下文：调用点敏感使用的元素为 </a:t>
            </a:r>
            <a:r>
              <a:rPr lang="en-US" altLang="zh-CN" sz="2000" b="0" dirty="0">
                <a:latin typeface="+mn-lt"/>
                <a:ea typeface="+mn-ea"/>
              </a:rPr>
              <a:t>Invoke</a:t>
            </a:r>
            <a:r>
              <a:rPr lang="zh-CN" altLang="en-US" sz="2000" b="0" dirty="0">
                <a:latin typeface="+mn-lt"/>
                <a:ea typeface="+mn-ea"/>
              </a:rPr>
              <a:t>，对象敏感使用的元素为 </a:t>
            </a:r>
            <a:r>
              <a:rPr lang="en-US" altLang="zh-CN" sz="2000" b="0" dirty="0">
                <a:latin typeface="+mn-lt"/>
                <a:ea typeface="+mn-ea"/>
              </a:rPr>
              <a:t>Obj</a:t>
            </a:r>
            <a:r>
              <a:rPr lang="zh-CN" altLang="en-US" sz="2000" b="0" dirty="0">
                <a:latin typeface="+mn-lt"/>
                <a:ea typeface="+mn-ea"/>
              </a:rPr>
              <a:t>，类型敏感使用的元素为 </a:t>
            </a:r>
            <a:r>
              <a:rPr lang="en-US" altLang="zh-CN" sz="2000" b="0" dirty="0">
                <a:latin typeface="+mn-lt"/>
                <a:ea typeface="+mn-ea"/>
              </a:rPr>
              <a:t>Type</a:t>
            </a:r>
            <a:r>
              <a:rPr lang="zh-CN" altLang="en-US" sz="2000" b="0" dirty="0">
                <a:latin typeface="+mn-lt"/>
                <a:ea typeface="+mn-ea"/>
              </a:rPr>
              <a:t>）。该类提供一系列静态工厂方法（即 </a:t>
            </a:r>
            <a:r>
              <a:rPr lang="en-US" altLang="zh-CN" sz="2000" b="0" dirty="0">
                <a:latin typeface="+mn-lt"/>
                <a:ea typeface="+mn-ea"/>
              </a:rPr>
              <a:t>make(...) </a:t>
            </a:r>
            <a:r>
              <a:rPr lang="zh-CN" altLang="en-US" sz="2000" b="0" dirty="0">
                <a:latin typeface="+mn-lt"/>
                <a:ea typeface="+mn-ea"/>
              </a:rPr>
              <a:t>方法）来创建上下文，大家需要利用这些方法来完成上面提到的六个上下文 </a:t>
            </a:r>
            <a:r>
              <a:rPr lang="en-US" altLang="zh-CN" sz="2000" b="0" dirty="0">
                <a:latin typeface="+mn-lt"/>
                <a:ea typeface="+mn-ea"/>
              </a:rPr>
              <a:t>selector</a:t>
            </a:r>
            <a:r>
              <a:rPr lang="zh-CN" altLang="en-US" sz="2000" b="0" dirty="0">
                <a:latin typeface="+mn-lt"/>
                <a:ea typeface="+mn-ea"/>
              </a:rPr>
              <a:t>。</a:t>
            </a:r>
            <a:endParaRPr lang="en-US" altLang="zh-CN" sz="2000" b="0" dirty="0">
              <a:latin typeface="+mn-lt"/>
              <a:ea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作业提交</a:t>
            </a:r>
            <a:endParaRPr lang="zh-CN" altLang="en-US"/>
          </a:p>
        </p:txBody>
      </p:sp>
      <p:sp>
        <p:nvSpPr>
          <p:cNvPr id="2" name="内容占位符 1"/>
          <p:cNvSpPr>
            <a:spLocks noGrp="1"/>
          </p:cNvSpPr>
          <p:nvPr>
            <p:ph idx="1"/>
          </p:nvPr>
        </p:nvSpPr>
        <p:spPr>
          <a:xfrm>
            <a:off x="346709" y="1067377"/>
            <a:ext cx="11199741" cy="737235"/>
          </a:xfrm>
        </p:spPr>
        <p:txBody>
          <a:bodyPr/>
          <a:lstStyle/>
          <a:p>
            <a:pPr>
              <a:lnSpc>
                <a:spcPct val="150000"/>
              </a:lnSpc>
            </a:pPr>
            <a:r>
              <a:rPr lang="zh-CN" altLang="en-US" dirty="0"/>
              <a:t>在线测试平台：</a:t>
            </a:r>
            <a:r>
              <a:rPr lang="zh-CN" altLang="en-US" dirty="0">
                <a:sym typeface="+mn-ea"/>
              </a:rPr>
              <a:t>https://oj.pascal-lab.net/problem</a:t>
            </a:r>
            <a:endParaRPr lang="zh-CN" altLang="en-US" dirty="0"/>
          </a:p>
        </p:txBody>
      </p:sp>
      <p:sp>
        <p:nvSpPr>
          <p:cNvPr id="3" name="文本框 2"/>
          <p:cNvSpPr txBox="1"/>
          <p:nvPr/>
        </p:nvSpPr>
        <p:spPr>
          <a:xfrm>
            <a:off x="645550" y="2228583"/>
            <a:ext cx="2937510" cy="4032001"/>
          </a:xfrm>
          <a:prstGeom prst="rect">
            <a:avLst/>
          </a:prstGeom>
          <a:noFill/>
        </p:spPr>
        <p:txBody>
          <a:bodyPr wrap="square" rtlCol="0">
            <a:spAutoFit/>
          </a:bodyPr>
          <a:lstStyle/>
          <a:p>
            <a:pPr>
              <a:lnSpc>
                <a:spcPct val="160000"/>
              </a:lnSpc>
            </a:pPr>
            <a:r>
              <a:rPr lang="zh-CN" altLang="en-US" dirty="0"/>
              <a:t>提交一个</a:t>
            </a:r>
            <a:r>
              <a:rPr lang="en-US" altLang="zh-CN" b="1" dirty="0"/>
              <a:t>zip</a:t>
            </a:r>
            <a:r>
              <a:rPr lang="zh-CN" altLang="en-US" b="1" dirty="0"/>
              <a:t>文件</a:t>
            </a:r>
            <a:r>
              <a:rPr lang="zh-CN" altLang="en-US" dirty="0"/>
              <a:t>，包含实现好的以下几个类：</a:t>
            </a:r>
            <a:endParaRPr lang="zh-CN" altLang="en-US" dirty="0"/>
          </a:p>
          <a:p>
            <a:pPr marL="285750" indent="-285750">
              <a:lnSpc>
                <a:spcPct val="160000"/>
              </a:lnSpc>
              <a:buClr>
                <a:srgbClr val="385723"/>
              </a:buClr>
              <a:buFont typeface="Wingdings" panose="05000000000000000000" charset="0"/>
              <a:buChar char="l"/>
            </a:pPr>
            <a:r>
              <a:rPr lang="en-US" altLang="zh-CN" dirty="0"/>
              <a:t>Solver.java</a:t>
            </a:r>
            <a:endParaRPr lang="en-US" altLang="zh-CN" dirty="0"/>
          </a:p>
          <a:p>
            <a:pPr marL="285750" indent="-285750">
              <a:lnSpc>
                <a:spcPct val="160000"/>
              </a:lnSpc>
              <a:buClr>
                <a:srgbClr val="385723"/>
              </a:buClr>
              <a:buFont typeface="Wingdings" panose="05000000000000000000" charset="0"/>
              <a:buChar char="l"/>
            </a:pPr>
            <a:r>
              <a:rPr lang="en-US" altLang="zh-CN" dirty="0"/>
              <a:t>_1CallSelector.java</a:t>
            </a:r>
            <a:endParaRPr lang="en-US" altLang="zh-CN" dirty="0"/>
          </a:p>
          <a:p>
            <a:pPr marL="285750" indent="-285750">
              <a:lnSpc>
                <a:spcPct val="160000"/>
              </a:lnSpc>
              <a:buClr>
                <a:srgbClr val="385723"/>
              </a:buClr>
              <a:buFont typeface="Wingdings" panose="05000000000000000000" charset="0"/>
              <a:buChar char="l"/>
            </a:pPr>
            <a:r>
              <a:rPr lang="en-US" altLang="zh-CN" dirty="0"/>
              <a:t>_1ObjSelector.java</a:t>
            </a:r>
            <a:endParaRPr lang="en-US" altLang="zh-CN" dirty="0"/>
          </a:p>
          <a:p>
            <a:pPr marL="285750" indent="-285750">
              <a:lnSpc>
                <a:spcPct val="160000"/>
              </a:lnSpc>
              <a:buClr>
                <a:srgbClr val="385723"/>
              </a:buClr>
              <a:buFont typeface="Wingdings" panose="05000000000000000000" charset="0"/>
              <a:buChar char="l"/>
            </a:pPr>
            <a:r>
              <a:rPr lang="en-US" altLang="zh-CN" dirty="0"/>
              <a:t>_1TypeSelector.java</a:t>
            </a:r>
            <a:endParaRPr lang="en-US" altLang="zh-CN" dirty="0"/>
          </a:p>
          <a:p>
            <a:pPr marL="285750" indent="-285750">
              <a:lnSpc>
                <a:spcPct val="160000"/>
              </a:lnSpc>
              <a:buClr>
                <a:srgbClr val="385723"/>
              </a:buClr>
              <a:buFont typeface="Wingdings" panose="05000000000000000000" charset="0"/>
              <a:buChar char="l"/>
            </a:pPr>
            <a:r>
              <a:rPr lang="en-US" altLang="zh-CN" dirty="0"/>
              <a:t>_2CallSelector.java</a:t>
            </a:r>
            <a:endParaRPr lang="en-US" altLang="zh-CN" dirty="0"/>
          </a:p>
          <a:p>
            <a:pPr marL="285750" indent="-285750">
              <a:lnSpc>
                <a:spcPct val="160000"/>
              </a:lnSpc>
              <a:buClr>
                <a:srgbClr val="385723"/>
              </a:buClr>
              <a:buFont typeface="Wingdings" panose="05000000000000000000" charset="0"/>
              <a:buChar char="l"/>
            </a:pPr>
            <a:r>
              <a:rPr lang="en-US" altLang="zh-CN" dirty="0"/>
              <a:t>_2ObjSelector.java</a:t>
            </a:r>
            <a:endParaRPr lang="en-US" altLang="zh-CN" dirty="0"/>
          </a:p>
          <a:p>
            <a:pPr marL="285750" indent="-285750">
              <a:lnSpc>
                <a:spcPct val="160000"/>
              </a:lnSpc>
              <a:buClr>
                <a:srgbClr val="385723"/>
              </a:buClr>
              <a:buFont typeface="Wingdings" panose="05000000000000000000" charset="0"/>
              <a:buChar char="l"/>
            </a:pPr>
            <a:r>
              <a:rPr lang="en-US" altLang="zh-CN" dirty="0"/>
              <a:t>_2TypeSelector.java</a:t>
            </a:r>
            <a:endParaRPr lang="en-US" altLang="zh-CN" dirty="0"/>
          </a:p>
        </p:txBody>
      </p:sp>
      <p:pic>
        <p:nvPicPr>
          <p:cNvPr id="7" name="图片 6"/>
          <p:cNvPicPr>
            <a:picLocks noChangeAspect="1"/>
          </p:cNvPicPr>
          <p:nvPr/>
        </p:nvPicPr>
        <p:blipFill>
          <a:blip r:embed="rId1"/>
          <a:stretch>
            <a:fillRect/>
          </a:stretch>
        </p:blipFill>
        <p:spPr>
          <a:xfrm>
            <a:off x="5853943" y="1804612"/>
            <a:ext cx="5692507" cy="48799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作业测试与提交</a:t>
            </a:r>
            <a:endParaRPr lang="zh-CN" altLang="en-US"/>
          </a:p>
        </p:txBody>
      </p:sp>
      <p:sp>
        <p:nvSpPr>
          <p:cNvPr id="2" name="内容占位符 1"/>
          <p:cNvSpPr>
            <a:spLocks noGrp="1"/>
          </p:cNvSpPr>
          <p:nvPr>
            <p:ph idx="1"/>
          </p:nvPr>
        </p:nvSpPr>
        <p:spPr>
          <a:xfrm>
            <a:off x="346709" y="1067377"/>
            <a:ext cx="11199741" cy="737235"/>
          </a:xfrm>
        </p:spPr>
        <p:txBody>
          <a:bodyPr/>
          <a:lstStyle/>
          <a:p>
            <a:pPr>
              <a:lnSpc>
                <a:spcPct val="150000"/>
              </a:lnSpc>
            </a:pPr>
            <a:r>
              <a:rPr lang="zh-CN" altLang="en-US" dirty="0"/>
              <a:t>最终提交内容</a:t>
            </a:r>
            <a:endParaRPr lang="zh-CN" altLang="en-US" dirty="0"/>
          </a:p>
        </p:txBody>
      </p:sp>
      <p:sp>
        <p:nvSpPr>
          <p:cNvPr id="3" name="文本框 2"/>
          <p:cNvSpPr txBox="1"/>
          <p:nvPr/>
        </p:nvSpPr>
        <p:spPr>
          <a:xfrm>
            <a:off x="781050" y="2054225"/>
            <a:ext cx="11335385" cy="2249170"/>
          </a:xfrm>
          <a:prstGeom prst="rect">
            <a:avLst/>
          </a:prstGeom>
          <a:noFill/>
        </p:spPr>
        <p:txBody>
          <a:bodyPr wrap="square" rtlCol="0">
            <a:spAutoFit/>
          </a:bodyPr>
          <a:lstStyle/>
          <a:p>
            <a:pPr indent="0">
              <a:lnSpc>
                <a:spcPct val="130000"/>
              </a:lnSpc>
              <a:buClr>
                <a:srgbClr val="385723"/>
              </a:buClr>
              <a:buFont typeface="Wingdings" panose="05000000000000000000" charset="0"/>
              <a:buChar char="Ø"/>
            </a:pPr>
            <a:r>
              <a:rPr lang="zh-CN" altLang="en-US" sz="2400" dirty="0"/>
              <a:t>实验报告</a:t>
            </a:r>
            <a:endParaRPr lang="zh-CN" altLang="en-US" sz="2400" dirty="0"/>
          </a:p>
          <a:p>
            <a:pPr indent="0">
              <a:lnSpc>
                <a:spcPct val="130000"/>
              </a:lnSpc>
              <a:buClr>
                <a:srgbClr val="385723"/>
              </a:buClr>
              <a:buFont typeface="Wingdings" panose="05000000000000000000" charset="0"/>
              <a:buChar char="Ø"/>
            </a:pPr>
            <a:r>
              <a:rPr lang="zh-CN" altLang="en-US" sz="2400" dirty="0"/>
              <a:t>代码（</a:t>
            </a:r>
            <a:r>
              <a:rPr lang="en-US" altLang="zh-CN" sz="2400" dirty="0"/>
              <a:t>zip</a:t>
            </a:r>
            <a:r>
              <a:rPr lang="zh-CN" altLang="en-US" sz="2400" dirty="0"/>
              <a:t>文件），注意只需要提交本次实验的几个</a:t>
            </a:r>
            <a:r>
              <a:rPr lang="en-US" altLang="zh-CN" sz="2400" dirty="0"/>
              <a:t>java</a:t>
            </a:r>
            <a:r>
              <a:rPr lang="zh-CN" altLang="en-US" sz="2400" dirty="0"/>
              <a:t>文件，不要提交整个项目。</a:t>
            </a:r>
            <a:endParaRPr lang="en-US" altLang="zh-CN" sz="2400" dirty="0"/>
          </a:p>
          <a:p>
            <a:pPr indent="0">
              <a:lnSpc>
                <a:spcPct val="130000"/>
              </a:lnSpc>
              <a:buClr>
                <a:srgbClr val="385723"/>
              </a:buClr>
            </a:pPr>
            <a:endParaRPr lang="en-US" altLang="zh-CN" sz="2400" dirty="0"/>
          </a:p>
          <a:p>
            <a:pPr indent="0">
              <a:lnSpc>
                <a:spcPct val="130000"/>
              </a:lnSpc>
              <a:buClr>
                <a:srgbClr val="385723"/>
              </a:buClr>
            </a:pPr>
            <a:r>
              <a:rPr lang="zh-CN" altLang="en-US" dirty="0"/>
              <a:t>将实验报告与</a:t>
            </a:r>
            <a:r>
              <a:rPr lang="en-US" altLang="zh-CN" dirty="0"/>
              <a:t>A6.zip</a:t>
            </a:r>
            <a:r>
              <a:rPr lang="zh-CN" altLang="en-US" dirty="0"/>
              <a:t>文件放在同一个文件夹下，压缩后提交到下面地址中，注意实验报告包</a:t>
            </a:r>
            <a:endParaRPr lang="zh-CN" altLang="en-US" dirty="0"/>
          </a:p>
          <a:p>
            <a:pPr indent="0">
              <a:lnSpc>
                <a:spcPct val="130000"/>
              </a:lnSpc>
              <a:buClr>
                <a:srgbClr val="385723"/>
              </a:buClr>
            </a:pPr>
            <a:r>
              <a:rPr lang="zh-CN" altLang="en-US" dirty="0"/>
              <a:t>含测试截图，有未通过的测试样例也需要提交结果截图</a:t>
            </a:r>
            <a:endParaRPr lang="en-US" altLang="zh-CN" sz="2400" dirty="0"/>
          </a:p>
        </p:txBody>
      </p:sp>
      <p:sp>
        <p:nvSpPr>
          <p:cNvPr id="4" name="文本框 3"/>
          <p:cNvSpPr txBox="1"/>
          <p:nvPr/>
        </p:nvSpPr>
        <p:spPr>
          <a:xfrm>
            <a:off x="781050" y="5419303"/>
            <a:ext cx="7325606" cy="742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dirty="0">
                <a:ea typeface="+mn-lt"/>
                <a:cs typeface="+mn-lt"/>
              </a:rPr>
              <a:t>截止时间：</a:t>
            </a:r>
            <a:r>
              <a:rPr lang="en-US" dirty="0">
                <a:ea typeface="+mn-lt"/>
                <a:cs typeface="+mn-lt"/>
              </a:rPr>
              <a:t>2024.6.12 23:59</a:t>
            </a:r>
            <a:endParaRPr lang="zh-CN" dirty="0"/>
          </a:p>
          <a:p>
            <a:pPr>
              <a:lnSpc>
                <a:spcPct val="150000"/>
              </a:lnSpc>
            </a:pPr>
            <a:r>
              <a:rPr lang="zh-CN" altLang="en-US" dirty="0">
                <a:ea typeface="+mn-lt"/>
                <a:cs typeface="+mn-lt"/>
              </a:rPr>
              <a:t>提交地址：</a:t>
            </a:r>
            <a:r>
              <a:rPr lang="en-US" altLang="zh-CN" dirty="0">
                <a:ea typeface="+mn-lt"/>
                <a:cs typeface="+mn-lt"/>
              </a:rPr>
              <a:t>https://send2me.cn/LifcHhY-/SX2_6MWKeUnCaA</a:t>
            </a:r>
            <a:endParaRPr lang="en-US" altLang="zh-CN" dirty="0">
              <a:ea typeface="+mn-lt"/>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实验平台配置</a:t>
            </a:r>
            <a:r>
              <a:rPr lang="en-US" altLang="zh-CN"/>
              <a:t>——Tai-e </a:t>
            </a:r>
            <a:endParaRPr lang="en-US" altLang="zh-CN"/>
          </a:p>
        </p:txBody>
      </p:sp>
      <p:sp>
        <p:nvSpPr>
          <p:cNvPr id="2" name="内容占位符 1"/>
          <p:cNvSpPr>
            <a:spLocks noGrp="1"/>
          </p:cNvSpPr>
          <p:nvPr>
            <p:ph idx="1"/>
          </p:nvPr>
        </p:nvSpPr>
        <p:spPr>
          <a:xfrm>
            <a:off x="346709" y="1232698"/>
            <a:ext cx="11199741" cy="1845505"/>
          </a:xfrm>
        </p:spPr>
        <p:txBody>
          <a:bodyPr/>
          <a:lstStyle/>
          <a:p>
            <a:pPr>
              <a:lnSpc>
                <a:spcPct val="150000"/>
              </a:lnSpc>
            </a:pPr>
            <a:r>
              <a:rPr lang="zh-CN" altLang="en-US" dirty="0"/>
              <a:t>按照 https://tai-e.pascal-lab.net/intro/overview.html 配置</a:t>
            </a:r>
            <a:endParaRPr lang="en-US" altLang="zh-CN" dirty="0"/>
          </a:p>
          <a:p>
            <a:pPr lvl="1"/>
            <a:r>
              <a:rPr lang="zh-CN" altLang="en-US" dirty="0"/>
              <a:t> </a:t>
            </a:r>
            <a:r>
              <a:rPr lang="en-US" altLang="zh-CN" dirty="0"/>
              <a:t>Download</a:t>
            </a:r>
            <a:r>
              <a:rPr lang="zh-CN" altLang="en-US" dirty="0"/>
              <a:t> </a:t>
            </a:r>
            <a:r>
              <a:rPr lang="en-US" altLang="zh-CN" dirty="0"/>
              <a:t>assignments</a:t>
            </a:r>
            <a:r>
              <a:rPr lang="zh-CN" altLang="en-US" dirty="0"/>
              <a:t> </a:t>
            </a:r>
            <a:r>
              <a:rPr lang="en-US" altLang="zh-CN" dirty="0"/>
              <a:t>at</a:t>
            </a:r>
            <a:r>
              <a:rPr lang="zh-CN" altLang="en-US" dirty="0"/>
              <a:t> </a:t>
            </a:r>
            <a:r>
              <a:rPr lang="en-US" altLang="zh-CN" dirty="0">
                <a:hlinkClick r:id="rId1"/>
              </a:rPr>
              <a:t>https://github.com/pascal-lab/Tai-e-assignments</a:t>
            </a:r>
            <a:r>
              <a:rPr lang="zh-CN" altLang="en-US" dirty="0"/>
              <a:t>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实验平台配置</a:t>
            </a:r>
            <a:r>
              <a:rPr lang="en-US" altLang="zh-CN"/>
              <a:t>——Tai-e </a:t>
            </a:r>
            <a:endParaRPr lang="en-US" altLang="zh-CN"/>
          </a:p>
        </p:txBody>
      </p:sp>
      <p:sp>
        <p:nvSpPr>
          <p:cNvPr id="2" name="内容占位符 1"/>
          <p:cNvSpPr>
            <a:spLocks noGrp="1"/>
          </p:cNvSpPr>
          <p:nvPr>
            <p:ph idx="1"/>
          </p:nvPr>
        </p:nvSpPr>
        <p:spPr>
          <a:xfrm>
            <a:off x="346709" y="1050232"/>
            <a:ext cx="11199741" cy="737235"/>
          </a:xfrm>
        </p:spPr>
        <p:txBody>
          <a:bodyPr/>
          <a:lstStyle/>
          <a:p>
            <a:pPr>
              <a:lnSpc>
                <a:spcPct val="150000"/>
              </a:lnSpc>
            </a:pPr>
            <a:r>
              <a:rPr lang="zh-CN" altLang="en-US"/>
              <a:t>运行测试</a:t>
            </a:r>
            <a:endParaRPr lang="zh-CN" altLang="en-US"/>
          </a:p>
        </p:txBody>
      </p:sp>
      <p:sp>
        <p:nvSpPr>
          <p:cNvPr id="5" name="文本框 4"/>
          <p:cNvSpPr txBox="1"/>
          <p:nvPr/>
        </p:nvSpPr>
        <p:spPr>
          <a:xfrm>
            <a:off x="555179" y="4875133"/>
            <a:ext cx="2950701" cy="1661289"/>
          </a:xfrm>
          <a:prstGeom prst="rect">
            <a:avLst/>
          </a:prstGeom>
          <a:noFill/>
        </p:spPr>
        <p:txBody>
          <a:bodyPr wrap="square" rtlCol="0">
            <a:spAutoFit/>
          </a:bodyPr>
          <a:lstStyle/>
          <a:p>
            <a:pPr>
              <a:lnSpc>
                <a:spcPct val="130000"/>
              </a:lnSpc>
            </a:pPr>
            <a:r>
              <a:rPr lang="zh-CN" altLang="en-US" sz="2000" dirty="0"/>
              <a:t>配置完成后，运行</a:t>
            </a:r>
            <a:r>
              <a:rPr lang="en-US" altLang="zh-CN" sz="2000" dirty="0"/>
              <a:t>Assignment</a:t>
            </a:r>
            <a:r>
              <a:rPr lang="zh-CN" altLang="en-US" sz="2000" dirty="0"/>
              <a:t>测试是否配置成功，若配置成功将得到图中输出</a:t>
            </a:r>
            <a:endParaRPr lang="zh-CN" altLang="en-US" sz="2000" dirty="0"/>
          </a:p>
        </p:txBody>
      </p:sp>
      <p:pic>
        <p:nvPicPr>
          <p:cNvPr id="3" name="图片 2"/>
          <p:cNvPicPr>
            <a:picLocks noChangeAspect="1"/>
          </p:cNvPicPr>
          <p:nvPr/>
        </p:nvPicPr>
        <p:blipFill>
          <a:blip r:embed="rId1"/>
          <a:stretch>
            <a:fillRect/>
          </a:stretch>
        </p:blipFill>
        <p:spPr>
          <a:xfrm>
            <a:off x="5783234" y="1050232"/>
            <a:ext cx="5119898" cy="5697602"/>
          </a:xfrm>
          <a:prstGeom prst="rect">
            <a:avLst/>
          </a:prstGeom>
        </p:spPr>
      </p:pic>
      <p:pic>
        <p:nvPicPr>
          <p:cNvPr id="6" name="图片 5"/>
          <p:cNvPicPr>
            <a:picLocks noChangeAspect="1"/>
          </p:cNvPicPr>
          <p:nvPr/>
        </p:nvPicPr>
        <p:blipFill>
          <a:blip r:embed="rId2"/>
          <a:stretch>
            <a:fillRect/>
          </a:stretch>
        </p:blipFill>
        <p:spPr>
          <a:xfrm>
            <a:off x="633556" y="1787467"/>
            <a:ext cx="2950701" cy="28499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实验内容</a:t>
            </a:r>
            <a:endParaRPr lang="zh-CN" altLang="en-US"/>
          </a:p>
        </p:txBody>
      </p:sp>
      <p:sp>
        <p:nvSpPr>
          <p:cNvPr id="2" name="内容占位符 1"/>
          <p:cNvSpPr>
            <a:spLocks noGrp="1"/>
          </p:cNvSpPr>
          <p:nvPr>
            <p:ph idx="1"/>
          </p:nvPr>
        </p:nvSpPr>
        <p:spPr>
          <a:xfrm>
            <a:off x="346709" y="1115589"/>
            <a:ext cx="11199741" cy="4835426"/>
          </a:xfrm>
        </p:spPr>
        <p:txBody>
          <a:bodyPr/>
          <a:lstStyle/>
          <a:p>
            <a:pPr>
              <a:lnSpc>
                <a:spcPct val="150000"/>
              </a:lnSpc>
            </a:pPr>
            <a:r>
              <a:rPr lang="zh-CN" altLang="en-US" dirty="0"/>
              <a:t>指针分析</a:t>
            </a:r>
            <a:endParaRPr lang="zh-CN" altLang="en-US" dirty="0"/>
          </a:p>
          <a:p>
            <a:pPr lvl="1">
              <a:lnSpc>
                <a:spcPct val="150000"/>
              </a:lnSpc>
              <a:buFont typeface="Wingdings" panose="05000000000000000000" charset="0"/>
              <a:buChar char="Ø"/>
            </a:pPr>
            <a:r>
              <a:rPr lang="zh-CN" altLang="en-US" dirty="0"/>
              <a:t>局部变量和实例字段指针以及实例方法调用（课堂内容）</a:t>
            </a:r>
            <a:endParaRPr lang="zh-CN" altLang="en-US" dirty="0"/>
          </a:p>
          <a:p>
            <a:pPr lvl="1">
              <a:lnSpc>
                <a:spcPct val="150000"/>
              </a:lnSpc>
              <a:buFont typeface="Wingdings" panose="05000000000000000000" charset="0"/>
              <a:buChar char="Ø"/>
            </a:pPr>
            <a:r>
              <a:rPr lang="zh-CN" altLang="en-US" dirty="0"/>
              <a:t>静态字段和数组索引指针以及静态方法调用（</a:t>
            </a:r>
            <a:r>
              <a:rPr lang="zh-CN" altLang="en-US" dirty="0">
                <a:solidFill>
                  <a:srgbClr val="FF0000"/>
                </a:solidFill>
              </a:rPr>
              <a:t>新增</a:t>
            </a:r>
            <a:r>
              <a:rPr lang="zh-CN" altLang="en-US" dirty="0"/>
              <a:t>）</a:t>
            </a:r>
            <a:endParaRPr lang="en-US" altLang="zh-CN" dirty="0"/>
          </a:p>
          <a:p>
            <a:pPr marL="360045" lvl="1" indent="-360045">
              <a:spcBef>
                <a:spcPts val="0"/>
              </a:spcBef>
              <a:buFont typeface="Wingdings" panose="05000000000000000000" pitchFamily="2" charset="2"/>
              <a:buChar char="n"/>
            </a:pPr>
            <a:r>
              <a:rPr lang="zh-CN" altLang="en-US" sz="2800" b="1" dirty="0"/>
              <a:t>敏感策略</a:t>
            </a:r>
            <a:endParaRPr lang="en-US" altLang="zh-CN" sz="2800" b="1" dirty="0"/>
          </a:p>
          <a:p>
            <a:pPr lvl="1">
              <a:buFont typeface="Wingdings" panose="05000000000000000000" charset="0"/>
              <a:buChar char="Ø"/>
            </a:pPr>
            <a:r>
              <a:rPr lang="zh-CN" altLang="en-US" dirty="0"/>
              <a:t>实现三种常见的上下文敏感策略，即调用点敏感（</a:t>
            </a:r>
            <a:r>
              <a:rPr lang="en-US" altLang="zh-CN" dirty="0"/>
              <a:t>call-site sensitivity</a:t>
            </a:r>
            <a:r>
              <a:rPr lang="zh-CN" altLang="en-US" dirty="0"/>
              <a:t>）、对象敏感（</a:t>
            </a:r>
            <a:r>
              <a:rPr lang="en-US" altLang="zh-CN" dirty="0"/>
              <a:t>object sensitivity</a:t>
            </a:r>
            <a:r>
              <a:rPr lang="zh-CN" altLang="en-US" dirty="0"/>
              <a:t>）和类型敏感（</a:t>
            </a:r>
            <a:r>
              <a:rPr lang="en-US" altLang="zh-CN" dirty="0"/>
              <a:t>type sensitivity</a:t>
            </a:r>
            <a:r>
              <a:rPr lang="zh-CN" altLang="en-US" dirty="0"/>
              <a:t>）。对每个策略，需要分别实现两个 </a:t>
            </a:r>
            <a:r>
              <a:rPr lang="en-US" altLang="zh-CN" dirty="0"/>
              <a:t>selector</a:t>
            </a:r>
            <a:r>
              <a:rPr lang="zh-CN" altLang="en-US" dirty="0"/>
              <a:t>（分别针对 𝑘</a:t>
            </a:r>
            <a:r>
              <a:rPr lang="en-US" altLang="zh-CN" dirty="0"/>
              <a:t>-limiting </a:t>
            </a:r>
            <a:r>
              <a:rPr lang="zh-CN" altLang="en-US" dirty="0"/>
              <a:t>的上下文中的 𝑘</a:t>
            </a:r>
            <a:r>
              <a:rPr lang="en-US" altLang="zh-CN" dirty="0"/>
              <a:t>=1 </a:t>
            </a:r>
            <a:r>
              <a:rPr lang="zh-CN" altLang="en-US" dirty="0"/>
              <a:t>和 𝑘</a:t>
            </a:r>
            <a:r>
              <a:rPr lang="en-US" altLang="zh-CN" dirty="0"/>
              <a:t>=2</a:t>
            </a:r>
            <a:r>
              <a:rPr lang="zh-CN" altLang="en-US" dirty="0"/>
              <a:t>）。</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实验内容</a:t>
            </a:r>
            <a:r>
              <a:rPr lang="en-US" altLang="zh-CN" dirty="0"/>
              <a:t>——</a:t>
            </a:r>
            <a:r>
              <a:rPr lang="zh-CN" altLang="en-US" dirty="0"/>
              <a:t>指针分析</a:t>
            </a:r>
            <a:r>
              <a:rPr lang="en-US" altLang="zh-CN" dirty="0"/>
              <a:t>——</a:t>
            </a:r>
            <a:r>
              <a:rPr lang="zh-CN" altLang="en-US" dirty="0"/>
              <a:t>新增规则</a:t>
            </a:r>
            <a:endParaRPr lang="zh-CN" altLang="en-US" dirty="0"/>
          </a:p>
        </p:txBody>
      </p:sp>
      <p:sp>
        <p:nvSpPr>
          <p:cNvPr id="2" name="内容占位符 1"/>
          <p:cNvSpPr>
            <a:spLocks noGrp="1"/>
          </p:cNvSpPr>
          <p:nvPr>
            <p:ph idx="1"/>
          </p:nvPr>
        </p:nvSpPr>
        <p:spPr>
          <a:xfrm>
            <a:off x="346709" y="1264863"/>
            <a:ext cx="11199741" cy="737235"/>
          </a:xfrm>
        </p:spPr>
        <p:txBody>
          <a:bodyPr/>
          <a:lstStyle/>
          <a:p>
            <a:pPr>
              <a:lnSpc>
                <a:spcPct val="150000"/>
              </a:lnSpc>
            </a:pPr>
            <a:r>
              <a:rPr lang="zh-CN" altLang="en-US" dirty="0"/>
              <a:t>静态字段</a:t>
            </a:r>
            <a:endParaRPr lang="zh-CN" altLang="en-US" dirty="0"/>
          </a:p>
        </p:txBody>
      </p:sp>
      <p:sp>
        <p:nvSpPr>
          <p:cNvPr id="4" name="文本框 3"/>
          <p:cNvSpPr txBox="1"/>
          <p:nvPr/>
        </p:nvSpPr>
        <p:spPr>
          <a:xfrm>
            <a:off x="706755" y="2087880"/>
            <a:ext cx="10019030" cy="891540"/>
          </a:xfrm>
          <a:prstGeom prst="rect">
            <a:avLst/>
          </a:prstGeom>
          <a:noFill/>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只需要在静态字段和变量之间传值。用 </a:t>
            </a:r>
            <a:r>
              <a:rPr lang="en-US" altLang="zh-CN" sz="2000" b="1" dirty="0" err="1">
                <a:latin typeface="微软雅黑" panose="020B0503020204020204" pitchFamily="34" charset="-122"/>
                <a:ea typeface="微软雅黑" panose="020B0503020204020204" pitchFamily="34" charset="-122"/>
                <a:cs typeface="微软雅黑" panose="020B0503020204020204" pitchFamily="34" charset="-122"/>
              </a:rPr>
              <a:t>T.f</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表示静态字段 T.f 的指针，然后定义如下规则来处理静态字段的 store 和 load：</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768049" y="3065202"/>
            <a:ext cx="8655902" cy="33908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实验内容</a:t>
            </a:r>
            <a:r>
              <a:rPr lang="en-US" altLang="zh-CN" dirty="0"/>
              <a:t>——</a:t>
            </a:r>
            <a:r>
              <a:rPr lang="zh-CN" altLang="en-US" dirty="0"/>
              <a:t>指针分析</a:t>
            </a:r>
            <a:r>
              <a:rPr lang="en-US" altLang="zh-CN" dirty="0"/>
              <a:t>——</a:t>
            </a:r>
            <a:r>
              <a:rPr lang="zh-CN" altLang="en-US" dirty="0"/>
              <a:t>新增规则</a:t>
            </a:r>
            <a:endParaRPr lang="zh-CN" altLang="en-US" dirty="0"/>
          </a:p>
        </p:txBody>
      </p:sp>
      <p:sp>
        <p:nvSpPr>
          <p:cNvPr id="2" name="内容占位符 1"/>
          <p:cNvSpPr>
            <a:spLocks noGrp="1"/>
          </p:cNvSpPr>
          <p:nvPr>
            <p:ph idx="1"/>
          </p:nvPr>
        </p:nvSpPr>
        <p:spPr>
          <a:xfrm>
            <a:off x="346709" y="1135958"/>
            <a:ext cx="11199741" cy="737235"/>
          </a:xfrm>
        </p:spPr>
        <p:txBody>
          <a:bodyPr/>
          <a:lstStyle/>
          <a:p>
            <a:pPr>
              <a:lnSpc>
                <a:spcPct val="150000"/>
              </a:lnSpc>
            </a:pPr>
            <a:r>
              <a:rPr lang="zh-CN" altLang="en-US" dirty="0"/>
              <a:t>数组索引</a:t>
            </a:r>
            <a:endParaRPr lang="zh-CN" altLang="en-US" dirty="0"/>
          </a:p>
        </p:txBody>
      </p:sp>
      <p:sp>
        <p:nvSpPr>
          <p:cNvPr id="5" name="文本框 4"/>
          <p:cNvSpPr txBox="1"/>
          <p:nvPr/>
        </p:nvSpPr>
        <p:spPr>
          <a:xfrm>
            <a:off x="706755" y="1935480"/>
            <a:ext cx="10971530" cy="1291590"/>
          </a:xfrm>
          <a:prstGeom prst="rect">
            <a:avLst/>
          </a:prstGeom>
          <a:noFill/>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常规指针分析不区分对不同数组索引（位置）的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load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store</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。假设           代表一个具有上下文    的数组对象，那么我们用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表示一个指向数组中所有对象的指针（无论保存在数组的什么位置）。基于这样的处理，可以定义以下数组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store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load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的规则：</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557521" y="1962000"/>
            <a:ext cx="717108" cy="411142"/>
          </a:xfrm>
          <a:prstGeom prst="rect">
            <a:avLst/>
          </a:prstGeom>
        </p:spPr>
      </p:pic>
      <p:pic>
        <p:nvPicPr>
          <p:cNvPr id="11" name="图片 10"/>
          <p:cNvPicPr>
            <a:picLocks noChangeAspect="1"/>
          </p:cNvPicPr>
          <p:nvPr/>
        </p:nvPicPr>
        <p:blipFill>
          <a:blip r:embed="rId1"/>
          <a:stretch>
            <a:fillRect/>
          </a:stretch>
        </p:blipFill>
        <p:spPr>
          <a:xfrm>
            <a:off x="4164050" y="2375704"/>
            <a:ext cx="717108" cy="411142"/>
          </a:xfrm>
          <a:prstGeom prst="rect">
            <a:avLst/>
          </a:prstGeom>
        </p:spPr>
      </p:pic>
      <p:pic>
        <p:nvPicPr>
          <p:cNvPr id="15" name="图片 14"/>
          <p:cNvPicPr>
            <a:picLocks noChangeAspect="1"/>
          </p:cNvPicPr>
          <p:nvPr/>
        </p:nvPicPr>
        <p:blipFill>
          <a:blip r:embed="rId2"/>
          <a:stretch>
            <a:fillRect/>
          </a:stretch>
        </p:blipFill>
        <p:spPr>
          <a:xfrm>
            <a:off x="1062715" y="2389194"/>
            <a:ext cx="280494" cy="360636"/>
          </a:xfrm>
          <a:prstGeom prst="rect">
            <a:avLst/>
          </a:prstGeom>
        </p:spPr>
      </p:pic>
      <p:pic>
        <p:nvPicPr>
          <p:cNvPr id="17" name="图片 16"/>
          <p:cNvPicPr>
            <a:picLocks noChangeAspect="1"/>
          </p:cNvPicPr>
          <p:nvPr/>
        </p:nvPicPr>
        <p:blipFill>
          <a:blip r:embed="rId3"/>
          <a:stretch>
            <a:fillRect/>
          </a:stretch>
        </p:blipFill>
        <p:spPr>
          <a:xfrm>
            <a:off x="1007894" y="3253590"/>
            <a:ext cx="10176212" cy="2991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实验内容</a:t>
            </a:r>
            <a:r>
              <a:rPr lang="en-US" altLang="zh-CN" dirty="0"/>
              <a:t>——</a:t>
            </a:r>
            <a:r>
              <a:rPr lang="zh-CN" altLang="en-US" dirty="0"/>
              <a:t>指针分析</a:t>
            </a:r>
            <a:r>
              <a:rPr lang="en-US" altLang="zh-CN" dirty="0"/>
              <a:t>——</a:t>
            </a:r>
            <a:r>
              <a:rPr lang="zh-CN" altLang="en-US" dirty="0"/>
              <a:t>新增规则</a:t>
            </a:r>
            <a:endParaRPr lang="zh-CN" altLang="en-US" dirty="0"/>
          </a:p>
        </p:txBody>
      </p:sp>
      <p:sp>
        <p:nvSpPr>
          <p:cNvPr id="2" name="内容占位符 1"/>
          <p:cNvSpPr>
            <a:spLocks noGrp="1"/>
          </p:cNvSpPr>
          <p:nvPr>
            <p:ph idx="1"/>
          </p:nvPr>
        </p:nvSpPr>
        <p:spPr>
          <a:xfrm>
            <a:off x="346709" y="1167073"/>
            <a:ext cx="11199741" cy="737235"/>
          </a:xfrm>
        </p:spPr>
        <p:txBody>
          <a:bodyPr/>
          <a:lstStyle/>
          <a:p>
            <a:pPr>
              <a:lnSpc>
                <a:spcPct val="150000"/>
              </a:lnSpc>
            </a:pPr>
            <a:r>
              <a:rPr lang="zh-CN" altLang="en-US"/>
              <a:t>静态方法</a:t>
            </a:r>
            <a:endParaRPr lang="zh-CN" altLang="en-US"/>
          </a:p>
        </p:txBody>
      </p:sp>
      <p:sp>
        <p:nvSpPr>
          <p:cNvPr id="5" name="文本框 4"/>
          <p:cNvSpPr txBox="1"/>
          <p:nvPr/>
        </p:nvSpPr>
        <p:spPr>
          <a:xfrm>
            <a:off x="706755" y="2087880"/>
            <a:ext cx="10019030" cy="1291590"/>
          </a:xfrm>
          <a:prstGeom prst="rect">
            <a:avLst/>
          </a:prstGeom>
          <a:noFill/>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在上下文敏感指针分析中，对静态方法的处理和对实例方法的处理有两点区别：</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30000"/>
              </a:lnSpc>
              <a:buClr>
                <a:srgbClr val="385723"/>
              </a:buClr>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不需要在 </a:t>
            </a:r>
            <a:r>
              <a:rPr lang="en-US" altLang="zh-CN" sz="2000" dirty="0">
                <a:latin typeface="微软雅黑" panose="020B0503020204020204" pitchFamily="34" charset="-122"/>
                <a:ea typeface="微软雅黑" panose="020B0503020204020204" pitchFamily="34" charset="-122"/>
              </a:rPr>
              <a:t>receiver object </a:t>
            </a:r>
            <a:r>
              <a:rPr lang="zh-CN" altLang="en-US" sz="2000" dirty="0">
                <a:latin typeface="微软雅黑" panose="020B0503020204020204" pitchFamily="34" charset="-122"/>
                <a:ea typeface="微软雅黑" panose="020B0503020204020204" pitchFamily="34" charset="-122"/>
              </a:rPr>
              <a:t>上通过 </a:t>
            </a:r>
            <a:r>
              <a:rPr lang="en-US" altLang="zh-CN" sz="2000" dirty="0">
                <a:latin typeface="微软雅黑" panose="020B0503020204020204" pitchFamily="34" charset="-122"/>
                <a:ea typeface="微软雅黑" panose="020B0503020204020204" pitchFamily="34" charset="-122"/>
              </a:rPr>
              <a:t>dispatch </a:t>
            </a:r>
            <a:r>
              <a:rPr lang="zh-CN" altLang="en-US" sz="2000" dirty="0">
                <a:latin typeface="微软雅黑" panose="020B0503020204020204" pitchFamily="34" charset="-122"/>
                <a:ea typeface="微软雅黑" panose="020B0503020204020204" pitchFamily="34" charset="-122"/>
              </a:rPr>
              <a:t>来解析出被调用方法。</a:t>
            </a:r>
            <a:endParaRPr lang="en-US" altLang="zh-CN" sz="2000" dirty="0">
              <a:latin typeface="微软雅黑" panose="020B0503020204020204" pitchFamily="34" charset="-122"/>
              <a:ea typeface="微软雅黑" panose="020B0503020204020204" pitchFamily="34" charset="-122"/>
            </a:endParaRPr>
          </a:p>
          <a:p>
            <a:pPr marL="342900" indent="-342900">
              <a:lnSpc>
                <a:spcPct val="130000"/>
              </a:lnSpc>
              <a:buClr>
                <a:srgbClr val="385723"/>
              </a:buClr>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不需要传递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receiver object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453871" y="3563042"/>
            <a:ext cx="9271914" cy="23567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实验内容</a:t>
            </a:r>
            <a:r>
              <a:rPr lang="en-US" altLang="zh-CN" dirty="0"/>
              <a:t>——</a:t>
            </a:r>
            <a:r>
              <a:rPr lang="zh-CN" altLang="en-US" dirty="0"/>
              <a:t>指针分析</a:t>
            </a:r>
            <a:endParaRPr lang="zh-CN" altLang="en-US" dirty="0"/>
          </a:p>
        </p:txBody>
      </p:sp>
      <p:sp>
        <p:nvSpPr>
          <p:cNvPr id="2" name="内容占位符 1"/>
          <p:cNvSpPr>
            <a:spLocks noGrp="1"/>
          </p:cNvSpPr>
          <p:nvPr>
            <p:ph idx="1"/>
          </p:nvPr>
        </p:nvSpPr>
        <p:spPr>
          <a:xfrm>
            <a:off x="346709" y="1283912"/>
            <a:ext cx="11199741" cy="737235"/>
          </a:xfrm>
        </p:spPr>
        <p:txBody>
          <a:bodyPr/>
          <a:lstStyle/>
          <a:p>
            <a:pPr>
              <a:lnSpc>
                <a:spcPct val="150000"/>
              </a:lnSpc>
            </a:pPr>
            <a:r>
              <a:rPr lang="zh-CN" altLang="en-US"/>
              <a:t>具体任务</a:t>
            </a:r>
            <a:endParaRPr lang="zh-CN" altLang="en-US"/>
          </a:p>
        </p:txBody>
      </p:sp>
      <p:sp>
        <p:nvSpPr>
          <p:cNvPr id="4" name="文本框 3"/>
          <p:cNvSpPr txBox="1"/>
          <p:nvPr/>
        </p:nvSpPr>
        <p:spPr>
          <a:xfrm>
            <a:off x="718185" y="2228850"/>
            <a:ext cx="9127490" cy="3284220"/>
          </a:xfrm>
          <a:prstGeom prst="rect">
            <a:avLst/>
          </a:prstGeom>
          <a:noFill/>
        </p:spPr>
        <p:txBody>
          <a:bodyPr wrap="square" rtlCol="0">
            <a:noAutofit/>
          </a:bodyPr>
          <a:lstStyle/>
          <a:p>
            <a:pPr marL="285750" indent="-285750">
              <a:lnSpc>
                <a:spcPct val="170000"/>
              </a:lnSpc>
              <a:buClr>
                <a:srgbClr val="385723"/>
              </a:buClr>
              <a:buFont typeface="Wingdings" panose="05000000000000000000" charset="0"/>
              <a:buChar char="Ø"/>
            </a:pPr>
            <a:r>
              <a:rPr lang="zh-CN" altLang="en-US" sz="2400" dirty="0"/>
              <a:t>void addReachable(</a:t>
            </a:r>
            <a:r>
              <a:rPr lang="en-US" altLang="zh-CN" sz="2400" dirty="0"/>
              <a:t>CS</a:t>
            </a:r>
            <a:r>
              <a:rPr lang="zh-CN" altLang="en-US" sz="2400" dirty="0"/>
              <a:t>Method)</a:t>
            </a:r>
            <a:endParaRPr lang="zh-CN" altLang="en-US" sz="2400" dirty="0"/>
          </a:p>
          <a:p>
            <a:pPr marL="285750" indent="-285750">
              <a:lnSpc>
                <a:spcPct val="170000"/>
              </a:lnSpc>
              <a:buClr>
                <a:srgbClr val="385723"/>
              </a:buClr>
              <a:buFont typeface="Wingdings" panose="05000000000000000000" charset="0"/>
              <a:buChar char="Ø"/>
            </a:pPr>
            <a:r>
              <a:rPr lang="zh-CN" altLang="en-US" sz="2400" dirty="0"/>
              <a:t>void addPFGEdge(Pointer,Pointer)</a:t>
            </a:r>
            <a:endParaRPr lang="zh-CN" altLang="en-US" sz="2400" dirty="0"/>
          </a:p>
          <a:p>
            <a:pPr marL="285750" indent="-285750">
              <a:lnSpc>
                <a:spcPct val="170000"/>
              </a:lnSpc>
              <a:buClr>
                <a:srgbClr val="385723"/>
              </a:buClr>
              <a:buFont typeface="Wingdings" panose="05000000000000000000" charset="0"/>
              <a:buChar char="Ø"/>
            </a:pPr>
            <a:r>
              <a:rPr lang="zh-CN" altLang="en-US" sz="2400" dirty="0"/>
              <a:t>void analyze()</a:t>
            </a:r>
            <a:endParaRPr lang="zh-CN" altLang="en-US" sz="2400" dirty="0"/>
          </a:p>
          <a:p>
            <a:pPr marL="285750" indent="-285750">
              <a:lnSpc>
                <a:spcPct val="170000"/>
              </a:lnSpc>
              <a:buClr>
                <a:srgbClr val="385723"/>
              </a:buClr>
              <a:buFont typeface="Wingdings" panose="05000000000000000000" charset="0"/>
              <a:buChar char="Ø"/>
            </a:pPr>
            <a:r>
              <a:rPr lang="zh-CN" altLang="en-US" sz="2400" dirty="0"/>
              <a:t>PointsToSet propagate(Pointer,PointsToSet)</a:t>
            </a:r>
            <a:endParaRPr lang="zh-CN" altLang="en-US" sz="2400" dirty="0"/>
          </a:p>
          <a:p>
            <a:pPr marL="285750" indent="-285750">
              <a:lnSpc>
                <a:spcPct val="170000"/>
              </a:lnSpc>
              <a:buClr>
                <a:srgbClr val="385723"/>
              </a:buClr>
              <a:buFont typeface="Wingdings" panose="05000000000000000000" charset="0"/>
              <a:buChar char="Ø"/>
            </a:pPr>
            <a:r>
              <a:rPr lang="zh-CN" altLang="en-US" sz="2400" dirty="0"/>
              <a:t>void processCall(</a:t>
            </a:r>
            <a:r>
              <a:rPr lang="en-US" altLang="zh-CN" sz="2400" dirty="0"/>
              <a:t>CS</a:t>
            </a:r>
            <a:r>
              <a:rPr lang="zh-CN" altLang="en-US" sz="2400" dirty="0"/>
              <a:t>Var,</a:t>
            </a:r>
            <a:r>
              <a:rPr lang="en-US" altLang="zh-CN" sz="2400" dirty="0"/>
              <a:t>CS</a:t>
            </a:r>
            <a:r>
              <a:rPr lang="zh-CN" altLang="en-US" sz="2400" dirty="0"/>
              <a:t>Obj)</a:t>
            </a:r>
            <a:endParaRPr lang="zh-CN" altLang="en-US" sz="2400" dirty="0"/>
          </a:p>
        </p:txBody>
      </p:sp>
    </p:spTree>
  </p:cSld>
  <p:clrMapOvr>
    <a:masterClrMapping/>
  </p:clrMapOvr>
</p:sld>
</file>

<file path=ppt/tags/tag1.xml><?xml version="1.0" encoding="utf-8"?>
<p:tagLst xmlns:p="http://schemas.openxmlformats.org/presentationml/2006/main">
  <p:tag name="COMMONDATA" val="eyJoZGlkIjoiYzFiNjRlM2E1MDFjYzJkNjY3YzhlNzM3MjQxNDg5NmQifQ=="/>
  <p:tag name="KSO_WPP_MARK_KEY" val="410e66f9-6c51-4a6f-82c3-35c25245ea09"/>
  <p:tag name="commondata" val="eyJoZGlkIjoiYTQ1Y2RmZThlMDg0NDk2MDdiYmVmYzJjMzdiMDg5ZjkifQ=="/>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3701</Words>
  <Application>WPS 演示</Application>
  <PresentationFormat>宽屏</PresentationFormat>
  <Paragraphs>157</Paragraphs>
  <Slides>22</Slides>
  <Notes>22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22</vt:i4>
      </vt:variant>
    </vt:vector>
  </HeadingPairs>
  <TitlesOfParts>
    <vt:vector size="38" baseType="lpstr">
      <vt:lpstr>Arial</vt:lpstr>
      <vt:lpstr>宋体</vt:lpstr>
      <vt:lpstr>Wingdings</vt:lpstr>
      <vt:lpstr>微软雅黑</vt:lpstr>
      <vt:lpstr>Tahoma</vt:lpstr>
      <vt:lpstr>Monotype Sorts</vt:lpstr>
      <vt:lpstr>Wingdings</vt:lpstr>
      <vt:lpstr>Times New Roman</vt:lpstr>
      <vt:lpstr>-apple-system</vt:lpstr>
      <vt:lpstr>Segoe Print</vt:lpstr>
      <vt:lpstr>Arial Unicode MS</vt:lpstr>
      <vt:lpstr>等线</vt:lpstr>
      <vt:lpstr>Calibri</vt:lpstr>
      <vt:lpstr>BatangChe</vt:lpstr>
      <vt:lpstr>2_自定义设计方案</vt:lpstr>
      <vt:lpstr>1_自定义设计方案</vt:lpstr>
      <vt:lpstr>PowerPoint 演示文稿</vt:lpstr>
      <vt:lpstr>实验六：上下文敏感的指针分析</vt:lpstr>
      <vt:lpstr>实验平台配置——Tai-e </vt:lpstr>
      <vt:lpstr>实验平台配置——Tai-e </vt:lpstr>
      <vt:lpstr>实验内容</vt:lpstr>
      <vt:lpstr>实验内容——指针分析——新增规则</vt:lpstr>
      <vt:lpstr>实验内容——指针分析——新增规则</vt:lpstr>
      <vt:lpstr>实验内容——指针分析——新增规则</vt:lpstr>
      <vt:lpstr>实验内容——指针分析</vt:lpstr>
      <vt:lpstr>API介绍——指针分析</vt:lpstr>
      <vt:lpstr>API介绍——指针分析</vt:lpstr>
      <vt:lpstr>API介绍——指针分析</vt:lpstr>
      <vt:lpstr>API介绍——指针分析</vt:lpstr>
      <vt:lpstr>API介绍——指针分析</vt:lpstr>
      <vt:lpstr>API介绍——指针分析</vt:lpstr>
      <vt:lpstr>API介绍——指针分析</vt:lpstr>
      <vt:lpstr>实验内容——敏感策略</vt:lpstr>
      <vt:lpstr>实验内容——敏感策略</vt:lpstr>
      <vt:lpstr>API介绍——敏感策略</vt:lpstr>
      <vt:lpstr>API介绍——敏感策略</vt:lpstr>
      <vt:lpstr>作业提交</vt:lpstr>
      <vt:lpstr>作业测试与提交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元</cp:lastModifiedBy>
  <cp:revision>177</cp:revision>
  <dcterms:created xsi:type="dcterms:W3CDTF">2024-02-28T17:14:00Z</dcterms:created>
  <dcterms:modified xsi:type="dcterms:W3CDTF">2024-05-30T05:25:33Z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5BCADE0CB2684DFC8DD06387C053ED60_13</vt:lpwstr>
  </property>
  <property fmtid="{D5CDD505-2E9C-101B-9397-08002B2CF9AE}" pid="3" name="KSOProductBuildVer">
    <vt:lpwstr>2052-12.1.0.16929</vt:lpwstr>
  </property>
</Properties>
</file>