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2"/>
  </p:sldMasterIdLst>
  <p:notesMasterIdLst>
    <p:notesMasterId r:id="rId19"/>
  </p:notesMasterIdLst>
  <p:sldIdLst>
    <p:sldId id="256" r:id="rId3"/>
    <p:sldId id="399" r:id="rId4"/>
    <p:sldId id="408" r:id="rId5"/>
    <p:sldId id="453" r:id="rId6"/>
    <p:sldId id="462" r:id="rId7"/>
    <p:sldId id="463" r:id="rId8"/>
    <p:sldId id="455" r:id="rId9"/>
    <p:sldId id="464" r:id="rId10"/>
    <p:sldId id="465" r:id="rId11"/>
    <p:sldId id="458" r:id="rId12"/>
    <p:sldId id="459" r:id="rId13"/>
    <p:sldId id="460" r:id="rId14"/>
    <p:sldId id="461" r:id="rId15"/>
    <p:sldId id="417" r:id="rId16"/>
    <p:sldId id="419" r:id="rId17"/>
    <p:sldId id="423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02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73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33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15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8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43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6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在这里填，求不弄乱样式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接连接符 9"/>
          <p:cNvCxnSpPr/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45" indent="-360045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在这里填，求不弄乱样式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 bwMode="auto">
          <a:xfrm>
            <a:off x="866727" y="1873499"/>
            <a:ext cx="10458547" cy="8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Alias-Aware </a:t>
            </a:r>
            <a:r>
              <a:rPr lang="zh-CN" altLang="en-US" sz="40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的过程间常量传播分析</a:t>
            </a:r>
          </a:p>
        </p:txBody>
      </p:sp>
      <p:sp>
        <p:nvSpPr>
          <p:cNvPr id="7" name="副标题 2"/>
          <p:cNvSpPr>
            <a:spLocks noGrp="1"/>
          </p:cNvSpPr>
          <p:nvPr/>
        </p:nvSpPr>
        <p:spPr bwMode="auto">
          <a:xfrm>
            <a:off x="1524000" y="3683803"/>
            <a:ext cx="9144000" cy="15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2024.6.13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46" y="4945070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介绍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1419" y="1025918"/>
            <a:ext cx="11349161" cy="34617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pascal.taie.analysis.pta.PointerAnalysisResult</a:t>
            </a:r>
            <a:endParaRPr lang="en-US" altLang="zh-CN" dirty="0"/>
          </a:p>
          <a:p>
            <a:pPr marL="0" lvl="0" indent="0">
              <a:lnSpc>
                <a:spcPct val="150000"/>
              </a:lnSpc>
              <a:buClr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该类提供了一系列查询指针分析结果的 </a:t>
            </a:r>
            <a:r>
              <a:rPr lang="en-US" altLang="zh-CN" sz="20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API</a:t>
            </a:r>
            <a:r>
              <a:rPr lang="zh-CN" altLang="en-US" sz="20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，你可以用它来计算别名信息。</a:t>
            </a:r>
            <a:endParaRPr lang="en-US" altLang="zh-CN" sz="20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buClrTx/>
              <a:buNone/>
            </a:pP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该类分别提供：</a:t>
            </a:r>
            <a:endParaRPr lang="en-US" altLang="zh-CN" sz="2000" b="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对带上下文的分析结果的查询（ </a:t>
            </a:r>
            <a:r>
              <a:rPr lang="en-US" altLang="zh-CN" sz="2000" b="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getPointsToSet</a:t>
            </a:r>
            <a:r>
              <a:rPr lang="en-US" altLang="zh-CN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(</a:t>
            </a:r>
            <a:r>
              <a:rPr lang="en-US" altLang="zh-CN" sz="2000" b="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CSVar</a:t>
            </a:r>
            <a:r>
              <a:rPr lang="en-US" altLang="zh-CN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)</a:t>
            </a: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）</a:t>
            </a:r>
            <a:endParaRPr lang="en-US" altLang="zh-CN" sz="2000" b="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对不带上下文的分析结果的查询（ </a:t>
            </a:r>
            <a:r>
              <a:rPr lang="en-US" altLang="zh-CN" sz="2000" b="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getPointsToSet</a:t>
            </a:r>
            <a:r>
              <a:rPr lang="en-US" altLang="zh-CN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(Var)</a:t>
            </a: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）</a:t>
            </a:r>
            <a:endParaRPr lang="en-US" altLang="zh-CN" sz="2000" b="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buClrTx/>
              <a:buNone/>
            </a:pP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由于过程间常量传播不需要知道指针分析结果中的上下文信息，你应该使用不带上下文的指针分析结果。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F43D2E26-F92C-47BE-B737-CF200F135352}"/>
              </a:ext>
            </a:extLst>
          </p:cNvPr>
          <p:cNvSpPr txBox="1">
            <a:spLocks/>
          </p:cNvSpPr>
          <p:nvPr/>
        </p:nvSpPr>
        <p:spPr>
          <a:xfrm>
            <a:off x="496128" y="4743960"/>
            <a:ext cx="11199741" cy="1145955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pascal.taie.ir.exp.ArrayAccess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该类代表了数组访问表达式，例如 </a:t>
            </a:r>
            <a:r>
              <a:rPr lang="en-US" altLang="zh-CN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a[</a:t>
            </a:r>
            <a:r>
              <a:rPr lang="en-US" altLang="zh-CN" sz="2000" b="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]</a:t>
            </a: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，该类的实例在类 </a:t>
            </a:r>
            <a:r>
              <a:rPr lang="en-US" altLang="zh-CN" sz="2000" b="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StoreArray</a:t>
            </a:r>
            <a:r>
              <a:rPr lang="en-US" altLang="zh-CN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 </a:t>
            </a: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和 </a:t>
            </a:r>
            <a:r>
              <a:rPr lang="en-US" altLang="zh-CN" sz="2000" b="0" dirty="0" err="1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LoadArray</a:t>
            </a:r>
            <a:r>
              <a:rPr lang="en-US" altLang="zh-CN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 </a:t>
            </a:r>
            <a:r>
              <a:rPr lang="zh-CN" altLang="en-US" sz="2000" b="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  <a:sym typeface="+mn-ea"/>
              </a:rPr>
              <a:t>的实例中出现。</a:t>
            </a:r>
            <a:endParaRPr lang="en-US" altLang="zh-CN" sz="2000" b="0" dirty="0">
              <a:solidFill>
                <a:prstClr val="black"/>
              </a:solidFill>
              <a:latin typeface="等线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5450" y="1908296"/>
            <a:ext cx="11441100" cy="40063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pascal.taie.analysis.dataflow.inter.InterConstantPropagation</a:t>
            </a:r>
          </a:p>
          <a:p>
            <a:pPr marL="285750" lvl="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boolean transferCallNode(Stmt,CPFact,CPFact)</a:t>
            </a:r>
          </a:p>
          <a:p>
            <a:pPr marL="285750" lvl="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boolean transferNonCallNode(Stmt,CPFact,CPFact)</a:t>
            </a:r>
          </a:p>
          <a:p>
            <a:pPr marL="285750" lvl="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CPFact transferNormalEdge(NormalEdge,CPFact)</a:t>
            </a:r>
          </a:p>
          <a:p>
            <a:pPr marL="285750" lvl="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CPFact transferCallToReturnEdge(CallToReturnEdge,CPFact)</a:t>
            </a:r>
          </a:p>
          <a:p>
            <a:pPr marL="285750" lvl="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CPFact transferCallEdge(LocalEdge,CPFact)</a:t>
            </a:r>
          </a:p>
          <a:p>
            <a:pPr marL="285750" lvl="0" indent="-285750">
              <a:lnSpc>
                <a:spcPct val="15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CPFact transferReturnEdge(LocalEdge,CPFact)</a:t>
            </a:r>
            <a:endParaRPr lang="zh-CN" altLang="en-US" sz="2400" b="0" dirty="0"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7EC3FEA3-D972-4288-A06E-37E9D8BA617A}"/>
              </a:ext>
            </a:extLst>
          </p:cNvPr>
          <p:cNvSpPr txBox="1">
            <a:spLocks/>
          </p:cNvSpPr>
          <p:nvPr/>
        </p:nvSpPr>
        <p:spPr>
          <a:xfrm>
            <a:off x="441711" y="1046497"/>
            <a:ext cx="11308578" cy="74398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你们需要完成的</a:t>
            </a:r>
            <a:r>
              <a:rPr lang="en-US" altLang="zh-CN" sz="3200" dirty="0" err="1"/>
              <a:t>api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0832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2EB32-21FB-4AED-A4F6-234E5998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30" y="928684"/>
            <a:ext cx="11199741" cy="1790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pascal.taie.analysis.dataflow.inter.InterSolver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void initialize()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void doSolve()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BA8E2578-A638-4A35-B625-7F3C16EC3B3B}"/>
              </a:ext>
            </a:extLst>
          </p:cNvPr>
          <p:cNvSpPr txBox="1">
            <a:spLocks/>
          </p:cNvSpPr>
          <p:nvPr/>
        </p:nvSpPr>
        <p:spPr>
          <a:xfrm>
            <a:off x="496130" y="2728558"/>
            <a:ext cx="11199741" cy="4006353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本次作业中，你需要更加精确地处理实例字段、静态字段和数组。</a:t>
            </a:r>
            <a:endParaRPr lang="en-US" altLang="zh-CN" sz="2000" dirty="0">
              <a:latin typeface="等线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为了使 </a:t>
            </a:r>
            <a:r>
              <a:rPr lang="en-US" altLang="zh-CN" sz="2400" dirty="0">
                <a:latin typeface="等线"/>
                <a:ea typeface="等线" panose="02010600030101010101" pitchFamily="2" charset="-122"/>
              </a:rPr>
              <a:t>InterConstantPropagation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类可用，你需要首先完成</a:t>
            </a:r>
            <a:r>
              <a:rPr lang="en-US" altLang="zh-CN" sz="2400" dirty="0">
                <a:latin typeface="等线"/>
                <a:ea typeface="等线" panose="02010600030101010101" pitchFamily="2" charset="-122"/>
              </a:rPr>
              <a:t>ConstantPropagation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类。你可以将你在</a:t>
            </a:r>
            <a:r>
              <a:rPr lang="zh-CN" altLang="en-US" sz="2400" dirty="0">
                <a:latin typeface="等线"/>
                <a:ea typeface="等线" panose="02010600030101010101" pitchFamily="2" charset="-122"/>
              </a:rPr>
              <a:t>作业 </a:t>
            </a:r>
            <a:r>
              <a:rPr lang="en-US" altLang="zh-CN" sz="2400" dirty="0">
                <a:latin typeface="等线"/>
                <a:ea typeface="等线" panose="02010600030101010101" pitchFamily="2" charset="-122"/>
              </a:rPr>
              <a:t>2 </a:t>
            </a:r>
            <a:r>
              <a:rPr lang="zh-CN" altLang="en-US" sz="2400" dirty="0">
                <a:latin typeface="等线"/>
                <a:ea typeface="等线" panose="02010600030101010101" pitchFamily="2" charset="-122"/>
              </a:rPr>
              <a:t>中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的实现复制到本作业中。</a:t>
            </a:r>
            <a:endParaRPr lang="en-US" altLang="zh-CN" sz="2400" b="0" dirty="0">
              <a:latin typeface="等线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需要完成 </a:t>
            </a:r>
            <a:r>
              <a:rPr lang="en-US" altLang="zh-CN" sz="2400" dirty="0">
                <a:latin typeface="等线"/>
                <a:ea typeface="等线" panose="02010600030101010101" pitchFamily="2" charset="-122"/>
              </a:rPr>
              <a:t>Solver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（位于包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pascal.taie.analysis.pta.cs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中）和 </a:t>
            </a:r>
            <a:r>
              <a:rPr lang="en-US" altLang="zh-CN" sz="2400" dirty="0">
                <a:latin typeface="等线"/>
                <a:ea typeface="等线" panose="02010600030101010101" pitchFamily="2" charset="-122"/>
              </a:rPr>
              <a:t>_2ObjSelector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（本作业的默认上下文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selector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）这两个类以进行上下文敏感的指针分析，其结果将被用来建立调用图（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call graph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）和计算别名信息。你可以将你在</a:t>
            </a:r>
            <a:r>
              <a:rPr lang="zh-CN" altLang="en-US" sz="2400" dirty="0">
                <a:latin typeface="等线"/>
                <a:ea typeface="等线" panose="02010600030101010101" pitchFamily="2" charset="-122"/>
              </a:rPr>
              <a:t>作业 </a:t>
            </a:r>
            <a:r>
              <a:rPr lang="en-US" altLang="zh-CN" sz="2400" dirty="0">
                <a:latin typeface="等线"/>
                <a:ea typeface="等线" panose="02010600030101010101" pitchFamily="2" charset="-122"/>
              </a:rPr>
              <a:t>6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中的实现复制到本作业中。</a:t>
            </a:r>
            <a:endParaRPr lang="en-US" altLang="zh-CN" sz="2400" b="0" dirty="0"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65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BA8E2578-A638-4A35-B625-7F3C16EC3B3B}"/>
              </a:ext>
            </a:extLst>
          </p:cNvPr>
          <p:cNvSpPr txBox="1">
            <a:spLocks/>
          </p:cNvSpPr>
          <p:nvPr/>
        </p:nvSpPr>
        <p:spPr>
          <a:xfrm>
            <a:off x="496130" y="928684"/>
            <a:ext cx="11199741" cy="456035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45" indent="-36004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提示：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InterConstantPropagation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的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initialize()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方法会在求解器启动前被调用，它包含了获取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PointerAnalysisResult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的相关代码，如果你的实现中需要进行一些初始化操作，你可以考虑在该方法中进行。</a:t>
            </a:r>
            <a:endParaRPr lang="en-US" altLang="zh-CN" sz="2400" b="0" dirty="0">
              <a:latin typeface="等线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根据你的需要，你可以任意向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InterConstantPropagation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和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InterSolver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中添加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API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和字段。</a:t>
            </a:r>
            <a:endParaRPr lang="en-US" altLang="zh-CN" sz="2400" b="0" dirty="0">
              <a:latin typeface="等线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InterConstantPropagation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在其字段中持有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InterSolver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的实例，因此你可以在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InterConstantPropagation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中调用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solver 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的 </a:t>
            </a:r>
            <a:r>
              <a:rPr lang="en-US" altLang="zh-CN" sz="2400" b="0" dirty="0">
                <a:latin typeface="等线"/>
                <a:ea typeface="等线" panose="02010600030101010101" pitchFamily="2" charset="-122"/>
              </a:rPr>
              <a:t>API</a:t>
            </a:r>
            <a:r>
              <a:rPr lang="zh-CN" altLang="en-US" sz="2400" b="0" dirty="0">
                <a:latin typeface="等线"/>
                <a:ea typeface="等线" panose="02010600030101010101" pitchFamily="2" charset="-122"/>
              </a:rPr>
              <a:t>。</a:t>
            </a:r>
            <a:endParaRPr lang="en-US" altLang="zh-CN" sz="2400" b="0" dirty="0">
              <a:latin typeface="等线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19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在线测试平台：</a:t>
            </a:r>
            <a:r>
              <a:rPr lang="zh-CN" altLang="en-US">
                <a:sym typeface="+mn-ea"/>
              </a:rPr>
              <a:t>https://oj.pascal-lab.net/problem</a:t>
            </a:r>
            <a:endParaRPr lang="zh-CN" altLang="en-US"/>
          </a:p>
        </p:txBody>
      </p:sp>
      <p:pic>
        <p:nvPicPr>
          <p:cNvPr id="105" name="图片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3298825" y="1943735"/>
            <a:ext cx="8456295" cy="4472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61315" y="2427605"/>
            <a:ext cx="293751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/>
              <a:t>提交一个</a:t>
            </a:r>
            <a:r>
              <a:rPr lang="en-US" altLang="zh-CN" b="1"/>
              <a:t>zip</a:t>
            </a:r>
            <a:r>
              <a:rPr lang="zh-CN" altLang="en-US" b="1"/>
              <a:t>文件</a:t>
            </a:r>
            <a:r>
              <a:rPr lang="zh-CN" altLang="en-US"/>
              <a:t>，包括实现好的一个类：</a:t>
            </a:r>
          </a:p>
          <a:p>
            <a:pPr marL="285750" indent="-285750">
              <a:lnSpc>
                <a:spcPct val="160000"/>
              </a:lnSpc>
              <a:buClr>
                <a:srgbClr val="385723"/>
              </a:buClr>
              <a:buFont typeface="Wingdings" panose="05000000000000000000" charset="0"/>
              <a:buChar char="l"/>
            </a:pPr>
            <a:r>
              <a:rPr lang="en-US" altLang="zh-CN"/>
              <a:t>Solver.java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作业测试与提交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测试通过</a:t>
            </a:r>
          </a:p>
        </p:txBody>
      </p:sp>
      <p:pic>
        <p:nvPicPr>
          <p:cNvPr id="106" name="图片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771525" y="2080260"/>
            <a:ext cx="10036810" cy="4213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作业测试与提交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067377"/>
            <a:ext cx="11199741" cy="7372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最终提交内容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1050" y="1943305"/>
            <a:ext cx="10641965" cy="255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000" dirty="0"/>
              <a:t>测试截图，</a:t>
            </a:r>
            <a:r>
              <a:rPr lang="zh-CN" altLang="en-US" sz="2000" dirty="0">
                <a:solidFill>
                  <a:srgbClr val="FF0000"/>
                </a:solidFill>
              </a:rPr>
              <a:t>有未通过的测试样例也需要提交结果截图</a:t>
            </a:r>
            <a:endParaRPr lang="zh-CN" altLang="en-US" sz="2000" dirty="0"/>
          </a:p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000" dirty="0"/>
              <a:t>提交平台测试的代码（命名为</a:t>
            </a:r>
            <a:r>
              <a:rPr lang="en-US" altLang="zh-CN" sz="2000" dirty="0"/>
              <a:t>A7.zip</a:t>
            </a:r>
            <a:r>
              <a:rPr lang="zh-CN" altLang="en-US" sz="2000" dirty="0"/>
              <a:t>文件），</a:t>
            </a:r>
            <a:r>
              <a:rPr lang="zh-CN" altLang="en-US" sz="2000" dirty="0">
                <a:solidFill>
                  <a:srgbClr val="FF0000"/>
                </a:solidFill>
              </a:rPr>
              <a:t>注意只需要提交以下文件，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不要提交整个项目：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742950" lvl="1" indent="-285750">
              <a:buSzPct val="70000"/>
              <a:buFont typeface="Wingdings" panose="05000000000000000000" pitchFamily="2" charset="2"/>
              <a:buChar char="l"/>
            </a:pPr>
            <a:r>
              <a:rPr lang="en-US" altLang="zh-CN" dirty="0"/>
              <a:t>InterConstantPropagation.java 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/>
              <a:t>InterSolver.java </a:t>
            </a:r>
            <a:endParaRPr lang="en-US" altLang="zh-CN" sz="2400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/>
              <a:t>ConstantPropagation.java(optional)</a:t>
            </a:r>
            <a:endParaRPr lang="zh-CN" altLang="en-US" sz="2000" b="1" dirty="0">
              <a:solidFill>
                <a:srgbClr val="FF0000"/>
              </a:solidFill>
              <a:sym typeface="+mn-ea"/>
            </a:endParaRPr>
          </a:p>
          <a:p>
            <a:pPr indent="0">
              <a:lnSpc>
                <a:spcPct val="130000"/>
              </a:lnSpc>
              <a:buClr>
                <a:srgbClr val="385723"/>
              </a:buClr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将上面两个文件以及实验报告放在一个文件夹提交到下面地址中，提交成功后把坚果云的提交证明发给助教或者发到课程群中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1050" y="4635839"/>
            <a:ext cx="5940425" cy="2118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zh-CN" altLang="en-US" sz="2000" b="1" dirty="0">
                <a:ea typeface="+mn-lt"/>
                <a:cs typeface="+mn-lt"/>
              </a:rPr>
              <a:t>截止时间：</a:t>
            </a:r>
            <a:r>
              <a:rPr lang="en-US" sz="2000" b="1" dirty="0">
                <a:ea typeface="+mn-lt"/>
                <a:cs typeface="+mn-lt"/>
              </a:rPr>
              <a:t>2024.6.23 23:59</a:t>
            </a:r>
            <a:endParaRPr 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+mn-lt"/>
                <a:cs typeface="+mn-lt"/>
              </a:rPr>
              <a:t>提交地址：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+mn-lt"/>
                <a:cs typeface="+mn-lt"/>
              </a:rPr>
              <a:t>https://send2me.cn/A7QdCNjz/QsuEDZGVBqJfbA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/>
              <a:t>Alias-Aware </a:t>
            </a:r>
            <a:r>
              <a:rPr lang="zh-CN" altLang="en-US" dirty="0"/>
              <a:t>的过程间常量传播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218" y="1710679"/>
            <a:ext cx="11199741" cy="1955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实验内容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API</a:t>
            </a:r>
            <a:r>
              <a:rPr lang="zh-CN" altLang="en-US" dirty="0"/>
              <a:t>介绍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作业提交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6709" y="1158122"/>
            <a:ext cx="11199741" cy="45417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为 </a:t>
            </a:r>
            <a:r>
              <a:rPr lang="en-US" altLang="zh-CN" sz="2400" dirty="0"/>
              <a:t>Java </a:t>
            </a:r>
            <a:r>
              <a:rPr lang="zh-CN" altLang="en-US" sz="2400" dirty="0"/>
              <a:t>实现一个 </a:t>
            </a:r>
            <a:r>
              <a:rPr lang="en-US" altLang="zh-CN" sz="2400" dirty="0"/>
              <a:t>alias-aware </a:t>
            </a:r>
            <a:r>
              <a:rPr lang="zh-CN" altLang="en-US" sz="2400" dirty="0"/>
              <a:t>的过程间常量传播分析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在本次作业中，你需要在作业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的基础上，进一步提高常量传播的精度。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具体而言，你需要借助之前作业中实现的指针分析，根据指针分析结果来得到程序中的别名（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alias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）信息，并用这一信息来在过程间常量传播中更精确地处理对象字段（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field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）和数组（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array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和作业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一样，常量传播中只需要考虑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类型的值，但在本次作业中，你需要额外考虑程序中的别名，用别名信息来更精确地处理对字段和数组的存取。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之前的所有作业相比，本次作业的开放性更高：我们只在文档中描述你“需要做什么”，而将实现的细节留给你来确定，也就是说你需要自行决定“怎么做”。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别名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6129" y="1123186"/>
            <a:ext cx="11199741" cy="53802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一个内存中的数据位置可以通过不同的符号名来访问，这些指向内存中的同一位置的不同符号互为别名 。在 </a:t>
            </a:r>
            <a:r>
              <a:rPr lang="en-US" altLang="zh-CN" sz="2000" dirty="0"/>
              <a:t>Java </a:t>
            </a:r>
            <a:r>
              <a:rPr lang="zh-CN" altLang="en-US" sz="2000" dirty="0"/>
              <a:t>中，对实例字段和数组的访问可以形成别名。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变量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x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指向相同的对象，那么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x.f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y.f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这两个字段访问构成了别名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变量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a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b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指向同一个数组，并且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j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有相同的值，那么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b[j]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这两个数组访问构成了别名</a:t>
            </a:r>
            <a:endParaRPr lang="en-US" altLang="zh-CN" sz="2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在别名存在的情况下，通过对一个字段</a:t>
            </a:r>
            <a:r>
              <a:rPr lang="en-US" altLang="zh-CN" sz="2000" dirty="0"/>
              <a:t>/</a:t>
            </a:r>
            <a:r>
              <a:rPr lang="zh-CN" altLang="en-US" sz="2000" dirty="0"/>
              <a:t>数组的访问来修改一个实例字段</a:t>
            </a:r>
            <a:r>
              <a:rPr lang="en-US" altLang="zh-CN" sz="2000" dirty="0"/>
              <a:t>/</a:t>
            </a:r>
            <a:r>
              <a:rPr lang="zh-CN" altLang="en-US" sz="2000" dirty="0"/>
              <a:t>数组将会同时修改与这一访问相关的所有别名值。</a:t>
            </a:r>
            <a:endParaRPr lang="en-US" altLang="zh-CN" sz="2000" dirty="0"/>
          </a:p>
          <a:p>
            <a:pPr lvl="1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x.f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z.f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互为别名，那么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语句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= 5;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不仅将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的值修改为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，而且同时将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z.f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的值设为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en-US" altLang="zh-CN" sz="2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Java </a:t>
            </a:r>
            <a:r>
              <a:rPr lang="zh-CN" altLang="en-US" sz="2000" dirty="0"/>
              <a:t>中的静态字段不能拥有别名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对一个静态字段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T.f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，它有唯一的符号名（即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T.f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），且只能通过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T.f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被访问。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分析实例字段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F9A5298A-BEB3-4EDB-9E3E-4BBC6BCB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28" y="824265"/>
            <a:ext cx="11199741" cy="60406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更精确地处理实例字段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在作业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和作业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中，我们对实例字段的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load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语句进行了保守的处理，即直接将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load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语句等号左侧的变量设置为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NAC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微软雅黑" panose="020B0503020204020204" pitchFamily="34" charset="-122"/>
            </a:endParaRPr>
          </a:p>
          <a:p>
            <a:pPr lvl="1"/>
            <a:endParaRPr lang="en-US" altLang="zh-CN" sz="2000" dirty="0">
              <a:cs typeface="微软雅黑" panose="020B0503020204020204" pitchFamily="34" charset="-122"/>
            </a:endParaRPr>
          </a:p>
          <a:p>
            <a:pPr lvl="1"/>
            <a:endParaRPr lang="en-US" altLang="zh-CN" sz="2000" dirty="0">
              <a:cs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在本次作业中，当分析实例字段的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load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语句时（设该语句为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），我们找到所有对这一实例字段（以及其别名）进行修改的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语句，并将这些语句要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的值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meet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之后赋给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等号左侧的变量，如下所示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b="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若所有可能的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store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语句赋予该字段的值都为同一个常量（本例中为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），那么相比于之前保守的处理方法（认为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 = NAC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），我们能得到一个更精确的结果（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 = 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79E4EC-86A7-40E6-B28A-8643E1BC4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4" b="76369"/>
          <a:stretch/>
        </p:blipFill>
        <p:spPr>
          <a:xfrm>
            <a:off x="2135998" y="2390931"/>
            <a:ext cx="7920000" cy="6477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6A6C0B-C9D5-41AC-BE37-D9E0D887D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6" t="56381" r="1011" b="2524"/>
          <a:stretch/>
        </p:blipFill>
        <p:spPr>
          <a:xfrm>
            <a:off x="2135998" y="4500920"/>
            <a:ext cx="7920000" cy="13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分析实例字段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F9A5298A-BEB3-4EDB-9E3E-4BBC6BCB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29" y="1110693"/>
            <a:ext cx="11199741" cy="2936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计算别名信息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借助之前的作业中实现的指针分析来计算程序的别名信息。具体而言，对任意两个实例字段的访问（设为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y.f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），如果它们的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base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变量的指针集（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points-to set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）有交集（即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的指针集有交集），那么我们认为对这两个实例字段的访问（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x.f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和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y.f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）互为别名。</a:t>
            </a:r>
            <a:endParaRPr lang="en-US" altLang="zh-CN" sz="2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分析实例字段的精度取舍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流不敏感的（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flow-insensitive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541D6E-5C76-4154-8BD2-1E88FD24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9" y="4414421"/>
            <a:ext cx="9360000" cy="16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分析静态字段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521" y="1166854"/>
            <a:ext cx="10760958" cy="206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对静态字段的处理比实例字段简单，因为你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不需要考虑静态字段的别名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。当处理一个静态字段的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load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语句时（假设为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x =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T.f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），你只需要找到对同一个字段（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T.f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）的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store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语句，并将这些保存进字段的值进行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meet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后赋给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load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语句等号左侧的变量（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）。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静态字段的值可能来自于字段的初始化（</a:t>
            </a: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field initializer）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或类静态初始化块（</a:t>
            </a:r>
            <a:r>
              <a:rPr 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static initializer）</a:t>
            </a:r>
            <a:endParaRPr sz="2000" dirty="0">
              <a:latin typeface="等线" panose="02010600030101010101" pitchFamily="2" charset="-122"/>
              <a:ea typeface="等线" panose="0201060003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0405D8-30E9-428B-B54D-7DF24DC7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3327564"/>
            <a:ext cx="9360000" cy="29029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分析数组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521" y="1166854"/>
            <a:ext cx="10760958" cy="16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对数组的处理和对实例字段的处理类似。当分析一个数组的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load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语句如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x = a[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];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时，你需要找到所有修改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别名的值的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store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语句，并将这些值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meet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后赋给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。此处对数组的处理要更复杂一些：当你判断两个对数组的访问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b[j]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是否互为别名时，你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不仅需要考虑它们的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base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变量（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）的指针集是否有交集，还需要考虑索引值 </a:t>
            </a:r>
            <a:r>
              <a:rPr lang="en-US" altLang="zh-CN" sz="2000" b="1" dirty="0" err="1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i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j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pitchFamily="34" charset="-122"/>
              </a:rPr>
              <a:t>的关系。</a:t>
            </a:r>
            <a:endParaRPr sz="2000" b="1" dirty="0">
              <a:latin typeface="等线" panose="02010600030101010101" pitchFamily="2" charset="-122"/>
              <a:ea typeface="等线" panose="0201060003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1D3E72-5559-42A4-AB37-14CABB9E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3637251"/>
            <a:ext cx="8640000" cy="2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zh-CN" altLang="en-US" dirty="0"/>
              <a:t>对字段</a:t>
            </a:r>
            <a:r>
              <a:rPr lang="en-US" altLang="zh-CN" dirty="0"/>
              <a:t>/</a:t>
            </a:r>
            <a:r>
              <a:rPr lang="zh-CN" altLang="en-US" dirty="0"/>
              <a:t>数组初始化的说明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521" y="948154"/>
            <a:ext cx="10760958" cy="11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+mn-ea"/>
                <a:cs typeface="微软雅黑" panose="020B0503020204020204" pitchFamily="34" charset="-122"/>
              </a:rPr>
              <a:t>       由于我们对于字段和数组的处理是流不敏感的，所以当分析 </a:t>
            </a:r>
            <a:r>
              <a:rPr lang="en-US" altLang="zh-CN" dirty="0">
                <a:latin typeface="+mn-ea"/>
                <a:cs typeface="微软雅黑" panose="020B0503020204020204" pitchFamily="34" charset="-122"/>
              </a:rPr>
              <a:t>load 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一个字段</a:t>
            </a:r>
            <a:r>
              <a:rPr lang="en-US" altLang="zh-CN" dirty="0">
                <a:latin typeface="+mn-ea"/>
                <a:cs typeface="微软雅黑" panose="020B0503020204020204" pitchFamily="34" charset="-122"/>
              </a:rPr>
              <a:t>/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数组的语句时，我们需要 </a:t>
            </a:r>
            <a:r>
              <a:rPr lang="en-US" altLang="zh-CN" dirty="0">
                <a:latin typeface="+mn-ea"/>
                <a:cs typeface="微软雅黑" panose="020B0503020204020204" pitchFamily="34" charset="-122"/>
              </a:rPr>
              <a:t>meet 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所有被 </a:t>
            </a:r>
            <a:r>
              <a:rPr lang="en-US" altLang="zh-CN" dirty="0">
                <a:latin typeface="+mn-ea"/>
                <a:cs typeface="微软雅黑" panose="020B0503020204020204" pitchFamily="34" charset="-122"/>
              </a:rPr>
              <a:t>store 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到该字段</a:t>
            </a:r>
            <a:r>
              <a:rPr lang="en-US" altLang="zh-CN" dirty="0">
                <a:latin typeface="+mn-ea"/>
                <a:cs typeface="微软雅黑" panose="020B0503020204020204" pitchFamily="34" charset="-122"/>
              </a:rPr>
              <a:t>/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数组的值。在 </a:t>
            </a:r>
            <a:r>
              <a:rPr lang="en-US" altLang="zh-CN" dirty="0">
                <a:latin typeface="+mn-ea"/>
                <a:cs typeface="微软雅黑" panose="020B0503020204020204" pitchFamily="34" charset="-122"/>
              </a:rPr>
              <a:t>Java 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中，字段（包括实例字段和静态字段）和数组即使没有被显式地初始化过也能被 </a:t>
            </a:r>
            <a:r>
              <a:rPr lang="en-US" altLang="zh-CN" dirty="0">
                <a:latin typeface="+mn-ea"/>
                <a:cs typeface="微软雅黑" panose="020B0503020204020204" pitchFamily="34" charset="-122"/>
              </a:rPr>
              <a:t>load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，这是因为 </a:t>
            </a:r>
            <a:r>
              <a:rPr lang="en-US" altLang="zh-CN" b="1" dirty="0">
                <a:latin typeface="+mn-ea"/>
                <a:cs typeface="微软雅黑" panose="020B0503020204020204" pitchFamily="34" charset="-122"/>
              </a:rPr>
              <a:t>Java </a:t>
            </a:r>
            <a:r>
              <a:rPr lang="zh-CN" altLang="en-US" b="1" dirty="0">
                <a:latin typeface="+mn-ea"/>
                <a:cs typeface="微软雅黑" panose="020B0503020204020204" pitchFamily="34" charset="-122"/>
              </a:rPr>
              <a:t>会隐式地给 </a:t>
            </a:r>
            <a:r>
              <a:rPr lang="en-US" altLang="zh-CN" b="1" dirty="0">
                <a:latin typeface="+mn-ea"/>
                <a:cs typeface="微软雅黑" panose="020B0503020204020204" pitchFamily="34" charset="-122"/>
              </a:rPr>
              <a:t>int </a:t>
            </a:r>
            <a:r>
              <a:rPr lang="zh-CN" altLang="en-US" b="1" dirty="0">
                <a:latin typeface="+mn-ea"/>
                <a:cs typeface="微软雅黑" panose="020B0503020204020204" pitchFamily="34" charset="-122"/>
              </a:rPr>
              <a:t>类型赋初始值为 </a:t>
            </a:r>
            <a:r>
              <a:rPr lang="en-US" altLang="zh-CN" b="1" dirty="0">
                <a:latin typeface="+mn-ea"/>
                <a:cs typeface="微软雅黑" panose="020B0503020204020204" pitchFamily="34" charset="-122"/>
              </a:rPr>
              <a:t>0</a:t>
            </a:r>
            <a:r>
              <a:rPr lang="zh-CN" altLang="en-US" dirty="0">
                <a:latin typeface="+mn-ea"/>
                <a:cs typeface="微软雅黑" panose="020B0503020204020204" pitchFamily="34" charset="-122"/>
              </a:rPr>
              <a:t>。例如下面这一代码片段：</a:t>
            </a:r>
            <a:endParaRPr dirty="0">
              <a:latin typeface="+mn-ea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68501B-92CE-4190-BA42-4F9970EDFD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5" b="3797"/>
          <a:stretch/>
        </p:blipFill>
        <p:spPr>
          <a:xfrm>
            <a:off x="2136000" y="2052994"/>
            <a:ext cx="7920000" cy="1941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4B8426-91EC-48FB-822E-5C9C846524A9}"/>
              </a:ext>
            </a:extLst>
          </p:cNvPr>
          <p:cNvSpPr/>
          <p:nvPr/>
        </p:nvSpPr>
        <p:spPr>
          <a:xfrm>
            <a:off x="715521" y="3994438"/>
            <a:ext cx="10760958" cy="283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       </a:t>
            </a:r>
            <a:r>
              <a:rPr lang="zh-CN" altLang="en-US" dirty="0">
                <a:latin typeface="+mn-ea"/>
              </a:rPr>
              <a:t>在这种隐式初始化存在的情况下，如果一个实例字段在程序中被赋予了一个非 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常量（比如将上述代码片段中的第 </a:t>
            </a:r>
            <a:r>
              <a:rPr lang="en-US" altLang="zh-CN" dirty="0">
                <a:latin typeface="+mn-ea"/>
              </a:rPr>
              <a:t>6 </a:t>
            </a:r>
            <a:r>
              <a:rPr lang="zh-CN" altLang="en-US" dirty="0">
                <a:latin typeface="+mn-ea"/>
              </a:rPr>
              <a:t>行解除注释），我们就必须认为它的值为 </a:t>
            </a:r>
            <a:r>
              <a:rPr lang="en-US" altLang="zh-CN" dirty="0">
                <a:latin typeface="+mn-ea"/>
              </a:rPr>
              <a:t>NAC</a:t>
            </a:r>
            <a:r>
              <a:rPr lang="zh-CN" altLang="en-US" dirty="0">
                <a:latin typeface="+mn-ea"/>
              </a:rPr>
              <a:t>。这是将它的默认初始化值 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和被赋予的值（上述代码片段中的值 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）进行 </a:t>
            </a:r>
            <a:r>
              <a:rPr lang="en-US" altLang="zh-CN" dirty="0">
                <a:latin typeface="+mn-ea"/>
              </a:rPr>
              <a:t>meet </a:t>
            </a:r>
            <a:r>
              <a:rPr lang="zh-CN" altLang="en-US" dirty="0">
                <a:latin typeface="+mn-ea"/>
              </a:rPr>
              <a:t>后得到的，也就是说我们会在第 </a:t>
            </a:r>
            <a:r>
              <a:rPr lang="en-US" altLang="zh-CN" dirty="0">
                <a:latin typeface="+mn-ea"/>
              </a:rPr>
              <a:t>7 </a:t>
            </a:r>
            <a:r>
              <a:rPr lang="zh-CN" altLang="en-US" dirty="0">
                <a:latin typeface="+mn-ea"/>
              </a:rPr>
              <a:t>行得到 </a:t>
            </a:r>
            <a:r>
              <a:rPr lang="en-US" altLang="zh-CN" dirty="0">
                <a:latin typeface="+mn-ea"/>
              </a:rPr>
              <a:t>x = NAC</a:t>
            </a:r>
            <a:r>
              <a:rPr lang="zh-CN" altLang="en-US" dirty="0">
                <a:latin typeface="+mn-ea"/>
              </a:rPr>
              <a:t>。在这种情况下，你会发现我们上面所描述的对字段和数组的处理都变得没有意义了：它会认为任何被 </a:t>
            </a:r>
            <a:r>
              <a:rPr lang="en-US" altLang="zh-CN" dirty="0">
                <a:latin typeface="+mn-ea"/>
              </a:rPr>
              <a:t>load </a:t>
            </a:r>
            <a:r>
              <a:rPr lang="zh-CN" altLang="en-US" dirty="0">
                <a:latin typeface="+mn-ea"/>
              </a:rPr>
              <a:t>的值都是 </a:t>
            </a:r>
            <a:r>
              <a:rPr lang="en-US" altLang="zh-CN" dirty="0">
                <a:latin typeface="+mn-ea"/>
              </a:rPr>
              <a:t>NAC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+mn-ea"/>
              </a:rPr>
              <a:t>       </a:t>
            </a:r>
            <a:r>
              <a:rPr lang="zh-CN" altLang="en-US" dirty="0">
                <a:latin typeface="+mn-ea"/>
              </a:rPr>
              <a:t>为了处理这一情况，我们为被分析程序设置一个</a:t>
            </a:r>
            <a:r>
              <a:rPr lang="zh-CN" altLang="en-US" b="1" dirty="0">
                <a:latin typeface="+mn-ea"/>
              </a:rPr>
              <a:t>合理的假设：假设所有程序中的字段和数组都在被 </a:t>
            </a:r>
            <a:r>
              <a:rPr lang="en-US" altLang="zh-CN" b="1" dirty="0">
                <a:latin typeface="+mn-ea"/>
              </a:rPr>
              <a:t>load </a:t>
            </a:r>
            <a:r>
              <a:rPr lang="zh-CN" altLang="en-US" b="1" dirty="0">
                <a:latin typeface="+mn-ea"/>
              </a:rPr>
              <a:t>之前通过 </a:t>
            </a:r>
            <a:r>
              <a:rPr lang="en-US" altLang="zh-CN" b="1" dirty="0">
                <a:latin typeface="+mn-ea"/>
              </a:rPr>
              <a:t>store </a:t>
            </a:r>
            <a:r>
              <a:rPr lang="zh-CN" altLang="en-US" b="1" dirty="0">
                <a:latin typeface="+mn-ea"/>
              </a:rPr>
              <a:t>语句显式地初始化了。</a:t>
            </a:r>
            <a:r>
              <a:rPr lang="zh-CN" altLang="en-US" dirty="0">
                <a:latin typeface="+mn-ea"/>
              </a:rPr>
              <a:t>在这一假设下，所有的 </a:t>
            </a:r>
            <a:r>
              <a:rPr lang="en-US" altLang="zh-CN" dirty="0">
                <a:latin typeface="+mn-ea"/>
              </a:rPr>
              <a:t>load </a:t>
            </a:r>
            <a:r>
              <a:rPr lang="zh-CN" altLang="en-US" dirty="0">
                <a:latin typeface="+mn-ea"/>
              </a:rPr>
              <a:t>语句得到的值一定来自于程序中的 </a:t>
            </a:r>
            <a:r>
              <a:rPr lang="en-US" altLang="zh-CN" dirty="0">
                <a:latin typeface="+mn-ea"/>
              </a:rPr>
              <a:t>store </a:t>
            </a:r>
            <a:r>
              <a:rPr lang="zh-CN" altLang="en-US" dirty="0">
                <a:latin typeface="+mn-ea"/>
              </a:rPr>
              <a:t>语句，因此我们可以忽略默认初始值 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对 </a:t>
            </a:r>
            <a:r>
              <a:rPr lang="en-US" altLang="zh-CN" dirty="0">
                <a:latin typeface="+mn-ea"/>
              </a:rPr>
              <a:t>int </a:t>
            </a:r>
            <a:r>
              <a:rPr lang="zh-CN" altLang="en-US" dirty="0">
                <a:latin typeface="+mn-ea"/>
              </a:rPr>
              <a:t>型字段和数组带来的影响。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3668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10e66f9-6c51-4a6f-82c3-35c25245ea09"/>
  <p:tag name="COMMONDATA" val="eyJoZGlkIjoiZmRkZGU0NjY3YWE1MWRlODUzYWU4MjA1NmIxOGYxOTUifQ==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1847</Words>
  <Application>Microsoft Office PowerPoint</Application>
  <PresentationFormat>宽屏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Monotype Sorts</vt:lpstr>
      <vt:lpstr>等线</vt:lpstr>
      <vt:lpstr>微软雅黑</vt:lpstr>
      <vt:lpstr>Arial</vt:lpstr>
      <vt:lpstr>Wingdings</vt:lpstr>
      <vt:lpstr>2_自定义设计方案</vt:lpstr>
      <vt:lpstr>1_自定义设计方案</vt:lpstr>
      <vt:lpstr>PowerPoint 演示文稿</vt:lpstr>
      <vt:lpstr>实验7：Alias-Aware 的过程间常量传播</vt:lpstr>
      <vt:lpstr>实验内容</vt:lpstr>
      <vt:lpstr>实验内容——别名</vt:lpstr>
      <vt:lpstr>实验内容——分析实例字段</vt:lpstr>
      <vt:lpstr>实验内容——分析实例字段</vt:lpstr>
      <vt:lpstr>实验内容——分析静态字段</vt:lpstr>
      <vt:lpstr>实验内容——分析数组</vt:lpstr>
      <vt:lpstr>实验内容——对字段/数组初始化的说明</vt:lpstr>
      <vt:lpstr>API介绍</vt:lpstr>
      <vt:lpstr>实验任务</vt:lpstr>
      <vt:lpstr>实验任务</vt:lpstr>
      <vt:lpstr>实验任务</vt:lpstr>
      <vt:lpstr>作业提交</vt:lpstr>
      <vt:lpstr>作业测试与提交</vt:lpstr>
      <vt:lpstr>作业测试与提交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陈非凡</cp:lastModifiedBy>
  <cp:revision>115</cp:revision>
  <dcterms:created xsi:type="dcterms:W3CDTF">2024-02-28T17:15:00Z</dcterms:created>
  <dcterms:modified xsi:type="dcterms:W3CDTF">2024-06-12T10:03:51Z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ED3145AEB669458E921E2685BE334689</vt:lpwstr>
  </property>
  <property fmtid="{D5CDD505-2E9C-101B-9397-08002B2CF9AE}" pid="3" name="KSOProductBuildVer">
    <vt:lpwstr>2052-12.1.0.16388</vt:lpwstr>
  </property>
</Properties>
</file>