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50" r:id="rId3"/>
    <p:sldMasterId id="2147483762" r:id="rId4"/>
    <p:sldMasterId id="2147483774" r:id="rId5"/>
    <p:sldMasterId id="2147483836" r:id="rId6"/>
  </p:sldMasterIdLst>
  <p:sldIdLst>
    <p:sldId id="256" r:id="rId7"/>
    <p:sldId id="257" r:id="rId8"/>
    <p:sldId id="258" r:id="rId9"/>
    <p:sldId id="262" r:id="rId10"/>
    <p:sldId id="259" r:id="rId11"/>
    <p:sldId id="263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64" r:id="rId24"/>
    <p:sldId id="261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3231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3231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10A259-C863-4884-9257-37BDD9FAE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B35E-15A5-446C-B938-540EC1E92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B5F51-8974-470A-91DC-D5AC6DCF1C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7881B-D82B-4E15-8DFC-1D3EA0395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CB8D-5DEB-4C40-8AA9-3C248D4B4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68321-6C41-4F68-A0BF-224EF1347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A396B-41D0-4CBF-A3CA-318D34AFE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96F27-3DAD-416B-8F0D-7D5A6E2F1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EE538-3DC1-4D5D-A8A3-955C74F07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563C4-EBBA-496B-894D-9012AD1ED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8BC80-EA72-4A75-B79C-531A1000A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t1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" y="1984375"/>
            <a:ext cx="8999538" cy="7239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516313"/>
            <a:ext cx="7380288" cy="674687"/>
          </a:xfrm>
        </p:spPr>
        <p:txBody>
          <a:bodyPr/>
          <a:lstStyle>
            <a:lvl1pPr marL="0" indent="0"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BA862-5210-4241-84A3-3D9BE4137D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42D12-545A-42F8-AF22-22AD995F02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6081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566863"/>
            <a:ext cx="39624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ABEE4-05CD-493A-A38A-25E2ECA46C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806A7-BBF7-4E9F-8E1D-D5AE298024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ED0EF-795A-49EE-924B-6A90B66B3D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F6BB7-466A-4B60-90E0-E85A202956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5ECD8-0C19-4BCF-8C80-FB9D460048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95395-A9BE-44B0-A7B5-21491AFCE5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759F-E5E5-4E81-AFF6-E0DF79512E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7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38863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34683-1640-4854-8058-A47CF336B5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6E29E-72B5-497C-AFEA-BCAA41A963B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9A8B9-934E-4DFD-AA31-6B03C1D268F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B0212-61E3-438E-9211-DC412ADF287B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6081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566863"/>
            <a:ext cx="39624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B6FBF-C115-4D8F-BEBC-2B99EE3EF70C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732F1-7D12-4EFD-A5CD-2AD251651102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910E7-EEB8-45E9-B5AE-75278D08BFDD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65217-9F53-4C59-AC18-A11864D8C80A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8C611-A72C-4E4F-94DD-0D2A31C5F5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3BD24-2AA9-4A4E-AA48-3260458EC1D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841B3-05D7-4D51-B92F-E70DD3CA820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7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38863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A803F-A9A7-48AA-958C-42A0B81FFD32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246A2-2CA3-4F09-9D05-03B86A4B677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74AA2-380A-440A-857B-974DF02FA67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94033-107A-423E-B09E-AC219F7C631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6081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566863"/>
            <a:ext cx="39624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CFE04-76F4-47EB-B327-19D5DB8E9211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1DAC6-E656-4AE0-B3EC-D0DD073C421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AEEDB-7B47-45C6-BA51-2A7BB65996DA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BB9FF-CB19-4008-99F9-504CDC774691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D52C-3596-4720-B786-ACB4E9FCAA9A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1D5B-CEC7-4357-A82A-8DFC410194F2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0EB77-DD66-4848-8FF9-5E87B7961D2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7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38863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C087E-D2B1-486C-9EE6-86D4C98360CA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D8F5-FD42-4B25-A22C-741CACD0C125}" type="datetimeFigureOut">
              <a:rPr lang="fr-FR" altLang="zh-CN" smtClean="0"/>
              <a:pPr/>
              <a:t>26/10/2010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51578-D125-4274-8344-946248A0E0F5}" type="slidenum">
              <a:rPr lang="fr-FR" altLang="zh-CN" smtClean="0"/>
              <a:pPr/>
              <a:t>‹#›</a:t>
            </a:fld>
            <a:endParaRPr lang="fr-FR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51ppt.com.cn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moe normal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533400"/>
            <a:ext cx="1295400" cy="2286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6477000"/>
            <a:ext cx="1371600" cy="228600"/>
            <a:chOff x="240" y="4080"/>
            <a:chExt cx="864" cy="144"/>
          </a:xfrm>
        </p:grpSpPr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240" y="4080"/>
              <a:ext cx="144" cy="144"/>
            </a:xfrm>
            <a:prstGeom prst="ellipse">
              <a:avLst/>
            </a:prstGeom>
            <a:solidFill>
              <a:srgbClr val="B2B6D6"/>
            </a:solidFill>
            <a:ln w="9525">
              <a:solidFill>
                <a:srgbClr val="D1D4E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480" y="4080"/>
              <a:ext cx="144" cy="144"/>
            </a:xfrm>
            <a:prstGeom prst="ellipse">
              <a:avLst/>
            </a:prstGeom>
            <a:solidFill>
              <a:srgbClr val="B2B6D6"/>
            </a:solidFill>
            <a:ln w="9525">
              <a:solidFill>
                <a:srgbClr val="D1D4E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 userDrawn="1"/>
          </p:nvSpPr>
          <p:spPr bwMode="auto">
            <a:xfrm>
              <a:off x="720" y="4080"/>
              <a:ext cx="144" cy="144"/>
            </a:xfrm>
            <a:prstGeom prst="ellipse">
              <a:avLst/>
            </a:prstGeom>
            <a:solidFill>
              <a:srgbClr val="B2B6D6"/>
            </a:solidFill>
            <a:ln w="9525">
              <a:solidFill>
                <a:srgbClr val="D1D4E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 userDrawn="1"/>
          </p:nvSpPr>
          <p:spPr bwMode="auto">
            <a:xfrm>
              <a:off x="960" y="4080"/>
              <a:ext cx="144" cy="144"/>
            </a:xfrm>
            <a:prstGeom prst="ellipse">
              <a:avLst/>
            </a:prstGeom>
            <a:solidFill>
              <a:srgbClr val="B2B6D6"/>
            </a:solidFill>
            <a:ln w="9525">
              <a:solidFill>
                <a:srgbClr val="D1D4E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215074" y="5500702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CN" altLang="en-US" b="1" dirty="0">
                <a:ln w="11430">
                  <a:solidFill>
                    <a:schemeClr val="accent2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14"/>
              </a:rPr>
              <a:t>无忧</a:t>
            </a:r>
            <a:r>
              <a:rPr lang="en-US" altLang="zh-CN" b="1" dirty="0">
                <a:ln w="11430">
                  <a:solidFill>
                    <a:schemeClr val="accent2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14"/>
              </a:rPr>
              <a:t>PPT</a:t>
            </a:r>
            <a:r>
              <a:rPr lang="zh-CN" altLang="en-US" b="1" dirty="0">
                <a:ln w="11430">
                  <a:solidFill>
                    <a:schemeClr val="accent2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14"/>
              </a:rPr>
              <a:t>整理发布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3107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7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7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7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7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8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09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13110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0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0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1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2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3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4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5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6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7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8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19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0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1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2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3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4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5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6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7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28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3129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0B967445-A418-435C-888F-78EC1011AE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129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29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29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3129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 descr="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fld id="{D7C1AA0C-9D7B-4D18-AFB0-88EF8A3F1C6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276488" name="Picture 8" descr="M62FB&amp;F006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3"/>
            <a:ext cx="8229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fld id="{C9D12704-464B-427C-BDB6-9E35D19E6941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274440" name="Picture 8" descr="M62FB&amp;F006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3"/>
            <a:ext cx="8229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fld id="{8C31C826-092A-4244-8A86-6F9B15241794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003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67ECFC-8093-48A2-AB33-BA28F5243C16}" type="datetimeFigureOut">
              <a:rPr lang="zh-CN" altLang="en-US"/>
              <a:pPr>
                <a:defRPr/>
              </a:pPr>
              <a:t>2010/10/26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99E32-10B7-453A-986C-777D73C98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riendfeed.com/tonydeng" TargetMode="External"/><Relationship Id="rId2" Type="http://schemas.openxmlformats.org/officeDocument/2006/relationships/hyperlink" Target="http://twitter.com/wolfdeng" TargetMode="Externa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://wolfchina.blogbus.com/" TargetMode="External"/><Relationship Id="rId4" Type="http://schemas.openxmlformats.org/officeDocument/2006/relationships/hyperlink" Target="http://delicious.com/wolf.de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大型</a:t>
            </a:r>
            <a:r>
              <a:rPr lang="en-US" altLang="zh-CN" dirty="0" smtClean="0"/>
              <a:t>SNS</a:t>
            </a:r>
            <a:r>
              <a:rPr lang="zh-CN" altLang="en-US" dirty="0" smtClean="0"/>
              <a:t>网站数据库设计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Tony Deng</a:t>
            </a:r>
          </a:p>
          <a:p>
            <a:r>
              <a:rPr lang="en-US" altLang="zh-CN" dirty="0" smtClean="0">
                <a:hlinkClick r:id="rId2"/>
              </a:rPr>
              <a:t>http://twitter.com/wolfdeng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http://friendfeed.com/tonydeng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http://delicious.com/wolf.deng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http://wolfchina.blogbus.com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拆分案例一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11560" y="1916832"/>
            <a:ext cx="8352928" cy="4176464"/>
            <a:chOff x="611560" y="1916832"/>
            <a:chExt cx="8352928" cy="4176464"/>
          </a:xfrm>
        </p:grpSpPr>
        <p:sp>
          <p:nvSpPr>
            <p:cNvPr id="29" name="矩形 28"/>
            <p:cNvSpPr/>
            <p:nvPr/>
          </p:nvSpPr>
          <p:spPr>
            <a:xfrm>
              <a:off x="4860032" y="1916832"/>
              <a:ext cx="4104456" cy="33843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99792" y="1988840"/>
              <a:ext cx="1152128" cy="410445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柱形 3"/>
            <p:cNvSpPr/>
            <p:nvPr/>
          </p:nvSpPr>
          <p:spPr>
            <a:xfrm>
              <a:off x="611560" y="3068960"/>
              <a:ext cx="936104" cy="151216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</a:p>
            <a:p>
              <a:pPr algn="ctr"/>
              <a:r>
                <a:rPr lang="en-US" altLang="zh-CN" dirty="0" smtClean="0"/>
                <a:t>Feed</a:t>
              </a:r>
            </a:p>
            <a:p>
              <a:pPr algn="ctr"/>
              <a:r>
                <a:rPr lang="en-US" altLang="zh-CN" dirty="0" smtClean="0"/>
                <a:t>Album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7" name="圆柱形 6"/>
            <p:cNvSpPr/>
            <p:nvPr/>
          </p:nvSpPr>
          <p:spPr>
            <a:xfrm>
              <a:off x="2843808" y="4509120"/>
              <a:ext cx="792088" cy="8640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Album</a:t>
              </a:r>
              <a:endParaRPr lang="zh-CN" altLang="en-US" sz="1600" dirty="0"/>
            </a:p>
          </p:txBody>
        </p:sp>
        <p:sp>
          <p:nvSpPr>
            <p:cNvPr id="9" name="圆柱形 8"/>
            <p:cNvSpPr/>
            <p:nvPr/>
          </p:nvSpPr>
          <p:spPr>
            <a:xfrm>
              <a:off x="2843808" y="3429000"/>
              <a:ext cx="792088" cy="8640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Feed</a:t>
              </a:r>
              <a:endParaRPr lang="zh-CN" altLang="en-US" sz="1600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2843808" y="2276872"/>
              <a:ext cx="792088" cy="8640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</a:t>
              </a:r>
              <a:endParaRPr lang="zh-CN" altLang="en-US" sz="1600" dirty="0"/>
            </a:p>
          </p:txBody>
        </p:sp>
        <p:sp>
          <p:nvSpPr>
            <p:cNvPr id="11" name="圆柱形 10"/>
            <p:cNvSpPr/>
            <p:nvPr/>
          </p:nvSpPr>
          <p:spPr>
            <a:xfrm>
              <a:off x="4993704" y="238802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</a:t>
              </a:r>
              <a:endParaRPr lang="zh-CN" altLang="en-US" sz="1600" dirty="0"/>
            </a:p>
          </p:txBody>
        </p:sp>
        <p:sp>
          <p:nvSpPr>
            <p:cNvPr id="12" name="圆柱形 11"/>
            <p:cNvSpPr/>
            <p:nvPr/>
          </p:nvSpPr>
          <p:spPr>
            <a:xfrm>
              <a:off x="7369968" y="238802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</a:t>
              </a:r>
              <a:endParaRPr lang="zh-CN" altLang="en-US" sz="1600" dirty="0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6217840" y="238802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</a:t>
              </a:r>
              <a:endParaRPr lang="zh-CN" altLang="en-US" sz="1600" dirty="0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6217840" y="346814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Feed</a:t>
              </a:r>
              <a:endParaRPr lang="zh-CN" altLang="en-US" sz="1600" dirty="0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7441976" y="346814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Feed</a:t>
              </a:r>
              <a:endParaRPr lang="zh-CN" altLang="en-US" sz="1600" dirty="0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4993704" y="3468141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Feed</a:t>
              </a:r>
              <a:endParaRPr lang="zh-CN" altLang="en-US" sz="1600" dirty="0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4993704" y="4476253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Album</a:t>
              </a:r>
              <a:endParaRPr lang="zh-CN" altLang="en-US" sz="1600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6217840" y="4476253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Album</a:t>
              </a:r>
              <a:endParaRPr lang="zh-CN" altLang="en-US" sz="1600" dirty="0"/>
            </a:p>
          </p:txBody>
        </p:sp>
        <p:sp>
          <p:nvSpPr>
            <p:cNvPr id="20" name="圆柱形 19"/>
            <p:cNvSpPr/>
            <p:nvPr/>
          </p:nvSpPr>
          <p:spPr>
            <a:xfrm>
              <a:off x="7441976" y="4476253"/>
              <a:ext cx="792088" cy="4320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Album</a:t>
              </a:r>
              <a:endParaRPr lang="zh-CN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7824" y="55172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1691680" y="3429000"/>
              <a:ext cx="978408" cy="7920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923928" y="3429000"/>
              <a:ext cx="978408" cy="7920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44408" y="234888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44408" y="341970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4408" y="443711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27584" y="472514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1412776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利用中间件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程序逻辑拆分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37321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先垂直，后水平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先哈希，后范围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拆分方案二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27784" y="1196752"/>
            <a:ext cx="6264696" cy="5544616"/>
            <a:chOff x="2627784" y="1196752"/>
            <a:chExt cx="6264696" cy="5544616"/>
          </a:xfrm>
        </p:grpSpPr>
        <p:grpSp>
          <p:nvGrpSpPr>
            <p:cNvPr id="6" name="组合 5"/>
            <p:cNvGrpSpPr/>
            <p:nvPr/>
          </p:nvGrpSpPr>
          <p:grpSpPr>
            <a:xfrm>
              <a:off x="2627784" y="2780928"/>
              <a:ext cx="2016224" cy="1800200"/>
              <a:chOff x="683568" y="2780928"/>
              <a:chExt cx="2016224" cy="1800200"/>
            </a:xfrm>
          </p:grpSpPr>
          <p:sp>
            <p:nvSpPr>
              <p:cNvPr id="4" name="圆柱形 3"/>
              <p:cNvSpPr/>
              <p:nvPr/>
            </p:nvSpPr>
            <p:spPr>
              <a:xfrm>
                <a:off x="683568" y="2780928"/>
                <a:ext cx="2016224" cy="1800200"/>
              </a:xfrm>
              <a:prstGeom prst="can">
                <a:avLst>
                  <a:gd name="adj" fmla="val 37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USER_profile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87624" y="2924944"/>
                <a:ext cx="1058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DB_USER</a:t>
                </a:r>
                <a:endParaRPr lang="zh-CN" altLang="en-US" dirty="0"/>
              </a:p>
            </p:txBody>
          </p:sp>
        </p:grpSp>
        <p:sp>
          <p:nvSpPr>
            <p:cNvPr id="13" name="右箭头 12"/>
            <p:cNvSpPr/>
            <p:nvPr/>
          </p:nvSpPr>
          <p:spPr>
            <a:xfrm>
              <a:off x="4860032" y="3212976"/>
              <a:ext cx="1296144" cy="1152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300192" y="1196752"/>
              <a:ext cx="2592288" cy="5544616"/>
              <a:chOff x="4427984" y="1124744"/>
              <a:chExt cx="2592288" cy="554461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27984" y="1124744"/>
                <a:ext cx="2592288" cy="5544616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4644008" y="1268760"/>
                <a:ext cx="1944216" cy="1440160"/>
              </a:xfrm>
              <a:prstGeom prst="can">
                <a:avLst>
                  <a:gd name="adj" fmla="val 282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USER_profile_00</a:t>
                </a:r>
              </a:p>
              <a:p>
                <a:pPr algn="ctr"/>
                <a:r>
                  <a:rPr lang="en-US" altLang="zh-CN" sz="1400" dirty="0" smtClean="0"/>
                  <a:t>USER_profile_01</a:t>
                </a:r>
              </a:p>
              <a:p>
                <a:pPr algn="ctr"/>
                <a:r>
                  <a:rPr lang="en-US" altLang="zh-CN" sz="1400" dirty="0" smtClean="0"/>
                  <a:t>…….</a:t>
                </a:r>
              </a:p>
              <a:p>
                <a:pPr algn="ctr"/>
                <a:r>
                  <a:rPr lang="en-US" altLang="zh-CN" sz="1400" dirty="0" smtClean="0"/>
                  <a:t>USER_profile_0E</a:t>
                </a:r>
              </a:p>
              <a:p>
                <a:pPr algn="ctr"/>
                <a:r>
                  <a:rPr lang="en-US" altLang="zh-CN" sz="1400" dirty="0" smtClean="0"/>
                  <a:t>USER_profile_0F</a:t>
                </a:r>
                <a:endParaRPr lang="zh-CN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04048" y="1196752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DB_USER_0</a:t>
                </a:r>
                <a:endParaRPr lang="zh-CN" altLang="en-US" dirty="0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4644008" y="3068960"/>
                <a:ext cx="1944216" cy="1368152"/>
              </a:xfrm>
              <a:prstGeom prst="can">
                <a:avLst>
                  <a:gd name="adj" fmla="val 282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USER_profile_10</a:t>
                </a:r>
              </a:p>
              <a:p>
                <a:pPr algn="ctr"/>
                <a:r>
                  <a:rPr lang="en-US" altLang="zh-CN" sz="1400" dirty="0" smtClean="0"/>
                  <a:t>USER_profile_11</a:t>
                </a:r>
              </a:p>
              <a:p>
                <a:pPr algn="ctr"/>
                <a:r>
                  <a:rPr lang="en-US" altLang="zh-CN" sz="1400" dirty="0" smtClean="0"/>
                  <a:t>…….</a:t>
                </a:r>
              </a:p>
              <a:p>
                <a:pPr algn="ctr"/>
                <a:r>
                  <a:rPr lang="en-US" altLang="zh-CN" sz="1400" dirty="0" smtClean="0"/>
                  <a:t>USER_profile_1E</a:t>
                </a:r>
              </a:p>
              <a:p>
                <a:pPr algn="ctr"/>
                <a:r>
                  <a:rPr lang="en-US" altLang="zh-CN" sz="1400" dirty="0" smtClean="0"/>
                  <a:t>USER_profile_1F</a:t>
                </a:r>
                <a:endParaRPr lang="zh-CN" altLang="en-US" sz="1400" dirty="0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4644008" y="5157192"/>
                <a:ext cx="1944216" cy="1440160"/>
              </a:xfrm>
              <a:prstGeom prst="can">
                <a:avLst>
                  <a:gd name="adj" fmla="val 282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USER_profile_F0</a:t>
                </a:r>
              </a:p>
              <a:p>
                <a:pPr algn="ctr"/>
                <a:r>
                  <a:rPr lang="en-US" altLang="zh-CN" sz="1400" dirty="0" smtClean="0"/>
                  <a:t>USER_profile_F1</a:t>
                </a:r>
              </a:p>
              <a:p>
                <a:pPr algn="ctr"/>
                <a:r>
                  <a:rPr lang="en-US" altLang="zh-CN" sz="1400" dirty="0" smtClean="0"/>
                  <a:t>…….</a:t>
                </a:r>
              </a:p>
              <a:p>
                <a:pPr algn="ctr"/>
                <a:r>
                  <a:rPr lang="en-US" altLang="zh-CN" sz="1400" dirty="0" err="1" smtClean="0"/>
                  <a:t>USER_profile_FE</a:t>
                </a:r>
                <a:endParaRPr lang="en-US" altLang="zh-CN" sz="1400" dirty="0" smtClean="0"/>
              </a:p>
              <a:p>
                <a:pPr algn="ctr"/>
                <a:r>
                  <a:rPr lang="en-US" altLang="zh-CN" sz="1400" dirty="0" err="1" smtClean="0"/>
                  <a:t>USER_profile_FF</a:t>
                </a:r>
                <a:endParaRPr lang="zh-CN" alt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32040" y="2996952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DB_USER_1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04048" y="5075892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DB_USER_F</a:t>
                </a:r>
                <a:endParaRPr lang="zh-CN" altLang="en-US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899592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硬路由，避免中间逻辑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1916832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一共有（</a:t>
            </a:r>
            <a:r>
              <a:rPr lang="en-US" altLang="zh-CN" dirty="0" smtClean="0"/>
              <a:t>0,1,2……E,F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个数据库节点</a:t>
            </a:r>
            <a:endParaRPr lang="en-US" altLang="zh-CN" dirty="0" smtClean="0"/>
          </a:p>
          <a:p>
            <a:r>
              <a:rPr lang="zh-CN" altLang="en-US" dirty="0" smtClean="0"/>
              <a:t>每个节点（</a:t>
            </a:r>
            <a:r>
              <a:rPr lang="en-US" altLang="zh-CN" dirty="0" smtClean="0"/>
              <a:t>0,1,2……E,F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个表</a:t>
            </a:r>
            <a:endParaRPr lang="en-US" altLang="zh-CN" dirty="0" smtClean="0"/>
          </a:p>
          <a:p>
            <a:r>
              <a:rPr lang="en-US" altLang="zh-CN" dirty="0" smtClean="0"/>
              <a:t>16*16</a:t>
            </a:r>
            <a:r>
              <a:rPr lang="zh-CN" altLang="en-US" dirty="0" smtClean="0"/>
              <a:t>切分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1166" y="4869160"/>
            <a:ext cx="5723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表的命名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原名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后缀（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个字符）字符取值范围为</a:t>
            </a:r>
            <a:r>
              <a:rPr lang="en-US" altLang="zh-CN" sz="1600" dirty="0" smtClean="0"/>
              <a:t>[0,F]</a:t>
            </a:r>
          </a:p>
          <a:p>
            <a:r>
              <a:rPr lang="zh-CN" altLang="en-US" sz="1600" dirty="0" smtClean="0"/>
              <a:t>用户定位：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进制</a:t>
            </a:r>
            <a:r>
              <a:rPr lang="en-US" altLang="zh-CN" sz="1600" dirty="0" smtClean="0"/>
              <a:t>MD5</a:t>
            </a:r>
            <a:r>
              <a:rPr lang="zh-CN" altLang="en-US" sz="1600" dirty="0" smtClean="0"/>
              <a:t>哈希值，第一位定位库，第二位定位表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78687" y="4718737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拆分流程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979712" y="1772816"/>
            <a:ext cx="5184576" cy="4176464"/>
            <a:chOff x="971600" y="1556792"/>
            <a:chExt cx="5184576" cy="4176464"/>
          </a:xfrm>
        </p:grpSpPr>
        <p:sp>
          <p:nvSpPr>
            <p:cNvPr id="4" name="椭圆 3"/>
            <p:cNvSpPr/>
            <p:nvPr/>
          </p:nvSpPr>
          <p:spPr>
            <a:xfrm>
              <a:off x="971600" y="3068960"/>
              <a:ext cx="864096" cy="7920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2699792" y="1988840"/>
              <a:ext cx="720080" cy="64807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699792" y="3140968"/>
              <a:ext cx="720080" cy="64807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699792" y="4365104"/>
              <a:ext cx="720080" cy="64807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283968" y="1556792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283968" y="2276872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83968" y="2996952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83968" y="3717032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83968" y="4437112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83968" y="5229200"/>
              <a:ext cx="504056" cy="50405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96136" y="2348880"/>
              <a:ext cx="360040" cy="36004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796136" y="2924944"/>
              <a:ext cx="360040" cy="36004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96136" y="3573016"/>
              <a:ext cx="360040" cy="36004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5796136" y="4221088"/>
              <a:ext cx="360040" cy="36004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4" idx="6"/>
              <a:endCxn id="5" idx="2"/>
            </p:cNvCxnSpPr>
            <p:nvPr/>
          </p:nvCxnSpPr>
          <p:spPr>
            <a:xfrm flipV="1">
              <a:off x="1835696" y="2312876"/>
              <a:ext cx="864096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6"/>
              <a:endCxn id="6" idx="2"/>
            </p:cNvCxnSpPr>
            <p:nvPr/>
          </p:nvCxnSpPr>
          <p:spPr>
            <a:xfrm>
              <a:off x="1835696" y="3465004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7" idx="1"/>
            </p:cNvCxnSpPr>
            <p:nvPr/>
          </p:nvCxnSpPr>
          <p:spPr>
            <a:xfrm>
              <a:off x="1835696" y="3465004"/>
              <a:ext cx="969549" cy="995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6"/>
              <a:endCxn id="8" idx="2"/>
            </p:cNvCxnSpPr>
            <p:nvPr/>
          </p:nvCxnSpPr>
          <p:spPr>
            <a:xfrm flipV="1">
              <a:off x="3419872" y="1808820"/>
              <a:ext cx="86409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6"/>
              <a:endCxn id="9" idx="2"/>
            </p:cNvCxnSpPr>
            <p:nvPr/>
          </p:nvCxnSpPr>
          <p:spPr>
            <a:xfrm>
              <a:off x="3419872" y="2312876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6"/>
              <a:endCxn id="10" idx="2"/>
            </p:cNvCxnSpPr>
            <p:nvPr/>
          </p:nvCxnSpPr>
          <p:spPr>
            <a:xfrm flipV="1">
              <a:off x="3419872" y="3248980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" idx="6"/>
              <a:endCxn id="11" idx="1"/>
            </p:cNvCxnSpPr>
            <p:nvPr/>
          </p:nvCxnSpPr>
          <p:spPr>
            <a:xfrm>
              <a:off x="3419872" y="3465004"/>
              <a:ext cx="937913" cy="325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" idx="6"/>
              <a:endCxn id="12" idx="2"/>
            </p:cNvCxnSpPr>
            <p:nvPr/>
          </p:nvCxnSpPr>
          <p:spPr>
            <a:xfrm>
              <a:off x="3419872" y="4689140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7" idx="6"/>
              <a:endCxn id="13" idx="2"/>
            </p:cNvCxnSpPr>
            <p:nvPr/>
          </p:nvCxnSpPr>
          <p:spPr>
            <a:xfrm>
              <a:off x="3419872" y="4689140"/>
              <a:ext cx="864096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0" idx="6"/>
              <a:endCxn id="14" idx="2"/>
            </p:cNvCxnSpPr>
            <p:nvPr/>
          </p:nvCxnSpPr>
          <p:spPr>
            <a:xfrm flipV="1">
              <a:off x="4788024" y="2528900"/>
              <a:ext cx="100811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0" idx="6"/>
              <a:endCxn id="15" idx="2"/>
            </p:cNvCxnSpPr>
            <p:nvPr/>
          </p:nvCxnSpPr>
          <p:spPr>
            <a:xfrm flipV="1">
              <a:off x="4788024" y="3104964"/>
              <a:ext cx="100811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1" idx="6"/>
              <a:endCxn id="16" idx="2"/>
            </p:cNvCxnSpPr>
            <p:nvPr/>
          </p:nvCxnSpPr>
          <p:spPr>
            <a:xfrm flipV="1">
              <a:off x="4788024" y="3753036"/>
              <a:ext cx="100811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1" idx="6"/>
              <a:endCxn id="17" idx="2"/>
            </p:cNvCxnSpPr>
            <p:nvPr/>
          </p:nvCxnSpPr>
          <p:spPr>
            <a:xfrm>
              <a:off x="4788024" y="3969060"/>
              <a:ext cx="100811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125469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36012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一次分片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04048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二次分片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44208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三次分片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二次拆分（配合中间件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程序逻辑）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11560" y="1556792"/>
            <a:ext cx="648072" cy="1224136"/>
            <a:chOff x="611560" y="1124744"/>
            <a:chExt cx="648072" cy="1224136"/>
          </a:xfrm>
        </p:grpSpPr>
        <p:sp>
          <p:nvSpPr>
            <p:cNvPr id="4" name="圆角矩形 3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1268760"/>
              <a:ext cx="461665" cy="9291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>
                  <a:latin typeface="Bitstream Vera Sans Mono" pitchFamily="49" charset="0"/>
                </a:rPr>
                <a:t>Client</a:t>
              </a:r>
              <a:endParaRPr lang="zh-CN" altLang="en-US" dirty="0">
                <a:latin typeface="Bitstream Vera Sans Mono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1560" y="3140968"/>
            <a:ext cx="648072" cy="1224136"/>
            <a:chOff x="611560" y="1124744"/>
            <a:chExt cx="648072" cy="1224136"/>
          </a:xfrm>
        </p:grpSpPr>
        <p:sp>
          <p:nvSpPr>
            <p:cNvPr id="8" name="圆角矩形 7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568" y="1268760"/>
              <a:ext cx="461665" cy="9291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>
                  <a:latin typeface="Bitstream Vera Sans Mono" pitchFamily="49" charset="0"/>
                </a:rPr>
                <a:t>Client</a:t>
              </a:r>
              <a:endParaRPr lang="zh-CN" altLang="en-US" dirty="0">
                <a:latin typeface="Bitstream Vera Sans Mono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4581128"/>
            <a:ext cx="648072" cy="1224136"/>
            <a:chOff x="611560" y="1124744"/>
            <a:chExt cx="648072" cy="1224136"/>
          </a:xfrm>
        </p:grpSpPr>
        <p:sp>
          <p:nvSpPr>
            <p:cNvPr id="11" name="圆角矩形 10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1268760"/>
              <a:ext cx="461665" cy="9291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>
                  <a:latin typeface="Bitstream Vera Sans Mono" pitchFamily="49" charset="0"/>
                </a:rPr>
                <a:t>Client</a:t>
              </a:r>
              <a:endParaRPr lang="zh-CN" altLang="en-US" dirty="0">
                <a:latin typeface="Bitstream Vera Sans Mono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87824" y="2348880"/>
            <a:ext cx="1440160" cy="2664296"/>
            <a:chOff x="3275856" y="2348880"/>
            <a:chExt cx="1440160" cy="2664296"/>
          </a:xfrm>
        </p:grpSpPr>
        <p:sp>
          <p:nvSpPr>
            <p:cNvPr id="13" name="圆角矩形 12"/>
            <p:cNvSpPr/>
            <p:nvPr/>
          </p:nvSpPr>
          <p:spPr>
            <a:xfrm>
              <a:off x="3275856" y="2348880"/>
              <a:ext cx="1440160" cy="2664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1880" y="2689756"/>
              <a:ext cx="989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Proxy</a:t>
              </a:r>
              <a:endParaRPr lang="zh-CN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1492" y="3429000"/>
              <a:ext cx="13045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UID mod 4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[0,1] to DB1</a:t>
              </a:r>
            </a:p>
            <a:p>
              <a:r>
                <a:rPr lang="en-US" altLang="zh-CN" dirty="0" smtClean="0"/>
                <a:t>[2,3] to DB2</a:t>
              </a:r>
              <a:endParaRPr lang="zh-CN" altLang="en-US" dirty="0"/>
            </a:p>
          </p:txBody>
        </p:sp>
      </p:grpSp>
      <p:sp>
        <p:nvSpPr>
          <p:cNvPr id="17" name="圆柱形 16"/>
          <p:cNvSpPr/>
          <p:nvPr/>
        </p:nvSpPr>
        <p:spPr>
          <a:xfrm>
            <a:off x="6156176" y="2492896"/>
            <a:ext cx="1584176" cy="2304256"/>
          </a:xfrm>
          <a:prstGeom prst="can">
            <a:avLst>
              <a:gd name="adj" fmla="val 42136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8224" y="27809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3501008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USER_profile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3933056"/>
            <a:ext cx="8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0,1,4,5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427066" y="2252254"/>
            <a:ext cx="1386292" cy="2904938"/>
            <a:chOff x="1427066" y="2252254"/>
            <a:chExt cx="1386292" cy="2904938"/>
          </a:xfrm>
        </p:grpSpPr>
        <p:sp>
          <p:nvSpPr>
            <p:cNvPr id="21" name="右箭头 20"/>
            <p:cNvSpPr/>
            <p:nvPr/>
          </p:nvSpPr>
          <p:spPr>
            <a:xfrm rot="1888009">
              <a:off x="1427066" y="225225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1491206" y="3573016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23" name="右箭头 22"/>
            <p:cNvSpPr/>
            <p:nvPr/>
          </p:nvSpPr>
          <p:spPr>
            <a:xfrm rot="19684746">
              <a:off x="1475656" y="472514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572000" y="2924944"/>
            <a:ext cx="1512168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 rot="10800000" flipV="1">
            <a:off x="4499993" y="3861048"/>
            <a:ext cx="1512168" cy="7200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1556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原始状态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537321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客户端通过中间件与数据库进行交互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二次拆分（配合中间件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程序逻辑）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771800" y="1916832"/>
            <a:ext cx="1440160" cy="1800200"/>
            <a:chOff x="3275856" y="2348880"/>
            <a:chExt cx="1440160" cy="2664296"/>
          </a:xfrm>
        </p:grpSpPr>
        <p:sp>
          <p:nvSpPr>
            <p:cNvPr id="11" name="圆角矩形 10"/>
            <p:cNvSpPr/>
            <p:nvPr/>
          </p:nvSpPr>
          <p:spPr>
            <a:xfrm>
              <a:off x="3275856" y="2348880"/>
              <a:ext cx="1440160" cy="2664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2689756"/>
              <a:ext cx="989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Proxy</a:t>
              </a:r>
              <a:endParaRPr lang="zh-CN" alt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1492" y="3429000"/>
              <a:ext cx="13045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UID mod 4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[0,1] to DB1</a:t>
              </a:r>
            </a:p>
            <a:p>
              <a:r>
                <a:rPr lang="en-US" altLang="zh-CN" dirty="0" smtClean="0"/>
                <a:t>[2,3] to DB2</a:t>
              </a:r>
              <a:endParaRPr lang="zh-CN" altLang="en-US" dirty="0"/>
            </a:p>
          </p:txBody>
        </p:sp>
      </p:grpSp>
      <p:sp>
        <p:nvSpPr>
          <p:cNvPr id="14" name="圆柱形 13"/>
          <p:cNvSpPr/>
          <p:nvPr/>
        </p:nvSpPr>
        <p:spPr>
          <a:xfrm>
            <a:off x="6156176" y="2060848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0232" y="20608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192" y="2564904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USER_profile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4208" y="2996952"/>
            <a:ext cx="8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0,1,4,5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31640" y="1700808"/>
            <a:ext cx="1386292" cy="2160240"/>
            <a:chOff x="1427066" y="2252254"/>
            <a:chExt cx="1386292" cy="2904938"/>
          </a:xfrm>
        </p:grpSpPr>
        <p:sp>
          <p:nvSpPr>
            <p:cNvPr id="19" name="右箭头 18"/>
            <p:cNvSpPr/>
            <p:nvPr/>
          </p:nvSpPr>
          <p:spPr>
            <a:xfrm rot="1888009">
              <a:off x="1427066" y="225225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1491206" y="3573016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21" name="右箭头 20"/>
            <p:cNvSpPr/>
            <p:nvPr/>
          </p:nvSpPr>
          <p:spPr>
            <a:xfrm rot="19684746">
              <a:off x="1475656" y="472514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</p:grpSp>
      <p:sp>
        <p:nvSpPr>
          <p:cNvPr id="22" name="右箭头 21"/>
          <p:cNvSpPr/>
          <p:nvPr/>
        </p:nvSpPr>
        <p:spPr>
          <a:xfrm>
            <a:off x="4355976" y="2060848"/>
            <a:ext cx="1512168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 flipV="1">
            <a:off x="4283968" y="2852936"/>
            <a:ext cx="1512168" cy="7200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11560" y="1196752"/>
            <a:ext cx="648072" cy="1008112"/>
            <a:chOff x="611560" y="1124744"/>
            <a:chExt cx="648072" cy="1224136"/>
          </a:xfrm>
        </p:grpSpPr>
        <p:sp>
          <p:nvSpPr>
            <p:cNvPr id="26" name="圆角矩形 25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1560" y="3356992"/>
            <a:ext cx="648072" cy="1008112"/>
            <a:chOff x="611560" y="1124744"/>
            <a:chExt cx="648072" cy="1224136"/>
          </a:xfrm>
        </p:grpSpPr>
        <p:sp>
          <p:nvSpPr>
            <p:cNvPr id="31" name="圆角矩形 30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1560" y="2276872"/>
            <a:ext cx="648072" cy="1008112"/>
            <a:chOff x="611560" y="1124744"/>
            <a:chExt cx="648072" cy="1224136"/>
          </a:xfrm>
        </p:grpSpPr>
        <p:sp>
          <p:nvSpPr>
            <p:cNvPr id="34" name="圆角矩形 33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sp>
        <p:nvSpPr>
          <p:cNvPr id="36" name="圆柱形 35"/>
          <p:cNvSpPr/>
          <p:nvPr/>
        </p:nvSpPr>
        <p:spPr>
          <a:xfrm>
            <a:off x="6156176" y="4437112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USER_profile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0,1,4,5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6216" y="443711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DB1_1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6660232" y="3501008"/>
            <a:ext cx="739825" cy="997517"/>
            <a:chOff x="6660232" y="3501008"/>
            <a:chExt cx="739825" cy="997517"/>
          </a:xfrm>
        </p:grpSpPr>
        <p:sp>
          <p:nvSpPr>
            <p:cNvPr id="38" name="下箭头 37"/>
            <p:cNvSpPr/>
            <p:nvPr/>
          </p:nvSpPr>
          <p:spPr>
            <a:xfrm>
              <a:off x="6660232" y="3645024"/>
              <a:ext cx="484632" cy="762384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6747410" y="3845878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Replication</a:t>
              </a:r>
              <a:endParaRPr lang="zh-CN" alt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771800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创建复制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二次拆分（配合中间件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程序逻辑）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71800" y="1916832"/>
            <a:ext cx="1497868" cy="2880320"/>
            <a:chOff x="3275856" y="2348880"/>
            <a:chExt cx="1497868" cy="2664296"/>
          </a:xfrm>
        </p:grpSpPr>
        <p:sp>
          <p:nvSpPr>
            <p:cNvPr id="5" name="圆角矩形 4"/>
            <p:cNvSpPr/>
            <p:nvPr/>
          </p:nvSpPr>
          <p:spPr>
            <a:xfrm>
              <a:off x="3275856" y="2348880"/>
              <a:ext cx="1440160" cy="2664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1880" y="2689756"/>
              <a:ext cx="989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Proxy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492" y="3429000"/>
              <a:ext cx="1362232" cy="1110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UID mod 4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[0] to DB1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[1] to DB1_1</a:t>
              </a:r>
            </a:p>
            <a:p>
              <a:r>
                <a:rPr lang="en-US" altLang="zh-CN" dirty="0" smtClean="0"/>
                <a:t>[2,3] to DB2</a:t>
              </a:r>
              <a:endParaRPr lang="zh-CN" altLang="en-US" dirty="0"/>
            </a:p>
          </p:txBody>
        </p:sp>
      </p:grpSp>
      <p:sp>
        <p:nvSpPr>
          <p:cNvPr id="8" name="圆柱形 7"/>
          <p:cNvSpPr/>
          <p:nvPr/>
        </p:nvSpPr>
        <p:spPr>
          <a:xfrm>
            <a:off x="6156176" y="1484784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60232" y="13407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1844824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USER_profile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0,1,4,5,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31640" y="2132856"/>
            <a:ext cx="1386292" cy="2448272"/>
            <a:chOff x="1427066" y="2252254"/>
            <a:chExt cx="1386292" cy="2904938"/>
          </a:xfrm>
        </p:grpSpPr>
        <p:sp>
          <p:nvSpPr>
            <p:cNvPr id="13" name="右箭头 12"/>
            <p:cNvSpPr/>
            <p:nvPr/>
          </p:nvSpPr>
          <p:spPr>
            <a:xfrm rot="1888009">
              <a:off x="1427066" y="225225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491206" y="3573016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5" name="右箭头 14"/>
            <p:cNvSpPr/>
            <p:nvPr/>
          </p:nvSpPr>
          <p:spPr>
            <a:xfrm rot="19684746">
              <a:off x="1475656" y="472514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</p:grpSp>
      <p:sp>
        <p:nvSpPr>
          <p:cNvPr id="16" name="右箭头 15"/>
          <p:cNvSpPr/>
          <p:nvPr/>
        </p:nvSpPr>
        <p:spPr>
          <a:xfrm rot="19840487">
            <a:off x="4188716" y="1975011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9050212" flipV="1">
            <a:off x="4161145" y="2501609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11560" y="1484784"/>
            <a:ext cx="648072" cy="1008112"/>
            <a:chOff x="611560" y="1124744"/>
            <a:chExt cx="648072" cy="1224136"/>
          </a:xfrm>
        </p:grpSpPr>
        <p:sp>
          <p:nvSpPr>
            <p:cNvPr id="19" name="圆角矩形 18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1560" y="4221088"/>
            <a:ext cx="648072" cy="1008112"/>
            <a:chOff x="611560" y="1124744"/>
            <a:chExt cx="648072" cy="1224136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1560" y="2924944"/>
            <a:ext cx="648072" cy="1008112"/>
            <a:chOff x="611560" y="1124744"/>
            <a:chExt cx="648072" cy="1224136"/>
          </a:xfrm>
        </p:grpSpPr>
        <p:sp>
          <p:nvSpPr>
            <p:cNvPr id="25" name="圆角矩形 24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sp>
        <p:nvSpPr>
          <p:cNvPr id="27" name="圆柱形 26"/>
          <p:cNvSpPr/>
          <p:nvPr/>
        </p:nvSpPr>
        <p:spPr>
          <a:xfrm>
            <a:off x="6156176" y="3861048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USER_profile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0,1,4,5,</a:t>
            </a:r>
            <a:r>
              <a:rPr lang="en-US" altLang="zh-CN" dirty="0" smtClean="0">
                <a:solidFill>
                  <a:srgbClr val="FF0000"/>
                </a:solidFill>
              </a:rPr>
              <a:t>8,9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6216" y="386104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DB1_1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660232" y="2852936"/>
            <a:ext cx="739825" cy="997517"/>
            <a:chOff x="6660232" y="3501008"/>
            <a:chExt cx="739825" cy="997517"/>
          </a:xfrm>
        </p:grpSpPr>
        <p:sp>
          <p:nvSpPr>
            <p:cNvPr id="30" name="下箭头 29"/>
            <p:cNvSpPr/>
            <p:nvPr/>
          </p:nvSpPr>
          <p:spPr>
            <a:xfrm>
              <a:off x="6660232" y="3645024"/>
              <a:ext cx="484632" cy="762384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6747410" y="3845878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Replication</a:t>
              </a:r>
              <a:endParaRPr lang="zh-CN" alt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6188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更改路由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369796">
            <a:off x="4231476" y="3802807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2179521" flipV="1">
            <a:off x="4203905" y="4329405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二次拆分（配合中间件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程序逻辑）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71800" y="1916832"/>
            <a:ext cx="1497868" cy="2880320"/>
            <a:chOff x="3275856" y="2348880"/>
            <a:chExt cx="1497868" cy="2664296"/>
          </a:xfrm>
        </p:grpSpPr>
        <p:sp>
          <p:nvSpPr>
            <p:cNvPr id="5" name="圆角矩形 4"/>
            <p:cNvSpPr/>
            <p:nvPr/>
          </p:nvSpPr>
          <p:spPr>
            <a:xfrm>
              <a:off x="3275856" y="2348880"/>
              <a:ext cx="1440160" cy="2664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1880" y="2689756"/>
              <a:ext cx="989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Proxy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492" y="3429000"/>
              <a:ext cx="1362232" cy="1110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UID mod 4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[0] to DB1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[1] to DB1_1</a:t>
              </a:r>
            </a:p>
            <a:p>
              <a:r>
                <a:rPr lang="en-US" altLang="zh-CN" dirty="0" smtClean="0"/>
                <a:t>[2,3] to DB2</a:t>
              </a:r>
              <a:endParaRPr lang="zh-CN" altLang="en-US" dirty="0"/>
            </a:p>
          </p:txBody>
        </p:sp>
      </p:grpSp>
      <p:sp>
        <p:nvSpPr>
          <p:cNvPr id="8" name="圆柱形 7"/>
          <p:cNvSpPr/>
          <p:nvPr/>
        </p:nvSpPr>
        <p:spPr>
          <a:xfrm>
            <a:off x="6156176" y="1412776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60232" y="14127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2060848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USER_profile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0,1,4,5,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31640" y="2132856"/>
            <a:ext cx="1386292" cy="2448272"/>
            <a:chOff x="1427066" y="2252254"/>
            <a:chExt cx="1386292" cy="2904938"/>
          </a:xfrm>
        </p:grpSpPr>
        <p:sp>
          <p:nvSpPr>
            <p:cNvPr id="13" name="右箭头 12"/>
            <p:cNvSpPr/>
            <p:nvPr/>
          </p:nvSpPr>
          <p:spPr>
            <a:xfrm rot="1888009">
              <a:off x="1427066" y="225225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491206" y="3573016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5" name="右箭头 14"/>
            <p:cNvSpPr/>
            <p:nvPr/>
          </p:nvSpPr>
          <p:spPr>
            <a:xfrm rot="19684746">
              <a:off x="1475656" y="472514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</p:grpSp>
      <p:sp>
        <p:nvSpPr>
          <p:cNvPr id="16" name="右箭头 15"/>
          <p:cNvSpPr/>
          <p:nvPr/>
        </p:nvSpPr>
        <p:spPr>
          <a:xfrm rot="19840487">
            <a:off x="4188716" y="1903003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9050212" flipV="1">
            <a:off x="4161145" y="2429601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11560" y="1484784"/>
            <a:ext cx="648072" cy="1008112"/>
            <a:chOff x="611560" y="1124744"/>
            <a:chExt cx="648072" cy="1224136"/>
          </a:xfrm>
        </p:grpSpPr>
        <p:sp>
          <p:nvSpPr>
            <p:cNvPr id="19" name="圆角矩形 18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1560" y="4221088"/>
            <a:ext cx="648072" cy="1008112"/>
            <a:chOff x="611560" y="1124744"/>
            <a:chExt cx="648072" cy="1224136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1560" y="2924944"/>
            <a:ext cx="648072" cy="1008112"/>
            <a:chOff x="611560" y="1124744"/>
            <a:chExt cx="648072" cy="1224136"/>
          </a:xfrm>
        </p:grpSpPr>
        <p:sp>
          <p:nvSpPr>
            <p:cNvPr id="25" name="圆角矩形 24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sp>
        <p:nvSpPr>
          <p:cNvPr id="27" name="圆柱形 26"/>
          <p:cNvSpPr/>
          <p:nvPr/>
        </p:nvSpPr>
        <p:spPr>
          <a:xfrm>
            <a:off x="6156176" y="3933056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USER_profile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0,1,4,5,</a:t>
            </a:r>
            <a:r>
              <a:rPr lang="en-US" altLang="zh-CN" dirty="0" smtClean="0">
                <a:solidFill>
                  <a:srgbClr val="FF0000"/>
                </a:solidFill>
              </a:rPr>
              <a:t>8,9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6216" y="393305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DB1_1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660232" y="2996952"/>
            <a:ext cx="739825" cy="997517"/>
            <a:chOff x="6660232" y="3501008"/>
            <a:chExt cx="739825" cy="997517"/>
          </a:xfrm>
        </p:grpSpPr>
        <p:sp>
          <p:nvSpPr>
            <p:cNvPr id="30" name="下箭头 29"/>
            <p:cNvSpPr/>
            <p:nvPr/>
          </p:nvSpPr>
          <p:spPr>
            <a:xfrm>
              <a:off x="6660232" y="3645024"/>
              <a:ext cx="484632" cy="762384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6747410" y="3845878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Replication</a:t>
              </a:r>
              <a:endParaRPr lang="zh-CN" alt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6188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停止复制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369796">
            <a:off x="4231476" y="3802807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2179521" flipV="1">
            <a:off x="4203905" y="4329405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35" name="乘号 34"/>
          <p:cNvSpPr/>
          <p:nvPr/>
        </p:nvSpPr>
        <p:spPr>
          <a:xfrm>
            <a:off x="6516216" y="3212976"/>
            <a:ext cx="792088" cy="43204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二次拆分（配合中间件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程序逻辑）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71800" y="1916832"/>
            <a:ext cx="1497868" cy="2880320"/>
            <a:chOff x="3275856" y="2348880"/>
            <a:chExt cx="1497868" cy="2664296"/>
          </a:xfrm>
        </p:grpSpPr>
        <p:sp>
          <p:nvSpPr>
            <p:cNvPr id="5" name="圆角矩形 4"/>
            <p:cNvSpPr/>
            <p:nvPr/>
          </p:nvSpPr>
          <p:spPr>
            <a:xfrm>
              <a:off x="3275856" y="2348880"/>
              <a:ext cx="1440160" cy="2664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1880" y="2689756"/>
              <a:ext cx="989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/>
                <a:t>Proxy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492" y="3429000"/>
              <a:ext cx="1362232" cy="1110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UID mod 4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[0] to DB1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[1] to DB1_1</a:t>
              </a:r>
            </a:p>
            <a:p>
              <a:r>
                <a:rPr lang="en-US" altLang="zh-CN" dirty="0" smtClean="0"/>
                <a:t>[2,3] to DB2</a:t>
              </a:r>
              <a:endParaRPr lang="zh-CN" altLang="en-US" dirty="0"/>
            </a:p>
          </p:txBody>
        </p:sp>
      </p:grpSp>
      <p:sp>
        <p:nvSpPr>
          <p:cNvPr id="8" name="圆柱形 7"/>
          <p:cNvSpPr/>
          <p:nvPr/>
        </p:nvSpPr>
        <p:spPr>
          <a:xfrm>
            <a:off x="6156176" y="1412776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60232" y="14127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1907540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USER_profile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21136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r>
              <a:rPr lang="en-US" altLang="zh-CN" dirty="0" smtClean="0"/>
              <a:t>,1,</a:t>
            </a:r>
            <a:r>
              <a:rPr lang="en-US" altLang="zh-CN" sz="2400" dirty="0" smtClean="0"/>
              <a:t>4</a:t>
            </a:r>
            <a:r>
              <a:rPr lang="en-US" altLang="zh-CN" dirty="0" smtClean="0"/>
              <a:t>,5,</a:t>
            </a:r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31640" y="2132856"/>
            <a:ext cx="1386292" cy="2448272"/>
            <a:chOff x="1427066" y="2252254"/>
            <a:chExt cx="1386292" cy="2904938"/>
          </a:xfrm>
        </p:grpSpPr>
        <p:sp>
          <p:nvSpPr>
            <p:cNvPr id="13" name="右箭头 12"/>
            <p:cNvSpPr/>
            <p:nvPr/>
          </p:nvSpPr>
          <p:spPr>
            <a:xfrm rot="1888009">
              <a:off x="1427066" y="225225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491206" y="3573016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  <p:sp>
          <p:nvSpPr>
            <p:cNvPr id="15" name="右箭头 14"/>
            <p:cNvSpPr/>
            <p:nvPr/>
          </p:nvSpPr>
          <p:spPr>
            <a:xfrm rot="19684746">
              <a:off x="1475656" y="4725144"/>
              <a:ext cx="1322152" cy="432048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Read/Write</a:t>
              </a:r>
              <a:endParaRPr lang="zh-CN" altLang="en-US" sz="1600" dirty="0"/>
            </a:p>
          </p:txBody>
        </p:sp>
      </p:grpSp>
      <p:sp>
        <p:nvSpPr>
          <p:cNvPr id="16" name="右箭头 15"/>
          <p:cNvSpPr/>
          <p:nvPr/>
        </p:nvSpPr>
        <p:spPr>
          <a:xfrm rot="19840487">
            <a:off x="4188716" y="1903003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9050212" flipV="1">
            <a:off x="4161145" y="2429601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11560" y="1484784"/>
            <a:ext cx="648072" cy="1008112"/>
            <a:chOff x="611560" y="1124744"/>
            <a:chExt cx="648072" cy="1224136"/>
          </a:xfrm>
        </p:grpSpPr>
        <p:sp>
          <p:nvSpPr>
            <p:cNvPr id="19" name="圆角矩形 18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1560" y="4221088"/>
            <a:ext cx="648072" cy="1008112"/>
            <a:chOff x="611560" y="1124744"/>
            <a:chExt cx="648072" cy="1224136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1560" y="2924944"/>
            <a:ext cx="648072" cy="1008112"/>
            <a:chOff x="611560" y="1124744"/>
            <a:chExt cx="648072" cy="1224136"/>
          </a:xfrm>
        </p:grpSpPr>
        <p:sp>
          <p:nvSpPr>
            <p:cNvPr id="25" name="圆角矩形 24"/>
            <p:cNvSpPr/>
            <p:nvPr/>
          </p:nvSpPr>
          <p:spPr>
            <a:xfrm>
              <a:off x="611560" y="1124744"/>
              <a:ext cx="648072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46" y="1268760"/>
              <a:ext cx="430887" cy="8329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 smtClean="0">
                  <a:latin typeface="Bitstream Vera Sans Mono" pitchFamily="49" charset="0"/>
                </a:rPr>
                <a:t>Client</a:t>
              </a:r>
              <a:endParaRPr lang="zh-CN" altLang="en-US" sz="1600" dirty="0">
                <a:latin typeface="Bitstream Vera Sans Mono" pitchFamily="49" charset="0"/>
              </a:endParaRPr>
            </a:p>
          </p:txBody>
        </p:sp>
      </p:grpSp>
      <p:sp>
        <p:nvSpPr>
          <p:cNvPr id="27" name="圆柱形 26"/>
          <p:cNvSpPr/>
          <p:nvPr/>
        </p:nvSpPr>
        <p:spPr>
          <a:xfrm>
            <a:off x="6156176" y="3933056"/>
            <a:ext cx="1584176" cy="1440160"/>
          </a:xfrm>
          <a:prstGeom prst="can">
            <a:avLst>
              <a:gd name="adj" fmla="val 27255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USER_profile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0,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,4,</a:t>
            </a: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,8,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6216" y="393305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DB1_1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6188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删除冗余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369796">
            <a:off x="4231476" y="3802807"/>
            <a:ext cx="1806676" cy="3777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Read/Write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2179521" flipV="1">
            <a:off x="4203905" y="4329405"/>
            <a:ext cx="1931078" cy="4692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67744" y="50131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对应用无影响，无缝拆分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业务形态纷繁复杂，如何应对？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使用分类、归纳方法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读特征非常明显的业务，比如相册、博客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时效性很强的业务，比如动态、微博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需求变动频繁的业务，比如任务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SNS(Social Networking Services) </a:t>
            </a:r>
            <a:r>
              <a:rPr lang="zh-CN" altLang="en-US" dirty="0" smtClean="0"/>
              <a:t>即社会性网络服务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SNS介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08920"/>
            <a:ext cx="8136904" cy="39490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读特征明显的业务处理方式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读写分离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27584" y="2636912"/>
            <a:ext cx="914400" cy="57606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2627784" y="2636912"/>
            <a:ext cx="914400" cy="57606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4"/>
            <a:endCxn id="5" idx="2"/>
          </p:cNvCxnSpPr>
          <p:nvPr/>
        </p:nvCxnSpPr>
        <p:spPr>
          <a:xfrm>
            <a:off x="1741984" y="2924944"/>
            <a:ext cx="8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2132856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 -  Slave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755576" y="5085184"/>
            <a:ext cx="914400" cy="57606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2627784" y="4581128"/>
            <a:ext cx="914400" cy="57606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2627784" y="5589240"/>
            <a:ext cx="914400" cy="57606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4"/>
            <a:endCxn id="14" idx="2"/>
          </p:cNvCxnSpPr>
          <p:nvPr/>
        </p:nvCxnSpPr>
        <p:spPr>
          <a:xfrm flipV="1">
            <a:off x="1669976" y="4869160"/>
            <a:ext cx="9578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4"/>
            <a:endCxn id="15" idx="2"/>
          </p:cNvCxnSpPr>
          <p:nvPr/>
        </p:nvCxnSpPr>
        <p:spPr>
          <a:xfrm>
            <a:off x="1669976" y="5373216"/>
            <a:ext cx="9578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4106" y="4149080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 -  Slave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5961856" y="3645024"/>
            <a:ext cx="914400" cy="57606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7834064" y="3140968"/>
            <a:ext cx="914400" cy="57606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7834064" y="4149080"/>
            <a:ext cx="914400" cy="57606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4"/>
            <a:endCxn id="26" idx="2"/>
          </p:cNvCxnSpPr>
          <p:nvPr/>
        </p:nvCxnSpPr>
        <p:spPr>
          <a:xfrm flipV="1">
            <a:off x="6876256" y="3429000"/>
            <a:ext cx="9578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4"/>
            <a:endCxn id="27" idx="2"/>
          </p:cNvCxnSpPr>
          <p:nvPr/>
        </p:nvCxnSpPr>
        <p:spPr>
          <a:xfrm>
            <a:off x="6876256" y="3933056"/>
            <a:ext cx="9578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形 29"/>
          <p:cNvSpPr/>
          <p:nvPr/>
        </p:nvSpPr>
        <p:spPr>
          <a:xfrm>
            <a:off x="4305672" y="3645024"/>
            <a:ext cx="914400" cy="57606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996322" y="3059668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 - Slave-  Slave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4"/>
            <a:endCxn id="25" idx="2"/>
          </p:cNvCxnSpPr>
          <p:nvPr/>
        </p:nvCxnSpPr>
        <p:spPr>
          <a:xfrm>
            <a:off x="5220072" y="3933056"/>
            <a:ext cx="7417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读写分离流程</a:t>
            </a:r>
            <a:endParaRPr lang="zh-CN" altLang="en-US" dirty="0"/>
          </a:p>
        </p:txBody>
      </p:sp>
      <p:pic>
        <p:nvPicPr>
          <p:cNvPr id="4" name="内容占位符 3" descr="读写分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1282"/>
            <a:ext cx="8229600" cy="440379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时效性强的业务处理方式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以时间作为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，按照时间来进行分片，过期的数据可以直接删除分区</a:t>
            </a:r>
            <a:endParaRPr lang="en-US" altLang="zh-CN" dirty="0" smtClean="0"/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无行</a:t>
            </a:r>
            <a:r>
              <a:rPr lang="zh-CN" altLang="en-US" dirty="0" smtClean="0"/>
              <a:t>锁，对前端业务无影响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可以很好的控制数据量，平衡性能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需求变动频繁的业务处理方式</a:t>
            </a:r>
            <a:endParaRPr lang="zh-CN" altLang="en-US" dirty="0"/>
          </a:p>
        </p:txBody>
      </p:sp>
      <p:pic>
        <p:nvPicPr>
          <p:cNvPr id="5" name="图片 4" descr="Message_statistic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4371429" cy="4161905"/>
          </a:xfrm>
          <a:prstGeom prst="rect">
            <a:avLst/>
          </a:prstGeom>
        </p:spPr>
      </p:pic>
      <p:pic>
        <p:nvPicPr>
          <p:cNvPr id="6" name="图片 5" descr="Message_statistic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484784"/>
            <a:ext cx="3552381" cy="1895238"/>
          </a:xfrm>
          <a:prstGeom prst="rect">
            <a:avLst/>
          </a:prstGeom>
        </p:spPr>
      </p:pic>
      <p:pic>
        <p:nvPicPr>
          <p:cNvPr id="7" name="图片 6" descr="Message_statistic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4293096"/>
            <a:ext cx="3438095" cy="14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57332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数据量小，统计性强，扩展性差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350100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无限扩展，兼顾统计，数据量庞大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587727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扩展性较好，记录数小，</a:t>
            </a:r>
            <a:endParaRPr lang="en-US" altLang="zh-CN" b="1" dirty="0" smtClean="0"/>
          </a:p>
          <a:p>
            <a:r>
              <a:rPr lang="zh-CN" altLang="en-US" b="1" dirty="0" smtClean="0"/>
              <a:t>结果需要逻辑分析，数据统计不便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SNS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pic>
        <p:nvPicPr>
          <p:cNvPr id="4" name="内容占位符 3" descr="SNS网站架构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2736" y="1600200"/>
            <a:ext cx="6878528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前期无盈利，如何支撑？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爆炸性增长，如何解决？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业务形态纷繁复杂，如何应对？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前期无盈利，如何支撑？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从数据库的角度，如何来控制成本？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选择考虑因素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开源，免费，成本低廉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高性能，稳定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部署灵活，维护方便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应用广泛，有广泛的成果案例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多平台，无硬件依赖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2204864"/>
          <a:ext cx="6336705" cy="187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/>
                <a:gridCol w="2112235"/>
                <a:gridCol w="2112235"/>
              </a:tblGrid>
              <a:tr h="234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价格（元）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 10g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core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 Server</a:t>
                      </a:r>
                      <a:r>
                        <a:rPr lang="en-US" altLang="zh-CN" baseline="0" dirty="0" smtClean="0"/>
                        <a:t> 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Mysql</a:t>
                      </a:r>
                      <a:r>
                        <a:rPr lang="en-US" altLang="zh-CN" baseline="0" dirty="0" smtClean="0"/>
                        <a:t> 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PostgreSQL</a:t>
                      </a:r>
                      <a:r>
                        <a:rPr lang="en-US" altLang="zh-CN" baseline="0" dirty="0" smtClean="0"/>
                        <a:t> 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爆炸性增长，如何解决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使用分布式数据库？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44210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分布式数据库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分散负载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局部应用响应速度快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体系灵活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可靠性高，可用性好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扩展性好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致命缺点：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弱关系（避免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避免跨数据库事务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SNS</a:t>
            </a:r>
            <a:r>
              <a:rPr lang="zh-CN" altLang="en-US" dirty="0" smtClean="0"/>
              <a:t>应用以用户为中心，存储的是用户属性及行为数据，一个带有用户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的原子性操作就能满足大部分需求，所以这些缺点对它来说显得并不突出</a:t>
            </a:r>
            <a:endParaRPr lang="en-US" altLang="zh-CN" dirty="0" smtClean="0"/>
          </a:p>
        </p:txBody>
      </p:sp>
      <p:pic>
        <p:nvPicPr>
          <p:cNvPr id="4" name="图片 3" descr="分布式数据库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24744"/>
            <a:ext cx="3816424" cy="5373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如何分布式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4114800" cy="4565104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垂直切分</a:t>
            </a:r>
            <a:r>
              <a:rPr lang="zh-CN" altLang="en-US" sz="1600" dirty="0" smtClean="0"/>
              <a:t>（规则简单，实施方便）</a:t>
            </a:r>
            <a:endParaRPr lang="zh-CN" altLang="en-US" sz="1600" dirty="0"/>
          </a:p>
        </p:txBody>
      </p:sp>
      <p:pic>
        <p:nvPicPr>
          <p:cNvPr id="4" name="图片 3" descr="垂直切分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3913095" cy="4536504"/>
          </a:xfrm>
          <a:prstGeom prst="rect">
            <a:avLst/>
          </a:prstGeom>
        </p:spPr>
      </p:pic>
      <p:pic>
        <p:nvPicPr>
          <p:cNvPr id="6" name="图片 5" descr="水平拆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16832"/>
            <a:ext cx="421455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6343" y="1268760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水平切分</a:t>
            </a:r>
            <a:r>
              <a:rPr lang="zh-CN" altLang="en-US" dirty="0" smtClean="0"/>
              <a:t>（相对复杂）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常用水平切分方式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按照范围切分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UID</a:t>
            </a:r>
            <a:r>
              <a:rPr lang="zh-CN" altLang="en-US" dirty="0" smtClean="0"/>
              <a:t>范围切分：</a:t>
            </a:r>
            <a:r>
              <a:rPr lang="en-US" altLang="zh-CN" dirty="0" smtClean="0"/>
              <a:t>1~1000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1001~2000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，以此类推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优点：迁移方便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缺点：数据分布不均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取模切分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UID mod 4 </a:t>
            </a:r>
            <a:r>
              <a:rPr lang="zh-CN" altLang="en-US" dirty="0" smtClean="0"/>
              <a:t>余数为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DB4</a:t>
            </a:r>
          </a:p>
          <a:p>
            <a:pPr lvl="2"/>
            <a:r>
              <a:rPr lang="zh-CN" altLang="en-US" dirty="0" smtClean="0"/>
              <a:t>优点：数据分布均匀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缺点：数据迁移的时候麻烦，需要重新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取模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建立配置表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在数据库建立一个</a:t>
            </a:r>
            <a:r>
              <a:rPr lang="en-US" altLang="zh-CN" dirty="0" smtClean="0"/>
              <a:t>UID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的对应关系表，每次查询数据库的时候先要查询一下这个表，以得到具体的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信息，然后在进行我们需要的查询操作。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优点：灵活性强，一对一关系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缺点：每次查询都需要多一次查询，性能大打折扣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9"/>
      </a:accent4>
      <a:accent5>
        <a:srgbClr val="AAADB8"/>
      </a:accent5>
      <a:accent6>
        <a:srgbClr val="445479"/>
      </a:accent6>
      <a:hlink>
        <a:srgbClr val="B4D3E2"/>
      </a:hlink>
      <a:folHlink>
        <a:srgbClr val="000000"/>
      </a:folHlink>
    </a:clrScheme>
    <a:fontScheme name="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15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6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9"/>
      </a:accent4>
      <a:accent5>
        <a:srgbClr val="AAADB8"/>
      </a:accent5>
      <a:accent6>
        <a:srgbClr val="445479"/>
      </a:accent6>
      <a:hlink>
        <a:srgbClr val="B4D3E2"/>
      </a:hlink>
      <a:folHlink>
        <a:srgbClr val="000000"/>
      </a:folHlink>
    </a:clrScheme>
    <a:fontScheme name="3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 15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 16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9"/>
      </a:accent4>
      <a:accent5>
        <a:srgbClr val="AAADB8"/>
      </a:accent5>
      <a:accent6>
        <a:srgbClr val="445479"/>
      </a:accent6>
      <a:hlink>
        <a:srgbClr val="B4D3E2"/>
      </a:hlink>
      <a:folHlink>
        <a:srgbClr val="000000"/>
      </a:folHlink>
    </a:clrScheme>
    <a:fontScheme name="2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15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6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开奇网 ppt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精美视觉效果-色彩</Template>
  <TotalTime>642</TotalTime>
  <Words>916</Words>
  <Application>Microsoft Office PowerPoint</Application>
  <PresentationFormat>全屏显示(4:3)</PresentationFormat>
  <Paragraphs>285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Default Design</vt:lpstr>
      <vt:lpstr>Digital Dots</vt:lpstr>
      <vt:lpstr>2</vt:lpstr>
      <vt:lpstr>3_2</vt:lpstr>
      <vt:lpstr>2_2</vt:lpstr>
      <vt:lpstr>开奇网 ppt模版</vt:lpstr>
      <vt:lpstr>大型SNS网站数据库设计</vt:lpstr>
      <vt:lpstr>SNS介绍</vt:lpstr>
      <vt:lpstr>思考问题</vt:lpstr>
      <vt:lpstr>前期无盈利，如何支撑？</vt:lpstr>
      <vt:lpstr>数据库选型</vt:lpstr>
      <vt:lpstr>爆炸性增长，如何解决</vt:lpstr>
      <vt:lpstr>使用分布式数据库？</vt:lpstr>
      <vt:lpstr>如何分布式—数据切分</vt:lpstr>
      <vt:lpstr>常用水平切分方式</vt:lpstr>
      <vt:lpstr>拆分案例一</vt:lpstr>
      <vt:lpstr>拆分方案二</vt:lpstr>
      <vt:lpstr>拆分流程</vt:lpstr>
      <vt:lpstr>二次拆分（配合中间件/程序逻辑）</vt:lpstr>
      <vt:lpstr>二次拆分（配合中间件/程序逻辑）</vt:lpstr>
      <vt:lpstr>二次拆分（配合中间件/程序逻辑）</vt:lpstr>
      <vt:lpstr>二次拆分（配合中间件/程序逻辑）</vt:lpstr>
      <vt:lpstr>二次拆分（配合中间件/程序逻辑）</vt:lpstr>
      <vt:lpstr>业务形态纷繁复杂，如何应对？</vt:lpstr>
      <vt:lpstr>业务分类</vt:lpstr>
      <vt:lpstr>读特征明显的业务处理方式</vt:lpstr>
      <vt:lpstr>读写分离流程</vt:lpstr>
      <vt:lpstr>时效性强的业务处理方式</vt:lpstr>
      <vt:lpstr>需求变动频繁的业务处理方式</vt:lpstr>
      <vt:lpstr>常见的SNS网站架构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大型SNS网站数据库设计</dc:title>
  <dc:creator>Tony Deng</dc:creator>
  <cp:lastModifiedBy>Tony Deng</cp:lastModifiedBy>
  <cp:revision>329</cp:revision>
  <dcterms:created xsi:type="dcterms:W3CDTF">2010-10-25T02:18:38Z</dcterms:created>
  <dcterms:modified xsi:type="dcterms:W3CDTF">2010-10-26T03:59:33Z</dcterms:modified>
</cp:coreProperties>
</file>