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71" r:id="rId11"/>
    <p:sldId id="265" r:id="rId12"/>
    <p:sldId id="266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.PC-201002241549\桌面\SLIDE\D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9"/>
          <p:cNvSpPr/>
          <p:nvPr/>
        </p:nvSpPr>
        <p:spPr bwMode="auto">
          <a:xfrm rot="10800000" flipH="1" flipV="1">
            <a:off x="0" y="3284538"/>
            <a:ext cx="9144000" cy="1873250"/>
          </a:xfrm>
          <a:prstGeom prst="rect">
            <a:avLst/>
          </a:prstGeom>
          <a:solidFill>
            <a:srgbClr val="92D050">
              <a:alpha val="70000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de-DE" altLang="zh-CN"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471143"/>
            <a:ext cx="7772400" cy="893961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16" y="116573"/>
            <a:ext cx="7236296" cy="76470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Documents and Settings\Administrator.PC-201002241549\桌面\SLIDE\s23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678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0" y="117475"/>
            <a:ext cx="72358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0188" y="1341438"/>
            <a:ext cx="8518525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B078590-DE6F-4533-9AAB-5164180C0E6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3A0D64D-59FE-4D01-9B91-BFFF2D552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400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en-US" dirty="0"/>
              <a:t>RFID Field strength Measurement Tag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576064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en-US" sz="7400" dirty="0" err="1">
                <a:solidFill>
                  <a:schemeClr val="tx1"/>
                </a:solidFill>
              </a:rPr>
              <a:t>Tijmen</a:t>
            </a:r>
            <a:r>
              <a:rPr lang="en-US" sz="7400" dirty="0">
                <a:solidFill>
                  <a:schemeClr val="tx1"/>
                </a:solidFill>
              </a:rPr>
              <a:t> </a:t>
            </a:r>
            <a:r>
              <a:rPr lang="en-US" sz="7400" dirty="0" err="1">
                <a:solidFill>
                  <a:schemeClr val="tx1"/>
                </a:solidFill>
              </a:rPr>
              <a:t>Verhulsdonck</a:t>
            </a:r>
            <a:r>
              <a:rPr lang="en-US" sz="7400" dirty="0">
                <a:solidFill>
                  <a:schemeClr val="tx1"/>
                </a:solidFill>
              </a:rPr>
              <a:t>, </a:t>
            </a:r>
            <a:r>
              <a:rPr lang="en-US" sz="7400" dirty="0" err="1">
                <a:solidFill>
                  <a:schemeClr val="tx1"/>
                </a:solidFill>
              </a:rPr>
              <a:t>Dhananjay</a:t>
            </a:r>
            <a:r>
              <a:rPr lang="en-US" sz="7400" dirty="0">
                <a:solidFill>
                  <a:schemeClr val="tx1"/>
                </a:solidFill>
              </a:rPr>
              <a:t> </a:t>
            </a:r>
            <a:r>
              <a:rPr lang="en-US" sz="7400" dirty="0" err="1">
                <a:solidFill>
                  <a:schemeClr val="tx1"/>
                </a:solidFill>
              </a:rPr>
              <a:t>Kittur</a:t>
            </a:r>
            <a:r>
              <a:rPr lang="en-US" sz="7400" dirty="0">
                <a:solidFill>
                  <a:schemeClr val="tx1"/>
                </a:solidFill>
              </a:rPr>
              <a:t>, </a:t>
            </a:r>
            <a:r>
              <a:rPr lang="en-US" sz="7400" dirty="0" err="1">
                <a:solidFill>
                  <a:schemeClr val="tx1"/>
                </a:solidFill>
              </a:rPr>
              <a:t>Binayak</a:t>
            </a:r>
            <a:r>
              <a:rPr lang="en-US" sz="7400" dirty="0">
                <a:solidFill>
                  <a:schemeClr val="tx1"/>
                </a:solidFill>
              </a:rPr>
              <a:t> </a:t>
            </a:r>
            <a:r>
              <a:rPr lang="en-US" sz="7400" dirty="0" err="1">
                <a:solidFill>
                  <a:schemeClr val="tx1"/>
                </a:solidFill>
              </a:rPr>
              <a:t>Ghosh</a:t>
            </a:r>
            <a:endParaRPr lang="en-US" sz="7400" b="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11" y="174509"/>
            <a:ext cx="7886700" cy="892292"/>
          </a:xfrm>
        </p:spPr>
        <p:txBody>
          <a:bodyPr/>
          <a:lstStyle/>
          <a:p>
            <a:pPr algn="ctr"/>
            <a:r>
              <a:rPr lang="en-US" dirty="0" smtClean="0"/>
              <a:t>Sampled Voltage Readings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For 2mm </a:t>
            </a:r>
            <a:endParaRPr lang="en-US" u="sng" dirty="0" smtClean="0"/>
          </a:p>
          <a:p>
            <a:r>
              <a:rPr lang="en-US" u="sng" dirty="0" smtClean="0"/>
              <a:t>X-Axis </a:t>
            </a:r>
            <a:r>
              <a:rPr lang="en-US" dirty="0" smtClean="0"/>
              <a:t>					</a:t>
            </a:r>
            <a:r>
              <a:rPr lang="en-US" u="sng" dirty="0" smtClean="0"/>
              <a:t>Z-Axis</a:t>
            </a:r>
            <a:endParaRPr lang="en-US" u="sng" dirty="0" smtClean="0"/>
          </a:p>
          <a:p>
            <a:pPr>
              <a:buNone/>
            </a:pPr>
            <a:r>
              <a:rPr lang="en-US" sz="1600" dirty="0" smtClean="0"/>
              <a:t>34.6000   34.9000   32.8000   </a:t>
            </a:r>
            <a:r>
              <a:rPr lang="en-US" sz="1600" dirty="0" smtClean="0"/>
              <a:t>40.6000		0.3598    </a:t>
            </a:r>
            <a:r>
              <a:rPr lang="en-US" sz="1600" dirty="0" smtClean="0"/>
              <a:t>0.0417    0.2348    </a:t>
            </a:r>
            <a:r>
              <a:rPr lang="en-US" sz="1600" dirty="0" smtClean="0"/>
              <a:t>1.0000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36.1000   31.9000   33.7000   </a:t>
            </a:r>
            <a:r>
              <a:rPr lang="en-US" sz="1600" dirty="0" smtClean="0"/>
              <a:t>45.9000 		</a:t>
            </a:r>
            <a:r>
              <a:rPr lang="en-US" sz="1600" dirty="0" smtClean="0"/>
              <a:t> 0.5644    0.0947    0.1515    0.7348</a:t>
            </a:r>
          </a:p>
          <a:p>
            <a:pPr>
              <a:buNone/>
            </a:pPr>
            <a:r>
              <a:rPr lang="en-US" sz="1600" dirty="0" smtClean="0"/>
              <a:t>32.3000   32.9000   33.3000   </a:t>
            </a:r>
            <a:r>
              <a:rPr lang="en-US" sz="1600" dirty="0" smtClean="0"/>
              <a:t>38.9000		</a:t>
            </a:r>
            <a:r>
              <a:rPr lang="en-US" sz="1600" dirty="0" smtClean="0"/>
              <a:t>0.6367    0.1553    0.0386    </a:t>
            </a:r>
            <a:r>
              <a:rPr lang="en-US" sz="1600" dirty="0" smtClean="0"/>
              <a:t>0.6614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21.3000   40.2000   32.4000   </a:t>
            </a:r>
            <a:r>
              <a:rPr lang="en-US" sz="1600" dirty="0" smtClean="0"/>
              <a:t>41.2000		</a:t>
            </a:r>
            <a:r>
              <a:rPr lang="en-US" sz="1600" dirty="0" smtClean="0"/>
              <a:t>0.4561    0.2462    0.0606    </a:t>
            </a:r>
            <a:r>
              <a:rPr lang="en-US" sz="1600" dirty="0" smtClean="0"/>
              <a:t>0.3428</a:t>
            </a:r>
            <a:endParaRPr lang="en-US" sz="1600" dirty="0" smtClean="0"/>
          </a:p>
          <a:p>
            <a:pPr lvl="7"/>
            <a:endParaRPr lang="en-US" sz="3200" u="sng" dirty="0" smtClean="0"/>
          </a:p>
          <a:p>
            <a:pPr lvl="7"/>
            <a:r>
              <a:rPr lang="en-US" sz="3200" u="sng" dirty="0" smtClean="0"/>
              <a:t>Y-Axis</a:t>
            </a:r>
          </a:p>
          <a:p>
            <a:pPr>
              <a:buNone/>
            </a:pPr>
            <a:r>
              <a:rPr lang="en-US" sz="1800" dirty="0" smtClean="0"/>
              <a:t>			        0.7538    </a:t>
            </a:r>
            <a:r>
              <a:rPr lang="en-US" sz="1800" dirty="0" smtClean="0"/>
              <a:t>0.7603    0.7146    0.8845</a:t>
            </a:r>
          </a:p>
          <a:p>
            <a:pPr>
              <a:buNone/>
            </a:pPr>
            <a:r>
              <a:rPr lang="en-US" sz="1800" dirty="0" smtClean="0"/>
              <a:t>			        0.7865    </a:t>
            </a:r>
            <a:r>
              <a:rPr lang="en-US" sz="1800" dirty="0" smtClean="0"/>
              <a:t>0.6950    0.7342    1.0000</a:t>
            </a:r>
          </a:p>
          <a:p>
            <a:pPr>
              <a:buNone/>
            </a:pPr>
            <a:r>
              <a:rPr lang="en-US" sz="1800" dirty="0" smtClean="0"/>
              <a:t>			        0.7037    </a:t>
            </a:r>
            <a:r>
              <a:rPr lang="en-US" sz="1800" dirty="0" smtClean="0"/>
              <a:t>0.7168    0.7255    0.8475</a:t>
            </a:r>
          </a:p>
          <a:p>
            <a:pPr>
              <a:buNone/>
            </a:pPr>
            <a:r>
              <a:rPr lang="en-US" sz="1800" dirty="0" smtClean="0"/>
              <a:t>			        0.4641    </a:t>
            </a:r>
            <a:r>
              <a:rPr lang="en-US" sz="1800" dirty="0" smtClean="0"/>
              <a:t>0.8758    0.7059    0.8976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09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11" y="174509"/>
            <a:ext cx="7886700" cy="816091"/>
          </a:xfrm>
        </p:spPr>
        <p:txBody>
          <a:bodyPr/>
          <a:lstStyle/>
          <a:p>
            <a:pPr algn="ctr"/>
            <a:r>
              <a:rPr lang="en-US" dirty="0"/>
              <a:t>Graphical 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2398" y="1341438"/>
            <a:ext cx="4994105" cy="4784725"/>
          </a:xfrm>
        </p:spPr>
      </p:pic>
    </p:spTree>
    <p:extLst>
      <p:ext uri="{BB962C8B-B14F-4D97-AF65-F5344CB8AC3E}">
        <p14:creationId xmlns:p14="http://schemas.microsoft.com/office/powerpoint/2010/main" xmlns="" val="13969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11" y="174509"/>
            <a:ext cx="7886700" cy="892291"/>
          </a:xfrm>
        </p:spPr>
        <p:txBody>
          <a:bodyPr/>
          <a:lstStyle/>
          <a:p>
            <a:pPr algn="ctr"/>
            <a:r>
              <a:rPr lang="en-US" dirty="0"/>
              <a:t>4-Dimensional Scattered Graph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4013" y="1500071"/>
            <a:ext cx="5536096" cy="5126017"/>
          </a:xfrm>
        </p:spPr>
      </p:pic>
    </p:spTree>
    <p:extLst>
      <p:ext uri="{BB962C8B-B14F-4D97-AF65-F5344CB8AC3E}">
        <p14:creationId xmlns:p14="http://schemas.microsoft.com/office/powerpoint/2010/main" xmlns="" val="26868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236296" cy="764704"/>
          </a:xfrm>
        </p:spPr>
        <p:txBody>
          <a:bodyPr/>
          <a:lstStyle/>
          <a:p>
            <a:pPr algn="ctr"/>
            <a:r>
              <a:rPr lang="en-US" dirty="0" smtClean="0"/>
              <a:t>Final Prototype</a:t>
            </a:r>
            <a:endParaRPr lang="en-US" dirty="0"/>
          </a:p>
        </p:txBody>
      </p:sp>
      <p:pic>
        <p:nvPicPr>
          <p:cNvPr id="4" name="Picture 3" descr="IMG_20161028_064330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397000"/>
            <a:ext cx="4095750" cy="515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b="1" i="1" dirty="0" smtClean="0">
                <a:solidFill>
                  <a:schemeClr val="tx1"/>
                </a:solidFill>
              </a:rPr>
              <a:t>THANK YOU</a:t>
            </a:r>
            <a:endParaRPr lang="en-US" sz="7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create an integrated solution</a:t>
            </a:r>
          </a:p>
          <a:p>
            <a:r>
              <a:rPr lang="en-US" dirty="0" smtClean="0"/>
              <a:t>To measure Field Strength of an RFID reader antenna of any length and width</a:t>
            </a:r>
          </a:p>
          <a:p>
            <a:r>
              <a:rPr lang="en-US" dirty="0" smtClean="0"/>
              <a:t>Present the data in a 4</a:t>
            </a:r>
            <a:r>
              <a:rPr lang="en-US" dirty="0" smtClean="0"/>
              <a:t>D scattering graph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RFID reader </a:t>
            </a:r>
            <a:r>
              <a:rPr lang="en-US" dirty="0" smtClean="0"/>
              <a:t>used </a:t>
            </a:r>
            <a:r>
              <a:rPr lang="en-US" dirty="0" smtClean="0"/>
              <a:t>to power the antenna and generate a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A start signal is sent to the microcontroller to start sampling the voltages via AM modulation</a:t>
            </a:r>
          </a:p>
          <a:p>
            <a:r>
              <a:rPr lang="en-US" dirty="0" smtClean="0"/>
              <a:t>3D tag, connected to microcontroller, used read voltage values on three axes</a:t>
            </a:r>
          </a:p>
          <a:p>
            <a:r>
              <a:rPr lang="en-US" dirty="0" smtClean="0"/>
              <a:t>Microcontroller reads and processes the measured voltage values</a:t>
            </a:r>
          </a:p>
          <a:p>
            <a:r>
              <a:rPr lang="en-US" dirty="0" smtClean="0"/>
              <a:t>The 3D RF field measurement is plotted to represent the data in four dimension scattered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0" y="19812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‘START’ signal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9812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672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Tag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19050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9400" y="1828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 samples voltage values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81800" y="4038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0" y="39624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voltage readings via voltage divider circuit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3962400"/>
            <a:ext cx="1447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43400" y="39624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the voltage readings to the software application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43000" y="4114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6800" y="4114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plots 4d scattered Graph of the measured RF field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3" idx="3"/>
            <a:endCxn id="15" idx="1"/>
          </p:cNvCxnSpPr>
          <p:nvPr/>
        </p:nvCxnSpPr>
        <p:spPr>
          <a:xfrm>
            <a:off x="2819400" y="24003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</p:cNvCxnSpPr>
          <p:nvPr/>
        </p:nvCxnSpPr>
        <p:spPr>
          <a:xfrm rot="5400000">
            <a:off x="6896100" y="3467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</p:cNvCxnSpPr>
          <p:nvPr/>
        </p:nvCxnSpPr>
        <p:spPr>
          <a:xfrm rot="10800000" flipV="1">
            <a:off x="5715000" y="4562564"/>
            <a:ext cx="1066800" cy="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81600" y="2362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1"/>
            <a:endCxn id="24" idx="3"/>
          </p:cNvCxnSpPr>
          <p:nvPr/>
        </p:nvCxnSpPr>
        <p:spPr>
          <a:xfrm rot="10800000" flipV="1">
            <a:off x="3048000" y="4686299"/>
            <a:ext cx="1219200" cy="2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19400" y="1371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 Demodulation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236296" cy="764704"/>
          </a:xfrm>
        </p:spPr>
        <p:txBody>
          <a:bodyPr/>
          <a:lstStyle/>
          <a:p>
            <a:pPr algn="ctr"/>
            <a:r>
              <a:rPr lang="en-US" dirty="0" smtClean="0"/>
              <a:t>Layout of Tag Antenna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239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Dimensional Tag</a:t>
            </a:r>
            <a:endParaRPr lang="en-US" dirty="0"/>
          </a:p>
        </p:txBody>
      </p:sp>
      <p:pic>
        <p:nvPicPr>
          <p:cNvPr id="4" name="Content Placeholder 3" descr="IMG_20161028_0555046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236296" cy="1447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Microcontroller </a:t>
            </a:r>
            <a:r>
              <a:rPr lang="en-US" dirty="0"/>
              <a:t>Circuit</a:t>
            </a:r>
            <a:br>
              <a:rPr lang="en-US" dirty="0"/>
            </a:br>
            <a:r>
              <a:rPr lang="en-US" sz="3200" dirty="0" smtClean="0"/>
              <a:t>NucleoSTM32L476RG</a:t>
            </a:r>
            <a:endParaRPr lang="en-US" sz="3200" dirty="0"/>
          </a:p>
        </p:txBody>
      </p:sp>
      <p:pic>
        <p:nvPicPr>
          <p:cNvPr id="1026" name="Picture 2" descr="Image result for nucleo stm 32 l476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4124739" cy="54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922104" y="5883965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22104" y="5698435"/>
            <a:ext cx="115293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22104" y="5539409"/>
            <a:ext cx="115293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2922104" y="5393635"/>
            <a:ext cx="1152939" cy="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5753160"/>
            <a:ext cx="1245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A5-AM Mod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9200" y="5257800"/>
            <a:ext cx="1730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A2,A3,A4-Voltmeter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2209800" y="5380818"/>
            <a:ext cx="712305" cy="372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75" y="167741"/>
            <a:ext cx="7886700" cy="975259"/>
          </a:xfrm>
        </p:spPr>
        <p:txBody>
          <a:bodyPr/>
          <a:lstStyle/>
          <a:p>
            <a:pPr algn="ctr"/>
            <a:r>
              <a:rPr lang="en-US" dirty="0"/>
              <a:t>Voltage Divider Circuit</a:t>
            </a:r>
          </a:p>
        </p:txBody>
      </p:sp>
      <p:pic>
        <p:nvPicPr>
          <p:cNvPr id="2054" name="Picture 6" descr="Image result for resistor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5490" y="2015196"/>
            <a:ext cx="1519311" cy="7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sistor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7729" y="2104879"/>
            <a:ext cx="1160582" cy="58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2968" y="3279752"/>
            <a:ext cx="1424354" cy="74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resistor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045" y="4284326"/>
            <a:ext cx="1695156" cy="8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esistor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3871" y="3325471"/>
            <a:ext cx="1308296" cy="65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resistor symb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9714" y="4400002"/>
            <a:ext cx="1232453" cy="6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886200" y="1690689"/>
            <a:ext cx="0" cy="7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86200" y="3016251"/>
            <a:ext cx="0" cy="63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86200" y="4134679"/>
            <a:ext cx="0" cy="57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 descr="Image result for ground symb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304" y="2208263"/>
            <a:ext cx="449726" cy="5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ground symbo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4759" y="3448199"/>
            <a:ext cx="441944" cy="5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ground symbo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4759" y="4555749"/>
            <a:ext cx="444698" cy="5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69390" y="1777549"/>
            <a:ext cx="794290" cy="3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1" y="1807671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6675" y="3099360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91657" y="3068750"/>
            <a:ext cx="57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76675" y="4108994"/>
            <a:ext cx="58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9278" y="4115194"/>
            <a:ext cx="55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2156764"/>
            <a:ext cx="8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V_XY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52600" y="3438082"/>
            <a:ext cx="8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V_YZ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468667"/>
            <a:ext cx="89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V_ZX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9001" y="1308845"/>
            <a:ext cx="8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V_O1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29001" y="2679232"/>
            <a:ext cx="75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V_O2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1" y="3847207"/>
            <a:ext cx="7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V_O3</a:t>
            </a:r>
          </a:p>
        </p:txBody>
      </p:sp>
    </p:spTree>
    <p:extLst>
      <p:ext uri="{BB962C8B-B14F-4D97-AF65-F5344CB8AC3E}">
        <p14:creationId xmlns:p14="http://schemas.microsoft.com/office/powerpoint/2010/main" xmlns="" val="33458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236296" cy="764704"/>
          </a:xfrm>
        </p:spPr>
        <p:txBody>
          <a:bodyPr/>
          <a:lstStyle/>
          <a:p>
            <a:pPr algn="ctr"/>
            <a:r>
              <a:rPr lang="en-US" dirty="0" smtClean="0"/>
              <a:t>AM Demodulation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717</TotalTime>
  <Words>197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RFID Field strength Measurement Tag  </vt:lpstr>
      <vt:lpstr>Goal of this Project</vt:lpstr>
      <vt:lpstr>Description</vt:lpstr>
      <vt:lpstr>Block Diagram</vt:lpstr>
      <vt:lpstr>Layout of Tag Antenna</vt:lpstr>
      <vt:lpstr>Three Dimensional Tag</vt:lpstr>
      <vt:lpstr>  Microcontroller Circuit NucleoSTM32L476RG</vt:lpstr>
      <vt:lpstr>Voltage Divider Circuit</vt:lpstr>
      <vt:lpstr>AM Demodulation Circuit</vt:lpstr>
      <vt:lpstr>Sampled Voltage Readings</vt:lpstr>
      <vt:lpstr>Graphical User Interface</vt:lpstr>
      <vt:lpstr>4-Dimensional Scattered Graph</vt:lpstr>
      <vt:lpstr>Final Prototype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Field strength Measurement Tag</dc:title>
  <dc:creator>Win7</dc:creator>
  <cp:lastModifiedBy>Win7</cp:lastModifiedBy>
  <cp:revision>42</cp:revision>
  <dcterms:created xsi:type="dcterms:W3CDTF">2016-10-27T18:37:20Z</dcterms:created>
  <dcterms:modified xsi:type="dcterms:W3CDTF">2016-10-28T09:42:51Z</dcterms:modified>
</cp:coreProperties>
</file>