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Playfair Display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swald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Oswal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layfair Display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nl"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Relationship Id="rId4" Type="http://schemas.openxmlformats.org/officeDocument/2006/relationships/hyperlink" Target="https://www.st-andrews.ac.uk/~www_pa/Scots_Guide/RadCom/part9/page2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RFID Field strength Measurement Tag</a:t>
            </a: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344250" y="3550650"/>
            <a:ext cx="7327800" cy="124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nl"/>
              <a:t>Tijmen Verhulsdonck, Dhananjay Kittur, Binayak Ghosh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nl"/>
              <a:t>Three Dimensional Tag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187" y="1393000"/>
            <a:ext cx="4524375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nl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Microcontroller Circuit</a:t>
            </a:r>
            <a:br>
              <a:rPr b="0" i="0" lang="nl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nl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nl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Nucleo STM32L476RG</a:t>
            </a:r>
          </a:p>
        </p:txBody>
      </p:sp>
      <p:pic>
        <p:nvPicPr>
          <p:cNvPr descr="Image result for nucleo stm 32 l476rg" id="131" name="Shape 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3127" y="1431233"/>
            <a:ext cx="3476100" cy="345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Shape 132"/>
          <p:cNvCxnSpPr/>
          <p:nvPr/>
        </p:nvCxnSpPr>
        <p:spPr>
          <a:xfrm rot="10800000">
            <a:off x="2922143" y="4412973"/>
            <a:ext cx="1152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3" name="Shape 133"/>
          <p:cNvCxnSpPr/>
          <p:nvPr/>
        </p:nvCxnSpPr>
        <p:spPr>
          <a:xfrm flipH="1">
            <a:off x="2922143" y="4273826"/>
            <a:ext cx="1152900" cy="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4" name="Shape 134"/>
          <p:cNvCxnSpPr/>
          <p:nvPr/>
        </p:nvCxnSpPr>
        <p:spPr>
          <a:xfrm flipH="1">
            <a:off x="2922143" y="4154556"/>
            <a:ext cx="1152900" cy="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5" name="Shape 135"/>
          <p:cNvCxnSpPr/>
          <p:nvPr/>
        </p:nvCxnSpPr>
        <p:spPr>
          <a:xfrm flipH="1">
            <a:off x="2922143" y="4045226"/>
            <a:ext cx="1152900" cy="22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6" name="Shape 136"/>
          <p:cNvSpPr txBox="1"/>
          <p:nvPr/>
        </p:nvSpPr>
        <p:spPr>
          <a:xfrm>
            <a:off x="2254939" y="4314870"/>
            <a:ext cx="667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nl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A5-AM Mod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2294695" y="4035612"/>
            <a:ext cx="5877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nl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A2,A3,A4-Voltmeter</a:t>
            </a:r>
          </a:p>
        </p:txBody>
      </p:sp>
      <p:sp>
        <p:nvSpPr>
          <p:cNvPr id="138" name="Shape 138"/>
          <p:cNvSpPr/>
          <p:nvPr/>
        </p:nvSpPr>
        <p:spPr>
          <a:xfrm>
            <a:off x="2743200" y="4035612"/>
            <a:ext cx="178800" cy="279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724775" y="12580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nl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Voltage Divider Circuit</a:t>
            </a:r>
          </a:p>
        </p:txBody>
      </p:sp>
      <p:pic>
        <p:nvPicPr>
          <p:cNvPr descr="Image result for resistor symbol" id="144" name="Shape 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5489" y="1511397"/>
            <a:ext cx="1519200" cy="56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resistor symbol"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7727" y="1578658"/>
            <a:ext cx="1160700" cy="4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resistor symbol" id="146" name="Shape 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2967" y="2459813"/>
            <a:ext cx="1424400" cy="55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resistor symbol" id="147" name="Shape 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5045" y="3213244"/>
            <a:ext cx="1694999" cy="635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resistor symbol"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3871" y="2494103"/>
            <a:ext cx="1308300" cy="49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resistor symbol" id="149" name="Shape 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9713" y="3300001"/>
            <a:ext cx="1232400" cy="4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Shape 150"/>
          <p:cNvCxnSpPr/>
          <p:nvPr/>
        </p:nvCxnSpPr>
        <p:spPr>
          <a:xfrm rot="10800000">
            <a:off x="3886200" y="1267967"/>
            <a:ext cx="0" cy="52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51" name="Shape 151"/>
          <p:cNvCxnSpPr/>
          <p:nvPr/>
        </p:nvCxnSpPr>
        <p:spPr>
          <a:xfrm rot="10800000">
            <a:off x="3886200" y="2262108"/>
            <a:ext cx="0" cy="477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52" name="Shape 152"/>
          <p:cNvCxnSpPr/>
          <p:nvPr/>
        </p:nvCxnSpPr>
        <p:spPr>
          <a:xfrm rot="10800000">
            <a:off x="3886200" y="3101186"/>
            <a:ext cx="0" cy="42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descr="Image result for ground symbol" id="153" name="Shape 1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7302" y="1656196"/>
            <a:ext cx="449700" cy="44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round symbol" id="154" name="Shape 1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4759" y="2586149"/>
            <a:ext cx="441900" cy="441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round symbol" id="155" name="Shape 1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4759" y="3416811"/>
            <a:ext cx="444600" cy="4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2869389" y="1333161"/>
            <a:ext cx="794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nl" sz="1400">
                <a:latin typeface="Calibri"/>
                <a:ea typeface="Calibri"/>
                <a:cs typeface="Calibri"/>
                <a:sym typeface="Calibri"/>
              </a:rPr>
              <a:t>R1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4114800" y="1355753"/>
            <a:ext cx="457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nl" sz="1400">
                <a:latin typeface="Calibri"/>
                <a:ea typeface="Calibri"/>
                <a:cs typeface="Calibri"/>
                <a:sym typeface="Calibri"/>
              </a:rPr>
              <a:t>R2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076674" y="2324519"/>
            <a:ext cx="497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nl" sz="1400">
                <a:latin typeface="Calibri"/>
                <a:ea typeface="Calibri"/>
                <a:cs typeface="Calibri"/>
                <a:sym typeface="Calibri"/>
              </a:rPr>
              <a:t>R1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4091656" y="2301562"/>
            <a:ext cx="57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nl" sz="1400">
                <a:latin typeface="Calibri"/>
                <a:ea typeface="Calibri"/>
                <a:cs typeface="Calibri"/>
                <a:sym typeface="Calibri"/>
              </a:rPr>
              <a:t>R2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3076674" y="3081745"/>
            <a:ext cx="587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nl" sz="1400">
                <a:latin typeface="Calibri"/>
                <a:ea typeface="Calibri"/>
                <a:cs typeface="Calibri"/>
                <a:sym typeface="Calibri"/>
              </a:rPr>
              <a:t>R1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4129277" y="3086395"/>
            <a:ext cx="55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nl" sz="1400">
                <a:latin typeface="Calibri"/>
                <a:ea typeface="Calibri"/>
                <a:cs typeface="Calibri"/>
                <a:sym typeface="Calibri"/>
              </a:rPr>
              <a:t>R2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2057400" y="1617573"/>
            <a:ext cx="585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nl" sz="1400">
                <a:latin typeface="Calibri"/>
                <a:ea typeface="Calibri"/>
                <a:cs typeface="Calibri"/>
                <a:sym typeface="Calibri"/>
              </a:rPr>
              <a:t>V_XY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2130557" y="2578561"/>
            <a:ext cx="48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nl" sz="1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V_YZ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2130557" y="3351500"/>
            <a:ext cx="5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nl" sz="1400">
                <a:latin typeface="Calibri"/>
                <a:ea typeface="Calibri"/>
                <a:cs typeface="Calibri"/>
                <a:sym typeface="Calibri"/>
              </a:rPr>
              <a:t>V_ZX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3663678" y="981633"/>
            <a:ext cx="586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nl">
                <a:latin typeface="Calibri"/>
                <a:ea typeface="Calibri"/>
                <a:cs typeface="Calibri"/>
                <a:sym typeface="Calibri"/>
              </a:rPr>
              <a:t>A2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3592938" y="2009424"/>
            <a:ext cx="586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nl">
                <a:latin typeface="Calibri"/>
                <a:ea typeface="Calibri"/>
                <a:cs typeface="Calibri"/>
                <a:sym typeface="Calibri"/>
              </a:rPr>
              <a:t>A3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650581" y="2885405"/>
            <a:ext cx="586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nl">
                <a:latin typeface="Calibri"/>
                <a:ea typeface="Calibri"/>
                <a:cs typeface="Calibri"/>
                <a:sym typeface="Calibri"/>
              </a:rPr>
              <a:t>A4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5742400" y="1256525"/>
            <a:ext cx="35229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10 samples per channel per location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5742400" y="2081100"/>
            <a:ext cx="35229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avg over 100ms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678000" y="199843"/>
            <a:ext cx="7886700" cy="994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nl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Sampled Voltage Readings 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 from 2016-10-28 12-33-56.png"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65149"/>
            <a:ext cx="9143999" cy="251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618711" y="13088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nl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Graphical User Interface</a:t>
            </a:r>
          </a:p>
        </p:txBody>
      </p:sp>
      <p:pic>
        <p:nvPicPr>
          <p:cNvPr id="182" name="Shape 18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3992" y="1125052"/>
            <a:ext cx="4174500" cy="38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618711" y="13088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nl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4-Dimensional Scattered Graph</a:t>
            </a:r>
          </a:p>
        </p:txBody>
      </p:sp>
      <p:pic>
        <p:nvPicPr>
          <p:cNvPr id="188" name="Shape 18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4012" y="1125052"/>
            <a:ext cx="5536200" cy="38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618711" y="13088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nl">
                <a:solidFill>
                  <a:srgbClr val="000000"/>
                </a:solidFill>
              </a:rPr>
              <a:t>Semi Final Prototype</a:t>
            </a:r>
          </a:p>
        </p:txBody>
      </p:sp>
      <p:pic>
        <p:nvPicPr>
          <p:cNvPr descr="IMG_20161028_064330638.jpg" id="194" name="Shape 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1047750"/>
            <a:ext cx="4095600" cy="38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nl">
                <a:solidFill>
                  <a:srgbClr val="000000"/>
                </a:solidFill>
              </a:rPr>
              <a:t>Problems encountered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nl">
                <a:solidFill>
                  <a:srgbClr val="000000"/>
                </a:solidFill>
              </a:rPr>
              <a:t>Implementing the frequency modulation for transferring of the data proved to be quite complicated and time consuming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nl">
                <a:solidFill>
                  <a:srgbClr val="000000"/>
                </a:solidFill>
              </a:rPr>
              <a:t>Input filtering resulting in: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nl">
                <a:solidFill>
                  <a:srgbClr val="000000"/>
                </a:solidFill>
              </a:rPr>
              <a:t>Problems related to the micro-controller board towards the final stages of the project(over voltage)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nl">
                <a:solidFill>
                  <a:srgbClr val="000000"/>
                </a:solidFill>
              </a:rPr>
              <a:t>The AM demodulation to decipher the start of frame signal was implemented initially, but there we faced some problem related to the timing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751975" y="2198018"/>
            <a:ext cx="7886700" cy="994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nl" sz="4800">
                <a:solidFill>
                  <a:srgbClr val="000000"/>
                </a:solidFill>
              </a:rP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nl"/>
              <a:t>Goal of this project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714500"/>
            <a:ext cx="8520600" cy="285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nl" sz="2400"/>
              <a:t>To create an integrated wireless solution</a:t>
            </a:r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nl" sz="2400"/>
              <a:t>To measure Field Strength of an RFID reader antenna</a:t>
            </a:r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nl" sz="2400"/>
              <a:t>Present the data in a 3D graph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nl"/>
              <a:t>Description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nl"/>
              <a:t>RFID reader used to power the antenna and generate a field</a:t>
            </a:r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nl"/>
              <a:t>A start signal is sent to the microcontroller to start sampling the voltages via AM modulation</a:t>
            </a:r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nl"/>
              <a:t>3D tag, connected to microcontroller, used to read voltage values on three axes</a:t>
            </a:r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nl"/>
              <a:t>Microcontroller reads and processes the measured voltage values</a:t>
            </a:r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nl"/>
              <a:t>The 3D RF field measurement is plotted to represent the data in four dimension scattered graph (x,y,z,mmf)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nl"/>
              <a:t>Block Diagram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750" y="1136962"/>
            <a:ext cx="5505450" cy="30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3264600" y="1949350"/>
            <a:ext cx="15150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ISO15693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3558175" y="3229375"/>
            <a:ext cx="728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Serial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AM Demodulation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973" y="1119823"/>
            <a:ext cx="5018149" cy="35521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5472325" y="4568075"/>
            <a:ext cx="34407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source:</a:t>
            </a:r>
            <a:r>
              <a:rPr lang="nl" sz="1100" u="sng">
                <a:solidFill>
                  <a:schemeClr val="hlink"/>
                </a:solidFill>
                <a:hlinkClick r:id="rId4"/>
              </a:rPr>
              <a:t>https://www.st-andrews.ac.uk/~www_pa/Scots_Guide/RadCom/part9/page2.html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Envelope detector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737" y="1404325"/>
            <a:ext cx="6376524" cy="32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nl"/>
              <a:t>Start of frame Detection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Hardware Interrupt</a:t>
            </a:r>
          </a:p>
          <a:p>
            <a:pPr lvl="0" rtl="0">
              <a:spcBef>
                <a:spcPts val="0"/>
              </a:spcBef>
              <a:buNone/>
            </a:pPr>
            <a:r>
              <a:rPr lang="nl"/>
              <a:t>Micro Seconds Timer</a:t>
            </a:r>
          </a:p>
        </p:txBody>
      </p:sp>
      <p:pic>
        <p:nvPicPr>
          <p:cNvPr descr="Doc - 28 Oct 2016 - 11-17.jp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3896574" y="575425"/>
            <a:ext cx="1350850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Frequency Modulation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Single Side Band</a:t>
            </a:r>
          </a:p>
          <a:p>
            <a:pPr lvl="0">
              <a:spcBef>
                <a:spcPts val="0"/>
              </a:spcBef>
              <a:buNone/>
            </a:pPr>
            <a:r>
              <a:rPr lang="nl"/>
              <a:t>Passive Modulation</a:t>
            </a:r>
          </a:p>
          <a:p>
            <a:pPr lvl="0" rtl="0">
              <a:spcBef>
                <a:spcPts val="0"/>
              </a:spcBef>
              <a:buNone/>
            </a:pPr>
            <a:r>
              <a:rPr lang="nl"/>
              <a:t>freq = 432.75 = fc/32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oc - 28 Oct 2016 - 12-16.jpg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3328694" y="998175"/>
            <a:ext cx="103046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3D Tag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3 Seperate antenna’s oriented in the XYZ plane</a:t>
            </a:r>
          </a:p>
          <a:p>
            <a:pPr lvl="0">
              <a:spcBef>
                <a:spcPts val="0"/>
              </a:spcBef>
              <a:buNone/>
            </a:pPr>
            <a:r>
              <a:rPr lang="nl"/>
              <a:t>PCB Based Antenna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350" y="1644225"/>
            <a:ext cx="4025949" cy="313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