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66" r:id="rId4"/>
    <p:sldId id="268" r:id="rId5"/>
    <p:sldId id="272" r:id="rId6"/>
    <p:sldId id="267" r:id="rId7"/>
    <p:sldId id="270" r:id="rId8"/>
    <p:sldId id="269" r:id="rId9"/>
    <p:sldId id="273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6854"/>
    <a:srgbClr val="E37801"/>
    <a:srgbClr val="C89842"/>
    <a:srgbClr val="853C0A"/>
    <a:srgbClr val="F2EDE1"/>
    <a:srgbClr val="F14B19"/>
    <a:srgbClr val="F3CFB3"/>
    <a:srgbClr val="A8281B"/>
    <a:srgbClr val="4AA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690"/>
  </p:normalViewPr>
  <p:slideViewPr>
    <p:cSldViewPr snapToGrid="0" snapToObjects="1">
      <p:cViewPr>
        <p:scale>
          <a:sx n="85" d="100"/>
          <a:sy n="85" d="100"/>
        </p:scale>
        <p:origin x="39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ingkewang/Desktop/round%204%20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ingkewang/Desktop/round%204%20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ingkewang/Desktop/round%204%20graphs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solidFill>
                  <a:srgbClr val="833C0B"/>
                </a:solidFill>
              </a:rPr>
              <a:t>Global</a:t>
            </a:r>
            <a:r>
              <a:rPr lang="en-US" sz="1800" baseline="0" dirty="0">
                <a:solidFill>
                  <a:srgbClr val="833C0B"/>
                </a:solidFill>
              </a:rPr>
              <a:t> Coffee E</a:t>
            </a:r>
            <a:r>
              <a:rPr lang="en-US" sz="1800" dirty="0">
                <a:solidFill>
                  <a:srgbClr val="833C0B"/>
                </a:solidFill>
              </a:rPr>
              <a:t>xports in Last 6 Months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 thousand 60kg bags 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34925" cap="rnd">
                <a:solidFill>
                  <a:schemeClr val="accent6">
                    <a:lumMod val="60000"/>
                    <a:lumOff val="4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2F3-7548-8A5A-FBB8197B8D88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34925" cap="rnd">
                <a:solidFill>
                  <a:schemeClr val="accent2">
                    <a:lumMod val="75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2F3-7548-8A5A-FBB8197B8D88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34925" cap="rnd">
                <a:solidFill>
                  <a:schemeClr val="accent6">
                    <a:lumMod val="60000"/>
                    <a:lumOff val="4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2F3-7548-8A5A-FBB8197B8D88}"/>
              </c:ext>
            </c:extLst>
          </c:dPt>
          <c:dPt>
            <c:idx val="4"/>
            <c:marker>
              <c:symbol val="none"/>
            </c:marker>
            <c:bubble3D val="0"/>
            <c:spPr>
              <a:ln w="34925" cap="rnd">
                <a:solidFill>
                  <a:schemeClr val="accent2">
                    <a:lumMod val="75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2F3-7548-8A5A-FBB8197B8D88}"/>
              </c:ext>
            </c:extLst>
          </c:dPt>
          <c:dPt>
            <c:idx val="5"/>
            <c:marker>
              <c:symbol val="none"/>
            </c:marker>
            <c:bubble3D val="0"/>
            <c:spPr>
              <a:ln w="34925" cap="rnd">
                <a:solidFill>
                  <a:schemeClr val="accent2">
                    <a:lumMod val="75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B2F3-7548-8A5A-FBB8197B8D88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2F3-7548-8A5A-FBB8197B8D88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2F3-7548-8A5A-FBB8197B8D88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2F3-7548-8A5A-FBB8197B8D88}"/>
                </c:ext>
              </c:extLst>
            </c:dLbl>
            <c:dLbl>
              <c:idx val="3"/>
              <c:layout>
                <c:manualLayout>
                  <c:x val="-5.0499462474939777E-2"/>
                  <c:y val="0.1049822354522757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2F3-7548-8A5A-FBB8197B8D88}"/>
                </c:ext>
              </c:extLst>
            </c:dLbl>
            <c:dLbl>
              <c:idx val="4"/>
              <c:layout>
                <c:manualLayout>
                  <c:x val="-6.1379841357468691E-2"/>
                  <c:y val="6.319377760706734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2F3-7548-8A5A-FBB8197B8D88}"/>
                </c:ext>
              </c:extLst>
            </c:dLbl>
            <c:dLbl>
              <c:idx val="5"/>
              <c:layout>
                <c:manualLayout>
                  <c:x val="-4.4180782752709417E-2"/>
                  <c:y val="5.383330132513912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2F3-7548-8A5A-FBB8197B8D8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833C0B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Sheet1!$A$2:$A$7</c:f>
              <c:numCache>
                <c:formatCode>d\-mmm</c:formatCode>
                <c:ptCount val="6"/>
                <c:pt idx="0">
                  <c:v>43574</c:v>
                </c:pt>
                <c:pt idx="1">
                  <c:v>43604</c:v>
                </c:pt>
                <c:pt idx="2">
                  <c:v>43635</c:v>
                </c:pt>
                <c:pt idx="3">
                  <c:v>43665</c:v>
                </c:pt>
                <c:pt idx="4">
                  <c:v>43696</c:v>
                </c:pt>
                <c:pt idx="5">
                  <c:v>43727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11110</c:v>
                </c:pt>
                <c:pt idx="1">
                  <c:v>11934</c:v>
                </c:pt>
                <c:pt idx="2">
                  <c:v>10978</c:v>
                </c:pt>
                <c:pt idx="3">
                  <c:v>11630</c:v>
                </c:pt>
                <c:pt idx="4">
                  <c:v>10494</c:v>
                </c:pt>
                <c:pt idx="5">
                  <c:v>9285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B2F3-7548-8A5A-FBB8197B8D8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237774367"/>
        <c:axId val="1292576943"/>
      </c:lineChart>
      <c:catAx>
        <c:axId val="1237774367"/>
        <c:scaling>
          <c:orientation val="minMax"/>
          <c:max val="6"/>
        </c:scaling>
        <c:delete val="0"/>
        <c:axPos val="b"/>
        <c:numFmt formatCode="d\-mmm" sourceLinked="1"/>
        <c:majorTickMark val="none"/>
        <c:minorTickMark val="none"/>
        <c:tickLblPos val="low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ln w="12700">
                  <a:solidFill>
                    <a:srgbClr val="833C0B"/>
                  </a:solidFill>
                </a:ln>
                <a:solidFill>
                  <a:srgbClr val="833C0B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2576943"/>
        <c:crosses val="autoZero"/>
        <c:auto val="0"/>
        <c:lblAlgn val="ctr"/>
        <c:lblOffset val="100"/>
        <c:noMultiLvlLbl val="0"/>
      </c:catAx>
      <c:valAx>
        <c:axId val="1292576943"/>
        <c:scaling>
          <c:orientation val="minMax"/>
          <c:min val="6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solidFill>
                      <a:srgbClr val="833C0B"/>
                    </a:solidFill>
                  </a:rPr>
                  <a:t>In thousand 60kg bags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ln w="15875">
                  <a:solidFill>
                    <a:srgbClr val="833C0B"/>
                  </a:solidFill>
                </a:ln>
                <a:solidFill>
                  <a:srgbClr val="833C0B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7774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2">
        <a:lumMod val="60000"/>
        <a:lumOff val="40000"/>
        <a:alpha val="5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 rot="0"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>
                <a:solidFill>
                  <a:srgbClr val="833C0B"/>
                </a:solidFill>
              </a:rPr>
              <a:t>Global</a:t>
            </a:r>
            <a:r>
              <a:rPr lang="en-US" sz="1800" baseline="0">
                <a:solidFill>
                  <a:srgbClr val="833C0B"/>
                </a:solidFill>
              </a:rPr>
              <a:t> E</a:t>
            </a:r>
            <a:r>
              <a:rPr lang="en-US" sz="1800">
                <a:solidFill>
                  <a:srgbClr val="833C0B"/>
                </a:solidFill>
              </a:rPr>
              <a:t>xports in Last 6 Months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 thousand 60kg bags 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34925" cap="rnd">
                <a:solidFill>
                  <a:schemeClr val="accent6">
                    <a:lumMod val="60000"/>
                    <a:lumOff val="4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2F3-7548-8A5A-FBB8197B8D88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34925" cap="rnd">
                <a:solidFill>
                  <a:schemeClr val="accent2">
                    <a:lumMod val="75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2F3-7548-8A5A-FBB8197B8D88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34925" cap="rnd">
                <a:solidFill>
                  <a:schemeClr val="accent6">
                    <a:lumMod val="60000"/>
                    <a:lumOff val="4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2F3-7548-8A5A-FBB8197B8D88}"/>
              </c:ext>
            </c:extLst>
          </c:dPt>
          <c:dPt>
            <c:idx val="4"/>
            <c:marker>
              <c:symbol val="none"/>
            </c:marker>
            <c:bubble3D val="0"/>
            <c:spPr>
              <a:ln w="34925" cap="rnd">
                <a:solidFill>
                  <a:schemeClr val="accent2">
                    <a:lumMod val="75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2F3-7548-8A5A-FBB8197B8D88}"/>
              </c:ext>
            </c:extLst>
          </c:dPt>
          <c:dPt>
            <c:idx val="5"/>
            <c:marker>
              <c:symbol val="none"/>
            </c:marker>
            <c:bubble3D val="0"/>
            <c:spPr>
              <a:ln w="34925" cap="rnd">
                <a:solidFill>
                  <a:schemeClr val="accent2">
                    <a:lumMod val="75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B2F3-7548-8A5A-FBB8197B8D88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2F3-7548-8A5A-FBB8197B8D88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2F3-7548-8A5A-FBB8197B8D88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2F3-7548-8A5A-FBB8197B8D88}"/>
                </c:ext>
              </c:extLst>
            </c:dLbl>
            <c:dLbl>
              <c:idx val="3"/>
              <c:layout>
                <c:manualLayout>
                  <c:x val="-5.0499462474939777E-2"/>
                  <c:y val="0.1049822354522757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2F3-7548-8A5A-FBB8197B8D88}"/>
                </c:ext>
              </c:extLst>
            </c:dLbl>
            <c:dLbl>
              <c:idx val="4"/>
              <c:layout>
                <c:manualLayout>
                  <c:x val="-6.1379841357468691E-2"/>
                  <c:y val="6.319377760706734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2F3-7548-8A5A-FBB8197B8D88}"/>
                </c:ext>
              </c:extLst>
            </c:dLbl>
            <c:dLbl>
              <c:idx val="5"/>
              <c:layout>
                <c:manualLayout>
                  <c:x val="-4.4180782752709417E-2"/>
                  <c:y val="5.383330132513912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2F3-7548-8A5A-FBB8197B8D8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833C0B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Sheet1!$A$2:$A$7</c:f>
              <c:numCache>
                <c:formatCode>d\-mmm</c:formatCode>
                <c:ptCount val="6"/>
                <c:pt idx="0">
                  <c:v>43574</c:v>
                </c:pt>
                <c:pt idx="1">
                  <c:v>43604</c:v>
                </c:pt>
                <c:pt idx="2">
                  <c:v>43635</c:v>
                </c:pt>
                <c:pt idx="3">
                  <c:v>43665</c:v>
                </c:pt>
                <c:pt idx="4">
                  <c:v>43696</c:v>
                </c:pt>
                <c:pt idx="5">
                  <c:v>43727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11110</c:v>
                </c:pt>
                <c:pt idx="1">
                  <c:v>11934</c:v>
                </c:pt>
                <c:pt idx="2">
                  <c:v>10978</c:v>
                </c:pt>
                <c:pt idx="3">
                  <c:v>11630</c:v>
                </c:pt>
                <c:pt idx="4">
                  <c:v>10494</c:v>
                </c:pt>
                <c:pt idx="5">
                  <c:v>9285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B2F3-7548-8A5A-FBB8197B8D8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237774367"/>
        <c:axId val="1292576943"/>
      </c:lineChart>
      <c:catAx>
        <c:axId val="1237774367"/>
        <c:scaling>
          <c:orientation val="minMax"/>
          <c:max val="6"/>
        </c:scaling>
        <c:delete val="0"/>
        <c:axPos val="b"/>
        <c:numFmt formatCode="d\-mmm" sourceLinked="1"/>
        <c:majorTickMark val="none"/>
        <c:minorTickMark val="none"/>
        <c:tickLblPos val="low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ln w="12700">
                  <a:solidFill>
                    <a:srgbClr val="833C0B"/>
                  </a:solidFill>
                </a:ln>
                <a:solidFill>
                  <a:srgbClr val="833C0B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2576943"/>
        <c:crosses val="autoZero"/>
        <c:auto val="0"/>
        <c:lblAlgn val="ctr"/>
        <c:lblOffset val="100"/>
        <c:noMultiLvlLbl val="0"/>
      </c:catAx>
      <c:valAx>
        <c:axId val="1292576943"/>
        <c:scaling>
          <c:orientation val="minMax"/>
          <c:min val="6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solidFill>
                      <a:srgbClr val="833C0B"/>
                    </a:solidFill>
                  </a:rPr>
                  <a:t>In thousand 60kg bags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ln w="15875">
                  <a:solidFill>
                    <a:srgbClr val="833C0B"/>
                  </a:solidFill>
                </a:ln>
                <a:solidFill>
                  <a:srgbClr val="833C0B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7774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2">
        <a:lumMod val="60000"/>
        <a:lumOff val="40000"/>
        <a:alpha val="5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 rot="0"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solidFill>
                  <a:srgbClr val="833C0B"/>
                </a:solidFill>
              </a:rPr>
              <a:t>Global Coffee</a:t>
            </a:r>
            <a:r>
              <a:rPr lang="en-US" sz="1800" baseline="0" dirty="0">
                <a:solidFill>
                  <a:srgbClr val="833C0B"/>
                </a:solidFill>
              </a:rPr>
              <a:t> E</a:t>
            </a:r>
            <a:r>
              <a:rPr lang="en-US" sz="1800" dirty="0">
                <a:solidFill>
                  <a:srgbClr val="833C0B"/>
                </a:solidFill>
              </a:rPr>
              <a:t>xports in Last 6 Months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 thousand 60kg bags 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34925" cap="rnd">
                <a:solidFill>
                  <a:schemeClr val="accent6">
                    <a:lumMod val="60000"/>
                    <a:lumOff val="4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B83-B947-B70A-80038055A809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34925" cap="rnd">
                <a:solidFill>
                  <a:schemeClr val="accent2">
                    <a:lumMod val="75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B83-B947-B70A-80038055A809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34925" cap="rnd">
                <a:solidFill>
                  <a:schemeClr val="accent6">
                    <a:lumMod val="60000"/>
                    <a:lumOff val="4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B83-B947-B70A-80038055A809}"/>
              </c:ext>
            </c:extLst>
          </c:dPt>
          <c:dPt>
            <c:idx val="4"/>
            <c:marker>
              <c:symbol val="none"/>
            </c:marker>
            <c:bubble3D val="0"/>
            <c:spPr>
              <a:ln w="34925" cap="rnd">
                <a:solidFill>
                  <a:schemeClr val="accent2">
                    <a:lumMod val="75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B83-B947-B70A-80038055A809}"/>
              </c:ext>
            </c:extLst>
          </c:dPt>
          <c:dPt>
            <c:idx val="5"/>
            <c:marker>
              <c:symbol val="none"/>
            </c:marker>
            <c:bubble3D val="0"/>
            <c:spPr>
              <a:ln w="34925" cap="rnd">
                <a:solidFill>
                  <a:schemeClr val="accent2">
                    <a:lumMod val="75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B83-B947-B70A-80038055A809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DB83-B947-B70A-80038055A80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B83-B947-B70A-80038055A809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B83-B947-B70A-80038055A809}"/>
                </c:ext>
              </c:extLst>
            </c:dLbl>
            <c:dLbl>
              <c:idx val="3"/>
              <c:layout>
                <c:manualLayout>
                  <c:x val="-5.0499462474939777E-2"/>
                  <c:y val="0.1049822354522757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B83-B947-B70A-80038055A809}"/>
                </c:ext>
              </c:extLst>
            </c:dLbl>
            <c:dLbl>
              <c:idx val="4"/>
              <c:layout>
                <c:manualLayout>
                  <c:x val="-6.1379841357468691E-2"/>
                  <c:y val="6.3193777607067347E-2"/>
                </c:manualLayout>
              </c:layout>
              <c:tx>
                <c:rich>
                  <a:bodyPr/>
                  <a:lstStyle/>
                  <a:p>
                    <a:fld id="{79102107-8FC4-2145-B31D-289300D3E144}" type="VALUE">
                      <a:rPr lang="en-US" sz="1600"/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DB83-B947-B70A-80038055A809}"/>
                </c:ext>
              </c:extLst>
            </c:dLbl>
            <c:dLbl>
              <c:idx val="5"/>
              <c:layout>
                <c:manualLayout>
                  <c:x val="-4.4180782752709417E-2"/>
                  <c:y val="5.383330132513912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rgbClr val="833C0B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B83-B947-B70A-80038055A8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833C0B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Sheet1!$A$2:$A$7</c:f>
              <c:numCache>
                <c:formatCode>d\-mmm</c:formatCode>
                <c:ptCount val="6"/>
                <c:pt idx="0">
                  <c:v>43574</c:v>
                </c:pt>
                <c:pt idx="1">
                  <c:v>43604</c:v>
                </c:pt>
                <c:pt idx="2">
                  <c:v>43635</c:v>
                </c:pt>
                <c:pt idx="3">
                  <c:v>43665</c:v>
                </c:pt>
                <c:pt idx="4">
                  <c:v>43696</c:v>
                </c:pt>
                <c:pt idx="5">
                  <c:v>43727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11110</c:v>
                </c:pt>
                <c:pt idx="1">
                  <c:v>11934</c:v>
                </c:pt>
                <c:pt idx="2">
                  <c:v>10978</c:v>
                </c:pt>
                <c:pt idx="3">
                  <c:v>11630</c:v>
                </c:pt>
                <c:pt idx="4">
                  <c:v>10494</c:v>
                </c:pt>
                <c:pt idx="5">
                  <c:v>9285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DB83-B947-B70A-80038055A8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Pt>
            <c:idx val="4"/>
            <c:marker>
              <c:symbol val="none"/>
            </c:marker>
            <c:bubble3D val="0"/>
            <c:spPr>
              <a:ln w="34925" cap="rnd">
                <a:solidFill>
                  <a:schemeClr val="accent2">
                    <a:lumMod val="20000"/>
                    <a:lumOff val="80000"/>
                    <a:alpha val="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DB83-B947-B70A-80038055A809}"/>
              </c:ext>
            </c:extLst>
          </c:dPt>
          <c:dPt>
            <c:idx val="5"/>
            <c:marker>
              <c:symbol val="none"/>
            </c:marker>
            <c:bubble3D val="0"/>
            <c:spPr>
              <a:ln w="38100" cap="rnd">
                <a:solidFill>
                  <a:srgbClr val="F14B19">
                    <a:alpha val="60000"/>
                  </a:srgbClr>
                </a:solidFill>
                <a:prstDash val="sysDot"/>
                <a:round/>
              </a:ln>
              <a:effectLst>
                <a:outerShdw blurRad="57150" dist="19050" dir="5400000" sx="1000" sy="1000" algn="ctr" rotWithShape="0">
                  <a:schemeClr val="bg1">
                    <a:alpha val="63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E-DB83-B947-B70A-80038055A809}"/>
              </c:ext>
            </c:extLst>
          </c:dPt>
          <c:dLbls>
            <c:dLbl>
              <c:idx val="4"/>
              <c:layout>
                <c:manualLayout>
                  <c:x val="-7.915121887439347E-2"/>
                  <c:y val="-8.2317073170731711E-2"/>
                </c:manualLayout>
              </c:layout>
              <c:tx>
                <c:rich>
                  <a:bodyPr/>
                  <a:lstStyle/>
                  <a:p>
                    <a:r>
                      <a:rPr lang="en-US" sz="1400" dirty="0"/>
                      <a:t>  </a:t>
                    </a:r>
                    <a:fld id="{0A3E6C2F-4BB6-6E43-A991-0017CC5B010C}" type="VALUE">
                      <a:rPr lang="en-US" sz="1600" smtClean="0">
                        <a:solidFill>
                          <a:srgbClr val="F14B19"/>
                        </a:solidFill>
                      </a:rPr>
                      <a:pPr/>
                      <a:t>[VALUE]</a:t>
                    </a:fld>
                    <a:r>
                      <a:rPr lang="en-US" sz="1600" dirty="0">
                        <a:solidFill>
                          <a:srgbClr val="F14B19"/>
                        </a:solidFill>
                      </a:rPr>
                      <a:t> (18-Aug)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250922509225088"/>
                      <c:h val="0.1282317073170731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DB83-B947-B70A-80038055A809}"/>
                </c:ext>
              </c:extLst>
            </c:dLbl>
            <c:dLbl>
              <c:idx val="5"/>
              <c:layout>
                <c:manualLayout>
                  <c:x val="0"/>
                  <c:y val="-0.1158536585365854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rgbClr val="F14B19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B5C1AB6-7E7C-C443-9575-4F90CF617216}" type="VALUE">
                      <a:rPr lang="en-US" sz="1600" smtClean="0">
                        <a:solidFill>
                          <a:srgbClr val="F14B19"/>
                        </a:solidFill>
                      </a:rPr>
                      <a:pPr>
                        <a:defRPr sz="1400" b="1">
                          <a:solidFill>
                            <a:srgbClr val="F14B19"/>
                          </a:solidFill>
                        </a:defRPr>
                      </a:pPr>
                      <a:t>[VALUE]</a:t>
                    </a:fld>
                    <a:r>
                      <a:rPr lang="en-US" sz="1600" dirty="0">
                        <a:solidFill>
                          <a:srgbClr val="F14B19"/>
                        </a:solidFill>
                      </a:rPr>
                      <a:t> (18-Sep)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rgbClr val="F14B19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DB83-B947-B70A-80038055A8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accent2">
                          <a:alpha val="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d\-mmm</c:formatCode>
                <c:ptCount val="6"/>
                <c:pt idx="0">
                  <c:v>43574</c:v>
                </c:pt>
                <c:pt idx="1">
                  <c:v>43604</c:v>
                </c:pt>
                <c:pt idx="2">
                  <c:v>43635</c:v>
                </c:pt>
                <c:pt idx="3">
                  <c:v>43665</c:v>
                </c:pt>
                <c:pt idx="4">
                  <c:v>43696</c:v>
                </c:pt>
                <c:pt idx="5">
                  <c:v>43727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10880</c:v>
                </c:pt>
                <c:pt idx="5">
                  <c:v>9580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DB83-B947-B70A-80038055A80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237774367"/>
        <c:axId val="1292576943"/>
      </c:lineChart>
      <c:catAx>
        <c:axId val="1237774367"/>
        <c:scaling>
          <c:orientation val="minMax"/>
          <c:max val="6"/>
        </c:scaling>
        <c:delete val="0"/>
        <c:axPos val="b"/>
        <c:numFmt formatCode="d\-mmm" sourceLinked="1"/>
        <c:majorTickMark val="none"/>
        <c:minorTickMark val="none"/>
        <c:tickLblPos val="low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ln w="12700">
                  <a:solidFill>
                    <a:srgbClr val="833C0B"/>
                  </a:solidFill>
                </a:ln>
                <a:solidFill>
                  <a:srgbClr val="833C0B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2576943"/>
        <c:crosses val="autoZero"/>
        <c:auto val="0"/>
        <c:lblAlgn val="ctr"/>
        <c:lblOffset val="100"/>
        <c:noMultiLvlLbl val="0"/>
      </c:catAx>
      <c:valAx>
        <c:axId val="1292576943"/>
        <c:scaling>
          <c:orientation val="minMax"/>
          <c:min val="6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i="0" kern="1200" baseline="0">
                    <a:solidFill>
                      <a:srgbClr val="833C0B"/>
                    </a:solidFill>
                    <a:effectLst/>
                  </a:rPr>
                  <a:t>In thousand 60kg bags</a:t>
                </a:r>
                <a:endParaRPr lang="en-US" sz="14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ln w="15875">
                  <a:solidFill>
                    <a:srgbClr val="833C0B"/>
                  </a:solidFill>
                </a:ln>
                <a:solidFill>
                  <a:srgbClr val="833C0B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7774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3CFB3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0.76753</cdr:x>
      <cdr:y>0.37195</cdr:y>
    </cdr:from>
    <cdr:to>
      <cdr:x>0.76753</cdr:x>
      <cdr:y>0.91463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7FC954AA-197F-7346-990A-EDDC3E58A4BF}"/>
            </a:ext>
          </a:extLst>
        </cdr:cNvPr>
        <cdr:cNvCxnSpPr/>
      </cdr:nvCxnSpPr>
      <cdr:spPr>
        <a:xfrm xmlns:a="http://schemas.openxmlformats.org/drawingml/2006/main">
          <a:off x="5283200" y="1549400"/>
          <a:ext cx="0" cy="2260600"/>
        </a:xfrm>
        <a:prstGeom xmlns:a="http://schemas.openxmlformats.org/drawingml/2006/main" prst="line">
          <a:avLst/>
        </a:prstGeom>
        <a:ln xmlns:a="http://schemas.openxmlformats.org/drawingml/2006/main">
          <a:prstDash val="lgDash"/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0.90959</cdr:x>
      <cdr:y>0.51829</cdr:y>
    </cdr:from>
    <cdr:to>
      <cdr:x>0.90959</cdr:x>
      <cdr:y>0.92073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1561C6D1-29E7-D74B-839F-0B4680D6C077}"/>
            </a:ext>
          </a:extLst>
        </cdr:cNvPr>
        <cdr:cNvCxnSpPr/>
      </cdr:nvCxnSpPr>
      <cdr:spPr>
        <a:xfrm xmlns:a="http://schemas.openxmlformats.org/drawingml/2006/main">
          <a:off x="6261100" y="2159000"/>
          <a:ext cx="0" cy="1676400"/>
        </a:xfrm>
        <a:prstGeom xmlns:a="http://schemas.openxmlformats.org/drawingml/2006/main" prst="line">
          <a:avLst/>
        </a:prstGeom>
        <a:ln xmlns:a="http://schemas.openxmlformats.org/drawingml/2006/main">
          <a:prstDash val="lgDash"/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0.76308</cdr:x>
      <cdr:y>0.34222</cdr:y>
    </cdr:from>
    <cdr:to>
      <cdr:x>0.7783</cdr:x>
      <cdr:y>0.36738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E00412C5-0C11-7E4F-A037-A7B0EEF47059}"/>
            </a:ext>
          </a:extLst>
        </cdr:cNvPr>
        <cdr:cNvSpPr/>
      </cdr:nvSpPr>
      <cdr:spPr>
        <a:xfrm xmlns:a="http://schemas.openxmlformats.org/drawingml/2006/main">
          <a:off x="5252602" y="1425563"/>
          <a:ext cx="104775" cy="104775"/>
        </a:xfrm>
        <a:prstGeom xmlns:a="http://schemas.openxmlformats.org/drawingml/2006/main" prst="ellipse">
          <a:avLst/>
        </a:prstGeom>
        <a:solidFill xmlns:a="http://schemas.openxmlformats.org/drawingml/2006/main">
          <a:srgbClr val="F14B19"/>
        </a:solidFill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0.89915</cdr:x>
      <cdr:y>0.48986</cdr:y>
    </cdr:from>
    <cdr:to>
      <cdr:x>0.91437</cdr:x>
      <cdr:y>0.51501</cdr:y>
    </cdr:to>
    <cdr:sp macro="" textlink="">
      <cdr:nvSpPr>
        <cdr:cNvPr id="5" name="Oval 4">
          <a:extLst xmlns:a="http://schemas.openxmlformats.org/drawingml/2006/main">
            <a:ext uri="{FF2B5EF4-FFF2-40B4-BE49-F238E27FC236}">
              <a16:creationId xmlns:a16="http://schemas.microsoft.com/office/drawing/2014/main" id="{48F2B506-4417-D744-A453-FA6D87E5E8B3}"/>
            </a:ext>
          </a:extLst>
        </cdr:cNvPr>
        <cdr:cNvSpPr/>
      </cdr:nvSpPr>
      <cdr:spPr>
        <a:xfrm xmlns:a="http://schemas.openxmlformats.org/drawingml/2006/main">
          <a:off x="6189227" y="2040561"/>
          <a:ext cx="104775" cy="104775"/>
        </a:xfrm>
        <a:prstGeom xmlns:a="http://schemas.openxmlformats.org/drawingml/2006/main" prst="ellipse">
          <a:avLst/>
        </a:prstGeom>
        <a:solidFill xmlns:a="http://schemas.openxmlformats.org/drawingml/2006/main">
          <a:srgbClr val="F14B19"/>
        </a:solidFill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8A315-805E-6E4B-BEDF-624263268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E15D9-E265-4643-A39C-3F1F38849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A0985-E963-5C4A-927F-397C8454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DBC9-1CA8-9D43-9CE0-1CD73F27587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F3586-A857-CE4F-80BA-9DDD3D302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D08C0-509A-364E-BDF8-D4B4E6CDA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F9FC-6AE2-B94E-80B9-0D80BBD51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0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22A1-B71F-8944-9D2D-0A1BE8B2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99EAA-5D50-7047-85D3-AC97AD240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B880C-DF04-5E40-9E6E-8FC4191DC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DBC9-1CA8-9D43-9CE0-1CD73F27587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0EDC-231E-0A4F-90DC-CED1AE1A6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D0F5C-93DD-A242-97F7-23C637B8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F9FC-6AE2-B94E-80B9-0D80BBD51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5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2C90E9-AA86-1242-A366-E21D4D398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F8DE1-AE8B-CF44-B557-3742F41F7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7D579-2A21-3744-BA79-05D1C02A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DBC9-1CA8-9D43-9CE0-1CD73F27587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89D57-C5A5-3B4F-B941-463966F2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BC1FF-0F85-D349-B79F-87A37EDB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F9FC-6AE2-B94E-80B9-0D80BBD51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4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FAE94-88AC-7046-9039-BF19165E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C905C-B5BC-DD4E-A5BA-1237983E2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E07CC-73A7-3E4F-96E5-B72B2E27D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DBC9-1CA8-9D43-9CE0-1CD73F27587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3EB4E-EDC9-484C-89B2-5AED2C4F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8EDDA-1FAB-5E44-A787-8690F6FB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F9FC-6AE2-B94E-80B9-0D80BBD51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6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89CA-140C-644C-90B9-2DF22F23D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F4DC1-436F-6F4A-9E3E-CDC2FFCE0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17C9B-DFCA-A346-9CEE-6B5DB41D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DBC9-1CA8-9D43-9CE0-1CD73F27587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B1B14-A2D6-5140-9ABF-86DC8884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7584F-44B3-0949-BD02-54E55A05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F9FC-6AE2-B94E-80B9-0D80BBD51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6274-DB3C-214B-AEFA-059BCF71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797CD-D9D9-FD4A-A69A-90B57B5D0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9C320-DC54-9140-A171-632186540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2A583-853C-2A48-86C5-C102B5FD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DBC9-1CA8-9D43-9CE0-1CD73F27587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4231B-4B50-8C45-84BE-7DC96164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C45D0-2CB2-F54F-9CAF-D7EA2197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F9FC-6AE2-B94E-80B9-0D80BBD51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8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2EF2-B5FB-3C42-BD59-5C17D66CC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22445-5FCB-1244-ACB3-C54FA0675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6BC29-DFCA-D94F-8498-709EDD558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54BCE-E411-7042-ACE9-7F6A1D488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32731D-1C6D-514E-B0EC-9F29156A1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DCC87E-A473-CD48-92F5-6579621A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DBC9-1CA8-9D43-9CE0-1CD73F27587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626B68-1BF8-9149-8EE1-51ECDD8E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94F5B2-775F-374F-890B-731D277A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F9FC-6AE2-B94E-80B9-0D80BBD51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1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8B62-72B7-AD4B-BC61-7169B39D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FE9CD0-A40D-7C4C-9982-BF902C4AA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DBC9-1CA8-9D43-9CE0-1CD73F27587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CAA96-9637-154A-B42B-7FA95D7E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24152-0BB2-B440-A198-9B51F28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F9FC-6AE2-B94E-80B9-0D80BBD51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2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A1287-5A5E-7248-BF9A-99C843445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DBC9-1CA8-9D43-9CE0-1CD73F27587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058CC7-EF8D-8042-A5B0-BD987F2C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A5A45-009C-5649-B20B-7C8E09BC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F9FC-6AE2-B94E-80B9-0D80BBD51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0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C9A36-A30B-B746-8E5F-07B1E47C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882EB-E7CD-D749-AFBB-62EB359BB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9855D-D9D8-614E-8EF4-1FE2628E1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D3D2D-0EE2-0A4C-9B9E-959734AA4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DBC9-1CA8-9D43-9CE0-1CD73F27587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6E0A8-2EFF-0847-879B-864A70FC3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0D64E-E123-9B41-8613-66EBAA11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F9FC-6AE2-B94E-80B9-0D80BBD51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6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1050-78C2-CE4D-BCAC-8FC672EF7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93B990-0D0C-6145-B8B7-F857974E6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9863D-6B88-9947-88C1-29EBAA938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5B7B2-06D5-DC42-A290-2D9B1C449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DBC9-1CA8-9D43-9CE0-1CD73F27587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F173C-D1FB-D545-83E5-97273533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343E0-4395-8049-963B-A548FEDF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F9FC-6AE2-B94E-80B9-0D80BBD51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7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65A8C5-50EE-EA48-97EA-F0DC78A3D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FE1E1-2FC5-FD4A-B3F5-A23A2CE6C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1AEE6-ABC1-2941-A41A-4345B3027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6DBC9-1CA8-9D43-9CE0-1CD73F27587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4962F-39CB-2C46-825B-41F99A37A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0EDCF-B0C7-AC4D-8E52-021593966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3F9FC-6AE2-B94E-80B9-0D80BBD51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31393-B36D-ED45-9480-C32C617566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1000"/>
          </a:blip>
          <a:stretch>
            <a:fillRect/>
          </a:stretch>
        </p:blipFill>
        <p:spPr>
          <a:xfrm>
            <a:off x="477012" y="501956"/>
            <a:ext cx="11237976" cy="58978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90BE4CE-A995-DD4C-BE4B-B34121F84560}"/>
              </a:ext>
            </a:extLst>
          </p:cNvPr>
          <p:cNvSpPr/>
          <p:nvPr/>
        </p:nvSpPr>
        <p:spPr>
          <a:xfrm>
            <a:off x="1335070" y="1402940"/>
            <a:ext cx="972016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786854"/>
                </a:solidFill>
              </a:rPr>
              <a:t>Why Coffee exports dropped?</a:t>
            </a:r>
          </a:p>
        </p:txBody>
      </p:sp>
    </p:spTree>
    <p:extLst>
      <p:ext uri="{BB962C8B-B14F-4D97-AF65-F5344CB8AC3E}">
        <p14:creationId xmlns:p14="http://schemas.microsoft.com/office/powerpoint/2010/main" val="297370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860CE1-2235-B44B-9CEF-3718F70483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3000"/>
                    </a14:imgEffect>
                  </a14:imgLayer>
                </a14:imgProps>
              </a:ext>
            </a:extLst>
          </a:blip>
          <a:srcRect t="-1" b="10271"/>
          <a:stretch/>
        </p:blipFill>
        <p:spPr>
          <a:xfrm>
            <a:off x="0" y="0"/>
            <a:ext cx="12184775" cy="6857999"/>
          </a:xfrm>
          <a:prstGeom prst="rect">
            <a:avLst/>
          </a:prstGeom>
          <a:effectLst>
            <a:softEdge rad="4953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DE2093-19FD-F749-AAB9-22148815E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177" y="2528889"/>
            <a:ext cx="1722430" cy="1668604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B2CCD6-C09F-F14B-BA24-894E374137F3}"/>
              </a:ext>
            </a:extLst>
          </p:cNvPr>
          <p:cNvSpPr txBox="1"/>
          <p:nvPr/>
        </p:nvSpPr>
        <p:spPr>
          <a:xfrm>
            <a:off x="1471619" y="2871790"/>
            <a:ext cx="4021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786854"/>
                </a:solidFill>
              </a:rPr>
              <a:t>Thank you!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07DF4B-C269-9142-9CEF-B2DC1A5604E2}"/>
              </a:ext>
            </a:extLst>
          </p:cNvPr>
          <p:cNvSpPr txBox="1"/>
          <p:nvPr/>
        </p:nvSpPr>
        <p:spPr>
          <a:xfrm>
            <a:off x="7943853" y="2900366"/>
            <a:ext cx="3576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786854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55778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D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CF4DAF-8BF8-174E-9993-5DE2C291B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619"/>
          <a:stretch/>
        </p:blipFill>
        <p:spPr>
          <a:xfrm>
            <a:off x="1742580" y="1186145"/>
            <a:ext cx="1528783" cy="503095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B40407-DA9A-F347-B128-C0DCC40BD96F}"/>
              </a:ext>
            </a:extLst>
          </p:cNvPr>
          <p:cNvSpPr txBox="1"/>
          <p:nvPr/>
        </p:nvSpPr>
        <p:spPr>
          <a:xfrm>
            <a:off x="3243251" y="4700577"/>
            <a:ext cx="7915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A8281B"/>
                </a:solidFill>
              </a:rPr>
              <a:t>(2) Reason from Prices Side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3947A-7FBA-4B42-A7A7-5A732E75820E}"/>
              </a:ext>
            </a:extLst>
          </p:cNvPr>
          <p:cNvSpPr txBox="1"/>
          <p:nvPr/>
        </p:nvSpPr>
        <p:spPr>
          <a:xfrm>
            <a:off x="3243252" y="3114658"/>
            <a:ext cx="87010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E37801"/>
                </a:solidFill>
              </a:rPr>
              <a:t>(1) Reason from Consumption Side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D23181-B4BC-7949-8B68-CA746E919534}"/>
              </a:ext>
            </a:extLst>
          </p:cNvPr>
          <p:cNvSpPr txBox="1"/>
          <p:nvPr/>
        </p:nvSpPr>
        <p:spPr>
          <a:xfrm>
            <a:off x="3257540" y="1625868"/>
            <a:ext cx="6829435" cy="8565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b="1" dirty="0">
                <a:solidFill>
                  <a:srgbClr val="C89842"/>
                </a:solidFill>
              </a:rPr>
              <a:t>Exports Declining Patterns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C08002-75A5-F442-96BE-CCCF2B62F26F}"/>
              </a:ext>
            </a:extLst>
          </p:cNvPr>
          <p:cNvSpPr/>
          <p:nvPr/>
        </p:nvSpPr>
        <p:spPr>
          <a:xfrm>
            <a:off x="1128900" y="1544091"/>
            <a:ext cx="6136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786854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3C3850-6A81-2D42-A9B6-386D38992B4F}"/>
              </a:ext>
            </a:extLst>
          </p:cNvPr>
          <p:cNvSpPr/>
          <p:nvPr/>
        </p:nvSpPr>
        <p:spPr>
          <a:xfrm>
            <a:off x="1167878" y="2994738"/>
            <a:ext cx="5357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54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786854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40DF6C-8B14-4343-B8B4-2F65EC0A78A7}"/>
              </a:ext>
            </a:extLst>
          </p:cNvPr>
          <p:cNvSpPr txBox="1"/>
          <p:nvPr/>
        </p:nvSpPr>
        <p:spPr>
          <a:xfrm>
            <a:off x="1109612" y="5962134"/>
            <a:ext cx="5986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86854"/>
                </a:solidFill>
              </a:rPr>
              <a:t>*based on the data from ICO</a:t>
            </a:r>
          </a:p>
        </p:txBody>
      </p:sp>
    </p:spTree>
    <p:extLst>
      <p:ext uri="{BB962C8B-B14F-4D97-AF65-F5344CB8AC3E}">
        <p14:creationId xmlns:p14="http://schemas.microsoft.com/office/powerpoint/2010/main" val="104984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D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161D4B2-189D-1542-B9C1-47956EC425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2645190"/>
              </p:ext>
            </p:extLst>
          </p:nvPr>
        </p:nvGraphicFramePr>
        <p:xfrm>
          <a:off x="952525" y="1784986"/>
          <a:ext cx="7012669" cy="416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AB61235-C5AE-F645-A6AE-C88A3D8ACAD1}"/>
              </a:ext>
            </a:extLst>
          </p:cNvPr>
          <p:cNvSpPr txBox="1"/>
          <p:nvPr/>
        </p:nvSpPr>
        <p:spPr>
          <a:xfrm>
            <a:off x="7965195" y="2368630"/>
            <a:ext cx="3955056" cy="1557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Short-term decline in  recent months</a:t>
            </a:r>
          </a:p>
          <a:p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67D11D-838C-2045-B043-95C8E37F6099}"/>
              </a:ext>
            </a:extLst>
          </p:cNvPr>
          <p:cNvSpPr txBox="1"/>
          <p:nvPr/>
        </p:nvSpPr>
        <p:spPr>
          <a:xfrm>
            <a:off x="451694" y="396609"/>
            <a:ext cx="5934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786854"/>
                </a:solidFill>
              </a:rPr>
              <a:t>Exports Declining Patterns</a:t>
            </a:r>
          </a:p>
        </p:txBody>
      </p:sp>
    </p:spTree>
    <p:extLst>
      <p:ext uri="{BB962C8B-B14F-4D97-AF65-F5344CB8AC3E}">
        <p14:creationId xmlns:p14="http://schemas.microsoft.com/office/powerpoint/2010/main" val="359616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D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161D4B2-189D-1542-B9C1-47956EC42527}"/>
              </a:ext>
            </a:extLst>
          </p:cNvPr>
          <p:cNvGraphicFramePr>
            <a:graphicFrameLocks/>
          </p:cNvGraphicFramePr>
          <p:nvPr/>
        </p:nvGraphicFramePr>
        <p:xfrm>
          <a:off x="952526" y="1784986"/>
          <a:ext cx="6883400" cy="416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AB61235-C5AE-F645-A6AE-C88A3D8ACAD1}"/>
              </a:ext>
            </a:extLst>
          </p:cNvPr>
          <p:cNvSpPr txBox="1"/>
          <p:nvPr/>
        </p:nvSpPr>
        <p:spPr>
          <a:xfrm>
            <a:off x="7965195" y="2368630"/>
            <a:ext cx="3955056" cy="307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b="1" dirty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  <a:t>Compare to the corresponding months last year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b="1" dirty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  <a:t>Lower than the same time in 2018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67D11D-838C-2045-B043-95C8E37F6099}"/>
              </a:ext>
            </a:extLst>
          </p:cNvPr>
          <p:cNvSpPr txBox="1"/>
          <p:nvPr/>
        </p:nvSpPr>
        <p:spPr>
          <a:xfrm>
            <a:off x="451693" y="396609"/>
            <a:ext cx="8020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78685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Exports Declining Patterns (Seasonal)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1F423EF-2A71-9E41-9026-F687F04A4C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4325301"/>
              </p:ext>
            </p:extLst>
          </p:nvPr>
        </p:nvGraphicFramePr>
        <p:xfrm>
          <a:off x="943411" y="1774837"/>
          <a:ext cx="7021784" cy="416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33047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D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CF4DAF-8BF8-174E-9993-5DE2C291B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7031" b="1"/>
          <a:stretch/>
        </p:blipFill>
        <p:spPr>
          <a:xfrm>
            <a:off x="1142980" y="2458387"/>
            <a:ext cx="1528783" cy="348889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B40407-DA9A-F347-B128-C0DCC40BD96F}"/>
              </a:ext>
            </a:extLst>
          </p:cNvPr>
          <p:cNvSpPr txBox="1"/>
          <p:nvPr/>
        </p:nvSpPr>
        <p:spPr>
          <a:xfrm>
            <a:off x="3243251" y="4430757"/>
            <a:ext cx="6710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A8281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Price Declining </a:t>
            </a:r>
            <a:r>
              <a:rPr lang="en-US" sz="4800" b="1" dirty="0">
                <a:solidFill>
                  <a:srgbClr val="A8281B"/>
                </a:solidFill>
                <a:latin typeface="Calibri" panose="020F0502020204030204"/>
              </a:rPr>
              <a:t>Trend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A8281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3947A-7FBA-4B42-A7A7-5A732E75820E}"/>
              </a:ext>
            </a:extLst>
          </p:cNvPr>
          <p:cNvSpPr txBox="1"/>
          <p:nvPr/>
        </p:nvSpPr>
        <p:spPr>
          <a:xfrm>
            <a:off x="3243252" y="2814858"/>
            <a:ext cx="87010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E3780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Consumption in Producing Countries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A74C2-F385-8747-BC9A-0E09CCC1191C}"/>
              </a:ext>
            </a:extLst>
          </p:cNvPr>
          <p:cNvSpPr txBox="1"/>
          <p:nvPr/>
        </p:nvSpPr>
        <p:spPr>
          <a:xfrm>
            <a:off x="503776" y="748855"/>
            <a:ext cx="10635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786854"/>
                </a:solidFill>
              </a:rPr>
              <a:t>PART 2 </a:t>
            </a:r>
            <a:r>
              <a:rPr lang="en-US" sz="5400" b="1" dirty="0">
                <a:solidFill>
                  <a:srgbClr val="786854"/>
                </a:solidFill>
              </a:rPr>
              <a:t>- </a:t>
            </a:r>
            <a:r>
              <a:rPr lang="en-US" sz="4000" b="1" dirty="0">
                <a:solidFill>
                  <a:srgbClr val="786854"/>
                </a:solidFill>
              </a:rPr>
              <a:t>Possible Reasons: Analysis of data</a:t>
            </a:r>
          </a:p>
        </p:txBody>
      </p:sp>
    </p:spTree>
    <p:extLst>
      <p:ext uri="{BB962C8B-B14F-4D97-AF65-F5344CB8AC3E}">
        <p14:creationId xmlns:p14="http://schemas.microsoft.com/office/powerpoint/2010/main" val="1354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D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F5B5D7-DE8B-E54E-80BD-B2B08F72170B}"/>
              </a:ext>
            </a:extLst>
          </p:cNvPr>
          <p:cNvSpPr txBox="1"/>
          <p:nvPr/>
        </p:nvSpPr>
        <p:spPr>
          <a:xfrm>
            <a:off x="500064" y="321421"/>
            <a:ext cx="8758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78685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Global coffee consumption growth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0C3ADD-D298-1B40-9524-4F3797FA94E1}"/>
              </a:ext>
            </a:extLst>
          </p:cNvPr>
          <p:cNvSpPr txBox="1"/>
          <p:nvPr/>
        </p:nvSpPr>
        <p:spPr>
          <a:xfrm>
            <a:off x="1028698" y="5472107"/>
            <a:ext cx="10753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consumption growth:  Producing countries  &gt;  Traditional markets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Increasingly domestic demands  -&gt;  decline in exports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0116D7-044B-914F-BF54-F699BCB55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98" y="1232999"/>
            <a:ext cx="9520243" cy="411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15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D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81E492-BD58-8045-AA60-2A8C26B91CFA}"/>
              </a:ext>
            </a:extLst>
          </p:cNvPr>
          <p:cNvSpPr txBox="1"/>
          <p:nvPr/>
        </p:nvSpPr>
        <p:spPr>
          <a:xfrm>
            <a:off x="727113" y="503850"/>
            <a:ext cx="9259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78685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ICO Global Coffee Daily Prices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F6E1E8-9BBB-634B-A1AE-B861B78E4EE1}"/>
              </a:ext>
            </a:extLst>
          </p:cNvPr>
          <p:cNvSpPr txBox="1"/>
          <p:nvPr/>
        </p:nvSpPr>
        <p:spPr>
          <a:xfrm>
            <a:off x="8751894" y="1906035"/>
            <a:ext cx="2963856" cy="390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Come from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ICO Composite   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Indicator Daily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Prices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Drift downwards since 2017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F5702F-F961-E245-BBD3-437DABA65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934611"/>
            <a:ext cx="757237" cy="32503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213CDF-04DF-4D47-A339-EE0A9308BBCB}"/>
              </a:ext>
            </a:extLst>
          </p:cNvPr>
          <p:cNvSpPr txBox="1"/>
          <p:nvPr/>
        </p:nvSpPr>
        <p:spPr>
          <a:xfrm>
            <a:off x="1943107" y="1971679"/>
            <a:ext cx="612775" cy="3593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140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135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130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125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120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115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110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105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100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95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90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85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8890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B9048F-9B74-354F-A0C0-645BE76DD4BC}"/>
              </a:ext>
            </a:extLst>
          </p:cNvPr>
          <p:cNvSpPr txBox="1"/>
          <p:nvPr/>
        </p:nvSpPr>
        <p:spPr>
          <a:xfrm>
            <a:off x="1657348" y="2686042"/>
            <a:ext cx="769441" cy="153912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US cents/lb.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A637AE-5404-254E-9A18-02F1FF4C4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91" y="1800225"/>
            <a:ext cx="7651750" cy="387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39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D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81E492-BD58-8045-AA60-2A8C26B91CFA}"/>
              </a:ext>
            </a:extLst>
          </p:cNvPr>
          <p:cNvSpPr txBox="1"/>
          <p:nvPr/>
        </p:nvSpPr>
        <p:spPr>
          <a:xfrm>
            <a:off x="727113" y="503850"/>
            <a:ext cx="9259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78685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ICO Global Coffee Daily Prices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F6E1E8-9BBB-634B-A1AE-B861B78E4EE1}"/>
              </a:ext>
            </a:extLst>
          </p:cNvPr>
          <p:cNvSpPr txBox="1"/>
          <p:nvPr/>
        </p:nvSpPr>
        <p:spPr>
          <a:xfrm>
            <a:off x="8901890" y="1906035"/>
            <a:ext cx="2813859" cy="390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Come from 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dirty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  <a:t>  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ICO Composite    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noProof="0" dirty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  <a:t>  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Indicator Daily 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noProof="0" dirty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  <a:t>  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Prices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Same period as exports decline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F5702F-F961-E245-BBD3-437DABA65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934611"/>
            <a:ext cx="757237" cy="32503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213CDF-04DF-4D47-A339-EE0A9308BBCB}"/>
              </a:ext>
            </a:extLst>
          </p:cNvPr>
          <p:cNvSpPr txBox="1"/>
          <p:nvPr/>
        </p:nvSpPr>
        <p:spPr>
          <a:xfrm>
            <a:off x="1943107" y="1971679"/>
            <a:ext cx="612775" cy="3593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140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135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130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125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120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115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110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105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100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95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90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85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8890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B9048F-9B74-354F-A0C0-645BE76DD4BC}"/>
              </a:ext>
            </a:extLst>
          </p:cNvPr>
          <p:cNvSpPr txBox="1"/>
          <p:nvPr/>
        </p:nvSpPr>
        <p:spPr>
          <a:xfrm>
            <a:off x="1657348" y="2686042"/>
            <a:ext cx="769441" cy="153912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US cents/lb.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A637AE-5404-254E-9A18-02F1FF4C4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91" y="1800225"/>
            <a:ext cx="7651750" cy="38778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4DE045-8843-0B4D-ABB2-E123EE8F64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182"/>
          <a:stretch/>
        </p:blipFill>
        <p:spPr>
          <a:xfrm>
            <a:off x="4271957" y="1445679"/>
            <a:ext cx="2611440" cy="3169189"/>
          </a:xfrm>
          <a:prstGeom prst="ellipse">
            <a:avLst/>
          </a:prstGeom>
          <a:ln w="38100">
            <a:solidFill>
              <a:srgbClr val="E37801"/>
            </a:solidFill>
          </a:ln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A98DCFBD-106B-D44F-9160-1F72FB16CE75}"/>
              </a:ext>
            </a:extLst>
          </p:cNvPr>
          <p:cNvSpPr/>
          <p:nvPr/>
        </p:nvSpPr>
        <p:spPr>
          <a:xfrm>
            <a:off x="7329488" y="3429000"/>
            <a:ext cx="1100137" cy="1371600"/>
          </a:xfrm>
          <a:prstGeom prst="ellipse">
            <a:avLst/>
          </a:prstGeom>
          <a:noFill/>
          <a:ln w="28575">
            <a:solidFill>
              <a:srgbClr val="E3780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rved Up Arrow 17">
            <a:extLst>
              <a:ext uri="{FF2B5EF4-FFF2-40B4-BE49-F238E27FC236}">
                <a16:creationId xmlns:a16="http://schemas.microsoft.com/office/drawing/2014/main" id="{D7E5641E-2343-D14D-A9C8-F85CD29C0D08}"/>
              </a:ext>
            </a:extLst>
          </p:cNvPr>
          <p:cNvSpPr/>
          <p:nvPr/>
        </p:nvSpPr>
        <p:spPr>
          <a:xfrm>
            <a:off x="7029450" y="2600304"/>
            <a:ext cx="1014412" cy="414337"/>
          </a:xfrm>
          <a:prstGeom prst="curvedUpArrow">
            <a:avLst/>
          </a:prstGeom>
          <a:solidFill>
            <a:srgbClr val="E37801"/>
          </a:solidFill>
          <a:ln>
            <a:solidFill>
              <a:srgbClr val="E37801"/>
            </a:solidFill>
          </a:ln>
          <a:scene3d>
            <a:camera prst="orthographicFront">
              <a:rot lat="1200000" lon="0" rev="7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02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D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2D9ED3-AE6E-A347-BC8A-A688CC74B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08" y="881818"/>
            <a:ext cx="1411160" cy="14716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B30712-100D-644F-A827-CADB6FE40B27}"/>
              </a:ext>
            </a:extLst>
          </p:cNvPr>
          <p:cNvSpPr txBox="1"/>
          <p:nvPr/>
        </p:nvSpPr>
        <p:spPr>
          <a:xfrm>
            <a:off x="1798815" y="2548329"/>
            <a:ext cx="3312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89842"/>
                </a:solidFill>
              </a:rPr>
              <a:t>1 contradictory   phenomenon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169A8F-E563-294D-9167-CFAAE244C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774" y="1311952"/>
            <a:ext cx="889000" cy="863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C4AA43-32D3-0640-BEF9-3A0BF162A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599" y="1299252"/>
            <a:ext cx="889000" cy="876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41DD23B-6ABB-9B40-857D-1656957623F0}"/>
              </a:ext>
            </a:extLst>
          </p:cNvPr>
          <p:cNvSpPr txBox="1"/>
          <p:nvPr/>
        </p:nvSpPr>
        <p:spPr>
          <a:xfrm rot="16200000">
            <a:off x="6629317" y="521761"/>
            <a:ext cx="27630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E37801"/>
                </a:solidFill>
              </a:rPr>
              <a:t>{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120C5A-BAE2-1346-B93F-8C477A2972D5}"/>
              </a:ext>
            </a:extLst>
          </p:cNvPr>
          <p:cNvSpPr txBox="1"/>
          <p:nvPr/>
        </p:nvSpPr>
        <p:spPr>
          <a:xfrm>
            <a:off x="6475749" y="2578312"/>
            <a:ext cx="35526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E37801"/>
                </a:solidFill>
              </a:rPr>
              <a:t>2 possible reasons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E37801"/>
                </a:solidFill>
              </a:rPr>
              <a:t>Consumption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E37801"/>
                </a:solidFill>
              </a:rPr>
              <a:t>Prices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433A74-BFD5-6A45-B1EA-EBB947AE449F}"/>
              </a:ext>
            </a:extLst>
          </p:cNvPr>
          <p:cNvSpPr txBox="1"/>
          <p:nvPr/>
        </p:nvSpPr>
        <p:spPr>
          <a:xfrm>
            <a:off x="1813809" y="4775853"/>
            <a:ext cx="9473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86854"/>
                </a:solidFill>
              </a:rPr>
              <a:t>Sum: Short term phenomenon;</a:t>
            </a:r>
          </a:p>
          <a:p>
            <a:r>
              <a:rPr lang="en-US" sz="3600" b="1" dirty="0">
                <a:solidFill>
                  <a:srgbClr val="786854"/>
                </a:solidFill>
              </a:rPr>
              <a:t>          Price will rebound &amp; exports will increase</a:t>
            </a:r>
            <a:endParaRPr lang="en-US" sz="3600" dirty="0">
              <a:solidFill>
                <a:srgbClr val="7868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505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5235</TotalTime>
  <Words>249</Words>
  <Application>Microsoft Macintosh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Bingke</dc:creator>
  <cp:lastModifiedBy>Wang, Bingke</cp:lastModifiedBy>
  <cp:revision>36</cp:revision>
  <dcterms:created xsi:type="dcterms:W3CDTF">2019-11-10T00:41:20Z</dcterms:created>
  <dcterms:modified xsi:type="dcterms:W3CDTF">2019-11-13T16:05:18Z</dcterms:modified>
</cp:coreProperties>
</file>