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696D7C-B668-4277-A2EE-5DD433042602}">
  <a:tblStyle styleId="{5B696D7C-B668-4277-A2EE-5DD4330426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830298b6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830298b6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our study on applied threat modeling and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enterprise environment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51763bc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51763bc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51763bc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51763bc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51763bc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51763bc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51763bc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51763bc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51763bc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51763bc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51763bc5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a51763bc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51763bc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51763bc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830298b6_3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a830298b6_3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830298b6_3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a830298b6_3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8ccaf0c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a8ccaf0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36949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36949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a51763b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a51763b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830298b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a830298b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a830298b6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a830298b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830298b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830298b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51763b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51763b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36949a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36949a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36949a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36949a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36949a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936949a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51763b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51763b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51763bc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51763bc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51763bc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51763bc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51763bc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51763bc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CNN for Text-Based Multiple Choice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Question Answering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987150"/>
            <a:ext cx="76881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Authors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Akshay Chaturvedi, Onkar Pandit, Utpal Garain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Team 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Donghwan Kim, Jeongmin Park, Michelle Foo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Overall process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AutoNum type="arabicPeriod"/>
            </a:pPr>
            <a:r>
              <a:rPr b="1" lang="de">
                <a:solidFill>
                  <a:srgbClr val="FF0000"/>
                </a:solidFill>
              </a:rPr>
              <a:t>Use </a:t>
            </a:r>
            <a:r>
              <a:rPr b="1" lang="de" u="sng">
                <a:solidFill>
                  <a:srgbClr val="FF0000"/>
                </a:solidFill>
              </a:rPr>
              <a:t>word2vec based query expansion</a:t>
            </a:r>
            <a:r>
              <a:rPr b="1" lang="de">
                <a:solidFill>
                  <a:srgbClr val="FF0000"/>
                </a:solidFill>
              </a:rPr>
              <a:t> followed by </a:t>
            </a:r>
            <a:r>
              <a:rPr b="1" lang="de" u="sng">
                <a:solidFill>
                  <a:srgbClr val="FF0000"/>
                </a:solidFill>
              </a:rPr>
              <a:t>tf-idf score</a:t>
            </a:r>
            <a:r>
              <a:rPr b="1" lang="de">
                <a:solidFill>
                  <a:srgbClr val="FF0000"/>
                </a:solidFill>
              </a:rPr>
              <a:t> to find the most relevant paragraph</a:t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Use CNN to get a vector representation for each question-option pair and the most relevant paragraph.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Calculate cosine simliarity of question-option pair and most relevant paragraph to find the answer option.</a:t>
            </a:r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CNN to get a representation of sentences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CNN consists of Convolutional layer and average pooling layer.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 dimensional word vector representation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3 kinds of kernels(e.g. </a:t>
            </a:r>
            <a:r>
              <a:rPr b="1" lang="de"/>
              <a:t>CNN</a:t>
            </a:r>
            <a:r>
              <a:rPr b="1" baseline="-25000" lang="de"/>
              <a:t>2,3,4</a:t>
            </a:r>
            <a:r>
              <a:rPr lang="de"/>
              <a:t>  has </a:t>
            </a:r>
            <a:r>
              <a:rPr lang="de"/>
              <a:t>d</a:t>
            </a:r>
            <a:r>
              <a:rPr lang="de">
                <a:highlight>
                  <a:srgbClr val="FFFFFF"/>
                </a:highlight>
              </a:rPr>
              <a:t>×2, </a:t>
            </a:r>
            <a:r>
              <a:rPr lang="de"/>
              <a:t>d</a:t>
            </a:r>
            <a:r>
              <a:rPr lang="de">
                <a:highlight>
                  <a:srgbClr val="FFFFFF"/>
                </a:highlight>
              </a:rPr>
              <a:t>×3</a:t>
            </a:r>
            <a:r>
              <a:rPr lang="de">
                <a:highlight>
                  <a:srgbClr val="FFFFFF"/>
                </a:highlight>
              </a:rPr>
              <a:t>, </a:t>
            </a:r>
            <a:r>
              <a:rPr lang="de"/>
              <a:t>d</a:t>
            </a:r>
            <a:r>
              <a:rPr lang="de">
                <a:highlight>
                  <a:srgbClr val="FFFFFF"/>
                </a:highlight>
              </a:rPr>
              <a:t>×4 sized kernels)</a:t>
            </a:r>
            <a:r>
              <a:rPr lang="de"/>
              <a:t>, k number of such kernels each, total 3k kernels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When Convolution is applied, we have a vector output. By applying average pooling, we have a scalar result for each kernel.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 have total 3k kernels, so the result is 3k dimensional representation of sentence.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687" y="3550400"/>
            <a:ext cx="3330224" cy="17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Use CNN to get a representation of sentences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                                                      is 3k dimensional representation of (question, option) pair.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                                                      is 3k dimensional representation of j-th sentence in the most relevant paragraph.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97" y="3314900"/>
            <a:ext cx="1894551" cy="4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50" y="3782150"/>
            <a:ext cx="1799442" cy="4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350" y="1881175"/>
            <a:ext cx="69151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Use CNN to get a representation of paragraph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Now we need a vector representation of most relevant paragraph.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Use a weighted combination of each sentence to get the representation.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m_i is the final representation of the paragraph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97200"/>
            <a:ext cx="2505950" cy="10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650" y="2954375"/>
            <a:ext cx="2800500" cy="133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8150" y="2878175"/>
            <a:ext cx="2855300" cy="12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Assign probability to each options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Use cosine similarity of (question, option) pair and paragraph as a score, and assign probability on each option using softmax function.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025" y="3242675"/>
            <a:ext cx="3049000" cy="10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725" y="3192525"/>
            <a:ext cx="2780100" cy="12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50" y="2159620"/>
            <a:ext cx="6258077" cy="276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543" y="3890437"/>
            <a:ext cx="2108120" cy="209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9120" y="3889506"/>
            <a:ext cx="1952103" cy="209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7" name="Google Shape;19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1336" y="3027209"/>
            <a:ext cx="1633214" cy="11903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80000" dist="19050">
              <a:srgbClr val="000000"/>
            </a:outerShdw>
          </a:effectLst>
        </p:spPr>
      </p:pic>
      <p:pic>
        <p:nvPicPr>
          <p:cNvPr id="198" name="Google Shape;19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3205" y="1853850"/>
            <a:ext cx="1633217" cy="4443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20000" dist="19050">
              <a:srgbClr val="000000"/>
            </a:outerShdw>
          </a:effectLst>
        </p:spPr>
      </p:pic>
      <p:pic>
        <p:nvPicPr>
          <p:cNvPr id="199" name="Google Shape;19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9682" y="1868146"/>
            <a:ext cx="2199510" cy="4158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19050">
              <a:srgbClr val="000000"/>
            </a:outerShdw>
          </a:effectLst>
        </p:spPr>
      </p:pic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 of the structure</a:t>
            </a:r>
            <a:endParaRPr/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Forbidden Options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Options like ‘two of the above’ or ‘(a) or (b)’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Since we assigned score on each options, we can compare scores to make decision on these forbidden options.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For example, |</a:t>
            </a:r>
            <a:r>
              <a:rPr lang="de"/>
              <a:t>score</a:t>
            </a:r>
            <a:r>
              <a:rPr baseline="-25000" lang="de"/>
              <a:t>a</a:t>
            </a:r>
            <a:r>
              <a:rPr lang="de"/>
              <a:t> - score</a:t>
            </a:r>
            <a:r>
              <a:rPr baseline="-25000" lang="de"/>
              <a:t>b</a:t>
            </a:r>
            <a:r>
              <a:rPr lang="de"/>
              <a:t>| &lt; threshold leads to choose (a) or (b) option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0" y="3613650"/>
            <a:ext cx="3049000" cy="1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SciQ dataset</a:t>
            </a:r>
            <a:endParaRPr/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Experiment &amp; Results</a:t>
            </a:r>
            <a:endParaRPr sz="1800"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Dataset made by letting the crowds to make the question for the given passage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Relatively simple, simple lookup can solve the questions</a:t>
            </a:r>
            <a:endParaRPr/>
          </a:p>
        </p:txBody>
      </p:sp>
      <p:graphicFrame>
        <p:nvGraphicFramePr>
          <p:cNvPr id="217" name="Google Shape;217;p29"/>
          <p:cNvGraphicFramePr/>
          <p:nvPr/>
        </p:nvGraphicFramePr>
        <p:xfrm>
          <a:off x="1773213" y="26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{5B696D7C-B668-4277-A2EE-5DD433042602}</a:tableStyleId>
              </a:tblPr>
              <a:tblGrid>
                <a:gridCol w="54207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 : What is the least-dangerous radioactive decay?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775">
                <a:tc>
                  <a:txBody>
                    <a:bodyPr/>
                    <a:lstStyle/>
                    <a:p>
                      <a:pPr indent="-228600" lvl="0" marL="482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1)</a:t>
                      </a:r>
                      <a:r>
                        <a:rPr lang="de" sz="700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</a:t>
                      </a:r>
                      <a:r>
                        <a:rPr lang="de" sz="1100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Alpha decay</a:t>
                      </a:r>
                      <a:endParaRPr sz="1100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-228600" lvl="0" marL="482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2)</a:t>
                      </a:r>
                      <a:r>
                        <a:rPr lang="de" sz="7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</a:t>
                      </a:r>
                      <a:r>
                        <a:rPr lang="de" sz="11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Beta decay</a:t>
                      </a:r>
                      <a:endParaRPr sz="11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-228600" lvl="0" marL="482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3)</a:t>
                      </a:r>
                      <a:r>
                        <a:rPr lang="de" sz="7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</a:t>
                      </a:r>
                      <a:r>
                        <a:rPr lang="de" sz="11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Gamma decay</a:t>
                      </a:r>
                      <a:endParaRPr sz="11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-228600" lvl="0" marL="482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4)</a:t>
                      </a:r>
                      <a:r>
                        <a:rPr lang="de" sz="7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</a:t>
                      </a:r>
                      <a:r>
                        <a:rPr lang="de" sz="11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Zeta decay</a:t>
                      </a:r>
                      <a:endParaRPr sz="11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All radioactive decay is dangerous to living things, but alpha decay is the least dangerous.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2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TQA dataset</a:t>
            </a:r>
            <a:endParaRPr/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Experiment &amp; Results</a:t>
            </a:r>
            <a:endParaRPr sz="1800"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Dataset drawn from middle school science curricula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Most questions cannot be answered by simple lookup, require information from multiple sentences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Also, forbidden option exists in the option.</a:t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3095125"/>
            <a:ext cx="3314700" cy="19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729452" y="1318650"/>
            <a:ext cx="784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Accuracy #1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729325" y="2078875"/>
            <a:ext cx="384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CNN</a:t>
            </a:r>
            <a:r>
              <a:rPr lang="de"/>
              <a:t> model is compared to </a:t>
            </a:r>
            <a:r>
              <a:rPr b="1" lang="de"/>
              <a:t>GRU</a:t>
            </a:r>
            <a:r>
              <a:rPr b="1" baseline="-25000" lang="de"/>
              <a:t>bl</a:t>
            </a:r>
            <a:r>
              <a:rPr lang="de"/>
              <a:t>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In </a:t>
            </a:r>
            <a:r>
              <a:rPr b="1" lang="de"/>
              <a:t>GRU</a:t>
            </a:r>
            <a:r>
              <a:rPr b="1" baseline="-25000" lang="de"/>
              <a:t>bl</a:t>
            </a:r>
            <a:r>
              <a:rPr lang="de"/>
              <a:t>, CNN is replaced by Gated Recurrent Unit (GRU) to embed question-option tuples and sentences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GRU</a:t>
            </a:r>
            <a:r>
              <a:rPr lang="de"/>
              <a:t> with attention mechanism got 74.1% accuracy on the SciQ test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However, it is not judicious to compare the two models because of </a:t>
            </a:r>
            <a:r>
              <a:rPr b="1" lang="de"/>
              <a:t>different corpus</a:t>
            </a:r>
            <a:endParaRPr b="1"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950" y="3697225"/>
            <a:ext cx="3999900" cy="15523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4579225" y="3406213"/>
            <a:ext cx="314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Raleway"/>
                <a:ea typeface="Raleway"/>
                <a:cs typeface="Raleway"/>
                <a:sym typeface="Raleway"/>
              </a:rPr>
              <a:t>TQA dataset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729452" y="785250"/>
            <a:ext cx="784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Experiment &amp; Results</a:t>
            </a:r>
            <a:endParaRPr sz="1800"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950" y="1853850"/>
            <a:ext cx="2561744" cy="1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4579225" y="1554163"/>
            <a:ext cx="314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Raleway"/>
                <a:ea typeface="Raleway"/>
                <a:cs typeface="Raleway"/>
                <a:sym typeface="Raleway"/>
              </a:rPr>
              <a:t>SciQ dataset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Related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Experiment &amp;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729452" y="1318650"/>
            <a:ext cx="784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Accuracy #1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729325" y="2078875"/>
            <a:ext cx="384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/>
              <a:t>CNN</a:t>
            </a:r>
            <a:r>
              <a:rPr b="1" baseline="-25000" lang="de"/>
              <a:t>2,3,4</a:t>
            </a:r>
            <a:r>
              <a:rPr lang="de"/>
              <a:t> </a:t>
            </a:r>
            <a:r>
              <a:rPr lang="de"/>
              <a:t> gives the best performance on the validation set of both the datasets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GRU</a:t>
            </a:r>
            <a:r>
              <a:rPr b="1" baseline="-25000" lang="de"/>
              <a:t>bl</a:t>
            </a:r>
            <a:r>
              <a:rPr b="1" lang="de"/>
              <a:t> </a:t>
            </a:r>
            <a:r>
              <a:rPr lang="de"/>
              <a:t> highly overfits on the SciQ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CNN-based models work better for those datasets where </a:t>
            </a:r>
            <a:r>
              <a:rPr b="1" lang="de"/>
              <a:t>long-term dependency</a:t>
            </a:r>
            <a:r>
              <a:rPr lang="de"/>
              <a:t> is not a major concern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/>
              <a:t>CNN</a:t>
            </a:r>
            <a:r>
              <a:rPr b="1" baseline="-25000" lang="de"/>
              <a:t>3,4,5</a:t>
            </a:r>
            <a:r>
              <a:rPr b="1" lang="de"/>
              <a:t> </a:t>
            </a:r>
            <a:r>
              <a:rPr lang="de"/>
              <a:t> had similar problem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950" y="3697225"/>
            <a:ext cx="3999900" cy="1552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4579225" y="3406213"/>
            <a:ext cx="314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Raleway"/>
                <a:ea typeface="Raleway"/>
                <a:cs typeface="Raleway"/>
                <a:sym typeface="Raleway"/>
              </a:rPr>
              <a:t>TQA dataset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729452" y="785250"/>
            <a:ext cx="784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Experiment &amp; Results</a:t>
            </a:r>
            <a:endParaRPr sz="1800"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950" y="1853850"/>
            <a:ext cx="2561744" cy="1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4579225" y="1554163"/>
            <a:ext cx="314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Raleway"/>
                <a:ea typeface="Raleway"/>
                <a:cs typeface="Raleway"/>
                <a:sym typeface="Raleway"/>
              </a:rPr>
              <a:t>SciQ dataset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Accuracy #2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729450" y="2078875"/>
            <a:ext cx="822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Three baselines models are different as: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Rely on word-level attention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Encode questions and options separately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Text-Only model</a:t>
            </a:r>
            <a:r>
              <a:rPr lang="de"/>
              <a:t> is a variant of Memory network where the paragraph, question, and options are embedded separately using LSTM followed by attention mechanism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In </a:t>
            </a:r>
            <a:r>
              <a:rPr b="1" lang="de"/>
              <a:t>BIDAF model</a:t>
            </a:r>
            <a:r>
              <a:rPr lang="de"/>
              <a:t>, character and word level embedding is  used to encode the question and the text followed by bidirectional attention mechanism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75" y="1804650"/>
            <a:ext cx="4212925" cy="14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Experiment &amp; Results</a:t>
            </a:r>
            <a:endParaRPr sz="1800"/>
          </a:p>
        </p:txBody>
      </p:sp>
      <p:sp>
        <p:nvSpPr>
          <p:cNvPr id="257" name="Google Shape;257;p33"/>
          <p:cNvSpPr txBox="1"/>
          <p:nvPr/>
        </p:nvSpPr>
        <p:spPr>
          <a:xfrm>
            <a:off x="4462350" y="1424650"/>
            <a:ext cx="314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Raleway"/>
                <a:ea typeface="Raleway"/>
                <a:cs typeface="Raleway"/>
                <a:sym typeface="Raleway"/>
              </a:rPr>
              <a:t>TQA dataset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Accuracy #2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729450" y="2078875"/>
            <a:ext cx="822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CNN</a:t>
            </a:r>
            <a:r>
              <a:rPr b="1" baseline="-25000" lang="de"/>
              <a:t>2,3,4</a:t>
            </a:r>
            <a:r>
              <a:rPr lang="de"/>
              <a:t> model shows significant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improvement over the baseline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CNN</a:t>
            </a:r>
            <a:r>
              <a:rPr b="1" baseline="-25000" lang="de"/>
              <a:t>2,3,4</a:t>
            </a:r>
            <a:r>
              <a:rPr lang="de"/>
              <a:t> model &gt;&gt;&gt; </a:t>
            </a:r>
            <a:r>
              <a:rPr b="1" lang="de"/>
              <a:t>Text-Only</a:t>
            </a:r>
            <a:r>
              <a:rPr lang="de"/>
              <a:t>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because: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u="sng"/>
              <a:t>Sentence level attention</a:t>
            </a:r>
            <a:r>
              <a:rPr lang="de"/>
              <a:t>, which worked well with single sentence answer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u="sng"/>
              <a:t>Question-Option tuple</a:t>
            </a:r>
            <a:r>
              <a:rPr lang="de"/>
              <a:t>, which simplified comparison between two embeddings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u="sng"/>
              <a:t>Forbidden options</a:t>
            </a:r>
            <a:r>
              <a:rPr lang="de"/>
              <a:t>, which applied special rules to counter those options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75" y="1804650"/>
            <a:ext cx="4212925" cy="14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Experiment &amp; Results</a:t>
            </a:r>
            <a:endParaRPr sz="1800"/>
          </a:p>
        </p:txBody>
      </p:sp>
      <p:sp>
        <p:nvSpPr>
          <p:cNvPr id="266" name="Google Shape;266;p34"/>
          <p:cNvSpPr txBox="1"/>
          <p:nvPr/>
        </p:nvSpPr>
        <p:spPr>
          <a:xfrm>
            <a:off x="4462350" y="1424650"/>
            <a:ext cx="314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Raleway"/>
                <a:ea typeface="Raleway"/>
                <a:cs typeface="Raleway"/>
                <a:sym typeface="Raleway"/>
              </a:rPr>
              <a:t>TQA dataset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Forbidden Option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729450" y="2078875"/>
            <a:ext cx="822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SciQ</a:t>
            </a:r>
            <a:r>
              <a:rPr lang="de"/>
              <a:t> dataset didn’t have any questions with forbidden options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In </a:t>
            </a:r>
            <a:r>
              <a:rPr b="1" lang="de"/>
              <a:t>TQA</a:t>
            </a:r>
            <a:r>
              <a:rPr lang="de"/>
              <a:t>(validation set), 433 out of 1530 multiple choice questions had forbidden options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CNN</a:t>
            </a:r>
            <a:r>
              <a:rPr baseline="-25000" lang="de"/>
              <a:t>2,3,4</a:t>
            </a:r>
            <a:r>
              <a:rPr lang="de"/>
              <a:t>  with </a:t>
            </a:r>
            <a:r>
              <a:rPr b="1" lang="de"/>
              <a:t>threshold strategy</a:t>
            </a:r>
            <a:r>
              <a:rPr lang="de"/>
              <a:t> had 43.4% accuracy, while vanilla </a:t>
            </a:r>
            <a:r>
              <a:rPr lang="de"/>
              <a:t>CNN</a:t>
            </a:r>
            <a:r>
              <a:rPr baseline="-25000" lang="de"/>
              <a:t>2,3,4</a:t>
            </a:r>
            <a:r>
              <a:rPr lang="de"/>
              <a:t> had 25.2%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2400"/>
              <a:t>Our threshold strategy for the forbidden option works well!</a:t>
            </a:r>
            <a:endParaRPr b="1" sz="2400"/>
          </a:p>
        </p:txBody>
      </p:sp>
      <p:sp>
        <p:nvSpPr>
          <p:cNvPr id="273" name="Google Shape;273;p3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Experiment &amp; Results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This CNN model is more effective than several LSTM baselines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because: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Proposed a strategy for dealing with </a:t>
            </a:r>
            <a:r>
              <a:rPr b="1" lang="de"/>
              <a:t>forbidden options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Used </a:t>
            </a:r>
            <a:r>
              <a:rPr b="1" lang="de"/>
              <a:t>question-option tuple</a:t>
            </a:r>
            <a:r>
              <a:rPr lang="de"/>
              <a:t> as input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However, there is a lot of scope for future work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because: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This CNN model doesn’t work well when a question requires </a:t>
            </a:r>
            <a:r>
              <a:rPr b="1" lang="de"/>
              <a:t>complex deduction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E.g. ”How much percent of parent isotope remains after two half-lives?”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Answering this question using the definition requires </a:t>
            </a:r>
            <a:r>
              <a:rPr b="1" lang="de"/>
              <a:t>understanding</a:t>
            </a:r>
            <a:r>
              <a:rPr lang="de"/>
              <a:t> the definition and transforming the question into a numerical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Answering questions from text</a:t>
            </a:r>
            <a:r>
              <a:rPr lang="de"/>
              <a:t> requires a diverse skill set: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Look-up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Deduce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Perform simple mathematical operations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Merge information contained in multiple sentences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This diverse skill set makes question answering difficult!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140" y="82275"/>
            <a:ext cx="3383875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7150" y="2403163"/>
            <a:ext cx="493395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1225" y="2485475"/>
            <a:ext cx="3954700" cy="23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Related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de">
                <a:solidFill>
                  <a:srgbClr val="666666"/>
                </a:solidFill>
              </a:rPr>
              <a:t>Bigger datasets</a:t>
            </a:r>
            <a:r>
              <a:rPr lang="de">
                <a:solidFill>
                  <a:srgbClr val="666666"/>
                </a:solidFill>
              </a:rPr>
              <a:t> allowed researchers to explore different neural network architectures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de">
                <a:solidFill>
                  <a:srgbClr val="666666"/>
                </a:solidFill>
              </a:rPr>
              <a:t>Attention based models</a:t>
            </a:r>
            <a:r>
              <a:rPr lang="de">
                <a:solidFill>
                  <a:srgbClr val="666666"/>
                </a:solidFill>
              </a:rPr>
              <a:t>: given question based on text, model needs to pay attention to specific portion of the text in order to answer the question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de">
                <a:solidFill>
                  <a:srgbClr val="666666"/>
                </a:solidFill>
              </a:rPr>
              <a:t>CNN</a:t>
            </a:r>
            <a:r>
              <a:rPr lang="de">
                <a:solidFill>
                  <a:srgbClr val="666666"/>
                </a:solidFill>
              </a:rPr>
              <a:t> is shown to be effective for various NLP tasks</a:t>
            </a:r>
            <a:endParaRPr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de" sz="1800">
                <a:solidFill>
                  <a:srgbClr val="666666"/>
                </a:solidFill>
              </a:rPr>
              <a:t> sentiment analysis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de" sz="1800">
                <a:solidFill>
                  <a:srgbClr val="666666"/>
                </a:solidFill>
              </a:rPr>
              <a:t> question classification</a:t>
            </a:r>
            <a:endParaRPr sz="18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de">
                <a:solidFill>
                  <a:srgbClr val="666666"/>
                </a:solidFill>
              </a:rPr>
              <a:t>For Q&amp;A, </a:t>
            </a:r>
            <a:r>
              <a:rPr b="1" lang="de">
                <a:solidFill>
                  <a:srgbClr val="666666"/>
                </a:solidFill>
              </a:rPr>
              <a:t>LSTM</a:t>
            </a:r>
            <a:r>
              <a:rPr lang="de">
                <a:solidFill>
                  <a:srgbClr val="666666"/>
                </a:solidFill>
              </a:rPr>
              <a:t> based methods are the most common</a:t>
            </a:r>
            <a:endParaRPr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b="1" lang="de" sz="1800">
                <a:solidFill>
                  <a:srgbClr val="666666"/>
                </a:solidFill>
              </a:rPr>
              <a:t>We show the effectiveness of the proposed CNN model by comparing it with several LSTM-based techniques!</a:t>
            </a:r>
            <a:endParaRPr b="1" sz="1800">
              <a:solidFill>
                <a:srgbClr val="666666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Contributions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/>
            </a:pPr>
            <a:r>
              <a:rPr lang="de">
                <a:solidFill>
                  <a:srgbClr val="666666"/>
                </a:solidFill>
              </a:rPr>
              <a:t>Our proposed CNN model performs </a:t>
            </a:r>
            <a:r>
              <a:rPr b="1" lang="de">
                <a:solidFill>
                  <a:srgbClr val="666666"/>
                </a:solidFill>
              </a:rPr>
              <a:t>comparatively/better</a:t>
            </a:r>
            <a:r>
              <a:rPr lang="de">
                <a:solidFill>
                  <a:srgbClr val="666666"/>
                </a:solidFill>
              </a:rPr>
              <a:t> than LSTM-based baselines on 2 different datasets (TQA, SciQ)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/>
            </a:pPr>
            <a:r>
              <a:rPr lang="de">
                <a:solidFill>
                  <a:srgbClr val="666666"/>
                </a:solidFill>
              </a:rPr>
              <a:t>Our model takes</a:t>
            </a:r>
            <a:r>
              <a:rPr b="1" lang="de">
                <a:solidFill>
                  <a:srgbClr val="666666"/>
                </a:solidFill>
              </a:rPr>
              <a:t> question-option tuple</a:t>
            </a:r>
            <a:r>
              <a:rPr lang="de">
                <a:solidFill>
                  <a:srgbClr val="666666"/>
                </a:solidFill>
              </a:rPr>
              <a:t> to generate a score for the concerned option, better than considering question and option separately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/>
            </a:pPr>
            <a:r>
              <a:rPr lang="de">
                <a:solidFill>
                  <a:srgbClr val="666666"/>
                </a:solidFill>
              </a:rPr>
              <a:t>We have devised a simple but effective strategy to deal with </a:t>
            </a:r>
            <a:r>
              <a:rPr b="1" lang="de">
                <a:solidFill>
                  <a:srgbClr val="666666"/>
                </a:solidFill>
              </a:rPr>
              <a:t>forbidden options</a:t>
            </a:r>
            <a:r>
              <a:rPr lang="de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AutoNum type="alphaLcPeriod"/>
            </a:pPr>
            <a:r>
              <a:rPr lang="de">
                <a:solidFill>
                  <a:srgbClr val="666666"/>
                </a:solidFill>
              </a:rPr>
              <a:t>none of the above, both a) &amp; b)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/>
            </a:pPr>
            <a:r>
              <a:rPr lang="de">
                <a:solidFill>
                  <a:srgbClr val="666666"/>
                </a:solidFill>
              </a:rPr>
              <a:t>Our model attends at</a:t>
            </a:r>
            <a:r>
              <a:rPr b="1" lang="de">
                <a:solidFill>
                  <a:srgbClr val="666666"/>
                </a:solidFill>
              </a:rPr>
              <a:t> sentence level</a:t>
            </a:r>
            <a:r>
              <a:rPr lang="de">
                <a:solidFill>
                  <a:srgbClr val="666666"/>
                </a:solidFill>
              </a:rPr>
              <a:t> instead of word level, which helps the model during Q&amp;A look-up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Overall process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Use </a:t>
            </a:r>
            <a:r>
              <a:rPr lang="de" u="sng"/>
              <a:t>word2vec based query expansion</a:t>
            </a:r>
            <a:r>
              <a:rPr lang="de"/>
              <a:t> followed by </a:t>
            </a:r>
            <a:r>
              <a:rPr lang="de" u="sng"/>
              <a:t>tf-idf score</a:t>
            </a:r>
            <a:r>
              <a:rPr lang="de"/>
              <a:t> to find the most relevant paragraph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Use CNN to get a vector for each question-option pair and the most relevant paragraph.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Calculate cosine </a:t>
            </a:r>
            <a:r>
              <a:rPr lang="de"/>
              <a:t>similarity</a:t>
            </a:r>
            <a:r>
              <a:rPr lang="de"/>
              <a:t> of question-option pair and most relevant paragraph to find the answer option.</a:t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Query Expansion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25" y="1963875"/>
            <a:ext cx="5400150" cy="29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Word2vec-based </a:t>
            </a:r>
            <a:r>
              <a:rPr lang="de"/>
              <a:t>Query Expansion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Find the words that are similar to the given word in the corpus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Similarity measured by cosine similarity between word vectors.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75" y="3314425"/>
            <a:ext cx="39338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tf-idf score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Count the number of occurrences of each word is not enough.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Common words like ‘I’, ‘the’ shouldn’t account for the similarity.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00" y="2571750"/>
            <a:ext cx="41433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Methodology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