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1"/>
  </p:notesMasterIdLst>
  <p:sldIdLst>
    <p:sldId id="323" r:id="rId2"/>
    <p:sldId id="471" r:id="rId3"/>
    <p:sldId id="472" r:id="rId4"/>
    <p:sldId id="473" r:id="rId5"/>
    <p:sldId id="334" r:id="rId6"/>
    <p:sldId id="401" r:id="rId7"/>
    <p:sldId id="402" r:id="rId8"/>
    <p:sldId id="405" r:id="rId9"/>
    <p:sldId id="403" r:id="rId10"/>
    <p:sldId id="433" r:id="rId11"/>
    <p:sldId id="434" r:id="rId12"/>
    <p:sldId id="435" r:id="rId13"/>
    <p:sldId id="408" r:id="rId14"/>
    <p:sldId id="409" r:id="rId15"/>
    <p:sldId id="410" r:id="rId16"/>
    <p:sldId id="411" r:id="rId17"/>
    <p:sldId id="412" r:id="rId18"/>
    <p:sldId id="413" r:id="rId19"/>
    <p:sldId id="415" r:id="rId20"/>
    <p:sldId id="416" r:id="rId21"/>
    <p:sldId id="436" r:id="rId22"/>
    <p:sldId id="437" r:id="rId23"/>
    <p:sldId id="420" r:id="rId24"/>
    <p:sldId id="438" r:id="rId25"/>
    <p:sldId id="439" r:id="rId26"/>
    <p:sldId id="440" r:id="rId27"/>
    <p:sldId id="441" r:id="rId28"/>
    <p:sldId id="423" r:id="rId29"/>
    <p:sldId id="442" r:id="rId30"/>
    <p:sldId id="443" r:id="rId31"/>
    <p:sldId id="429" r:id="rId32"/>
    <p:sldId id="444" r:id="rId33"/>
    <p:sldId id="445" r:id="rId34"/>
    <p:sldId id="446" r:id="rId35"/>
    <p:sldId id="447" r:id="rId36"/>
    <p:sldId id="467" r:id="rId37"/>
    <p:sldId id="448" r:id="rId38"/>
    <p:sldId id="449" r:id="rId39"/>
    <p:sldId id="450" r:id="rId40"/>
    <p:sldId id="461" r:id="rId41"/>
    <p:sldId id="451" r:id="rId42"/>
    <p:sldId id="468" r:id="rId43"/>
    <p:sldId id="452" r:id="rId44"/>
    <p:sldId id="453" r:id="rId45"/>
    <p:sldId id="454" r:id="rId46"/>
    <p:sldId id="462" r:id="rId47"/>
    <p:sldId id="463" r:id="rId48"/>
    <p:sldId id="455" r:id="rId49"/>
    <p:sldId id="456" r:id="rId50"/>
    <p:sldId id="469" r:id="rId51"/>
    <p:sldId id="457" r:id="rId52"/>
    <p:sldId id="458" r:id="rId53"/>
    <p:sldId id="459" r:id="rId54"/>
    <p:sldId id="464" r:id="rId55"/>
    <p:sldId id="465" r:id="rId56"/>
    <p:sldId id="460" r:id="rId57"/>
    <p:sldId id="470" r:id="rId58"/>
    <p:sldId id="466" r:id="rId59"/>
    <p:sldId id="367" r:id="rId60"/>
  </p:sldIdLst>
  <p:sldSz cx="9144000" cy="6858000" type="screen4x3"/>
  <p:notesSz cx="7086600" cy="102235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  <a:srgbClr val="FF0066"/>
    <a:srgbClr val="FFFF66"/>
    <a:srgbClr val="FFCCCC"/>
    <a:srgbClr val="000000"/>
    <a:srgbClr val="800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64" autoAdjust="0"/>
  </p:normalViewPr>
  <p:slideViewPr>
    <p:cSldViewPr>
      <p:cViewPr>
        <p:scale>
          <a:sx n="50" d="100"/>
          <a:sy n="50" d="100"/>
        </p:scale>
        <p:origin x="177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410" y="-9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42699-7EF6-4ED5-9B1B-48B7B61EFA5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625FC89-594C-4B17-9C11-31CD45EB0850}">
      <dgm:prSet custT="1"/>
      <dgm:spPr>
        <a:xfrm>
          <a:off x="0" y="5058"/>
          <a:ext cx="8208912" cy="3022110"/>
        </a:xfrm>
      </dgm:spPr>
      <dgm:t>
        <a:bodyPr/>
        <a:lstStyle/>
        <a:p>
          <a:pPr algn="ctr"/>
          <a:r>
            <a:rPr lang="zh-CN" altLang="en-US" sz="5400" b="1" dirty="0" smtClean="0">
              <a:latin typeface="华文楷体" pitchFamily="2" charset="-122"/>
              <a:ea typeface="华文楷体" pitchFamily="2" charset="-122"/>
              <a:cs typeface="+mn-cs"/>
            </a:rPr>
            <a:t>深度学习对自然语言的影响</a:t>
          </a:r>
          <a:endParaRPr lang="en-US" sz="5400" b="1" dirty="0">
            <a:latin typeface="华文楷体" pitchFamily="2" charset="-122"/>
            <a:ea typeface="华文楷体" pitchFamily="2" charset="-122"/>
            <a:cs typeface="+mn-cs"/>
          </a:endParaRPr>
        </a:p>
      </dgm:t>
    </dgm:pt>
    <dgm:pt modelId="{04D6B1A2-DD97-48F8-962A-2783EEE58DE3}" type="parTrans" cxnId="{A1369A51-F11E-4EEB-A990-1EFD88D1420B}">
      <dgm:prSet/>
      <dgm:spPr/>
      <dgm:t>
        <a:bodyPr/>
        <a:lstStyle/>
        <a:p>
          <a:endParaRPr lang="zh-CN" altLang="en-US"/>
        </a:p>
      </dgm:t>
    </dgm:pt>
    <dgm:pt modelId="{25041187-32C6-4F56-9695-910D26BA2883}" type="sibTrans" cxnId="{A1369A51-F11E-4EEB-A990-1EFD88D1420B}">
      <dgm:prSet/>
      <dgm:spPr/>
      <dgm:t>
        <a:bodyPr/>
        <a:lstStyle/>
        <a:p>
          <a:endParaRPr lang="zh-CN" altLang="en-US"/>
        </a:p>
      </dgm:t>
    </dgm:pt>
    <dgm:pt modelId="{7E60C1DF-2CA5-4316-8F17-A118BBF5D8F8}" type="pres">
      <dgm:prSet presAssocID="{DA842699-7EF6-4ED5-9B1B-48B7B61EFA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8D28C3-7943-41A9-B694-4A812654E0C0}" type="pres">
      <dgm:prSet presAssocID="{9625FC89-594C-4B17-9C11-31CD45EB0850}" presName="parentText" presStyleLbl="node1" presStyleIdx="0" presStyleCnt="1" custLinFactNeighborY="8278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A1369A51-F11E-4EEB-A990-1EFD88D1420B}" srcId="{DA842699-7EF6-4ED5-9B1B-48B7B61EFA50}" destId="{9625FC89-594C-4B17-9C11-31CD45EB0850}" srcOrd="0" destOrd="0" parTransId="{04D6B1A2-DD97-48F8-962A-2783EEE58DE3}" sibTransId="{25041187-32C6-4F56-9695-910D26BA2883}"/>
    <dgm:cxn modelId="{8C86DB83-435D-4EC0-A9F1-153440547B3C}" type="presOf" srcId="{DA842699-7EF6-4ED5-9B1B-48B7B61EFA50}" destId="{7E60C1DF-2CA5-4316-8F17-A118BBF5D8F8}" srcOrd="0" destOrd="0" presId="urn:microsoft.com/office/officeart/2005/8/layout/vList2"/>
    <dgm:cxn modelId="{AFCA0A4C-DF2D-4E94-B90D-4F0953AC38AA}" type="presOf" srcId="{9625FC89-594C-4B17-9C11-31CD45EB0850}" destId="{A78D28C3-7943-41A9-B694-4A812654E0C0}" srcOrd="0" destOrd="0" presId="urn:microsoft.com/office/officeart/2005/8/layout/vList2"/>
    <dgm:cxn modelId="{63BB8DEF-ECF1-42DA-88A4-8C740FF835D4}" type="presParOf" srcId="{7E60C1DF-2CA5-4316-8F17-A118BBF5D8F8}" destId="{A78D28C3-7943-41A9-B694-4A812654E0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D28C3-7943-41A9-B694-4A812654E0C0}">
      <dsp:nvSpPr>
        <dsp:cNvPr id="0" name=""/>
        <dsp:cNvSpPr/>
      </dsp:nvSpPr>
      <dsp:spPr>
        <a:xfrm>
          <a:off x="0" y="1131"/>
          <a:ext cx="6877024" cy="2373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>
              <a:latin typeface="华文楷体" pitchFamily="2" charset="-122"/>
              <a:ea typeface="华文楷体" pitchFamily="2" charset="-122"/>
              <a:cs typeface="+mn-cs"/>
            </a:rPr>
            <a:t>深度学习对自然语言的影响</a:t>
          </a:r>
          <a:endParaRPr lang="en-US" sz="5400" b="1" kern="1200" dirty="0">
            <a:latin typeface="华文楷体" pitchFamily="2" charset="-122"/>
            <a:ea typeface="华文楷体" pitchFamily="2" charset="-122"/>
            <a:cs typeface="+mn-cs"/>
          </a:endParaRPr>
        </a:p>
      </dsp:txBody>
      <dsp:txXfrm>
        <a:off x="115880" y="117011"/>
        <a:ext cx="6645264" cy="214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>
            <a:lvl1pPr defTabSz="960438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66" tIns="47983" rIns="95966" bIns="47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66" tIns="47983" rIns="95966" bIns="47983" numCol="1" anchor="b" anchorCtr="0" compatLnSpc="1">
            <a:prstTxWarp prst="textNoShape">
              <a:avLst/>
            </a:prstTxWarp>
          </a:bodyPr>
          <a:lstStyle>
            <a:lvl1pPr defTabSz="960438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66" tIns="47983" rIns="95966" bIns="47983" numCol="1" anchor="b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/>
            </a:lvl1pPr>
          </a:lstStyle>
          <a:p>
            <a:pPr>
              <a:defRPr/>
            </a:pPr>
            <a:fld id="{2594C60C-F00B-4830-8F6A-BD791171B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04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04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04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04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77813-41DC-4A89-9335-DCC192B230AA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77875"/>
            <a:ext cx="5106987" cy="3832225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14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9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8F447-DB1E-41C9-A9B8-9463F8DDA9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AB93-3794-4B04-A876-938A06445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7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F311D-9BB5-4693-A633-CCD00EF17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23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5A62-D0C5-432E-AAF7-23150F8A8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37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0F89-A3B6-4F40-BBE1-AE5011135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1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4CC8C-0658-4C42-B18B-A211FB862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6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20C41-DAB9-4489-B1D7-CA9E6397B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7E14-73A2-48E2-8B22-AD786EF7F1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1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C1029-DDC4-4F4F-9690-F58530AB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42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9FD7-8D31-4773-8450-B6268A8078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2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360B8-1936-4C1D-A8AC-FCCF6A0E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4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5A11F-DA13-4EAE-8FA9-5DEADE415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37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6EA7D-A664-48DB-88CF-217B15AFC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5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280F043-BB55-4940-82EF-A3A0D3E57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6248400" cy="180032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168" rIns="90000" bIns="45000"/>
          <a:lstStyle/>
          <a:p>
            <a:pPr algn="ctr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zh-CN" altLang="en-US" sz="5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张梅山</a:t>
            </a:r>
            <a:endParaRPr lang="en-US" altLang="zh-CN" sz="5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323528" y="332656"/>
          <a:ext cx="6877024" cy="237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传统</a:t>
                </a: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方法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514350" indent="-514350" eaLnBrk="1" hangingPunct="1">
                  <a:buSzPct val="100000"/>
                  <a:buFont typeface="Wingdings" panose="05000000000000000000" pitchFamily="2" charset="2"/>
                  <a:buAutoNum type="arabicPeriod"/>
                  <a:defRPr/>
                </a:pPr>
                <a:r>
                  <a:rPr lang="zh-CN" altLang="en-US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特征提取 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(T1, T2)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F = {T1=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自己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连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看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了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 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遍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 T1=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夏洛特烦恼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 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18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T2=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 T2=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自己 连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 T2=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连 看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T2=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看 了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T2=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了 </a:t>
                </a:r>
                <a:r>
                  <a:rPr lang="zh-CN" altLang="en-US" sz="18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T2=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三 遍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, T2=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遍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夏洛特烦恼</a:t>
                </a:r>
                <a:r>
                  <a:rPr lang="en-US" altLang="zh-CN" sz="18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}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32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2. 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加载模型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(V, W)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en-US" altLang="zh-CN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:    </a:t>
                </a:r>
                <a:r>
                  <a:rPr lang="zh-CN" alt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特征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词典集合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𝒍𝒐𝒐𝒌𝒖𝒑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𝑭</m:t>
                        </m:r>
                        <m:r>
                          <a:rPr lang="en-US" altLang="zh-CN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</m:d>
                    <m:r>
                      <a:rPr lang="en-US" altLang="zh-CN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   </m:t>
                    </m:r>
                    <m:r>
                      <a:rPr lang="en-US" altLang="zh-CN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𝑹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𝑽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行向量</a:t>
                </a:r>
                <a:r>
                  <a:rPr lang="zh-CN" alt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）</a:t>
                </a:r>
                <a:endParaRPr lang="en-US" altLang="zh-CN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W:   </a:t>
                </a:r>
                <a:r>
                  <a:rPr lang="zh-CN" alt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特征极性权重   </a:t>
                </a:r>
                <a:r>
                  <a:rPr lang="en-US" altLang="zh-CN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𝑽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1">
                <a:blip r:embed="rId2"/>
                <a:stretch>
                  <a:fillRect l="-2593" t="-2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19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7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传统方法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514350" indent="-514350" eaLnBrk="1" hangingPunct="1">
                  <a:buSzPct val="100000"/>
                  <a:buFont typeface="Wingdings" panose="05000000000000000000" pitchFamily="2" charset="2"/>
                  <a:buAutoNum type="arabicPeriod"/>
                  <a:defRPr/>
                </a:pPr>
                <a:r>
                  <a:rPr lang="zh-CN" altLang="en-US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特征提取 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(T1, T2)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32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加载模型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(V, W)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en-US" altLang="zh-CN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:    </a:t>
                </a:r>
                <a:r>
                  <a:rPr lang="zh-CN" alt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特征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词典集合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𝒍𝒐𝒐𝒌𝒖𝒑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𝑭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</m:d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  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𝑹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𝑽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W:   </a:t>
                </a:r>
                <a:r>
                  <a:rPr lang="zh-CN" altLang="en-US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特征极性权重  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𝑽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3200" dirty="0" smtClean="0">
                    <a:solidFill>
                      <a:srgbClr val="33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3.  </a:t>
                </a:r>
                <a:r>
                  <a:rPr lang="zh-CN" altLang="en-US" sz="3200" dirty="0" smtClean="0">
                    <a:solidFill>
                      <a:srgbClr val="33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   测     </a:t>
                </a:r>
                <a:endParaRPr lang="en-US" altLang="zh-CN" sz="3200" dirty="0" smtClean="0">
                  <a:solidFill>
                    <a:srgbClr val="330066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algn="ctr" eaLnBrk="1" hangingPunct="1">
                  <a:buNone/>
                  <a:defRPr/>
                </a:pPr>
                <a:r>
                  <a:rPr lang="zh-CN" altLang="en-US" sz="3200" dirty="0" smtClean="0">
                    <a:solidFill>
                      <a:srgbClr val="33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3200" dirty="0" smtClean="0">
                  <a:solidFill>
                    <a:srgbClr val="330066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1">
                <a:blip r:embed="rId2"/>
                <a:stretch>
                  <a:fillRect l="-2593" t="-2210" b="-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19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719262"/>
                <a:ext cx="8229600" cy="495009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传统方法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514350" indent="-514350" eaLnBrk="1" hangingPunct="1">
                  <a:buSzPct val="100000"/>
                  <a:buFont typeface="Wingdings" panose="05000000000000000000" pitchFamily="2" charset="2"/>
                  <a:buAutoNum type="arabicPeriod"/>
                  <a:defRPr/>
                </a:pPr>
                <a:r>
                  <a:rPr lang="zh-CN" altLang="en-US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特征提取 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(T1, T2)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32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加载模型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(V, W)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3200" dirty="0" smtClean="0">
                    <a:solidFill>
                      <a:srgbClr val="33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3.  </a:t>
                </a:r>
                <a:r>
                  <a:rPr lang="zh-CN" altLang="en-US" sz="3200" dirty="0" smtClean="0">
                    <a:solidFill>
                      <a:srgbClr val="33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    测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3200" dirty="0" smtClean="0">
                    <a:solidFill>
                      <a:srgbClr val="33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4.  </a:t>
                </a:r>
                <a:r>
                  <a:rPr lang="zh-CN" altLang="en-US" sz="3200" dirty="0" smtClean="0">
                    <a:solidFill>
                      <a:srgbClr val="33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参数更新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zh-CN" altLang="en-US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训练</a:t>
                </a:r>
                <a:r>
                  <a:rPr lang="en-US" altLang="zh-CN" sz="32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b="1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𝒅𝒊𝒔𝒕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𝒈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=∆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</a:t>
                </a:r>
                <a:endParaRPr lang="en-US" altLang="zh-CN" i="1" dirty="0">
                  <a:latin typeface="Cambria Math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b="1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719262"/>
                <a:ext cx="8229600" cy="4950097"/>
              </a:xfrm>
              <a:blipFill rotWithShape="1">
                <a:blip r:embed="rId2"/>
                <a:stretch>
                  <a:fillRect l="-259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19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传统方法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3315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2" name="椭圆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3284984"/>
            <a:ext cx="1728192" cy="1728192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5003800" y="4221163"/>
            <a:ext cx="143986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1"/>
          </p:cNvCxnSpPr>
          <p:nvPr/>
        </p:nvCxnSpPr>
        <p:spPr>
          <a:xfrm>
            <a:off x="2303463" y="2790825"/>
            <a:ext cx="1225481" cy="7472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70100" y="3140075"/>
            <a:ext cx="1370272" cy="5700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61133" y="3598958"/>
            <a:ext cx="1386731" cy="2431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709750" y="4653136"/>
            <a:ext cx="1730622" cy="170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" idx="3"/>
          </p:cNvCxnSpPr>
          <p:nvPr/>
        </p:nvCxnSpPr>
        <p:spPr>
          <a:xfrm flipV="1">
            <a:off x="1889125" y="4760088"/>
            <a:ext cx="1639819" cy="5642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184287" y="4843464"/>
            <a:ext cx="1451609" cy="9618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44209" y="3842127"/>
            <a:ext cx="720080" cy="66699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9" name="矩形 48"/>
          <p:cNvSpPr/>
          <p:nvPr/>
        </p:nvSpPr>
        <p:spPr>
          <a:xfrm rot="16002456">
            <a:off x="1617663" y="3825875"/>
            <a:ext cx="795338" cy="458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9508" y="2329716"/>
                <a:ext cx="480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508" y="2329716"/>
                <a:ext cx="48024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23356" y="2776162"/>
                <a:ext cx="480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56" y="2776162"/>
                <a:ext cx="48024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49375" y="3186906"/>
                <a:ext cx="480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5" y="3186906"/>
                <a:ext cx="48024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6592" y="4437112"/>
                <a:ext cx="837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2" y="4437112"/>
                <a:ext cx="83709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20695" y="4941168"/>
                <a:ext cx="715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95" y="4941168"/>
                <a:ext cx="715001" cy="523220"/>
              </a:xfrm>
              <a:prstGeom prst="rect">
                <a:avLst/>
              </a:prstGeom>
              <a:blipFill rotWithShape="1">
                <a:blip r:embed="rId8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19672" y="5517232"/>
                <a:ext cx="480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517232"/>
                <a:ext cx="48024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411760" y="2492896"/>
                <a:ext cx="555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492896"/>
                <a:ext cx="555738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79712" y="3140968"/>
                <a:ext cx="555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40968"/>
                <a:ext cx="555738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184287" y="2780928"/>
                <a:ext cx="555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87" y="2780928"/>
                <a:ext cx="555738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000038" y="5157192"/>
                <a:ext cx="555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8" y="5157192"/>
                <a:ext cx="555738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709750" y="4653136"/>
                <a:ext cx="938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750" y="4653136"/>
                <a:ext cx="938447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619672" y="4221088"/>
                <a:ext cx="1059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21088"/>
                <a:ext cx="1059794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传统方法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4339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2265363" y="5186363"/>
            <a:ext cx="146050" cy="182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649538" y="5186363"/>
            <a:ext cx="146050" cy="182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033713" y="5186363"/>
            <a:ext cx="146050" cy="182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17888" y="5186363"/>
            <a:ext cx="146050" cy="182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434013" y="5186363"/>
            <a:ext cx="146050" cy="182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818188" y="5186363"/>
            <a:ext cx="146050" cy="18256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202363" y="5186363"/>
            <a:ext cx="146050" cy="182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586538" y="5186363"/>
            <a:ext cx="146050" cy="182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7175" y="5118100"/>
            <a:ext cx="928688" cy="182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646488" y="3141663"/>
            <a:ext cx="280987" cy="3206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64038" y="3141663"/>
            <a:ext cx="282575" cy="3206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3175" y="3144838"/>
            <a:ext cx="280988" cy="3222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411413" y="3476625"/>
            <a:ext cx="1235075" cy="160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2484438" y="3467100"/>
            <a:ext cx="1879600" cy="157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478088" y="3492500"/>
            <a:ext cx="2605087" cy="159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722563" y="3492500"/>
            <a:ext cx="990600" cy="156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722563" y="3487738"/>
            <a:ext cx="1708150" cy="163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768600" y="3549650"/>
            <a:ext cx="2454275" cy="156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5318125" y="3549650"/>
            <a:ext cx="1268413" cy="151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4598988" y="3482975"/>
            <a:ext cx="1978025" cy="157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3951288" y="3492500"/>
            <a:ext cx="2554287" cy="159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3851275" y="3557588"/>
            <a:ext cx="2351088" cy="155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4524375" y="3568700"/>
            <a:ext cx="1743075" cy="155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5224463" y="3565525"/>
            <a:ext cx="1050925" cy="149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067175" y="4292600"/>
            <a:ext cx="928688" cy="66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68600" y="2964518"/>
                <a:ext cx="440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600" y="2964518"/>
                <a:ext cx="44022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10764" y="4845705"/>
                <a:ext cx="440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64" y="4845705"/>
                <a:ext cx="44022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两大核心</a:t>
            </a:r>
            <a:endParaRPr lang="en-US" altLang="zh-CN" sz="4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词表示</a:t>
            </a:r>
            <a:endParaRPr lang="en-US" altLang="zh-CN" sz="44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多层，非线性</a:t>
            </a:r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536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词表示</a:t>
            </a:r>
            <a:endParaRPr lang="en-US" altLang="zh-CN" sz="4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</a:t>
            </a:r>
            <a:r>
              <a:rPr lang="en-US" altLang="zh-CN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ord2vec  </a:t>
            </a:r>
            <a:endParaRPr lang="en-US" altLang="zh-CN" sz="40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6387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1638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05263"/>
            <a:ext cx="81803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词表示</a:t>
            </a:r>
            <a:endParaRPr lang="en-US" altLang="zh-CN" sz="4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</a:t>
            </a:r>
            <a:r>
              <a:rPr lang="en-US" altLang="zh-CN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ord2vec  </a:t>
            </a:r>
          </a:p>
          <a:p>
            <a:pPr lvl="1" eaLnBrk="1" hangingPunct="1">
              <a:defRPr/>
            </a:pPr>
            <a:r>
              <a:rPr lang="en-US" altLang="zh-CN" sz="4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glove</a:t>
            </a:r>
          </a:p>
          <a:p>
            <a:pPr lvl="1" eaLnBrk="1" hangingPunct="1">
              <a:defRPr/>
            </a:pPr>
            <a:endParaRPr lang="en-US" altLang="zh-CN" sz="40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741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1741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4868863"/>
            <a:ext cx="6924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词表示</a:t>
            </a:r>
            <a:endParaRPr lang="en-US" altLang="zh-CN" sz="4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ord2vec  </a:t>
            </a:r>
          </a:p>
          <a:p>
            <a:pPr lvl="1" eaLnBrk="1" hangingPunct="1"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glove</a:t>
            </a: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面向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句法的词表示</a:t>
            </a:r>
            <a:endParaRPr lang="en-US" altLang="zh-CN" sz="32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面向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情感分析的词表示</a:t>
            </a:r>
            <a:endParaRPr lang="en-US" altLang="zh-CN" sz="32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面向知识库的词表示</a:t>
            </a:r>
            <a:endParaRPr lang="en-US" altLang="zh-CN" sz="32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……</a:t>
            </a:r>
          </a:p>
          <a:p>
            <a:pPr lvl="1" eaLnBrk="1" hangingPunct="1">
              <a:defRPr/>
            </a:pPr>
            <a:endParaRPr lang="en-US" altLang="zh-CN" sz="40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8435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 自己 连 看 了 三 遍 夏洛特烦恼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7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9459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https://aclanthology.coli.uni-saarland.de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ACL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EMNLP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NAACL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COLING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CONLL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EACL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IJCNLP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LREC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AACL</a:t>
            </a:r>
          </a:p>
        </p:txBody>
      </p:sp>
      <p:grpSp>
        <p:nvGrpSpPr>
          <p:cNvPr id="512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华文楷体" pitchFamily="2" charset="-122"/>
                  <a:ea typeface="华文楷体" pitchFamily="2" charset="-122"/>
                </a:rPr>
                <a:t>顶级国际会议</a:t>
              </a:r>
              <a:endParaRPr lang="en-US" sz="36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 自己 连 看 了 三 遍 夏洛特烦恼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7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e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050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Pooling:</a:t>
            </a:r>
            <a:endParaRPr lang="en-US" altLang="zh-CN" sz="3600" baseline="-250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grpSp>
        <p:nvGrpSpPr>
          <p:cNvPr id="20484" name="组合 1"/>
          <p:cNvGrpSpPr>
            <a:grpSpLocks/>
          </p:cNvGrpSpPr>
          <p:nvPr/>
        </p:nvGrpSpPr>
        <p:grpSpPr bwMode="auto">
          <a:xfrm>
            <a:off x="1042988" y="4437063"/>
            <a:ext cx="268287" cy="2136775"/>
            <a:chOff x="1606863" y="4326734"/>
            <a:chExt cx="267203" cy="2135952"/>
          </a:xfrm>
        </p:grpSpPr>
        <p:sp>
          <p:nvSpPr>
            <p:cNvPr id="7" name="椭圆 6"/>
            <p:cNvSpPr/>
            <p:nvPr/>
          </p:nvSpPr>
          <p:spPr>
            <a:xfrm>
              <a:off x="1606863" y="4326734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06863" y="4653633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606863" y="5929491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06863" y="6280193"/>
              <a:ext cx="156527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1318989" y="5322047"/>
              <a:ext cx="928329" cy="181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85" name="组合 12"/>
          <p:cNvGrpSpPr>
            <a:grpSpLocks/>
          </p:cNvGrpSpPr>
          <p:nvPr/>
        </p:nvGrpSpPr>
        <p:grpSpPr bwMode="auto">
          <a:xfrm>
            <a:off x="1801813" y="4437063"/>
            <a:ext cx="266700" cy="2136775"/>
            <a:chOff x="1606863" y="4326734"/>
            <a:chExt cx="267203" cy="2135952"/>
          </a:xfrm>
        </p:grpSpPr>
        <p:sp>
          <p:nvSpPr>
            <p:cNvPr id="14" name="椭圆 13"/>
            <p:cNvSpPr/>
            <p:nvPr/>
          </p:nvSpPr>
          <p:spPr>
            <a:xfrm>
              <a:off x="1606863" y="4326734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06863" y="4653633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606863" y="5929491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606863" y="6280193"/>
              <a:ext cx="157458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1318448" y="5321505"/>
              <a:ext cx="928329" cy="182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86" name="组合 18"/>
          <p:cNvGrpSpPr>
            <a:grpSpLocks/>
          </p:cNvGrpSpPr>
          <p:nvPr/>
        </p:nvGrpSpPr>
        <p:grpSpPr bwMode="auto">
          <a:xfrm>
            <a:off x="2560638" y="4437063"/>
            <a:ext cx="266700" cy="2136775"/>
            <a:chOff x="1606863" y="4326734"/>
            <a:chExt cx="267203" cy="2135952"/>
          </a:xfrm>
        </p:grpSpPr>
        <p:sp>
          <p:nvSpPr>
            <p:cNvPr id="20" name="椭圆 19"/>
            <p:cNvSpPr/>
            <p:nvPr/>
          </p:nvSpPr>
          <p:spPr>
            <a:xfrm>
              <a:off x="1606863" y="4326734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06863" y="4653633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606863" y="5929491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06863" y="6280193"/>
              <a:ext cx="157458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1318448" y="5321505"/>
              <a:ext cx="928329" cy="182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87" name="组合 24"/>
          <p:cNvGrpSpPr>
            <a:grpSpLocks/>
          </p:cNvGrpSpPr>
          <p:nvPr/>
        </p:nvGrpSpPr>
        <p:grpSpPr bwMode="auto">
          <a:xfrm>
            <a:off x="4833938" y="4437063"/>
            <a:ext cx="268287" cy="2136775"/>
            <a:chOff x="1606863" y="4326734"/>
            <a:chExt cx="267203" cy="2135952"/>
          </a:xfrm>
        </p:grpSpPr>
        <p:sp>
          <p:nvSpPr>
            <p:cNvPr id="26" name="椭圆 25"/>
            <p:cNvSpPr/>
            <p:nvPr/>
          </p:nvSpPr>
          <p:spPr>
            <a:xfrm>
              <a:off x="1606863" y="4326734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606863" y="4653633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606863" y="5929491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06863" y="6280193"/>
              <a:ext cx="156527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5400000">
              <a:off x="1318989" y="5322047"/>
              <a:ext cx="928329" cy="181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88" name="组合 30"/>
          <p:cNvGrpSpPr>
            <a:grpSpLocks/>
          </p:cNvGrpSpPr>
          <p:nvPr/>
        </p:nvGrpSpPr>
        <p:grpSpPr bwMode="auto">
          <a:xfrm>
            <a:off x="3317875" y="4437063"/>
            <a:ext cx="266700" cy="2136775"/>
            <a:chOff x="1606863" y="4326734"/>
            <a:chExt cx="267203" cy="2135952"/>
          </a:xfrm>
        </p:grpSpPr>
        <p:sp>
          <p:nvSpPr>
            <p:cNvPr id="32" name="椭圆 31"/>
            <p:cNvSpPr/>
            <p:nvPr/>
          </p:nvSpPr>
          <p:spPr>
            <a:xfrm>
              <a:off x="1606863" y="4326734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06863" y="4653633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606863" y="5929491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606863" y="6280193"/>
              <a:ext cx="157459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5400000">
              <a:off x="1318448" y="5321506"/>
              <a:ext cx="928329" cy="182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89" name="组合 36"/>
          <p:cNvGrpSpPr>
            <a:grpSpLocks/>
          </p:cNvGrpSpPr>
          <p:nvPr/>
        </p:nvGrpSpPr>
        <p:grpSpPr bwMode="auto">
          <a:xfrm>
            <a:off x="5592763" y="4437063"/>
            <a:ext cx="266700" cy="2136775"/>
            <a:chOff x="1606863" y="4326734"/>
            <a:chExt cx="267203" cy="2135952"/>
          </a:xfrm>
        </p:grpSpPr>
        <p:sp>
          <p:nvSpPr>
            <p:cNvPr id="38" name="椭圆 37"/>
            <p:cNvSpPr/>
            <p:nvPr/>
          </p:nvSpPr>
          <p:spPr>
            <a:xfrm>
              <a:off x="1606863" y="4326734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606863" y="4653633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06863" y="5929491"/>
              <a:ext cx="157458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606863" y="6280193"/>
              <a:ext cx="157458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5400000">
              <a:off x="1318448" y="5321505"/>
              <a:ext cx="928329" cy="182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90" name="组合 42"/>
          <p:cNvGrpSpPr>
            <a:grpSpLocks/>
          </p:cNvGrpSpPr>
          <p:nvPr/>
        </p:nvGrpSpPr>
        <p:grpSpPr bwMode="auto">
          <a:xfrm>
            <a:off x="4076700" y="4437063"/>
            <a:ext cx="266700" cy="2136775"/>
            <a:chOff x="1606863" y="4326734"/>
            <a:chExt cx="267203" cy="2135952"/>
          </a:xfrm>
        </p:grpSpPr>
        <p:sp>
          <p:nvSpPr>
            <p:cNvPr id="44" name="椭圆 43"/>
            <p:cNvSpPr/>
            <p:nvPr/>
          </p:nvSpPr>
          <p:spPr>
            <a:xfrm>
              <a:off x="1606863" y="4326734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606863" y="4653633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606863" y="5929491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606863" y="6280193"/>
              <a:ext cx="157459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5400000">
              <a:off x="1318448" y="5321506"/>
              <a:ext cx="928329" cy="182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91" name="组合 48"/>
          <p:cNvGrpSpPr>
            <a:grpSpLocks/>
          </p:cNvGrpSpPr>
          <p:nvPr/>
        </p:nvGrpSpPr>
        <p:grpSpPr bwMode="auto">
          <a:xfrm>
            <a:off x="6350000" y="4437063"/>
            <a:ext cx="268288" cy="2136775"/>
            <a:chOff x="1606863" y="4326734"/>
            <a:chExt cx="267203" cy="2135952"/>
          </a:xfrm>
        </p:grpSpPr>
        <p:sp>
          <p:nvSpPr>
            <p:cNvPr id="50" name="椭圆 49"/>
            <p:cNvSpPr/>
            <p:nvPr/>
          </p:nvSpPr>
          <p:spPr>
            <a:xfrm>
              <a:off x="1606863" y="4326734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606863" y="4653633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606863" y="5929491"/>
              <a:ext cx="156527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606863" y="6280193"/>
              <a:ext cx="156527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1318989" y="5322047"/>
              <a:ext cx="928329" cy="181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92" name="组合 54"/>
          <p:cNvGrpSpPr>
            <a:grpSpLocks/>
          </p:cNvGrpSpPr>
          <p:nvPr/>
        </p:nvGrpSpPr>
        <p:grpSpPr bwMode="auto">
          <a:xfrm>
            <a:off x="8121650" y="4437063"/>
            <a:ext cx="266700" cy="2136775"/>
            <a:chOff x="1606863" y="4326734"/>
            <a:chExt cx="267203" cy="2135952"/>
          </a:xfrm>
        </p:grpSpPr>
        <p:sp>
          <p:nvSpPr>
            <p:cNvPr id="56" name="椭圆 55"/>
            <p:cNvSpPr/>
            <p:nvPr/>
          </p:nvSpPr>
          <p:spPr>
            <a:xfrm>
              <a:off x="1606863" y="4326734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606863" y="4653633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606863" y="5929491"/>
              <a:ext cx="157459" cy="1824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606863" y="6280193"/>
              <a:ext cx="157459" cy="1824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1318448" y="5321506"/>
              <a:ext cx="928329" cy="182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827088" y="4365625"/>
            <a:ext cx="5989637" cy="301625"/>
          </a:xfrm>
          <a:prstGeom prst="round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827088" y="4710113"/>
            <a:ext cx="5989637" cy="303212"/>
          </a:xfrm>
          <a:prstGeom prst="round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827088" y="6000750"/>
            <a:ext cx="5989637" cy="263525"/>
          </a:xfrm>
          <a:prstGeom prst="round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827088" y="6346825"/>
            <a:ext cx="5989637" cy="263525"/>
          </a:xfrm>
          <a:prstGeom prst="round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168" name="直接箭头连接符 7167"/>
          <p:cNvCxnSpPr/>
          <p:nvPr/>
        </p:nvCxnSpPr>
        <p:spPr>
          <a:xfrm>
            <a:off x="7019925" y="4508500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019925" y="4868863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7019925" y="6151563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019925" y="6480175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027863" y="5084763"/>
            <a:ext cx="928687" cy="661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16216" y="3607396"/>
            <a:ext cx="2346759" cy="555426"/>
          </a:xfrm>
          <a:prstGeom prst="rect">
            <a:avLst/>
          </a:prstGeom>
          <a:blipFill rotWithShape="0">
            <a:blip r:embed="rId2"/>
            <a:stretch>
              <a:fillRect t="-8791" b="-27473"/>
            </a:stretch>
          </a:blipFill>
          <a:ln>
            <a:noFill/>
          </a:ln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测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𝒘𝒙</m:t>
                    </m:r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1">
                <a:blip r:embed="rId2"/>
                <a:stretch>
                  <a:fillRect l="-2593" t="-2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79687" y="3717032"/>
                <a:ext cx="1871153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87" y="3717032"/>
                <a:ext cx="1871153" cy="98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3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测：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参数更新（训练）：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𝒅𝒊𝒔𝒕</m:t>
                    </m:r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华文楷体" panose="0201060004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华文楷体" panose="02010600040101010101" pitchFamily="2" charset="-122"/>
                          </a:rPr>
                          <m:t>𝒈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=∆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ea typeface="华文楷体" panose="02010600040101010101" pitchFamily="2" charset="-122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b="1" i="1" dirty="0" smtClean="0"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𝑾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dirty="0" smtClean="0">
                        <a:latin typeface="Cambria Math"/>
                        <a:ea typeface="华文楷体" panose="02010600040101010101" pitchFamily="2" charset="-122"/>
                      </a:rPr>
                      <m:t>                 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0">
                <a:blip r:embed="rId2"/>
                <a:stretch>
                  <a:fillRect l="-2593" t="-2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3688" y="3484116"/>
                <a:ext cx="1871153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484116"/>
                <a:ext cx="1871153" cy="98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7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3555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grpSp>
        <p:nvGrpSpPr>
          <p:cNvPr id="23556" name="组合 3"/>
          <p:cNvGrpSpPr>
            <a:grpSpLocks/>
          </p:cNvGrpSpPr>
          <p:nvPr/>
        </p:nvGrpSpPr>
        <p:grpSpPr bwMode="auto">
          <a:xfrm>
            <a:off x="2570163" y="3586163"/>
            <a:ext cx="2722562" cy="274637"/>
            <a:chOff x="2570614" y="3174606"/>
            <a:chExt cx="2721466" cy="274990"/>
          </a:xfrm>
        </p:grpSpPr>
        <p:sp>
          <p:nvSpPr>
            <p:cNvPr id="70" name="椭圆 69"/>
            <p:cNvSpPr/>
            <p:nvPr/>
          </p:nvSpPr>
          <p:spPr>
            <a:xfrm>
              <a:off x="2570614" y="3266799"/>
              <a:ext cx="157099" cy="1827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019695" y="3266799"/>
              <a:ext cx="155512" cy="1827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67190" y="3174606"/>
              <a:ext cx="928314" cy="182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687486" y="3265209"/>
              <a:ext cx="155512" cy="1827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134981" y="3265209"/>
              <a:ext cx="157099" cy="1827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7" name="组合 78"/>
          <p:cNvGrpSpPr>
            <a:grpSpLocks/>
          </p:cNvGrpSpPr>
          <p:nvPr/>
        </p:nvGrpSpPr>
        <p:grpSpPr bwMode="auto">
          <a:xfrm>
            <a:off x="6435725" y="4868863"/>
            <a:ext cx="261938" cy="1800225"/>
            <a:chOff x="6282776" y="4464408"/>
            <a:chExt cx="262944" cy="1800200"/>
          </a:xfrm>
        </p:grpSpPr>
        <p:sp>
          <p:nvSpPr>
            <p:cNvPr id="80" name="椭圆 79"/>
            <p:cNvSpPr/>
            <p:nvPr/>
          </p:nvSpPr>
          <p:spPr>
            <a:xfrm>
              <a:off x="6300306" y="4872389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5990548" y="5288754"/>
              <a:ext cx="928674" cy="181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6300306" y="4581881"/>
              <a:ext cx="156173" cy="1412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300306" y="5732802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300306" y="6021723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282776" y="4464408"/>
              <a:ext cx="218323" cy="180020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8" name="组合 85"/>
          <p:cNvGrpSpPr>
            <a:grpSpLocks/>
          </p:cNvGrpSpPr>
          <p:nvPr/>
        </p:nvGrpSpPr>
        <p:grpSpPr bwMode="auto">
          <a:xfrm>
            <a:off x="5354638" y="4868863"/>
            <a:ext cx="261937" cy="1800225"/>
            <a:chOff x="6282776" y="4464408"/>
            <a:chExt cx="262944" cy="1800200"/>
          </a:xfrm>
        </p:grpSpPr>
        <p:sp>
          <p:nvSpPr>
            <p:cNvPr id="87" name="椭圆 86"/>
            <p:cNvSpPr/>
            <p:nvPr/>
          </p:nvSpPr>
          <p:spPr>
            <a:xfrm>
              <a:off x="6300305" y="4872389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5990548" y="5288753"/>
              <a:ext cx="928674" cy="1816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6300305" y="4581881"/>
              <a:ext cx="156173" cy="1412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300305" y="5732802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6300305" y="6021723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6282776" y="4464408"/>
              <a:ext cx="218323" cy="180020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59" name="组合 92"/>
          <p:cNvGrpSpPr>
            <a:grpSpLocks/>
          </p:cNvGrpSpPr>
          <p:nvPr/>
        </p:nvGrpSpPr>
        <p:grpSpPr bwMode="auto">
          <a:xfrm>
            <a:off x="2039938" y="4868863"/>
            <a:ext cx="263525" cy="1800225"/>
            <a:chOff x="6282776" y="4464408"/>
            <a:chExt cx="262944" cy="1800200"/>
          </a:xfrm>
        </p:grpSpPr>
        <p:sp>
          <p:nvSpPr>
            <p:cNvPr id="94" name="椭圆 93"/>
            <p:cNvSpPr/>
            <p:nvPr/>
          </p:nvSpPr>
          <p:spPr>
            <a:xfrm>
              <a:off x="6300200" y="4872389"/>
              <a:ext cx="156816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 rot="5400000">
              <a:off x="5990303" y="5288509"/>
              <a:ext cx="928674" cy="1821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6300200" y="4581881"/>
              <a:ext cx="156816" cy="1412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6300200" y="5732802"/>
              <a:ext cx="156816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6300200" y="6021723"/>
              <a:ext cx="156816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282776" y="4464408"/>
              <a:ext cx="218592" cy="180020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3560" name="组合 99"/>
          <p:cNvGrpSpPr>
            <a:grpSpLocks/>
          </p:cNvGrpSpPr>
          <p:nvPr/>
        </p:nvGrpSpPr>
        <p:grpSpPr bwMode="auto">
          <a:xfrm>
            <a:off x="1331913" y="4868863"/>
            <a:ext cx="261937" cy="1800225"/>
            <a:chOff x="6282776" y="4464408"/>
            <a:chExt cx="262944" cy="1800200"/>
          </a:xfrm>
        </p:grpSpPr>
        <p:sp>
          <p:nvSpPr>
            <p:cNvPr id="101" name="椭圆 100"/>
            <p:cNvSpPr/>
            <p:nvPr/>
          </p:nvSpPr>
          <p:spPr>
            <a:xfrm>
              <a:off x="6300305" y="4872389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 rot="5400000">
              <a:off x="5990548" y="5288753"/>
              <a:ext cx="928674" cy="1816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6300305" y="4581881"/>
              <a:ext cx="156173" cy="1412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300305" y="5732802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6300305" y="6021723"/>
              <a:ext cx="156173" cy="1412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6282776" y="4464408"/>
              <a:ext cx="218323" cy="180020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169" name="梯形 7168"/>
          <p:cNvSpPr/>
          <p:nvPr/>
        </p:nvSpPr>
        <p:spPr>
          <a:xfrm>
            <a:off x="1331913" y="4005263"/>
            <a:ext cx="5276850" cy="739775"/>
          </a:xfrm>
          <a:prstGeom prst="trapezoid">
            <a:avLst>
              <a:gd name="adj" fmla="val 1580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176588" y="5084763"/>
            <a:ext cx="1509712" cy="1171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algn="ctr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圆角矩形 7171"/>
          <p:cNvSpPr/>
          <p:nvPr/>
        </p:nvSpPr>
        <p:spPr>
          <a:xfrm>
            <a:off x="2514600" y="3586163"/>
            <a:ext cx="2879725" cy="333375"/>
          </a:xfrm>
          <a:prstGeom prst="round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987675" y="2598738"/>
            <a:ext cx="280988" cy="3222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705225" y="2598738"/>
            <a:ext cx="282575" cy="3222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424363" y="2603500"/>
            <a:ext cx="280987" cy="3206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174" name="直接箭头连接符 7173"/>
          <p:cNvCxnSpPr/>
          <p:nvPr/>
        </p:nvCxnSpPr>
        <p:spPr>
          <a:xfrm flipV="1">
            <a:off x="2843213" y="2997200"/>
            <a:ext cx="176212" cy="50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084513" y="3048000"/>
            <a:ext cx="1270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843213" y="2955925"/>
            <a:ext cx="862012" cy="55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V="1">
            <a:off x="2890838" y="2986088"/>
            <a:ext cx="1462087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V="1">
            <a:off x="3128963" y="2997200"/>
            <a:ext cx="611187" cy="5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3136900" y="3033713"/>
            <a:ext cx="1435100" cy="514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268663" y="3048000"/>
            <a:ext cx="1881187" cy="42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H="1" flipV="1">
            <a:off x="4032250" y="2986088"/>
            <a:ext cx="111760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4705350" y="2997200"/>
            <a:ext cx="492125" cy="49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3151188" y="3048000"/>
            <a:ext cx="1646237" cy="43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 flipV="1">
            <a:off x="3876675" y="3005138"/>
            <a:ext cx="920750" cy="48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 flipV="1">
            <a:off x="4611688" y="3025775"/>
            <a:ext cx="231775" cy="473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3573463" y="3284538"/>
            <a:ext cx="71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    积：</a:t>
                </a:r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测：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0">
                <a:blip r:embed="rId2"/>
                <a:stretch>
                  <a:fillRect l="-2593" t="-2210" b="-2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3688" y="4509120"/>
                <a:ext cx="1896801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09120"/>
                <a:ext cx="1896801" cy="98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3688" y="3645486"/>
                <a:ext cx="2646942" cy="863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45486"/>
                <a:ext cx="2646942" cy="8636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8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</p:spPr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参数更新（训练）：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反向传播</a:t>
                </a:r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损    失</a:t>
                </a: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𝒅𝒊𝒔𝒕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𝒈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</a:t>
                </a:r>
                <a:endParaRPr lang="en-US" altLang="zh-CN" dirty="0" smtClean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;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𝑾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endParaRPr lang="en-US" altLang="zh-CN" sz="280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  ;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𝑼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更新：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;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  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  <a:blipFill rotWithShape="0">
                <a:blip r:embed="rId2"/>
                <a:stretch>
                  <a:fillRect l="-2593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0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</p:spPr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参数更新（训练）：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反向传播</a:t>
                </a:r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损    失</a:t>
                </a: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𝒅𝒊𝒔𝒕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𝒈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</a:t>
                </a:r>
                <a:endParaRPr lang="en-US" altLang="zh-CN" dirty="0" smtClean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; </a:t>
                </a:r>
                <a:r>
                  <a:rPr lang="zh-CN" altLang="en-US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𝑾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endParaRPr lang="en-US" altLang="zh-CN" sz="280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  ;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𝑼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更新：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;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  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  <a:blipFill rotWithShape="0">
                <a:blip r:embed="rId2"/>
                <a:stretch>
                  <a:fillRect l="-2593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69372" y="4221088"/>
                <a:ext cx="1830373" cy="794576"/>
              </a:xfrm>
              <a:prstGeom prst="rect">
                <a:avLst/>
              </a:prstGeom>
              <a:noFill/>
              <a:ln w="28575" cap="flat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∆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72" y="4221088"/>
                <a:ext cx="1830373" cy="7945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 cap="flat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5364088" y="4618376"/>
            <a:ext cx="1005284" cy="17877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563888" y="4797152"/>
            <a:ext cx="2805484" cy="43204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</p:cNvCxnSpPr>
          <p:nvPr/>
        </p:nvCxnSpPr>
        <p:spPr>
          <a:xfrm flipH="1">
            <a:off x="4572000" y="5015664"/>
            <a:ext cx="2712559" cy="42956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</p:spPr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参数更新（训练）：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反向传播</a:t>
                </a:r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损    失</a:t>
                </a: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𝒅𝒊𝒔𝒕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𝒈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</a:t>
                </a:r>
                <a:endParaRPr lang="en-US" altLang="zh-CN" dirty="0" smtClean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; </a:t>
                </a:r>
                <a:r>
                  <a:rPr lang="zh-CN" altLang="en-US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𝑾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endParaRPr lang="en-US" altLang="zh-CN" sz="280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  ;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𝑼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   </a:t>
                </a:r>
                <a:endParaRPr lang="zh-CN" altLang="en-US" dirty="0">
                  <a:solidFill>
                    <a:srgbClr val="000000"/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更新：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;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  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−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𝜼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  <a:blipFill rotWithShape="0">
                <a:blip r:embed="rId2"/>
                <a:stretch>
                  <a:fillRect l="-2593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69372" y="4221088"/>
                <a:ext cx="1820755" cy="794576"/>
              </a:xfrm>
              <a:prstGeom prst="rect">
                <a:avLst/>
              </a:prstGeom>
              <a:noFill/>
              <a:ln w="28575" cap="flat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72" y="4221088"/>
                <a:ext cx="1820755" cy="7945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 cap="flat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5364088" y="4618376"/>
            <a:ext cx="1005284" cy="17877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563888" y="4797152"/>
            <a:ext cx="2805484" cy="43204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</p:cNvCxnSpPr>
          <p:nvPr/>
        </p:nvCxnSpPr>
        <p:spPr>
          <a:xfrm flipH="1">
            <a:off x="4572003" y="5015664"/>
            <a:ext cx="2707747" cy="42956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8675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grpSp>
        <p:nvGrpSpPr>
          <p:cNvPr id="28676" name="组合 3"/>
          <p:cNvGrpSpPr>
            <a:grpSpLocks/>
          </p:cNvGrpSpPr>
          <p:nvPr/>
        </p:nvGrpSpPr>
        <p:grpSpPr bwMode="auto">
          <a:xfrm>
            <a:off x="2570163" y="3586163"/>
            <a:ext cx="2722562" cy="274637"/>
            <a:chOff x="2570614" y="3174606"/>
            <a:chExt cx="2721466" cy="274990"/>
          </a:xfrm>
        </p:grpSpPr>
        <p:sp>
          <p:nvSpPr>
            <p:cNvPr id="70" name="椭圆 69"/>
            <p:cNvSpPr/>
            <p:nvPr/>
          </p:nvSpPr>
          <p:spPr>
            <a:xfrm>
              <a:off x="2570614" y="3266799"/>
              <a:ext cx="157099" cy="1827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019695" y="3266799"/>
              <a:ext cx="155512" cy="1827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67190" y="3174606"/>
              <a:ext cx="928314" cy="182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687486" y="3265209"/>
              <a:ext cx="155512" cy="1827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134981" y="3265209"/>
              <a:ext cx="157099" cy="1827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169" name="梯形 7168"/>
          <p:cNvSpPr/>
          <p:nvPr/>
        </p:nvSpPr>
        <p:spPr>
          <a:xfrm>
            <a:off x="1331913" y="4005263"/>
            <a:ext cx="5276850" cy="739775"/>
          </a:xfrm>
          <a:prstGeom prst="trapezoid">
            <a:avLst>
              <a:gd name="adj" fmla="val 1580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321050" y="5005388"/>
            <a:ext cx="1511300" cy="1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algn="ctr">
              <a:defRPr/>
            </a:pP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圆角矩形 7171"/>
          <p:cNvSpPr/>
          <p:nvPr/>
        </p:nvSpPr>
        <p:spPr>
          <a:xfrm>
            <a:off x="2514600" y="3586163"/>
            <a:ext cx="2879725" cy="333375"/>
          </a:xfrm>
          <a:prstGeom prst="round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987675" y="2598738"/>
            <a:ext cx="280988" cy="3222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705225" y="2598738"/>
            <a:ext cx="282575" cy="3222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424363" y="2603500"/>
            <a:ext cx="280987" cy="3206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174" name="直接箭头连接符 7173"/>
          <p:cNvCxnSpPr/>
          <p:nvPr/>
        </p:nvCxnSpPr>
        <p:spPr>
          <a:xfrm flipV="1">
            <a:off x="2843213" y="2997200"/>
            <a:ext cx="176212" cy="50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084513" y="3048000"/>
            <a:ext cx="1270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843213" y="2955925"/>
            <a:ext cx="862012" cy="55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V="1">
            <a:off x="2890838" y="2986088"/>
            <a:ext cx="1462087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V="1">
            <a:off x="3128963" y="2997200"/>
            <a:ext cx="611187" cy="5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3136900" y="3033713"/>
            <a:ext cx="1435100" cy="514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268663" y="3048000"/>
            <a:ext cx="1881187" cy="42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H="1" flipV="1">
            <a:off x="4032250" y="2986088"/>
            <a:ext cx="111760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4705350" y="2997200"/>
            <a:ext cx="492125" cy="49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3151188" y="3048000"/>
            <a:ext cx="1646237" cy="43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 flipV="1">
            <a:off x="3876675" y="3005138"/>
            <a:ext cx="920750" cy="48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 flipV="1">
            <a:off x="4611688" y="3025775"/>
            <a:ext cx="231775" cy="473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3573463" y="3284538"/>
            <a:ext cx="71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696" name="组合 106"/>
          <p:cNvGrpSpPr>
            <a:grpSpLocks/>
          </p:cNvGrpSpPr>
          <p:nvPr/>
        </p:nvGrpSpPr>
        <p:grpSpPr bwMode="auto">
          <a:xfrm>
            <a:off x="2339975" y="4910138"/>
            <a:ext cx="1079500" cy="350837"/>
            <a:chOff x="1043608" y="5309664"/>
            <a:chExt cx="1080120" cy="351584"/>
          </a:xfrm>
        </p:grpSpPr>
        <p:grpSp>
          <p:nvGrpSpPr>
            <p:cNvPr id="28740" name="组合 107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1311665" y="5417844"/>
                <a:ext cx="163606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967678" y="5417844"/>
                <a:ext cx="163607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541984" y="5309664"/>
                <a:ext cx="347863" cy="184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圆角矩形 108"/>
            <p:cNvSpPr/>
            <p:nvPr/>
          </p:nvSpPr>
          <p:spPr>
            <a:xfrm>
              <a:off x="1043608" y="5352617"/>
              <a:ext cx="1080120" cy="30863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697" name="组合 158"/>
          <p:cNvGrpSpPr>
            <a:grpSpLocks/>
          </p:cNvGrpSpPr>
          <p:nvPr/>
        </p:nvGrpSpPr>
        <p:grpSpPr bwMode="auto">
          <a:xfrm>
            <a:off x="1071563" y="4910138"/>
            <a:ext cx="1079500" cy="350837"/>
            <a:chOff x="1043608" y="5309664"/>
            <a:chExt cx="1080120" cy="351584"/>
          </a:xfrm>
        </p:grpSpPr>
        <p:grpSp>
          <p:nvGrpSpPr>
            <p:cNvPr id="28735" name="组合 159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1311664" y="5417844"/>
                <a:ext cx="163607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967678" y="5417844"/>
                <a:ext cx="163606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541984" y="5309664"/>
                <a:ext cx="347862" cy="184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1" name="圆角矩形 160"/>
            <p:cNvSpPr/>
            <p:nvPr/>
          </p:nvSpPr>
          <p:spPr>
            <a:xfrm>
              <a:off x="1043608" y="5352617"/>
              <a:ext cx="1080120" cy="30863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698" name="组合 164"/>
          <p:cNvGrpSpPr>
            <a:grpSpLocks/>
          </p:cNvGrpSpPr>
          <p:nvPr/>
        </p:nvGrpSpPr>
        <p:grpSpPr bwMode="auto">
          <a:xfrm>
            <a:off x="2339975" y="6188075"/>
            <a:ext cx="1079500" cy="350838"/>
            <a:chOff x="1043608" y="5309664"/>
            <a:chExt cx="1080120" cy="351584"/>
          </a:xfrm>
        </p:grpSpPr>
        <p:grpSp>
          <p:nvGrpSpPr>
            <p:cNvPr id="28730" name="组合 165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1311665" y="5417843"/>
                <a:ext cx="163606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967678" y="5417843"/>
                <a:ext cx="163607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541984" y="5309664"/>
                <a:ext cx="347863" cy="184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7" name="圆角矩形 166"/>
            <p:cNvSpPr/>
            <p:nvPr/>
          </p:nvSpPr>
          <p:spPr>
            <a:xfrm>
              <a:off x="1043608" y="5352618"/>
              <a:ext cx="1080120" cy="30863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699" name="组合 170"/>
          <p:cNvGrpSpPr>
            <a:grpSpLocks/>
          </p:cNvGrpSpPr>
          <p:nvPr/>
        </p:nvGrpSpPr>
        <p:grpSpPr bwMode="auto">
          <a:xfrm>
            <a:off x="1071563" y="6188075"/>
            <a:ext cx="1079500" cy="350838"/>
            <a:chOff x="1043608" y="5309664"/>
            <a:chExt cx="1080120" cy="351584"/>
          </a:xfrm>
        </p:grpSpPr>
        <p:grpSp>
          <p:nvGrpSpPr>
            <p:cNvPr id="28725" name="组合 171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1311664" y="5417843"/>
                <a:ext cx="163607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967678" y="5417843"/>
                <a:ext cx="163606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541984" y="5309664"/>
                <a:ext cx="347862" cy="184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3" name="圆角矩形 172"/>
            <p:cNvSpPr/>
            <p:nvPr/>
          </p:nvSpPr>
          <p:spPr>
            <a:xfrm>
              <a:off x="1043608" y="5352618"/>
              <a:ext cx="1080120" cy="30863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700" name="组合 176"/>
          <p:cNvGrpSpPr>
            <a:grpSpLocks/>
          </p:cNvGrpSpPr>
          <p:nvPr/>
        </p:nvGrpSpPr>
        <p:grpSpPr bwMode="auto">
          <a:xfrm>
            <a:off x="6011863" y="4910138"/>
            <a:ext cx="1081087" cy="350837"/>
            <a:chOff x="1043608" y="5309664"/>
            <a:chExt cx="1080120" cy="351584"/>
          </a:xfrm>
        </p:grpSpPr>
        <p:grpSp>
          <p:nvGrpSpPr>
            <p:cNvPr id="28720" name="组合 177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1313080" y="5417844"/>
                <a:ext cx="163366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1968131" y="5417844"/>
                <a:ext cx="163367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1543061" y="5309664"/>
                <a:ext cx="347352" cy="184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9" name="圆角矩形 178"/>
            <p:cNvSpPr/>
            <p:nvPr/>
          </p:nvSpPr>
          <p:spPr>
            <a:xfrm>
              <a:off x="1043608" y="5352617"/>
              <a:ext cx="1080120" cy="30863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701" name="组合 182"/>
          <p:cNvGrpSpPr>
            <a:grpSpLocks/>
          </p:cNvGrpSpPr>
          <p:nvPr/>
        </p:nvGrpSpPr>
        <p:grpSpPr bwMode="auto">
          <a:xfrm>
            <a:off x="4743450" y="4910138"/>
            <a:ext cx="1081088" cy="350837"/>
            <a:chOff x="1043608" y="5309664"/>
            <a:chExt cx="1080120" cy="351584"/>
          </a:xfrm>
        </p:grpSpPr>
        <p:grpSp>
          <p:nvGrpSpPr>
            <p:cNvPr id="28715" name="组合 183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1313079" y="5417844"/>
                <a:ext cx="163367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1968131" y="5417844"/>
                <a:ext cx="163366" cy="17181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543061" y="5309664"/>
                <a:ext cx="347351" cy="184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5" name="圆角矩形 184"/>
            <p:cNvSpPr/>
            <p:nvPr/>
          </p:nvSpPr>
          <p:spPr>
            <a:xfrm>
              <a:off x="1043608" y="5352617"/>
              <a:ext cx="1080120" cy="30863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702" name="组合 188"/>
          <p:cNvGrpSpPr>
            <a:grpSpLocks/>
          </p:cNvGrpSpPr>
          <p:nvPr/>
        </p:nvGrpSpPr>
        <p:grpSpPr bwMode="auto">
          <a:xfrm>
            <a:off x="6011863" y="6188075"/>
            <a:ext cx="1081087" cy="350838"/>
            <a:chOff x="1043608" y="5309664"/>
            <a:chExt cx="1080120" cy="351584"/>
          </a:xfrm>
        </p:grpSpPr>
        <p:grpSp>
          <p:nvGrpSpPr>
            <p:cNvPr id="28710" name="组合 189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92" name="椭圆 191"/>
              <p:cNvSpPr/>
              <p:nvPr/>
            </p:nvSpPr>
            <p:spPr>
              <a:xfrm>
                <a:off x="1313080" y="5417843"/>
                <a:ext cx="163366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1968131" y="5417843"/>
                <a:ext cx="163367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543061" y="5309664"/>
                <a:ext cx="347352" cy="184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1" name="圆角矩形 190"/>
            <p:cNvSpPr/>
            <p:nvPr/>
          </p:nvSpPr>
          <p:spPr>
            <a:xfrm>
              <a:off x="1043608" y="5352618"/>
              <a:ext cx="1080120" cy="30863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703" name="组合 194"/>
          <p:cNvGrpSpPr>
            <a:grpSpLocks/>
          </p:cNvGrpSpPr>
          <p:nvPr/>
        </p:nvGrpSpPr>
        <p:grpSpPr bwMode="auto">
          <a:xfrm>
            <a:off x="4743450" y="6188075"/>
            <a:ext cx="1081088" cy="350838"/>
            <a:chOff x="1043608" y="5309664"/>
            <a:chExt cx="1080120" cy="351584"/>
          </a:xfrm>
        </p:grpSpPr>
        <p:grpSp>
          <p:nvGrpSpPr>
            <p:cNvPr id="28705" name="组合 195"/>
            <p:cNvGrpSpPr>
              <a:grpSpLocks/>
            </p:cNvGrpSpPr>
            <p:nvPr/>
          </p:nvGrpSpPr>
          <p:grpSpPr bwMode="auto">
            <a:xfrm>
              <a:off x="1160327" y="5309664"/>
              <a:ext cx="819385" cy="279576"/>
              <a:chOff x="1312429" y="5309664"/>
              <a:chExt cx="819385" cy="279576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1313079" y="5417843"/>
                <a:ext cx="163367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1968131" y="5417843"/>
                <a:ext cx="163366" cy="1718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543061" y="5309664"/>
                <a:ext cx="347351" cy="184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…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7" name="圆角矩形 196"/>
            <p:cNvSpPr/>
            <p:nvPr/>
          </p:nvSpPr>
          <p:spPr>
            <a:xfrm>
              <a:off x="1043608" y="5352618"/>
              <a:ext cx="1080120" cy="30863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梯形 10"/>
          <p:cNvSpPr/>
          <p:nvPr/>
        </p:nvSpPr>
        <p:spPr>
          <a:xfrm>
            <a:off x="900113" y="5348288"/>
            <a:ext cx="6408737" cy="782637"/>
          </a:xfrm>
          <a:prstGeom prst="trapezoi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卷积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     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𝒕𝒂𝒏𝒉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测：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1">
                <a:blip r:embed="rId2"/>
                <a:stretch>
                  <a:fillRect l="-2593" t="-2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2164" y="4221088"/>
                <a:ext cx="1871153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64" y="4221088"/>
                <a:ext cx="1871153" cy="98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其它相关会议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AAAI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IJCAI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ICML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NIPS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WWW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SIGIR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SIGKDD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CIKM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ICDM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WSDM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ICLR</a:t>
            </a:r>
          </a:p>
          <a:p>
            <a:pPr marL="0" indent="0" eaLnBrk="1" hangingPunct="1">
              <a:buNone/>
            </a:pPr>
            <a:endParaRPr lang="en-US" altLang="zh-CN" sz="32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国内会议</a:t>
            </a:r>
            <a:endParaRPr lang="en-US" altLang="zh-CN" sz="32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CCL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NLPCC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SMP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CCKS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CCIR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12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华文楷体" pitchFamily="2" charset="-122"/>
                  <a:ea typeface="华文楷体" pitchFamily="2" charset="-122"/>
                </a:rPr>
                <a:t>顶级国际会议</a:t>
              </a:r>
              <a:endParaRPr lang="en-US" sz="36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</p:spPr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参数更新（训练）：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反向传播</a:t>
                </a:r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损    失</a:t>
                </a:r>
                <a:r>
                  <a:rPr lang="zh-CN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∆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𝒅𝒊𝒔𝒕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𝒈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</a:t>
                </a:r>
                <a:endParaRPr lang="en-US" altLang="zh-CN" dirty="0" smtClean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; </a:t>
                </a:r>
                <a:r>
                  <a:rPr lang="zh-CN" altLang="en-US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𝑾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  <a:ea typeface="华文楷体" panose="02010600040101010101" pitchFamily="2" charset="-122"/>
                      </a:rPr>
                      <m:t>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endParaRPr lang="en-US" altLang="zh-CN" sz="280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  ;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+∆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f>
                      <m:f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   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719262"/>
                <a:ext cx="8229600" cy="5022105"/>
              </a:xfrm>
              <a:blipFill rotWithShape="0">
                <a:blip r:embed="rId2"/>
                <a:stretch>
                  <a:fillRect l="-2593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69372" y="4221088"/>
                <a:ext cx="1820755" cy="794576"/>
              </a:xfrm>
              <a:prstGeom prst="rect">
                <a:avLst/>
              </a:prstGeom>
              <a:noFill/>
              <a:ln w="28575" cap="flat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72" y="4221088"/>
                <a:ext cx="1820755" cy="7945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 cap="flat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5364088" y="4618376"/>
            <a:ext cx="1005284" cy="17877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563888" y="4797152"/>
            <a:ext cx="2805484" cy="43204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</p:cNvCxnSpPr>
          <p:nvPr/>
        </p:nvCxnSpPr>
        <p:spPr>
          <a:xfrm flipH="1">
            <a:off x="4572003" y="5015664"/>
            <a:ext cx="2707747" cy="42956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深度学习</a:t>
            </a:r>
            <a:endParaRPr lang="en-US" altLang="zh-CN" sz="400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smtClean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</a:t>
            </a:r>
            <a:endParaRPr lang="en-US" altLang="zh-CN" sz="4000" smtClean="0">
              <a:solidFill>
                <a:srgbClr val="7030A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z="6000" smtClean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优点？</a:t>
            </a:r>
            <a:endParaRPr lang="en-US" altLang="zh-CN" sz="6000" smtClean="0">
              <a:solidFill>
                <a:srgbClr val="7030A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31747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1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     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𝒕𝒂𝒏𝒉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测：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1">
                <a:blip r:embed="rId2"/>
                <a:stretch>
                  <a:fillRect l="-2593" t="-2210" b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2163" y="4509120"/>
                <a:ext cx="1896801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63" y="4509120"/>
                <a:ext cx="1896801" cy="98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5076056" y="3212976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810076" y="2924944"/>
            <a:ext cx="22903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词表示，预学习，大规模文本</a:t>
            </a:r>
            <a:endParaRPr lang="zh-CN" altLang="en-US" sz="20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6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1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     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𝒕𝒂𝒏𝒉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测：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1">
                <a:blip r:embed="rId2"/>
                <a:stretch>
                  <a:fillRect l="-2593" t="-2210" b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2163" y="4509120"/>
                <a:ext cx="1896801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63" y="4509120"/>
                <a:ext cx="1896801" cy="98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3131840" y="4221088"/>
            <a:ext cx="1944216" cy="9293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076056" y="4826378"/>
            <a:ext cx="2736304" cy="83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特征自动组合，不需要人工定义特征模板</a:t>
            </a:r>
            <a:endParaRPr lang="zh-CN" altLang="en-US" sz="20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0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719262"/>
                <a:ext cx="8229600" cy="4734073"/>
              </a:xfrm>
            </p:spPr>
            <p:txBody>
              <a:bodyPr/>
              <a:lstStyle/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4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我 自己 连 看 了 三 遍 夏洛特烦恼</a:t>
                </a:r>
                <a:endParaRPr lang="en-US" altLang="zh-CN" sz="28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6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7</a:t>
                </a: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         e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8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050" baseline="-250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1100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卷     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𝒕𝒂𝒏𝒉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华文楷体" panose="02010600040101010101" pitchFamily="2" charset="-122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Pooling:</a:t>
                </a:r>
              </a:p>
              <a:p>
                <a:pPr marL="0" indent="0"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800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预    测：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𝑾𝒙</m:t>
                    </m:r>
                  </m:oMath>
                </a14:m>
                <a:endParaRPr lang="en-US" altLang="zh-CN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719262"/>
                <a:ext cx="8229600" cy="4734073"/>
              </a:xfrm>
              <a:blipFill rotWithShape="1">
                <a:blip r:embed="rId2"/>
                <a:stretch>
                  <a:fillRect l="-2593" t="-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8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2163" y="4509120"/>
                <a:ext cx="1896801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63" y="4509120"/>
                <a:ext cx="1896801" cy="986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3203848" y="5152150"/>
            <a:ext cx="1940383" cy="6204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144231" y="5229200"/>
            <a:ext cx="2592288" cy="9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多层网络叠加，能抽取出更多抽象特征</a:t>
            </a:r>
            <a:endParaRPr lang="zh-CN" altLang="en-US" sz="2000" dirty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2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</a:t>
            </a:r>
            <a:r>
              <a:rPr lang="zh-CN" altLang="en-US" sz="4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论文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Recursive Deep Models for Semantic Compositionality Over a Sentiment Treebank. (Richard </a:t>
            </a:r>
            <a:r>
              <a:rPr lang="en-US" altLang="zh-CN" sz="1800" dirty="0" err="1" smtClean="0"/>
              <a:t>Socher</a:t>
            </a:r>
            <a:r>
              <a:rPr lang="en-US" altLang="zh-CN" sz="1800" dirty="0" smtClean="0"/>
              <a:t> et al., </a:t>
            </a:r>
            <a:r>
              <a:rPr lang="en-US" altLang="zh-CN" sz="1800" dirty="0"/>
              <a:t>EMNLP2013)</a:t>
            </a:r>
          </a:p>
          <a:p>
            <a:pPr lvl="1" eaLnBrk="1" hangingPunct="1"/>
            <a:r>
              <a:rPr lang="en-US" altLang="zh-CN" sz="1800" dirty="0" smtClean="0"/>
              <a:t>Learning </a:t>
            </a:r>
            <a:r>
              <a:rPr lang="en-US" altLang="zh-CN" sz="1800" dirty="0"/>
              <a:t>sentiment-specific word embedding </a:t>
            </a:r>
            <a:r>
              <a:rPr lang="en-US" altLang="zh-CN" sz="1800" dirty="0" smtClean="0"/>
              <a:t>for twitter </a:t>
            </a:r>
            <a:r>
              <a:rPr lang="en-US" altLang="zh-CN" sz="1800" dirty="0"/>
              <a:t>sentiment </a:t>
            </a:r>
            <a:r>
              <a:rPr lang="en-US" altLang="zh-CN" sz="1800" dirty="0" smtClean="0"/>
              <a:t>classification. (</a:t>
            </a:r>
            <a:r>
              <a:rPr lang="en-US" altLang="zh-CN" sz="1800" dirty="0"/>
              <a:t>Tang et al. ACL2014 </a:t>
            </a:r>
            <a:r>
              <a:rPr lang="en-US" altLang="zh-CN" sz="1800" dirty="0" smtClean="0"/>
              <a:t>)</a:t>
            </a:r>
          </a:p>
          <a:p>
            <a:pPr lvl="1" eaLnBrk="1" hangingPunct="1"/>
            <a:r>
              <a:rPr lang="en-US" altLang="zh-CN" sz="1800" dirty="0"/>
              <a:t>Adaptive recursive neural network for </a:t>
            </a:r>
            <a:r>
              <a:rPr lang="en-US" altLang="zh-CN" sz="1800" dirty="0" err="1"/>
              <a:t>targetdependent</a:t>
            </a:r>
            <a:r>
              <a:rPr lang="en-US" altLang="zh-CN" sz="1800" dirty="0"/>
              <a:t> twitter sentiment </a:t>
            </a:r>
            <a:r>
              <a:rPr lang="en-US" altLang="zh-CN" sz="1800" dirty="0" smtClean="0"/>
              <a:t>classification (Dong Li et al., ACL2014)</a:t>
            </a:r>
          </a:p>
          <a:p>
            <a:pPr lvl="1" eaLnBrk="1" hangingPunct="1"/>
            <a:r>
              <a:rPr lang="en-US" altLang="zh-CN" sz="1800" dirty="0"/>
              <a:t>A convolutional neural network for modelling sentences. (</a:t>
            </a:r>
            <a:r>
              <a:rPr lang="en-US" altLang="zh-CN" sz="1800" dirty="0" err="1"/>
              <a:t>Kalchbrenner</a:t>
            </a:r>
            <a:r>
              <a:rPr lang="en-US" altLang="zh-CN" sz="1800" dirty="0"/>
              <a:t> et al</a:t>
            </a:r>
            <a:r>
              <a:rPr lang="en-US" altLang="zh-CN" sz="1800" dirty="0" smtClean="0"/>
              <a:t>., ACL2014</a:t>
            </a:r>
            <a:r>
              <a:rPr lang="en-US" altLang="zh-CN" sz="1800" dirty="0"/>
              <a:t>)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Deep convolutional neural networks for sentiment analysis of short texts (Cicero dos Santos and </a:t>
            </a:r>
            <a:r>
              <a:rPr lang="en-US" altLang="zh-CN" sz="1800" dirty="0" err="1"/>
              <a:t>Maira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Gatti</a:t>
            </a:r>
            <a:r>
              <a:rPr lang="en-US" altLang="zh-CN" sz="1800" dirty="0" smtClean="0"/>
              <a:t>, COLING2014)</a:t>
            </a:r>
          </a:p>
          <a:p>
            <a:pPr lvl="1" eaLnBrk="1" hangingPunct="1"/>
            <a:r>
              <a:rPr lang="en-US" altLang="zh-CN" sz="1800" dirty="0"/>
              <a:t>Hybrid deep belief networks for semi-supervised sentiment classification. (Zhou et al., </a:t>
            </a:r>
            <a:r>
              <a:rPr lang="en-US" altLang="zh-CN" sz="1800" dirty="0" smtClean="0"/>
              <a:t>COLING2014)</a:t>
            </a:r>
            <a:endParaRPr lang="en-US" altLang="zh-CN" sz="1800" dirty="0"/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0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相关论文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A joint segmentation and classification framework for sentence level sentiment classification. (Tang et al. EMNLP2014 )</a:t>
            </a:r>
          </a:p>
          <a:p>
            <a:pPr lvl="1" eaLnBrk="1" hangingPunct="1"/>
            <a:r>
              <a:rPr lang="en-US" altLang="zh-CN" sz="1800" dirty="0" smtClean="0"/>
              <a:t>Target-dependent </a:t>
            </a:r>
            <a:r>
              <a:rPr lang="en-US" altLang="zh-CN" sz="1800" dirty="0"/>
              <a:t>twitter sentiment classification with rich automatic </a:t>
            </a:r>
            <a:r>
              <a:rPr lang="en-US" altLang="zh-CN" sz="1800" dirty="0" smtClean="0"/>
              <a:t>features</a:t>
            </a:r>
            <a:r>
              <a:rPr lang="en-US" altLang="zh-CN" sz="1800" dirty="0"/>
              <a:t>. 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Duy</a:t>
            </a:r>
            <a:r>
              <a:rPr lang="en-US" altLang="zh-CN" sz="1800" dirty="0" smtClean="0"/>
              <a:t>-Tin Vo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Yue Zhang, IJCAI2015)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 smtClean="0"/>
              <a:t>Learning </a:t>
            </a:r>
            <a:r>
              <a:rPr lang="en-US" altLang="zh-CN" sz="1800" dirty="0"/>
              <a:t>Semantic Representations of Users and Products for Document Level Sentiment Classification. 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Tang et al. </a:t>
            </a:r>
            <a:r>
              <a:rPr lang="en-US" altLang="zh-CN" sz="1800" dirty="0" smtClean="0"/>
              <a:t>ACL2015 )</a:t>
            </a:r>
          </a:p>
          <a:p>
            <a:pPr lvl="1" eaLnBrk="1" hangingPunct="1"/>
            <a:r>
              <a:rPr lang="en-US" altLang="zh-CN" sz="1800" dirty="0"/>
              <a:t>Neural Networks for Open Domain Targeted </a:t>
            </a:r>
            <a:r>
              <a:rPr lang="en-US" altLang="zh-CN" sz="1800" dirty="0" smtClean="0"/>
              <a:t>Sentiment(Zhang et al., EMNLP2015)</a:t>
            </a:r>
          </a:p>
          <a:p>
            <a:pPr lvl="1" eaLnBrk="1" hangingPunct="1"/>
            <a:r>
              <a:rPr lang="en-US" altLang="zh-CN" sz="1800" dirty="0"/>
              <a:t>Document Modeling with Gated Recurrent Neural Network for Sentiment </a:t>
            </a:r>
            <a:r>
              <a:rPr lang="en-US" altLang="zh-CN" sz="1800" dirty="0" smtClean="0"/>
              <a:t>Classification. (Tang et al., EMNLP2015)</a:t>
            </a:r>
          </a:p>
          <a:p>
            <a:pPr lvl="1" eaLnBrk="1" hangingPunct="1"/>
            <a:r>
              <a:rPr lang="en-US" altLang="zh-CN" sz="1800" dirty="0" err="1"/>
              <a:t>PhraseRNN</a:t>
            </a:r>
            <a:r>
              <a:rPr lang="en-US" altLang="zh-CN" sz="1800" dirty="0"/>
              <a:t>: Phrase Recursive Neural Network for Aspect-based Sentiment Analysis. (</a:t>
            </a:r>
            <a:r>
              <a:rPr lang="en-US" altLang="zh-CN" sz="1800" dirty="0" err="1"/>
              <a:t>Thien</a:t>
            </a:r>
            <a:r>
              <a:rPr lang="en-US" altLang="zh-CN" sz="1800" dirty="0"/>
              <a:t> Hai </a:t>
            </a:r>
            <a:r>
              <a:rPr lang="en-US" altLang="zh-CN" sz="1800" dirty="0" smtClean="0"/>
              <a:t>Nguyen and </a:t>
            </a:r>
            <a:r>
              <a:rPr lang="en-US" altLang="zh-CN" sz="1800" dirty="0" err="1"/>
              <a:t>Kiyoaki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Shirai</a:t>
            </a:r>
            <a:r>
              <a:rPr lang="en-US" altLang="zh-CN" sz="1800" dirty="0" smtClean="0"/>
              <a:t>, EMNLP2015)</a:t>
            </a: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中文分词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词性标注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命名实体识别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语音识别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语音合成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序列分析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7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序列分析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602947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序列分析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6029470" cy="11521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509120"/>
            <a:ext cx="6146363" cy="165628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107467">
            <a:off x="3273191" y="3648361"/>
            <a:ext cx="9259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知名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NLP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期刊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CL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TACL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JAIR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TASLP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TALIP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NLE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LRE</a:t>
            </a:r>
          </a:p>
          <a:p>
            <a:pPr marL="0" indent="0" eaLnBrk="1" hangingPunct="1">
              <a:buNone/>
            </a:pPr>
            <a:r>
              <a:rPr lang="zh-CN" altLang="en-US" sz="2800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其它知名期刊：</a:t>
            </a:r>
            <a:endParaRPr lang="en-US" altLang="zh-CN" sz="2800" dirty="0" smtClean="0">
              <a:solidFill>
                <a:srgbClr val="38185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TKDE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TOIS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JMLR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AI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Machine Learning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Neural Computing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Neural Networks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Bioinformatics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其它：</a:t>
            </a:r>
            <a:endParaRPr lang="en-US" altLang="zh-CN" sz="2800" dirty="0">
              <a:solidFill>
                <a:srgbClr val="38185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CCF A/B/C 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期刊以及中文信息学报、软件</a:t>
            </a:r>
            <a:r>
              <a:rPr lang="zh-CN" altLang="en-US" dirty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学报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、计算机</a:t>
            </a:r>
            <a:r>
              <a:rPr lang="zh-CN" altLang="en-US" dirty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学报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、自动化</a:t>
            </a:r>
            <a:r>
              <a:rPr lang="zh-CN" altLang="en-US" dirty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学报</a:t>
            </a:r>
            <a:r>
              <a:rPr lang="zh-CN" altLang="en-US" dirty="0" smtClean="0">
                <a:solidFill>
                  <a:srgbClr val="38185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、电子学报等</a:t>
            </a:r>
            <a:endParaRPr lang="en-US" altLang="zh-CN" dirty="0" smtClean="0">
              <a:solidFill>
                <a:srgbClr val="38185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Arxiv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 cs.CL,  stat.ML, cs.AI  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12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 smtClean="0">
                  <a:latin typeface="华文楷体" pitchFamily="2" charset="-122"/>
                  <a:ea typeface="华文楷体" pitchFamily="2" charset="-122"/>
                </a:rPr>
                <a:t>顶级国际期刊</a:t>
              </a:r>
              <a:endParaRPr lang="en-US" sz="36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7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序列分析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6029470" cy="11521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509120"/>
            <a:ext cx="6146363" cy="165628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107467">
            <a:off x="3273191" y="3648361"/>
            <a:ext cx="9259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875463" y="2084024"/>
            <a:ext cx="1963418" cy="159314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Tensor;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LSTM;</a:t>
            </a:r>
          </a:p>
          <a:p>
            <a:r>
              <a:rPr lang="en-US" altLang="zh-CN" sz="2400" b="1" dirty="0" err="1" smtClean="0">
                <a:solidFill>
                  <a:srgbClr val="C00000"/>
                </a:solidFill>
              </a:rPr>
              <a:t>GatedRNN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1459977">
            <a:off x="6420260" y="3713475"/>
            <a:ext cx="444525" cy="1454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相关论文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Natural Language Processing (Almost) from Scratch. (</a:t>
            </a:r>
            <a:r>
              <a:rPr lang="en-US" altLang="zh-CN" sz="1800" dirty="0" err="1"/>
              <a:t>Collobert</a:t>
            </a:r>
            <a:r>
              <a:rPr lang="en-US" altLang="zh-CN" sz="1800" dirty="0"/>
              <a:t> et al., JMLR2011)</a:t>
            </a:r>
          </a:p>
          <a:p>
            <a:pPr lvl="1" eaLnBrk="1" hangingPunct="1"/>
            <a:r>
              <a:rPr lang="en-US" altLang="zh-CN" sz="1800" dirty="0"/>
              <a:t>Supervised sequence labelling with recurrent neural networks. (Alex Graves, 2012)</a:t>
            </a:r>
          </a:p>
          <a:p>
            <a:pPr lvl="1" eaLnBrk="1" hangingPunct="1"/>
            <a:r>
              <a:rPr lang="en-US" altLang="zh-CN" sz="1800" dirty="0"/>
              <a:t>Speech recognition with deep recurrent neural networks. (Graves et al., ICASSP2013)</a:t>
            </a:r>
          </a:p>
          <a:p>
            <a:pPr lvl="1" eaLnBrk="1" hangingPunct="1"/>
            <a:r>
              <a:rPr lang="en-US" altLang="zh-CN" sz="1800" dirty="0"/>
              <a:t>Investigation of recurrent neural-network architectures and learning methods for language understanding. (</a:t>
            </a:r>
            <a:r>
              <a:rPr lang="en-US" altLang="zh-CN" sz="1800" dirty="0" err="1"/>
              <a:t>Mesnil</a:t>
            </a:r>
            <a:r>
              <a:rPr lang="en-US" altLang="zh-CN" sz="1800" dirty="0"/>
              <a:t> et al.,INTERSPEECH2013)</a:t>
            </a:r>
          </a:p>
          <a:p>
            <a:pPr lvl="1" eaLnBrk="1" hangingPunct="1"/>
            <a:r>
              <a:rPr lang="en-US" altLang="zh-CN" sz="1800" dirty="0"/>
              <a:t>Effect of Non-linear Deep Architecture in Sequence Labeling. (Wang and Manning, IJCNLP2013)</a:t>
            </a:r>
          </a:p>
          <a:p>
            <a:pPr lvl="1" eaLnBrk="1" hangingPunct="1"/>
            <a:r>
              <a:rPr lang="en-US" altLang="zh-CN" sz="1800" dirty="0" smtClean="0"/>
              <a:t>TTS synthesis with bidirectional LSTM based recurrent neural networks. (Fan et al., INTERSPEECH2014)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序列分析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5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相关论文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Convolutional neural network based triangular CRF for joint intent detection and slot filling. (Xu and </a:t>
            </a:r>
            <a:r>
              <a:rPr lang="en-US" altLang="zh-CN" sz="1800" dirty="0" err="1"/>
              <a:t>Sarikaya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ASRU2014)</a:t>
            </a:r>
          </a:p>
          <a:p>
            <a:pPr lvl="1" eaLnBrk="1" hangingPunct="1"/>
            <a:r>
              <a:rPr lang="en-US" altLang="zh-CN" sz="1800" dirty="0"/>
              <a:t>Learning Character-level Representations for Part-of-Speech </a:t>
            </a:r>
            <a:r>
              <a:rPr lang="en-US" altLang="zh-CN" sz="1800" dirty="0" smtClean="0"/>
              <a:t>Tagging</a:t>
            </a:r>
            <a:r>
              <a:rPr lang="en-US" altLang="zh-CN" sz="1800" dirty="0"/>
              <a:t>. (Santos and </a:t>
            </a:r>
            <a:r>
              <a:rPr lang="en-US" altLang="zh-CN" sz="1800" dirty="0" err="1"/>
              <a:t>Zadrozny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 ICML2014)</a:t>
            </a:r>
          </a:p>
          <a:p>
            <a:pPr lvl="1" eaLnBrk="1" hangingPunct="1"/>
            <a:r>
              <a:rPr lang="en-US" altLang="zh-CN" sz="1800" dirty="0"/>
              <a:t>Recurrent conditional random fields for language understanding. (Yao et al., </a:t>
            </a:r>
            <a:r>
              <a:rPr lang="en-US" altLang="zh-CN" sz="1800" dirty="0" smtClean="0"/>
              <a:t>ICASSP2014)</a:t>
            </a:r>
          </a:p>
          <a:p>
            <a:pPr lvl="1" eaLnBrk="1" hangingPunct="1"/>
            <a:r>
              <a:rPr lang="en-US" altLang="zh-CN" sz="1800" dirty="0"/>
              <a:t>Spoken Language Understanding using Long Short-Term Memory Neural Networks. 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Yao et al., </a:t>
            </a:r>
            <a:r>
              <a:rPr lang="en-US" altLang="zh-CN" sz="1800" dirty="0" smtClean="0"/>
              <a:t>SLT2014)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序列分析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6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短语句法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4904"/>
            <a:ext cx="5976392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9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依存句法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720080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依存分析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01008"/>
            <a:ext cx="2219325" cy="123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0" y="3196431"/>
            <a:ext cx="2952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依存分析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01008"/>
            <a:ext cx="2219325" cy="123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0" y="3196431"/>
            <a:ext cx="2952750" cy="1457325"/>
          </a:xfrm>
          <a:prstGeom prst="rect">
            <a:avLst/>
          </a:prstGeom>
        </p:spPr>
      </p:pic>
      <p:sp>
        <p:nvSpPr>
          <p:cNvPr id="8" name="弧形 7"/>
          <p:cNvSpPr/>
          <p:nvPr/>
        </p:nvSpPr>
        <p:spPr>
          <a:xfrm>
            <a:off x="2991899" y="3196431"/>
            <a:ext cx="2352526" cy="1596281"/>
          </a:xfrm>
          <a:prstGeom prst="arc">
            <a:avLst>
              <a:gd name="adj1" fmla="val 10708115"/>
              <a:gd name="adj2" fmla="val 203606"/>
            </a:avLst>
          </a:prstGeom>
          <a:ln w="3810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传统方法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5582"/>
            <a:ext cx="2732726" cy="18722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5582"/>
            <a:ext cx="3773219" cy="26642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5229878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5" y="2924944"/>
            <a:ext cx="855434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相关论文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A fast and accurate dependency parser using neural </a:t>
            </a:r>
            <a:r>
              <a:rPr lang="en-US" altLang="zh-CN" sz="1800" dirty="0" smtClean="0"/>
              <a:t>networks. (Chen et al., EMNLP2014)</a:t>
            </a:r>
          </a:p>
          <a:p>
            <a:pPr lvl="1" eaLnBrk="1" hangingPunct="1"/>
            <a:r>
              <a:rPr lang="en-US" altLang="zh-CN" sz="1800" dirty="0"/>
              <a:t>Neural CRF </a:t>
            </a:r>
            <a:r>
              <a:rPr lang="en-US" altLang="zh-CN" sz="1800" dirty="0" smtClean="0"/>
              <a:t>Parsing. (</a:t>
            </a:r>
            <a:r>
              <a:rPr lang="nl-NL" altLang="zh-CN" sz="1800" dirty="0" smtClean="0"/>
              <a:t>Durrett </a:t>
            </a:r>
            <a:r>
              <a:rPr lang="nl-NL" altLang="zh-CN" sz="1800" dirty="0"/>
              <a:t>and </a:t>
            </a:r>
            <a:r>
              <a:rPr lang="nl-NL" altLang="zh-CN" sz="1800" dirty="0" smtClean="0"/>
              <a:t>Klein, ACL2015</a:t>
            </a:r>
            <a:r>
              <a:rPr lang="en-US" altLang="zh-CN" sz="1800" dirty="0" smtClean="0"/>
              <a:t>)</a:t>
            </a:r>
          </a:p>
          <a:p>
            <a:pPr lvl="1" eaLnBrk="1" hangingPunct="1"/>
            <a:r>
              <a:rPr lang="en-US" altLang="zh-CN" sz="1800" dirty="0"/>
              <a:t>An Effective Neural Network Model for Graph-based Dependency </a:t>
            </a:r>
            <a:r>
              <a:rPr lang="en-US" altLang="zh-CN" sz="1800" dirty="0" smtClean="0"/>
              <a:t>Parsing. (Pei et al., ACL2015)</a:t>
            </a:r>
          </a:p>
          <a:p>
            <a:pPr lvl="1" eaLnBrk="1" hangingPunct="1"/>
            <a:r>
              <a:rPr lang="en-US" altLang="zh-CN" sz="1800" dirty="0"/>
              <a:t>Structured Training for Neural Network Transition-Based </a:t>
            </a:r>
            <a:r>
              <a:rPr lang="en-US" altLang="zh-CN" sz="1800" dirty="0" smtClean="0"/>
              <a:t>Parsing. (Weiss et al., ACL2015)</a:t>
            </a:r>
          </a:p>
          <a:p>
            <a:pPr lvl="1" eaLnBrk="1" hangingPunct="1"/>
            <a:r>
              <a:rPr lang="en-US" altLang="zh-CN" sz="1800" dirty="0"/>
              <a:t>Transition-Based Dependency Parsing with Stack Long Short-Term </a:t>
            </a:r>
            <a:r>
              <a:rPr lang="en-US" altLang="zh-CN" sz="1800" dirty="0" smtClean="0"/>
              <a:t>Memory. (Dyer et al., ACL2015)</a:t>
            </a:r>
          </a:p>
          <a:p>
            <a:pPr lvl="1" eaLnBrk="1" hangingPunct="1"/>
            <a:r>
              <a:rPr lang="en-US" altLang="zh-CN" sz="1800" dirty="0"/>
              <a:t>Transition-based Neural Constituent </a:t>
            </a:r>
            <a:r>
              <a:rPr lang="en-US" altLang="zh-CN" sz="1800" dirty="0" smtClean="0"/>
              <a:t>Parsing</a:t>
            </a:r>
            <a:r>
              <a:rPr lang="en-US" altLang="zh-CN" sz="1800" dirty="0"/>
              <a:t>. (Watanabe and </a:t>
            </a:r>
            <a:r>
              <a:rPr lang="en-US" altLang="zh-CN" sz="1800" dirty="0" err="1" smtClean="0"/>
              <a:t>Sumita</a:t>
            </a:r>
            <a:r>
              <a:rPr lang="en-US" altLang="zh-CN" sz="1800" dirty="0" smtClean="0"/>
              <a:t>, ACL2015)</a:t>
            </a:r>
            <a:endParaRPr lang="en-US" altLang="zh-CN" sz="1800" dirty="0"/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2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我自己连看了三遍夏洛特烦恼       正面</a:t>
            </a:r>
            <a:r>
              <a:rPr lang="en-US" altLang="zh-CN" sz="28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</a:t>
            </a:r>
            <a:r>
              <a:rPr lang="zh-CN" altLang="en-US" sz="28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负面</a:t>
            </a:r>
            <a:r>
              <a:rPr lang="en-US" altLang="zh-CN" sz="28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</a:t>
            </a:r>
            <a:r>
              <a:rPr lang="zh-CN" altLang="en-US" sz="28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中立</a:t>
            </a:r>
            <a:endParaRPr lang="en-US" altLang="zh-CN" sz="28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123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情感分析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相关论文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Cross-lingual Dependency Parsing Based on Distributed Representations. 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Guo</a:t>
            </a:r>
            <a:r>
              <a:rPr lang="en-US" altLang="zh-CN" sz="1800" dirty="0" smtClean="0"/>
              <a:t> et al., ACL2015)</a:t>
            </a:r>
          </a:p>
          <a:p>
            <a:pPr lvl="1" eaLnBrk="1" hangingPunct="1"/>
            <a:r>
              <a:rPr lang="en-US" altLang="zh-CN" sz="1800" dirty="0"/>
              <a:t>A Neural Probabilistic Structured-Prediction Model for Transition-Based Dependency Parsing. </a:t>
            </a:r>
            <a:r>
              <a:rPr lang="en-US" altLang="zh-CN" sz="1800" dirty="0" smtClean="0"/>
              <a:t>(</a:t>
            </a:r>
            <a:r>
              <a:rPr lang="nl-NL" altLang="zh-CN" sz="1800" dirty="0" smtClean="0"/>
              <a:t>Zhou et al., ACL2015</a:t>
            </a:r>
            <a:r>
              <a:rPr lang="en-US" altLang="zh-CN" sz="1800" dirty="0" smtClean="0"/>
              <a:t>)</a:t>
            </a:r>
          </a:p>
          <a:p>
            <a:pPr lvl="1" eaLnBrk="1" hangingPunct="1"/>
            <a:r>
              <a:rPr lang="en-US" altLang="zh-CN" sz="1800" dirty="0"/>
              <a:t>Generative Incremental Dependency Parsing with Neural Networks. (Buys and </a:t>
            </a:r>
            <a:r>
              <a:rPr lang="en-US" altLang="zh-CN" sz="1800" dirty="0" err="1"/>
              <a:t>Blunsom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ACL2015)</a:t>
            </a:r>
          </a:p>
          <a:p>
            <a:pPr lvl="1" eaLnBrk="1" hangingPunct="1"/>
            <a:r>
              <a:rPr lang="en-US" altLang="zh-CN" sz="1800" dirty="0"/>
              <a:t>Improved Transition-Based Parsing and Tagging with Neural Networks. (</a:t>
            </a:r>
            <a:r>
              <a:rPr lang="en-US" altLang="zh-CN" sz="1800" dirty="0" err="1"/>
              <a:t>Alberti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et al., EMNLP2015)</a:t>
            </a:r>
          </a:p>
          <a:p>
            <a:pPr lvl="1" eaLnBrk="1" hangingPunct="1"/>
            <a:r>
              <a:rPr lang="en-US" altLang="zh-CN" sz="1800" dirty="0"/>
              <a:t>Improved Transition-based Parsing by Modeling Characters instead of Words with LSTMs. (Ballesteros </a:t>
            </a:r>
            <a:r>
              <a:rPr lang="en-US" altLang="zh-CN" sz="1800" dirty="0" smtClean="0"/>
              <a:t>et al., EMNLP2015)</a:t>
            </a:r>
          </a:p>
          <a:p>
            <a:pPr lvl="1" eaLnBrk="1" hangingPunct="1"/>
            <a:r>
              <a:rPr lang="en-US" altLang="zh-CN" sz="1800" dirty="0"/>
              <a:t>Combining Discrete and Continuous Features for Deterministic Transition-based Dependency Parsing. </a:t>
            </a:r>
            <a:r>
              <a:rPr lang="en-US" altLang="zh-CN" sz="1800" dirty="0" smtClean="0"/>
              <a:t>(Zhang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Zhang, EMNLP2015)</a:t>
            </a:r>
            <a:endParaRPr lang="en-US" altLang="zh-CN" sz="1800" dirty="0"/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句法分析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CN" sz="48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48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 就 取 钱 给 了 他们</a:t>
            </a:r>
            <a:endParaRPr lang="en-US" altLang="zh-CN" sz="48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48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will get the money to them</a:t>
            </a: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机器翻译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传统方法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短语     </a:t>
            </a:r>
            <a:r>
              <a:rPr lang="en-US" altLang="zh-CN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 </a:t>
            </a:r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短语</a:t>
            </a:r>
            <a:endParaRPr lang="en-US" altLang="zh-CN" sz="42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句法树 </a:t>
            </a:r>
            <a:r>
              <a:rPr lang="en-US" altLang="zh-CN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  </a:t>
            </a:r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短语</a:t>
            </a:r>
            <a:endParaRPr lang="en-US" altLang="zh-CN" sz="42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句法树 </a:t>
            </a:r>
            <a:r>
              <a:rPr lang="en-US" altLang="zh-CN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</a:t>
            </a:r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句法树</a:t>
            </a:r>
            <a:endParaRPr lang="en-US" altLang="zh-CN" sz="42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4487" lvl="1" indent="0" eaLnBrk="1" hangingPunct="1">
              <a:buNone/>
            </a:pPr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人工定义特征 </a:t>
            </a:r>
            <a:endParaRPr lang="en-US" altLang="zh-CN" sz="42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4487" lvl="1" indent="0" eaLnBrk="1" hangingPunct="1">
              <a:buNone/>
            </a:pPr>
            <a:r>
              <a:rPr lang="en-US" altLang="zh-CN" sz="4200" dirty="0" err="1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ngram</a:t>
            </a:r>
            <a:r>
              <a:rPr lang="zh-CN" altLang="en-US" sz="42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语言模型</a:t>
            </a:r>
            <a:endParaRPr lang="en-US" altLang="zh-CN" sz="42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endParaRPr lang="en-US" altLang="zh-CN" sz="42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机器翻译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2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内容占位符 2"/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40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深度学习</a:t>
                </a:r>
                <a:endParaRPr lang="en-US" altLang="zh-CN" sz="4000" dirty="0" smtClean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 eaLnBrk="1" hangingPunct="1"/>
                <a:r>
                  <a:rPr lang="zh-CN" altLang="en-US" sz="42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表示学习</a:t>
                </a:r>
                <a:endParaRPr lang="en-US" altLang="zh-CN" sz="4200" dirty="0" smtClean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 eaLnBrk="1" hangingPunct="1"/>
                <a:r>
                  <a:rPr lang="zh-CN" altLang="en-US" sz="39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词表示</a:t>
                </a:r>
                <a:endParaRPr lang="en-US" altLang="zh-CN" sz="3900" dirty="0" smtClean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 eaLnBrk="1" hangingPunct="1"/>
                <a:r>
                  <a:rPr lang="zh-CN" altLang="en-US" sz="39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短语表示</a:t>
                </a:r>
                <a:endParaRPr lang="en-US" altLang="zh-CN" sz="3900" dirty="0" smtClean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 eaLnBrk="1" hangingPunct="1"/>
                <a:r>
                  <a:rPr lang="zh-CN" altLang="en-US" sz="39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句子表示 </a:t>
                </a:r>
                <a:r>
                  <a:rPr lang="en-US" altLang="zh-CN" sz="39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9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zh-CN" altLang="en-US" sz="39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句法信息</a:t>
                </a:r>
                <a:r>
                  <a:rPr lang="en-US" altLang="zh-CN" sz="3900" dirty="0" smtClean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 eaLnBrk="1" hangingPunct="1"/>
                <a:endParaRPr lang="en-US" altLang="zh-CN" sz="4000" dirty="0" smtClean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17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0">
                <a:blip r:embed="rId2"/>
                <a:stretch>
                  <a:fillRect l="-1259" t="-2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>
                  <a:latin typeface="华文楷体" pitchFamily="2" charset="-122"/>
                  <a:ea typeface="华文楷体" pitchFamily="2" charset="-122"/>
                </a:rPr>
                <a:t>机器翻译</a:t>
              </a:r>
              <a:endParaRPr lang="en-US" altLang="zh-CN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5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>
                  <a:latin typeface="华文楷体" pitchFamily="2" charset="-122"/>
                  <a:ea typeface="华文楷体" pitchFamily="2" charset="-122"/>
                </a:rPr>
                <a:t>机器翻译</a:t>
              </a:r>
              <a:endParaRPr lang="en-US" altLang="zh-CN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13" y="1925337"/>
            <a:ext cx="3162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>
                  <a:latin typeface="华文楷体" pitchFamily="2" charset="-122"/>
                  <a:ea typeface="华文楷体" pitchFamily="2" charset="-122"/>
                </a:rPr>
                <a:t>机器翻译</a:t>
              </a:r>
              <a:endParaRPr lang="en-US" altLang="zh-CN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13" y="1925337"/>
            <a:ext cx="3162300" cy="417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6061703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1703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相关文章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Neural Turing Machines. (Graves et al., arXiv2014) 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/>
              <a:t>Sequence to sequence learning with neural </a:t>
            </a:r>
            <a:r>
              <a:rPr lang="en-US" altLang="zh-CN" sz="1800" dirty="0" smtClean="0"/>
              <a:t>networks</a:t>
            </a:r>
            <a:r>
              <a:rPr lang="en-US" altLang="zh-CN" sz="1800" dirty="0"/>
              <a:t>. (</a:t>
            </a:r>
            <a:r>
              <a:rPr lang="en-US" altLang="zh-CN" sz="1800" dirty="0" err="1" smtClean="0"/>
              <a:t>Sutskever</a:t>
            </a:r>
            <a:r>
              <a:rPr lang="en-US" altLang="zh-CN" sz="1800" dirty="0" smtClean="0"/>
              <a:t> et al., NIPS2014)</a:t>
            </a:r>
          </a:p>
          <a:p>
            <a:pPr lvl="1" eaLnBrk="1" hangingPunct="1"/>
            <a:r>
              <a:rPr lang="en-US" altLang="zh-CN" sz="1800" dirty="0"/>
              <a:t>On the properties of neural machine translation: Encoder– Decoder approaches. (Cho et al., SSST2014) </a:t>
            </a:r>
          </a:p>
          <a:p>
            <a:pPr lvl="1" eaLnBrk="1" hangingPunct="1"/>
            <a:r>
              <a:rPr lang="en-US" altLang="zh-CN" sz="1800" dirty="0"/>
              <a:t>Fast and robust neural network joint models for statistical machine translation. (Devlin et al., ACL2014</a:t>
            </a:r>
            <a:r>
              <a:rPr lang="en-US" altLang="zh-CN" sz="1800" dirty="0" smtClean="0"/>
              <a:t>)</a:t>
            </a:r>
          </a:p>
          <a:p>
            <a:pPr lvl="1" eaLnBrk="1" hangingPunct="1"/>
            <a:r>
              <a:rPr lang="en-US" altLang="zh-CN" sz="1800" dirty="0"/>
              <a:t>Bilingually-constrained Phrase </a:t>
            </a:r>
            <a:r>
              <a:rPr lang="en-US" altLang="zh-CN" sz="1800" dirty="0" err="1"/>
              <a:t>Embeddings</a:t>
            </a:r>
            <a:r>
              <a:rPr lang="en-US" altLang="zh-CN" sz="1800" dirty="0"/>
              <a:t> for Machine Translation. (Zhang et al., ACL2014)</a:t>
            </a:r>
          </a:p>
          <a:p>
            <a:pPr lvl="1" eaLnBrk="1" hangingPunct="1"/>
            <a:r>
              <a:rPr lang="en-US" altLang="zh-CN" sz="1800" dirty="0"/>
              <a:t>Learning New Semi-Supervised Deep Auto-encoder Features for Statistical Machine Translation. (Lu et al., ACL2014</a:t>
            </a:r>
            <a:r>
              <a:rPr lang="en-US" altLang="zh-CN" sz="1800" dirty="0" smtClean="0"/>
              <a:t>)</a:t>
            </a:r>
          </a:p>
          <a:p>
            <a:pPr lvl="1" eaLnBrk="1" hangingPunct="1"/>
            <a:r>
              <a:rPr lang="en-US" altLang="zh-CN" sz="1800" dirty="0"/>
              <a:t>Learning Continuous Phrase Representations for Translation </a:t>
            </a:r>
            <a:r>
              <a:rPr lang="en-US" altLang="zh-CN" sz="1800" dirty="0" smtClean="0"/>
              <a:t>Modeling. (Gao et al., ACL2014)</a:t>
            </a:r>
            <a:endParaRPr lang="en-US" altLang="zh-CN" sz="1800" dirty="0"/>
          </a:p>
          <a:p>
            <a:pPr lvl="1" eaLnBrk="1" hangingPunct="1"/>
            <a:endParaRPr lang="en-US" altLang="zh-CN" sz="1800" dirty="0"/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>
                  <a:latin typeface="华文楷体" pitchFamily="2" charset="-122"/>
                  <a:ea typeface="华文楷体" pitchFamily="2" charset="-122"/>
                </a:rPr>
                <a:t>机器翻译</a:t>
              </a:r>
              <a:endParaRPr lang="en-US" altLang="zh-CN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相关文章</a:t>
            </a:r>
            <a:endParaRPr lang="en-US" altLang="zh-CN" sz="4000" dirty="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1800" dirty="0"/>
              <a:t>Neural machine translation by jointly learning to align and translate. (</a:t>
            </a:r>
            <a:r>
              <a:rPr lang="en-US" altLang="zh-CN" sz="1800" dirty="0" err="1"/>
              <a:t>Bahdanau</a:t>
            </a:r>
            <a:r>
              <a:rPr lang="en-US" altLang="zh-CN" sz="1800" dirty="0"/>
              <a:t> et al., ICLR2015)</a:t>
            </a:r>
          </a:p>
          <a:p>
            <a:pPr lvl="1" eaLnBrk="1" hangingPunct="1"/>
            <a:r>
              <a:rPr lang="en-US" altLang="zh-CN" sz="1800" dirty="0"/>
              <a:t>On using very large target vocabulary for neural machine translation. (Jean et al. ACL2015)</a:t>
            </a:r>
          </a:p>
          <a:p>
            <a:pPr lvl="1" eaLnBrk="1" hangingPunct="1"/>
            <a:r>
              <a:rPr lang="en-US" altLang="zh-CN" sz="1800" dirty="0"/>
              <a:t>Addressing the Rare Word Problem in Neural Machine Translation. (Luong et al., ACL2015)</a:t>
            </a:r>
          </a:p>
          <a:p>
            <a:pPr lvl="1" eaLnBrk="1" hangingPunct="1"/>
            <a:r>
              <a:rPr lang="en-US" altLang="zh-CN" sz="1800" dirty="0"/>
              <a:t>Encoding Source Language with Convolutional Neural Network for Machine Translation. (</a:t>
            </a:r>
            <a:r>
              <a:rPr lang="en-US" altLang="zh-CN" sz="1800" dirty="0" err="1"/>
              <a:t>Meng</a:t>
            </a:r>
            <a:r>
              <a:rPr lang="en-US" altLang="zh-CN" sz="1800" dirty="0"/>
              <a:t> et al., ACL2015)</a:t>
            </a:r>
          </a:p>
          <a:p>
            <a:pPr lvl="1" eaLnBrk="1" hangingPunct="1"/>
            <a:r>
              <a:rPr lang="en-US" altLang="zh-CN" sz="1800" dirty="0" smtClean="0"/>
              <a:t>Learning </a:t>
            </a:r>
            <a:r>
              <a:rPr lang="en-US" altLang="zh-CN" sz="1800" dirty="0"/>
              <a:t>phrase representations using </a:t>
            </a:r>
            <a:r>
              <a:rPr lang="en-US" altLang="zh-CN" sz="1800" dirty="0" err="1"/>
              <a:t>rnn</a:t>
            </a:r>
            <a:r>
              <a:rPr lang="en-US" altLang="zh-CN" sz="1800" dirty="0"/>
              <a:t> encoder-decoder for statistical machine translation. (Cho et al., EMNLP2015)</a:t>
            </a:r>
          </a:p>
          <a:p>
            <a:pPr lvl="1" eaLnBrk="1" hangingPunct="1"/>
            <a:r>
              <a:rPr lang="en-US" altLang="zh-CN" sz="1800" dirty="0" smtClean="0"/>
              <a:t>Bilingual </a:t>
            </a:r>
            <a:r>
              <a:rPr lang="en-US" altLang="zh-CN" sz="1800" dirty="0"/>
              <a:t>Correspondence Recursive </a:t>
            </a:r>
            <a:r>
              <a:rPr lang="en-US" altLang="zh-CN" sz="1800" dirty="0" smtClean="0"/>
              <a:t>Auto encoder </a:t>
            </a:r>
            <a:r>
              <a:rPr lang="en-US" altLang="zh-CN" sz="1800" dirty="0"/>
              <a:t>for Statistical Machine Translation. </a:t>
            </a:r>
            <a:r>
              <a:rPr lang="en-US" altLang="zh-CN" sz="1800" dirty="0" smtClean="0"/>
              <a:t>(Su et al., EMNLP2015)</a:t>
            </a:r>
          </a:p>
          <a:p>
            <a:pPr lvl="1" eaLnBrk="1" hangingPunct="1"/>
            <a:r>
              <a:rPr lang="en-US" altLang="zh-CN" sz="1800" dirty="0"/>
              <a:t>Effective Approaches to Attention-based Neural Machine Translation. </a:t>
            </a:r>
            <a:r>
              <a:rPr lang="en-US" altLang="zh-CN" sz="1800" dirty="0" smtClean="0"/>
              <a:t>(Luong et al. EMNLP2015)</a:t>
            </a: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>
                  <a:latin typeface="华文楷体" pitchFamily="2" charset="-122"/>
                  <a:ea typeface="华文楷体" pitchFamily="2" charset="-122"/>
                </a:rPr>
                <a:t>机器翻译</a:t>
              </a:r>
              <a:endParaRPr lang="en-US" altLang="zh-CN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0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</a:p>
          <a:p>
            <a:pPr eaLnBrk="1" hangingPunct="1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 </a:t>
            </a:r>
            <a:endParaRPr lang="en-US" altLang="zh-CN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altLang="zh-CN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en-US" altLang="zh-CN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endParaRPr lang="en-US" altLang="zh-CN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CXXNET</a:t>
            </a:r>
          </a:p>
          <a:p>
            <a:pPr eaLnBrk="1" hangingPunct="1"/>
            <a:r>
              <a:rPr lang="en-US" altLang="zh-CN" sz="3200" i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eaLnBrk="1" hangingPunct="1"/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N3LDG</a:t>
            </a: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深度学习资源</a:t>
              </a:r>
              <a:endParaRPr lang="en-US" altLang="zh-CN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708275"/>
            <a:ext cx="8229600" cy="2016125"/>
          </a:xfrm>
        </p:spPr>
        <p:txBody>
          <a:bodyPr tIns="35199"/>
          <a:lstStyle/>
          <a:p>
            <a:pPr algn="ctr" eaLnBrk="1" hangingPunct="1">
              <a:tabLst>
                <a:tab pos="655638" algn="l"/>
                <a:tab pos="1312863" algn="l"/>
                <a:tab pos="1968500" algn="l"/>
                <a:tab pos="2625725" algn="l"/>
                <a:tab pos="3281363" algn="l"/>
                <a:tab pos="3938588" algn="l"/>
                <a:tab pos="4595813" algn="l"/>
                <a:tab pos="5251450" algn="l"/>
                <a:tab pos="5908675" algn="l"/>
                <a:tab pos="6564313" algn="l"/>
                <a:tab pos="7221538" algn="l"/>
                <a:tab pos="7878763" algn="l"/>
              </a:tabLst>
            </a:pPr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</a:t>
            </a:r>
            <a: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6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Q/A?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20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 自己 连 看 了 三 遍 夏洛特烦恼</a:t>
            </a:r>
            <a:endParaRPr lang="en-US" altLang="zh-CN" sz="280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147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情感分析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传统方法</a:t>
            </a:r>
            <a:endParaRPr lang="en-US" altLang="zh-CN" sz="40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 自己 连 看 了 三 遍 夏洛特烦恼</a:t>
            </a:r>
            <a:endParaRPr lang="en-US" altLang="zh-CN" sz="2800" smtClean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171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华文楷体" pitchFamily="2" charset="-122"/>
                  <a:ea typeface="华文楷体" pitchFamily="2" charset="-122"/>
                </a:rPr>
                <a:t>情感分析</a:t>
              </a:r>
              <a:endParaRPr lang="en-US" sz="4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传统方法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 自己 连 看 了 三 遍 夏洛特烦恼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514350" indent="-514350" eaLnBrk="1" hangingPunct="1">
              <a:buSzPct val="100000"/>
              <a:buFont typeface="Wingdings" panose="05000000000000000000" pitchFamily="2" charset="2"/>
              <a:buAutoNum type="arabicPeriod"/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特征提取 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(T1)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 = {T1=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自己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连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看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了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遍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夏洛特烦恼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</p:txBody>
      </p:sp>
      <p:grpSp>
        <p:nvGrpSpPr>
          <p:cNvPr id="8195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传统方法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 自己 连 看 了 三 遍 夏洛特烦恼</a:t>
            </a: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514350" indent="-514350" eaLnBrk="1" hangingPunct="1">
              <a:buSzPct val="100000"/>
              <a:buFont typeface="Wingdings" panose="05000000000000000000" pitchFamily="2" charset="2"/>
              <a:buAutoNum type="arabicPeriod"/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特征提取 </a:t>
            </a:r>
            <a:r>
              <a:rPr lang="en-US" altLang="zh-CN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(T1, T2)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 = {T1=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自己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连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看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了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遍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T1=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夏洛特烦恼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T2=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 自己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T2=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自己 连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T2=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连 看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T2=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看 了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T2=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了 </a:t>
            </a: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T2=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 遍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T2=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遍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夏洛特烦恼</a:t>
            </a:r>
            <a:r>
              <a:rPr lang="en-US" altLang="zh-CN" sz="1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</p:txBody>
      </p:sp>
      <p:grpSp>
        <p:nvGrpSpPr>
          <p:cNvPr id="9219" name="组合 57"/>
          <p:cNvGrpSpPr>
            <a:grpSpLocks/>
          </p:cNvGrpSpPr>
          <p:nvPr/>
        </p:nvGrpSpPr>
        <p:grpSpPr bwMode="auto">
          <a:xfrm>
            <a:off x="1331913" y="404813"/>
            <a:ext cx="554355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4000" b="1" dirty="0" smtClean="0">
                  <a:latin typeface="Times New Roman" panose="02020603050405020304" pitchFamily="18" charset="0"/>
                  <a:ea typeface="华文楷体" pitchFamily="2" charset="-122"/>
                </a:rPr>
                <a:t>情感分析</a:t>
              </a:r>
              <a:endParaRPr lang="en-US" sz="40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第10章  Simulink动态仿真集成环境</Template>
  <TotalTime>4393</TotalTime>
  <Words>2033</Words>
  <Application>Microsoft Office PowerPoint</Application>
  <PresentationFormat>全屏显示(4:3)</PresentationFormat>
  <Paragraphs>442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华文楷体</vt:lpstr>
      <vt:lpstr>宋体</vt:lpstr>
      <vt:lpstr>Arial</vt:lpstr>
      <vt:lpstr>Cambria Math</vt:lpstr>
      <vt:lpstr>Times New Roman</vt:lpstr>
      <vt:lpstr>Wingdings</vt:lpstr>
      <vt:lpstr>1_Network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谢谢 Q/A?</vt:lpstr>
    </vt:vector>
  </TitlesOfParts>
  <Company>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MATLAB操作基础  1.1  MATLAB概述 1.2  MATLAB的运行环境与安装 1.3  MATLAB集成环境 1.4  MATLAB帮助系统</dc:title>
  <dc:creator>Brenden</dc:creator>
  <cp:lastModifiedBy>mason</cp:lastModifiedBy>
  <cp:revision>461</cp:revision>
  <dcterms:created xsi:type="dcterms:W3CDTF">2005-04-13T13:48:59Z</dcterms:created>
  <dcterms:modified xsi:type="dcterms:W3CDTF">2018-07-26T14:40:36Z</dcterms:modified>
</cp:coreProperties>
</file>