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2"/>
  </p:notesMasterIdLst>
  <p:sldIdLst>
    <p:sldId id="598" r:id="rId2"/>
    <p:sldId id="628" r:id="rId3"/>
    <p:sldId id="629" r:id="rId4"/>
    <p:sldId id="518" r:id="rId5"/>
    <p:sldId id="600" r:id="rId6"/>
    <p:sldId id="601" r:id="rId7"/>
    <p:sldId id="602" r:id="rId8"/>
    <p:sldId id="593" r:id="rId9"/>
    <p:sldId id="603" r:id="rId10"/>
    <p:sldId id="604" r:id="rId11"/>
    <p:sldId id="605" r:id="rId12"/>
    <p:sldId id="606" r:id="rId13"/>
    <p:sldId id="607" r:id="rId14"/>
    <p:sldId id="608" r:id="rId15"/>
    <p:sldId id="609" r:id="rId16"/>
    <p:sldId id="630" r:id="rId17"/>
    <p:sldId id="610" r:id="rId18"/>
    <p:sldId id="611" r:id="rId19"/>
    <p:sldId id="699" r:id="rId20"/>
    <p:sldId id="613" r:id="rId21"/>
    <p:sldId id="612" r:id="rId22"/>
    <p:sldId id="615" r:id="rId23"/>
    <p:sldId id="614" r:id="rId24"/>
    <p:sldId id="617" r:id="rId25"/>
    <p:sldId id="618" r:id="rId26"/>
    <p:sldId id="619" r:id="rId27"/>
    <p:sldId id="620" r:id="rId28"/>
    <p:sldId id="621" r:id="rId29"/>
    <p:sldId id="622" r:id="rId30"/>
    <p:sldId id="698" r:id="rId31"/>
    <p:sldId id="623" r:id="rId32"/>
    <p:sldId id="624" r:id="rId33"/>
    <p:sldId id="625" r:id="rId34"/>
    <p:sldId id="626" r:id="rId35"/>
    <p:sldId id="627" r:id="rId36"/>
    <p:sldId id="631" r:id="rId37"/>
    <p:sldId id="632" r:id="rId38"/>
    <p:sldId id="633" r:id="rId39"/>
    <p:sldId id="634" r:id="rId40"/>
    <p:sldId id="635" r:id="rId41"/>
    <p:sldId id="636" r:id="rId42"/>
    <p:sldId id="637" r:id="rId43"/>
    <p:sldId id="639" r:id="rId44"/>
    <p:sldId id="638" r:id="rId45"/>
    <p:sldId id="640" r:id="rId46"/>
    <p:sldId id="641" r:id="rId47"/>
    <p:sldId id="642" r:id="rId48"/>
    <p:sldId id="643" r:id="rId49"/>
    <p:sldId id="644" r:id="rId50"/>
    <p:sldId id="645" r:id="rId51"/>
    <p:sldId id="646" r:id="rId52"/>
    <p:sldId id="647" r:id="rId53"/>
    <p:sldId id="648" r:id="rId54"/>
    <p:sldId id="649" r:id="rId55"/>
    <p:sldId id="652" r:id="rId56"/>
    <p:sldId id="651" r:id="rId57"/>
    <p:sldId id="653" r:id="rId58"/>
    <p:sldId id="661" r:id="rId59"/>
    <p:sldId id="654" r:id="rId60"/>
    <p:sldId id="655" r:id="rId61"/>
    <p:sldId id="656" r:id="rId62"/>
    <p:sldId id="657" r:id="rId63"/>
    <p:sldId id="658" r:id="rId64"/>
    <p:sldId id="659" r:id="rId65"/>
    <p:sldId id="660" r:id="rId66"/>
    <p:sldId id="662" r:id="rId67"/>
    <p:sldId id="664" r:id="rId68"/>
    <p:sldId id="663" r:id="rId69"/>
    <p:sldId id="665" r:id="rId70"/>
    <p:sldId id="666" r:id="rId71"/>
    <p:sldId id="667" r:id="rId72"/>
    <p:sldId id="668" r:id="rId73"/>
    <p:sldId id="670" r:id="rId74"/>
    <p:sldId id="671" r:id="rId75"/>
    <p:sldId id="672" r:id="rId76"/>
    <p:sldId id="673" r:id="rId77"/>
    <p:sldId id="674" r:id="rId78"/>
    <p:sldId id="675" r:id="rId79"/>
    <p:sldId id="676" r:id="rId80"/>
    <p:sldId id="677" r:id="rId81"/>
    <p:sldId id="678" r:id="rId82"/>
    <p:sldId id="679" r:id="rId83"/>
    <p:sldId id="680" r:id="rId84"/>
    <p:sldId id="681" r:id="rId85"/>
    <p:sldId id="682" r:id="rId86"/>
    <p:sldId id="683" r:id="rId87"/>
    <p:sldId id="684" r:id="rId88"/>
    <p:sldId id="685" r:id="rId89"/>
    <p:sldId id="686" r:id="rId90"/>
    <p:sldId id="687" r:id="rId91"/>
    <p:sldId id="688" r:id="rId92"/>
    <p:sldId id="689" r:id="rId93"/>
    <p:sldId id="690" r:id="rId94"/>
    <p:sldId id="691" r:id="rId95"/>
    <p:sldId id="692" r:id="rId96"/>
    <p:sldId id="693" r:id="rId97"/>
    <p:sldId id="694" r:id="rId98"/>
    <p:sldId id="695" r:id="rId99"/>
    <p:sldId id="696" r:id="rId100"/>
    <p:sldId id="697" r:id="rId101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1850"/>
    <a:srgbClr val="800000"/>
    <a:srgbClr val="FF0066"/>
    <a:srgbClr val="FFFF66"/>
    <a:srgbClr val="FFCCCC"/>
    <a:srgbClr val="000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8" autoAdjust="0"/>
    <p:restoredTop sz="76340" autoAdjust="0"/>
  </p:normalViewPr>
  <p:slideViewPr>
    <p:cSldViewPr>
      <p:cViewPr varScale="1">
        <p:scale>
          <a:sx n="56" d="100"/>
          <a:sy n="56" d="100"/>
        </p:scale>
        <p:origin x="1620" y="7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410" y="-90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318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91" tIns="48045" rIns="96091" bIns="48045" numCol="1" anchor="t" anchorCtr="0" compatLnSpc="1"/>
          <a:lstStyle>
            <a:lvl1pPr defTabSz="96139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393" y="0"/>
            <a:ext cx="3077318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91" tIns="48045" rIns="96091" bIns="48045" numCol="1" anchor="t" anchorCtr="0" compatLnSpc="1"/>
          <a:lstStyle>
            <a:lvl1pPr algn="r" defTabSz="96139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294" y="4861442"/>
            <a:ext cx="5680712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91" tIns="48045" rIns="96091" bIns="48045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294"/>
            <a:ext cx="3077318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91" tIns="48045" rIns="96091" bIns="48045" numCol="1" anchor="b" anchorCtr="0" compatLnSpc="1"/>
          <a:lstStyle>
            <a:lvl1pPr defTabSz="96139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393" y="9721294"/>
            <a:ext cx="3077318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91" tIns="48045" rIns="96091" bIns="48045" numCol="1" anchor="b" anchorCtr="0" compatLnSpc="1"/>
          <a:lstStyle>
            <a:lvl1pPr algn="r" defTabSz="961390" eaLnBrk="1" hangingPunct="1">
              <a:defRPr sz="1300"/>
            </a:lvl1pPr>
          </a:lstStyle>
          <a:p>
            <a:pPr>
              <a:defRPr/>
            </a:pPr>
            <a:fld id="{2594C60C-F00B-4830-8F6A-BD791171B351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9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228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百度翻译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585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789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哈工大笨笨聊天机器人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563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哈工大笨笨聊天机器人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850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5500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060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273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707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7294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53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https://www.ltp-cloud.com/demo/</a:t>
            </a:r>
          </a:p>
          <a:p>
            <a:r>
              <a:rPr lang="zh-CN" altLang="en-US" dirty="0" smtClean="0"/>
              <a:t>哈工大</a:t>
            </a:r>
            <a:r>
              <a:rPr lang="en-US" altLang="zh-CN" dirty="0" err="1" smtClean="0"/>
              <a:t>ltp</a:t>
            </a:r>
            <a:r>
              <a:rPr lang="en-US" altLang="zh-CN" dirty="0" smtClean="0"/>
              <a:t> demo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649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580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431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635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10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827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756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61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bilingual evaluation understudy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2911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bilingual evaluation understudy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2082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78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字变成词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4435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6306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4998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82396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6228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6292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1549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387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8453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0960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14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形容词，代词，名词，副词，虚词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1430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始终不是解决方法，规则越来越多，情况会越来越复杂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7544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3347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0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2883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3936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067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2297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87086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6026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689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主语，谓语，宾语，核心结构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3554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类似于对学生从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开始进行编号一样，我们对所有上下文描述从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开始进行编号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55796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一般情况下，出现次数为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9156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一般情况下，出现次数为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0844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关键数据结构： </a:t>
            </a:r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5907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关键数据结构： </a:t>
            </a:r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4228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4508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只要有一个不错的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，就可以进行让计算机分词了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22088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只要有一个不错的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，就可以进行让计算机分词了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5024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75453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220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不作介绍，高级课题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2994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以前是需要规则，现在不需要，现在需要若干人工标注好的语料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0496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5811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37539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18315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625749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1328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每一个上下文描述可以看作一个规则，只不过规则是有权重的。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73685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28577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3369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2350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6885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5727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77113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18452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0976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62528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98026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25133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723531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60347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512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https://ai.qq.com/product/nlpemo.shtml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15177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56185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89281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567114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20520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8314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268358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89668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08335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48573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441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百度翻译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63127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7862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3981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564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582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4453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74050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966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8F447-DB1E-41C9-A9B8-9463F8DDA94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EAB93-3794-4B04-A876-938A06445FB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F311D-9BB5-4693-A633-CCD00EF17B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85A62-D0C5-432E-AAF7-23150F8A838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A0F89-A3B6-4F40-BBE1-AE50111356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4CC8C-0658-4C42-B18B-A211FB86275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20C41-DAB9-4489-B1D7-CA9E6397B22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07E14-73A2-48E2-8B22-AD786EF7F18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C1029-DDC4-4F4F-9690-F58530ABA88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89FD7-8D31-4773-8450-B6268A8078E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360B8-1936-4C1D-A8AC-FCCF6A0EB68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5A11F-DA13-4EAE-8FA9-5DEADE41557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6EA7D-A664-48DB-88CF-217B15AFCD6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/>
            </a:lvl1pPr>
          </a:lstStyle>
          <a:p>
            <a:pPr>
              <a:defRPr/>
            </a:pPr>
            <a:fld id="{8280F043-BB55-4940-82EF-A3A0D3E572B7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1032" name="Group 8"/>
          <p:cNvGrpSpPr/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4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4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4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4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4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自然语言处理导论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6" name="内容占位符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algn="ctr" eaLnBrk="1" hangingPunct="1">
              <a:buNone/>
            </a:pPr>
            <a:r>
              <a:rPr lang="zh-CN" altLang="en-US" sz="3600" dirty="0" smtClean="0">
                <a:latin typeface="Times New Roman" panose="02020603050405020304" pitchFamily="18" charset="0"/>
                <a:ea typeface="华文楷体" pitchFamily="2" charset="-122"/>
              </a:rPr>
              <a:t>张梅山</a:t>
            </a: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4400" dirty="0" smtClean="0">
                <a:latin typeface="Times New Roman" panose="02020603050405020304" pitchFamily="18" charset="0"/>
                <a:ea typeface="华文楷体" pitchFamily="2" charset="-122"/>
              </a:rPr>
              <a:t>自然语言处理基本应用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情感分析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机器翻译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实体识别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阅读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理解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智能对话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自然语言处理任务介绍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708920"/>
            <a:ext cx="6048375" cy="375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如何提取特征？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73550"/>
            <a:ext cx="7934960" cy="1692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4400" dirty="0" smtClean="0">
                <a:latin typeface="Times New Roman" panose="02020603050405020304" pitchFamily="18" charset="0"/>
                <a:ea typeface="华文楷体" pitchFamily="2" charset="-122"/>
              </a:rPr>
              <a:t>自然语言处理基本应用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情感分析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机器翻译</a:t>
            </a:r>
            <a:endParaRPr lang="en-US" altLang="zh-CN" sz="320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实体识别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阅读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理解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智能对话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自然语言处理任务介绍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492896"/>
            <a:ext cx="5048250" cy="1390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4143375"/>
            <a:ext cx="5038725" cy="135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4400" dirty="0" smtClean="0">
                <a:latin typeface="Times New Roman" panose="02020603050405020304" pitchFamily="18" charset="0"/>
                <a:ea typeface="华文楷体" pitchFamily="2" charset="-122"/>
              </a:rPr>
              <a:t>自然语言处理基本应用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情感分析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机器翻译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实体识别</a:t>
            </a:r>
            <a:endParaRPr lang="en-US" altLang="zh-CN" sz="320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阅读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理解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智能对话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自然语言处理任务介绍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852936"/>
            <a:ext cx="4579709" cy="7920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426" y="3844645"/>
            <a:ext cx="3528392" cy="214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4400" dirty="0" smtClean="0">
                <a:latin typeface="Times New Roman" panose="02020603050405020304" pitchFamily="18" charset="0"/>
                <a:ea typeface="华文楷体" pitchFamily="2" charset="-122"/>
              </a:rPr>
              <a:t>自然语言处理基本应用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情感分析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机器翻译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实体识别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阅读</a:t>
            </a:r>
            <a:r>
              <a:rPr lang="zh-CN" altLang="en-US" sz="320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理解</a:t>
            </a:r>
            <a:endParaRPr lang="en-US" altLang="zh-CN" sz="320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智能对话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自然语言处理任务介绍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852936"/>
            <a:ext cx="4579709" cy="792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63888" y="4005064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问题：谁在裁判判罚中获利？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63888" y="4986759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答：马拉多纳的老对手英格兰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4400" dirty="0" smtClean="0">
                <a:latin typeface="Times New Roman" panose="02020603050405020304" pitchFamily="18" charset="0"/>
                <a:ea typeface="华文楷体" pitchFamily="2" charset="-122"/>
              </a:rPr>
              <a:t>自然语言处理基本应用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情感分析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机器翻译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实体识别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阅读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理解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智能对话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自然语言处理任务介绍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636912"/>
            <a:ext cx="6084245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251520" y="2132856"/>
            <a:ext cx="3528392" cy="38884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华文楷体" pitchFamily="2" charset="-122"/>
              </a:rPr>
              <a:t>基础分析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分词</a:t>
            </a:r>
            <a:endParaRPr lang="en-US" altLang="zh-CN" sz="280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词性标注</a:t>
            </a:r>
            <a:endParaRPr lang="en-US" altLang="zh-CN" sz="280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句法分析</a:t>
            </a:r>
            <a:endParaRPr lang="en-US" altLang="zh-CN" sz="280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语义分析</a:t>
            </a:r>
            <a:endParaRPr lang="en-US" altLang="zh-CN" sz="280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篇章分析</a:t>
            </a:r>
            <a:endParaRPr lang="en-US" altLang="zh-CN" sz="2800" dirty="0" smtClean="0">
              <a:latin typeface="Times New Roman" panose="02020603050405020304" pitchFamily="18" charset="0"/>
              <a:ea typeface="华文楷体" pitchFamily="2" charset="-122"/>
            </a:endParaRPr>
          </a:p>
        </p:txBody>
      </p:sp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自然语言处理任务介绍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39952" y="2132856"/>
            <a:ext cx="46085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itchFamily="2" charset="-122"/>
              </a:rPr>
              <a:t>自然语言处理基本应用</a:t>
            </a:r>
            <a:endParaRPr lang="en-US" altLang="zh-CN" sz="2800" b="1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情感分析</a:t>
            </a:r>
            <a:endParaRPr lang="en-US" altLang="zh-CN" sz="2800" b="1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机器翻译</a:t>
            </a:r>
            <a:endParaRPr lang="en-US" altLang="zh-CN" sz="2800" b="1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实体识别</a:t>
            </a:r>
            <a:endParaRPr lang="en-US" altLang="zh-CN" sz="2800" b="1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阅读理解</a:t>
            </a:r>
            <a:endParaRPr lang="en-US" altLang="zh-CN" sz="2800" b="1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智能对话</a:t>
            </a:r>
            <a:endParaRPr lang="en-US" altLang="zh-CN" sz="2800" b="1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763688" y="5805264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目的：用计算机自动完成这一切。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457200" y="1556792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自然语言处理任务简介</a:t>
            </a:r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任务的评价方式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任务建模举例</a:t>
            </a:r>
            <a:endParaRPr lang="en-US" altLang="zh-CN" sz="3200" kern="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4" name="圆角矩形 3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主要内容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如何评价机器自动处理的性能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512" y="2319840"/>
            <a:ext cx="778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</a:t>
            </a:r>
            <a:r>
              <a:rPr lang="zh-CN" altLang="en-US" sz="2400" dirty="0" smtClean="0">
                <a:ea typeface="华文楷体" pitchFamily="2" charset="-122"/>
              </a:rPr>
              <a:t>本</a:t>
            </a:r>
            <a:r>
              <a:rPr lang="zh-CN" altLang="en-US" sz="2400" dirty="0">
                <a:ea typeface="华文楷体" pitchFamily="2" charset="-122"/>
              </a:rPr>
              <a:t>次课将介绍自然语言处理相关的基本任务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0" y="298040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答案：</a:t>
            </a:r>
            <a:r>
              <a:rPr lang="zh-CN" altLang="en-US" sz="2400" dirty="0" smtClean="0">
                <a:ea typeface="华文楷体" pitchFamily="2" charset="-122"/>
              </a:rPr>
              <a:t>本次  课  将  介绍  自然  语言 处理  相关  的  基本 任务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76262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1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zh-CN" altLang="en-US" sz="2400" dirty="0">
                <a:ea typeface="华文楷体" pitchFamily="2" charset="-122"/>
              </a:rPr>
              <a:t>本</a:t>
            </a:r>
            <a:r>
              <a:rPr lang="zh-CN" altLang="en-US" sz="2400" dirty="0" smtClean="0">
                <a:ea typeface="华文楷体" pitchFamily="2" charset="-122"/>
              </a:rPr>
              <a:t>次  课  将  介绍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自  然语  言</a:t>
            </a:r>
            <a:r>
              <a:rPr lang="zh-CN" altLang="en-US" sz="2400" dirty="0" smtClean="0">
                <a:ea typeface="华文楷体" pitchFamily="2" charset="-122"/>
              </a:rPr>
              <a:t>   处理  相关  的  基本 任务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-36512" y="4544844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2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zh-CN" altLang="en-US" sz="2400" dirty="0" smtClean="0">
                <a:ea typeface="华文楷体" pitchFamily="2" charset="-122"/>
              </a:rPr>
              <a:t>本次  </a:t>
            </a:r>
            <a:r>
              <a:rPr lang="zh-CN" altLang="en-US" sz="2400" dirty="0">
                <a:ea typeface="华文楷体" pitchFamily="2" charset="-122"/>
              </a:rPr>
              <a:t>课  将  介绍  自然  语言 处理  相关  </a:t>
            </a:r>
            <a:r>
              <a:rPr lang="zh-CN" altLang="en-US" sz="2400" dirty="0" smtClean="0">
                <a:ea typeface="华文楷体" pitchFamily="2" charset="-122"/>
              </a:rPr>
              <a:t>的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  基本任   务</a:t>
            </a:r>
            <a:endParaRPr lang="zh-CN" altLang="en-US" sz="2400" b="1" dirty="0">
              <a:solidFill>
                <a:srgbClr val="C00000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如何评价机器自动处理的性能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召回率：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9/11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准确率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9/12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F-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18/23</a:t>
            </a: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zh-CN" altLang="en-US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召回</a:t>
            </a:r>
            <a:r>
              <a:rPr lang="zh-CN" altLang="en-US" sz="32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率</a:t>
            </a:r>
            <a:r>
              <a:rPr lang="zh-CN" altLang="en-US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9/11</a:t>
            </a:r>
            <a:r>
              <a:rPr lang="zh-CN" altLang="en-US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准确率</a:t>
            </a:r>
            <a:r>
              <a:rPr lang="en-US" altLang="zh-CN" sz="32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32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9/11</a:t>
            </a:r>
            <a:r>
              <a:rPr lang="zh-CN" altLang="en-US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F-</a:t>
            </a:r>
            <a:r>
              <a:rPr lang="zh-CN" altLang="en-US" sz="32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32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18/22</a:t>
            </a:r>
            <a:endParaRPr lang="en-US" altLang="zh-CN" sz="32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512" y="2319840"/>
            <a:ext cx="778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</a:t>
            </a:r>
            <a:r>
              <a:rPr lang="zh-CN" altLang="en-US" sz="2400" dirty="0" smtClean="0">
                <a:ea typeface="华文楷体" pitchFamily="2" charset="-122"/>
              </a:rPr>
              <a:t>本</a:t>
            </a:r>
            <a:r>
              <a:rPr lang="zh-CN" altLang="en-US" sz="2400" dirty="0">
                <a:ea typeface="华文楷体" pitchFamily="2" charset="-122"/>
              </a:rPr>
              <a:t>次课将介绍自然语言处理相关的基本任务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0" y="298040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答案：</a:t>
            </a:r>
            <a:r>
              <a:rPr lang="zh-CN" altLang="en-US" sz="2400" dirty="0" smtClean="0">
                <a:ea typeface="华文楷体" pitchFamily="2" charset="-122"/>
              </a:rPr>
              <a:t>本次  课  将  介绍  自然  语言 处理  相关  的  基本  任务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76262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1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zh-CN" altLang="en-US" sz="2400" dirty="0">
                <a:ea typeface="华文楷体" pitchFamily="2" charset="-122"/>
              </a:rPr>
              <a:t>本</a:t>
            </a:r>
            <a:r>
              <a:rPr lang="zh-CN" altLang="en-US" sz="2400" dirty="0" smtClean="0">
                <a:ea typeface="华文楷体" pitchFamily="2" charset="-122"/>
              </a:rPr>
              <a:t>次  课  将  介绍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自  然语  言</a:t>
            </a:r>
            <a:r>
              <a:rPr lang="zh-CN" altLang="en-US" sz="2400" dirty="0" smtClean="0">
                <a:ea typeface="华文楷体" pitchFamily="2" charset="-122"/>
              </a:rPr>
              <a:t>   处理  相关  的  基本 任务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-36512" y="4544844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华文楷体" pitchFamily="2" charset="-122"/>
              </a:rPr>
              <a:t>结果</a:t>
            </a:r>
            <a:r>
              <a:rPr lang="en-US" altLang="zh-CN" sz="2400" b="1" dirty="0">
                <a:ea typeface="华文楷体" pitchFamily="2" charset="-122"/>
              </a:rPr>
              <a:t>2</a:t>
            </a:r>
            <a:r>
              <a:rPr lang="zh-CN" altLang="en-US" sz="2400" b="1" dirty="0">
                <a:ea typeface="华文楷体" pitchFamily="2" charset="-122"/>
              </a:rPr>
              <a:t>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</a:t>
            </a:r>
            <a:r>
              <a:rPr lang="zh-CN" altLang="en-US" sz="2400" b="1" dirty="0">
                <a:solidFill>
                  <a:srgbClr val="C00000"/>
                </a:solidFill>
                <a:ea typeface="华文楷体" pitchFamily="2" charset="-122"/>
              </a:rPr>
              <a:t>  基本任   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如何评价机器自动处理的性能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2"/>
              <p:cNvSpPr txBox="1"/>
              <p:nvPr/>
            </p:nvSpPr>
            <p:spPr bwMode="auto">
              <a:xfrm>
                <a:off x="457200" y="1556792"/>
                <a:ext cx="8229600" cy="5301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56130" indent="-31623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13330" indent="-31623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70530" indent="-31623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427730" indent="-31623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zh-CN" altLang="en-US" sz="32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分词</a:t>
                </a:r>
                <a:endParaRPr lang="en-US" altLang="zh-CN" sz="3200" kern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zh-CN" sz="28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zh-CN" sz="2800" kern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zh-CN" sz="28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zh-CN" sz="2800" kern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zh-CN" sz="28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zh-CN" sz="28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r>
                        <a:rPr lang="en-US" altLang="zh-CN" sz="2800" b="1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sz="2800" b="1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800" b="1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800" b="1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den>
                          </m:f>
                          <m:r>
                            <a:rPr lang="en-US" altLang="zh-CN" sz="2800" b="1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b="1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den>
                          </m:f>
                          <m:r>
                            <a:rPr lang="en-US" altLang="zh-CN" sz="2800" b="1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b="1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sz="2800" b="1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b="1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2800" b="1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𝒈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800" b="1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den>
                          </m:f>
                          <m:r>
                            <a:rPr lang="en-US" altLang="zh-CN" sz="2800" b="1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b="1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b="1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2800" b="1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800" b="1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den>
                          </m:f>
                        </m:den>
                      </m:f>
                      <m:r>
                        <a:rPr lang="en-US" altLang="zh-CN" sz="2800" b="1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2800" b="1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1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800" b="1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sub>
                          </m:sSub>
                          <m:r>
                            <a:rPr lang="en-US" altLang="zh-CN" sz="2800" b="1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1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800" b="1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800" kern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556792"/>
                <a:ext cx="8229600" cy="5301208"/>
              </a:xfrm>
              <a:prstGeom prst="rect">
                <a:avLst/>
              </a:prstGeom>
              <a:blipFill rotWithShape="0">
                <a:blip r:embed="rId3"/>
                <a:stretch>
                  <a:fillRect l="-815" t="-19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524512" y="2319840"/>
            <a:ext cx="778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</a:t>
            </a:r>
            <a:r>
              <a:rPr lang="zh-CN" altLang="en-US" sz="2400" dirty="0" smtClean="0">
                <a:ea typeface="华文楷体" pitchFamily="2" charset="-122"/>
              </a:rPr>
              <a:t>本</a:t>
            </a:r>
            <a:r>
              <a:rPr lang="zh-CN" altLang="en-US" sz="2400" dirty="0">
                <a:ea typeface="华文楷体" pitchFamily="2" charset="-122"/>
              </a:rPr>
              <a:t>次课将介绍自然语言处理相关的基本任务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0" y="298040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答案：</a:t>
            </a:r>
            <a:r>
              <a:rPr lang="zh-CN" altLang="en-US" sz="2400" dirty="0" smtClean="0">
                <a:ea typeface="华文楷体" pitchFamily="2" charset="-122"/>
              </a:rPr>
              <a:t>本次  课  将  介绍  自然  语言 处理  相关  的  基本  任务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76262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1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zh-CN" altLang="en-US" sz="2400" dirty="0">
                <a:ea typeface="华文楷体" pitchFamily="2" charset="-122"/>
              </a:rPr>
              <a:t>本</a:t>
            </a:r>
            <a:r>
              <a:rPr lang="zh-CN" altLang="en-US" sz="2400" dirty="0" smtClean="0">
                <a:ea typeface="华文楷体" pitchFamily="2" charset="-122"/>
              </a:rPr>
              <a:t>次  课  将  介绍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自  然语  言</a:t>
            </a:r>
            <a:r>
              <a:rPr lang="zh-CN" altLang="en-US" sz="2400" dirty="0" smtClean="0">
                <a:ea typeface="华文楷体" pitchFamily="2" charset="-122"/>
              </a:rPr>
              <a:t>   处理  相关  的  基本 任务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-36512" y="4544844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华文楷体" pitchFamily="2" charset="-122"/>
              </a:rPr>
              <a:t>结果</a:t>
            </a:r>
            <a:r>
              <a:rPr lang="en-US" altLang="zh-CN" sz="2400" b="1" dirty="0">
                <a:ea typeface="华文楷体" pitchFamily="2" charset="-122"/>
              </a:rPr>
              <a:t>2</a:t>
            </a:r>
            <a:r>
              <a:rPr lang="zh-CN" altLang="en-US" sz="2400" b="1" dirty="0">
                <a:ea typeface="华文楷体" pitchFamily="2" charset="-122"/>
              </a:rPr>
              <a:t>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</a:t>
            </a:r>
            <a:r>
              <a:rPr lang="zh-CN" altLang="en-US" sz="2400" b="1" dirty="0">
                <a:solidFill>
                  <a:srgbClr val="C00000"/>
                </a:solidFill>
                <a:ea typeface="华文楷体" pitchFamily="2" charset="-122"/>
              </a:rPr>
              <a:t>  基本任   务</a:t>
            </a:r>
          </a:p>
        </p:txBody>
      </p:sp>
    </p:spTree>
    <p:extLst>
      <p:ext uri="{BB962C8B-B14F-4D97-AF65-F5344CB8AC3E}">
        <p14:creationId xmlns:p14="http://schemas.microsoft.com/office/powerpoint/2010/main" val="6573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457200" y="1556792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自然语言处理任务简介</a:t>
            </a:r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任务的评价方式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任务建模举例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4" name="圆角矩形 3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主要内容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如何评价机器自动处理的性能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词性标注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代词， 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名词， 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副词， 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动词， 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助词，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形容词</a:t>
            </a:r>
            <a:endParaRPr lang="en-US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0" y="298040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答案：   </a:t>
            </a:r>
            <a:r>
              <a:rPr lang="en-US" altLang="zh-CN" sz="2400" dirty="0" smtClean="0">
                <a:ea typeface="华文楷体" pitchFamily="2" charset="-122"/>
              </a:rPr>
              <a:t>r </a:t>
            </a:r>
            <a:r>
              <a:rPr lang="zh-CN" altLang="en-US" sz="2400" dirty="0" smtClean="0">
                <a:ea typeface="华文楷体" pitchFamily="2" charset="-122"/>
              </a:rPr>
              <a:t>    </a:t>
            </a:r>
            <a:r>
              <a:rPr lang="en-US" altLang="zh-CN" sz="2400" dirty="0" smtClean="0">
                <a:ea typeface="华文楷体" pitchFamily="2" charset="-122"/>
              </a:rPr>
              <a:t>n</a:t>
            </a:r>
            <a:r>
              <a:rPr lang="zh-CN" altLang="en-US" sz="2400" dirty="0" smtClean="0">
                <a:ea typeface="华文楷体" pitchFamily="2" charset="-122"/>
              </a:rPr>
              <a:t>     </a:t>
            </a:r>
            <a:r>
              <a:rPr lang="en-US" altLang="zh-CN" sz="2400" dirty="0" smtClean="0">
                <a:ea typeface="华文楷体" pitchFamily="2" charset="-122"/>
              </a:rPr>
              <a:t>d</a:t>
            </a:r>
            <a:r>
              <a:rPr lang="zh-CN" altLang="en-US" sz="2400" dirty="0" smtClean="0">
                <a:ea typeface="华文楷体" pitchFamily="2" charset="-122"/>
              </a:rPr>
              <a:t>     </a:t>
            </a:r>
            <a:r>
              <a:rPr lang="en-US" altLang="zh-CN" sz="2400" dirty="0" smtClean="0">
                <a:ea typeface="华文楷体" pitchFamily="2" charset="-122"/>
              </a:rPr>
              <a:t>v</a:t>
            </a:r>
            <a:r>
              <a:rPr lang="zh-CN" altLang="en-US" sz="2400" dirty="0" smtClean="0">
                <a:ea typeface="华文楷体" pitchFamily="2" charset="-122"/>
              </a:rPr>
              <a:t>       </a:t>
            </a:r>
            <a:r>
              <a:rPr lang="en-US" altLang="zh-CN" sz="2400" dirty="0" smtClean="0">
                <a:ea typeface="华文楷体" pitchFamily="2" charset="-122"/>
              </a:rPr>
              <a:t>n</a:t>
            </a:r>
            <a:r>
              <a:rPr lang="zh-CN" altLang="en-US" sz="2400" dirty="0" smtClean="0">
                <a:ea typeface="华文楷体" pitchFamily="2" charset="-122"/>
              </a:rPr>
              <a:t>       </a:t>
            </a:r>
            <a:r>
              <a:rPr lang="en-US" altLang="zh-CN" sz="2400" dirty="0" smtClean="0">
                <a:ea typeface="华文楷体" pitchFamily="2" charset="-122"/>
              </a:rPr>
              <a:t>n</a:t>
            </a:r>
            <a:r>
              <a:rPr lang="zh-CN" altLang="en-US" sz="2400" dirty="0" smtClean="0">
                <a:ea typeface="华文楷体" pitchFamily="2" charset="-122"/>
              </a:rPr>
              <a:t>       </a:t>
            </a:r>
            <a:r>
              <a:rPr lang="en-US" altLang="zh-CN" sz="2400" dirty="0" smtClean="0">
                <a:ea typeface="华文楷体" pitchFamily="2" charset="-122"/>
              </a:rPr>
              <a:t>v</a:t>
            </a:r>
            <a:r>
              <a:rPr lang="zh-CN" altLang="en-US" sz="2400" dirty="0" smtClean="0">
                <a:ea typeface="华文楷体" pitchFamily="2" charset="-122"/>
              </a:rPr>
              <a:t>       </a:t>
            </a:r>
            <a:r>
              <a:rPr lang="en-US" altLang="zh-CN" sz="2400" dirty="0" smtClean="0">
                <a:ea typeface="华文楷体" pitchFamily="2" charset="-122"/>
              </a:rPr>
              <a:t>v</a:t>
            </a:r>
            <a:r>
              <a:rPr lang="zh-CN" altLang="en-US" sz="2400" dirty="0" smtClean="0">
                <a:ea typeface="华文楷体" pitchFamily="2" charset="-122"/>
              </a:rPr>
              <a:t>      </a:t>
            </a:r>
            <a:r>
              <a:rPr lang="en-US" altLang="zh-CN" sz="2400" dirty="0" smtClean="0">
                <a:ea typeface="华文楷体" pitchFamily="2" charset="-122"/>
              </a:rPr>
              <a:t>u</a:t>
            </a:r>
            <a:r>
              <a:rPr lang="zh-CN" altLang="en-US" sz="2400" dirty="0" smtClean="0">
                <a:ea typeface="华文楷体" pitchFamily="2" charset="-122"/>
              </a:rPr>
              <a:t>     </a:t>
            </a:r>
            <a:r>
              <a:rPr lang="en-US" altLang="zh-CN" sz="2400" dirty="0" smtClean="0">
                <a:ea typeface="华文楷体" pitchFamily="2" charset="-122"/>
              </a:rPr>
              <a:t>a</a:t>
            </a:r>
            <a:r>
              <a:rPr lang="zh-CN" altLang="en-US" sz="2400" dirty="0" smtClean="0">
                <a:ea typeface="华文楷体" pitchFamily="2" charset="-122"/>
              </a:rPr>
              <a:t>        </a:t>
            </a:r>
            <a:r>
              <a:rPr lang="en-US" altLang="zh-CN" sz="2400" dirty="0" smtClean="0">
                <a:ea typeface="华文楷体" pitchFamily="2" charset="-122"/>
              </a:rPr>
              <a:t>n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76262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1</a:t>
            </a:r>
            <a:r>
              <a:rPr lang="zh-CN" altLang="en-US" sz="2400" b="1" dirty="0" smtClean="0">
                <a:ea typeface="华文楷体" pitchFamily="2" charset="-122"/>
              </a:rPr>
              <a:t>： </a:t>
            </a:r>
            <a:r>
              <a:rPr lang="en-US" altLang="zh-CN" sz="2400" dirty="0" smtClean="0">
                <a:ea typeface="华文楷体" pitchFamily="2" charset="-122"/>
              </a:rPr>
              <a:t>r </a:t>
            </a:r>
            <a:r>
              <a:rPr lang="zh-CN" altLang="en-US" sz="2400" dirty="0" smtClean="0">
                <a:ea typeface="华文楷体" pitchFamily="2" charset="-122"/>
              </a:rPr>
              <a:t>    </a:t>
            </a:r>
            <a:r>
              <a:rPr lang="en-US" altLang="zh-CN" sz="2400" dirty="0">
                <a:ea typeface="华文楷体" pitchFamily="2" charset="-122"/>
              </a:rPr>
              <a:t>n</a:t>
            </a:r>
            <a:r>
              <a:rPr lang="zh-CN" altLang="en-US" sz="2400" dirty="0">
                <a:ea typeface="华文楷体" pitchFamily="2" charset="-122"/>
              </a:rPr>
              <a:t>     </a:t>
            </a:r>
            <a:r>
              <a:rPr lang="en-US" altLang="zh-CN" sz="2400" dirty="0">
                <a:ea typeface="华文楷体" pitchFamily="2" charset="-122"/>
              </a:rPr>
              <a:t>d</a:t>
            </a:r>
            <a:r>
              <a:rPr lang="zh-CN" altLang="en-US" sz="2400" dirty="0">
                <a:ea typeface="华文楷体" pitchFamily="2" charset="-122"/>
              </a:rPr>
              <a:t>     </a:t>
            </a:r>
            <a:r>
              <a:rPr lang="en-US" altLang="zh-CN" sz="2400" dirty="0">
                <a:ea typeface="华文楷体" pitchFamily="2" charset="-122"/>
              </a:rPr>
              <a:t>v</a:t>
            </a:r>
            <a:r>
              <a:rPr lang="zh-CN" altLang="en-US" sz="2400" dirty="0">
                <a:ea typeface="华文楷体" pitchFamily="2" charset="-122"/>
              </a:rPr>
              <a:t>       </a:t>
            </a:r>
            <a:r>
              <a:rPr lang="en-US" altLang="zh-CN" sz="2400" dirty="0">
                <a:ea typeface="华文楷体" pitchFamily="2" charset="-122"/>
              </a:rPr>
              <a:t>n</a:t>
            </a:r>
            <a:r>
              <a:rPr lang="zh-CN" altLang="en-US" sz="2400" dirty="0">
                <a:ea typeface="华文楷体" pitchFamily="2" charset="-122"/>
              </a:rPr>
              <a:t>       </a:t>
            </a:r>
            <a:r>
              <a:rPr lang="en-US" altLang="zh-CN" sz="2400" dirty="0">
                <a:ea typeface="华文楷体" pitchFamily="2" charset="-122"/>
              </a:rPr>
              <a:t>n</a:t>
            </a:r>
            <a:r>
              <a:rPr lang="zh-CN" altLang="en-US" sz="2400" dirty="0">
                <a:ea typeface="华文楷体" pitchFamily="2" charset="-122"/>
              </a:rPr>
              <a:t>      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n</a:t>
            </a:r>
            <a:r>
              <a:rPr lang="zh-CN" altLang="en-US" sz="2400" dirty="0" smtClean="0">
                <a:ea typeface="华文楷体" pitchFamily="2" charset="-122"/>
              </a:rPr>
              <a:t>       </a:t>
            </a:r>
            <a:r>
              <a:rPr lang="en-US" altLang="zh-CN" sz="2400" dirty="0">
                <a:ea typeface="华文楷体" pitchFamily="2" charset="-122"/>
              </a:rPr>
              <a:t>v</a:t>
            </a:r>
            <a:r>
              <a:rPr lang="zh-CN" altLang="en-US" sz="2400" dirty="0">
                <a:ea typeface="华文楷体" pitchFamily="2" charset="-122"/>
              </a:rPr>
              <a:t>      </a:t>
            </a:r>
            <a:r>
              <a:rPr lang="en-US" altLang="zh-CN" sz="2400" dirty="0">
                <a:ea typeface="华文楷体" pitchFamily="2" charset="-122"/>
              </a:rPr>
              <a:t>u</a:t>
            </a:r>
            <a:r>
              <a:rPr lang="zh-CN" altLang="en-US" sz="2400" dirty="0">
                <a:ea typeface="华文楷体" pitchFamily="2" charset="-122"/>
              </a:rPr>
              <a:t>     </a:t>
            </a:r>
            <a:r>
              <a:rPr lang="en-US" altLang="zh-CN" sz="2400" dirty="0">
                <a:ea typeface="华文楷体" pitchFamily="2" charset="-122"/>
              </a:rPr>
              <a:t>a</a:t>
            </a:r>
            <a:r>
              <a:rPr lang="zh-CN" altLang="en-US" sz="2400" dirty="0">
                <a:ea typeface="华文楷体" pitchFamily="2" charset="-122"/>
              </a:rPr>
              <a:t>        </a:t>
            </a:r>
            <a:r>
              <a:rPr lang="en-US" altLang="zh-CN" sz="2400" dirty="0">
                <a:ea typeface="华文楷体" pitchFamily="2" charset="-122"/>
              </a:rPr>
              <a:t>n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-36512" y="4544844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2</a:t>
            </a:r>
            <a:r>
              <a:rPr lang="zh-CN" altLang="en-US" sz="2400" b="1" dirty="0" smtClean="0">
                <a:ea typeface="华文楷体" pitchFamily="2" charset="-122"/>
              </a:rPr>
              <a:t>：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n</a:t>
            </a:r>
            <a:r>
              <a:rPr lang="en-US" altLang="zh-CN" sz="2400" dirty="0" smtClean="0">
                <a:ea typeface="华文楷体" pitchFamily="2" charset="-122"/>
              </a:rPr>
              <a:t> </a:t>
            </a:r>
            <a:r>
              <a:rPr lang="zh-CN" altLang="en-US" sz="2400" dirty="0" smtClean="0">
                <a:ea typeface="华文楷体" pitchFamily="2" charset="-122"/>
              </a:rPr>
              <a:t>    </a:t>
            </a:r>
            <a:r>
              <a:rPr lang="en-US" altLang="zh-CN" sz="2400" dirty="0">
                <a:ea typeface="华文楷体" pitchFamily="2" charset="-122"/>
              </a:rPr>
              <a:t>n</a:t>
            </a:r>
            <a:r>
              <a:rPr lang="zh-CN" altLang="en-US" sz="2400" dirty="0">
                <a:ea typeface="华文楷体" pitchFamily="2" charset="-122"/>
              </a:rPr>
              <a:t>     </a:t>
            </a:r>
            <a:r>
              <a:rPr lang="en-US" altLang="zh-CN" sz="2400" dirty="0">
                <a:ea typeface="华文楷体" pitchFamily="2" charset="-122"/>
              </a:rPr>
              <a:t>d</a:t>
            </a:r>
            <a:r>
              <a:rPr lang="zh-CN" altLang="en-US" sz="2400" dirty="0">
                <a:ea typeface="华文楷体" pitchFamily="2" charset="-122"/>
              </a:rPr>
              <a:t>     </a:t>
            </a:r>
            <a:r>
              <a:rPr lang="en-US" altLang="zh-CN" sz="2400" dirty="0">
                <a:ea typeface="华文楷体" pitchFamily="2" charset="-122"/>
              </a:rPr>
              <a:t>v</a:t>
            </a:r>
            <a:r>
              <a:rPr lang="zh-CN" altLang="en-US" sz="2400" dirty="0">
                <a:ea typeface="华文楷体" pitchFamily="2" charset="-122"/>
              </a:rPr>
              <a:t>      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a</a:t>
            </a:r>
            <a:r>
              <a:rPr lang="zh-CN" altLang="en-US" sz="2400" dirty="0" smtClean="0">
                <a:ea typeface="华文楷体" pitchFamily="2" charset="-122"/>
              </a:rPr>
              <a:t>       </a:t>
            </a:r>
            <a:r>
              <a:rPr lang="en-US" altLang="zh-CN" sz="2400" dirty="0">
                <a:ea typeface="华文楷体" pitchFamily="2" charset="-122"/>
              </a:rPr>
              <a:t>n</a:t>
            </a:r>
            <a:r>
              <a:rPr lang="zh-CN" altLang="en-US" sz="2400" dirty="0">
                <a:ea typeface="华文楷体" pitchFamily="2" charset="-122"/>
              </a:rPr>
              <a:t>       </a:t>
            </a:r>
            <a:r>
              <a:rPr lang="en-US" altLang="zh-CN" sz="2400" dirty="0">
                <a:ea typeface="华文楷体" pitchFamily="2" charset="-122"/>
              </a:rPr>
              <a:t>v</a:t>
            </a:r>
            <a:r>
              <a:rPr lang="zh-CN" altLang="en-US" sz="2400" dirty="0" smtClean="0">
                <a:ea typeface="华文楷体" pitchFamily="2" charset="-122"/>
              </a:rPr>
              <a:t>       </a:t>
            </a:r>
            <a:r>
              <a:rPr lang="en-US" altLang="zh-CN" sz="2400" dirty="0">
                <a:ea typeface="华文楷体" pitchFamily="2" charset="-122"/>
              </a:rPr>
              <a:t>v</a:t>
            </a:r>
            <a:r>
              <a:rPr lang="zh-CN" altLang="en-US" sz="2400" dirty="0">
                <a:ea typeface="华文楷体" pitchFamily="2" charset="-122"/>
              </a:rPr>
              <a:t>      </a:t>
            </a:r>
            <a:r>
              <a:rPr lang="en-US" altLang="zh-CN" sz="2400" dirty="0">
                <a:ea typeface="华文楷体" pitchFamily="2" charset="-122"/>
              </a:rPr>
              <a:t>u</a:t>
            </a:r>
            <a:r>
              <a:rPr lang="zh-CN" altLang="en-US" sz="2400" dirty="0">
                <a:ea typeface="华文楷体" pitchFamily="2" charset="-122"/>
              </a:rPr>
              <a:t>     </a:t>
            </a:r>
            <a:r>
              <a:rPr lang="en-US" altLang="zh-CN" sz="2400" dirty="0">
                <a:ea typeface="华文楷体" pitchFamily="2" charset="-122"/>
              </a:rPr>
              <a:t>a</a:t>
            </a:r>
            <a:r>
              <a:rPr lang="zh-CN" altLang="en-US" sz="2400" dirty="0">
                <a:ea typeface="华文楷体" pitchFamily="2" charset="-122"/>
              </a:rPr>
              <a:t>        </a:t>
            </a:r>
            <a:r>
              <a:rPr lang="en-US" altLang="zh-CN" sz="2400" dirty="0">
                <a:ea typeface="华文楷体" pitchFamily="2" charset="-122"/>
              </a:rPr>
              <a:t>n</a:t>
            </a:r>
            <a:endParaRPr lang="zh-CN" altLang="en-US" sz="2400" dirty="0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如何评价机器自动处理的性能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词性标注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zh-CN" altLang="en-US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精确率： </a:t>
            </a:r>
            <a:r>
              <a:rPr lang="en-US" altLang="zh-CN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10/11</a:t>
            </a: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zh-CN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精确率： 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9/11</a:t>
            </a:r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0" y="298040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答案：   </a:t>
            </a:r>
            <a:r>
              <a:rPr lang="en-US" altLang="zh-CN" sz="2400" dirty="0" smtClean="0">
                <a:ea typeface="华文楷体" pitchFamily="2" charset="-122"/>
              </a:rPr>
              <a:t>r </a:t>
            </a:r>
            <a:r>
              <a:rPr lang="zh-CN" altLang="en-US" sz="2400" dirty="0" smtClean="0">
                <a:ea typeface="华文楷体" pitchFamily="2" charset="-122"/>
              </a:rPr>
              <a:t>    </a:t>
            </a:r>
            <a:r>
              <a:rPr lang="en-US" altLang="zh-CN" sz="2400" dirty="0" smtClean="0">
                <a:ea typeface="华文楷体" pitchFamily="2" charset="-122"/>
              </a:rPr>
              <a:t>n</a:t>
            </a:r>
            <a:r>
              <a:rPr lang="zh-CN" altLang="en-US" sz="2400" dirty="0" smtClean="0">
                <a:ea typeface="华文楷体" pitchFamily="2" charset="-122"/>
              </a:rPr>
              <a:t>     </a:t>
            </a:r>
            <a:r>
              <a:rPr lang="en-US" altLang="zh-CN" sz="2400" dirty="0" smtClean="0">
                <a:ea typeface="华文楷体" pitchFamily="2" charset="-122"/>
              </a:rPr>
              <a:t>d</a:t>
            </a:r>
            <a:r>
              <a:rPr lang="zh-CN" altLang="en-US" sz="2400" dirty="0" smtClean="0">
                <a:ea typeface="华文楷体" pitchFamily="2" charset="-122"/>
              </a:rPr>
              <a:t>     </a:t>
            </a:r>
            <a:r>
              <a:rPr lang="en-US" altLang="zh-CN" sz="2400" dirty="0" smtClean="0">
                <a:ea typeface="华文楷体" pitchFamily="2" charset="-122"/>
              </a:rPr>
              <a:t>v</a:t>
            </a:r>
            <a:r>
              <a:rPr lang="zh-CN" altLang="en-US" sz="2400" dirty="0" smtClean="0">
                <a:ea typeface="华文楷体" pitchFamily="2" charset="-122"/>
              </a:rPr>
              <a:t>       </a:t>
            </a:r>
            <a:r>
              <a:rPr lang="en-US" altLang="zh-CN" sz="2400" dirty="0" smtClean="0">
                <a:ea typeface="华文楷体" pitchFamily="2" charset="-122"/>
              </a:rPr>
              <a:t>n</a:t>
            </a:r>
            <a:r>
              <a:rPr lang="zh-CN" altLang="en-US" sz="2400" dirty="0" smtClean="0">
                <a:ea typeface="华文楷体" pitchFamily="2" charset="-122"/>
              </a:rPr>
              <a:t>       </a:t>
            </a:r>
            <a:r>
              <a:rPr lang="en-US" altLang="zh-CN" sz="2400" dirty="0" smtClean="0">
                <a:ea typeface="华文楷体" pitchFamily="2" charset="-122"/>
              </a:rPr>
              <a:t>n</a:t>
            </a:r>
            <a:r>
              <a:rPr lang="zh-CN" altLang="en-US" sz="2400" dirty="0" smtClean="0">
                <a:ea typeface="华文楷体" pitchFamily="2" charset="-122"/>
              </a:rPr>
              <a:t>       </a:t>
            </a:r>
            <a:r>
              <a:rPr lang="en-US" altLang="zh-CN" sz="2400" dirty="0" smtClean="0">
                <a:ea typeface="华文楷体" pitchFamily="2" charset="-122"/>
              </a:rPr>
              <a:t>v</a:t>
            </a:r>
            <a:r>
              <a:rPr lang="zh-CN" altLang="en-US" sz="2400" dirty="0" smtClean="0">
                <a:ea typeface="华文楷体" pitchFamily="2" charset="-122"/>
              </a:rPr>
              <a:t>       </a:t>
            </a:r>
            <a:r>
              <a:rPr lang="en-US" altLang="zh-CN" sz="2400" dirty="0" smtClean="0">
                <a:ea typeface="华文楷体" pitchFamily="2" charset="-122"/>
              </a:rPr>
              <a:t>v</a:t>
            </a:r>
            <a:r>
              <a:rPr lang="zh-CN" altLang="en-US" sz="2400" dirty="0" smtClean="0">
                <a:ea typeface="华文楷体" pitchFamily="2" charset="-122"/>
              </a:rPr>
              <a:t>      </a:t>
            </a:r>
            <a:r>
              <a:rPr lang="en-US" altLang="zh-CN" sz="2400" dirty="0" smtClean="0">
                <a:ea typeface="华文楷体" pitchFamily="2" charset="-122"/>
              </a:rPr>
              <a:t>u</a:t>
            </a:r>
            <a:r>
              <a:rPr lang="zh-CN" altLang="en-US" sz="2400" dirty="0" smtClean="0">
                <a:ea typeface="华文楷体" pitchFamily="2" charset="-122"/>
              </a:rPr>
              <a:t>     </a:t>
            </a:r>
            <a:r>
              <a:rPr lang="en-US" altLang="zh-CN" sz="2400" dirty="0" smtClean="0">
                <a:ea typeface="华文楷体" pitchFamily="2" charset="-122"/>
              </a:rPr>
              <a:t>a</a:t>
            </a:r>
            <a:r>
              <a:rPr lang="zh-CN" altLang="en-US" sz="2400" dirty="0" smtClean="0">
                <a:ea typeface="华文楷体" pitchFamily="2" charset="-122"/>
              </a:rPr>
              <a:t>        </a:t>
            </a:r>
            <a:r>
              <a:rPr lang="en-US" altLang="zh-CN" sz="2400" dirty="0" smtClean="0">
                <a:ea typeface="华文楷体" pitchFamily="2" charset="-122"/>
              </a:rPr>
              <a:t>n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76262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1</a:t>
            </a:r>
            <a:r>
              <a:rPr lang="zh-CN" altLang="en-US" sz="2400" b="1" dirty="0" smtClean="0">
                <a:ea typeface="华文楷体" pitchFamily="2" charset="-122"/>
              </a:rPr>
              <a:t>： </a:t>
            </a:r>
            <a:r>
              <a:rPr lang="en-US" altLang="zh-CN" sz="2400" dirty="0" smtClean="0">
                <a:ea typeface="华文楷体" pitchFamily="2" charset="-122"/>
              </a:rPr>
              <a:t>r </a:t>
            </a:r>
            <a:r>
              <a:rPr lang="zh-CN" altLang="en-US" sz="2400" dirty="0" smtClean="0">
                <a:ea typeface="华文楷体" pitchFamily="2" charset="-122"/>
              </a:rPr>
              <a:t>    </a:t>
            </a:r>
            <a:r>
              <a:rPr lang="en-US" altLang="zh-CN" sz="2400" dirty="0">
                <a:ea typeface="华文楷体" pitchFamily="2" charset="-122"/>
              </a:rPr>
              <a:t>n</a:t>
            </a:r>
            <a:r>
              <a:rPr lang="zh-CN" altLang="en-US" sz="2400" dirty="0">
                <a:ea typeface="华文楷体" pitchFamily="2" charset="-122"/>
              </a:rPr>
              <a:t>     </a:t>
            </a:r>
            <a:r>
              <a:rPr lang="en-US" altLang="zh-CN" sz="2400" dirty="0">
                <a:ea typeface="华文楷体" pitchFamily="2" charset="-122"/>
              </a:rPr>
              <a:t>d</a:t>
            </a:r>
            <a:r>
              <a:rPr lang="zh-CN" altLang="en-US" sz="2400" dirty="0">
                <a:ea typeface="华文楷体" pitchFamily="2" charset="-122"/>
              </a:rPr>
              <a:t>     </a:t>
            </a:r>
            <a:r>
              <a:rPr lang="en-US" altLang="zh-CN" sz="2400" dirty="0">
                <a:ea typeface="华文楷体" pitchFamily="2" charset="-122"/>
              </a:rPr>
              <a:t>v</a:t>
            </a:r>
            <a:r>
              <a:rPr lang="zh-CN" altLang="en-US" sz="2400" dirty="0">
                <a:ea typeface="华文楷体" pitchFamily="2" charset="-122"/>
              </a:rPr>
              <a:t>       </a:t>
            </a:r>
            <a:r>
              <a:rPr lang="en-US" altLang="zh-CN" sz="2400" dirty="0">
                <a:ea typeface="华文楷体" pitchFamily="2" charset="-122"/>
              </a:rPr>
              <a:t>n</a:t>
            </a:r>
            <a:r>
              <a:rPr lang="zh-CN" altLang="en-US" sz="2400" dirty="0">
                <a:ea typeface="华文楷体" pitchFamily="2" charset="-122"/>
              </a:rPr>
              <a:t>       </a:t>
            </a:r>
            <a:r>
              <a:rPr lang="en-US" altLang="zh-CN" sz="2400" dirty="0">
                <a:ea typeface="华文楷体" pitchFamily="2" charset="-122"/>
              </a:rPr>
              <a:t>n</a:t>
            </a:r>
            <a:r>
              <a:rPr lang="zh-CN" altLang="en-US" sz="2400" dirty="0">
                <a:ea typeface="华文楷体" pitchFamily="2" charset="-122"/>
              </a:rPr>
              <a:t>      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n</a:t>
            </a:r>
            <a:r>
              <a:rPr lang="zh-CN" altLang="en-US" sz="2400" dirty="0" smtClean="0">
                <a:ea typeface="华文楷体" pitchFamily="2" charset="-122"/>
              </a:rPr>
              <a:t>       </a:t>
            </a:r>
            <a:r>
              <a:rPr lang="en-US" altLang="zh-CN" sz="2400" dirty="0">
                <a:ea typeface="华文楷体" pitchFamily="2" charset="-122"/>
              </a:rPr>
              <a:t>v</a:t>
            </a:r>
            <a:r>
              <a:rPr lang="zh-CN" altLang="en-US" sz="2400" dirty="0">
                <a:ea typeface="华文楷体" pitchFamily="2" charset="-122"/>
              </a:rPr>
              <a:t>      </a:t>
            </a:r>
            <a:r>
              <a:rPr lang="en-US" altLang="zh-CN" sz="2400" dirty="0">
                <a:ea typeface="华文楷体" pitchFamily="2" charset="-122"/>
              </a:rPr>
              <a:t>u</a:t>
            </a:r>
            <a:r>
              <a:rPr lang="zh-CN" altLang="en-US" sz="2400" dirty="0">
                <a:ea typeface="华文楷体" pitchFamily="2" charset="-122"/>
              </a:rPr>
              <a:t>     </a:t>
            </a:r>
            <a:r>
              <a:rPr lang="en-US" altLang="zh-CN" sz="2400" dirty="0">
                <a:ea typeface="华文楷体" pitchFamily="2" charset="-122"/>
              </a:rPr>
              <a:t>a</a:t>
            </a:r>
            <a:r>
              <a:rPr lang="zh-CN" altLang="en-US" sz="2400" dirty="0">
                <a:ea typeface="华文楷体" pitchFamily="2" charset="-122"/>
              </a:rPr>
              <a:t>        </a:t>
            </a:r>
            <a:r>
              <a:rPr lang="en-US" altLang="zh-CN" sz="2400" dirty="0">
                <a:ea typeface="华文楷体" pitchFamily="2" charset="-122"/>
              </a:rPr>
              <a:t>n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-36512" y="4544844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2</a:t>
            </a:r>
            <a:r>
              <a:rPr lang="zh-CN" altLang="en-US" sz="2400" b="1" dirty="0" smtClean="0">
                <a:ea typeface="华文楷体" pitchFamily="2" charset="-122"/>
              </a:rPr>
              <a:t>：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n</a:t>
            </a:r>
            <a:r>
              <a:rPr lang="en-US" altLang="zh-CN" sz="2400" dirty="0" smtClean="0">
                <a:ea typeface="华文楷体" pitchFamily="2" charset="-122"/>
              </a:rPr>
              <a:t> </a:t>
            </a:r>
            <a:r>
              <a:rPr lang="zh-CN" altLang="en-US" sz="2400" dirty="0" smtClean="0">
                <a:ea typeface="华文楷体" pitchFamily="2" charset="-122"/>
              </a:rPr>
              <a:t>    </a:t>
            </a:r>
            <a:r>
              <a:rPr lang="en-US" altLang="zh-CN" sz="2400" dirty="0">
                <a:ea typeface="华文楷体" pitchFamily="2" charset="-122"/>
              </a:rPr>
              <a:t>n</a:t>
            </a:r>
            <a:r>
              <a:rPr lang="zh-CN" altLang="en-US" sz="2400" dirty="0">
                <a:ea typeface="华文楷体" pitchFamily="2" charset="-122"/>
              </a:rPr>
              <a:t>     </a:t>
            </a:r>
            <a:r>
              <a:rPr lang="en-US" altLang="zh-CN" sz="2400" dirty="0">
                <a:ea typeface="华文楷体" pitchFamily="2" charset="-122"/>
              </a:rPr>
              <a:t>d</a:t>
            </a:r>
            <a:r>
              <a:rPr lang="zh-CN" altLang="en-US" sz="2400" dirty="0">
                <a:ea typeface="华文楷体" pitchFamily="2" charset="-122"/>
              </a:rPr>
              <a:t>     </a:t>
            </a:r>
            <a:r>
              <a:rPr lang="en-US" altLang="zh-CN" sz="2400" dirty="0">
                <a:ea typeface="华文楷体" pitchFamily="2" charset="-122"/>
              </a:rPr>
              <a:t>v</a:t>
            </a:r>
            <a:r>
              <a:rPr lang="zh-CN" altLang="en-US" sz="2400" dirty="0">
                <a:ea typeface="华文楷体" pitchFamily="2" charset="-122"/>
              </a:rPr>
              <a:t>      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a</a:t>
            </a:r>
            <a:r>
              <a:rPr lang="zh-CN" altLang="en-US" sz="2400" dirty="0" smtClean="0">
                <a:ea typeface="华文楷体" pitchFamily="2" charset="-122"/>
              </a:rPr>
              <a:t>       </a:t>
            </a:r>
            <a:r>
              <a:rPr lang="en-US" altLang="zh-CN" sz="2400" dirty="0">
                <a:ea typeface="华文楷体" pitchFamily="2" charset="-122"/>
              </a:rPr>
              <a:t>n</a:t>
            </a:r>
            <a:r>
              <a:rPr lang="zh-CN" altLang="en-US" sz="2400" dirty="0">
                <a:ea typeface="华文楷体" pitchFamily="2" charset="-122"/>
              </a:rPr>
              <a:t>       </a:t>
            </a:r>
            <a:r>
              <a:rPr lang="en-US" altLang="zh-CN" sz="2400" dirty="0">
                <a:ea typeface="华文楷体" pitchFamily="2" charset="-122"/>
              </a:rPr>
              <a:t>v</a:t>
            </a:r>
            <a:r>
              <a:rPr lang="zh-CN" altLang="en-US" sz="2400" dirty="0" smtClean="0">
                <a:ea typeface="华文楷体" pitchFamily="2" charset="-122"/>
              </a:rPr>
              <a:t>       </a:t>
            </a:r>
            <a:r>
              <a:rPr lang="en-US" altLang="zh-CN" sz="2400" dirty="0">
                <a:ea typeface="华文楷体" pitchFamily="2" charset="-122"/>
              </a:rPr>
              <a:t>v</a:t>
            </a:r>
            <a:r>
              <a:rPr lang="zh-CN" altLang="en-US" sz="2400" dirty="0">
                <a:ea typeface="华文楷体" pitchFamily="2" charset="-122"/>
              </a:rPr>
              <a:t>      </a:t>
            </a:r>
            <a:r>
              <a:rPr lang="en-US" altLang="zh-CN" sz="2400" dirty="0">
                <a:ea typeface="华文楷体" pitchFamily="2" charset="-122"/>
              </a:rPr>
              <a:t>u</a:t>
            </a:r>
            <a:r>
              <a:rPr lang="zh-CN" altLang="en-US" sz="2400" dirty="0">
                <a:ea typeface="华文楷体" pitchFamily="2" charset="-122"/>
              </a:rPr>
              <a:t>     </a:t>
            </a:r>
            <a:r>
              <a:rPr lang="en-US" altLang="zh-CN" sz="2400" dirty="0">
                <a:ea typeface="华文楷体" pitchFamily="2" charset="-122"/>
              </a:rPr>
              <a:t>a</a:t>
            </a:r>
            <a:r>
              <a:rPr lang="zh-CN" altLang="en-US" sz="2400" dirty="0">
                <a:ea typeface="华文楷体" pitchFamily="2" charset="-122"/>
              </a:rPr>
              <a:t>        </a:t>
            </a:r>
            <a:r>
              <a:rPr lang="en-US" altLang="zh-CN" sz="2400" dirty="0">
                <a:ea typeface="华文楷体" pitchFamily="2" charset="-122"/>
              </a:rPr>
              <a:t>n</a:t>
            </a:r>
            <a:endParaRPr lang="zh-CN" altLang="en-US" sz="2400" dirty="0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如何评价机器自动处理的性能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实体识别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输入：马拉多纳则斥责老对手英格兰在裁判判罚中获利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298040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答案：马拉多纳</a:t>
            </a:r>
            <a:r>
              <a:rPr lang="en-US" altLang="zh-CN" sz="2400" b="1" dirty="0" smtClean="0">
                <a:ea typeface="华文楷体" pitchFamily="2" charset="-122"/>
              </a:rPr>
              <a:t>_</a:t>
            </a:r>
            <a:r>
              <a:rPr lang="zh-CN" altLang="en-US" sz="2400" b="1" dirty="0" smtClean="0">
                <a:ea typeface="华文楷体" pitchFamily="2" charset="-122"/>
              </a:rPr>
              <a:t>人名      英格兰</a:t>
            </a:r>
            <a:r>
              <a:rPr lang="en-US" altLang="zh-CN" sz="2400" b="1" dirty="0" smtClean="0">
                <a:ea typeface="华文楷体" pitchFamily="2" charset="-122"/>
              </a:rPr>
              <a:t>_</a:t>
            </a:r>
            <a:r>
              <a:rPr lang="zh-CN" altLang="en-US" sz="2400" b="1" dirty="0" smtClean="0">
                <a:ea typeface="华文楷体" pitchFamily="2" charset="-122"/>
              </a:rPr>
              <a:t>机构名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76262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1</a:t>
            </a:r>
            <a:r>
              <a:rPr lang="zh-CN" altLang="en-US" sz="2400" b="1" dirty="0">
                <a:ea typeface="华文楷体" pitchFamily="2" charset="-122"/>
              </a:rPr>
              <a:t>：</a:t>
            </a:r>
            <a:r>
              <a:rPr lang="zh-CN" altLang="en-US" sz="2400" b="1" dirty="0" smtClean="0">
                <a:ea typeface="华文楷体" pitchFamily="2" charset="-122"/>
              </a:rPr>
              <a:t>马拉多纳</a:t>
            </a:r>
            <a:r>
              <a:rPr lang="en-US" altLang="zh-CN" sz="2400" b="1" dirty="0" smtClean="0">
                <a:ea typeface="华文楷体" pitchFamily="2" charset="-122"/>
              </a:rPr>
              <a:t>_</a:t>
            </a:r>
            <a:r>
              <a:rPr lang="zh-CN" altLang="en-US" sz="2400" b="1" dirty="0">
                <a:ea typeface="华文楷体" pitchFamily="2" charset="-122"/>
              </a:rPr>
              <a:t>人名      英格兰</a:t>
            </a:r>
            <a:r>
              <a:rPr lang="en-US" altLang="zh-CN" sz="2400" b="1" dirty="0">
                <a:ea typeface="华文楷体" pitchFamily="2" charset="-122"/>
              </a:rPr>
              <a:t>_</a:t>
            </a:r>
            <a:r>
              <a:rPr lang="zh-CN" altLang="en-US" sz="2400" b="1" dirty="0">
                <a:ea typeface="华文楷体" pitchFamily="2" charset="-122"/>
              </a:rPr>
              <a:t>机构</a:t>
            </a:r>
            <a:r>
              <a:rPr lang="zh-CN" altLang="en-US" sz="2400" b="1" dirty="0" smtClean="0">
                <a:ea typeface="华文楷体" pitchFamily="2" charset="-122"/>
              </a:rPr>
              <a:t>名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裁判判</a:t>
            </a:r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_</a:t>
            </a:r>
            <a:r>
              <a:rPr lang="zh-CN" altLang="en-US" sz="2400" b="1" dirty="0">
                <a:solidFill>
                  <a:srgbClr val="C00000"/>
                </a:solidFill>
                <a:ea typeface="华文楷体" pitchFamily="2" charset="-122"/>
              </a:rPr>
              <a:t>人名</a:t>
            </a:r>
            <a:endParaRPr lang="zh-CN" altLang="en-US" sz="2400" dirty="0">
              <a:solidFill>
                <a:srgbClr val="C00000"/>
              </a:solidFill>
              <a:ea typeface="华文楷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-36512" y="4544844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2</a:t>
            </a:r>
            <a:r>
              <a:rPr lang="zh-CN" altLang="en-US" sz="2400" b="1" dirty="0">
                <a:ea typeface="华文楷体" pitchFamily="2" charset="-122"/>
              </a:rPr>
              <a:t>：马拉多纳</a:t>
            </a:r>
            <a:r>
              <a:rPr lang="en-US" altLang="zh-CN" sz="2400" b="1" dirty="0">
                <a:ea typeface="华文楷体" pitchFamily="2" charset="-122"/>
              </a:rPr>
              <a:t>_</a:t>
            </a:r>
            <a:r>
              <a:rPr lang="zh-CN" altLang="en-US" sz="2400" b="1" dirty="0">
                <a:ea typeface="华文楷体" pitchFamily="2" charset="-122"/>
              </a:rPr>
              <a:t>人名      英格兰</a:t>
            </a:r>
            <a:r>
              <a:rPr lang="en-US" altLang="zh-CN" sz="2400" b="1" dirty="0" smtClean="0">
                <a:ea typeface="华文楷体" pitchFamily="2" charset="-122"/>
              </a:rPr>
              <a:t>_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地名</a:t>
            </a:r>
            <a:endParaRPr lang="zh-CN" altLang="en-US" sz="2400" dirty="0">
              <a:solidFill>
                <a:srgbClr val="C00000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如何评价机器自动处理的性能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实体识别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zh-CN" altLang="en-US" sz="32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召回率</a:t>
            </a:r>
            <a:r>
              <a:rPr lang="zh-CN" altLang="en-US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2/2</a:t>
            </a:r>
            <a:r>
              <a:rPr lang="zh-CN" altLang="en-US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准确率</a:t>
            </a:r>
            <a:r>
              <a:rPr lang="en-US" altLang="zh-CN" sz="32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32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2/3</a:t>
            </a:r>
            <a:r>
              <a:rPr lang="zh-CN" altLang="en-US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F-</a:t>
            </a:r>
            <a:r>
              <a:rPr lang="zh-CN" altLang="en-US" sz="32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32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4/5</a:t>
            </a:r>
            <a:endParaRPr lang="en-US" altLang="zh-CN" sz="32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zh-CN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召回率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准确率</a:t>
            </a:r>
            <a:r>
              <a:rPr lang="en-US" altLang="zh-CN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</a:t>
            </a:r>
            <a:r>
              <a:rPr lang="zh-CN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输入：马拉多纳则斥责老对手英格兰在裁判判罚中获利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298040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答案：马拉多纳</a:t>
            </a:r>
            <a:r>
              <a:rPr lang="en-US" altLang="zh-CN" sz="2400" b="1" dirty="0" smtClean="0">
                <a:ea typeface="华文楷体" pitchFamily="2" charset="-122"/>
              </a:rPr>
              <a:t>_</a:t>
            </a:r>
            <a:r>
              <a:rPr lang="zh-CN" altLang="en-US" sz="2400" b="1" dirty="0" smtClean="0">
                <a:ea typeface="华文楷体" pitchFamily="2" charset="-122"/>
              </a:rPr>
              <a:t>人名      英格兰</a:t>
            </a:r>
            <a:r>
              <a:rPr lang="en-US" altLang="zh-CN" sz="2400" b="1" dirty="0" smtClean="0">
                <a:ea typeface="华文楷体" pitchFamily="2" charset="-122"/>
              </a:rPr>
              <a:t>_</a:t>
            </a:r>
            <a:r>
              <a:rPr lang="zh-CN" altLang="en-US" sz="2400" b="1" dirty="0" smtClean="0">
                <a:ea typeface="华文楷体" pitchFamily="2" charset="-122"/>
              </a:rPr>
              <a:t>机构名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76262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1</a:t>
            </a:r>
            <a:r>
              <a:rPr lang="zh-CN" altLang="en-US" sz="2400" b="1" dirty="0">
                <a:ea typeface="华文楷体" pitchFamily="2" charset="-122"/>
              </a:rPr>
              <a:t>：</a:t>
            </a:r>
            <a:r>
              <a:rPr lang="zh-CN" altLang="en-US" sz="2400" b="1" dirty="0" smtClean="0">
                <a:ea typeface="华文楷体" pitchFamily="2" charset="-122"/>
              </a:rPr>
              <a:t>马拉多纳</a:t>
            </a:r>
            <a:r>
              <a:rPr lang="en-US" altLang="zh-CN" sz="2400" b="1" dirty="0" smtClean="0">
                <a:ea typeface="华文楷体" pitchFamily="2" charset="-122"/>
              </a:rPr>
              <a:t>_</a:t>
            </a:r>
            <a:r>
              <a:rPr lang="zh-CN" altLang="en-US" sz="2400" b="1" dirty="0">
                <a:ea typeface="华文楷体" pitchFamily="2" charset="-122"/>
              </a:rPr>
              <a:t>人名      英格兰</a:t>
            </a:r>
            <a:r>
              <a:rPr lang="en-US" altLang="zh-CN" sz="2400" b="1" dirty="0">
                <a:ea typeface="华文楷体" pitchFamily="2" charset="-122"/>
              </a:rPr>
              <a:t>_</a:t>
            </a:r>
            <a:r>
              <a:rPr lang="zh-CN" altLang="en-US" sz="2400" b="1" dirty="0">
                <a:ea typeface="华文楷体" pitchFamily="2" charset="-122"/>
              </a:rPr>
              <a:t>机构</a:t>
            </a:r>
            <a:r>
              <a:rPr lang="zh-CN" altLang="en-US" sz="2400" b="1" dirty="0" smtClean="0">
                <a:ea typeface="华文楷体" pitchFamily="2" charset="-122"/>
              </a:rPr>
              <a:t>名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裁判判</a:t>
            </a:r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_</a:t>
            </a:r>
            <a:r>
              <a:rPr lang="zh-CN" altLang="en-US" sz="2400" b="1" dirty="0">
                <a:solidFill>
                  <a:srgbClr val="C00000"/>
                </a:solidFill>
                <a:ea typeface="华文楷体" pitchFamily="2" charset="-122"/>
              </a:rPr>
              <a:t>人名</a:t>
            </a:r>
            <a:endParaRPr lang="zh-CN" altLang="en-US" sz="2400" dirty="0">
              <a:solidFill>
                <a:srgbClr val="C00000"/>
              </a:solidFill>
              <a:ea typeface="华文楷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-36512" y="4544844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2</a:t>
            </a:r>
            <a:r>
              <a:rPr lang="zh-CN" altLang="en-US" sz="2400" b="1" dirty="0">
                <a:ea typeface="华文楷体" pitchFamily="2" charset="-122"/>
              </a:rPr>
              <a:t>：马拉多纳</a:t>
            </a:r>
            <a:r>
              <a:rPr lang="en-US" altLang="zh-CN" sz="2400" b="1" dirty="0">
                <a:ea typeface="华文楷体" pitchFamily="2" charset="-122"/>
              </a:rPr>
              <a:t>_</a:t>
            </a:r>
            <a:r>
              <a:rPr lang="zh-CN" altLang="en-US" sz="2400" b="1" dirty="0">
                <a:ea typeface="华文楷体" pitchFamily="2" charset="-122"/>
              </a:rPr>
              <a:t>人名      英格兰</a:t>
            </a:r>
            <a:r>
              <a:rPr lang="en-US" altLang="zh-CN" sz="2400" b="1" dirty="0" smtClean="0">
                <a:ea typeface="华文楷体" pitchFamily="2" charset="-122"/>
              </a:rPr>
              <a:t>_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地名</a:t>
            </a:r>
            <a:endParaRPr lang="zh-CN" altLang="en-US" sz="2400" dirty="0">
              <a:solidFill>
                <a:srgbClr val="C00000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如何评价机器自动处理的性能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如何表示这个图？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17" y="3235105"/>
            <a:ext cx="8143875" cy="107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如何评价机器自动处理的性能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如何表示这个图？</a:t>
            </a:r>
            <a:r>
              <a:rPr lang="zh-CN" altLang="en-US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三元组集合</a:t>
            </a:r>
            <a:endParaRPr lang="en-US" altLang="zh-CN" sz="28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17" y="3235105"/>
            <a:ext cx="8143875" cy="10763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5400" y="5473005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ea typeface="华文楷体" pitchFamily="2" charset="-122"/>
              </a:rPr>
              <a:t>(</a:t>
            </a:r>
            <a:r>
              <a:rPr lang="zh-CN" altLang="en-US" sz="1400" b="1" dirty="0" smtClean="0">
                <a:ea typeface="华文楷体" pitchFamily="2" charset="-122"/>
              </a:rPr>
              <a:t>本次，课，</a:t>
            </a:r>
            <a:r>
              <a:rPr lang="en-US" altLang="zh-CN" sz="1400" b="1" dirty="0">
                <a:ea typeface="华文楷体" pitchFamily="2" charset="-122"/>
              </a:rPr>
              <a:t>ATT) </a:t>
            </a:r>
            <a:r>
              <a:rPr lang="en-US" altLang="zh-CN" sz="1400" b="1" dirty="0" smtClean="0">
                <a:ea typeface="华文楷体" pitchFamily="2" charset="-122"/>
              </a:rPr>
              <a:t>(</a:t>
            </a:r>
            <a:r>
              <a:rPr lang="zh-CN" altLang="en-US" sz="1400" b="1" dirty="0" smtClean="0">
                <a:ea typeface="华文楷体" pitchFamily="2" charset="-122"/>
              </a:rPr>
              <a:t>课，介绍，</a:t>
            </a:r>
            <a:r>
              <a:rPr lang="en-US" altLang="zh-CN" sz="1400" b="1" dirty="0" smtClean="0">
                <a:ea typeface="华文楷体" pitchFamily="2" charset="-122"/>
              </a:rPr>
              <a:t>SBV)</a:t>
            </a:r>
            <a:r>
              <a:rPr lang="en-US" altLang="zh-CN" sz="1400" b="1" dirty="0">
                <a:ea typeface="华文楷体" pitchFamily="2" charset="-122"/>
              </a:rPr>
              <a:t> </a:t>
            </a:r>
            <a:r>
              <a:rPr lang="en-US" altLang="zh-CN" sz="1400" b="1" dirty="0" smtClean="0">
                <a:ea typeface="华文楷体" pitchFamily="2" charset="-122"/>
              </a:rPr>
              <a:t>(</a:t>
            </a:r>
            <a:r>
              <a:rPr lang="zh-CN" altLang="en-US" sz="1400" b="1" dirty="0" smtClean="0">
                <a:ea typeface="华文楷体" pitchFamily="2" charset="-122"/>
              </a:rPr>
              <a:t>将，介绍，</a:t>
            </a:r>
            <a:r>
              <a:rPr lang="en-US" altLang="zh-CN" sz="1400" b="1" dirty="0" smtClean="0">
                <a:ea typeface="华文楷体" pitchFamily="2" charset="-122"/>
              </a:rPr>
              <a:t>ADV) (</a:t>
            </a:r>
            <a:r>
              <a:rPr lang="zh-CN" altLang="en-US" sz="1400" b="1" dirty="0" smtClean="0">
                <a:ea typeface="华文楷体" pitchFamily="2" charset="-122"/>
              </a:rPr>
              <a:t>介绍，</a:t>
            </a:r>
            <a:r>
              <a:rPr lang="en-US" altLang="zh-CN" sz="1400" b="1" dirty="0" smtClean="0">
                <a:ea typeface="华文楷体" pitchFamily="2" charset="-122"/>
              </a:rPr>
              <a:t>--</a:t>
            </a:r>
            <a:r>
              <a:rPr lang="zh-CN" altLang="en-US" sz="1400" b="1" dirty="0" smtClean="0">
                <a:ea typeface="华文楷体" pitchFamily="2" charset="-122"/>
              </a:rPr>
              <a:t>，</a:t>
            </a:r>
            <a:r>
              <a:rPr lang="en-US" altLang="zh-CN" sz="1400" b="1" dirty="0" smtClean="0">
                <a:ea typeface="华文楷体" pitchFamily="2" charset="-122"/>
              </a:rPr>
              <a:t>HED) (</a:t>
            </a:r>
            <a:r>
              <a:rPr lang="zh-CN" altLang="en-US" sz="1400" b="1" dirty="0" smtClean="0">
                <a:ea typeface="华文楷体" pitchFamily="2" charset="-122"/>
              </a:rPr>
              <a:t>自然，语言，</a:t>
            </a:r>
            <a:r>
              <a:rPr lang="en-US" altLang="zh-CN" sz="1400" b="1" dirty="0" smtClean="0">
                <a:ea typeface="华文楷体" pitchFamily="2" charset="-122"/>
              </a:rPr>
              <a:t>ATT) (</a:t>
            </a:r>
            <a:r>
              <a:rPr lang="zh-CN" altLang="en-US" sz="1400" b="1" dirty="0" smtClean="0">
                <a:ea typeface="华文楷体" pitchFamily="2" charset="-122"/>
              </a:rPr>
              <a:t>语言，处理，</a:t>
            </a:r>
            <a:r>
              <a:rPr lang="en-US" altLang="zh-CN" sz="1400" b="1" dirty="0">
                <a:ea typeface="华文楷体" pitchFamily="2" charset="-122"/>
              </a:rPr>
              <a:t>SBV</a:t>
            </a:r>
            <a:r>
              <a:rPr lang="en-US" altLang="zh-CN" sz="1400" b="1" dirty="0" smtClean="0">
                <a:ea typeface="华文楷体" pitchFamily="2" charset="-122"/>
              </a:rPr>
              <a:t>)</a:t>
            </a:r>
            <a:r>
              <a:rPr lang="en-US" altLang="zh-CN" sz="1400" b="1" dirty="0">
                <a:ea typeface="华文楷体" pitchFamily="2" charset="-122"/>
              </a:rPr>
              <a:t> </a:t>
            </a:r>
            <a:endParaRPr lang="en-US" altLang="zh-CN" sz="1400" b="1" dirty="0" smtClean="0">
              <a:ea typeface="华文楷体" pitchFamily="2" charset="-122"/>
            </a:endParaRPr>
          </a:p>
          <a:p>
            <a:r>
              <a:rPr lang="en-US" altLang="zh-CN" sz="1400" b="1" dirty="0" smtClean="0">
                <a:ea typeface="华文楷体" pitchFamily="2" charset="-122"/>
              </a:rPr>
              <a:t>(</a:t>
            </a:r>
            <a:r>
              <a:rPr lang="zh-CN" altLang="en-US" sz="1400" b="1" dirty="0" smtClean="0">
                <a:ea typeface="华文楷体" pitchFamily="2" charset="-122"/>
              </a:rPr>
              <a:t>处理，介绍，</a:t>
            </a:r>
            <a:r>
              <a:rPr lang="en-US" altLang="zh-CN" sz="1400" b="1" dirty="0" smtClean="0">
                <a:ea typeface="华文楷体" pitchFamily="2" charset="-122"/>
              </a:rPr>
              <a:t>VOB) (</a:t>
            </a:r>
            <a:r>
              <a:rPr lang="zh-CN" altLang="en-US" sz="1400" b="1" dirty="0" smtClean="0">
                <a:ea typeface="华文楷体" pitchFamily="2" charset="-122"/>
              </a:rPr>
              <a:t>相关，任务，</a:t>
            </a:r>
            <a:r>
              <a:rPr lang="en-US" altLang="zh-CN" sz="1400" b="1" dirty="0" smtClean="0">
                <a:ea typeface="华文楷体" pitchFamily="2" charset="-122"/>
              </a:rPr>
              <a:t>ATT) (</a:t>
            </a:r>
            <a:r>
              <a:rPr lang="zh-CN" altLang="en-US" sz="1400" b="1" dirty="0" smtClean="0">
                <a:ea typeface="华文楷体" pitchFamily="2" charset="-122"/>
              </a:rPr>
              <a:t>的，相关，</a:t>
            </a:r>
            <a:r>
              <a:rPr lang="en-US" altLang="zh-CN" sz="1400" b="1" dirty="0" smtClean="0">
                <a:ea typeface="华文楷体" pitchFamily="2" charset="-122"/>
              </a:rPr>
              <a:t>RAD) (</a:t>
            </a:r>
            <a:r>
              <a:rPr lang="zh-CN" altLang="en-US" sz="1400" b="1" dirty="0" smtClean="0">
                <a:ea typeface="华文楷体" pitchFamily="2" charset="-122"/>
              </a:rPr>
              <a:t>基本，任务，</a:t>
            </a:r>
            <a:r>
              <a:rPr lang="en-US" altLang="zh-CN" sz="1400" b="1" dirty="0" smtClean="0">
                <a:ea typeface="华文楷体" pitchFamily="2" charset="-122"/>
              </a:rPr>
              <a:t>ATT)</a:t>
            </a:r>
            <a:r>
              <a:rPr lang="en-US" altLang="zh-CN" sz="1400" b="1" dirty="0">
                <a:ea typeface="华文楷体" pitchFamily="2" charset="-122"/>
              </a:rPr>
              <a:t> </a:t>
            </a:r>
            <a:r>
              <a:rPr lang="en-US" altLang="zh-CN" sz="1400" b="1" dirty="0" smtClean="0">
                <a:ea typeface="华文楷体" pitchFamily="2" charset="-122"/>
              </a:rPr>
              <a:t>(</a:t>
            </a:r>
            <a:r>
              <a:rPr lang="zh-CN" altLang="en-US" sz="1400" b="1" dirty="0" smtClean="0">
                <a:ea typeface="华文楷体" pitchFamily="2" charset="-122"/>
              </a:rPr>
              <a:t>任务，处理，</a:t>
            </a:r>
            <a:r>
              <a:rPr lang="en-US" altLang="zh-CN" sz="1400" b="1" dirty="0" smtClean="0">
                <a:ea typeface="华文楷体" pitchFamily="2" charset="-122"/>
              </a:rPr>
              <a:t>VOB)</a:t>
            </a:r>
            <a:endParaRPr lang="zh-CN" altLang="en-US" sz="1400" dirty="0">
              <a:ea typeface="华文楷体" pitchFamily="2" charset="-122"/>
            </a:endParaRPr>
          </a:p>
          <a:p>
            <a:endParaRPr lang="zh-CN" altLang="en-US" sz="2400" dirty="0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如何评价机器自动处理的性能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如何表示这个图？</a:t>
            </a:r>
            <a:r>
              <a:rPr lang="zh-CN" altLang="en-US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三元组集合</a:t>
            </a:r>
            <a:endParaRPr lang="en-US" altLang="zh-CN" sz="28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</a:t>
            </a:r>
            <a:r>
              <a:rPr lang="zh-CN" altLang="en-US" sz="2400" dirty="0" smtClean="0">
                <a:ea typeface="华文楷体" pitchFamily="2" charset="-122"/>
              </a:rPr>
              <a:t> 介绍  </a:t>
            </a:r>
            <a:r>
              <a:rPr lang="zh-CN" altLang="en-US" sz="2400" dirty="0">
                <a:ea typeface="华文楷体" pitchFamily="2" charset="-122"/>
              </a:rPr>
              <a:t>自然  语言 处理  相关  的  基本  任务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4" y="5555235"/>
            <a:ext cx="8143875" cy="10763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-108520" y="48691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ea typeface="华文楷体" pitchFamily="2" charset="-122"/>
              </a:rPr>
              <a:t>(</a:t>
            </a:r>
            <a:r>
              <a:rPr lang="zh-CN" altLang="en-US" sz="1400" b="1" dirty="0" smtClean="0">
                <a:ea typeface="华文楷体" pitchFamily="2" charset="-122"/>
              </a:rPr>
              <a:t>本次，课，</a:t>
            </a:r>
            <a:r>
              <a:rPr lang="en-US" altLang="zh-CN" sz="1400" b="1" dirty="0">
                <a:ea typeface="华文楷体" pitchFamily="2" charset="-122"/>
              </a:rPr>
              <a:t>ATT) </a:t>
            </a:r>
            <a:r>
              <a:rPr lang="en-US" altLang="zh-CN" sz="1400" b="1" dirty="0" smtClean="0">
                <a:ea typeface="华文楷体" pitchFamily="2" charset="-122"/>
              </a:rPr>
              <a:t>(</a:t>
            </a:r>
            <a:r>
              <a:rPr lang="zh-CN" altLang="en-US" sz="1400" b="1" dirty="0" smtClean="0">
                <a:ea typeface="华文楷体" pitchFamily="2" charset="-122"/>
              </a:rPr>
              <a:t>课，介绍，</a:t>
            </a:r>
            <a:r>
              <a:rPr lang="en-US" altLang="zh-CN" sz="1400" b="1" dirty="0" smtClean="0">
                <a:ea typeface="华文楷体" pitchFamily="2" charset="-122"/>
              </a:rPr>
              <a:t>SBV)</a:t>
            </a:r>
            <a:r>
              <a:rPr lang="en-US" altLang="zh-CN" sz="1400" b="1" dirty="0">
                <a:ea typeface="华文楷体" pitchFamily="2" charset="-122"/>
              </a:rPr>
              <a:t> </a:t>
            </a:r>
            <a:r>
              <a:rPr lang="en-US" altLang="zh-CN" sz="1400" b="1" dirty="0" smtClean="0">
                <a:ea typeface="华文楷体" pitchFamily="2" charset="-122"/>
              </a:rPr>
              <a:t>(</a:t>
            </a:r>
            <a:r>
              <a:rPr lang="zh-CN" altLang="en-US" sz="1400" b="1" dirty="0" smtClean="0">
                <a:ea typeface="华文楷体" pitchFamily="2" charset="-122"/>
              </a:rPr>
              <a:t>将，介绍，</a:t>
            </a:r>
            <a:r>
              <a:rPr lang="en-US" altLang="zh-CN" sz="1400" b="1" dirty="0" smtClean="0">
                <a:ea typeface="华文楷体" pitchFamily="2" charset="-122"/>
              </a:rPr>
              <a:t>ADV) (</a:t>
            </a:r>
            <a:r>
              <a:rPr lang="zh-CN" altLang="en-US" sz="1400" b="1" dirty="0" smtClean="0">
                <a:ea typeface="华文楷体" pitchFamily="2" charset="-122"/>
              </a:rPr>
              <a:t>介绍，</a:t>
            </a:r>
            <a:r>
              <a:rPr lang="en-US" altLang="zh-CN" sz="1400" b="1" dirty="0" smtClean="0">
                <a:ea typeface="华文楷体" pitchFamily="2" charset="-122"/>
              </a:rPr>
              <a:t>--</a:t>
            </a:r>
            <a:r>
              <a:rPr lang="zh-CN" altLang="en-US" sz="1400" b="1" dirty="0" smtClean="0">
                <a:ea typeface="华文楷体" pitchFamily="2" charset="-122"/>
              </a:rPr>
              <a:t>，</a:t>
            </a:r>
            <a:r>
              <a:rPr lang="en-US" altLang="zh-CN" sz="1400" b="1" dirty="0" smtClean="0">
                <a:ea typeface="华文楷体" pitchFamily="2" charset="-122"/>
              </a:rPr>
              <a:t>HED) (</a:t>
            </a:r>
            <a:r>
              <a:rPr lang="zh-CN" altLang="en-US" sz="1400" b="1" dirty="0" smtClean="0">
                <a:ea typeface="华文楷体" pitchFamily="2" charset="-122"/>
              </a:rPr>
              <a:t>自然，语言，</a:t>
            </a:r>
            <a:r>
              <a:rPr lang="en-US" altLang="zh-CN" sz="1400" b="1" dirty="0" smtClean="0">
                <a:ea typeface="华文楷体" pitchFamily="2" charset="-122"/>
              </a:rPr>
              <a:t>ATT) (</a:t>
            </a:r>
            <a:r>
              <a:rPr lang="zh-CN" altLang="en-US" sz="1400" b="1" dirty="0" smtClean="0">
                <a:ea typeface="华文楷体" pitchFamily="2" charset="-122"/>
              </a:rPr>
              <a:t>语言，处理，</a:t>
            </a:r>
            <a:r>
              <a:rPr lang="en-US" altLang="zh-CN" sz="1400" b="1" dirty="0">
                <a:ea typeface="华文楷体" pitchFamily="2" charset="-122"/>
              </a:rPr>
              <a:t>SBV</a:t>
            </a:r>
            <a:r>
              <a:rPr lang="en-US" altLang="zh-CN" sz="1400" b="1" dirty="0" smtClean="0">
                <a:ea typeface="华文楷体" pitchFamily="2" charset="-122"/>
              </a:rPr>
              <a:t>)</a:t>
            </a:r>
            <a:r>
              <a:rPr lang="en-US" altLang="zh-CN" sz="1400" b="1" dirty="0">
                <a:ea typeface="华文楷体" pitchFamily="2" charset="-122"/>
              </a:rPr>
              <a:t> </a:t>
            </a:r>
            <a:endParaRPr lang="en-US" altLang="zh-CN" sz="1400" b="1" dirty="0" smtClean="0">
              <a:ea typeface="华文楷体" pitchFamily="2" charset="-122"/>
            </a:endParaRPr>
          </a:p>
          <a:p>
            <a:r>
              <a:rPr lang="en-US" altLang="zh-CN" sz="1400" b="1" dirty="0" smtClean="0">
                <a:ea typeface="华文楷体" pitchFamily="2" charset="-122"/>
              </a:rPr>
              <a:t>(</a:t>
            </a:r>
            <a:r>
              <a:rPr lang="zh-CN" altLang="en-US" sz="1400" b="1" dirty="0" smtClean="0">
                <a:ea typeface="华文楷体" pitchFamily="2" charset="-122"/>
              </a:rPr>
              <a:t>处理，介绍，</a:t>
            </a:r>
            <a:r>
              <a:rPr lang="en-US" altLang="zh-CN" sz="1400" b="1" dirty="0" smtClean="0">
                <a:ea typeface="华文楷体" pitchFamily="2" charset="-122"/>
              </a:rPr>
              <a:t>VOB) (</a:t>
            </a:r>
            <a:r>
              <a:rPr lang="zh-CN" altLang="en-US" sz="1400" b="1" dirty="0" smtClean="0">
                <a:ea typeface="华文楷体" pitchFamily="2" charset="-122"/>
              </a:rPr>
              <a:t>相关，任务，</a:t>
            </a:r>
            <a:r>
              <a:rPr lang="en-US" altLang="zh-CN" sz="1400" b="1" dirty="0" smtClean="0">
                <a:ea typeface="华文楷体" pitchFamily="2" charset="-122"/>
              </a:rPr>
              <a:t>ATT) (</a:t>
            </a:r>
            <a:r>
              <a:rPr lang="zh-CN" altLang="en-US" sz="1400" b="1" dirty="0" smtClean="0">
                <a:ea typeface="华文楷体" pitchFamily="2" charset="-122"/>
              </a:rPr>
              <a:t>的，相关，</a:t>
            </a:r>
            <a:r>
              <a:rPr lang="en-US" altLang="zh-CN" sz="1400" b="1" dirty="0" smtClean="0">
                <a:ea typeface="华文楷体" pitchFamily="2" charset="-122"/>
              </a:rPr>
              <a:t>RAD) (</a:t>
            </a:r>
            <a:r>
              <a:rPr lang="zh-CN" altLang="en-US" sz="1400" b="1" dirty="0" smtClean="0">
                <a:ea typeface="华文楷体" pitchFamily="2" charset="-122"/>
              </a:rPr>
              <a:t>基本，任务，</a:t>
            </a:r>
            <a:r>
              <a:rPr lang="en-US" altLang="zh-CN" sz="1400" b="1" dirty="0" smtClean="0">
                <a:ea typeface="华文楷体" pitchFamily="2" charset="-122"/>
              </a:rPr>
              <a:t>ATT)</a:t>
            </a:r>
            <a:r>
              <a:rPr lang="en-US" altLang="zh-CN" sz="1400" b="1" dirty="0">
                <a:ea typeface="华文楷体" pitchFamily="2" charset="-122"/>
              </a:rPr>
              <a:t> </a:t>
            </a:r>
            <a:r>
              <a:rPr lang="en-US" altLang="zh-CN" sz="1400" b="1" dirty="0" smtClean="0">
                <a:ea typeface="华文楷体" pitchFamily="2" charset="-122"/>
              </a:rPr>
              <a:t>(</a:t>
            </a:r>
            <a:r>
              <a:rPr lang="zh-CN" altLang="en-US" sz="1400" b="1" dirty="0" smtClean="0">
                <a:ea typeface="华文楷体" pitchFamily="2" charset="-122"/>
              </a:rPr>
              <a:t>任务，处理，</a:t>
            </a:r>
            <a:r>
              <a:rPr lang="en-US" altLang="zh-CN" sz="1400" b="1" dirty="0" smtClean="0">
                <a:ea typeface="华文楷体" pitchFamily="2" charset="-122"/>
              </a:rPr>
              <a:t>VOB)</a:t>
            </a:r>
            <a:endParaRPr lang="zh-CN" altLang="en-US" sz="1400" dirty="0">
              <a:ea typeface="华文楷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3234703"/>
            <a:ext cx="903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答案：  </a:t>
            </a:r>
            <a:r>
              <a:rPr lang="en-US" altLang="zh-CN" sz="2400" b="1" dirty="0" smtClean="0">
                <a:ea typeface="华文楷体" pitchFamily="2" charset="-122"/>
              </a:rPr>
              <a:t>2      4    4     0       6        7       4      11    8     11      7</a:t>
            </a:r>
          </a:p>
          <a:p>
            <a:r>
              <a:rPr lang="en-US" altLang="zh-CN" sz="2400" b="1" dirty="0">
                <a:ea typeface="华文楷体" pitchFamily="2" charset="-122"/>
              </a:rPr>
              <a:t> </a:t>
            </a:r>
            <a:r>
              <a:rPr lang="en-US" altLang="zh-CN" sz="2400" b="1" dirty="0" smtClean="0">
                <a:ea typeface="华文楷体" pitchFamily="2" charset="-122"/>
              </a:rPr>
              <a:t>          </a:t>
            </a:r>
            <a:r>
              <a:rPr lang="en-US" altLang="zh-CN" b="1" dirty="0" smtClean="0">
                <a:ea typeface="华文楷体" pitchFamily="2" charset="-122"/>
              </a:rPr>
              <a:t>ATT     SBV ADV</a:t>
            </a:r>
            <a:r>
              <a:rPr lang="zh-CN" altLang="en-US" b="1" dirty="0" smtClean="0">
                <a:ea typeface="华文楷体" pitchFamily="2" charset="-122"/>
              </a:rPr>
              <a:t>  </a:t>
            </a:r>
            <a:r>
              <a:rPr lang="en-US" altLang="zh-CN" b="1" dirty="0" smtClean="0">
                <a:ea typeface="华文楷体" pitchFamily="2" charset="-122"/>
              </a:rPr>
              <a:t>HED    ATT     SBV     VOB     ATT   RAD  ATT    VOB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005508" y="2319840"/>
            <a:ext cx="576064" cy="17458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691680" y="2319840"/>
            <a:ext cx="533500" cy="17458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267744" y="2319840"/>
            <a:ext cx="523156" cy="17458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844800" y="2319840"/>
            <a:ext cx="575072" cy="17458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589536" y="2319840"/>
            <a:ext cx="622424" cy="17458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357948" y="2319840"/>
            <a:ext cx="622424" cy="17458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088998" y="2319840"/>
            <a:ext cx="622424" cy="17458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857410" y="2319840"/>
            <a:ext cx="622424" cy="17458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6524198" y="2319840"/>
            <a:ext cx="565720" cy="17572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111102" y="2361773"/>
            <a:ext cx="622424" cy="17458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858330" y="2353072"/>
            <a:ext cx="622424" cy="17458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如何评价机器自动处理的性能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</a:t>
            </a:r>
            <a:r>
              <a:rPr lang="zh-CN" altLang="en-US" sz="2400" dirty="0" smtClean="0">
                <a:ea typeface="华文楷体" pitchFamily="2" charset="-122"/>
              </a:rPr>
              <a:t> 介绍  </a:t>
            </a:r>
            <a:r>
              <a:rPr lang="zh-CN" altLang="en-US" sz="2400" dirty="0">
                <a:ea typeface="华文楷体" pitchFamily="2" charset="-122"/>
              </a:rPr>
              <a:t>自然  语言 处理  相关  的  基本  任务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0" y="2924944"/>
            <a:ext cx="903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答案：  </a:t>
            </a:r>
            <a:r>
              <a:rPr lang="en-US" altLang="zh-CN" sz="2400" b="1" dirty="0" smtClean="0">
                <a:ea typeface="华文楷体" pitchFamily="2" charset="-122"/>
              </a:rPr>
              <a:t>2      4    4     0       6        7       4      11    8     11      7</a:t>
            </a:r>
          </a:p>
          <a:p>
            <a:r>
              <a:rPr lang="en-US" altLang="zh-CN" sz="2400" b="1" dirty="0">
                <a:ea typeface="华文楷体" pitchFamily="2" charset="-122"/>
              </a:rPr>
              <a:t> </a:t>
            </a:r>
            <a:r>
              <a:rPr lang="en-US" altLang="zh-CN" sz="2400" b="1" dirty="0" smtClean="0">
                <a:ea typeface="华文楷体" pitchFamily="2" charset="-122"/>
              </a:rPr>
              <a:t>          </a:t>
            </a:r>
            <a:r>
              <a:rPr lang="en-US" altLang="zh-CN" b="1" dirty="0" smtClean="0">
                <a:ea typeface="华文楷体" pitchFamily="2" charset="-122"/>
              </a:rPr>
              <a:t>ATT     SBV ADV</a:t>
            </a:r>
            <a:r>
              <a:rPr lang="zh-CN" altLang="en-US" b="1" dirty="0" smtClean="0">
                <a:ea typeface="华文楷体" pitchFamily="2" charset="-122"/>
              </a:rPr>
              <a:t>  </a:t>
            </a:r>
            <a:r>
              <a:rPr lang="en-US" altLang="zh-CN" b="1" dirty="0" smtClean="0">
                <a:ea typeface="华文楷体" pitchFamily="2" charset="-122"/>
              </a:rPr>
              <a:t>HED    ATT     SBV     VOB     ATT   RAD  ATT    VOB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0" y="3861048"/>
            <a:ext cx="8998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1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3</a:t>
            </a:r>
            <a:r>
              <a:rPr lang="en-US" altLang="zh-CN" sz="2400" b="1" dirty="0" smtClean="0">
                <a:ea typeface="华文楷体" pitchFamily="2" charset="-122"/>
              </a:rPr>
              <a:t>      4    4     0       6        7       4      11    8     11      7</a:t>
            </a:r>
          </a:p>
          <a:p>
            <a:r>
              <a:rPr lang="en-US" altLang="zh-CN" sz="2400" b="1" dirty="0">
                <a:ea typeface="华文楷体" pitchFamily="2" charset="-122"/>
              </a:rPr>
              <a:t> </a:t>
            </a:r>
            <a:r>
              <a:rPr lang="en-US" altLang="zh-CN" sz="2400" b="1" dirty="0" smtClean="0">
                <a:ea typeface="华文楷体" pitchFamily="2" charset="-122"/>
              </a:rPr>
              <a:t>          </a:t>
            </a:r>
            <a:r>
              <a:rPr lang="en-US" altLang="zh-CN" b="1" dirty="0" smtClean="0">
                <a:solidFill>
                  <a:srgbClr val="C00000"/>
                </a:solidFill>
                <a:ea typeface="华文楷体" pitchFamily="2" charset="-122"/>
              </a:rPr>
              <a:t>SBV</a:t>
            </a:r>
            <a:r>
              <a:rPr lang="en-US" altLang="zh-CN" b="1" dirty="0" smtClean="0">
                <a:ea typeface="华文楷体" pitchFamily="2" charset="-122"/>
              </a:rPr>
              <a:t>     SBV ADV</a:t>
            </a:r>
            <a:r>
              <a:rPr lang="zh-CN" altLang="en-US" b="1" dirty="0" smtClean="0">
                <a:ea typeface="华文楷体" pitchFamily="2" charset="-122"/>
              </a:rPr>
              <a:t>  </a:t>
            </a:r>
            <a:r>
              <a:rPr lang="en-US" altLang="zh-CN" b="1" dirty="0" smtClean="0">
                <a:ea typeface="华文楷体" pitchFamily="2" charset="-122"/>
              </a:rPr>
              <a:t>HED    ATT     SBV     VOB     </a:t>
            </a:r>
            <a:r>
              <a:rPr lang="en-US" altLang="zh-CN" b="1" dirty="0" smtClean="0">
                <a:solidFill>
                  <a:srgbClr val="C00000"/>
                </a:solidFill>
                <a:ea typeface="华文楷体" pitchFamily="2" charset="-122"/>
              </a:rPr>
              <a:t>ADV</a:t>
            </a:r>
            <a:r>
              <a:rPr lang="en-US" altLang="zh-CN" b="1" dirty="0" smtClean="0">
                <a:ea typeface="华文楷体" pitchFamily="2" charset="-122"/>
              </a:rPr>
              <a:t>   RAD  ATT    VOB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016" y="4758243"/>
            <a:ext cx="903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2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en-US" altLang="zh-CN" sz="2400" b="1" dirty="0" smtClean="0">
                <a:ea typeface="华文楷体" pitchFamily="2" charset="-122"/>
              </a:rPr>
              <a:t>2      4   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3</a:t>
            </a:r>
            <a:r>
              <a:rPr lang="en-US" altLang="zh-CN" sz="2400" b="1" dirty="0" smtClean="0">
                <a:ea typeface="华文楷体" pitchFamily="2" charset="-122"/>
              </a:rPr>
              <a:t>     0       6        7       4      11    8     11     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4</a:t>
            </a:r>
          </a:p>
          <a:p>
            <a:r>
              <a:rPr lang="en-US" altLang="zh-CN" sz="2400" b="1" dirty="0">
                <a:ea typeface="华文楷体" pitchFamily="2" charset="-122"/>
              </a:rPr>
              <a:t> </a:t>
            </a:r>
            <a:r>
              <a:rPr lang="en-US" altLang="zh-CN" sz="2400" b="1" dirty="0" smtClean="0">
                <a:ea typeface="华文楷体" pitchFamily="2" charset="-122"/>
              </a:rPr>
              <a:t>          </a:t>
            </a:r>
            <a:r>
              <a:rPr lang="en-US" altLang="zh-CN" b="1" dirty="0" smtClean="0">
                <a:ea typeface="华文楷体" pitchFamily="2" charset="-122"/>
              </a:rPr>
              <a:t>ATT     SBV </a:t>
            </a:r>
            <a:r>
              <a:rPr lang="en-US" altLang="zh-CN" b="1" dirty="0" smtClean="0">
                <a:solidFill>
                  <a:srgbClr val="C00000"/>
                </a:solidFill>
                <a:ea typeface="华文楷体" pitchFamily="2" charset="-122"/>
              </a:rPr>
              <a:t>RAD</a:t>
            </a:r>
            <a:r>
              <a:rPr lang="zh-CN" altLang="en-US" b="1" dirty="0" smtClean="0">
                <a:ea typeface="华文楷体" pitchFamily="2" charset="-122"/>
              </a:rPr>
              <a:t>  </a:t>
            </a:r>
            <a:r>
              <a:rPr lang="en-US" altLang="zh-CN" b="1" dirty="0" smtClean="0">
                <a:ea typeface="华文楷体" pitchFamily="2" charset="-122"/>
              </a:rPr>
              <a:t>HED    ATT     SBV     VOB     ATT   RAD  ATT    VOB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如何评价机器自动处理的性能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</a:t>
            </a:r>
            <a:r>
              <a:rPr lang="zh-CN" altLang="en-US" sz="2400" dirty="0" smtClean="0">
                <a:ea typeface="华文楷体" pitchFamily="2" charset="-122"/>
              </a:rPr>
              <a:t> 介绍  </a:t>
            </a:r>
            <a:r>
              <a:rPr lang="zh-CN" altLang="en-US" sz="2400" dirty="0">
                <a:ea typeface="华文楷体" pitchFamily="2" charset="-122"/>
              </a:rPr>
              <a:t>自然  语言 处理  相关  的  基本  任务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0" y="2924944"/>
            <a:ext cx="903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答案：  </a:t>
            </a:r>
            <a:r>
              <a:rPr lang="en-US" altLang="zh-CN" sz="2400" b="1" dirty="0" smtClean="0">
                <a:ea typeface="华文楷体" pitchFamily="2" charset="-122"/>
              </a:rPr>
              <a:t>2      4    4     0       6        7       4      11    8     11      7</a:t>
            </a:r>
          </a:p>
          <a:p>
            <a:r>
              <a:rPr lang="en-US" altLang="zh-CN" sz="2400" b="1" dirty="0">
                <a:ea typeface="华文楷体" pitchFamily="2" charset="-122"/>
              </a:rPr>
              <a:t> </a:t>
            </a:r>
            <a:r>
              <a:rPr lang="en-US" altLang="zh-CN" sz="2400" b="1" dirty="0" smtClean="0">
                <a:ea typeface="华文楷体" pitchFamily="2" charset="-122"/>
              </a:rPr>
              <a:t>          </a:t>
            </a:r>
            <a:r>
              <a:rPr lang="en-US" altLang="zh-CN" b="1" dirty="0" smtClean="0">
                <a:ea typeface="华文楷体" pitchFamily="2" charset="-122"/>
              </a:rPr>
              <a:t>ATT     SBV ADV</a:t>
            </a:r>
            <a:r>
              <a:rPr lang="zh-CN" altLang="en-US" b="1" dirty="0" smtClean="0">
                <a:ea typeface="华文楷体" pitchFamily="2" charset="-122"/>
              </a:rPr>
              <a:t>  </a:t>
            </a:r>
            <a:r>
              <a:rPr lang="en-US" altLang="zh-CN" b="1" dirty="0" smtClean="0">
                <a:ea typeface="华文楷体" pitchFamily="2" charset="-122"/>
              </a:rPr>
              <a:t>HED    ATT     SBV     VOB     ATT   RAD  ATT    VOB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0" y="3861048"/>
            <a:ext cx="8998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1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3</a:t>
            </a:r>
            <a:r>
              <a:rPr lang="en-US" altLang="zh-CN" sz="2400" b="1" dirty="0" smtClean="0">
                <a:ea typeface="华文楷体" pitchFamily="2" charset="-122"/>
              </a:rPr>
              <a:t>      4    4     0       6        7       4      11    8     11      7</a:t>
            </a:r>
          </a:p>
          <a:p>
            <a:r>
              <a:rPr lang="en-US" altLang="zh-CN" sz="2400" b="1" dirty="0">
                <a:ea typeface="华文楷体" pitchFamily="2" charset="-122"/>
              </a:rPr>
              <a:t> </a:t>
            </a:r>
            <a:r>
              <a:rPr lang="en-US" altLang="zh-CN" sz="2400" b="1" dirty="0" smtClean="0">
                <a:ea typeface="华文楷体" pitchFamily="2" charset="-122"/>
              </a:rPr>
              <a:t>          </a:t>
            </a:r>
            <a:r>
              <a:rPr lang="en-US" altLang="zh-CN" b="1" dirty="0" smtClean="0">
                <a:solidFill>
                  <a:srgbClr val="C00000"/>
                </a:solidFill>
                <a:ea typeface="华文楷体" pitchFamily="2" charset="-122"/>
              </a:rPr>
              <a:t>SBV</a:t>
            </a:r>
            <a:r>
              <a:rPr lang="en-US" altLang="zh-CN" b="1" dirty="0" smtClean="0">
                <a:ea typeface="华文楷体" pitchFamily="2" charset="-122"/>
              </a:rPr>
              <a:t>     SBV ADV</a:t>
            </a:r>
            <a:r>
              <a:rPr lang="zh-CN" altLang="en-US" b="1" dirty="0" smtClean="0">
                <a:ea typeface="华文楷体" pitchFamily="2" charset="-122"/>
              </a:rPr>
              <a:t>  </a:t>
            </a:r>
            <a:r>
              <a:rPr lang="en-US" altLang="zh-CN" b="1" dirty="0" smtClean="0">
                <a:ea typeface="华文楷体" pitchFamily="2" charset="-122"/>
              </a:rPr>
              <a:t>HED    ATT     SBV     VOB     </a:t>
            </a:r>
            <a:r>
              <a:rPr lang="en-US" altLang="zh-CN" b="1" dirty="0" smtClean="0">
                <a:solidFill>
                  <a:srgbClr val="C00000"/>
                </a:solidFill>
                <a:ea typeface="华文楷体" pitchFamily="2" charset="-122"/>
              </a:rPr>
              <a:t>ADV</a:t>
            </a:r>
            <a:r>
              <a:rPr lang="en-US" altLang="zh-CN" b="1" dirty="0" smtClean="0">
                <a:ea typeface="华文楷体" pitchFamily="2" charset="-122"/>
              </a:rPr>
              <a:t>   RAD  ATT    VOB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016" y="4758243"/>
            <a:ext cx="903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2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en-US" altLang="zh-CN" sz="2400" b="1" dirty="0" smtClean="0">
                <a:ea typeface="华文楷体" pitchFamily="2" charset="-122"/>
              </a:rPr>
              <a:t>2      4   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3</a:t>
            </a:r>
            <a:r>
              <a:rPr lang="en-US" altLang="zh-CN" sz="2400" b="1" dirty="0" smtClean="0">
                <a:ea typeface="华文楷体" pitchFamily="2" charset="-122"/>
              </a:rPr>
              <a:t>     0       6        7       4      11    8     11     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4</a:t>
            </a:r>
          </a:p>
          <a:p>
            <a:r>
              <a:rPr lang="en-US" altLang="zh-CN" sz="2400" b="1" dirty="0">
                <a:ea typeface="华文楷体" pitchFamily="2" charset="-122"/>
              </a:rPr>
              <a:t> </a:t>
            </a:r>
            <a:r>
              <a:rPr lang="en-US" altLang="zh-CN" sz="2400" b="1" dirty="0" smtClean="0">
                <a:ea typeface="华文楷体" pitchFamily="2" charset="-122"/>
              </a:rPr>
              <a:t>          </a:t>
            </a:r>
            <a:r>
              <a:rPr lang="en-US" altLang="zh-CN" b="1" dirty="0" smtClean="0">
                <a:ea typeface="华文楷体" pitchFamily="2" charset="-122"/>
              </a:rPr>
              <a:t>ATT     SBV </a:t>
            </a:r>
            <a:r>
              <a:rPr lang="en-US" altLang="zh-CN" b="1" dirty="0" smtClean="0">
                <a:solidFill>
                  <a:srgbClr val="C00000"/>
                </a:solidFill>
                <a:ea typeface="华文楷体" pitchFamily="2" charset="-122"/>
              </a:rPr>
              <a:t>RAD</a:t>
            </a:r>
            <a:r>
              <a:rPr lang="zh-CN" altLang="en-US" b="1" dirty="0" smtClean="0">
                <a:ea typeface="华文楷体" pitchFamily="2" charset="-122"/>
              </a:rPr>
              <a:t>  </a:t>
            </a:r>
            <a:r>
              <a:rPr lang="en-US" altLang="zh-CN" b="1" dirty="0" smtClean="0">
                <a:ea typeface="华文楷体" pitchFamily="2" charset="-122"/>
              </a:rPr>
              <a:t>HED    ATT     SBV     VOB     ATT   RAD  ATT    VOB</a:t>
            </a: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  </a:t>
            </a:r>
            <a:r>
              <a:rPr lang="en-US" altLang="zh-CN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UAS= 10/11                LAS= 9/11</a:t>
            </a:r>
          </a:p>
          <a:p>
            <a:pPr marL="0" indent="0" eaLnBrk="1" hangingPunct="1">
              <a:buNone/>
            </a:pP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  UAS=   9/11                LAS= 9/11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机器翻译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如何评价机器自动处理的性能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</a:t>
            </a:r>
            <a:r>
              <a:rPr lang="zh-CN" altLang="en-US" sz="2400" b="1" dirty="0">
                <a:ea typeface="华文楷体" pitchFamily="2" charset="-122"/>
              </a:rPr>
              <a:t>：马拉多纳则斥责老对手英格兰在裁判判罚中获利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2924944"/>
            <a:ext cx="903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答案： </a:t>
            </a:r>
            <a:r>
              <a:rPr lang="en-US" altLang="zh-CN" sz="2400" b="1" dirty="0" err="1">
                <a:ea typeface="华文楷体" pitchFamily="2" charset="-122"/>
              </a:rPr>
              <a:t>Maradona</a:t>
            </a:r>
            <a:r>
              <a:rPr lang="en-US" altLang="zh-CN" sz="2400" b="1" dirty="0">
                <a:ea typeface="华文楷体" pitchFamily="2" charset="-122"/>
              </a:rPr>
              <a:t> rebuked his old rival, England, for making profits in the referee's decision.</a:t>
            </a:r>
            <a:endParaRPr lang="en-US" altLang="zh-CN" b="1" dirty="0" smtClean="0">
              <a:ea typeface="华文楷体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0" y="3861048"/>
            <a:ext cx="8998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1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err="1">
                <a:ea typeface="华文楷体" pitchFamily="2" charset="-122"/>
              </a:rPr>
              <a:t>Maradona</a:t>
            </a:r>
            <a:r>
              <a:rPr lang="en-US" altLang="zh-CN" sz="2400" b="1" dirty="0">
                <a:ea typeface="华文楷体" pitchFamily="2" charset="-122"/>
              </a:rPr>
              <a:t> rebuked the old rival England for profiting the referee's penalty.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016" y="4758243"/>
            <a:ext cx="903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2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en-US" altLang="zh-CN" sz="2400" b="1" dirty="0">
                <a:ea typeface="华文楷体" pitchFamily="2" charset="-122"/>
              </a:rPr>
              <a:t> </a:t>
            </a:r>
            <a:r>
              <a:rPr lang="en-US" altLang="zh-CN" sz="2400" b="1" dirty="0" err="1">
                <a:ea typeface="华文楷体" pitchFamily="2" charset="-122"/>
              </a:rPr>
              <a:t>Maradona</a:t>
            </a:r>
            <a:r>
              <a:rPr lang="en-US" altLang="zh-CN" sz="2400" b="1" dirty="0">
                <a:ea typeface="华文楷体" pitchFamily="2" charset="-122"/>
              </a:rPr>
              <a:t> accused his old rival England of profiting from refereeing decisions</a:t>
            </a:r>
            <a:endParaRPr lang="en-US" altLang="zh-CN" b="1" dirty="0" smtClean="0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457200" y="1556792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自然语言处理任务简介</a:t>
            </a:r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任务的评价方式</a:t>
            </a:r>
            <a:endParaRPr lang="en-US" altLang="zh-CN" sz="3200" kern="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任务建模举例</a:t>
            </a:r>
            <a:endParaRPr lang="en-US" altLang="zh-CN" sz="3200" kern="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4" name="圆角矩形 3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主要内容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机器翻译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如何评价机器自动处理的性能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</a:t>
            </a:r>
            <a:r>
              <a:rPr lang="zh-CN" altLang="en-US" sz="2400" b="1" dirty="0">
                <a:ea typeface="华文楷体" pitchFamily="2" charset="-122"/>
              </a:rPr>
              <a:t>：马拉多纳则斥责老对手英格兰在裁判判罚中获利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2924944"/>
            <a:ext cx="903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答案： </a:t>
            </a:r>
            <a:r>
              <a:rPr lang="en-US" altLang="zh-CN" sz="2400" b="1" dirty="0" err="1">
                <a:ea typeface="华文楷体" pitchFamily="2" charset="-122"/>
              </a:rPr>
              <a:t>Maradona</a:t>
            </a:r>
            <a:r>
              <a:rPr lang="en-US" altLang="zh-CN" sz="2400" b="1" dirty="0">
                <a:ea typeface="华文楷体" pitchFamily="2" charset="-122"/>
              </a:rPr>
              <a:t> rebuked his old </a:t>
            </a:r>
            <a:r>
              <a:rPr lang="en-US" altLang="zh-CN" sz="2400" b="1" dirty="0" smtClean="0">
                <a:ea typeface="华文楷体" pitchFamily="2" charset="-122"/>
              </a:rPr>
              <a:t>rival , England , </a:t>
            </a:r>
            <a:r>
              <a:rPr lang="en-US" altLang="zh-CN" sz="2400" b="1" dirty="0">
                <a:ea typeface="华文楷体" pitchFamily="2" charset="-122"/>
              </a:rPr>
              <a:t>for making profits in the </a:t>
            </a:r>
            <a:r>
              <a:rPr lang="en-US" altLang="zh-CN" sz="2400" b="1" dirty="0" smtClean="0">
                <a:ea typeface="华文楷体" pitchFamily="2" charset="-122"/>
              </a:rPr>
              <a:t>referee 's decision .</a:t>
            </a:r>
            <a:endParaRPr lang="en-US" altLang="zh-CN" b="1" dirty="0" smtClean="0">
              <a:ea typeface="华文楷体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0" y="3861048"/>
            <a:ext cx="8998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1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ea typeface="华文楷体" pitchFamily="2" charset="-122"/>
              </a:rPr>
              <a:t>Maradona</a:t>
            </a:r>
            <a:r>
              <a:rPr lang="en-US" altLang="zh-CN" sz="2400" b="1" dirty="0">
                <a:ea typeface="华文楷体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华文楷体" pitchFamily="2" charset="-122"/>
              </a:rPr>
              <a:t>rebuked</a:t>
            </a:r>
            <a:r>
              <a:rPr lang="en-US" altLang="zh-CN" sz="2400" b="1" dirty="0">
                <a:ea typeface="华文楷体" pitchFamily="2" charset="-122"/>
              </a:rPr>
              <a:t> the </a:t>
            </a:r>
            <a:r>
              <a:rPr lang="en-US" altLang="zh-CN" sz="2400" b="1" dirty="0">
                <a:solidFill>
                  <a:srgbClr val="FF0000"/>
                </a:solidFill>
                <a:ea typeface="华文楷体" pitchFamily="2" charset="-122"/>
              </a:rPr>
              <a:t>old rival England for</a:t>
            </a:r>
            <a:r>
              <a:rPr lang="en-US" altLang="zh-CN" sz="2400" b="1" dirty="0">
                <a:ea typeface="华文楷体" pitchFamily="2" charset="-122"/>
              </a:rPr>
              <a:t> profiting </a:t>
            </a:r>
            <a:r>
              <a:rPr lang="en-US" altLang="zh-CN" sz="2400" b="1" dirty="0">
                <a:solidFill>
                  <a:srgbClr val="FF0000"/>
                </a:solidFill>
                <a:ea typeface="华文楷体" pitchFamily="2" charset="-122"/>
              </a:rPr>
              <a:t>the </a:t>
            </a:r>
            <a:r>
              <a:rPr lang="en-US" altLang="zh-CN" sz="2400" b="1" dirty="0" smtClean="0">
                <a:solidFill>
                  <a:srgbClr val="FF0000"/>
                </a:solidFill>
                <a:ea typeface="华文楷体" pitchFamily="2" charset="-122"/>
              </a:rPr>
              <a:t>referee 's </a:t>
            </a:r>
            <a:r>
              <a:rPr lang="en-US" altLang="zh-CN" sz="2400" b="1" dirty="0">
                <a:ea typeface="华文楷体" pitchFamily="2" charset="-122"/>
              </a:rPr>
              <a:t>penalty.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016" y="4758243"/>
            <a:ext cx="903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2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en-US" altLang="zh-CN" sz="2400" b="1" dirty="0">
                <a:ea typeface="华文楷体" pitchFamily="2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ea typeface="华文楷体" pitchFamily="2" charset="-122"/>
              </a:rPr>
              <a:t>Maradona</a:t>
            </a:r>
            <a:r>
              <a:rPr lang="en-US" altLang="zh-CN" sz="2400" b="1" dirty="0">
                <a:ea typeface="华文楷体" pitchFamily="2" charset="-122"/>
              </a:rPr>
              <a:t> accused </a:t>
            </a:r>
            <a:r>
              <a:rPr lang="en-US" altLang="zh-CN" sz="2400" b="1" dirty="0">
                <a:solidFill>
                  <a:srgbClr val="FF0000"/>
                </a:solidFill>
                <a:ea typeface="华文楷体" pitchFamily="2" charset="-122"/>
              </a:rPr>
              <a:t>his old rival England </a:t>
            </a:r>
            <a:r>
              <a:rPr lang="en-US" altLang="zh-CN" sz="2400" b="1" dirty="0">
                <a:ea typeface="华文楷体" pitchFamily="2" charset="-122"/>
              </a:rPr>
              <a:t>of profiting from refereeing decisions</a:t>
            </a:r>
            <a:endParaRPr lang="en-US" altLang="zh-CN" b="1" dirty="0" smtClean="0"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9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机器翻译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BLEU=9/17                     1-gram bleu   </a:t>
            </a:r>
          </a:p>
          <a:p>
            <a:pPr marL="0" indent="0" eaLnBrk="1" hangingPunct="1">
              <a:buNone/>
            </a:pP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BLEU=5/17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如何评价机器自动处理的性能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</a:t>
            </a:r>
            <a:r>
              <a:rPr lang="zh-CN" altLang="en-US" sz="2400" b="1" dirty="0">
                <a:ea typeface="华文楷体" pitchFamily="2" charset="-122"/>
              </a:rPr>
              <a:t>：马拉多纳则斥责老对手英格兰在裁判判罚中获利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2924944"/>
            <a:ext cx="903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答案： </a:t>
            </a:r>
            <a:r>
              <a:rPr lang="en-US" altLang="zh-CN" sz="2400" b="1" dirty="0" err="1">
                <a:ea typeface="华文楷体" pitchFamily="2" charset="-122"/>
              </a:rPr>
              <a:t>Maradona</a:t>
            </a:r>
            <a:r>
              <a:rPr lang="en-US" altLang="zh-CN" sz="2400" b="1" dirty="0">
                <a:ea typeface="华文楷体" pitchFamily="2" charset="-122"/>
              </a:rPr>
              <a:t> rebuked his old </a:t>
            </a:r>
            <a:r>
              <a:rPr lang="en-US" altLang="zh-CN" sz="2400" b="1" dirty="0" smtClean="0">
                <a:ea typeface="华文楷体" pitchFamily="2" charset="-122"/>
              </a:rPr>
              <a:t>rival , England , </a:t>
            </a:r>
            <a:r>
              <a:rPr lang="en-US" altLang="zh-CN" sz="2400" b="1" dirty="0">
                <a:ea typeface="华文楷体" pitchFamily="2" charset="-122"/>
              </a:rPr>
              <a:t>for making profits in the </a:t>
            </a:r>
            <a:r>
              <a:rPr lang="en-US" altLang="zh-CN" sz="2400" b="1" dirty="0" smtClean="0">
                <a:ea typeface="华文楷体" pitchFamily="2" charset="-122"/>
              </a:rPr>
              <a:t>referee 's decision .</a:t>
            </a:r>
            <a:endParaRPr lang="en-US" altLang="zh-CN" b="1" dirty="0" smtClean="0">
              <a:ea typeface="华文楷体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0" y="3861048"/>
            <a:ext cx="8998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1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ea typeface="华文楷体" pitchFamily="2" charset="-122"/>
              </a:rPr>
              <a:t>Maradona</a:t>
            </a:r>
            <a:r>
              <a:rPr lang="en-US" altLang="zh-CN" sz="2400" b="1" dirty="0"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华文楷体" pitchFamily="2" charset="-122"/>
              </a:rPr>
              <a:t>rebuked</a:t>
            </a:r>
            <a:r>
              <a:rPr lang="en-US" altLang="zh-CN" sz="2400" b="1" dirty="0" smtClean="0">
                <a:ea typeface="华文楷体" pitchFamily="2" charset="-122"/>
              </a:rPr>
              <a:t> </a:t>
            </a:r>
            <a:r>
              <a:rPr lang="en-US" altLang="zh-CN" sz="2400" b="1" dirty="0">
                <a:ea typeface="华文楷体" pitchFamily="2" charset="-122"/>
              </a:rPr>
              <a:t>the </a:t>
            </a:r>
            <a:r>
              <a:rPr lang="en-US" altLang="zh-CN" sz="2400" b="1" dirty="0">
                <a:solidFill>
                  <a:srgbClr val="FF0000"/>
                </a:solidFill>
                <a:ea typeface="华文楷体" pitchFamily="2" charset="-122"/>
              </a:rPr>
              <a:t>old rival England for</a:t>
            </a:r>
            <a:r>
              <a:rPr lang="en-US" altLang="zh-CN" sz="2400" b="1" dirty="0">
                <a:ea typeface="华文楷体" pitchFamily="2" charset="-122"/>
              </a:rPr>
              <a:t> profiting </a:t>
            </a:r>
            <a:r>
              <a:rPr lang="en-US" altLang="zh-CN" sz="2400" b="1" dirty="0">
                <a:solidFill>
                  <a:srgbClr val="FF0000"/>
                </a:solidFill>
                <a:ea typeface="华文楷体" pitchFamily="2" charset="-122"/>
              </a:rPr>
              <a:t>the </a:t>
            </a:r>
            <a:r>
              <a:rPr lang="en-US" altLang="zh-CN" sz="2400" b="1" dirty="0" smtClean="0">
                <a:solidFill>
                  <a:srgbClr val="FF0000"/>
                </a:solidFill>
                <a:ea typeface="华文楷体" pitchFamily="2" charset="-122"/>
              </a:rPr>
              <a:t>referee 's </a:t>
            </a:r>
            <a:r>
              <a:rPr lang="en-US" altLang="zh-CN" sz="2400" b="1" dirty="0">
                <a:ea typeface="华文楷体" pitchFamily="2" charset="-122"/>
              </a:rPr>
              <a:t>penalty.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016" y="4758243"/>
            <a:ext cx="903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2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en-US" altLang="zh-CN" sz="2400" b="1" dirty="0">
                <a:ea typeface="华文楷体" pitchFamily="2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ea typeface="华文楷体" pitchFamily="2" charset="-122"/>
              </a:rPr>
              <a:t>Maradona</a:t>
            </a:r>
            <a:r>
              <a:rPr lang="en-US" altLang="zh-CN" sz="2400" b="1" dirty="0">
                <a:ea typeface="华文楷体" pitchFamily="2" charset="-122"/>
              </a:rPr>
              <a:t> accused </a:t>
            </a:r>
            <a:r>
              <a:rPr lang="en-US" altLang="zh-CN" sz="2400" b="1" dirty="0">
                <a:solidFill>
                  <a:srgbClr val="FF0000"/>
                </a:solidFill>
                <a:ea typeface="华文楷体" pitchFamily="2" charset="-122"/>
              </a:rPr>
              <a:t>his old rival England </a:t>
            </a:r>
            <a:r>
              <a:rPr lang="en-US" altLang="zh-CN" sz="2400" b="1" dirty="0">
                <a:ea typeface="华文楷体" pitchFamily="2" charset="-122"/>
              </a:rPr>
              <a:t>of profiting from refereeing decisions</a:t>
            </a:r>
            <a:endParaRPr lang="en-US" altLang="zh-CN" b="1" dirty="0" smtClean="0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课后思考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分词任务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en-US" sz="2800" dirty="0" smtClean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800" dirty="0" smtClean="0">
                <a:solidFill>
                  <a:srgbClr val="C00000"/>
                </a:solidFill>
                <a:ea typeface="华文楷体" pitchFamily="2" charset="-122"/>
              </a:rPr>
              <a:t>本  次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”是否应该算作错误？</a:t>
            </a: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如何评价机器自动处理的性能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35132" y="3068960"/>
            <a:ext cx="778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</a:t>
            </a:r>
            <a:r>
              <a:rPr lang="zh-CN" altLang="en-US" sz="2400" dirty="0" smtClean="0">
                <a:ea typeface="华文楷体" pitchFamily="2" charset="-122"/>
              </a:rPr>
              <a:t>本</a:t>
            </a:r>
            <a:r>
              <a:rPr lang="zh-CN" altLang="en-US" sz="2400" dirty="0">
                <a:ea typeface="华文楷体" pitchFamily="2" charset="-122"/>
              </a:rPr>
              <a:t>次课将介绍自然语言处理相关的基本任务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0" y="377915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答案：</a:t>
            </a:r>
            <a:r>
              <a:rPr lang="zh-CN" altLang="en-US" sz="2400" dirty="0" smtClean="0">
                <a:ea typeface="华文楷体" pitchFamily="2" charset="-122"/>
              </a:rPr>
              <a:t>本次  课  将  介绍  自然  语言 处理  相关  的  基本 任务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456137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1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zh-CN" altLang="en-US" sz="2400" dirty="0">
                <a:ea typeface="华文楷体" pitchFamily="2" charset="-122"/>
              </a:rPr>
              <a:t>本</a:t>
            </a:r>
            <a:r>
              <a:rPr lang="zh-CN" altLang="en-US" sz="2400" dirty="0" smtClean="0">
                <a:ea typeface="华文楷体" pitchFamily="2" charset="-122"/>
              </a:rPr>
              <a:t>次  课  将  介绍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自  然语  言</a:t>
            </a:r>
            <a:r>
              <a:rPr lang="zh-CN" altLang="en-US" sz="2400" dirty="0" smtClean="0">
                <a:ea typeface="华文楷体" pitchFamily="2" charset="-122"/>
              </a:rPr>
              <a:t>   处理  相关  的  基本 任务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36512" y="5343599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2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本  次</a:t>
            </a:r>
            <a:r>
              <a:rPr lang="zh-CN" altLang="en-US" sz="2400" dirty="0" smtClean="0">
                <a:ea typeface="华文楷体" pitchFamily="2" charset="-122"/>
              </a:rPr>
              <a:t>  </a:t>
            </a:r>
            <a:r>
              <a:rPr lang="zh-CN" altLang="en-US" sz="2400" dirty="0">
                <a:ea typeface="华文楷体" pitchFamily="2" charset="-122"/>
              </a:rPr>
              <a:t>课  将  介绍  自然  语言 处理  相关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的基本  </a:t>
            </a:r>
            <a:r>
              <a:rPr lang="zh-CN" altLang="en-US" sz="2400" dirty="0" smtClean="0">
                <a:ea typeface="华文楷体" pitchFamily="2" charset="-122"/>
              </a:rPr>
              <a:t>任务</a:t>
            </a:r>
            <a:endParaRPr lang="zh-CN" altLang="en-US" sz="2400" dirty="0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课后思考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关系抽取如何评价？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如何评价机器自动处理的性能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" y="4077072"/>
            <a:ext cx="9144000" cy="16141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0" y="3068960"/>
            <a:ext cx="91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美国  联合通讯社  记者  帕特里克 麦克道尔 在 科威特 城市</a:t>
            </a:r>
            <a:endParaRPr lang="zh-CN" altLang="en-US" sz="2400" dirty="0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课后思考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是否有更好的机器翻译评价方式？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如何评价机器自动处理的性能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0" y="303992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</a:t>
            </a:r>
            <a:r>
              <a:rPr lang="zh-CN" altLang="en-US" sz="2400" b="1" dirty="0">
                <a:ea typeface="华文楷体" pitchFamily="2" charset="-122"/>
              </a:rPr>
              <a:t>：马拉多纳则斥责老对手英格兰在裁判判罚中获利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3645024"/>
            <a:ext cx="903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答案： </a:t>
            </a:r>
            <a:r>
              <a:rPr lang="en-US" altLang="zh-CN" sz="2400" b="1" dirty="0" err="1">
                <a:ea typeface="华文楷体" pitchFamily="2" charset="-122"/>
              </a:rPr>
              <a:t>Maradona</a:t>
            </a:r>
            <a:r>
              <a:rPr lang="en-US" altLang="zh-CN" sz="2400" b="1" dirty="0">
                <a:ea typeface="华文楷体" pitchFamily="2" charset="-122"/>
              </a:rPr>
              <a:t> rebuked his old </a:t>
            </a:r>
            <a:r>
              <a:rPr lang="en-US" altLang="zh-CN" sz="2400" b="1" dirty="0" smtClean="0">
                <a:ea typeface="华文楷体" pitchFamily="2" charset="-122"/>
              </a:rPr>
              <a:t>rival , England , </a:t>
            </a:r>
            <a:r>
              <a:rPr lang="en-US" altLang="zh-CN" sz="2400" b="1" dirty="0">
                <a:ea typeface="华文楷体" pitchFamily="2" charset="-122"/>
              </a:rPr>
              <a:t>for making profits in the </a:t>
            </a:r>
            <a:r>
              <a:rPr lang="en-US" altLang="zh-CN" sz="2400" b="1" dirty="0" smtClean="0">
                <a:ea typeface="华文楷体" pitchFamily="2" charset="-122"/>
              </a:rPr>
              <a:t>referee 's decision .</a:t>
            </a:r>
            <a:endParaRPr lang="en-US" altLang="zh-CN" b="1" dirty="0" smtClean="0">
              <a:ea typeface="华文楷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4581128"/>
            <a:ext cx="8998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1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ea typeface="华文楷体" pitchFamily="2" charset="-122"/>
              </a:rPr>
              <a:t>Maradona</a:t>
            </a:r>
            <a:r>
              <a:rPr lang="en-US" altLang="zh-CN" sz="2400" b="1" dirty="0">
                <a:ea typeface="华文楷体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华文楷体" pitchFamily="2" charset="-122"/>
              </a:rPr>
              <a:t>rebuked</a:t>
            </a:r>
            <a:r>
              <a:rPr lang="en-US" altLang="zh-CN" sz="2400" b="1" dirty="0">
                <a:ea typeface="华文楷体" pitchFamily="2" charset="-122"/>
              </a:rPr>
              <a:t> the </a:t>
            </a:r>
            <a:r>
              <a:rPr lang="en-US" altLang="zh-CN" sz="2400" b="1" dirty="0">
                <a:solidFill>
                  <a:srgbClr val="FF0000"/>
                </a:solidFill>
                <a:ea typeface="华文楷体" pitchFamily="2" charset="-122"/>
              </a:rPr>
              <a:t>old rival England for</a:t>
            </a:r>
            <a:r>
              <a:rPr lang="en-US" altLang="zh-CN" sz="2400" b="1" dirty="0">
                <a:ea typeface="华文楷体" pitchFamily="2" charset="-122"/>
              </a:rPr>
              <a:t> profiting </a:t>
            </a:r>
            <a:r>
              <a:rPr lang="en-US" altLang="zh-CN" sz="2400" b="1" dirty="0">
                <a:solidFill>
                  <a:srgbClr val="FF0000"/>
                </a:solidFill>
                <a:ea typeface="华文楷体" pitchFamily="2" charset="-122"/>
              </a:rPr>
              <a:t>the </a:t>
            </a:r>
            <a:r>
              <a:rPr lang="en-US" altLang="zh-CN" sz="2400" b="1" dirty="0" smtClean="0">
                <a:solidFill>
                  <a:srgbClr val="FF0000"/>
                </a:solidFill>
                <a:ea typeface="华文楷体" pitchFamily="2" charset="-122"/>
              </a:rPr>
              <a:t>referee 's </a:t>
            </a:r>
            <a:r>
              <a:rPr lang="en-US" altLang="zh-CN" sz="2400" b="1" dirty="0">
                <a:ea typeface="华文楷体" pitchFamily="2" charset="-122"/>
              </a:rPr>
              <a:t>penalty.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16" y="5478323"/>
            <a:ext cx="903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2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en-US" altLang="zh-CN" sz="2400" b="1" dirty="0">
                <a:ea typeface="华文楷体" pitchFamily="2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ea typeface="华文楷体" pitchFamily="2" charset="-122"/>
              </a:rPr>
              <a:t>Maradona</a:t>
            </a:r>
            <a:r>
              <a:rPr lang="en-US" altLang="zh-CN" sz="2400" b="1" dirty="0">
                <a:ea typeface="华文楷体" pitchFamily="2" charset="-122"/>
              </a:rPr>
              <a:t> accused </a:t>
            </a:r>
            <a:r>
              <a:rPr lang="en-US" altLang="zh-CN" sz="2400" b="1" dirty="0">
                <a:solidFill>
                  <a:srgbClr val="FF0000"/>
                </a:solidFill>
                <a:ea typeface="华文楷体" pitchFamily="2" charset="-122"/>
              </a:rPr>
              <a:t>his old rival England </a:t>
            </a:r>
            <a:r>
              <a:rPr lang="en-US" altLang="zh-CN" sz="2400" b="1" dirty="0">
                <a:ea typeface="华文楷体" pitchFamily="2" charset="-122"/>
              </a:rPr>
              <a:t>of profiting from refereeing decisions</a:t>
            </a:r>
            <a:endParaRPr lang="en-US" altLang="zh-CN" b="1" dirty="0" smtClean="0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课后思考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如何评价对话系统？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如何评价机器自动处理的性能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852936"/>
            <a:ext cx="7467027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457200" y="1556792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自然语言处理任务简介</a:t>
            </a:r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任务的评价方式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任务建模举例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4" name="圆角矩形 3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主要内容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512" y="2319840"/>
            <a:ext cx="778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</a:t>
            </a:r>
            <a:r>
              <a:rPr lang="zh-CN" altLang="en-US" sz="2400" dirty="0" smtClean="0">
                <a:ea typeface="华文楷体" pitchFamily="2" charset="-122"/>
              </a:rPr>
              <a:t>本</a:t>
            </a:r>
            <a:r>
              <a:rPr lang="zh-CN" altLang="en-US" sz="2400" dirty="0">
                <a:ea typeface="华文楷体" pitchFamily="2" charset="-122"/>
              </a:rPr>
              <a:t>次课将介绍自然语言处理相关的基本任务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：词典匹配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</a:t>
            </a:r>
            <a:r>
              <a:rPr lang="en-US" altLang="zh-CN" sz="3200" kern="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kern="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  课 将  自  处  理  关  的  任</a:t>
            </a:r>
            <a:r>
              <a:rPr lang="en-US" altLang="zh-CN" sz="3200" kern="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本次   介绍   自然   语言   处理   相关  基本  任务</a:t>
            </a:r>
            <a:r>
              <a:rPr lang="en-US" altLang="zh-CN" sz="3200" kern="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24512" y="2319840"/>
            <a:ext cx="778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</a:t>
            </a:r>
            <a:r>
              <a:rPr lang="zh-CN" altLang="en-US" sz="2400" dirty="0" smtClean="0">
                <a:ea typeface="华文楷体" pitchFamily="2" charset="-122"/>
              </a:rPr>
              <a:t>本</a:t>
            </a:r>
            <a:r>
              <a:rPr lang="zh-CN" altLang="en-US" sz="2400" dirty="0">
                <a:ea typeface="华文楷体" pitchFamily="2" charset="-122"/>
              </a:rPr>
              <a:t>次课将介绍自然语言处理相关的基本任务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：词典匹配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512" y="2319840"/>
            <a:ext cx="778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</a:t>
            </a:r>
            <a:r>
              <a:rPr lang="zh-CN" altLang="en-US" sz="2400" dirty="0" smtClean="0">
                <a:ea typeface="华文楷体" pitchFamily="2" charset="-122"/>
              </a:rPr>
              <a:t>本</a:t>
            </a:r>
            <a:r>
              <a:rPr lang="zh-CN" altLang="en-US" sz="2400" dirty="0">
                <a:ea typeface="华文楷体" pitchFamily="2" charset="-122"/>
              </a:rPr>
              <a:t>次课将介绍自然语言处理相关的基本任务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519" y="40329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1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zh-CN" altLang="en-US" sz="2400" dirty="0" smtClean="0">
                <a:ea typeface="华文楷体" pitchFamily="2" charset="-122"/>
              </a:rPr>
              <a:t>本次  课  将  介绍  自然  语言 处理  相关  的  基本  任务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496" y="455151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2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zh-CN" altLang="en-US" sz="2400" b="1" dirty="0" smtClean="0">
                <a:solidFill>
                  <a:srgbClr val="FF0000"/>
                </a:solidFill>
                <a:ea typeface="华文楷体" pitchFamily="2" charset="-122"/>
              </a:rPr>
              <a:t>本  次</a:t>
            </a:r>
            <a:r>
              <a:rPr lang="zh-CN" altLang="en-US" sz="2400" dirty="0" smtClean="0">
                <a:ea typeface="华文楷体" pitchFamily="2" charset="-122"/>
              </a:rPr>
              <a:t>  课  将  介绍  自然  语言 处理  相关  的  基本  任务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496" y="505556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3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zh-CN" altLang="en-US" sz="2400" dirty="0" smtClean="0">
                <a:ea typeface="华文楷体" pitchFamily="2" charset="-122"/>
              </a:rPr>
              <a:t>本次  课  将  介绍  自然  语言 </a:t>
            </a:r>
            <a:r>
              <a:rPr lang="zh-CN" altLang="en-US" sz="2400" b="1" dirty="0" smtClean="0">
                <a:solidFill>
                  <a:srgbClr val="FF0000"/>
                </a:solidFill>
                <a:ea typeface="华文楷体" pitchFamily="2" charset="-122"/>
              </a:rPr>
              <a:t>处   理</a:t>
            </a:r>
            <a:r>
              <a:rPr lang="zh-CN" altLang="en-US" sz="2400" dirty="0" smtClean="0">
                <a:ea typeface="华文楷体" pitchFamily="2" charset="-122"/>
              </a:rPr>
              <a:t>  相关  的  基本  任务</a:t>
            </a:r>
            <a:endParaRPr lang="zh-CN" altLang="en-US" sz="2400" dirty="0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0" y="1557338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基本印象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35132" y="2132856"/>
            <a:ext cx="747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</a:t>
            </a:r>
            <a:r>
              <a:rPr lang="zh-CN" altLang="en-US" sz="2400" dirty="0" smtClean="0">
                <a:ea typeface="华文楷体" pitchFamily="2" charset="-122"/>
              </a:rPr>
              <a:t>本</a:t>
            </a:r>
            <a:r>
              <a:rPr lang="zh-CN" altLang="en-US" sz="2400" dirty="0">
                <a:ea typeface="华文楷体" pitchFamily="2" charset="-122"/>
              </a:rPr>
              <a:t>次课将介绍自然语言处理相关的基本任务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005064"/>
            <a:ext cx="8810133" cy="153479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35132" y="2996952"/>
            <a:ext cx="2092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输出：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：词典匹配 （最大匹配）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正向最大匹配、反向最大匹配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512" y="2319840"/>
            <a:ext cx="778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</a:t>
            </a:r>
            <a:r>
              <a:rPr lang="zh-CN" altLang="en-US" sz="2400" dirty="0" smtClean="0">
                <a:ea typeface="华文楷体" pitchFamily="2" charset="-122"/>
              </a:rPr>
              <a:t>本</a:t>
            </a:r>
            <a:r>
              <a:rPr lang="zh-CN" altLang="en-US" sz="2400" dirty="0">
                <a:ea typeface="华文楷体" pitchFamily="2" charset="-122"/>
              </a:rPr>
              <a:t>次课将介绍自然语言处理相关的基本任务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519" y="40329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1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zh-CN" altLang="en-US" sz="2400" dirty="0" smtClean="0">
                <a:ea typeface="华文楷体" pitchFamily="2" charset="-122"/>
              </a:rPr>
              <a:t>本次  课  将  介绍  自然  语言 处理  相关  的  基本  任务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496" y="455151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trike="sngStrike" dirty="0" smtClean="0">
                <a:ea typeface="华文楷体" pitchFamily="2" charset="-122"/>
              </a:rPr>
              <a:t>结果</a:t>
            </a:r>
            <a:r>
              <a:rPr lang="en-US" altLang="zh-CN" sz="2400" b="1" strike="sngStrike" dirty="0" smtClean="0">
                <a:ea typeface="华文楷体" pitchFamily="2" charset="-122"/>
              </a:rPr>
              <a:t>2</a:t>
            </a:r>
            <a:r>
              <a:rPr lang="zh-CN" altLang="en-US" sz="2400" b="1" strike="sngStrike" dirty="0" smtClean="0">
                <a:ea typeface="华文楷体" pitchFamily="2" charset="-122"/>
              </a:rPr>
              <a:t>：</a:t>
            </a:r>
            <a:r>
              <a:rPr lang="zh-CN" altLang="en-US" sz="2400" b="1" strike="sngStrike" dirty="0" smtClean="0">
                <a:solidFill>
                  <a:srgbClr val="FF0000"/>
                </a:solidFill>
                <a:ea typeface="华文楷体" pitchFamily="2" charset="-122"/>
              </a:rPr>
              <a:t>本  次</a:t>
            </a:r>
            <a:r>
              <a:rPr lang="zh-CN" altLang="en-US" sz="2400" strike="sngStrike" dirty="0" smtClean="0">
                <a:ea typeface="华文楷体" pitchFamily="2" charset="-122"/>
              </a:rPr>
              <a:t>  课  将  介绍  自然  语言 处理  相关  的  基本  任务</a:t>
            </a:r>
            <a:endParaRPr lang="zh-CN" altLang="en-US" sz="2400" strike="sngStrike" dirty="0">
              <a:ea typeface="华文楷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496" y="505556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trike="sngStrike" dirty="0" smtClean="0">
                <a:ea typeface="华文楷体" pitchFamily="2" charset="-122"/>
              </a:rPr>
              <a:t>结果</a:t>
            </a:r>
            <a:r>
              <a:rPr lang="en-US" altLang="zh-CN" sz="2400" b="1" strike="sngStrike" dirty="0" smtClean="0">
                <a:ea typeface="华文楷体" pitchFamily="2" charset="-122"/>
              </a:rPr>
              <a:t>3</a:t>
            </a:r>
            <a:r>
              <a:rPr lang="zh-CN" altLang="en-US" sz="2400" b="1" strike="sngStrike" dirty="0" smtClean="0">
                <a:ea typeface="华文楷体" pitchFamily="2" charset="-122"/>
              </a:rPr>
              <a:t>：</a:t>
            </a:r>
            <a:r>
              <a:rPr lang="zh-CN" altLang="en-US" sz="2400" strike="sngStrike" dirty="0" smtClean="0">
                <a:ea typeface="华文楷体" pitchFamily="2" charset="-122"/>
              </a:rPr>
              <a:t>本次  课  将  介绍  自然  语言 </a:t>
            </a:r>
            <a:r>
              <a:rPr lang="zh-CN" altLang="en-US" sz="2400" b="1" strike="sngStrike" dirty="0" smtClean="0">
                <a:solidFill>
                  <a:srgbClr val="FF0000"/>
                </a:solidFill>
                <a:ea typeface="华文楷体" pitchFamily="2" charset="-122"/>
              </a:rPr>
              <a:t>处   理</a:t>
            </a:r>
            <a:r>
              <a:rPr lang="zh-CN" altLang="en-US" sz="2400" strike="sngStrike" dirty="0" smtClean="0">
                <a:ea typeface="华文楷体" pitchFamily="2" charset="-122"/>
              </a:rPr>
              <a:t>  相关  的  基本  任务</a:t>
            </a:r>
            <a:endParaRPr lang="zh-CN" altLang="en-US" sz="2400" strike="sngStrike" dirty="0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3200" kern="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词典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匹配 （最大匹配）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正向最大匹配、反向最大匹配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6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基于规则的算法</a:t>
            </a:r>
            <a:endParaRPr lang="en-US" altLang="zh-CN" sz="36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512" y="2319840"/>
            <a:ext cx="778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</a:t>
            </a:r>
            <a:r>
              <a:rPr lang="zh-CN" altLang="en-US" sz="2400" dirty="0" smtClean="0">
                <a:ea typeface="华文楷体" pitchFamily="2" charset="-122"/>
              </a:rPr>
              <a:t>本</a:t>
            </a:r>
            <a:r>
              <a:rPr lang="zh-CN" altLang="en-US" sz="2400" dirty="0">
                <a:ea typeface="华文楷体" pitchFamily="2" charset="-122"/>
              </a:rPr>
              <a:t>次课将介绍自然语言处理相关的基本任务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519" y="40329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1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zh-CN" altLang="en-US" sz="2400" dirty="0" smtClean="0">
                <a:ea typeface="华文楷体" pitchFamily="2" charset="-122"/>
              </a:rPr>
              <a:t>本次  课  将  介绍  自然  语言 处理  相关  的  基本  任务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496" y="455151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trike="sngStrike" dirty="0" smtClean="0">
                <a:ea typeface="华文楷体" pitchFamily="2" charset="-122"/>
              </a:rPr>
              <a:t>结果</a:t>
            </a:r>
            <a:r>
              <a:rPr lang="en-US" altLang="zh-CN" sz="2400" b="1" strike="sngStrike" dirty="0" smtClean="0">
                <a:ea typeface="华文楷体" pitchFamily="2" charset="-122"/>
              </a:rPr>
              <a:t>2</a:t>
            </a:r>
            <a:r>
              <a:rPr lang="zh-CN" altLang="en-US" sz="2400" b="1" strike="sngStrike" dirty="0" smtClean="0">
                <a:ea typeface="华文楷体" pitchFamily="2" charset="-122"/>
              </a:rPr>
              <a:t>：</a:t>
            </a:r>
            <a:r>
              <a:rPr lang="zh-CN" altLang="en-US" sz="2400" b="1" strike="sngStrike" dirty="0" smtClean="0">
                <a:solidFill>
                  <a:srgbClr val="FF0000"/>
                </a:solidFill>
                <a:ea typeface="华文楷体" pitchFamily="2" charset="-122"/>
              </a:rPr>
              <a:t>本  次</a:t>
            </a:r>
            <a:r>
              <a:rPr lang="zh-CN" altLang="en-US" sz="2400" strike="sngStrike" dirty="0" smtClean="0">
                <a:ea typeface="华文楷体" pitchFamily="2" charset="-122"/>
              </a:rPr>
              <a:t>  课  将  介绍  自然  语言 处理  相关  的  基本  任务</a:t>
            </a:r>
            <a:endParaRPr lang="zh-CN" altLang="en-US" sz="2400" strike="sngStrike" dirty="0">
              <a:ea typeface="华文楷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496" y="505556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trike="sngStrike" dirty="0" smtClean="0">
                <a:ea typeface="华文楷体" pitchFamily="2" charset="-122"/>
              </a:rPr>
              <a:t>结果</a:t>
            </a:r>
            <a:r>
              <a:rPr lang="en-US" altLang="zh-CN" sz="2400" b="1" strike="sngStrike" dirty="0" smtClean="0">
                <a:ea typeface="华文楷体" pitchFamily="2" charset="-122"/>
              </a:rPr>
              <a:t>3</a:t>
            </a:r>
            <a:r>
              <a:rPr lang="zh-CN" altLang="en-US" sz="2400" b="1" strike="sngStrike" dirty="0" smtClean="0">
                <a:ea typeface="华文楷体" pitchFamily="2" charset="-122"/>
              </a:rPr>
              <a:t>：</a:t>
            </a:r>
            <a:r>
              <a:rPr lang="zh-CN" altLang="en-US" sz="2400" strike="sngStrike" dirty="0" smtClean="0">
                <a:ea typeface="华文楷体" pitchFamily="2" charset="-122"/>
              </a:rPr>
              <a:t>本次  课  将  介绍  自然  语言 </a:t>
            </a:r>
            <a:r>
              <a:rPr lang="zh-CN" altLang="en-US" sz="2400" b="1" strike="sngStrike" dirty="0" smtClean="0">
                <a:solidFill>
                  <a:srgbClr val="FF0000"/>
                </a:solidFill>
                <a:ea typeface="华文楷体" pitchFamily="2" charset="-122"/>
              </a:rPr>
              <a:t>处   理</a:t>
            </a:r>
            <a:r>
              <a:rPr lang="zh-CN" altLang="en-US" sz="2400" strike="sngStrike" dirty="0" smtClean="0">
                <a:ea typeface="华文楷体" pitchFamily="2" charset="-122"/>
              </a:rPr>
              <a:t>  相关  的  基本  任务</a:t>
            </a:r>
            <a:endParaRPr lang="zh-CN" altLang="en-US" sz="2400" strike="sngStrike" dirty="0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3200" kern="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词典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匹配 （最大匹配）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正向最大匹配、反向最大匹配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6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基于规则的算法</a:t>
            </a:r>
            <a:endParaRPr lang="en-US" altLang="zh-CN" sz="36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词典中的每个词就是一条规则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词的长度越大，规则优先级越高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512" y="2319840"/>
            <a:ext cx="778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</a:t>
            </a:r>
            <a:r>
              <a:rPr lang="zh-CN" altLang="en-US" sz="2400" dirty="0" smtClean="0">
                <a:ea typeface="华文楷体" pitchFamily="2" charset="-122"/>
              </a:rPr>
              <a:t>本</a:t>
            </a:r>
            <a:r>
              <a:rPr lang="zh-CN" altLang="en-US" sz="2400" dirty="0">
                <a:ea typeface="华文楷体" pitchFamily="2" charset="-122"/>
              </a:rPr>
              <a:t>次课将介绍自然语言处理相关的基本任务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519" y="40329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</a:t>
            </a:r>
            <a:r>
              <a:rPr lang="en-US" altLang="zh-CN" sz="2400" b="1" dirty="0" smtClean="0">
                <a:ea typeface="华文楷体" pitchFamily="2" charset="-122"/>
              </a:rPr>
              <a:t>1</a:t>
            </a:r>
            <a:r>
              <a:rPr lang="zh-CN" altLang="en-US" sz="2400" b="1" dirty="0" smtClean="0">
                <a:ea typeface="华文楷体" pitchFamily="2" charset="-122"/>
              </a:rPr>
              <a:t>：</a:t>
            </a:r>
            <a:r>
              <a:rPr lang="zh-CN" altLang="en-US" sz="2400" dirty="0" smtClean="0">
                <a:ea typeface="华文楷体" pitchFamily="2" charset="-122"/>
              </a:rPr>
              <a:t>本次  课  将  介绍  自然  语言 处理  相关  的  基本  任务</a:t>
            </a:r>
            <a:endParaRPr lang="zh-CN" altLang="en-US" sz="2400" dirty="0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000" b="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（他   明天   </a:t>
            </a:r>
            <a:r>
              <a:rPr lang="zh-CN" altLang="en-US" sz="20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起身    </a:t>
            </a:r>
            <a:r>
              <a:rPr lang="zh-CN" altLang="en-US" sz="2000" b="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去   北京）</a:t>
            </a:r>
            <a:endParaRPr lang="en-US" altLang="zh-CN" sz="2000" b="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基于规则的方法很难解决上面的问题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512" y="2319840"/>
            <a:ext cx="778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羽毛球拍卖完了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4985" y="2781505"/>
            <a:ext cx="461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结果：  羽毛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球   拍</a:t>
            </a:r>
            <a:r>
              <a:rPr lang="zh-CN" altLang="en-US" sz="2400" b="1" dirty="0" smtClean="0">
                <a:ea typeface="华文楷体" pitchFamily="2" charset="-122"/>
              </a:rPr>
              <a:t>卖   完  了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7071" y="4089846"/>
            <a:ext cx="778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他站起身来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544" y="4551511"/>
            <a:ext cx="461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结果：  他  站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起身</a:t>
            </a:r>
            <a:r>
              <a:rPr lang="zh-CN" altLang="en-US" sz="2400" b="1" dirty="0" smtClean="0">
                <a:ea typeface="华文楷体" pitchFamily="2" charset="-122"/>
              </a:rPr>
              <a:t> 来</a:t>
            </a:r>
            <a:endParaRPr lang="zh-CN" altLang="en-US" sz="2400" dirty="0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（更复杂的规则： </a:t>
            </a:r>
            <a:r>
              <a:rPr lang="zh-CN" altLang="en-US" sz="2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羽毛球拍</a:t>
            </a:r>
            <a:r>
              <a:rPr lang="en-US" altLang="zh-CN" sz="2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羽毛   球拍）</a:t>
            </a: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000" b="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（他   明天   </a:t>
            </a:r>
            <a:r>
              <a:rPr lang="zh-CN" altLang="en-US" sz="20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起身    </a:t>
            </a:r>
            <a:r>
              <a:rPr lang="zh-CN" altLang="en-US" sz="2000" b="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去   北京）</a:t>
            </a:r>
            <a:endParaRPr lang="en-US" altLang="zh-CN" sz="2000" b="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1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基于规则的方法很难解决上面的问题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（更复杂的规则： 前面是站，起身分开）</a:t>
            </a:r>
            <a:endParaRPr lang="en-US" altLang="zh-CN" sz="28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512" y="2319840"/>
            <a:ext cx="778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羽毛球拍卖完了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4985" y="2781505"/>
            <a:ext cx="461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结果：  羽毛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球   拍</a:t>
            </a:r>
            <a:r>
              <a:rPr lang="zh-CN" altLang="en-US" sz="2400" b="1" dirty="0" smtClean="0">
                <a:ea typeface="华文楷体" pitchFamily="2" charset="-122"/>
              </a:rPr>
              <a:t>卖   完  了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7071" y="4089846"/>
            <a:ext cx="778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他站起身来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544" y="4551511"/>
            <a:ext cx="461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结果：  他  站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起身</a:t>
            </a:r>
            <a:r>
              <a:rPr lang="zh-CN" altLang="en-US" sz="2400" b="1" dirty="0" smtClean="0">
                <a:ea typeface="华文楷体" pitchFamily="2" charset="-122"/>
              </a:rPr>
              <a:t> 来</a:t>
            </a:r>
            <a:endParaRPr lang="zh-CN" altLang="en-US" sz="2400" dirty="0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基于机器学习的方法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512" y="2319840"/>
            <a:ext cx="778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羽毛球拍卖完了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4985" y="2781505"/>
            <a:ext cx="461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结果：  羽毛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球   拍</a:t>
            </a:r>
            <a:r>
              <a:rPr lang="zh-CN" altLang="en-US" sz="2400" b="1" dirty="0" smtClean="0">
                <a:ea typeface="华文楷体" pitchFamily="2" charset="-122"/>
              </a:rPr>
              <a:t>卖   完  了</a:t>
            </a:r>
            <a:endParaRPr lang="zh-CN" altLang="en-US" sz="2400" dirty="0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： 基于机器学习的方法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分类：     </a:t>
            </a:r>
            <a:r>
              <a:rPr lang="en-US" altLang="zh-CN" sz="3200" i="1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上下文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)  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标签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     </a:t>
            </a: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512" y="2319840"/>
            <a:ext cx="778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羽毛球拍卖完了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4985" y="2781505"/>
            <a:ext cx="461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结果：  羽毛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球   拍</a:t>
            </a:r>
            <a:r>
              <a:rPr lang="zh-CN" altLang="en-US" sz="2400" b="1" dirty="0" smtClean="0">
                <a:ea typeface="华文楷体" pitchFamily="2" charset="-122"/>
              </a:rPr>
              <a:t>卖   完  了</a:t>
            </a:r>
            <a:endParaRPr lang="zh-CN" altLang="en-US" sz="2400" dirty="0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： 基于机器学习的方法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分类：     </a:t>
            </a:r>
            <a:r>
              <a:rPr lang="en-US" altLang="zh-CN" sz="3200" i="1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上下文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)  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标签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如何将分词转化成为打标签任务？     </a:t>
            </a: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512" y="2319840"/>
            <a:ext cx="778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羽毛球拍卖完了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4985" y="2781505"/>
            <a:ext cx="461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结果：  羽毛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球   拍</a:t>
            </a:r>
            <a:r>
              <a:rPr lang="zh-CN" altLang="en-US" sz="2400" b="1" dirty="0" smtClean="0">
                <a:ea typeface="华文楷体" pitchFamily="2" charset="-122"/>
              </a:rPr>
              <a:t>卖   完  了</a:t>
            </a:r>
            <a:endParaRPr lang="zh-CN" altLang="en-US" sz="2400" dirty="0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： 基于机器学习的方法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分类：     </a:t>
            </a:r>
            <a:r>
              <a:rPr lang="en-US" altLang="zh-CN" sz="3200" i="1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上下文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)  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标签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如何将分词转化成为打标签任务？     </a:t>
            </a: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512" y="2319840"/>
            <a:ext cx="778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羽毛球拍卖完了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4985" y="2781505"/>
            <a:ext cx="461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结果：  羽毛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球   拍</a:t>
            </a:r>
            <a:r>
              <a:rPr lang="zh-CN" altLang="en-US" sz="2400" b="1" dirty="0" smtClean="0">
                <a:ea typeface="华文楷体" pitchFamily="2" charset="-122"/>
              </a:rPr>
              <a:t>卖   完  了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132" y="5877272"/>
            <a:ext cx="8357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   羽   毛    球   拍   卖   完  了              </a:t>
            </a:r>
            <a:r>
              <a:rPr lang="zh-CN" altLang="en-US" sz="2400" b="1" dirty="0" smtClean="0">
                <a:solidFill>
                  <a:srgbClr val="381850"/>
                </a:solidFill>
                <a:ea typeface="华文楷体" pitchFamily="2" charset="-122"/>
              </a:rPr>
              <a:t>两类标签</a:t>
            </a:r>
            <a:endParaRPr lang="en-US" altLang="zh-CN" sz="2400" b="1" dirty="0" smtClean="0">
              <a:solidFill>
                <a:srgbClr val="381850"/>
              </a:solidFill>
              <a:ea typeface="华文楷体" pitchFamily="2" charset="-122"/>
            </a:endParaRPr>
          </a:p>
          <a:p>
            <a:r>
              <a:rPr lang="en-US" altLang="zh-CN" sz="2400" b="1" dirty="0">
                <a:ea typeface="华文楷体" pitchFamily="2" charset="-122"/>
              </a:rPr>
              <a:t> </a:t>
            </a:r>
            <a:r>
              <a:rPr lang="en-US" altLang="zh-CN" sz="2400" b="1" dirty="0" smtClean="0">
                <a:ea typeface="华文楷体" pitchFamily="2" charset="-122"/>
              </a:rPr>
              <a:t>   B    I       </a:t>
            </a:r>
            <a:r>
              <a:rPr lang="en-US" altLang="zh-CN" sz="2400" b="1" dirty="0" err="1" smtClean="0">
                <a:ea typeface="华文楷体" pitchFamily="2" charset="-122"/>
              </a:rPr>
              <a:t>I</a:t>
            </a:r>
            <a:r>
              <a:rPr lang="en-US" altLang="zh-CN" sz="2400" b="1" dirty="0" smtClean="0">
                <a:ea typeface="华文楷体" pitchFamily="2" charset="-122"/>
              </a:rPr>
              <a:t>     I     B    </a:t>
            </a:r>
            <a:r>
              <a:rPr lang="en-US" altLang="zh-CN" sz="2400" b="1" dirty="0" err="1" smtClean="0">
                <a:ea typeface="华文楷体" pitchFamily="2" charset="-122"/>
              </a:rPr>
              <a:t>B</a:t>
            </a:r>
            <a:r>
              <a:rPr lang="en-US" altLang="zh-CN" sz="2400" b="1" dirty="0" smtClean="0">
                <a:ea typeface="华文楷体" pitchFamily="2" charset="-122"/>
              </a:rPr>
              <a:t>   </a:t>
            </a:r>
            <a:r>
              <a:rPr lang="en-US" altLang="zh-CN" sz="2400" b="1" dirty="0" err="1" smtClean="0">
                <a:ea typeface="华文楷体" pitchFamily="2" charset="-122"/>
              </a:rPr>
              <a:t>B</a:t>
            </a:r>
            <a:r>
              <a:rPr lang="en-US" altLang="zh-CN" sz="2400" b="1" dirty="0" smtClean="0">
                <a:ea typeface="华文楷体" pitchFamily="2" charset="-122"/>
              </a:rPr>
              <a:t>       </a:t>
            </a:r>
            <a:r>
              <a:rPr lang="zh-CN" altLang="en-US" sz="2400" b="1" dirty="0" smtClean="0">
                <a:ea typeface="华文楷体" pitchFamily="2" charset="-122"/>
              </a:rPr>
              <a:t>羽毛球拍     卖    完   了</a:t>
            </a:r>
            <a:endParaRPr lang="zh-CN" altLang="en-US" sz="2400" dirty="0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： 基于机器学习的方法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分类：     </a:t>
            </a:r>
            <a:r>
              <a:rPr lang="en-US" altLang="zh-CN" sz="3200" i="1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上下文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)  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标签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512" y="2319840"/>
            <a:ext cx="778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羽毛球拍卖完了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7787" y="4199911"/>
            <a:ext cx="83573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   羽   毛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球</a:t>
            </a:r>
            <a:r>
              <a:rPr lang="zh-CN" altLang="en-US" sz="2400" b="1" dirty="0" smtClean="0">
                <a:ea typeface="华文楷体" pitchFamily="2" charset="-122"/>
              </a:rPr>
              <a:t>   拍   卖   完  了</a:t>
            </a:r>
            <a:endParaRPr lang="en-US" altLang="zh-CN" sz="2400" b="1" dirty="0" smtClean="0">
              <a:ea typeface="华文楷体" pitchFamily="2" charset="-122"/>
            </a:endParaRPr>
          </a:p>
          <a:p>
            <a:r>
              <a:rPr lang="en-US" altLang="zh-CN" sz="2400" b="1" dirty="0">
                <a:ea typeface="华文楷体" pitchFamily="2" charset="-122"/>
              </a:rPr>
              <a:t> </a:t>
            </a:r>
            <a:r>
              <a:rPr lang="en-US" altLang="zh-CN" sz="2400" b="1" dirty="0" smtClean="0">
                <a:ea typeface="华文楷体" pitchFamily="2" charset="-122"/>
              </a:rPr>
              <a:t>   B    I     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华文楷体" pitchFamily="2" charset="-122"/>
              </a:rPr>
              <a:t>I</a:t>
            </a:r>
            <a:r>
              <a:rPr lang="en-US" altLang="zh-CN" sz="2400" b="1" dirty="0" smtClean="0">
                <a:ea typeface="华文楷体" pitchFamily="2" charset="-122"/>
              </a:rPr>
              <a:t>     I     B    </a:t>
            </a:r>
            <a:r>
              <a:rPr lang="en-US" altLang="zh-CN" sz="2400" b="1" dirty="0" err="1" smtClean="0">
                <a:ea typeface="华文楷体" pitchFamily="2" charset="-122"/>
              </a:rPr>
              <a:t>B</a:t>
            </a:r>
            <a:r>
              <a:rPr lang="en-US" altLang="zh-CN" sz="2400" b="1" dirty="0" smtClean="0">
                <a:ea typeface="华文楷体" pitchFamily="2" charset="-122"/>
              </a:rPr>
              <a:t>   </a:t>
            </a:r>
            <a:r>
              <a:rPr lang="en-US" altLang="zh-CN" sz="2400" b="1" dirty="0" err="1" smtClean="0">
                <a:ea typeface="华文楷体" pitchFamily="2" charset="-122"/>
              </a:rPr>
              <a:t>B</a:t>
            </a:r>
            <a:r>
              <a:rPr lang="en-US" altLang="zh-CN" sz="2400" b="1" dirty="0" smtClean="0">
                <a:ea typeface="华文楷体" pitchFamily="2" charset="-122"/>
              </a:rPr>
              <a:t>       </a:t>
            </a:r>
            <a:r>
              <a:rPr lang="zh-CN" altLang="en-US" sz="2400" b="1" dirty="0" smtClean="0">
                <a:ea typeface="华文楷体" pitchFamily="2" charset="-122"/>
              </a:rPr>
              <a:t>羽毛球拍     卖    完   了</a:t>
            </a:r>
            <a:endParaRPr lang="en-US" altLang="zh-CN" sz="2400" b="1" dirty="0" smtClean="0">
              <a:ea typeface="华文楷体" pitchFamily="2" charset="-122"/>
            </a:endParaRPr>
          </a:p>
          <a:p>
            <a:r>
              <a:rPr lang="zh-CN" altLang="en-US" sz="2400" b="1" dirty="0" smtClean="0">
                <a:ea typeface="华文楷体" pitchFamily="2" charset="-122"/>
              </a:rPr>
              <a:t>上下文描述：  前面第一个字为毛；前面第二个字为羽</a:t>
            </a:r>
            <a:endParaRPr lang="en-US" altLang="zh-CN" sz="2400" b="1" dirty="0" smtClean="0">
              <a:ea typeface="华文楷体" pitchFamily="2" charset="-122"/>
            </a:endParaRPr>
          </a:p>
          <a:p>
            <a:r>
              <a:rPr lang="en-US" altLang="zh-CN" sz="2400" b="1" dirty="0">
                <a:ea typeface="华文楷体" pitchFamily="2" charset="-122"/>
              </a:rPr>
              <a:t> </a:t>
            </a:r>
            <a:r>
              <a:rPr lang="en-US" altLang="zh-CN" sz="2400" b="1" dirty="0" smtClean="0"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ea typeface="华文楷体" pitchFamily="2" charset="-122"/>
              </a:rPr>
              <a:t>后面第一个字为拍；后面第二个字为卖</a:t>
            </a:r>
            <a:endParaRPr lang="en-US" altLang="zh-CN" sz="2400" b="1" dirty="0" smtClean="0">
              <a:ea typeface="华文楷体" pitchFamily="2" charset="-122"/>
            </a:endParaRPr>
          </a:p>
          <a:p>
            <a:r>
              <a:rPr lang="en-US" altLang="zh-CN" sz="2400" b="1" dirty="0">
                <a:ea typeface="华文楷体" pitchFamily="2" charset="-122"/>
              </a:rPr>
              <a:t> </a:t>
            </a:r>
            <a:r>
              <a:rPr lang="en-US" altLang="zh-CN" sz="2400" b="1" dirty="0" smtClean="0"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ea typeface="华文楷体" pitchFamily="2" charset="-122"/>
              </a:rPr>
              <a:t>当前字为球</a:t>
            </a:r>
            <a:endParaRPr lang="en-US" altLang="zh-CN" sz="2400" b="1" dirty="0" smtClean="0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0" y="1557338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基本印象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35132" y="2132856"/>
            <a:ext cx="747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</a:t>
            </a:r>
            <a:r>
              <a:rPr lang="zh-CN" altLang="en-US" sz="2400" dirty="0" smtClean="0">
                <a:ea typeface="华文楷体" pitchFamily="2" charset="-122"/>
              </a:rPr>
              <a:t>本</a:t>
            </a:r>
            <a:r>
              <a:rPr lang="zh-CN" altLang="en-US" sz="2400" dirty="0">
                <a:ea typeface="华文楷体" pitchFamily="2" charset="-122"/>
              </a:rPr>
              <a:t>次课将介绍自然语言处理相关的基本任务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005064"/>
            <a:ext cx="8810133" cy="153479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35132" y="2996952"/>
            <a:ext cx="2092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输出：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99592" y="4797152"/>
            <a:ext cx="8018045" cy="36004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40210" y="5969000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中文分词</a:t>
            </a:r>
            <a:endParaRPr lang="zh-CN" altLang="en-US" sz="32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 rot="12996855">
            <a:off x="4151441" y="5385667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： 基于机器学习的方法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分类：     </a:t>
            </a:r>
            <a:r>
              <a:rPr lang="en-US" altLang="zh-CN" sz="3200" i="1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上下文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)  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标签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512" y="2319840"/>
            <a:ext cx="778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羽毛球拍卖完了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7787" y="4199911"/>
            <a:ext cx="8357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   羽   毛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球</a:t>
            </a:r>
            <a:r>
              <a:rPr lang="zh-CN" altLang="en-US" sz="2400" b="1" dirty="0" smtClean="0">
                <a:ea typeface="华文楷体" pitchFamily="2" charset="-122"/>
              </a:rPr>
              <a:t>   拍   卖   完  了</a:t>
            </a:r>
            <a:endParaRPr lang="en-US" altLang="zh-CN" sz="2400" b="1" dirty="0" smtClean="0">
              <a:ea typeface="华文楷体" pitchFamily="2" charset="-122"/>
            </a:endParaRPr>
          </a:p>
          <a:p>
            <a:r>
              <a:rPr lang="en-US" altLang="zh-CN" sz="2400" b="1" dirty="0">
                <a:ea typeface="华文楷体" pitchFamily="2" charset="-122"/>
              </a:rPr>
              <a:t> </a:t>
            </a:r>
            <a:r>
              <a:rPr lang="en-US" altLang="zh-CN" sz="2400" b="1" dirty="0" smtClean="0">
                <a:ea typeface="华文楷体" pitchFamily="2" charset="-122"/>
              </a:rPr>
              <a:t>   B    I     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华文楷体" pitchFamily="2" charset="-122"/>
              </a:rPr>
              <a:t>I</a:t>
            </a:r>
            <a:r>
              <a:rPr lang="en-US" altLang="zh-CN" sz="2400" b="1" dirty="0" smtClean="0">
                <a:ea typeface="华文楷体" pitchFamily="2" charset="-122"/>
              </a:rPr>
              <a:t>     I     B    </a:t>
            </a:r>
            <a:r>
              <a:rPr lang="en-US" altLang="zh-CN" sz="2400" b="1" dirty="0" err="1" smtClean="0">
                <a:ea typeface="华文楷体" pitchFamily="2" charset="-122"/>
              </a:rPr>
              <a:t>B</a:t>
            </a:r>
            <a:r>
              <a:rPr lang="en-US" altLang="zh-CN" sz="2400" b="1" dirty="0" smtClean="0">
                <a:ea typeface="华文楷体" pitchFamily="2" charset="-122"/>
              </a:rPr>
              <a:t>   </a:t>
            </a:r>
            <a:r>
              <a:rPr lang="en-US" altLang="zh-CN" sz="2400" b="1" dirty="0" err="1" smtClean="0">
                <a:ea typeface="华文楷体" pitchFamily="2" charset="-122"/>
              </a:rPr>
              <a:t>B</a:t>
            </a:r>
            <a:r>
              <a:rPr lang="en-US" altLang="zh-CN" sz="2400" b="1" dirty="0" smtClean="0">
                <a:ea typeface="华文楷体" pitchFamily="2" charset="-122"/>
              </a:rPr>
              <a:t>       </a:t>
            </a:r>
            <a:r>
              <a:rPr lang="zh-CN" altLang="en-US" sz="2400" b="1" dirty="0" smtClean="0">
                <a:ea typeface="华文楷体" pitchFamily="2" charset="-122"/>
              </a:rPr>
              <a:t>羽毛球拍     卖    完   了</a:t>
            </a:r>
            <a:endParaRPr lang="en-US" altLang="zh-CN" sz="2400" b="1" dirty="0" smtClean="0">
              <a:ea typeface="华文楷体" pitchFamily="2" charset="-122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上下文描述：  前面第一个字为毛；前面第二个字为羽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后面第一个字为拍；后面第二个字为卖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当前字为球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zh-CN" altLang="en-US" sz="2400" b="1" dirty="0" smtClean="0">
                <a:ea typeface="华文楷体" pitchFamily="2" charset="-122"/>
              </a:rPr>
              <a:t>基于以上的上下文描述，我们预测“</a:t>
            </a:r>
            <a:r>
              <a:rPr lang="zh-CN" altLang="en-US" sz="2400" b="1" dirty="0">
                <a:ea typeface="华文楷体" pitchFamily="2" charset="-122"/>
              </a:rPr>
              <a:t>球</a:t>
            </a:r>
            <a:r>
              <a:rPr lang="zh-CN" altLang="en-US" sz="2400" b="1" dirty="0" smtClean="0">
                <a:ea typeface="华文楷体" pitchFamily="2" charset="-122"/>
              </a:rPr>
              <a:t>” 的标签为</a:t>
            </a:r>
            <a:r>
              <a:rPr lang="en-US" altLang="zh-CN" sz="2400" b="1" dirty="0" smtClean="0">
                <a:ea typeface="华文楷体" pitchFamily="2" charset="-122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基于</a:t>
            </a:r>
            <a:r>
              <a:rPr lang="zh-CN" altLang="en-US" sz="3200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机器学习的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方法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分类：     </a:t>
            </a:r>
            <a:r>
              <a:rPr lang="en-US" altLang="zh-CN" sz="3200" i="1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上下文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)  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标签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zh-CN" altLang="en-US" sz="3200" dirty="0">
                <a:solidFill>
                  <a:srgbClr val="C00000"/>
                </a:solidFill>
                <a:ea typeface="华文楷体" pitchFamily="2" charset="-122"/>
              </a:rPr>
              <a:t>如何在计算机中表示上下文描述</a:t>
            </a:r>
            <a:r>
              <a:rPr lang="zh-CN" altLang="en-US" sz="3200" dirty="0" smtClean="0">
                <a:solidFill>
                  <a:srgbClr val="C00000"/>
                </a:solidFill>
                <a:ea typeface="华文楷体" pitchFamily="2" charset="-122"/>
              </a:rPr>
              <a:t>？</a:t>
            </a:r>
            <a:r>
              <a:rPr lang="zh-CN" altLang="en-US" sz="32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endParaRPr lang="en-US" altLang="zh-CN" sz="3200" kern="0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9452" y="2852936"/>
            <a:ext cx="8357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   羽   毛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球</a:t>
            </a:r>
            <a:r>
              <a:rPr lang="zh-CN" altLang="en-US" sz="2400" b="1" dirty="0" smtClean="0">
                <a:ea typeface="华文楷体" pitchFamily="2" charset="-122"/>
              </a:rPr>
              <a:t>   拍   卖   完  了</a:t>
            </a:r>
            <a:endParaRPr lang="en-US" altLang="zh-CN" sz="2400" b="1" dirty="0" smtClean="0">
              <a:ea typeface="华文楷体" pitchFamily="2" charset="-122"/>
            </a:endParaRPr>
          </a:p>
          <a:p>
            <a:r>
              <a:rPr lang="en-US" altLang="zh-CN" sz="2400" b="1" dirty="0">
                <a:ea typeface="华文楷体" pitchFamily="2" charset="-122"/>
              </a:rPr>
              <a:t> </a:t>
            </a:r>
            <a:r>
              <a:rPr lang="en-US" altLang="zh-CN" sz="2400" b="1" dirty="0" smtClean="0">
                <a:ea typeface="华文楷体" pitchFamily="2" charset="-122"/>
              </a:rPr>
              <a:t>   B    I     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华文楷体" pitchFamily="2" charset="-122"/>
              </a:rPr>
              <a:t>I</a:t>
            </a:r>
            <a:r>
              <a:rPr lang="en-US" altLang="zh-CN" sz="2400" b="1" dirty="0" smtClean="0">
                <a:ea typeface="华文楷体" pitchFamily="2" charset="-122"/>
              </a:rPr>
              <a:t>     I     B    </a:t>
            </a:r>
            <a:r>
              <a:rPr lang="en-US" altLang="zh-CN" sz="2400" b="1" dirty="0" err="1" smtClean="0">
                <a:ea typeface="华文楷体" pitchFamily="2" charset="-122"/>
              </a:rPr>
              <a:t>B</a:t>
            </a:r>
            <a:r>
              <a:rPr lang="en-US" altLang="zh-CN" sz="2400" b="1" dirty="0" smtClean="0">
                <a:ea typeface="华文楷体" pitchFamily="2" charset="-122"/>
              </a:rPr>
              <a:t>   </a:t>
            </a:r>
            <a:r>
              <a:rPr lang="en-US" altLang="zh-CN" sz="2400" b="1" dirty="0" err="1" smtClean="0">
                <a:ea typeface="华文楷体" pitchFamily="2" charset="-122"/>
              </a:rPr>
              <a:t>B</a:t>
            </a:r>
            <a:r>
              <a:rPr lang="en-US" altLang="zh-CN" sz="2400" b="1" dirty="0" smtClean="0">
                <a:ea typeface="华文楷体" pitchFamily="2" charset="-122"/>
              </a:rPr>
              <a:t>       </a:t>
            </a:r>
            <a:r>
              <a:rPr lang="zh-CN" altLang="en-US" sz="2400" b="1" dirty="0" smtClean="0">
                <a:ea typeface="华文楷体" pitchFamily="2" charset="-122"/>
              </a:rPr>
              <a:t>羽毛球拍     卖    完   了</a:t>
            </a:r>
            <a:endParaRPr lang="en-US" altLang="zh-CN" sz="2400" b="1" dirty="0" smtClean="0">
              <a:ea typeface="华文楷体" pitchFamily="2" charset="-122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上下文描述：  前面第一个字为毛；前面第二个字为羽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后面第一个字为拍；后面第二个字为卖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当前字为球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zh-CN" altLang="en-US" sz="2400" b="1" dirty="0" smtClean="0">
                <a:ea typeface="华文楷体" pitchFamily="2" charset="-122"/>
              </a:rPr>
              <a:t>基于以上的上下文描述，我们预测“</a:t>
            </a:r>
            <a:r>
              <a:rPr lang="zh-CN" altLang="en-US" sz="2400" b="1" dirty="0">
                <a:ea typeface="华文楷体" pitchFamily="2" charset="-122"/>
              </a:rPr>
              <a:t>球</a:t>
            </a:r>
            <a:r>
              <a:rPr lang="zh-CN" altLang="en-US" sz="2400" b="1" dirty="0" smtClean="0">
                <a:ea typeface="华文楷体" pitchFamily="2" charset="-122"/>
              </a:rPr>
              <a:t>” 的标签为</a:t>
            </a:r>
            <a:r>
              <a:rPr lang="en-US" altLang="zh-CN" sz="2400" b="1" dirty="0" smtClean="0">
                <a:ea typeface="华文楷体" pitchFamily="2" charset="-122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基于</a:t>
            </a:r>
            <a:r>
              <a:rPr lang="zh-CN" altLang="en-US" sz="3200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机器学习的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方法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分类：     </a:t>
            </a:r>
            <a:r>
              <a:rPr lang="en-US" altLang="zh-CN" sz="3200" i="1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上下文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)  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标签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zh-CN" altLang="en-US" sz="3200" dirty="0">
                <a:solidFill>
                  <a:srgbClr val="C00000"/>
                </a:solidFill>
                <a:ea typeface="华文楷体" pitchFamily="2" charset="-122"/>
              </a:rPr>
              <a:t>如何在计算机中表示上下文描述</a:t>
            </a:r>
            <a:r>
              <a:rPr lang="zh-CN" altLang="en-US" sz="3200" dirty="0" smtClean="0">
                <a:solidFill>
                  <a:srgbClr val="C00000"/>
                </a:solidFill>
                <a:ea typeface="华文楷体" pitchFamily="2" charset="-122"/>
              </a:rPr>
              <a:t>？</a:t>
            </a:r>
            <a:endParaRPr lang="en-US" altLang="zh-CN" sz="3200" dirty="0" smtClean="0">
              <a:solidFill>
                <a:srgbClr val="C00000"/>
              </a:solidFill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40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一维向量表示法 </a:t>
            </a:r>
            <a:endParaRPr lang="en-US" altLang="zh-CN" sz="4000" kern="0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9452" y="2852936"/>
            <a:ext cx="8357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华文楷体" pitchFamily="2" charset="-122"/>
              </a:rPr>
              <a:t>羽   毛    </a:t>
            </a:r>
            <a:r>
              <a:rPr lang="zh-CN" altLang="en-US" sz="2400" b="1" dirty="0">
                <a:solidFill>
                  <a:srgbClr val="C00000"/>
                </a:solidFill>
                <a:ea typeface="华文楷体" pitchFamily="2" charset="-122"/>
              </a:rPr>
              <a:t>球</a:t>
            </a:r>
            <a:r>
              <a:rPr lang="zh-CN" altLang="en-US" sz="2400" b="1" dirty="0">
                <a:ea typeface="华文楷体" pitchFamily="2" charset="-122"/>
              </a:rPr>
              <a:t>   拍   卖   完  </a:t>
            </a:r>
            <a:r>
              <a:rPr lang="zh-CN" altLang="en-US" sz="2400" b="1" dirty="0" smtClean="0">
                <a:ea typeface="华文楷体" pitchFamily="2" charset="-122"/>
              </a:rPr>
              <a:t>了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上下文描述：  前面第一个字为毛；前面第二个字为羽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后面第一个字为拍；后面第二个字为卖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当前字为球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6868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基于</a:t>
            </a:r>
            <a:r>
              <a:rPr lang="zh-CN" altLang="en-US" sz="3200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机器学习的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方法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分类：     </a:t>
            </a:r>
            <a:r>
              <a:rPr lang="en-US" altLang="zh-CN" sz="3200" i="1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上下文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)  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标签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zh-CN" altLang="en-US" sz="40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一维向量表示法</a:t>
            </a:r>
            <a:endParaRPr lang="en-US" altLang="zh-CN" sz="4000" kern="0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第一步 ，对所有可能的上下文描述建立一个连续从零开始的索引</a:t>
            </a:r>
            <a:endParaRPr lang="en-US" altLang="zh-CN" sz="3200" kern="0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其它上下文描述：前面第一个字为羽，前面第一个字为卖</a:t>
            </a:r>
            <a:r>
              <a:rPr lang="en-US" altLang="zh-CN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9452" y="2852936"/>
            <a:ext cx="8357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华文楷体" pitchFamily="2" charset="-122"/>
              </a:rPr>
              <a:t>羽   毛    </a:t>
            </a:r>
            <a:r>
              <a:rPr lang="zh-CN" altLang="en-US" sz="2400" b="1" dirty="0">
                <a:solidFill>
                  <a:srgbClr val="C00000"/>
                </a:solidFill>
                <a:ea typeface="华文楷体" pitchFamily="2" charset="-122"/>
              </a:rPr>
              <a:t>球</a:t>
            </a:r>
            <a:r>
              <a:rPr lang="zh-CN" altLang="en-US" sz="2400" b="1" dirty="0">
                <a:ea typeface="华文楷体" pitchFamily="2" charset="-122"/>
              </a:rPr>
              <a:t>   拍   卖   完  </a:t>
            </a:r>
            <a:r>
              <a:rPr lang="zh-CN" altLang="en-US" sz="2400" b="1" dirty="0" smtClean="0">
                <a:ea typeface="华文楷体" pitchFamily="2" charset="-122"/>
              </a:rPr>
              <a:t>了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上下文描述：  前面第一个字为毛；前面第二个字为羽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后面第一个字为拍；后面第二个字为卖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当前字为球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6868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基于</a:t>
            </a:r>
            <a:r>
              <a:rPr lang="zh-CN" altLang="en-US" sz="3200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机器学习的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方法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分类：     </a:t>
            </a:r>
            <a:r>
              <a:rPr lang="en-US" altLang="zh-CN" sz="3200" i="1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上下文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)  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标签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zh-CN" altLang="en-US" sz="36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一维向量表示法</a:t>
            </a:r>
            <a:endParaRPr lang="en-US" altLang="zh-CN" sz="3600" kern="0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第一步 ，对所有可能的上下文描述建立一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个连续从零开始的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索引</a:t>
            </a:r>
            <a:endParaRPr lang="en-US" altLang="zh-CN" sz="2800" kern="0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sz="20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每个描述   对应  一个唯一的索引编号</a:t>
            </a:r>
            <a:endParaRPr lang="en-US" altLang="zh-CN" sz="20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sz="20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每个索引编号， 对应  唯一的一个描述</a:t>
            </a:r>
            <a:endParaRPr lang="en-US" altLang="zh-CN" sz="20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9452" y="2852936"/>
            <a:ext cx="8357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华文楷体" pitchFamily="2" charset="-122"/>
              </a:rPr>
              <a:t>羽   毛    </a:t>
            </a:r>
            <a:r>
              <a:rPr lang="zh-CN" altLang="en-US" sz="2400" b="1" dirty="0">
                <a:solidFill>
                  <a:srgbClr val="C00000"/>
                </a:solidFill>
                <a:ea typeface="华文楷体" pitchFamily="2" charset="-122"/>
              </a:rPr>
              <a:t>球</a:t>
            </a:r>
            <a:r>
              <a:rPr lang="zh-CN" altLang="en-US" sz="2400" b="1" dirty="0">
                <a:ea typeface="华文楷体" pitchFamily="2" charset="-122"/>
              </a:rPr>
              <a:t>   拍   卖   完  </a:t>
            </a:r>
            <a:r>
              <a:rPr lang="zh-CN" altLang="en-US" sz="2400" b="1" dirty="0" smtClean="0">
                <a:ea typeface="华文楷体" pitchFamily="2" charset="-122"/>
              </a:rPr>
              <a:t>了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上下文描述：  前面第一个字为毛；前面第二个字为羽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后面第一个字为拍；后面第二个字为卖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当前字为球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6868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基于</a:t>
            </a:r>
            <a:r>
              <a:rPr lang="zh-CN" altLang="en-US" sz="3200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机器学习的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方法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分类：     </a:t>
            </a:r>
            <a:r>
              <a:rPr lang="en-US" altLang="zh-CN" sz="3200" i="1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上下文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)  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标签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zh-CN" altLang="en-US" sz="36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一维向量表示法</a:t>
            </a:r>
            <a:endParaRPr lang="en-US" altLang="zh-CN" sz="3600" kern="0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第一步 ，对所有可能的上下文描述建立一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个连续从零开始的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索引</a:t>
            </a:r>
            <a:endParaRPr lang="en-US" altLang="zh-CN" sz="2800" kern="0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第二步，构建一个</a:t>
            </a:r>
            <a:r>
              <a:rPr lang="en-US" altLang="zh-CN" sz="28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（最大索引值）维的零向量，然后将此刻上下文描述所对应的编号维度置为其出现次数</a:t>
            </a:r>
            <a:endParaRPr lang="en-US" altLang="zh-CN" sz="2800" kern="0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9452" y="2852936"/>
            <a:ext cx="8357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华文楷体" pitchFamily="2" charset="-122"/>
              </a:rPr>
              <a:t>羽   毛    </a:t>
            </a:r>
            <a:r>
              <a:rPr lang="zh-CN" altLang="en-US" sz="2400" b="1" dirty="0">
                <a:solidFill>
                  <a:srgbClr val="C00000"/>
                </a:solidFill>
                <a:ea typeface="华文楷体" pitchFamily="2" charset="-122"/>
              </a:rPr>
              <a:t>球</a:t>
            </a:r>
            <a:r>
              <a:rPr lang="zh-CN" altLang="en-US" sz="2400" b="1" dirty="0">
                <a:ea typeface="华文楷体" pitchFamily="2" charset="-122"/>
              </a:rPr>
              <a:t>   拍   卖   完  </a:t>
            </a:r>
            <a:r>
              <a:rPr lang="zh-CN" altLang="en-US" sz="2400" b="1" dirty="0" smtClean="0">
                <a:ea typeface="华文楷体" pitchFamily="2" charset="-122"/>
              </a:rPr>
              <a:t>了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上下文描述：  前面第一个字为毛；前面第二个字为羽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后面第一个字为拍；后面第二个字为卖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当前字为球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6868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基于</a:t>
            </a:r>
            <a:r>
              <a:rPr lang="zh-CN" altLang="en-US" sz="3200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机器学习的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方法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分类：     </a:t>
            </a:r>
            <a:r>
              <a:rPr lang="en-US" altLang="zh-CN" sz="3200" i="1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上下文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)  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标签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zh-CN" altLang="en-US" sz="36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一维向量表示法</a:t>
            </a:r>
            <a:endParaRPr lang="en-US" altLang="zh-CN" sz="3600" kern="0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6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最大维度假设为</a:t>
            </a:r>
            <a:r>
              <a:rPr lang="en-US" altLang="zh-CN" sz="36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100</a:t>
            </a:r>
          </a:p>
          <a:p>
            <a:pPr marL="0" indent="0" eaLnBrk="1" hangingPunct="1">
              <a:buNone/>
            </a:pPr>
            <a:r>
              <a:rPr lang="en-US" altLang="zh-CN" sz="3200" i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32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0  0  1  1  0 0  1 0  0  1  0 1 0 0 0 …… 0</a:t>
            </a:r>
            <a:r>
              <a:rPr lang="zh-CN" altLang="en-US" sz="32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kern="0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9452" y="2852936"/>
            <a:ext cx="8357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华文楷体" pitchFamily="2" charset="-122"/>
              </a:rPr>
              <a:t>羽   毛    </a:t>
            </a:r>
            <a:r>
              <a:rPr lang="zh-CN" altLang="en-US" sz="2400" b="1" dirty="0">
                <a:solidFill>
                  <a:srgbClr val="C00000"/>
                </a:solidFill>
                <a:ea typeface="华文楷体" pitchFamily="2" charset="-122"/>
              </a:rPr>
              <a:t>球</a:t>
            </a:r>
            <a:r>
              <a:rPr lang="zh-CN" altLang="en-US" sz="2400" b="1" dirty="0">
                <a:ea typeface="华文楷体" pitchFamily="2" charset="-122"/>
              </a:rPr>
              <a:t>   拍   卖   完  </a:t>
            </a:r>
            <a:r>
              <a:rPr lang="zh-CN" altLang="en-US" sz="2400" b="1" dirty="0" smtClean="0">
                <a:ea typeface="华文楷体" pitchFamily="2" charset="-122"/>
              </a:rPr>
              <a:t>了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上下文描述：  前面第一个字为毛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_2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；前面第二个字为羽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_6;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后面第一个字为拍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_3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；后面第二个字为卖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_9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当前字为球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_11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555776" y="3573016"/>
            <a:ext cx="2304256" cy="2304256"/>
          </a:xfrm>
          <a:prstGeom prst="straightConnector1">
            <a:avLst/>
          </a:prstGeom>
          <a:ln w="38100">
            <a:solidFill>
              <a:srgbClr val="00206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927514" y="3573016"/>
            <a:ext cx="4028862" cy="2289641"/>
          </a:xfrm>
          <a:prstGeom prst="straightConnector1">
            <a:avLst/>
          </a:prstGeom>
          <a:ln w="38100">
            <a:solidFill>
              <a:srgbClr val="00206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786169" y="4005114"/>
            <a:ext cx="2201416" cy="1986194"/>
          </a:xfrm>
          <a:prstGeom prst="straightConnector1">
            <a:avLst/>
          </a:prstGeom>
          <a:ln w="38100">
            <a:solidFill>
              <a:srgbClr val="00206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018348" y="4005114"/>
            <a:ext cx="2938028" cy="1922294"/>
          </a:xfrm>
          <a:prstGeom prst="straightConnector1">
            <a:avLst/>
          </a:prstGeom>
          <a:ln w="38100">
            <a:solidFill>
              <a:srgbClr val="00206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3454795" y="4422596"/>
            <a:ext cx="2340306" cy="1472437"/>
          </a:xfrm>
          <a:prstGeom prst="straightConnector1">
            <a:avLst/>
          </a:prstGeom>
          <a:ln w="38100">
            <a:solidFill>
              <a:srgbClr val="00206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6868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基于</a:t>
            </a:r>
            <a:r>
              <a:rPr lang="zh-CN" altLang="en-US" sz="3200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机器学习的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方法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分类：     </a:t>
            </a:r>
            <a:r>
              <a:rPr lang="en-US" altLang="zh-CN" sz="3200" i="1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上下文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)  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标签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zh-CN" altLang="en-US" sz="36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一维向量表示法</a:t>
            </a:r>
            <a:endParaRPr lang="en-US" altLang="zh-CN" sz="3600" kern="0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6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最大维度假设为</a:t>
            </a:r>
            <a:r>
              <a:rPr lang="en-US" altLang="zh-CN" sz="36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100</a:t>
            </a:r>
          </a:p>
          <a:p>
            <a:pPr marL="0" indent="0" eaLnBrk="1" hangingPunct="1">
              <a:buNone/>
            </a:pPr>
            <a:r>
              <a:rPr lang="en-US" altLang="zh-CN" sz="3200" i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32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0  0  1  1  0 0  1 0  0  1  0 1 0 0 0 …… 0</a:t>
            </a:r>
            <a:r>
              <a:rPr lang="zh-CN" altLang="en-US" sz="32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kern="0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思考</a:t>
            </a:r>
            <a:r>
              <a:rPr lang="en-US" altLang="zh-CN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： 如何用计算机实现这一表示？</a:t>
            </a:r>
            <a:endParaRPr lang="en-US" altLang="zh-CN" sz="3200" kern="0" dirty="0" smtClean="0">
              <a:solidFill>
                <a:srgbClr val="00206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9452" y="2852936"/>
            <a:ext cx="8357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华文楷体" pitchFamily="2" charset="-122"/>
              </a:rPr>
              <a:t>羽   毛    </a:t>
            </a:r>
            <a:r>
              <a:rPr lang="zh-CN" altLang="en-US" sz="2400" b="1" dirty="0">
                <a:solidFill>
                  <a:srgbClr val="C00000"/>
                </a:solidFill>
                <a:ea typeface="华文楷体" pitchFamily="2" charset="-122"/>
              </a:rPr>
              <a:t>球</a:t>
            </a:r>
            <a:r>
              <a:rPr lang="zh-CN" altLang="en-US" sz="2400" b="1" dirty="0">
                <a:ea typeface="华文楷体" pitchFamily="2" charset="-122"/>
              </a:rPr>
              <a:t>   拍   卖   完  </a:t>
            </a:r>
            <a:r>
              <a:rPr lang="zh-CN" altLang="en-US" sz="2400" b="1" dirty="0" smtClean="0">
                <a:ea typeface="华文楷体" pitchFamily="2" charset="-122"/>
              </a:rPr>
              <a:t>了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上下文描述：  前面第一个字为毛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_2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；前面第二个字为羽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_6;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后面第一个字为拍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_3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；后面第二个字为卖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_9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当前字为球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_11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555776" y="3573016"/>
            <a:ext cx="2304256" cy="2304256"/>
          </a:xfrm>
          <a:prstGeom prst="straightConnector1">
            <a:avLst/>
          </a:prstGeom>
          <a:ln w="38100">
            <a:solidFill>
              <a:srgbClr val="00206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927514" y="3573016"/>
            <a:ext cx="4028862" cy="2289641"/>
          </a:xfrm>
          <a:prstGeom prst="straightConnector1">
            <a:avLst/>
          </a:prstGeom>
          <a:ln w="38100">
            <a:solidFill>
              <a:srgbClr val="00206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786169" y="4005114"/>
            <a:ext cx="2201416" cy="1986194"/>
          </a:xfrm>
          <a:prstGeom prst="straightConnector1">
            <a:avLst/>
          </a:prstGeom>
          <a:ln w="38100">
            <a:solidFill>
              <a:srgbClr val="00206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018348" y="4005114"/>
            <a:ext cx="2938028" cy="1922294"/>
          </a:xfrm>
          <a:prstGeom prst="straightConnector1">
            <a:avLst/>
          </a:prstGeom>
          <a:ln w="38100">
            <a:solidFill>
              <a:srgbClr val="00206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3454795" y="4422596"/>
            <a:ext cx="2340306" cy="1472437"/>
          </a:xfrm>
          <a:prstGeom prst="straightConnector1">
            <a:avLst/>
          </a:prstGeom>
          <a:ln w="38100">
            <a:solidFill>
              <a:srgbClr val="00206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6868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基于</a:t>
            </a:r>
            <a:r>
              <a:rPr lang="zh-CN" altLang="en-US" sz="3200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机器学习的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方法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分类：     </a:t>
            </a:r>
            <a:r>
              <a:rPr lang="en-US" altLang="zh-CN" sz="3200" i="1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上下文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)  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标签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zh-CN" altLang="en-US" sz="36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一维向量表示法</a:t>
            </a:r>
            <a:endParaRPr lang="en-US" altLang="zh-CN" sz="3600" kern="0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6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最大维度假设为</a:t>
            </a:r>
            <a:r>
              <a:rPr lang="en-US" altLang="zh-CN" sz="36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100</a:t>
            </a:r>
          </a:p>
          <a:p>
            <a:pPr marL="0" indent="0" eaLnBrk="1" hangingPunct="1">
              <a:buNone/>
            </a:pPr>
            <a:r>
              <a:rPr lang="en-US" altLang="zh-CN" sz="3200" i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32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0  0  1  1  0 0  1 0  0  1  0 1 0 0 0 …… 0</a:t>
            </a:r>
            <a:r>
              <a:rPr lang="zh-CN" altLang="en-US" sz="32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kern="0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思考</a:t>
            </a:r>
            <a:r>
              <a:rPr lang="en-US" altLang="zh-CN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： 是否可以采用更丰富的上下文描述？</a:t>
            </a:r>
            <a:endParaRPr lang="en-US" altLang="zh-CN" sz="3200" kern="0" dirty="0" smtClean="0">
              <a:solidFill>
                <a:srgbClr val="00206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9452" y="2852936"/>
            <a:ext cx="8357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华文楷体" pitchFamily="2" charset="-122"/>
              </a:rPr>
              <a:t>羽   毛    </a:t>
            </a:r>
            <a:r>
              <a:rPr lang="zh-CN" altLang="en-US" sz="2400" b="1" dirty="0">
                <a:solidFill>
                  <a:srgbClr val="C00000"/>
                </a:solidFill>
                <a:ea typeface="华文楷体" pitchFamily="2" charset="-122"/>
              </a:rPr>
              <a:t>球</a:t>
            </a:r>
            <a:r>
              <a:rPr lang="zh-CN" altLang="en-US" sz="2400" b="1" dirty="0">
                <a:ea typeface="华文楷体" pitchFamily="2" charset="-122"/>
              </a:rPr>
              <a:t>   拍   卖   完  </a:t>
            </a:r>
            <a:r>
              <a:rPr lang="zh-CN" altLang="en-US" sz="2400" b="1" dirty="0" smtClean="0">
                <a:ea typeface="华文楷体" pitchFamily="2" charset="-122"/>
              </a:rPr>
              <a:t>了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上下文描述：  前面第一个字为毛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_2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；前面第二个字为羽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_6;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后面第一个字为拍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_3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；后面第二个字为卖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_9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当前字为球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_11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555776" y="3573016"/>
            <a:ext cx="2304256" cy="2304256"/>
          </a:xfrm>
          <a:prstGeom prst="straightConnector1">
            <a:avLst/>
          </a:prstGeom>
          <a:ln w="38100">
            <a:solidFill>
              <a:srgbClr val="00206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927514" y="3573016"/>
            <a:ext cx="4028862" cy="2289641"/>
          </a:xfrm>
          <a:prstGeom prst="straightConnector1">
            <a:avLst/>
          </a:prstGeom>
          <a:ln w="38100">
            <a:solidFill>
              <a:srgbClr val="00206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786169" y="4005114"/>
            <a:ext cx="2201416" cy="1986194"/>
          </a:xfrm>
          <a:prstGeom prst="straightConnector1">
            <a:avLst/>
          </a:prstGeom>
          <a:ln w="38100">
            <a:solidFill>
              <a:srgbClr val="00206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018348" y="4005114"/>
            <a:ext cx="2938028" cy="1922294"/>
          </a:xfrm>
          <a:prstGeom prst="straightConnector1">
            <a:avLst/>
          </a:prstGeom>
          <a:ln w="38100">
            <a:solidFill>
              <a:srgbClr val="00206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3454795" y="4422596"/>
            <a:ext cx="2340306" cy="1472437"/>
          </a:xfrm>
          <a:prstGeom prst="straightConnector1">
            <a:avLst/>
          </a:prstGeom>
          <a:ln w="38100">
            <a:solidFill>
              <a:srgbClr val="00206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基于</a:t>
            </a:r>
            <a:r>
              <a:rPr lang="zh-CN" altLang="en-US" sz="3200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机器学习的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方法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分类：     </a:t>
            </a:r>
            <a:r>
              <a:rPr lang="en-US" altLang="zh-CN" sz="3200" i="1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上下文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)  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标签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zh-CN" altLang="en-US" sz="40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上下文描述一维向量表示法：</a:t>
            </a:r>
            <a:r>
              <a:rPr lang="en-US" altLang="zh-CN" sz="4000" i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x</a:t>
            </a:r>
          </a:p>
          <a:p>
            <a:pPr marL="0" indent="0" eaLnBrk="1" hangingPunct="1">
              <a:buNone/>
            </a:pPr>
            <a:r>
              <a:rPr lang="en-US" altLang="zh-CN" sz="4000" i="1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4000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4000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上下文 </a:t>
            </a:r>
            <a:r>
              <a:rPr lang="en-US" altLang="zh-CN" sz="4000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40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???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9452" y="2852936"/>
            <a:ext cx="8357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华文楷体" pitchFamily="2" charset="-122"/>
              </a:rPr>
              <a:t>羽   毛    </a:t>
            </a:r>
            <a:r>
              <a:rPr lang="zh-CN" altLang="en-US" sz="2400" b="1" dirty="0">
                <a:solidFill>
                  <a:srgbClr val="C00000"/>
                </a:solidFill>
                <a:ea typeface="华文楷体" pitchFamily="2" charset="-122"/>
              </a:rPr>
              <a:t>球</a:t>
            </a:r>
            <a:r>
              <a:rPr lang="zh-CN" altLang="en-US" sz="2400" b="1" dirty="0">
                <a:ea typeface="华文楷体" pitchFamily="2" charset="-122"/>
              </a:rPr>
              <a:t>   拍   卖   完  </a:t>
            </a:r>
            <a:r>
              <a:rPr lang="zh-CN" altLang="en-US" sz="2400" b="1" dirty="0" smtClean="0">
                <a:ea typeface="华文楷体" pitchFamily="2" charset="-122"/>
              </a:rPr>
              <a:t>了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上下文描述：  前面第一个字为毛；前面第二个字为羽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后面第一个字为拍；后面第二个字为卖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当前字为球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0" y="1557338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基本印象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35132" y="2132856"/>
            <a:ext cx="747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</a:t>
            </a:r>
            <a:r>
              <a:rPr lang="zh-CN" altLang="en-US" sz="2400" dirty="0" smtClean="0">
                <a:ea typeface="华文楷体" pitchFamily="2" charset="-122"/>
              </a:rPr>
              <a:t>本</a:t>
            </a:r>
            <a:r>
              <a:rPr lang="zh-CN" altLang="en-US" sz="2400" dirty="0">
                <a:ea typeface="华文楷体" pitchFamily="2" charset="-122"/>
              </a:rPr>
              <a:t>次课将介绍自然语言处理相关的基本任务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005064"/>
            <a:ext cx="8810133" cy="153479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35132" y="2996952"/>
            <a:ext cx="2092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输出：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99592" y="5157192"/>
            <a:ext cx="8018045" cy="36004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40210" y="5969000"/>
            <a:ext cx="3408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词性</a:t>
            </a:r>
            <a:r>
              <a:rPr lang="en-US" altLang="zh-CN" sz="3200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词类标注</a:t>
            </a:r>
            <a:endParaRPr lang="zh-CN" altLang="en-US" sz="32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 rot="12530575">
            <a:off x="4197755" y="5780418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 bwMode="auto">
              <a:xfrm>
                <a:off x="457200" y="1556792"/>
                <a:ext cx="8229600" cy="5301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zh-CN" altLang="en-US" sz="32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分词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基于</a:t>
                </a:r>
                <a:r>
                  <a:rPr lang="zh-CN" altLang="en-US" sz="3200" kern="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机器学习的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方法</a:t>
                </a:r>
                <a:endParaRPr lang="en-US" altLang="zh-CN" sz="3200" kern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32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分类：     </a:t>
                </a:r>
                <a:r>
                  <a:rPr lang="en-US" altLang="zh-CN" sz="3200" i="1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上下文 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  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   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标签</a:t>
                </a:r>
                <a:endParaRPr lang="en-US" altLang="zh-CN" sz="3200" kern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eaLnBrk="1" hangingPunct="1">
                  <a:buNone/>
                </a:pPr>
                <a:endParaRPr lang="en-US" altLang="zh-CN" sz="3200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eaLnBrk="1" hangingPunct="1">
                  <a:buNone/>
                </a:pPr>
                <a:endParaRPr lang="en-US" altLang="zh-CN" sz="3200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eaLnBrk="1" hangingPunct="1">
                  <a:buNone/>
                </a:pPr>
                <a:endParaRPr lang="en-US" altLang="zh-CN" sz="3200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eaLnBrk="1" hangingPunct="1">
                  <a:buNone/>
                </a:pPr>
                <a:r>
                  <a:rPr lang="zh-CN" altLang="en-US" sz="40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上下文描述一维向量表示法：</a:t>
                </a:r>
                <a:r>
                  <a:rPr lang="en-US" altLang="zh-CN" sz="4000" i="1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x</a:t>
                </a:r>
              </a:p>
              <a:p>
                <a:pPr marL="0" indent="0" eaLnBrk="1" hangingPunct="1">
                  <a:buNone/>
                </a:pPr>
                <a:r>
                  <a:rPr lang="en-US" altLang="zh-CN" sz="4000" i="1" kern="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4000" kern="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4000" kern="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上下文 </a:t>
                </a:r>
                <a:r>
                  <a:rPr lang="en-US" altLang="zh-CN" sz="40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= W </a:t>
                </a:r>
                <a:r>
                  <a:rPr lang="en-US" altLang="zh-CN" sz="4000" i="1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40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  </a:t>
                </a:r>
                <a:r>
                  <a:rPr lang="en-US" altLang="zh-CN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altLang="zh-CN" sz="4000" i="1" kern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en-US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V</a:t>
                </a:r>
              </a:p>
              <a:p>
                <a:pPr marL="0" indent="0" eaLnBrk="1" hangingPunct="1">
                  <a:buNone/>
                </a:pP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(B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的分数， 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的分数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        B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得分高？ 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  :   I   </a:t>
                </a:r>
                <a:endParaRPr lang="en-US" altLang="zh-CN" sz="4000" kern="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556792"/>
                <a:ext cx="8229600" cy="5301208"/>
              </a:xfrm>
              <a:prstGeom prst="rect">
                <a:avLst/>
              </a:prstGeom>
              <a:blipFill rotWithShape="0">
                <a:blip r:embed="rId3"/>
                <a:stretch>
                  <a:fillRect l="-2593" t="-2184" r="-5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329452" y="2852936"/>
            <a:ext cx="8357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华文楷体" pitchFamily="2" charset="-122"/>
              </a:rPr>
              <a:t>羽   毛    </a:t>
            </a:r>
            <a:r>
              <a:rPr lang="zh-CN" altLang="en-US" sz="2400" b="1" dirty="0">
                <a:solidFill>
                  <a:srgbClr val="C00000"/>
                </a:solidFill>
                <a:ea typeface="华文楷体" pitchFamily="2" charset="-122"/>
              </a:rPr>
              <a:t>球</a:t>
            </a:r>
            <a:r>
              <a:rPr lang="zh-CN" altLang="en-US" sz="2400" b="1" dirty="0">
                <a:ea typeface="华文楷体" pitchFamily="2" charset="-122"/>
              </a:rPr>
              <a:t>   拍   卖   完  </a:t>
            </a:r>
            <a:r>
              <a:rPr lang="zh-CN" altLang="en-US" sz="2400" b="1" dirty="0" smtClean="0">
                <a:ea typeface="华文楷体" pitchFamily="2" charset="-122"/>
              </a:rPr>
              <a:t>了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上下文描述：  前面第一个字为毛；前面第二个字为羽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后面第一个字为拍；后面第二个字为卖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华文楷体" pitchFamily="2" charset="-122"/>
              </a:rPr>
              <a:t>         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当前字为球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 bwMode="auto">
              <a:xfrm>
                <a:off x="457200" y="1556792"/>
                <a:ext cx="8229600" cy="5301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zh-CN" altLang="en-US" sz="32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分词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基于</a:t>
                </a:r>
                <a:r>
                  <a:rPr lang="zh-CN" altLang="en-US" sz="3200" kern="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机器学习的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方法</a:t>
                </a:r>
                <a:endParaRPr lang="en-US" altLang="zh-CN" sz="3200" kern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32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分类：     </a:t>
                </a:r>
                <a:r>
                  <a:rPr lang="en-US" altLang="zh-CN" sz="3200" i="1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上下文 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  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   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标签</a:t>
                </a:r>
                <a:endParaRPr lang="en-US" altLang="zh-CN" sz="3200" kern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eaLnBrk="1" hangingPunct="1">
                  <a:buNone/>
                </a:pPr>
                <a:endParaRPr lang="en-US" altLang="zh-CN" sz="3200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4000" i="1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4000" kern="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4000" kern="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上下文 </a:t>
                </a:r>
                <a:r>
                  <a:rPr lang="en-US" altLang="zh-CN" sz="40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= W </a:t>
                </a:r>
                <a:r>
                  <a:rPr lang="en-US" altLang="zh-CN" sz="4000" i="1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40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  </a:t>
                </a:r>
                <a:r>
                  <a:rPr lang="en-US" altLang="zh-CN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altLang="zh-CN" sz="4000" i="1" kern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en-US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V</a:t>
                </a:r>
              </a:p>
              <a:p>
                <a:pPr marL="0" indent="0" eaLnBrk="1" hangingPunct="1">
                  <a:buNone/>
                </a:pP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(B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的分数， 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的分数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        B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得分高？ 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  :   I </a:t>
                </a:r>
              </a:p>
              <a:p>
                <a:pPr marL="0" indent="0" eaLnBrk="1" hangingPunct="1">
                  <a:buNone/>
                </a:pPr>
                <a:endParaRPr lang="en-US" altLang="zh-CN" sz="3200" kern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zh-CN" altLang="en-US" sz="32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只要有一个合适的</a:t>
                </a:r>
                <a:r>
                  <a:rPr lang="en-US" altLang="zh-CN" sz="32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32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，便可以解决机器自动分析的性能。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</a:t>
                </a:r>
                <a:endParaRPr lang="en-US" altLang="zh-CN" sz="4000" kern="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556792"/>
                <a:ext cx="8229600" cy="5301208"/>
              </a:xfrm>
              <a:prstGeom prst="rect">
                <a:avLst/>
              </a:prstGeom>
              <a:blipFill rotWithShape="0">
                <a:blip r:embed="rId3"/>
                <a:stretch>
                  <a:fillRect l="-2593" t="-21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 bwMode="auto">
              <a:xfrm>
                <a:off x="457200" y="1556792"/>
                <a:ext cx="8229600" cy="5301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zh-CN" altLang="en-US" sz="32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分词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基于</a:t>
                </a:r>
                <a:r>
                  <a:rPr lang="zh-CN" altLang="en-US" sz="3200" kern="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机器学习的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方法</a:t>
                </a:r>
                <a:endParaRPr lang="en-US" altLang="zh-CN" sz="3200" kern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32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分类：     </a:t>
                </a:r>
                <a:r>
                  <a:rPr lang="en-US" altLang="zh-CN" sz="3200" i="1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上下文 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  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   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标签</a:t>
                </a:r>
                <a:endParaRPr lang="en-US" altLang="zh-CN" sz="3200" kern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eaLnBrk="1" hangingPunct="1">
                  <a:buNone/>
                </a:pPr>
                <a:endParaRPr lang="en-US" altLang="zh-CN" sz="3200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4000" i="1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4000" kern="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4000" kern="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上下文 </a:t>
                </a:r>
                <a:r>
                  <a:rPr lang="en-US" altLang="zh-CN" sz="40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= W </a:t>
                </a:r>
                <a:r>
                  <a:rPr lang="en-US" altLang="zh-CN" sz="4000" i="1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40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  </a:t>
                </a:r>
                <a:r>
                  <a:rPr lang="en-US" altLang="zh-CN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altLang="zh-CN" sz="4000" i="1" kern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en-US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V</a:t>
                </a:r>
              </a:p>
              <a:p>
                <a:pPr marL="0" indent="0" eaLnBrk="1" hangingPunct="1">
                  <a:buNone/>
                </a:pP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(B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的分数， 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的分数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        B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得分高？ 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  :   I </a:t>
                </a:r>
              </a:p>
              <a:p>
                <a:pPr marL="0" indent="0" eaLnBrk="1" hangingPunct="1">
                  <a:buNone/>
                </a:pPr>
                <a:r>
                  <a:rPr lang="zh-CN" altLang="en-US" sz="54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怎么求</a:t>
                </a:r>
                <a:r>
                  <a:rPr lang="en-US" altLang="zh-CN" sz="54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54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？</a:t>
                </a:r>
                <a:r>
                  <a:rPr lang="en-US" altLang="zh-CN" sz="54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</a:t>
                </a:r>
                <a:endParaRPr lang="en-US" altLang="zh-CN" sz="660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556792"/>
                <a:ext cx="8229600" cy="5301208"/>
              </a:xfrm>
              <a:prstGeom prst="rect">
                <a:avLst/>
              </a:prstGeom>
              <a:blipFill rotWithShape="0">
                <a:blip r:embed="rId3"/>
                <a:stretch>
                  <a:fillRect l="-3926" t="-21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 bwMode="auto">
              <a:xfrm>
                <a:off x="457200" y="1556792"/>
                <a:ext cx="8229600" cy="5301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zh-CN" altLang="en-US" sz="32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分词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基于</a:t>
                </a:r>
                <a:r>
                  <a:rPr lang="zh-CN" altLang="en-US" sz="3200" kern="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机器学习的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方法</a:t>
                </a:r>
                <a:endParaRPr lang="en-US" altLang="zh-CN" sz="3200" kern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32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分类：     </a:t>
                </a:r>
                <a:r>
                  <a:rPr lang="en-US" altLang="zh-CN" sz="3200" i="1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上下文 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  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   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标签</a:t>
                </a:r>
                <a:endParaRPr lang="en-US" altLang="zh-CN" sz="3200" kern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eaLnBrk="1" hangingPunct="1">
                  <a:buNone/>
                </a:pPr>
                <a:endParaRPr lang="en-US" altLang="zh-CN" sz="3200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4000" i="1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4000" kern="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4000" kern="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上下文 </a:t>
                </a:r>
                <a:r>
                  <a:rPr lang="en-US" altLang="zh-CN" sz="40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= W </a:t>
                </a:r>
                <a:r>
                  <a:rPr lang="en-US" altLang="zh-CN" sz="4000" i="1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40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  </a:t>
                </a:r>
                <a:r>
                  <a:rPr lang="en-US" altLang="zh-CN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altLang="zh-CN" sz="4000" i="1" kern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en-US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V</a:t>
                </a:r>
              </a:p>
              <a:p>
                <a:pPr marL="0" indent="0" eaLnBrk="1" hangingPunct="1">
                  <a:buNone/>
                </a:pP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(B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的分数， 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的分数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        B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得分高？ 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  :   I </a:t>
                </a:r>
              </a:p>
              <a:p>
                <a:pPr marL="0" indent="0" eaLnBrk="1" hangingPunct="1">
                  <a:buNone/>
                </a:pPr>
                <a:r>
                  <a:rPr lang="zh-CN" altLang="en-US" sz="54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怎么求</a:t>
                </a:r>
                <a:r>
                  <a:rPr lang="en-US" altLang="zh-CN" sz="54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54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？</a:t>
                </a:r>
                <a:endParaRPr lang="en-US" altLang="zh-CN" sz="540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zh-CN" altLang="en-US" sz="54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有监督</a:t>
                </a:r>
                <a:r>
                  <a:rPr lang="en-US" altLang="zh-CN" sz="54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54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指导模型</a:t>
                </a:r>
                <a:r>
                  <a:rPr lang="en-US" altLang="zh-CN" sz="54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</a:t>
                </a:r>
                <a:endParaRPr lang="en-US" altLang="zh-CN" sz="6600" kern="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556792"/>
                <a:ext cx="8229600" cy="5301208"/>
              </a:xfrm>
              <a:prstGeom prst="rect">
                <a:avLst/>
              </a:prstGeom>
              <a:blipFill rotWithShape="0">
                <a:blip r:embed="rId3"/>
                <a:stretch>
                  <a:fillRect l="-3926" t="-2184" b="-21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 bwMode="auto">
              <a:xfrm>
                <a:off x="457200" y="1556792"/>
                <a:ext cx="8229600" cy="5301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zh-CN" altLang="en-US" sz="32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分词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基于</a:t>
                </a:r>
                <a:r>
                  <a:rPr lang="zh-CN" altLang="en-US" sz="3200" kern="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机器学习的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方法</a:t>
                </a:r>
                <a:endParaRPr lang="en-US" altLang="zh-CN" sz="3200" kern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32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分类：     </a:t>
                </a:r>
                <a:r>
                  <a:rPr lang="en-US" altLang="zh-CN" sz="3200" i="1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上下文 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  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   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标签</a:t>
                </a:r>
                <a:endParaRPr lang="en-US" altLang="zh-CN" sz="3200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4000" i="1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4000" kern="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4000" kern="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上下文 </a:t>
                </a:r>
                <a:r>
                  <a:rPr lang="en-US" altLang="zh-CN" sz="40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= W </a:t>
                </a:r>
                <a:r>
                  <a:rPr lang="en-US" altLang="zh-CN" sz="4000" i="1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40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  </a:t>
                </a:r>
                <a:r>
                  <a:rPr lang="en-US" altLang="zh-CN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altLang="zh-CN" sz="4000" i="1" kern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en-US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40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V</a:t>
                </a:r>
              </a:p>
              <a:p>
                <a:pPr marL="0" indent="0" eaLnBrk="1" hangingPunct="1">
                  <a:buNone/>
                </a:pP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(B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的分数， 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的分数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        B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得分高？ 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  :   I </a:t>
                </a:r>
              </a:p>
              <a:p>
                <a:pPr marL="0" indent="0" eaLnBrk="1" hangingPunct="1">
                  <a:buNone/>
                </a:pPr>
                <a:r>
                  <a:rPr lang="zh-CN" altLang="en-US" sz="54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有监督</a:t>
                </a:r>
                <a:r>
                  <a:rPr lang="en-US" altLang="zh-CN" sz="54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54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指导模型</a:t>
                </a:r>
                <a:endParaRPr lang="en-US" altLang="zh-CN" sz="5400" kern="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zh-CN" altLang="en-US" sz="4400" kern="0" dirty="0" smtClean="0">
                    <a:solidFill>
                      <a:srgbClr val="38185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从若干个 已知的</a:t>
                </a:r>
                <a:r>
                  <a:rPr lang="en-US" altLang="zh-CN" sz="4400" kern="0" dirty="0" smtClean="0">
                    <a:solidFill>
                      <a:srgbClr val="38185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4400" i="1" kern="0" dirty="0" smtClean="0">
                    <a:solidFill>
                      <a:srgbClr val="38185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(x,   y)  </a:t>
                </a:r>
                <a:r>
                  <a:rPr lang="zh-CN" altLang="en-US" sz="4400" kern="0" dirty="0" smtClean="0">
                    <a:solidFill>
                      <a:srgbClr val="38185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中学习</a:t>
                </a:r>
                <a:endParaRPr lang="en-US" altLang="zh-CN" sz="4400" kern="0" dirty="0" smtClean="0">
                  <a:solidFill>
                    <a:srgbClr val="38185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zh-CN" altLang="en-US" sz="5400" kern="0" dirty="0" smtClean="0">
                    <a:solidFill>
                      <a:srgbClr val="38185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训练语料，人工标注</a:t>
                </a:r>
                <a:endParaRPr lang="en-US" altLang="zh-CN" sz="5400" kern="0" dirty="0" smtClean="0">
                  <a:solidFill>
                    <a:srgbClr val="38185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556792"/>
                <a:ext cx="8229600" cy="5301208"/>
              </a:xfrm>
              <a:prstGeom prst="rect">
                <a:avLst/>
              </a:prstGeom>
              <a:blipFill rotWithShape="0">
                <a:blip r:embed="rId3"/>
                <a:stretch>
                  <a:fillRect l="-3926" t="-2184" b="-63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基于</a:t>
            </a:r>
            <a:r>
              <a:rPr lang="zh-CN" altLang="en-US" sz="3200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机器学习的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方法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分类：     </a:t>
            </a:r>
            <a:r>
              <a:rPr lang="en-US" altLang="zh-CN" sz="3200" i="1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上下文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)  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标签</a:t>
            </a: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en-US" altLang="zh-CN" sz="40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随机初始化 </a:t>
            </a: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W (-0.01, +0.01) </a:t>
            </a:r>
          </a:p>
          <a:p>
            <a:pPr marL="0" indent="0" eaLnBrk="1" hangingPunct="1">
              <a:buNone/>
            </a:pPr>
            <a:r>
              <a:rPr lang="en-US" altLang="zh-CN" sz="3600" kern="0" dirty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for   ….  </a:t>
            </a:r>
          </a:p>
          <a:p>
            <a:pPr marL="0" indent="0" eaLnBrk="1" hangingPunct="1">
              <a:buNone/>
            </a:pPr>
            <a:r>
              <a:rPr lang="en-US" altLang="zh-CN" sz="3600" kern="0" dirty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输入一个</a:t>
            </a: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600" i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x, y</a:t>
            </a: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)   </a:t>
            </a:r>
            <a:r>
              <a:rPr lang="en-US" altLang="zh-CN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是二维向量形式</a:t>
            </a:r>
            <a:endParaRPr lang="en-US" altLang="zh-CN" kern="0" dirty="0" smtClean="0">
              <a:solidFill>
                <a:srgbClr val="00206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600" kern="0" dirty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3600" i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o = </a:t>
            </a:r>
            <a:r>
              <a:rPr lang="en-US" altLang="zh-CN" sz="3600" i="1" kern="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Wx</a:t>
            </a:r>
            <a:r>
              <a:rPr lang="en-US" altLang="zh-CN" sz="3600" i="1" kern="0" dirty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i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    </a:t>
            </a:r>
            <a:r>
              <a:rPr lang="en-US" altLang="zh-CN" sz="3600" i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y’ = </a:t>
            </a:r>
            <a:r>
              <a:rPr lang="en-US" altLang="zh-CN" sz="3600" i="1" kern="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softmax</a:t>
            </a:r>
            <a:r>
              <a:rPr lang="en-US" altLang="zh-CN" sz="3600" i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(o)   </a:t>
            </a:r>
            <a:r>
              <a:rPr lang="zh-CN" altLang="en-US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概率形式</a:t>
            </a:r>
            <a:r>
              <a:rPr lang="en-US" altLang="zh-CN" sz="3600" i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</a:p>
          <a:p>
            <a:pPr marL="0" indent="0" eaLnBrk="1" hangingPunct="1">
              <a:buNone/>
            </a:pP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W = W − </a:t>
            </a:r>
            <a:r>
              <a:rPr lang="el-GR" altLang="zh-CN" sz="3600" i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α</a:t>
            </a:r>
            <a:r>
              <a:rPr lang="en-US" altLang="zh-CN" sz="3600" i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(y’ </a:t>
            </a:r>
            <a:r>
              <a:rPr lang="en-US" altLang="zh-CN" sz="3600" kern="0" dirty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−</a:t>
            </a:r>
            <a:r>
              <a:rPr lang="en-US" altLang="zh-CN" sz="3600" i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y)x </a:t>
            </a:r>
            <a:r>
              <a:rPr lang="en-US" altLang="zh-CN" sz="3600" kern="0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CN" kern="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zh-CN" altLang="en-US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表示转置</a:t>
            </a:r>
            <a:endParaRPr lang="en-US" altLang="zh-CN" sz="3600" kern="0" dirty="0" smtClean="0">
              <a:solidFill>
                <a:srgbClr val="00206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end </a:t>
            </a:r>
            <a:endParaRPr lang="en-US" altLang="zh-CN" sz="3600" kern="0" dirty="0" smtClean="0">
              <a:solidFill>
                <a:srgbClr val="00206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5400" kern="0" dirty="0" smtClean="0">
              <a:solidFill>
                <a:srgbClr val="38185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随机初始化 </a:t>
            </a: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W (-0.01, +0.01) </a:t>
            </a:r>
          </a:p>
          <a:p>
            <a:pPr marL="0" indent="0" eaLnBrk="1" hangingPunct="1">
              <a:buNone/>
            </a:pPr>
            <a:r>
              <a:rPr lang="en-US" altLang="zh-CN" sz="3600" kern="0" dirty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for   ….  </a:t>
            </a:r>
          </a:p>
          <a:p>
            <a:pPr marL="0" indent="0" eaLnBrk="1" hangingPunct="1">
              <a:buNone/>
            </a:pPr>
            <a:r>
              <a:rPr lang="en-US" altLang="zh-CN" sz="3600" kern="0" dirty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36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输入一个</a:t>
            </a:r>
            <a:r>
              <a:rPr lang="en-US" altLang="zh-CN" sz="36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600" i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x, y</a:t>
            </a:r>
            <a:r>
              <a:rPr lang="en-US" altLang="zh-CN" sz="36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)   </a:t>
            </a:r>
            <a:r>
              <a:rPr lang="en-US" altLang="zh-CN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是二维向量形式</a:t>
            </a:r>
            <a:endParaRPr lang="en-US" altLang="zh-CN" kern="0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600" kern="0" dirty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3600" i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o = </a:t>
            </a:r>
            <a:r>
              <a:rPr lang="en-US" altLang="zh-CN" sz="3600" i="1" kern="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Wx</a:t>
            </a:r>
            <a:r>
              <a:rPr lang="en-US" altLang="zh-CN" sz="3600" i="1" kern="0" dirty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i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    </a:t>
            </a:r>
            <a:r>
              <a:rPr lang="en-US" altLang="zh-CN" sz="3600" i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y’ = </a:t>
            </a:r>
            <a:r>
              <a:rPr lang="en-US" altLang="zh-CN" sz="3600" i="1" kern="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softmax</a:t>
            </a:r>
            <a:r>
              <a:rPr lang="en-US" altLang="zh-CN" sz="3600" i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(o)   </a:t>
            </a:r>
            <a:r>
              <a:rPr lang="zh-CN" altLang="en-US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概率形式</a:t>
            </a:r>
            <a:r>
              <a:rPr lang="en-US" altLang="zh-CN" sz="3600" i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</a:p>
          <a:p>
            <a:pPr marL="0" indent="0" eaLnBrk="1" hangingPunct="1">
              <a:buNone/>
            </a:pP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W = W − </a:t>
            </a:r>
            <a:r>
              <a:rPr lang="el-GR" altLang="zh-CN" sz="3600" i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α</a:t>
            </a:r>
            <a:r>
              <a:rPr lang="en-US" altLang="zh-CN" sz="3600" i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(y’ </a:t>
            </a:r>
            <a:r>
              <a:rPr lang="en-US" altLang="zh-CN" sz="3600" kern="0" dirty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−</a:t>
            </a:r>
            <a:r>
              <a:rPr lang="en-US" altLang="zh-CN" sz="3600" i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y)x </a:t>
            </a:r>
            <a:r>
              <a:rPr lang="en-US" altLang="zh-CN" sz="3600" kern="0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CN" kern="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zh-CN" altLang="en-US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表示转置</a:t>
            </a:r>
            <a:endParaRPr lang="en-US" altLang="zh-CN" sz="3600" kern="0" dirty="0" smtClean="0">
              <a:solidFill>
                <a:srgbClr val="00206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end </a:t>
            </a:r>
            <a:endParaRPr lang="en-US" altLang="zh-CN" sz="3600" kern="0" dirty="0" smtClean="0">
              <a:solidFill>
                <a:srgbClr val="00206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4400" i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44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人工标注概率，即答案</a:t>
            </a:r>
            <a:endParaRPr lang="en-US" altLang="zh-CN" sz="4400" kern="0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B  (1, 0);   I (0,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 bwMode="auto">
              <a:xfrm>
                <a:off x="457200" y="1556792"/>
                <a:ext cx="8229600" cy="5301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zh-CN" altLang="en-US" sz="36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随机初始化 </a:t>
                </a:r>
                <a:r>
                  <a:rPr lang="en-US" altLang="zh-CN" sz="36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 (-0.01, +0.01) </a:t>
                </a:r>
              </a:p>
              <a:p>
                <a:pPr marL="0" indent="0" eaLnBrk="1" hangingPunct="1">
                  <a:buNone/>
                </a:pPr>
                <a:r>
                  <a:rPr lang="en-US" altLang="zh-CN" sz="3600" kern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  ….  </a:t>
                </a:r>
              </a:p>
              <a:p>
                <a:pPr marL="0" indent="0" eaLnBrk="1" hangingPunct="1">
                  <a:buNone/>
                </a:pPr>
                <a:r>
                  <a:rPr lang="en-US" altLang="zh-CN" sz="3600" kern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3600" kern="0" dirty="0" smtClean="0">
                    <a:solidFill>
                      <a:srgbClr val="38185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输入一个</a:t>
                </a:r>
                <a:r>
                  <a:rPr lang="en-US" altLang="zh-CN" sz="3600" kern="0" dirty="0" smtClean="0">
                    <a:solidFill>
                      <a:srgbClr val="38185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(x, y)   </a:t>
                </a:r>
                <a:r>
                  <a:rPr lang="en-US" altLang="zh-CN" kern="0" dirty="0" smtClean="0">
                    <a:solidFill>
                      <a:srgbClr val="38185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kern="0" dirty="0" smtClean="0">
                    <a:solidFill>
                      <a:srgbClr val="38185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是二维向量形式</a:t>
                </a:r>
                <a:endParaRPr lang="en-US" altLang="zh-CN" kern="0" dirty="0" smtClean="0">
                  <a:solidFill>
                    <a:srgbClr val="38185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3600" kern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36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o = </a:t>
                </a:r>
                <a:r>
                  <a:rPr lang="en-US" altLang="zh-CN" sz="3600" i="1" kern="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Wx</a:t>
                </a:r>
                <a:r>
                  <a:rPr lang="en-US" altLang="zh-CN" sz="3600" i="1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00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   </a:t>
                </a:r>
                <a:r>
                  <a:rPr lang="en-US" altLang="zh-CN" sz="36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y’ = </a:t>
                </a:r>
                <a:r>
                  <a:rPr lang="en-US" altLang="zh-CN" sz="3600" i="1" kern="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softmax</a:t>
                </a:r>
                <a:r>
                  <a:rPr lang="en-US" altLang="zh-CN" sz="36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(o)   </a:t>
                </a:r>
                <a:r>
                  <a:rPr lang="zh-CN" altLang="en-US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概率形式</a:t>
                </a:r>
                <a:r>
                  <a:rPr lang="en-US" altLang="zh-CN" sz="36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 </a:t>
                </a:r>
              </a:p>
              <a:p>
                <a:pPr marL="0" indent="0" eaLnBrk="1" hangingPunct="1">
                  <a:buNone/>
                </a:pPr>
                <a:r>
                  <a:rPr lang="en-US" altLang="zh-CN" sz="36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</a:t>
                </a:r>
                <a:r>
                  <a:rPr lang="en-US" altLang="zh-CN" sz="3600" kern="0" dirty="0" smtClean="0">
                    <a:solidFill>
                      <a:srgbClr val="38185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W = W − </a:t>
                </a:r>
                <a:r>
                  <a:rPr lang="el-GR" altLang="zh-CN" sz="3600" i="1" kern="0" dirty="0" smtClean="0">
                    <a:solidFill>
                      <a:srgbClr val="38185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α</a:t>
                </a:r>
                <a:r>
                  <a:rPr lang="en-US" altLang="zh-CN" sz="3600" i="1" kern="0" dirty="0" smtClean="0">
                    <a:solidFill>
                      <a:srgbClr val="38185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(y’ </a:t>
                </a:r>
                <a:r>
                  <a:rPr lang="en-US" altLang="zh-CN" sz="3600" kern="0" dirty="0">
                    <a:solidFill>
                      <a:srgbClr val="38185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−</a:t>
                </a:r>
                <a:r>
                  <a:rPr lang="en-US" altLang="zh-CN" sz="3600" i="1" kern="0" dirty="0" smtClean="0">
                    <a:solidFill>
                      <a:srgbClr val="38185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y)x </a:t>
                </a:r>
                <a:r>
                  <a:rPr lang="en-US" altLang="zh-CN" sz="3600" kern="0" baseline="30000" dirty="0" smtClean="0">
                    <a:solidFill>
                      <a:srgbClr val="38185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T</a:t>
                </a:r>
                <a:r>
                  <a:rPr lang="en-US" altLang="zh-CN" sz="3600" kern="0" dirty="0" smtClean="0">
                    <a:solidFill>
                      <a:srgbClr val="38185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  </a:t>
                </a:r>
                <a:r>
                  <a:rPr lang="en-US" altLang="zh-CN" kern="0" dirty="0" err="1" smtClean="0">
                    <a:solidFill>
                      <a:srgbClr val="38185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T</a:t>
                </a:r>
                <a:r>
                  <a:rPr lang="zh-CN" altLang="en-US" kern="0" dirty="0" smtClean="0">
                    <a:solidFill>
                      <a:srgbClr val="38185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表示转置</a:t>
                </a:r>
                <a:endParaRPr lang="en-US" altLang="zh-CN" sz="3600" kern="0" dirty="0" smtClean="0">
                  <a:solidFill>
                    <a:srgbClr val="38185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36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end </a:t>
                </a:r>
                <a:endParaRPr lang="en-US" altLang="zh-CN" sz="360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4000" i="1" kern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4000" i="1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40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机器预测概率，目前机器性能</a:t>
                </a:r>
                <a:endParaRPr lang="en-US" altLang="zh-CN" sz="4000" kern="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(</a:t>
                </a:r>
                <a:r>
                  <a:rPr lang="en-US" altLang="zh-CN" i="1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en-US" altLang="zh-CN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1,   </a:t>
                </a:r>
                <a:r>
                  <a:rPr lang="en-US" altLang="zh-CN" i="1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en-US" altLang="zh-CN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2)      </a:t>
                </a:r>
                <a:r>
                  <a:rPr lang="en-US" altLang="zh-CN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zh-CN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𝒐</m:t>
                            </m:r>
                            <m: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𝒐</m:t>
                            </m:r>
                            <m: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b="1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𝒐</m:t>
                            </m:r>
                            <m:r>
                              <a:rPr lang="en-US" altLang="zh-CN" b="1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𝒐</m:t>
                            </m:r>
                            <m:r>
                              <a:rPr lang="en-US" altLang="zh-CN" b="1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𝒐</m:t>
                            </m:r>
                            <m: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𝒐</m:t>
                            </m:r>
                            <m: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)</a:t>
                </a:r>
                <a:endParaRPr lang="en-US" altLang="zh-CN" sz="1600" kern="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556792"/>
                <a:ext cx="8229600" cy="5301208"/>
              </a:xfrm>
              <a:prstGeom prst="rect">
                <a:avLst/>
              </a:prstGeom>
              <a:blipFill rotWithShape="0">
                <a:blip r:embed="rId3"/>
                <a:stretch>
                  <a:fillRect l="-2593" t="-2069" b="-21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随机初始化 </a:t>
            </a: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W (-0.01, +0.01) </a:t>
            </a:r>
          </a:p>
          <a:p>
            <a:pPr marL="0" indent="0" eaLnBrk="1" hangingPunct="1">
              <a:buNone/>
            </a:pPr>
            <a:r>
              <a:rPr lang="en-US" altLang="zh-CN" sz="3600" kern="0" dirty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for   ….  </a:t>
            </a:r>
          </a:p>
          <a:p>
            <a:pPr marL="0" indent="0" eaLnBrk="1" hangingPunct="1">
              <a:buNone/>
            </a:pPr>
            <a:r>
              <a:rPr lang="en-US" altLang="zh-CN" sz="3600" kern="0" dirty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3600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输入一个</a:t>
            </a:r>
            <a:r>
              <a:rPr lang="en-US" altLang="zh-CN" sz="3600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(x, y)   </a:t>
            </a:r>
            <a:r>
              <a:rPr lang="en-US" altLang="zh-CN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是二维向量形式</a:t>
            </a:r>
            <a:endParaRPr lang="en-US" altLang="zh-CN" kern="0" dirty="0" smtClean="0">
              <a:solidFill>
                <a:srgbClr val="38185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600" kern="0" dirty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3600" i="1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o = </a:t>
            </a:r>
            <a:r>
              <a:rPr lang="en-US" altLang="zh-CN" sz="3600" i="1" kern="0" dirty="0" err="1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Wx</a:t>
            </a:r>
            <a:r>
              <a:rPr lang="en-US" altLang="zh-CN" sz="3600" i="1" kern="0" dirty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i="1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    </a:t>
            </a:r>
            <a:r>
              <a:rPr lang="en-US" altLang="zh-CN" sz="3600" i="1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y’ = </a:t>
            </a:r>
            <a:r>
              <a:rPr lang="en-US" altLang="zh-CN" sz="3600" i="1" kern="0" dirty="0" err="1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softmax</a:t>
            </a:r>
            <a:r>
              <a:rPr lang="en-US" altLang="zh-CN" sz="3600" i="1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(o)   </a:t>
            </a:r>
            <a:r>
              <a:rPr lang="zh-CN" altLang="en-US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概率形式</a:t>
            </a:r>
            <a:r>
              <a:rPr lang="en-US" altLang="zh-CN" sz="3600" i="1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</a:p>
          <a:p>
            <a:pPr marL="0" indent="0" eaLnBrk="1" hangingPunct="1">
              <a:buNone/>
            </a:pP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en-US" altLang="zh-CN" sz="36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W = W − </a:t>
            </a:r>
            <a:r>
              <a:rPr lang="el-GR" altLang="zh-CN" sz="3600" i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α</a:t>
            </a:r>
            <a:r>
              <a:rPr lang="en-US" altLang="zh-CN" sz="3600" i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(y’ </a:t>
            </a:r>
            <a:r>
              <a:rPr lang="en-US" altLang="zh-CN" sz="3600" kern="0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−</a:t>
            </a:r>
            <a:r>
              <a:rPr lang="en-US" altLang="zh-CN" sz="3600" i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y)x </a:t>
            </a:r>
            <a:r>
              <a:rPr lang="en-US" altLang="zh-CN" sz="3600" kern="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sz="36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CN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表示转置</a:t>
            </a:r>
            <a:endParaRPr lang="en-US" altLang="zh-CN" sz="3600" kern="0" dirty="0" smtClean="0">
              <a:solidFill>
                <a:srgbClr val="FF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en-US" altLang="zh-CN" sz="36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end </a:t>
            </a:r>
            <a:endParaRPr lang="en-US" altLang="zh-CN" sz="3600" kern="0" dirty="0" smtClean="0">
              <a:solidFill>
                <a:srgbClr val="00206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4000" kern="0" dirty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zh-CN" altLang="en-US" sz="40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更新一小步</a:t>
            </a:r>
            <a:endParaRPr lang="en-US" altLang="zh-CN" sz="4000" kern="0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40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40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也可写为：</a:t>
            </a:r>
            <a:r>
              <a:rPr lang="en-US" altLang="zh-CN" sz="40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W </a:t>
            </a:r>
            <a:r>
              <a:rPr lang="en-US" altLang="zh-CN" sz="4000" kern="0" dirty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= W </a:t>
            </a:r>
            <a:r>
              <a:rPr lang="en-US" altLang="zh-CN" sz="40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+ </a:t>
            </a:r>
            <a:r>
              <a:rPr lang="el-GR" altLang="zh-CN" sz="4000" i="1" kern="0" dirty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α</a:t>
            </a:r>
            <a:r>
              <a:rPr lang="en-US" altLang="zh-CN" sz="4000" i="1" kern="0" dirty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CN" sz="4000" i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y </a:t>
            </a:r>
            <a:r>
              <a:rPr lang="en-US" altLang="zh-CN" sz="4000" kern="0" dirty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−</a:t>
            </a:r>
            <a:r>
              <a:rPr lang="en-US" altLang="zh-CN" sz="4000" i="1" kern="0" dirty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4000" i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4000" i="1" kern="0" dirty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’</a:t>
            </a:r>
            <a:r>
              <a:rPr lang="en-US" altLang="zh-CN" sz="4000" i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4000" i="1" kern="0" dirty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x </a:t>
            </a:r>
            <a:r>
              <a:rPr lang="en-US" altLang="zh-CN" sz="4000" kern="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zh-CN" altLang="en-US" sz="40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endParaRPr lang="en-US" altLang="zh-CN" sz="4000" kern="0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 bwMode="auto">
              <a:xfrm>
                <a:off x="457200" y="1556792"/>
                <a:ext cx="8229600" cy="5301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zh-CN" altLang="en-US" sz="36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思考： 这一迭代过程的理论解释？</a:t>
                </a:r>
                <a:endParaRPr lang="en-US" altLang="zh-CN" sz="3600" kern="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zh-CN" altLang="en-US" sz="36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损失函数： 交叉熵</a:t>
                </a:r>
                <a:endParaRPr lang="en-US" altLang="zh-CN" sz="360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eaLnBrk="1" hangingPunct="1">
                  <a:buNone/>
                </a:pPr>
                <a:r>
                  <a:rPr lang="zh-CN" altLang="en-US" sz="36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参数优化： 牛顿梯度下降算法</a:t>
                </a:r>
                <a:endParaRPr lang="en-US" altLang="zh-CN" sz="360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eaLnBrk="1" hangingPunct="1">
                  <a:buNone/>
                </a:pPr>
                <a:r>
                  <a:rPr lang="zh-CN" altLang="en-US" sz="36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梯度求导：链式法则</a:t>
                </a:r>
                <a:endParaRPr lang="en-US" altLang="zh-CN" sz="360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eaLnBrk="1" hangingPunct="1">
                  <a:buNone/>
                </a:pPr>
                <a:endParaRPr lang="en-US" altLang="zh-CN" sz="1800" kern="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eaLnBrk="1" hangingPunct="1">
                  <a:buNone/>
                </a:pPr>
                <a:r>
                  <a:rPr lang="zh-CN" altLang="en-US" sz="36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关键提示：</a:t>
                </a:r>
                <a:endParaRPr lang="en-US" altLang="zh-CN" sz="3600" kern="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3600" kern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sz="36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loss = cross-entropy(</a:t>
                </a:r>
                <a:r>
                  <a:rPr lang="en-US" altLang="zh-CN" sz="3600" i="1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o,  y</a:t>
                </a:r>
                <a:r>
                  <a:rPr lang="en-US" altLang="zh-CN" sz="36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)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sz="280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US" altLang="zh-CN" sz="2800" b="1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zh-CN" sz="2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loss</m:t>
                        </m:r>
                      </m:num>
                      <m:den>
                        <m:r>
                          <a:rPr lang="en-US" altLang="zh-CN" sz="280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US" altLang="zh-CN" sz="2800" b="1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zh-CN" sz="2800" b="1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𝒐</m:t>
                        </m:r>
                      </m:den>
                    </m:f>
                    <m:r>
                      <a:rPr lang="en-US" altLang="zh-CN" sz="280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zh-CN" sz="2800" b="1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800" b="1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𝒚</m:t>
                        </m:r>
                      </m:e>
                      <m:sup>
                        <m:r>
                          <a:rPr lang="en-US" altLang="zh-CN" sz="2800" b="1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sz="28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CN" sz="28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𝒚</m:t>
                    </m:r>
                  </m:oMath>
                </a14:m>
                <a:r>
                  <a:rPr lang="en-US" altLang="zh-CN" sz="28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sz="36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  </a:t>
                </a:r>
              </a:p>
              <a:p>
                <a:pPr marL="0" indent="0" eaLnBrk="1" hangingPunct="1">
                  <a:buNone/>
                </a:pPr>
                <a:r>
                  <a:rPr lang="en-US" altLang="zh-CN" sz="3600" kern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sz="36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sz="3600" i="1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o</a:t>
                </a:r>
                <a:r>
                  <a:rPr lang="en-US" altLang="zh-CN" sz="36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=  </a:t>
                </a:r>
                <a:r>
                  <a:rPr lang="en-US" altLang="zh-CN" sz="3600" kern="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W</a:t>
                </a:r>
                <a:r>
                  <a:rPr lang="en-US" altLang="zh-CN" sz="3600" i="1" kern="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x</a:t>
                </a:r>
                <a:r>
                  <a:rPr lang="en-US" altLang="zh-CN" sz="36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sz="280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US" altLang="zh-CN" sz="2800" b="1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𝒐</m:t>
                        </m:r>
                      </m:num>
                      <m:den>
                        <m:r>
                          <a:rPr lang="en-US" altLang="zh-CN" sz="280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US" altLang="zh-CN" sz="2800" b="1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𝑾</m:t>
                        </m:r>
                      </m:den>
                    </m:f>
                    <m:r>
                      <a:rPr lang="en-US" altLang="zh-CN" sz="280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8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endParaRPr lang="en-US" altLang="zh-CN" sz="2800" kern="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36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endParaRPr lang="en-US" altLang="zh-CN" sz="360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556792"/>
                <a:ext cx="8229600" cy="5301208"/>
              </a:xfrm>
              <a:prstGeom prst="rect">
                <a:avLst/>
              </a:prstGeom>
              <a:blipFill rotWithShape="0">
                <a:blip r:embed="rId3"/>
                <a:stretch>
                  <a:fillRect l="-2222" t="-16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0" y="1557338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基本印象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35132" y="2132856"/>
            <a:ext cx="747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  </a:t>
            </a:r>
            <a:r>
              <a:rPr lang="zh-CN" altLang="en-US" sz="2400" dirty="0" smtClean="0">
                <a:ea typeface="华文楷体" pitchFamily="2" charset="-122"/>
              </a:rPr>
              <a:t>本</a:t>
            </a:r>
            <a:r>
              <a:rPr lang="zh-CN" altLang="en-US" sz="2400" dirty="0">
                <a:ea typeface="华文楷体" pitchFamily="2" charset="-122"/>
              </a:rPr>
              <a:t>次课将介绍自然语言处理相关的基本任务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005064"/>
            <a:ext cx="8810133" cy="153479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35132" y="2996952"/>
            <a:ext cx="2092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输出：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7504" y="4005064"/>
            <a:ext cx="8810133" cy="79208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35383" y="2840143"/>
            <a:ext cx="239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句法分析</a:t>
            </a:r>
            <a:endParaRPr lang="zh-CN" altLang="en-US" sz="32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 rot="9170613">
            <a:off x="4631727" y="3405184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 bwMode="auto">
              <a:xfrm>
                <a:off x="457200" y="1556792"/>
                <a:ext cx="8229600" cy="5301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zh-CN" altLang="en-US" sz="32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分词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基于</a:t>
                </a:r>
                <a:r>
                  <a:rPr lang="zh-CN" altLang="en-US" sz="3200" kern="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机器学习的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方法</a:t>
                </a:r>
                <a:endParaRPr lang="en-US" altLang="zh-CN" sz="3200" kern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32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分类：     </a:t>
                </a:r>
                <a:r>
                  <a:rPr lang="en-US" altLang="zh-CN" sz="3200" i="1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上下文 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  </a:t>
                </a:r>
                <a:r>
                  <a:rPr lang="en-US" altLang="zh-CN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   </a:t>
                </a:r>
                <a:r>
                  <a:rPr lang="zh-CN" altLang="en-US" sz="32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标签</a:t>
                </a:r>
                <a:endParaRPr lang="en-US" altLang="zh-CN" sz="3200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eaLnBrk="1" hangingPunct="1">
                  <a:buNone/>
                </a:pPr>
                <a:endParaRPr lang="en-US" altLang="zh-CN" sz="4000" i="1" kern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zh-CN" sz="4000" i="1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3600" i="1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3600" kern="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3600" kern="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上下文 </a:t>
                </a:r>
                <a:r>
                  <a:rPr lang="en-US" altLang="zh-CN" sz="36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= W </a:t>
                </a:r>
                <a:r>
                  <a:rPr lang="en-US" altLang="zh-CN" sz="3600" i="1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6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36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36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  </a:t>
                </a:r>
                <a:r>
                  <a:rPr lang="en-US" altLang="zh-CN" sz="36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altLang="zh-CN" sz="3600" i="1" kern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en-US" sz="36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V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8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(B</a:t>
                </a:r>
                <a:r>
                  <a:rPr lang="zh-CN" altLang="en-US" sz="28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的分数， </a:t>
                </a:r>
                <a:r>
                  <a:rPr lang="en-US" altLang="zh-CN" sz="28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的分数</a:t>
                </a:r>
                <a:r>
                  <a:rPr lang="en-US" altLang="zh-CN" sz="28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       B</a:t>
                </a:r>
                <a:r>
                  <a:rPr lang="zh-CN" altLang="en-US" sz="28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得分高？ </a:t>
                </a:r>
                <a:r>
                  <a:rPr lang="en-US" altLang="zh-CN" sz="28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  :   I </a:t>
                </a:r>
              </a:p>
              <a:p>
                <a:pPr marL="0" indent="0" eaLnBrk="1" hangingPunct="1">
                  <a:buNone/>
                </a:pPr>
                <a:r>
                  <a:rPr lang="zh-CN" altLang="en-US" sz="2800" kern="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有监督</a:t>
                </a:r>
                <a:r>
                  <a:rPr lang="en-US" altLang="zh-CN" sz="2800" kern="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800" kern="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指导</a:t>
                </a:r>
                <a:r>
                  <a:rPr lang="zh-CN" altLang="en-US" sz="2800" kern="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模型</a:t>
                </a:r>
                <a:endParaRPr lang="en-US" altLang="zh-CN" sz="2800" kern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zh-CN" altLang="en-US" sz="32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思考： </a:t>
                </a:r>
                <a:r>
                  <a:rPr lang="en-US" altLang="zh-CN" sz="32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32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的含义？和基于规则的方式有什么不一样？</a:t>
                </a:r>
                <a:endParaRPr lang="en-US" altLang="zh-CN" sz="3200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556792"/>
                <a:ext cx="8229600" cy="5301208"/>
              </a:xfrm>
              <a:prstGeom prst="rect">
                <a:avLst/>
              </a:prstGeom>
              <a:blipFill rotWithShape="0">
                <a:blip r:embed="rId3"/>
                <a:stretch>
                  <a:fillRect l="-2222" t="-2184" b="-52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19836" y="2764085"/>
            <a:ext cx="83566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 </a:t>
            </a:r>
            <a:r>
              <a:rPr lang="zh-CN" altLang="en-US" sz="2000" b="1" dirty="0" smtClean="0">
                <a:ea typeface="华文楷体" pitchFamily="2" charset="-122"/>
              </a:rPr>
              <a:t>输入： 羽   毛    </a:t>
            </a:r>
            <a:r>
              <a:rPr lang="zh-CN" altLang="en-US" sz="2000" b="1" dirty="0" smtClean="0">
                <a:solidFill>
                  <a:srgbClr val="C00000"/>
                </a:solidFill>
                <a:ea typeface="华文楷体" pitchFamily="2" charset="-122"/>
              </a:rPr>
              <a:t>球</a:t>
            </a:r>
            <a:r>
              <a:rPr lang="zh-CN" altLang="en-US" sz="2000" b="1" dirty="0" smtClean="0">
                <a:ea typeface="华文楷体" pitchFamily="2" charset="-122"/>
              </a:rPr>
              <a:t>   拍   卖   完  了</a:t>
            </a:r>
            <a:endParaRPr lang="en-US" altLang="zh-CN" sz="2000" b="1" dirty="0" smtClean="0">
              <a:ea typeface="华文楷体" pitchFamily="2" charset="-122"/>
            </a:endParaRPr>
          </a:p>
          <a:p>
            <a:r>
              <a:rPr lang="zh-CN" altLang="en-US" sz="2000" b="1" dirty="0" smtClean="0">
                <a:ea typeface="华文楷体" pitchFamily="2" charset="-122"/>
              </a:rPr>
              <a:t>上下文描述：  前面第一个字为毛；前面第二个字为羽</a:t>
            </a:r>
            <a:endParaRPr lang="en-US" altLang="zh-CN" sz="2000" b="1" dirty="0" smtClean="0">
              <a:ea typeface="华文楷体" pitchFamily="2" charset="-122"/>
            </a:endParaRPr>
          </a:p>
          <a:p>
            <a:r>
              <a:rPr lang="en-US" altLang="zh-CN" sz="2000" b="1" dirty="0">
                <a:ea typeface="华文楷体" pitchFamily="2" charset="-122"/>
              </a:rPr>
              <a:t> </a:t>
            </a:r>
            <a:r>
              <a:rPr lang="en-US" altLang="zh-CN" sz="2000" b="1" dirty="0" smtClean="0">
                <a:ea typeface="华文楷体" pitchFamily="2" charset="-122"/>
              </a:rPr>
              <a:t>                       </a:t>
            </a:r>
            <a:r>
              <a:rPr lang="zh-CN" altLang="en-US" sz="2000" b="1" dirty="0" smtClean="0">
                <a:ea typeface="华文楷体" pitchFamily="2" charset="-122"/>
              </a:rPr>
              <a:t>后面第一个字为拍；后面第二个字为卖</a:t>
            </a:r>
            <a:endParaRPr lang="en-US" altLang="zh-CN" sz="2000" b="1" dirty="0" smtClean="0">
              <a:ea typeface="华文楷体" pitchFamily="2" charset="-122"/>
            </a:endParaRPr>
          </a:p>
          <a:p>
            <a:r>
              <a:rPr lang="en-US" altLang="zh-CN" sz="2000" b="1" dirty="0">
                <a:ea typeface="华文楷体" pitchFamily="2" charset="-122"/>
              </a:rPr>
              <a:t> </a:t>
            </a:r>
            <a:r>
              <a:rPr lang="en-US" altLang="zh-CN" sz="2000" b="1" dirty="0" smtClean="0">
                <a:ea typeface="华文楷体" pitchFamily="2" charset="-122"/>
              </a:rPr>
              <a:t>                       </a:t>
            </a:r>
            <a:r>
              <a:rPr lang="zh-CN" altLang="en-US" sz="2000" b="1" dirty="0" smtClean="0">
                <a:ea typeface="华文楷体" pitchFamily="2" charset="-122"/>
              </a:rPr>
              <a:t>当前字为球； </a:t>
            </a:r>
            <a:r>
              <a:rPr lang="en-US" altLang="zh-CN" sz="2000" b="1" dirty="0" smtClean="0">
                <a:ea typeface="华文楷体" pitchFamily="2" charset="-122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基于</a:t>
            </a:r>
            <a:r>
              <a:rPr lang="zh-CN" altLang="en-US" sz="3200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机器学习的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方法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anose="02020603050405020304" pitchFamily="18" charset="0"/>
              </a:rPr>
              <a:t>更为规范的描述</a:t>
            </a:r>
            <a:endParaRPr lang="en-US" altLang="zh-CN" sz="3200" kern="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分类：     </a:t>
            </a:r>
            <a:r>
              <a:rPr lang="en-US" altLang="zh-CN" sz="3200" i="1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上下文</a:t>
            </a:r>
            <a:r>
              <a:rPr lang="zh-CN" altLang="en-US" sz="32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特征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)   </a:t>
            </a:r>
            <a:r>
              <a:rPr lang="en-US" altLang="zh-CN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标签</a:t>
            </a:r>
            <a:endParaRPr lang="en-US" altLang="zh-CN" sz="32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4000" i="1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600" i="1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600" i="1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6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上下文</a:t>
            </a:r>
            <a:r>
              <a:rPr lang="zh-CN" altLang="en-US" kern="0" dirty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特征</a:t>
            </a:r>
            <a:r>
              <a:rPr lang="zh-CN" altLang="en-US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) = W </a:t>
            </a:r>
            <a:r>
              <a:rPr lang="en-US" altLang="zh-CN" sz="3600" i="1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6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：  模型参数     </a:t>
            </a:r>
            <a:r>
              <a:rPr lang="en-US" altLang="zh-CN" i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solidFill>
                  <a:srgbClr val="C00000"/>
                </a:solidFill>
                <a:ea typeface="华文楷体" pitchFamily="2" charset="-122"/>
              </a:rPr>
              <a:t>特征向量</a:t>
            </a:r>
            <a:endParaRPr lang="en-US" altLang="zh-CN" kern="0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8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(B</a:t>
            </a:r>
            <a:r>
              <a:rPr lang="zh-CN" altLang="en-US" sz="28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的分数， </a:t>
            </a:r>
            <a:r>
              <a:rPr lang="en-US" altLang="zh-CN" sz="28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的分数</a:t>
            </a:r>
            <a:r>
              <a:rPr lang="en-US" altLang="zh-CN" sz="28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)        B</a:t>
            </a:r>
            <a:r>
              <a:rPr lang="zh-CN" altLang="en-US" sz="28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得分高？ </a:t>
            </a:r>
            <a:r>
              <a:rPr lang="en-US" altLang="zh-CN" sz="28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B  :   I </a:t>
            </a:r>
          </a:p>
          <a:p>
            <a:pPr marL="0" indent="0" eaLnBrk="1" hangingPunct="1">
              <a:buNone/>
            </a:pPr>
            <a:r>
              <a:rPr lang="zh-CN" altLang="en-US" sz="2800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有监督</a:t>
            </a:r>
            <a:r>
              <a:rPr lang="en-US" altLang="zh-CN" sz="2800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指导</a:t>
            </a:r>
            <a:r>
              <a:rPr lang="zh-CN" altLang="en-US" sz="28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模型</a:t>
            </a:r>
            <a:endParaRPr lang="en-US" altLang="zh-CN" sz="28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512" y="3356992"/>
            <a:ext cx="83566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 </a:t>
            </a:r>
            <a:r>
              <a:rPr lang="zh-CN" altLang="en-US" sz="2000" b="1" dirty="0" smtClean="0">
                <a:ea typeface="华文楷体" pitchFamily="2" charset="-122"/>
              </a:rPr>
              <a:t>输入： 羽   毛    </a:t>
            </a:r>
            <a:r>
              <a:rPr lang="zh-CN" altLang="en-US" sz="2000" b="1" dirty="0" smtClean="0">
                <a:solidFill>
                  <a:srgbClr val="C00000"/>
                </a:solidFill>
                <a:ea typeface="华文楷体" pitchFamily="2" charset="-122"/>
              </a:rPr>
              <a:t>球</a:t>
            </a:r>
            <a:r>
              <a:rPr lang="zh-CN" altLang="en-US" sz="2000" b="1" dirty="0" smtClean="0">
                <a:ea typeface="华文楷体" pitchFamily="2" charset="-122"/>
              </a:rPr>
              <a:t>   拍   卖   完  了</a:t>
            </a:r>
            <a:endParaRPr lang="en-US" altLang="zh-CN" sz="2000" b="1" dirty="0" smtClean="0">
              <a:ea typeface="华文楷体" pitchFamily="2" charset="-122"/>
            </a:endParaRPr>
          </a:p>
          <a:p>
            <a:r>
              <a:rPr lang="zh-CN" altLang="en-US" sz="2000" b="1" dirty="0" smtClean="0">
                <a:solidFill>
                  <a:srgbClr val="C00000"/>
                </a:solidFill>
                <a:ea typeface="华文楷体" pitchFamily="2" charset="-122"/>
              </a:rPr>
              <a:t>特征</a:t>
            </a:r>
            <a:r>
              <a:rPr lang="zh-CN" altLang="en-US" sz="2000" b="1" dirty="0" smtClean="0">
                <a:ea typeface="华文楷体" pitchFamily="2" charset="-122"/>
              </a:rPr>
              <a:t>：  </a:t>
            </a:r>
            <a:r>
              <a:rPr lang="zh-CN" altLang="en-US" sz="2000" b="1" dirty="0" smtClean="0">
                <a:solidFill>
                  <a:srgbClr val="381850"/>
                </a:solidFill>
                <a:ea typeface="华文楷体" pitchFamily="2" charset="-122"/>
              </a:rPr>
              <a:t>前面第一个字</a:t>
            </a:r>
            <a:r>
              <a:rPr lang="zh-CN" altLang="en-US" sz="2000" b="1" dirty="0" smtClean="0">
                <a:ea typeface="华文楷体" pitchFamily="2" charset="-122"/>
              </a:rPr>
              <a:t>为毛；</a:t>
            </a:r>
            <a:r>
              <a:rPr lang="zh-CN" altLang="en-US" sz="2000" b="1" dirty="0" smtClean="0">
                <a:solidFill>
                  <a:srgbClr val="381850"/>
                </a:solidFill>
                <a:ea typeface="华文楷体" pitchFamily="2" charset="-122"/>
              </a:rPr>
              <a:t>前面第二个字</a:t>
            </a:r>
            <a:r>
              <a:rPr lang="zh-CN" altLang="en-US" sz="2000" b="1" dirty="0" smtClean="0">
                <a:ea typeface="华文楷体" pitchFamily="2" charset="-122"/>
              </a:rPr>
              <a:t>为羽  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华文楷体" pitchFamily="2" charset="-122"/>
              </a:rPr>
              <a:t>特征模板</a:t>
            </a:r>
            <a:endParaRPr lang="en-US" altLang="zh-CN" sz="2400" b="1" dirty="0" smtClean="0">
              <a:solidFill>
                <a:srgbClr val="C00000"/>
              </a:solidFill>
              <a:ea typeface="华文楷体" pitchFamily="2" charset="-122"/>
            </a:endParaRPr>
          </a:p>
          <a:p>
            <a:r>
              <a:rPr lang="en-US" altLang="zh-CN" sz="2000" b="1" dirty="0">
                <a:ea typeface="华文楷体" pitchFamily="2" charset="-122"/>
              </a:rPr>
              <a:t> </a:t>
            </a:r>
            <a:r>
              <a:rPr lang="en-US" altLang="zh-CN" sz="2000" b="1" dirty="0" smtClean="0">
                <a:ea typeface="华文楷体" pitchFamily="2" charset="-122"/>
              </a:rPr>
              <a:t>            </a:t>
            </a:r>
            <a:r>
              <a:rPr lang="zh-CN" altLang="en-US" sz="2000" b="1" dirty="0" smtClean="0">
                <a:solidFill>
                  <a:srgbClr val="381850"/>
                </a:solidFill>
                <a:ea typeface="华文楷体" pitchFamily="2" charset="-122"/>
              </a:rPr>
              <a:t>后面第一个字</a:t>
            </a:r>
            <a:r>
              <a:rPr lang="zh-CN" altLang="en-US" sz="2000" b="1" dirty="0" smtClean="0">
                <a:ea typeface="华文楷体" pitchFamily="2" charset="-122"/>
              </a:rPr>
              <a:t>为拍；</a:t>
            </a:r>
            <a:r>
              <a:rPr lang="zh-CN" altLang="en-US" sz="2000" b="1" dirty="0" smtClean="0">
                <a:solidFill>
                  <a:srgbClr val="381850"/>
                </a:solidFill>
                <a:ea typeface="华文楷体" pitchFamily="2" charset="-122"/>
              </a:rPr>
              <a:t>后面第二个字</a:t>
            </a:r>
            <a:r>
              <a:rPr lang="zh-CN" altLang="en-US" sz="2000" b="1" dirty="0" smtClean="0">
                <a:ea typeface="华文楷体" pitchFamily="2" charset="-122"/>
              </a:rPr>
              <a:t>为卖                </a:t>
            </a:r>
            <a:r>
              <a:rPr lang="zh-CN" altLang="en-US" sz="2400" b="1" dirty="0" smtClean="0">
                <a:ea typeface="华文楷体" pitchFamily="2" charset="-122"/>
              </a:rPr>
              <a:t>特征抽取</a:t>
            </a:r>
            <a:endParaRPr lang="en-US" altLang="zh-CN" sz="2400" b="1" dirty="0" smtClean="0">
              <a:ea typeface="华文楷体" pitchFamily="2" charset="-122"/>
            </a:endParaRPr>
          </a:p>
          <a:p>
            <a:r>
              <a:rPr lang="en-US" altLang="zh-CN" sz="2000" b="1" dirty="0">
                <a:ea typeface="华文楷体" pitchFamily="2" charset="-122"/>
              </a:rPr>
              <a:t> </a:t>
            </a:r>
            <a:r>
              <a:rPr lang="en-US" altLang="zh-CN" sz="2000" b="1" dirty="0" smtClean="0">
                <a:ea typeface="华文楷体" pitchFamily="2" charset="-122"/>
              </a:rPr>
              <a:t>            </a:t>
            </a:r>
            <a:r>
              <a:rPr lang="zh-CN" altLang="en-US" sz="2000" b="1" dirty="0" smtClean="0">
                <a:solidFill>
                  <a:srgbClr val="381850"/>
                </a:solidFill>
                <a:ea typeface="华文楷体" pitchFamily="2" charset="-122"/>
              </a:rPr>
              <a:t>当前字</a:t>
            </a:r>
            <a:r>
              <a:rPr lang="zh-CN" altLang="en-US" sz="2000" b="1" dirty="0" smtClean="0">
                <a:ea typeface="华文楷体" pitchFamily="2" charset="-122"/>
              </a:rPr>
              <a:t>为球； </a:t>
            </a:r>
            <a:r>
              <a:rPr lang="en-US" altLang="zh-CN" sz="2000" b="1" dirty="0" smtClean="0">
                <a:ea typeface="华文楷体" pitchFamily="2" charset="-122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基于</a:t>
            </a:r>
            <a:r>
              <a:rPr lang="zh-CN" altLang="en-US" sz="3200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机器学习的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方法</a:t>
            </a:r>
            <a:endParaRPr lang="en-US" altLang="zh-CN" sz="32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6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自己动手试试？</a:t>
            </a:r>
            <a:endParaRPr lang="en-US" altLang="zh-CN" sz="3600" kern="0" dirty="0" smtClean="0">
              <a:solidFill>
                <a:srgbClr val="FF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公开</a:t>
            </a: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http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://sighan.cs.uchicago.edu/bakeoff2005/data/icwb2-data.zip</a:t>
            </a:r>
            <a:endParaRPr lang="en-US" altLang="zh-CN" sz="2000" kern="0" dirty="0" smtClean="0">
              <a:solidFill>
                <a:srgbClr val="FF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MSR</a:t>
            </a:r>
            <a:r>
              <a:rPr lang="zh-CN" altLang="en-US" sz="3200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数据：</a:t>
            </a:r>
            <a:endParaRPr lang="en-US" altLang="zh-CN" sz="3200" kern="0" dirty="0" smtClean="0">
              <a:solidFill>
                <a:srgbClr val="38185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词典匹配     </a:t>
            </a:r>
            <a:r>
              <a:rPr lang="en-US" altLang="zh-CN" sz="3200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93.3    </a:t>
            </a:r>
            <a:r>
              <a:rPr lang="en-US" altLang="zh-CN" sz="3200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</a:t>
            </a:r>
            <a:r>
              <a:rPr lang="zh-CN" altLang="en-US" sz="3200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机器学习  </a:t>
            </a:r>
            <a:r>
              <a:rPr lang="en-US" altLang="zh-CN" sz="3200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96.6</a:t>
            </a:r>
          </a:p>
          <a:p>
            <a:pPr marL="0" indent="0" eaLnBrk="1" hangingPunct="1">
              <a:buNone/>
            </a:pPr>
            <a:r>
              <a:rPr lang="zh-CN" altLang="en-US" sz="3200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目前最好： </a:t>
            </a:r>
            <a:r>
              <a:rPr lang="en-US" altLang="zh-CN" sz="3200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97.9 </a:t>
            </a:r>
          </a:p>
          <a:p>
            <a:pPr marL="0" indent="0" eaLnBrk="1" hangingPunct="1">
              <a:buNone/>
            </a:pPr>
            <a:r>
              <a:rPr lang="en-US" altLang="zh-CN" sz="3200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PKU</a:t>
            </a:r>
            <a:r>
              <a:rPr lang="zh-CN" altLang="en-US" sz="3200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sz="3200" kern="0" dirty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：</a:t>
            </a:r>
            <a:endParaRPr lang="en-US" altLang="zh-CN" sz="3200" kern="0" dirty="0">
              <a:solidFill>
                <a:srgbClr val="38185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词典匹配     </a:t>
            </a:r>
            <a:r>
              <a:rPr lang="en-US" altLang="zh-CN" sz="3200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86.9    </a:t>
            </a:r>
            <a:r>
              <a:rPr lang="en-US" altLang="zh-CN" sz="3200" kern="0" dirty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</a:t>
            </a:r>
            <a:r>
              <a:rPr lang="zh-CN" altLang="en-US" sz="3200" kern="0" dirty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机器学习  </a:t>
            </a:r>
            <a:r>
              <a:rPr lang="en-US" altLang="zh-CN" sz="3200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95.0</a:t>
            </a:r>
            <a:endParaRPr lang="en-US" altLang="zh-CN" sz="3200" kern="0" dirty="0">
              <a:solidFill>
                <a:srgbClr val="38185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zh-CN" altLang="en-US" sz="3200" kern="0" dirty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目前最好： </a:t>
            </a:r>
            <a:r>
              <a:rPr lang="en-US" altLang="zh-CN" sz="3200" kern="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96.0 </a:t>
            </a:r>
            <a:endParaRPr lang="en-US" altLang="zh-CN" sz="3200" kern="0" dirty="0">
              <a:solidFill>
                <a:srgbClr val="38185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kern="0" dirty="0">
              <a:solidFill>
                <a:srgbClr val="FF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词性标注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kern="0" dirty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思考： 与分词的区别在哪里？</a:t>
            </a:r>
            <a:endParaRPr lang="en-US" altLang="zh-CN" sz="3200" kern="0" dirty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245078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0" y="311135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预测：   </a:t>
            </a:r>
            <a:r>
              <a:rPr lang="en-US" altLang="zh-CN" sz="2400" dirty="0" smtClean="0">
                <a:ea typeface="华文楷体" pitchFamily="2" charset="-122"/>
              </a:rPr>
              <a:t>r </a:t>
            </a:r>
            <a:r>
              <a:rPr lang="zh-CN" altLang="en-US" sz="2400" dirty="0" smtClean="0">
                <a:ea typeface="华文楷体" pitchFamily="2" charset="-122"/>
              </a:rPr>
              <a:t>    </a:t>
            </a:r>
            <a:r>
              <a:rPr lang="en-US" altLang="zh-CN" sz="2400" dirty="0" smtClean="0">
                <a:ea typeface="华文楷体" pitchFamily="2" charset="-122"/>
              </a:rPr>
              <a:t>n</a:t>
            </a:r>
            <a:r>
              <a:rPr lang="zh-CN" altLang="en-US" sz="2400" dirty="0" smtClean="0">
                <a:ea typeface="华文楷体" pitchFamily="2" charset="-122"/>
              </a:rPr>
              <a:t>     </a:t>
            </a:r>
            <a:r>
              <a:rPr lang="en-US" altLang="zh-CN" sz="2400" dirty="0" smtClean="0">
                <a:ea typeface="华文楷体" pitchFamily="2" charset="-122"/>
              </a:rPr>
              <a:t>d</a:t>
            </a:r>
            <a:r>
              <a:rPr lang="zh-CN" altLang="en-US" sz="2400" dirty="0" smtClean="0">
                <a:ea typeface="华文楷体" pitchFamily="2" charset="-122"/>
              </a:rPr>
              <a:t>     </a:t>
            </a:r>
            <a:r>
              <a:rPr lang="en-US" altLang="zh-CN" sz="2400" dirty="0" smtClean="0">
                <a:ea typeface="华文楷体" pitchFamily="2" charset="-122"/>
              </a:rPr>
              <a:t>v</a:t>
            </a:r>
            <a:r>
              <a:rPr lang="zh-CN" altLang="en-US" sz="2400" dirty="0" smtClean="0">
                <a:ea typeface="华文楷体" pitchFamily="2" charset="-122"/>
              </a:rPr>
              <a:t>       </a:t>
            </a:r>
            <a:r>
              <a:rPr lang="en-US" altLang="zh-CN" sz="2400" dirty="0" smtClean="0">
                <a:ea typeface="华文楷体" pitchFamily="2" charset="-122"/>
              </a:rPr>
              <a:t>n</a:t>
            </a:r>
            <a:r>
              <a:rPr lang="zh-CN" altLang="en-US" sz="2400" dirty="0" smtClean="0">
                <a:ea typeface="华文楷体" pitchFamily="2" charset="-122"/>
              </a:rPr>
              <a:t>       </a:t>
            </a:r>
            <a:r>
              <a:rPr lang="en-US" altLang="zh-CN" sz="2400" dirty="0" smtClean="0">
                <a:ea typeface="华文楷体" pitchFamily="2" charset="-122"/>
              </a:rPr>
              <a:t>n</a:t>
            </a:r>
            <a:r>
              <a:rPr lang="zh-CN" altLang="en-US" sz="2400" dirty="0" smtClean="0">
                <a:ea typeface="华文楷体" pitchFamily="2" charset="-122"/>
              </a:rPr>
              <a:t>       </a:t>
            </a:r>
            <a:r>
              <a:rPr lang="en-US" altLang="zh-CN" sz="2400" dirty="0" smtClean="0">
                <a:ea typeface="华文楷体" pitchFamily="2" charset="-122"/>
              </a:rPr>
              <a:t>v</a:t>
            </a:r>
            <a:r>
              <a:rPr lang="zh-CN" altLang="en-US" sz="2400" dirty="0" smtClean="0">
                <a:ea typeface="华文楷体" pitchFamily="2" charset="-122"/>
              </a:rPr>
              <a:t>       </a:t>
            </a:r>
            <a:r>
              <a:rPr lang="en-US" altLang="zh-CN" sz="2400" dirty="0" smtClean="0">
                <a:ea typeface="华文楷体" pitchFamily="2" charset="-122"/>
              </a:rPr>
              <a:t>v</a:t>
            </a:r>
            <a:r>
              <a:rPr lang="zh-CN" altLang="en-US" sz="2400" dirty="0" smtClean="0">
                <a:ea typeface="华文楷体" pitchFamily="2" charset="-122"/>
              </a:rPr>
              <a:t>      </a:t>
            </a:r>
            <a:r>
              <a:rPr lang="en-US" altLang="zh-CN" sz="2400" dirty="0" smtClean="0">
                <a:ea typeface="华文楷体" pitchFamily="2" charset="-122"/>
              </a:rPr>
              <a:t>u</a:t>
            </a:r>
            <a:r>
              <a:rPr lang="zh-CN" altLang="en-US" sz="2400" dirty="0" smtClean="0">
                <a:ea typeface="华文楷体" pitchFamily="2" charset="-122"/>
              </a:rPr>
              <a:t>     </a:t>
            </a:r>
            <a:r>
              <a:rPr lang="en-US" altLang="zh-CN" sz="2400" dirty="0" smtClean="0">
                <a:ea typeface="华文楷体" pitchFamily="2" charset="-122"/>
              </a:rPr>
              <a:t>a</a:t>
            </a:r>
            <a:r>
              <a:rPr lang="zh-CN" altLang="en-US" sz="2400" dirty="0" smtClean="0">
                <a:ea typeface="华文楷体" pitchFamily="2" charset="-122"/>
              </a:rPr>
              <a:t>        </a:t>
            </a:r>
            <a:r>
              <a:rPr lang="en-US" altLang="zh-CN" sz="2400" dirty="0" smtClean="0">
                <a:ea typeface="华文楷体" pitchFamily="2" charset="-122"/>
              </a:rPr>
              <a:t>n</a:t>
            </a:r>
            <a:endParaRPr lang="zh-CN" altLang="en-US" sz="2400" dirty="0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如何进行句法分析？</a:t>
            </a:r>
            <a:endParaRPr lang="en-US" altLang="zh-CN" sz="2800" kern="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955099"/>
            <a:ext cx="8820835" cy="1554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基于转移的系统：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Stack           |         Queue           </a:t>
            </a: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类别： </a:t>
            </a:r>
            <a:r>
              <a:rPr lang="en-US" altLang="zh-CN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en-US" altLang="zh-CN" sz="2800" kern="0" dirty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4130040"/>
            <a:ext cx="6181725" cy="1126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351" y="4186681"/>
            <a:ext cx="5943600" cy="109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4176395"/>
            <a:ext cx="6459220" cy="1066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80" y="4097655"/>
            <a:ext cx="6010275" cy="123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4400" dirty="0" smtClean="0">
                <a:latin typeface="Times New Roman" panose="02020603050405020304" pitchFamily="18" charset="0"/>
                <a:ea typeface="华文楷体" pitchFamily="2" charset="-122"/>
              </a:rPr>
              <a:t>基础分析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词性标注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语义分析</a:t>
            </a:r>
            <a:endParaRPr lang="en-US" altLang="zh-CN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篇章分析</a:t>
            </a:r>
            <a:endParaRPr lang="en-US" altLang="zh-CN" sz="32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自然语言处理任务介绍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2250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4146550"/>
            <a:ext cx="6583680" cy="1154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4237990"/>
            <a:ext cx="7145655" cy="1009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55" y="4017010"/>
            <a:ext cx="6602730" cy="1402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70" y="4208780"/>
            <a:ext cx="6677025" cy="1402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70045"/>
            <a:ext cx="7225030" cy="138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" y="4199255"/>
            <a:ext cx="7643495" cy="1503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" y="4244975"/>
            <a:ext cx="7426960" cy="1372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t="16661"/>
          <a:stretch>
            <a:fillRect/>
          </a:stretch>
        </p:blipFill>
        <p:spPr>
          <a:xfrm>
            <a:off x="457200" y="4194810"/>
            <a:ext cx="8618220" cy="147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" y="4150360"/>
            <a:ext cx="7574915" cy="1605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68445"/>
            <a:ext cx="7934960" cy="1692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4400" dirty="0" smtClean="0">
                <a:latin typeface="Times New Roman" panose="02020603050405020304" pitchFamily="18" charset="0"/>
                <a:ea typeface="华文楷体" pitchFamily="2" charset="-122"/>
              </a:rPr>
              <a:t>自然语言处理基本应用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情感分析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机器翻译</a:t>
            </a:r>
            <a:endParaRPr lang="en-US" altLang="zh-CN" sz="320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实体识别</a:t>
            </a:r>
            <a:endParaRPr lang="en-US" altLang="zh-CN" sz="320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阅读</a:t>
            </a:r>
            <a:r>
              <a:rPr lang="zh-CN" altLang="en-US" sz="320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理解</a:t>
            </a:r>
            <a:endParaRPr lang="en-US" altLang="zh-CN" sz="320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智能对话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Times New Roman" panose="02020603050405020304" pitchFamily="18" charset="0"/>
                  <a:ea typeface="华文楷体" pitchFamily="2" charset="-122"/>
                </a:rPr>
                <a:t>自然语言处理任务介绍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85895"/>
            <a:ext cx="8154670" cy="1932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" y="3884930"/>
            <a:ext cx="7220585" cy="2007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95" y="3910965"/>
            <a:ext cx="8010525" cy="1988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" y="3829050"/>
            <a:ext cx="8220075" cy="2025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16680"/>
            <a:ext cx="7277100" cy="2005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t="7671"/>
          <a:stretch>
            <a:fillRect/>
          </a:stretch>
        </p:blipFill>
        <p:spPr>
          <a:xfrm>
            <a:off x="1014095" y="3930015"/>
            <a:ext cx="6132195" cy="2475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180" y="3970655"/>
            <a:ext cx="6172835" cy="2339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 smtClean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0" y="3759835"/>
            <a:ext cx="4177665" cy="282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每一步都是分类</a:t>
            </a:r>
            <a:r>
              <a:rPr lang="en-US" altLang="zh-CN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从所有可能的动作中选取一个目标动作</a:t>
            </a:r>
            <a:endParaRPr lang="en-US" altLang="zh-CN" sz="28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C00000"/>
              </a:buClr>
            </a:pPr>
            <a:r>
              <a:rPr lang="en-US" altLang="zh-CN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arc-left(*)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zh-CN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arc-right(*)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zh-CN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7"/>
          <p:cNvGrpSpPr/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机器如何自动分析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内容占位符 2"/>
          <p:cNvSpPr txBox="1"/>
          <p:nvPr/>
        </p:nvSpPr>
        <p:spPr bwMode="auto">
          <a:xfrm>
            <a:off x="457200" y="1556792"/>
            <a:ext cx="82296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句法分析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3818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如何将句法分析转换成为分类？</a:t>
            </a:r>
            <a:endParaRPr lang="en-US" altLang="zh-CN" sz="2800" kern="0" dirty="0">
              <a:solidFill>
                <a:srgbClr val="3818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每一步都是分类</a:t>
            </a:r>
            <a:r>
              <a:rPr lang="en-US" altLang="zh-CN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zh-CN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arc-left(*)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zh-CN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arc-right(*)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0" y="2319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华文楷体" pitchFamily="2" charset="-122"/>
              </a:rPr>
              <a:t>输入：</a:t>
            </a:r>
            <a:r>
              <a:rPr lang="zh-CN" altLang="en-US" sz="2400" dirty="0">
                <a:ea typeface="华文楷体" pitchFamily="2" charset="-122"/>
              </a:rPr>
              <a:t>本次  课  将  介绍  自然  语言 处理  相关  的  基本  任务</a:t>
            </a:r>
          </a:p>
        </p:txBody>
      </p:sp>
      <p:sp>
        <p:nvSpPr>
          <p:cNvPr id="2" name="矩形 1"/>
          <p:cNvSpPr/>
          <p:nvPr/>
        </p:nvSpPr>
        <p:spPr>
          <a:xfrm>
            <a:off x="2322412" y="5301208"/>
            <a:ext cx="5512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3600" b="1" i="1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600" b="1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600" b="1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上下文</a:t>
            </a:r>
            <a:r>
              <a:rPr lang="zh-CN" altLang="en-US" sz="36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特征</a:t>
            </a:r>
            <a:r>
              <a:rPr lang="zh-CN" altLang="en-US" sz="3600" b="1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)   </a:t>
            </a:r>
            <a:r>
              <a:rPr lang="en-US" altLang="zh-CN" sz="3600" b="1" kern="0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zh-CN" altLang="en-US" sz="3600" b="1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标签</a:t>
            </a:r>
            <a:endParaRPr lang="en-US" altLang="zh-CN" sz="3600" b="1" kern="0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zh-CN" altLang="en-US" sz="3600" kern="0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如何提取特征？</a:t>
            </a:r>
            <a:endParaRPr lang="en-US" altLang="zh-CN" sz="3600" kern="0" dirty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第10章  Simulink动态仿真集成环境</Template>
  <TotalTime>130</TotalTime>
  <Words>5441</Words>
  <Application>Microsoft Office PowerPoint</Application>
  <PresentationFormat>全屏显示(4:3)</PresentationFormat>
  <Paragraphs>1050</Paragraphs>
  <Slides>100</Slides>
  <Notes>96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8" baseType="lpstr">
      <vt:lpstr>华文楷体</vt:lpstr>
      <vt:lpstr>楷体</vt:lpstr>
      <vt:lpstr>宋体</vt:lpstr>
      <vt:lpstr>Arial</vt:lpstr>
      <vt:lpstr>Cambria Math</vt:lpstr>
      <vt:lpstr>Times New Roman</vt:lpstr>
      <vt:lpstr>Wingdings</vt:lpstr>
      <vt:lpstr>1_Network</vt:lpstr>
      <vt:lpstr>自然语言处理导论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MATLAB操作基础  1.1  MATLAB概述 1.2  MATLAB的运行环境与安装 1.3  MATLAB集成环境 1.4  MATLAB帮助系统</dc:title>
  <dc:creator>Brenden</dc:creator>
  <cp:lastModifiedBy>mason</cp:lastModifiedBy>
  <cp:revision>748</cp:revision>
  <cp:lastPrinted>2016-09-14T01:45:00Z</cp:lastPrinted>
  <dcterms:created xsi:type="dcterms:W3CDTF">2005-04-13T13:48:00Z</dcterms:created>
  <dcterms:modified xsi:type="dcterms:W3CDTF">2018-07-22T06:36:10Z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