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2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DA3C6F3-ACB8-4382-9C73-8A400649367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649BB44-885B-4598-B44F-1E784D37CCE0}" type="datetime">
              <a:rPr lang="en-US" sz="1200" b="0" strike="noStrike" spc="-1">
                <a:solidFill>
                  <a:srgbClr val="000000"/>
                </a:solidFill>
                <a:latin typeface="Calibri"/>
              </a:rPr>
              <a:t>11/18/2021</a:t>
            </a:fld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fld id="{B23F4171-81CF-4E0C-BDC4-58833C87B9CB}" type="datetime12">
              <a:rPr lang="en-US" sz="1200" b="0" strike="noStrike" spc="-1">
                <a:solidFill>
                  <a:srgbClr val="000000"/>
                </a:solidFill>
                <a:latin typeface="Calibri"/>
              </a:rPr>
              <a:t>5:50 PM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0" y="8685360"/>
            <a:ext cx="61714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" b="0" strike="noStrike" spc="-1">
                <a:solidFill>
                  <a:srgbClr val="000000"/>
                </a:solidFill>
                <a:latin typeface="Calibri"/>
              </a:rPr>
              <a:t>© 2007 Microsoft Corporation</a:t>
            </a:r>
            <a:r>
              <a:rPr lang="zh-CN" sz="500" b="0" strike="noStrike" spc="-1">
                <a:solidFill>
                  <a:srgbClr val="000000"/>
                </a:solidFill>
                <a:latin typeface="Calibri"/>
              </a:rPr>
              <a:t>。 保留所有权利。 </a:t>
            </a:r>
            <a:r>
              <a:rPr lang="en-US" sz="500" b="0" strike="noStrike" spc="-1">
                <a:solidFill>
                  <a:srgbClr val="000000"/>
                </a:solidFill>
                <a:latin typeface="Calibri"/>
              </a:rPr>
              <a:t>Microsoft</a:t>
            </a:r>
            <a:r>
              <a:rPr lang="zh-CN" sz="5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500" b="0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zh-CN" sz="5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500" b="0" strike="noStrike" spc="-1">
                <a:solidFill>
                  <a:srgbClr val="000000"/>
                </a:solidFill>
                <a:latin typeface="Calibri"/>
              </a:rPr>
              <a:t>Windows Vista </a:t>
            </a:r>
            <a:r>
              <a:rPr lang="zh-CN" sz="500" b="0" strike="noStrike" spc="-1">
                <a:solidFill>
                  <a:srgbClr val="000000"/>
                </a:solidFill>
                <a:latin typeface="Calibri"/>
              </a:rPr>
              <a:t>和其他产品名称是 </a:t>
            </a:r>
            <a:r>
              <a:rPr lang="en-US" sz="5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500" b="0" strike="noStrike" spc="-1">
                <a:solidFill>
                  <a:srgbClr val="000000"/>
                </a:solidFill>
                <a:latin typeface="Calibri"/>
              </a:rPr>
              <a:t>在美国和</a:t>
            </a:r>
            <a:r>
              <a:rPr lang="en-US" sz="5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500" b="0" strike="noStrike" spc="-1">
                <a:solidFill>
                  <a:srgbClr val="000000"/>
                </a:solidFill>
                <a:latin typeface="Calibri"/>
              </a:rPr>
              <a:t>或其他国家或地区的注册商标和</a:t>
            </a:r>
            <a:r>
              <a:rPr lang="en-US" sz="5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500" b="0" strike="noStrike" spc="-1">
                <a:solidFill>
                  <a:srgbClr val="000000"/>
                </a:solidFill>
                <a:latin typeface="Calibri"/>
              </a:rPr>
              <a:t>或商标。</a:t>
            </a:r>
            <a:endParaRPr lang="en-US" sz="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500" b="0" strike="noStrike" spc="-1">
                <a:solidFill>
                  <a:srgbClr val="000000"/>
                </a:solidFill>
                <a:latin typeface="Calibri"/>
              </a:rPr>
              <a:t>本文中的信息仅供参考，并代表 </a:t>
            </a:r>
            <a:r>
              <a:rPr lang="en-US" sz="5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500" b="0" strike="noStrike" spc="-1">
                <a:solidFill>
                  <a:srgbClr val="000000"/>
                </a:solidFill>
                <a:latin typeface="Calibri"/>
              </a:rPr>
              <a:t>截至此演示文稿发布之日的观点。  </a:t>
            </a:r>
            <a:r>
              <a:rPr lang="en-US" sz="5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500" b="0" strike="noStrike" spc="-1">
                <a:solidFill>
                  <a:srgbClr val="000000"/>
                </a:solidFill>
                <a:latin typeface="Calibri"/>
              </a:rPr>
              <a:t>必须对不断变化的市场条件做出响应，因此不应将本演示文稿视为 </a:t>
            </a:r>
            <a:r>
              <a:rPr lang="en-US" sz="5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500" b="0" strike="noStrike" spc="-1">
                <a:solidFill>
                  <a:srgbClr val="000000"/>
                </a:solidFill>
                <a:latin typeface="Calibri"/>
              </a:rPr>
              <a:t>方面的承诺，并且 </a:t>
            </a:r>
            <a:r>
              <a:rPr lang="en-US" sz="5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500" b="0" strike="noStrike" spc="-1">
                <a:solidFill>
                  <a:srgbClr val="000000"/>
                </a:solidFill>
                <a:latin typeface="Calibri"/>
              </a:rPr>
              <a:t>不能保证所提供的任何信息在此演示文稿发布日期之后的准确性。  </a:t>
            </a:r>
            <a:br/>
            <a:r>
              <a:rPr lang="en-US" sz="5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500" b="0" strike="noStrike" spc="-1">
                <a:solidFill>
                  <a:srgbClr val="000000"/>
                </a:solidFill>
                <a:latin typeface="Calibri"/>
              </a:rPr>
              <a:t>不对此演示文稿中的信息做任何明示、暗示或法定保证。</a:t>
            </a:r>
            <a:endParaRPr lang="en-US" sz="500" b="0" strike="noStrike" spc="-1"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6172200" y="8685360"/>
            <a:ext cx="683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EF01905-FAE0-496B-9BE9-8812A4A997E9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F2D90C2-2C5A-4900-A2B4-F380416E4645}" type="datetime">
              <a:rPr lang="en-US" sz="1200" b="0" strike="noStrike" spc="-1">
                <a:solidFill>
                  <a:srgbClr val="000000"/>
                </a:solidFill>
                <a:latin typeface="Calibri"/>
              </a:rPr>
              <a:t>11/18/2021</a:t>
            </a:fld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fld id="{905B5048-01A1-4C05-B7E2-4060ABA9FFA3}" type="datetime12">
              <a:rPr lang="en-US" sz="1200" b="0" strike="noStrike" spc="-1">
                <a:solidFill>
                  <a:srgbClr val="000000"/>
                </a:solidFill>
                <a:latin typeface="Calibri"/>
              </a:rPr>
              <a:t>5:51 PM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© 2007 Microsoft Corporation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。 保留所有权利。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 Vista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和其他产品名称是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在美国和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或其他国家或地区的注册商标和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或商标。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本文中的信息仅供参考，并代表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截至此演示文稿发布之日的观点。 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必须对不断变化的市场条件做出响应，因此不应将本演示文稿视为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方面的承诺，并且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不能保证所提供的任何信息在此演示文稿发布日期之后的准确性。  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不对此演示文稿中的信息做任何明示、暗示或法定保证。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ECF9535-2CFC-4D0C-877B-CCB19CBC4E3E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A1CE2E7-A506-43B0-812A-3F3E9A6600A1}" type="datetime">
              <a:rPr lang="en-US" sz="1200" b="0" strike="noStrike" spc="-1">
                <a:solidFill>
                  <a:srgbClr val="000000"/>
                </a:solidFill>
                <a:latin typeface="Calibri"/>
              </a:rPr>
              <a:t>11/18/2021</a:t>
            </a:fld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fld id="{029568A3-54B3-4A4B-9323-181FCE04035D}" type="datetime12">
              <a:rPr lang="en-US" sz="1200" b="0" strike="noStrike" spc="-1">
                <a:solidFill>
                  <a:srgbClr val="000000"/>
                </a:solidFill>
                <a:latin typeface="Calibri"/>
              </a:rPr>
              <a:t>5:51 PM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22" name="CustomShape 5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© 2007 Microsoft Corporation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。 保留所有权利。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 Vista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和其他产品名称是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在美国和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或其他国家或地区的注册商标和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或商标。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本文中的信息仅供参考，并代表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截至此演示文稿发布之日的观点。 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必须对不断变化的市场条件做出响应，因此不应将本演示文稿视为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方面的承诺，并且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不能保证所提供的任何信息在此演示文稿发布日期之后的准确性。  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不对此演示文稿中的信息做任何明示、暗示或法定保证。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3" name="CustomShape 6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52D07A7-B04F-4074-A43A-137D3AEE7DF3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949A77D-AF0E-4CF6-9DFD-9D6B891C2EC7}" type="datetime">
              <a:rPr lang="en-US" sz="1200" b="0" strike="noStrike" spc="-1">
                <a:solidFill>
                  <a:srgbClr val="000000"/>
                </a:solidFill>
                <a:latin typeface="Calibri"/>
              </a:rPr>
              <a:t>11/18/2021</a:t>
            </a:fld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fld id="{44441851-9217-45C7-BDAA-76984AF71C0C}" type="datetime12">
              <a:rPr lang="en-US" sz="1200" b="0" strike="noStrike" spc="-1">
                <a:solidFill>
                  <a:srgbClr val="000000"/>
                </a:solidFill>
                <a:latin typeface="Calibri"/>
              </a:rPr>
              <a:t>5:51 PM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© 2007 Microsoft Corporation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。 保留所有权利。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 Vista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和其他产品名称是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在美国和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或其他国家或地区的注册商标和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或商标。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本文中的信息仅供参考，并代表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截至此演示文稿发布之日的观点。 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必须对不断变化的市场条件做出响应，因此不应将本演示文稿视为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方面的承诺，并且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不能保证所提供的任何信息在此演示文稿发布日期之后的准确性。  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不对此演示文稿中的信息做任何明示、暗示或法定保证。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9" name="CustomShape 6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A3FA52-C3F1-4BEE-AAFF-E4C9EFFBAE7B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9E3A65F-A843-45A4-975D-A2E64ACE257C}" type="datetime">
              <a:rPr lang="en-US" sz="1200" b="0" strike="noStrike" spc="-1">
                <a:solidFill>
                  <a:srgbClr val="000000"/>
                </a:solidFill>
                <a:latin typeface="Calibri"/>
              </a:rPr>
              <a:t>11/18/2021</a:t>
            </a:fld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fld id="{6B193F09-8EDA-4795-871A-F37804B67323}" type="datetime12">
              <a:rPr lang="en-US" sz="1200" b="0" strike="noStrike" spc="-1">
                <a:solidFill>
                  <a:srgbClr val="000000"/>
                </a:solidFill>
                <a:latin typeface="Calibri"/>
              </a:rPr>
              <a:t>5:51 PM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© 2007 Microsoft Corporation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。 保留所有权利。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 Vista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和其他产品名称是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在美国和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或其他国家或地区的注册商标和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或商标。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本文中的信息仅供参考，并代表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截至此演示文稿发布之日的观点。 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必须对不断变化的市场条件做出响应，因此不应将本演示文稿视为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方面的承诺，并且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不能保证所提供的任何信息在此演示文稿发布日期之后的准确性。  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不对此演示文稿中的信息做任何明示、暗示或法定保证。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5" name="CustomShape 6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97B1131-76BA-4B28-A244-FA939E4C12D9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B9DE4B-EC5A-4F82-976E-78BD480F5932}" type="datetime">
              <a:rPr lang="en-US" sz="1200" b="0" strike="noStrike" spc="-1">
                <a:solidFill>
                  <a:srgbClr val="000000"/>
                </a:solidFill>
                <a:latin typeface="Calibri"/>
              </a:rPr>
              <a:t>11/18/2021</a:t>
            </a:fld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fld id="{6E2284DC-EE03-4DB5-A0B8-89871426A0B0}" type="datetime12">
              <a:rPr lang="en-US" sz="1200" b="0" strike="noStrike" spc="-1">
                <a:solidFill>
                  <a:srgbClr val="000000"/>
                </a:solidFill>
                <a:latin typeface="Calibri"/>
              </a:rPr>
              <a:t>5:51 PM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© 2007 Microsoft Corporation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。 保留所有权利。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 Vista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和其他产品名称是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在美国和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或其他国家或地区的注册商标和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或商标。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本文中的信息仅供参考，并代表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截至此演示文稿发布之日的观点。 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必须对不断变化的市场条件做出响应，因此不应将本演示文稿视为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方面的承诺，并且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不能保证所提供的任何信息在此演示文稿发布日期之后的准确性。  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不对此演示文稿中的信息做任何明示、暗示或法定保证。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1" name="CustomShape 6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D83398-ECFD-4D48-8AF0-F01A30C1EB6E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85AFD34-1599-4712-8ADA-03115FFBE37F}" type="datetime">
              <a:rPr lang="en-US" sz="1200" b="0" strike="noStrike" spc="-1">
                <a:solidFill>
                  <a:srgbClr val="000000"/>
                </a:solidFill>
                <a:latin typeface="Calibri"/>
              </a:rPr>
              <a:t>11/18/2021</a:t>
            </a:fld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fld id="{B6E07CF4-D6CD-4454-9EA9-788EECB01153}" type="datetime12">
              <a:rPr lang="en-US" sz="1200" b="0" strike="noStrike" spc="-1">
                <a:solidFill>
                  <a:srgbClr val="000000"/>
                </a:solidFill>
                <a:latin typeface="Calibri"/>
              </a:rPr>
              <a:t>5:51 PM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© 2007 Microsoft Corporation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。 保留所有权利。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 Vista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和其他产品名称是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在美国和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或其他国家或地区的注册商标和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或商标。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本文中的信息仅供参考，并代表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截至此演示文稿发布之日的观点。 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必须对不断变化的市场条件做出响应，因此不应将本演示文稿视为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方面的承诺，并且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不能保证所提供的任何信息在此演示文稿发布日期之后的准确性。  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不对此演示文稿中的信息做任何明示、暗示或法定保证。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7" name="CustomShape 6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BFFF79C-7311-472D-9157-4055CCC27465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081121-9DD7-4C05-8D74-C7FE22989515}" type="datetime">
              <a:rPr lang="en-US" sz="1200" b="0" strike="noStrike" spc="-1">
                <a:solidFill>
                  <a:srgbClr val="000000"/>
                </a:solidFill>
                <a:latin typeface="Calibri"/>
              </a:rPr>
              <a:t>11/18/2021</a:t>
            </a:fld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fld id="{E2705020-8BD0-468A-9221-825260570540}" type="datetime12">
              <a:rPr lang="en-US" sz="1200" b="0" strike="noStrike" spc="-1">
                <a:solidFill>
                  <a:srgbClr val="000000"/>
                </a:solidFill>
                <a:latin typeface="Calibri"/>
              </a:rPr>
              <a:t>5:51 PM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© 2007 Microsoft Corporation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。 保留所有权利。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 Vista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和其他产品名称是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在美国和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或其他国家或地区的注册商标和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或商标。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本文中的信息仅供参考，并代表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截至此演示文稿发布之日的观点。 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必须对不断变化的市场条件做出响应，因此不应将本演示文稿视为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方面的承诺，并且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不能保证所提供的任何信息在此演示文稿发布日期之后的准确性。  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不对此演示文稿中的信息做任何明示、暗示或法定保证。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3" name="CustomShape 6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3F0BCD8-BFCC-43EF-862C-BF2763EBECA9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32EE569-A3A3-43BB-BCFD-9C4C93018534}" type="datetime">
              <a:rPr lang="en-US" sz="1200" b="0" strike="noStrike" spc="-1">
                <a:solidFill>
                  <a:srgbClr val="000000"/>
                </a:solidFill>
                <a:latin typeface="Calibri"/>
              </a:rPr>
              <a:t>11/18/2021</a:t>
            </a:fld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fld id="{CEA613DA-DF30-4E9F-BAD1-EF9A8C2E6C42}" type="datetime12">
              <a:rPr lang="en-US" sz="1200" b="0" strike="noStrike" spc="-1">
                <a:solidFill>
                  <a:srgbClr val="000000"/>
                </a:solidFill>
                <a:latin typeface="Calibri"/>
              </a:rPr>
              <a:t>5:51 PM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58" name="CustomShape 5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© 2007 Microsoft Corporation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。 保留所有权利。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 Vista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和其他产品名称是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在美国和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或其他国家或地区的注册商标和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或商标。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本文中的信息仅供参考，并代表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截至此演示文稿发布之日的观点。 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必须对不断变化的市场条件做出响应，因此不应将本演示文稿视为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方面的承诺，并且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不能保证所提供的任何信息在此演示文稿发布日期之后的准确性。  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不对此演示文稿中的信息做任何明示、暗示或法定保证。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9" name="CustomShape 6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E2EB037-EA47-4631-A101-BEEA68D98613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C6AF8FD-FBF2-45FB-A44E-634A47D8B906}" type="datetime">
              <a:rPr lang="en-US" sz="1200" b="0" strike="noStrike" spc="-1">
                <a:solidFill>
                  <a:srgbClr val="000000"/>
                </a:solidFill>
                <a:latin typeface="Calibri"/>
              </a:rPr>
              <a:t>11/18/2021</a:t>
            </a:fld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fld id="{9A9D9246-7E9F-4F02-A417-F33FD0E8F7AF}" type="datetime12">
              <a:rPr lang="en-US" sz="1200" b="0" strike="noStrike" spc="-1">
                <a:solidFill>
                  <a:srgbClr val="000000"/>
                </a:solidFill>
                <a:latin typeface="Calibri"/>
              </a:rPr>
              <a:t>5:51 PM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© 2007 Microsoft Corporation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。 保留所有权利。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 Vista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和其他产品名称是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在美国和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或其他国家或地区的注册商标和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或商标。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本文中的信息仅供参考，并代表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截至此演示文稿发布之日的观点。 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必须对不断变化的市场条件做出响应，因此不应将本演示文稿视为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方面的承诺，并且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不能保证所提供的任何信息在此演示文稿发布日期之后的准确性。  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不对此演示文稿中的信息做任何明示、暗示或法定保证。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65" name="CustomShape 6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D7131DF-29AA-4562-B537-BEE7D48AFC99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566EF5F-CB80-4D61-B0F1-137A455F4D67}" type="datetime">
              <a:rPr lang="en-US" sz="1200" b="0" strike="noStrike" spc="-1">
                <a:solidFill>
                  <a:srgbClr val="000000"/>
                </a:solidFill>
                <a:latin typeface="Calibri"/>
              </a:rPr>
              <a:t>11/18/2021</a:t>
            </a:fld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fld id="{7D489B9B-4A43-4518-9F07-75269A8CED82}" type="datetime12">
              <a:rPr lang="en-US" sz="1200" b="0" strike="noStrike" spc="-1">
                <a:solidFill>
                  <a:srgbClr val="000000"/>
                </a:solidFill>
                <a:latin typeface="Calibri"/>
              </a:rPr>
              <a:t>5:51 PM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00" name="CustomShape 5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© 2007 Microsoft Corporation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。 保留所有权利。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 Vista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和其他产品名称是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在美国和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或其他国家或地区的注册商标和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或商标。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本文中的信息仅供参考，并代表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截至此演示文稿发布之日的观点。 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必须对不断变化的市场条件做出响应，因此不应将本演示文稿视为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方面的承诺，并且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不能保证所提供的任何信息在此演示文稿发布日期之后的准确性。  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不对此演示文稿中的信息做任何明示、暗示或法定保证。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1" name="CustomShape 6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FEAB0CF-32F2-42AB-8397-2F5400F042CC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806B806-4B0E-453F-8698-A901A326A5AD}" type="datetime">
              <a:rPr lang="en-US" sz="1200" b="0" strike="noStrike" spc="-1">
                <a:solidFill>
                  <a:srgbClr val="000000"/>
                </a:solidFill>
                <a:latin typeface="Calibri"/>
              </a:rPr>
              <a:t>11/18/2021</a:t>
            </a:fld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fld id="{37C16393-C912-412D-BB02-8444402B72AB}" type="datetime12">
              <a:rPr lang="en-US" sz="1200" b="0" strike="noStrike" spc="-1">
                <a:solidFill>
                  <a:srgbClr val="000000"/>
                </a:solidFill>
                <a:latin typeface="Calibri"/>
              </a:rPr>
              <a:t>5:51 PM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© 2007 Microsoft Corporation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。 保留所有权利。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 Vista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和其他产品名称是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在美国和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或其他国家或地区的注册商标和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或商标。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本文中的信息仅供参考，并代表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截至此演示文稿发布之日的观点。 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必须对不断变化的市场条件做出响应，因此不应将本演示文稿视为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方面的承诺，并且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不能保证所提供的任何信息在此演示文稿发布日期之后的准确性。  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不对此演示文稿中的信息做任何明示、暗示或法定保证。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207F112-C1A8-4B17-832D-EB09191E2774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3DEB1FD-FF05-4714-8061-041F4980DFA6}" type="datetime">
              <a:rPr lang="en-US" sz="1200" b="0" strike="noStrike" spc="-1">
                <a:solidFill>
                  <a:srgbClr val="000000"/>
                </a:solidFill>
                <a:latin typeface="Calibri"/>
              </a:rPr>
              <a:t>11/18/2021</a:t>
            </a:fld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fld id="{5925FF8C-4F3E-4D52-A78F-FC2399CC328A}" type="datetime12">
              <a:rPr lang="en-US" sz="1200" b="0" strike="noStrike" spc="-1">
                <a:solidFill>
                  <a:srgbClr val="000000"/>
                </a:solidFill>
                <a:latin typeface="Calibri"/>
              </a:rPr>
              <a:t>5:51 PM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© 2007 Microsoft Corporation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。 保留所有权利。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 Vista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和其他产品名称是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在美国和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或其他国家或地区的注册商标和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或商标。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本文中的信息仅供参考，并代表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截至此演示文稿发布之日的观点。 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必须对不断变化的市场条件做出响应，因此不应将本演示文稿视为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方面的承诺，并且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不能保证所提供的任何信息在此演示文稿发布日期之后的准确性。  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不对此演示文稿中的信息做任何明示、暗示或法定保证。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0E53BAE-1AE7-4680-83AA-5250E7A29D4E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408D566-DD5F-4D22-8C4B-18C441C8851A}" type="datetime">
              <a:rPr lang="en-US" sz="1200" b="0" strike="noStrike" spc="-1">
                <a:solidFill>
                  <a:srgbClr val="000000"/>
                </a:solidFill>
                <a:latin typeface="Calibri"/>
              </a:rPr>
              <a:t>11/18/2021</a:t>
            </a:fld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fld id="{03E97C2C-3CCB-4CBB-BA89-8290F5260794}" type="datetime12">
              <a:rPr lang="en-US" sz="1200" b="0" strike="noStrike" spc="-1">
                <a:solidFill>
                  <a:srgbClr val="000000"/>
                </a:solidFill>
                <a:latin typeface="Calibri"/>
              </a:rPr>
              <a:t>5:51 PM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80" name="CustomShape 5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© 2007 Microsoft Corporation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。 保留所有权利。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 Vista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和其他产品名称是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在美国和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或其他国家或地区的注册商标和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或商标。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本文中的信息仅供参考，并代表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截至此演示文稿发布之日的观点。 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必须对不断变化的市场条件做出响应，因此不应将本演示文稿视为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方面的承诺，并且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不能保证所提供的任何信息在此演示文稿发布日期之后的准确性。  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不对此演示文稿中的信息做任何明示、暗示或法定保证。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1" name="CustomShape 6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AA3E18-46E4-4861-B77E-F0CC5EB74826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26290B4-633D-48CD-9E4A-983F3C9843DA}" type="datetime">
              <a:rPr lang="en-US" sz="1200" b="0" strike="noStrike" spc="-1">
                <a:solidFill>
                  <a:srgbClr val="000000"/>
                </a:solidFill>
                <a:latin typeface="Calibri"/>
              </a:rPr>
              <a:t>11/18/2021</a:t>
            </a:fld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fld id="{9DF80737-10DC-4B47-85CF-87A5EFDBFBB9}" type="datetime12">
              <a:rPr lang="en-US" sz="1200" b="0" strike="noStrike" spc="-1">
                <a:solidFill>
                  <a:srgbClr val="000000"/>
                </a:solidFill>
                <a:latin typeface="Calibri"/>
              </a:rPr>
              <a:t>5:51 PM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© 2007 Microsoft Corporation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。 保留所有权利。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 Vista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和其他产品名称是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在美国和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或其他国家或地区的注册商标和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或商标。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本文中的信息仅供参考，并代表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截至此演示文稿发布之日的观点。 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必须对不断变化的市场条件做出响应，因此不应将本演示文稿视为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方面的承诺，并且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不能保证所提供的任何信息在此演示文稿发布日期之后的准确性。  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不对此演示文稿中的信息做任何明示、暗示或法定保证。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EADAD3-A1DB-447C-963C-1F4C17AE45A2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D1F702A-452E-45A4-A1F7-1F31165F128A}" type="datetime">
              <a:rPr lang="en-US" sz="1200" b="0" strike="noStrike" spc="-1">
                <a:solidFill>
                  <a:srgbClr val="000000"/>
                </a:solidFill>
                <a:latin typeface="Calibri"/>
              </a:rPr>
              <a:t>11/18/2021</a:t>
            </a:fld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fld id="{EBFD2327-44F1-42A6-8797-69D7B8EB873E}" type="datetime12">
              <a:rPr lang="en-US" sz="1200" b="0" strike="noStrike" spc="-1">
                <a:solidFill>
                  <a:srgbClr val="000000"/>
                </a:solidFill>
                <a:latin typeface="Calibri"/>
              </a:rPr>
              <a:t>5:51 PM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© 2007 Microsoft Corporation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。 保留所有权利。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 Vista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和其他产品名称是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在美国和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或其他国家或地区的注册商标和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或商标。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本文中的信息仅供参考，并代表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截至此演示文稿发布之日的观点。 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必须对不断变化的市场条件做出响应，因此不应将本演示文稿视为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方面的承诺，并且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不能保证所提供的任何信息在此演示文稿发布日期之后的准确性。  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不对此演示文稿中的信息做任何明示、暗示或法定保证。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2CFAB8B-A3D3-4C41-9124-C0BC84A47E4C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49726A4-E9DA-47A7-AB7D-69490E3F8536}" type="datetime">
              <a:rPr lang="en-US" sz="1200" b="0" strike="noStrike" spc="-1">
                <a:solidFill>
                  <a:srgbClr val="000000"/>
                </a:solidFill>
                <a:latin typeface="Calibri"/>
              </a:rPr>
              <a:t>11/18/2021</a:t>
            </a:fld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fld id="{D3177E95-DAB5-48D7-B673-8F20D8A54B7A}" type="datetime12">
              <a:rPr lang="en-US" sz="1200" b="0" strike="noStrike" spc="-1">
                <a:solidFill>
                  <a:srgbClr val="000000"/>
                </a:solidFill>
                <a:latin typeface="Calibri"/>
              </a:rPr>
              <a:t>5:51 PM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© 2007 Microsoft Corporation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。 保留所有权利。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 Vista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和其他产品名称是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在美国和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或其他国家或地区的注册商标和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或商标。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本文中的信息仅供参考，并代表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截至此演示文稿发布之日的观点。 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必须对不断变化的市场条件做出响应，因此不应将本演示文稿视为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方面的承诺，并且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不能保证所提供的任何信息在此演示文稿发布日期之后的准确性。  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不对此演示文稿中的信息做任何明示、暗示或法定保证。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05A19C9-12F3-4DB4-9DB2-390C3EF3ED1F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D416A70-F0DE-4450-BED5-C9358780F27C}" type="datetime">
              <a:rPr lang="en-US" sz="1200" b="0" strike="noStrike" spc="-1">
                <a:solidFill>
                  <a:srgbClr val="000000"/>
                </a:solidFill>
                <a:latin typeface="Calibri"/>
              </a:rPr>
              <a:t>11/18/2021</a:t>
            </a:fld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fld id="{4D630F0F-289A-4A25-A3AA-D8F74B22B757}" type="datetime12">
              <a:rPr lang="en-US" sz="1200" b="0" strike="noStrike" spc="-1">
                <a:solidFill>
                  <a:srgbClr val="000000"/>
                </a:solidFill>
                <a:latin typeface="Calibri"/>
              </a:rPr>
              <a:t>5:51 PM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© 2007 Microsoft Corporation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。 保留所有权利。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 Vista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和其他产品名称是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在美国和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或其他国家或地区的注册商标和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或商标。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本文中的信息仅供参考，并代表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截至此演示文稿发布之日的观点。 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必须对不断变化的市场条件做出响应，因此不应将本演示文稿视为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方面的承诺，并且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不能保证所提供的任何信息在此演示文稿发布日期之后的准确性。  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不对此演示文稿中的信息做任何明示、暗示或法定保证。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5" name="CustomShape 6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BE1FFB-0327-4559-879A-D88F9F16E466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97B3B75-FDF9-4192-8993-DFAF5158AF50}" type="datetime">
              <a:rPr lang="en-US" sz="1200" b="0" strike="noStrike" spc="-1">
                <a:solidFill>
                  <a:srgbClr val="000000"/>
                </a:solidFill>
                <a:latin typeface="Calibri"/>
              </a:rPr>
              <a:t>11/18/2021</a:t>
            </a:fld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fld id="{4743406B-D69C-4A92-AB55-54F68440A790}" type="datetime12">
              <a:rPr lang="en-US" sz="1200" b="0" strike="noStrike" spc="-1">
                <a:solidFill>
                  <a:srgbClr val="000000"/>
                </a:solidFill>
                <a:latin typeface="Calibri"/>
              </a:rPr>
              <a:t>5:51 PM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© 2007 Microsoft Corporation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。 保留所有权利。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、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Windows Vista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和其他产品名称是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在美国和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或其他国家或地区的注册商标和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/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或商标。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本文中的信息仅供参考，并代表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Corporation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截至此演示文稿发布之日的观点。 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必须对不断变化的市场条件做出响应，因此不应将本演示文稿视为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方面的承诺，并且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不能保证所提供的任何信息在此演示文稿发布日期之后的准确性。  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Microsoft </a:t>
            </a:r>
            <a:r>
              <a:rPr lang="zh-CN" sz="1200" b="0" strike="noStrike" spc="-1">
                <a:solidFill>
                  <a:srgbClr val="000000"/>
                </a:solidFill>
                <a:latin typeface="Calibri"/>
              </a:rPr>
              <a:t>不对此演示文稿中的信息做任何明示、暗示或法定保证。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2003F2-2D1B-495D-A8E2-A5BAA6CFA047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7-00029_BAK_v03TOP"/>
          <p:cNvPicPr/>
          <p:nvPr/>
        </p:nvPicPr>
        <p:blipFill>
          <a:blip r:embed="rId15"/>
          <a:stretch/>
        </p:blipFill>
        <p:spPr>
          <a:xfrm>
            <a:off x="-15840" y="6006960"/>
            <a:ext cx="9159120" cy="8485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0880" y="230040"/>
            <a:ext cx="8381160" cy="664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5" descr="7-00029_BAK_v03TOP"/>
          <p:cNvPicPr/>
          <p:nvPr/>
        </p:nvPicPr>
        <p:blipFill>
          <a:blip r:embed="rId15"/>
          <a:stretch/>
        </p:blipFill>
        <p:spPr>
          <a:xfrm>
            <a:off x="-15840" y="6006960"/>
            <a:ext cx="9159120" cy="8485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5" descr="7-00029_BAK_v03TOP"/>
          <p:cNvPicPr/>
          <p:nvPr/>
        </p:nvPicPr>
        <p:blipFill>
          <a:blip r:embed="rId15"/>
          <a:stretch/>
        </p:blipFill>
        <p:spPr>
          <a:xfrm>
            <a:off x="-15840" y="6006960"/>
            <a:ext cx="9159120" cy="8485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30080" y="1905120"/>
            <a:ext cx="7681320" cy="152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zh-CN" sz="54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操作系统实验课程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30080" y="4344840"/>
            <a:ext cx="7681320" cy="12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20</a:t>
            </a:r>
            <a:r>
              <a:rPr lang="en-US" alt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21</a:t>
            </a: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年</a:t>
            </a: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11</a:t>
            </a: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月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230040"/>
            <a:ext cx="8381160" cy="7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58000" lnSpcReduction="10000"/>
          </a:bodyPr>
          <a:lstStyle/>
          <a:p>
            <a:pPr>
              <a:lnSpc>
                <a:spcPct val="90000"/>
              </a:lnSpc>
            </a:pPr>
            <a:r>
              <a:rPr lang="zh-CN" sz="48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共享内存</a:t>
            </a:r>
            <a:br/>
            <a:endParaRPr lang="en-US" sz="48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278280" y="944280"/>
            <a:ext cx="8568360" cy="186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17520" y="960480"/>
            <a:ext cx="8712360" cy="63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共享内存区的附加与解除</a:t>
            </a:r>
            <a:endParaRPr lang="en-US" sz="2800" b="0" strike="noStrike" spc="-1" dirty="0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对于已经申请到的共享内存段，进程需要把它附加到自己的地址空间中之后才可以使用</a:t>
            </a:r>
            <a:endParaRPr lang="en-US" sz="2400" b="0" strike="noStrike" spc="-1" dirty="0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en-US" sz="24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mmap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返回实际连接到的地址，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munmap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使用该地址解除与共享内存区的连接</a:t>
            </a:r>
            <a:endParaRPr lang="en-US" sz="2400" b="0" strike="noStrike" spc="-1" dirty="0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调用格式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 marL="517680">
              <a:lnSpc>
                <a:spcPct val="9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517680">
              <a:lnSpc>
                <a:spcPct val="9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  <a:tabLst>
                <a:tab pos="0" algn="l"/>
              </a:tabLst>
            </a:pPr>
            <a:r>
              <a:rPr lang="zh-CN" sz="22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进程对共享存储段的操作结束，解除与共享内存区的连接后，此时共享内存区的标识符与内存段依然存在，可用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shm_unlink</a:t>
            </a:r>
            <a:r>
              <a:rPr lang="zh-CN" sz="22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删除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584280" y="3434400"/>
            <a:ext cx="7955640" cy="222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#include &lt;sys/mman.h&gt;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void *mmap(void *addr, size_t len, int prot, int 	            flags, int fildes, off_t off);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munmap(void *addr, size_t len);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2931736" y="2790226"/>
            <a:ext cx="4195904" cy="790560"/>
          </a:xfrm>
          <a:prstGeom prst="wedgeRoundRectCallout">
            <a:avLst>
              <a:gd name="adj1" fmla="val -37701"/>
              <a:gd name="adj2" fmla="val 105485"/>
              <a:gd name="adj3" fmla="val 16667"/>
            </a:avLst>
          </a:prstGeom>
          <a:noFill/>
          <a:ln w="31680"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23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一般使用</a:t>
            </a:r>
            <a:r>
              <a:rPr lang="en-US" sz="23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NULL,</a:t>
            </a:r>
            <a:r>
              <a:rPr lang="zh-CN" sz="23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且</a:t>
            </a:r>
            <a:r>
              <a:rPr lang="en-US" sz="23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flag</a:t>
            </a:r>
            <a:r>
              <a:rPr lang="zh-CN" sz="23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不指定</a:t>
            </a:r>
            <a:r>
              <a:rPr lang="en-US" sz="23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MAP_FIXED,</a:t>
            </a:r>
            <a:r>
              <a:rPr lang="zh-CN" sz="23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由系统选择地址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6120000" y="4896000"/>
            <a:ext cx="2591640" cy="647640"/>
          </a:xfrm>
          <a:prstGeom prst="wedgeRoundRectCallout">
            <a:avLst>
              <a:gd name="adj1" fmla="val -38765"/>
              <a:gd name="adj2" fmla="val -80483"/>
              <a:gd name="adj3" fmla="val 16667"/>
            </a:avLst>
          </a:prstGeom>
          <a:noFill/>
          <a:ln w="31680"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23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偏移量，可以直接写</a:t>
            </a:r>
            <a:r>
              <a:rPr lang="en-US" sz="23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0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5904000" y="3673080"/>
            <a:ext cx="3136320" cy="358560"/>
          </a:xfrm>
          <a:prstGeom prst="wedgeRoundRectCallout">
            <a:avLst>
              <a:gd name="adj1" fmla="val -32269"/>
              <a:gd name="adj2" fmla="val 77354"/>
              <a:gd name="adj3" fmla="val 16667"/>
            </a:avLst>
          </a:prstGeom>
          <a:noFill/>
          <a:ln w="31680"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23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权限，如</a:t>
            </a:r>
            <a:r>
              <a:rPr lang="en-US" sz="23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PROT_READ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584280" y="4752000"/>
            <a:ext cx="4743360" cy="431640"/>
          </a:xfrm>
          <a:prstGeom prst="wedgeRoundRectCallout">
            <a:avLst>
              <a:gd name="adj1" fmla="val -8173"/>
              <a:gd name="adj2" fmla="val -77984"/>
              <a:gd name="adj3" fmla="val 16667"/>
            </a:avLst>
          </a:prstGeom>
          <a:noFill/>
          <a:ln w="31680"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23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一般是</a:t>
            </a:r>
            <a:r>
              <a:rPr lang="en-US" sz="23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MAP_SHARED,</a:t>
            </a:r>
            <a:r>
              <a:rPr lang="zh-CN" sz="23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修改可共享</a:t>
            </a:r>
            <a:endParaRPr lang="en-US" sz="23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80880" y="230040"/>
            <a:ext cx="8381160" cy="7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58000" lnSpcReduction="10000"/>
          </a:bodyPr>
          <a:lstStyle/>
          <a:p>
            <a:pPr>
              <a:lnSpc>
                <a:spcPct val="90000"/>
              </a:lnSpc>
            </a:pPr>
            <a:r>
              <a:rPr lang="zh-CN" sz="48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共享内存</a:t>
            </a:r>
            <a:br/>
            <a:endParaRPr lang="en-US" sz="48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78280" y="944280"/>
            <a:ext cx="8568360" cy="186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17520" y="960480"/>
            <a:ext cx="8712360" cy="221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共享内存区的控制</a:t>
            </a:r>
            <a:endParaRPr lang="en-US" sz="28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可对共享内存区实现多种操作，具体动作由参数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cmd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指定</a:t>
            </a:r>
            <a:endParaRPr lang="en-US" sz="24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shmid_ds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结构包含共享内存区的一系列属性，包括共享区长度、创建共享区的进程、最近执行操作的进程、最近修改时间等，具体请参阅教材</a:t>
            </a:r>
            <a:endParaRPr lang="en-US" sz="24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调用格式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695880" y="3441600"/>
            <a:ext cx="8334000" cy="1004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#include &lt;sys/shm.h&gt;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shmctl(int shmid, int cmd, struct shmid_ds *buf);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80880" y="230040"/>
            <a:ext cx="8381160" cy="7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58000" lnSpcReduction="10000"/>
          </a:bodyPr>
          <a:lstStyle/>
          <a:p>
            <a:pPr>
              <a:lnSpc>
                <a:spcPct val="90000"/>
              </a:lnSpc>
            </a:pPr>
            <a:r>
              <a:rPr lang="zh-CN" sz="48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共享内存</a:t>
            </a:r>
            <a:br/>
            <a:endParaRPr lang="en-US" sz="48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78280" y="944280"/>
            <a:ext cx="8568360" cy="186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17520" y="960480"/>
            <a:ext cx="8712360" cy="480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共享内存区的控制</a:t>
            </a:r>
            <a:endParaRPr lang="en-US" sz="28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4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cmd</a:t>
            </a:r>
            <a:r>
              <a:rPr lang="zh-CN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参数的常用指定</a:t>
            </a:r>
            <a:endParaRPr lang="en-US" sz="2800" b="0" strike="noStrike" spc="-1">
              <a:latin typeface="Arial"/>
            </a:endParaRPr>
          </a:p>
          <a:p>
            <a:pPr marL="914400" indent="-396000">
              <a:lnSpc>
                <a:spcPct val="9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zh-CN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（</a:t>
            </a:r>
            <a:r>
              <a:rPr lang="en-US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1</a:t>
            </a:r>
            <a:r>
              <a:rPr lang="zh-CN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）</a:t>
            </a:r>
            <a:r>
              <a:rPr lang="en-US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cmd = IPC_RMID</a:t>
            </a:r>
            <a:endParaRPr lang="en-US" sz="2800" b="0" strike="noStrike" spc="-1">
              <a:latin typeface="Arial"/>
            </a:endParaRPr>
          </a:p>
          <a:p>
            <a:pPr marL="1258920" lvl="2" indent="-3438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5"/>
              </a:buBlip>
              <a:tabLst>
                <a:tab pos="0" algn="l"/>
              </a:tabLst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标记该共享内存区为可删除，当其不再与任何进程处于连接状态时进行删除（可能不会立即删除）</a:t>
            </a:r>
            <a:endParaRPr lang="en-US" sz="2400" b="0" strike="noStrike" spc="-1">
              <a:latin typeface="Arial"/>
            </a:endParaRPr>
          </a:p>
          <a:p>
            <a:pPr marL="1258920" lvl="2" indent="-3438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5"/>
              </a:buBlip>
              <a:tabLst>
                <a:tab pos="0" algn="l"/>
              </a:tabLst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只有创建者或者超级用户才可以删除</a:t>
            </a:r>
            <a:endParaRPr lang="en-US" sz="2400" b="0" strike="noStrike" spc="-1">
              <a:latin typeface="Arial"/>
            </a:endParaRPr>
          </a:p>
          <a:p>
            <a:pPr marL="1258920" lvl="2" indent="-3438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5"/>
              </a:buBlip>
              <a:tabLst>
                <a:tab pos="0" algn="l"/>
              </a:tabLst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使用例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914400" indent="-396000">
              <a:lnSpc>
                <a:spcPct val="9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zh-CN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（</a:t>
            </a:r>
            <a:r>
              <a:rPr lang="en-US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2</a:t>
            </a:r>
            <a:r>
              <a:rPr lang="zh-CN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）</a:t>
            </a:r>
            <a:r>
              <a:rPr lang="en-US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cmd = IPC_STAT</a:t>
            </a:r>
            <a:endParaRPr lang="en-US" sz="2800" b="0" strike="noStrike" spc="-1">
              <a:latin typeface="Arial"/>
            </a:endParaRPr>
          </a:p>
          <a:p>
            <a:pPr marL="1258920" lvl="2" indent="-3438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5"/>
              </a:buBlip>
              <a:tabLst>
                <a:tab pos="0" algn="l"/>
              </a:tabLst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获取共享内存区信息，并存放在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shmid_ds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结构中</a:t>
            </a:r>
            <a:endParaRPr lang="en-US" sz="2400" b="0" strike="noStrike" spc="-1">
              <a:latin typeface="Arial"/>
            </a:endParaRPr>
          </a:p>
          <a:p>
            <a:pPr marL="1258920" lvl="2" indent="-3438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5"/>
              </a:buBlip>
              <a:tabLst>
                <a:tab pos="0" algn="l"/>
              </a:tabLst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使用例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1259640" y="3965040"/>
            <a:ext cx="6258240" cy="394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shmctl(shmid, IPC_RMID, 0);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1259640" y="6053400"/>
            <a:ext cx="6258240" cy="394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Courier New"/>
                <a:ea typeface="DejaVu Sans"/>
              </a:rPr>
              <a:t>shmctl(shmid, IPC_STAT, &amp;buf);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80880" y="230040"/>
            <a:ext cx="8381160" cy="7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58000" lnSpcReduction="10000"/>
          </a:bodyPr>
          <a:lstStyle/>
          <a:p>
            <a:pPr>
              <a:lnSpc>
                <a:spcPct val="90000"/>
              </a:lnSpc>
            </a:pPr>
            <a:r>
              <a:rPr lang="zh-CN" sz="48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共享内存</a:t>
            </a:r>
            <a:br/>
            <a:endParaRPr lang="en-US" sz="48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17520" y="960480"/>
            <a:ext cx="8712360" cy="38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程序例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0" y="1412280"/>
            <a:ext cx="4610520" cy="447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main()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int *pint;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int fd;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void *pa;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time_t now;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pid_t pid = fork();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if (pid &gt; 0)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fd = shm_open("/shmtest", O_CREAT | O_RDWR, S_IRUSR | S_IWUSR);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ftruncate(fd, 1024);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pa = mmap(NULL, 1024, PROT_READ | PROT_WRITE, MAP_SHARED, fd, 0);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pint = (int *)pa;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*pint = 20;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time(&amp;now);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printf("%ld, proc #1 write: %d\n", now, *pint);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4611240" y="34920"/>
            <a:ext cx="4532040" cy="6903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sleep(5);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time(&amp;now);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("%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ld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proc #1 read: %d\n", now, *pint);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munmap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(pa, 1024);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int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wstatus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while (-1 != wait(&amp;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wstatus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shm_unlink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("/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shmtest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");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 else {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sleep(1);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fd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shm_open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("/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shmtest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O_RDWR, S_IRUSR | S_IWUSR);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pa =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mmap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(NULL, 1024, PROT_READ | PROT_WRITE, MAP_SHARED,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fd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0);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pint = (int *)pa;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time(&amp;now);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("%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ld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proc #2 read: %d\n", now, *pint);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*pint = 500;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sleep(1);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time(&amp;now);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("%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ld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proc #2 write: %d\n", now, *pint);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munmap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(pa, 1024);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3168360" y="1656000"/>
            <a:ext cx="1223280" cy="678600"/>
          </a:xfrm>
          <a:prstGeom prst="wedgeRoundRectCallout">
            <a:avLst>
              <a:gd name="adj1" fmla="val -26323"/>
              <a:gd name="adj2" fmla="val 169289"/>
              <a:gd name="adj3" fmla="val 16667"/>
            </a:avLst>
          </a:prstGeom>
          <a:noFill/>
          <a:ln w="31680"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共享存储区的创建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2023920" y="2016000"/>
            <a:ext cx="855720" cy="653760"/>
          </a:xfrm>
          <a:prstGeom prst="wedgeRoundRectCallout">
            <a:avLst>
              <a:gd name="adj1" fmla="val -62988"/>
              <a:gd name="adj2" fmla="val 93344"/>
              <a:gd name="adj3" fmla="val 16667"/>
            </a:avLst>
          </a:prstGeom>
          <a:noFill/>
          <a:ln w="31680"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进程</a:t>
            </a:r>
            <a:r>
              <a:rPr lang="en-US" sz="1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1#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3744000" y="2873880"/>
            <a:ext cx="855720" cy="653760"/>
          </a:xfrm>
          <a:prstGeom prst="wedgeRoundRectCallout">
            <a:avLst>
              <a:gd name="adj1" fmla="val 72479"/>
              <a:gd name="adj2" fmla="val 99137"/>
              <a:gd name="adj3" fmla="val 16667"/>
            </a:avLst>
          </a:prstGeom>
          <a:noFill/>
          <a:ln w="31680"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进程</a:t>
            </a:r>
            <a:r>
              <a:rPr lang="en-US" sz="1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2#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5" name="CustomShape 8"/>
          <p:cNvSpPr/>
          <p:nvPr/>
        </p:nvSpPr>
        <p:spPr>
          <a:xfrm>
            <a:off x="3058920" y="4662720"/>
            <a:ext cx="1476720" cy="664920"/>
          </a:xfrm>
          <a:prstGeom prst="wedgeRoundRectCallout">
            <a:avLst>
              <a:gd name="adj1" fmla="val -108040"/>
              <a:gd name="adj2" fmla="val 4678"/>
              <a:gd name="adj3" fmla="val 16667"/>
            </a:avLst>
          </a:prstGeom>
          <a:noFill/>
          <a:ln w="31680"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1#</a:t>
            </a:r>
            <a:r>
              <a:rPr lang="zh-CN" sz="1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对于变量的读写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6" name="CustomShape 9"/>
          <p:cNvSpPr/>
          <p:nvPr/>
        </p:nvSpPr>
        <p:spPr>
          <a:xfrm>
            <a:off x="7414920" y="4491360"/>
            <a:ext cx="1476720" cy="664920"/>
          </a:xfrm>
          <a:prstGeom prst="wedgeRoundRectCallout">
            <a:avLst>
              <a:gd name="adj1" fmla="val -72649"/>
              <a:gd name="adj2" fmla="val 6419"/>
              <a:gd name="adj3" fmla="val 16667"/>
            </a:avLst>
          </a:prstGeom>
          <a:noFill/>
          <a:ln w="31680"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2#</a:t>
            </a:r>
            <a:r>
              <a:rPr lang="zh-CN" sz="1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对于变量的读写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CustomShape 10"/>
          <p:cNvSpPr/>
          <p:nvPr/>
        </p:nvSpPr>
        <p:spPr>
          <a:xfrm>
            <a:off x="8026920" y="1800000"/>
            <a:ext cx="1044720" cy="952920"/>
          </a:xfrm>
          <a:prstGeom prst="wedgeRoundRectCallout">
            <a:avLst>
              <a:gd name="adj1" fmla="val -39910"/>
              <a:gd name="adj2" fmla="val 74348"/>
              <a:gd name="adj3" fmla="val 16667"/>
            </a:avLst>
          </a:prstGeom>
          <a:noFill/>
          <a:ln w="31680"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6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子进程连接共享存储区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80880" y="230040"/>
            <a:ext cx="8381160" cy="7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58000" lnSpcReduction="10000"/>
          </a:bodyPr>
          <a:lstStyle/>
          <a:p>
            <a:pPr>
              <a:lnSpc>
                <a:spcPct val="90000"/>
              </a:lnSpc>
            </a:pPr>
            <a:r>
              <a:rPr lang="zh-CN" sz="48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共享内存</a:t>
            </a:r>
            <a:br/>
            <a:endParaRPr lang="en-US" sz="48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278280" y="944280"/>
            <a:ext cx="8568360" cy="186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17520" y="960480"/>
            <a:ext cx="8712360" cy="38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执行结果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92" name="图片 191"/>
          <p:cNvPicPr/>
          <p:nvPr/>
        </p:nvPicPr>
        <p:blipFill>
          <a:blip r:embed="rId4"/>
          <a:stretch/>
        </p:blipFill>
        <p:spPr>
          <a:xfrm>
            <a:off x="611416" y="1818720"/>
            <a:ext cx="8694360" cy="340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80880" y="230040"/>
            <a:ext cx="8381160" cy="7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58000" lnSpcReduction="10000"/>
          </a:bodyPr>
          <a:lstStyle/>
          <a:p>
            <a:pPr>
              <a:lnSpc>
                <a:spcPct val="90000"/>
              </a:lnSpc>
            </a:pPr>
            <a:r>
              <a:rPr lang="zh-CN" sz="48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消息缓冲</a:t>
            </a:r>
            <a:br/>
            <a:endParaRPr lang="en-US" sz="48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278280" y="944280"/>
            <a:ext cx="8568360" cy="186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17520" y="960480"/>
            <a:ext cx="8712360" cy="227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消息队列</a:t>
            </a:r>
            <a:endParaRPr lang="en-US" sz="28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消息缓冲机制类似于传统的信箱机制，进程间的通信通过消息队列建立</a:t>
            </a:r>
            <a:endParaRPr lang="en-US" sz="24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消息队列同样需要使用前申请，使用后删除</a:t>
            </a:r>
            <a:endParaRPr lang="en-US" sz="24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进程不需要对消息队列进行附加和解除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80880" y="230040"/>
            <a:ext cx="8381160" cy="7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58000" lnSpcReduction="10000"/>
          </a:bodyPr>
          <a:lstStyle/>
          <a:p>
            <a:pPr>
              <a:lnSpc>
                <a:spcPct val="90000"/>
              </a:lnSpc>
            </a:pPr>
            <a:r>
              <a:rPr lang="zh-CN" sz="48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信号量机制</a:t>
            </a:r>
            <a:br/>
            <a:endParaRPr lang="en-US" sz="48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278280" y="944280"/>
            <a:ext cx="8568360" cy="186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317520" y="960480"/>
            <a:ext cx="8712360" cy="26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信号量</a:t>
            </a:r>
            <a:endParaRPr lang="en-US" sz="28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信号量（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semaphore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）是一个计数器，用于多进程对共享数据结构的受限访问</a:t>
            </a:r>
            <a:endParaRPr lang="en-US" sz="24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信号量作为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IPC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对象的一种，需要显式申请与删除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80880" y="230040"/>
            <a:ext cx="8381160" cy="7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0500" lnSpcReduction="10000"/>
          </a:bodyPr>
          <a:lstStyle/>
          <a:p>
            <a:pPr>
              <a:lnSpc>
                <a:spcPct val="90000"/>
              </a:lnSpc>
            </a:pPr>
            <a:r>
              <a:rPr lang="zh-CN" sz="48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信号量机制相关</a:t>
            </a:r>
            <a:r>
              <a:rPr lang="en-US" sz="48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API</a:t>
            </a:r>
            <a:br/>
            <a:endParaRPr lang="en-US" sz="48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78280" y="944280"/>
            <a:ext cx="8568360" cy="186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17520" y="1091520"/>
            <a:ext cx="8712360" cy="40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信号量的获取</a:t>
            </a:r>
            <a:endParaRPr lang="en-US" sz="2800" b="0" strike="noStrike" spc="-1" dirty="0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en-US" sz="24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sem_open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信号量的操作</a:t>
            </a:r>
            <a:endParaRPr lang="en-US" sz="2800" b="0" strike="noStrike" spc="-1" dirty="0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en-US" sz="24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sem_post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sem_wait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信号量的关闭</a:t>
            </a:r>
            <a:endParaRPr lang="en-US" sz="2800" b="0" strike="noStrike" spc="-1" dirty="0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en-US" sz="24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sem_close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sem_unlink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80880" y="230040"/>
            <a:ext cx="8381160" cy="7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58000" lnSpcReduction="10000"/>
          </a:bodyPr>
          <a:lstStyle/>
          <a:p>
            <a:pPr>
              <a:lnSpc>
                <a:spcPct val="90000"/>
              </a:lnSpc>
            </a:pPr>
            <a:r>
              <a:rPr lang="zh-CN" sz="48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信号量机制</a:t>
            </a:r>
            <a:br/>
            <a:endParaRPr lang="en-US" sz="48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17520" y="960480"/>
            <a:ext cx="8712360" cy="350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信号量的获取</a:t>
            </a:r>
            <a:endParaRPr lang="en-US" sz="28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调用格式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name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oflag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mode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含义和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shm_open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相同</a:t>
            </a:r>
            <a:endParaRPr lang="en-US" sz="24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value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表示信号量初值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80880" y="1865880"/>
            <a:ext cx="7883640" cy="1919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#include &lt;semaphore.h&gt;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sem_t *sem_open(const char *name, int oflag);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sem_t *sem_open(const char *name, int oflag,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       mode_t mode, unsigned int value);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0880" y="230040"/>
            <a:ext cx="8381160" cy="7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58000" lnSpcReduction="10000"/>
          </a:bodyPr>
          <a:lstStyle/>
          <a:p>
            <a:pPr>
              <a:lnSpc>
                <a:spcPct val="90000"/>
              </a:lnSpc>
            </a:pPr>
            <a:r>
              <a:rPr lang="zh-CN" sz="48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信号量机制</a:t>
            </a:r>
            <a:br/>
            <a:endParaRPr lang="en-US" sz="4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278280" y="944280"/>
            <a:ext cx="8568360" cy="186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17520" y="836640"/>
            <a:ext cx="8712360" cy="63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信号量的操作</a:t>
            </a:r>
            <a:endParaRPr lang="en-US" sz="28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调用格式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主要功能是对信号量执行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P/V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操作</a:t>
            </a:r>
            <a:endParaRPr lang="en-US" sz="24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sem_post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释放一个资源（信号量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+1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），如果信号量大于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0,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则另一个因为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sem_wait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而阻塞的进程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/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线程会被唤醒</a:t>
            </a:r>
            <a:endParaRPr lang="en-US" sz="24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sem_wait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使信号量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-1,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如果当前信号量为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0,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则进程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/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线程阻塞；如果当前信号量大于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0,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则继续执行</a:t>
            </a:r>
            <a:endParaRPr lang="en-US" sz="24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sem_wait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还有其他变体，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sem_trywait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在当前信号量为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0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时直接返回错误（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EAGAIN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）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sem_timedwait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在规定时间内得不到资源，会返回错误（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ETIMEDOUT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）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380880" y="1700640"/>
            <a:ext cx="8078760" cy="1309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#include &lt;semaphore.h&gt;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sem_post(sem_t *sem);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sem_wait(sem_t *sem);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80880" y="230040"/>
            <a:ext cx="8381160" cy="66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zh-CN" sz="4800" b="0" strike="noStrike" spc="-151">
                <a:solidFill>
                  <a:srgbClr val="161D32"/>
                </a:solidFill>
                <a:latin typeface="Calibri"/>
              </a:rPr>
              <a:t>提纲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80880" y="1411560"/>
            <a:ext cx="8381160" cy="30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96720" indent="-396000">
              <a:lnSpc>
                <a:spcPct val="90000"/>
              </a:lnSpc>
              <a:spcBef>
                <a:spcPts val="641"/>
              </a:spcBef>
              <a:buSzPct val="100051"/>
              <a:buBlip>
                <a:blip r:embed="rId2"/>
              </a:buBlip>
            </a:pPr>
            <a:r>
              <a:rPr lang="zh-CN" sz="3200" b="1" strike="noStrike" spc="-1">
                <a:solidFill>
                  <a:srgbClr val="000000"/>
                </a:solidFill>
                <a:latin typeface="Calibri"/>
              </a:rPr>
              <a:t>进程控制调用</a:t>
            </a:r>
            <a:endParaRPr lang="en-US" sz="32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1" strike="noStrike" spc="-1">
                <a:solidFill>
                  <a:srgbClr val="000000"/>
                </a:solidFill>
                <a:latin typeface="Calibri"/>
              </a:rPr>
              <a:t>实验二、实验三</a:t>
            </a:r>
            <a:endParaRPr lang="en-US" sz="2800" b="0" strike="noStrike" spc="-1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641"/>
              </a:spcBef>
              <a:buSzPct val="100051"/>
              <a:buBlip>
                <a:blip r:embed="rId2"/>
              </a:buBlip>
            </a:pPr>
            <a:r>
              <a:rPr lang="zh-CN" sz="3200" b="1" strike="noStrike" spc="-1">
                <a:solidFill>
                  <a:srgbClr val="000000"/>
                </a:solidFill>
                <a:latin typeface="Calibri"/>
              </a:rPr>
              <a:t>文件系统调用</a:t>
            </a:r>
            <a:endParaRPr lang="en-US" sz="32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1" strike="noStrike" spc="-1">
                <a:solidFill>
                  <a:srgbClr val="000000"/>
                </a:solidFill>
                <a:latin typeface="Calibri"/>
              </a:rPr>
              <a:t>实验五</a:t>
            </a:r>
            <a:endParaRPr lang="en-US" sz="2800" b="0" strike="noStrike" spc="-1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641"/>
              </a:spcBef>
              <a:buSzPct val="100051"/>
              <a:buBlip>
                <a:blip r:embed="rId2"/>
              </a:buBlip>
            </a:pPr>
            <a:r>
              <a:rPr lang="zh-CN" sz="3200" b="1" strike="noStrike" spc="-1">
                <a:solidFill>
                  <a:srgbClr val="FF0000"/>
                </a:solidFill>
                <a:latin typeface="Calibri"/>
              </a:rPr>
              <a:t>系统进程通信</a:t>
            </a:r>
            <a:endParaRPr lang="en-US" sz="32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1" strike="noStrike" spc="-1">
                <a:solidFill>
                  <a:srgbClr val="FF0000"/>
                </a:solidFill>
                <a:latin typeface="Calibri"/>
              </a:rPr>
              <a:t>实验三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80880" y="230040"/>
            <a:ext cx="8381160" cy="7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58000" lnSpcReduction="10000"/>
          </a:bodyPr>
          <a:lstStyle/>
          <a:p>
            <a:pPr>
              <a:lnSpc>
                <a:spcPct val="90000"/>
              </a:lnSpc>
            </a:pPr>
            <a:r>
              <a:rPr lang="zh-CN" sz="48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信号量机制</a:t>
            </a:r>
            <a:br/>
            <a:endParaRPr lang="en-US" sz="48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17520" y="836640"/>
            <a:ext cx="8712360" cy="422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信号量的关闭</a:t>
            </a:r>
            <a:endParaRPr lang="en-US" sz="28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调用格式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一个进程用完了信号量，用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sem_close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关掉它</a:t>
            </a:r>
            <a:endParaRPr lang="en-US" sz="24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所有进程用完了，用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sem_unlink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从系统中移除。如果不调用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unlink,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直到系统被关掉前，该信号量都将一直存在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380880" y="1700640"/>
            <a:ext cx="8078760" cy="1309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#include &lt;semaphore.h&gt;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sem_close(sem_t *sem);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sem_unlink(const char *name);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80880" y="230040"/>
            <a:ext cx="8381160" cy="7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58000" lnSpcReduction="10000"/>
          </a:bodyPr>
          <a:lstStyle/>
          <a:p>
            <a:pPr>
              <a:lnSpc>
                <a:spcPct val="90000"/>
              </a:lnSpc>
            </a:pPr>
            <a:r>
              <a:rPr lang="zh-CN" sz="48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与</a:t>
            </a:r>
            <a:r>
              <a:rPr lang="en-US" sz="48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POSIX IPC</a:t>
            </a:r>
            <a:r>
              <a:rPr lang="zh-CN" sz="48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有关的命令</a:t>
            </a:r>
            <a:br/>
            <a:endParaRPr lang="en-US" sz="48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278280" y="944280"/>
            <a:ext cx="8568360" cy="186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317520" y="960480"/>
            <a:ext cx="8712360" cy="54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ipcs</a:t>
            </a:r>
            <a:endParaRPr lang="en-US" sz="28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可在终端中分类查看当前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IPC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对象的各种状态以及系统默认限制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en-US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ipcrm</a:t>
            </a:r>
            <a:endParaRPr lang="en-US" sz="28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在终端中使用引用标识符删除</a:t>
            </a:r>
            <a:r>
              <a:rPr lang="en-US" sz="24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IPC</a:t>
            </a:r>
            <a:r>
              <a:rPr lang="zh-CN" sz="24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对象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51" name="图片 5"/>
          <p:cNvPicPr/>
          <p:nvPr/>
        </p:nvPicPr>
        <p:blipFill>
          <a:blip r:embed="rId5"/>
          <a:stretch/>
        </p:blipFill>
        <p:spPr>
          <a:xfrm>
            <a:off x="2051640" y="2205000"/>
            <a:ext cx="5021280" cy="335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259640" y="2421000"/>
            <a:ext cx="7042320" cy="152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zh-CN" sz="54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第三部分</a:t>
            </a:r>
            <a:br/>
            <a:r>
              <a:rPr lang="en-US" sz="5400" b="0" strike="noStrike" spc="-151">
                <a:solidFill>
                  <a:srgbClr val="161D32"/>
                </a:solidFill>
                <a:latin typeface="Calibri"/>
                <a:ea typeface="微软雅黑"/>
              </a:rPr>
              <a:t>Unix/Linux</a:t>
            </a:r>
            <a:r>
              <a:rPr lang="zh-CN" sz="54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系统进程通信</a:t>
            </a:r>
            <a:endParaRPr lang="en-US" sz="54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80880" y="230040"/>
            <a:ext cx="8381160" cy="7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>
              <a:lnSpc>
                <a:spcPct val="90000"/>
              </a:lnSpc>
            </a:pPr>
            <a:r>
              <a:rPr lang="zh-CN" sz="48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进程通信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51640" y="1052640"/>
            <a:ext cx="8568360" cy="42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96720" indent="-396000">
              <a:lnSpc>
                <a:spcPct val="90000"/>
              </a:lnSpc>
              <a:spcBef>
                <a:spcPts val="641"/>
              </a:spcBef>
              <a:buSzPct val="100051"/>
              <a:buBlip>
                <a:blip r:embed="rId3"/>
              </a:buBlip>
            </a:pPr>
            <a:r>
              <a:rPr lang="en-US" sz="32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IPC</a:t>
            </a:r>
            <a:r>
              <a:rPr lang="zh-CN" sz="32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r>
              <a:rPr lang="en-US" sz="32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InterProcess Communication</a:t>
            </a:r>
            <a:endParaRPr lang="en-US" sz="3200" b="0" strike="noStrike" spc="-1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641"/>
              </a:spcBef>
              <a:buSzPct val="100051"/>
              <a:buBlip>
                <a:blip r:embed="rId3"/>
              </a:buBlip>
            </a:pPr>
            <a:r>
              <a:rPr lang="en-US" sz="32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Linux</a:t>
            </a:r>
            <a:r>
              <a:rPr lang="zh-CN" sz="32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支持的进程通信方式：</a:t>
            </a:r>
            <a:endParaRPr lang="en-US" sz="32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4"/>
              </a:buBlip>
            </a:pPr>
            <a:r>
              <a:rPr lang="zh-CN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管道通信</a:t>
            </a:r>
            <a:endParaRPr lang="en-US" sz="2800" b="0" strike="noStrike" spc="-1">
              <a:latin typeface="Arial"/>
            </a:endParaRPr>
          </a:p>
          <a:p>
            <a:pPr marL="1258920" lvl="2" indent="-3438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5"/>
              </a:buBlip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无名管道</a:t>
            </a:r>
            <a:endParaRPr lang="en-US" sz="2400" b="0" strike="noStrike" spc="-1">
              <a:latin typeface="Arial"/>
            </a:endParaRPr>
          </a:p>
          <a:p>
            <a:pPr marL="1258920" lvl="2" indent="-3438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5"/>
              </a:buBlip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命名管道</a:t>
            </a:r>
            <a:endParaRPr lang="en-US" sz="24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4"/>
              </a:buBlip>
            </a:pPr>
            <a:r>
              <a:rPr lang="zh-CN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信号</a:t>
            </a:r>
            <a:endParaRPr lang="en-US" sz="28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4"/>
              </a:buBlip>
            </a:pPr>
            <a:r>
              <a:rPr lang="zh-CN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共享内存区</a:t>
            </a:r>
            <a:endParaRPr lang="en-US" sz="28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4"/>
              </a:buBlip>
            </a:pPr>
            <a:r>
              <a:rPr lang="zh-CN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信号量机制</a:t>
            </a:r>
            <a:endParaRPr lang="en-US" sz="2800" b="0" strike="noStrike" spc="-1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4"/>
              </a:buBlip>
            </a:pPr>
            <a:r>
              <a:rPr lang="zh-CN" sz="28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消息缓冲（队列）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284000" y="2133000"/>
            <a:ext cx="287280" cy="1439280"/>
          </a:xfrm>
          <a:prstGeom prst="rightBrace">
            <a:avLst>
              <a:gd name="adj1" fmla="val 8333"/>
              <a:gd name="adj2" fmla="val 50000"/>
            </a:avLst>
          </a:prstGeom>
          <a:noFill/>
          <a:ln w="316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4284000" y="3645000"/>
            <a:ext cx="287280" cy="1511280"/>
          </a:xfrm>
          <a:prstGeom prst="rightBrace">
            <a:avLst>
              <a:gd name="adj1" fmla="val 8333"/>
              <a:gd name="adj2" fmla="val 50000"/>
            </a:avLst>
          </a:prstGeom>
          <a:noFill/>
          <a:ln w="316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4716000" y="2853000"/>
            <a:ext cx="35276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早期 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UNIX IPC 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方式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4749120" y="3885840"/>
            <a:ext cx="338364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System V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与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POSIX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方式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80880" y="230040"/>
            <a:ext cx="8381160" cy="7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>
              <a:lnSpc>
                <a:spcPct val="90000"/>
              </a:lnSpc>
            </a:pPr>
            <a:r>
              <a:rPr lang="zh-CN" sz="48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进程通信 </a:t>
            </a:r>
            <a:r>
              <a:rPr lang="en-US" sz="48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- </a:t>
            </a:r>
            <a:r>
              <a:rPr lang="zh-CN" sz="4800" b="0" strike="noStrike" spc="-151">
                <a:solidFill>
                  <a:srgbClr val="161D32"/>
                </a:solidFill>
                <a:latin typeface="微软雅黑"/>
                <a:ea typeface="微软雅黑"/>
              </a:rPr>
              <a:t>续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51640" y="1159734"/>
            <a:ext cx="8568360" cy="42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96720" indent="-396000">
              <a:lnSpc>
                <a:spcPct val="90000"/>
              </a:lnSpc>
              <a:spcBef>
                <a:spcPts val="641"/>
              </a:spcBef>
              <a:buSzPct val="100051"/>
              <a:buBlip>
                <a:blip r:embed="rId3"/>
              </a:buBlip>
            </a:pP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因为历史原因，</a:t>
            </a: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*nix</a:t>
            </a: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系统各标准非常混乱</a:t>
            </a: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:</a:t>
            </a:r>
            <a:endParaRPr lang="en-US" sz="3200" b="0" strike="noStrike" spc="-1" dirty="0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641"/>
              </a:spcBef>
              <a:buSzPct val="100051"/>
              <a:buBlip>
                <a:blip r:embed="rId3"/>
              </a:buBlip>
            </a:pP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System V</a:t>
            </a: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AT&amp;T</a:t>
            </a: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开发，最初的商业版</a:t>
            </a: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Unix</a:t>
            </a:r>
            <a:endParaRPr lang="en-US" sz="3200" b="0" strike="noStrike" spc="-1" dirty="0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641"/>
              </a:spcBef>
              <a:buSzPct val="100051"/>
              <a:buBlip>
                <a:blip r:embed="rId3"/>
              </a:buBlip>
            </a:pP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POSIX</a:t>
            </a: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IEEE</a:t>
            </a: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制定的可移植操作系统标准</a:t>
            </a:r>
            <a:endParaRPr lang="en-US" sz="3200" b="0" strike="noStrike" spc="-1" dirty="0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641"/>
              </a:spcBef>
              <a:buSzPct val="100051"/>
              <a:buBlip>
                <a:blip r:embed="rId3"/>
              </a:buBlip>
            </a:pP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SUS</a:t>
            </a: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X/Open</a:t>
            </a: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制定的</a:t>
            </a: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Unix</a:t>
            </a: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标准</a:t>
            </a:r>
            <a:endParaRPr lang="en-US" sz="3200" b="0" strike="noStrike" spc="-1" dirty="0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641"/>
              </a:spcBef>
              <a:buSzPct val="100051"/>
              <a:buBlip>
                <a:blip r:embed="rId3"/>
              </a:buBlip>
            </a:pP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XSI</a:t>
            </a: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SUS</a:t>
            </a: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有，但</a:t>
            </a: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POSIX</a:t>
            </a: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初版没有的部分</a:t>
            </a:r>
            <a:endParaRPr lang="en-US" sz="3200" b="0" strike="noStrike" spc="-1" dirty="0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641"/>
              </a:spcBef>
              <a:buSzPct val="100051"/>
              <a:buBlip>
                <a:blip r:embed="rId3"/>
              </a:buBlip>
            </a:pP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对于</a:t>
            </a: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IPC</a:t>
            </a:r>
            <a:r>
              <a:rPr lang="zh-CN" alt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Linux</a:t>
            </a: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社区倾向使用</a:t>
            </a: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POSIX</a:t>
            </a: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标准（该接口定义在</a:t>
            </a: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XSI</a:t>
            </a: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扩展中），而</a:t>
            </a: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OS X</a:t>
            </a: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则只支持</a:t>
            </a: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System V</a:t>
            </a: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（该接口又称</a:t>
            </a: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XSI IPC</a:t>
            </a:r>
            <a:r>
              <a:rPr 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）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80880" y="230040"/>
            <a:ext cx="8381160" cy="7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5500"/>
          </a:bodyPr>
          <a:lstStyle/>
          <a:p>
            <a:pPr>
              <a:lnSpc>
                <a:spcPct val="90000"/>
              </a:lnSpc>
            </a:pPr>
            <a:r>
              <a:rPr lang="zh-CN" sz="4800" b="0" strike="noStrike" spc="-151" dirty="0">
                <a:solidFill>
                  <a:srgbClr val="161D32"/>
                </a:solidFill>
                <a:latin typeface="微软雅黑"/>
                <a:ea typeface="微软雅黑"/>
              </a:rPr>
              <a:t>共享内存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78280" y="944280"/>
            <a:ext cx="8568360" cy="186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7520" y="960480"/>
            <a:ext cx="8712360" cy="254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96720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3"/>
              </a:buBlip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共享内存为进程提供了直接通过内存进行通信的有效手段，是最快速高效的一种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IPC</a:t>
            </a: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方式</a:t>
            </a:r>
            <a:endParaRPr lang="en-US" sz="2400" b="0" strike="noStrike" spc="-1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3"/>
              </a:buBlip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两个或者更多进程可以共享一个内存区，一个进程也可以使用多个共享内存区</a:t>
            </a:r>
            <a:endParaRPr lang="en-US" sz="2400" b="0" strike="noStrike" spc="-1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3"/>
              </a:buBlip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使用时需要留意读写同步的问题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517680">
              <a:lnSpc>
                <a:spcPct val="9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65480" y="464580"/>
            <a:ext cx="8381160" cy="7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5500" lnSpcReduction="20000"/>
          </a:bodyPr>
          <a:lstStyle/>
          <a:p>
            <a:pPr>
              <a:lnSpc>
                <a:spcPct val="90000"/>
              </a:lnSpc>
            </a:pPr>
            <a:r>
              <a:rPr lang="zh-CN" sz="4800" b="0" strike="noStrike" spc="-151" dirty="0">
                <a:solidFill>
                  <a:srgbClr val="161D32"/>
                </a:solidFill>
                <a:latin typeface="微软雅黑"/>
                <a:ea typeface="微软雅黑"/>
              </a:rPr>
              <a:t>共享内存相关</a:t>
            </a:r>
            <a:r>
              <a:rPr lang="en-US" sz="4800" b="0" strike="noStrike" spc="-151" dirty="0">
                <a:solidFill>
                  <a:srgbClr val="161D32"/>
                </a:solidFill>
                <a:latin typeface="微软雅黑"/>
                <a:ea typeface="微软雅黑"/>
              </a:rPr>
              <a:t>API</a:t>
            </a:r>
            <a:r>
              <a:rPr lang="zh-CN" altLang="en-US" sz="4800" b="0" strike="noStrike" spc="-151" dirty="0">
                <a:solidFill>
                  <a:srgbClr val="161D32"/>
                </a:solidFill>
                <a:latin typeface="微软雅黑"/>
                <a:ea typeface="微软雅黑"/>
              </a:rPr>
              <a:t>（</a:t>
            </a:r>
            <a:r>
              <a:rPr lang="en-US" altLang="zh-CN" sz="4800" b="0" strike="noStrike" spc="-151" dirty="0">
                <a:solidFill>
                  <a:srgbClr val="161D32"/>
                </a:solidFill>
                <a:latin typeface="微软雅黑"/>
                <a:ea typeface="微软雅黑"/>
              </a:rPr>
              <a:t>man </a:t>
            </a:r>
            <a:r>
              <a:rPr lang="en-US" altLang="zh-CN" sz="4800" b="0" strike="noStrike" spc="-151" dirty="0" err="1">
                <a:solidFill>
                  <a:srgbClr val="161D32"/>
                </a:solidFill>
                <a:latin typeface="微软雅黑"/>
                <a:ea typeface="微软雅黑"/>
              </a:rPr>
              <a:t>shm_overview</a:t>
            </a:r>
            <a:r>
              <a:rPr lang="en-US" altLang="zh-CN" sz="4800" b="0" strike="noStrike" spc="-151" dirty="0">
                <a:solidFill>
                  <a:srgbClr val="161D32"/>
                </a:solidFill>
                <a:latin typeface="微软雅黑"/>
                <a:ea typeface="微软雅黑"/>
              </a:rPr>
              <a:t>)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78280" y="944280"/>
            <a:ext cx="8568360" cy="186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15360" y="1484640"/>
            <a:ext cx="8000280" cy="34747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96720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3"/>
              </a:buBlip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共享内存获取</a:t>
            </a:r>
            <a:endParaRPr lang="en-US" sz="2400" b="0" strike="noStrike" spc="-1" dirty="0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00"/>
              </a:spcBef>
              <a:buSzPct val="100101"/>
              <a:buBlip>
                <a:blip r:embed="rId4"/>
              </a:buBlip>
            </a:pPr>
            <a:r>
              <a:rPr lang="en-US" sz="20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shm_open</a:t>
            </a:r>
            <a:r>
              <a:rPr lang="en-US" sz="20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 +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ftruncate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000" b="0" strike="noStrike" spc="-1" dirty="0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3"/>
              </a:buBlip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共享内存区的附加与解除</a:t>
            </a:r>
            <a:endParaRPr lang="en-US" sz="2400" b="0" strike="noStrike" spc="-1" dirty="0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00"/>
              </a:spcBef>
              <a:buSzPct val="100101"/>
              <a:buBlip>
                <a:blip r:embed="rId4"/>
              </a:buBlip>
            </a:pPr>
            <a:r>
              <a:rPr lang="en-US" sz="20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mmap</a:t>
            </a:r>
            <a:r>
              <a:rPr lang="zh-CN" sz="20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shm_unlink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000" b="0" strike="noStrike" spc="-1" dirty="0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3"/>
              </a:buBlip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共享内存区控制</a:t>
            </a:r>
            <a:endParaRPr lang="en-US" sz="2400" b="0" strike="noStrike" spc="-1" dirty="0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00"/>
              </a:spcBef>
              <a:buSzPct val="100101"/>
              <a:buBlip>
                <a:blip r:embed="rId4"/>
              </a:buBlip>
            </a:pPr>
            <a:r>
              <a:rPr lang="en-US" sz="2000" spc="-1" dirty="0" err="1">
                <a:solidFill>
                  <a:srgbClr val="000000"/>
                </a:solidFill>
                <a:latin typeface="微软雅黑"/>
                <a:ea typeface="微软雅黑"/>
              </a:rPr>
              <a:t>s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hmctl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000" b="0" strike="noStrike" spc="-1" dirty="0">
              <a:latin typeface="Arial"/>
            </a:endParaRPr>
          </a:p>
          <a:p>
            <a:pPr marL="517680">
              <a:lnSpc>
                <a:spcPct val="9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45520" y="46704"/>
            <a:ext cx="8381160" cy="7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5500"/>
          </a:bodyPr>
          <a:lstStyle/>
          <a:p>
            <a:pPr>
              <a:lnSpc>
                <a:spcPct val="90000"/>
              </a:lnSpc>
            </a:pPr>
            <a:r>
              <a:rPr lang="zh-CN" sz="4800" b="0" strike="noStrike" spc="-151" dirty="0">
                <a:solidFill>
                  <a:srgbClr val="161D32"/>
                </a:solidFill>
                <a:latin typeface="微软雅黑"/>
                <a:ea typeface="微软雅黑"/>
              </a:rPr>
              <a:t>共享内存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278280" y="944280"/>
            <a:ext cx="8568360" cy="186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72000" y="833057"/>
            <a:ext cx="8957880" cy="59724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获取共享内存</a:t>
            </a:r>
            <a:endParaRPr lang="en-US" sz="2800" b="0" strike="noStrike" spc="-1" dirty="0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调用格式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400" b="0" strike="noStrike" spc="-1" dirty="0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en-US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name</a:t>
            </a: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应该以“</a:t>
            </a:r>
            <a:r>
              <a:rPr lang="en-US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/”</a:t>
            </a: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开头</a:t>
            </a:r>
            <a:endParaRPr lang="en-US" sz="2800" b="0" strike="noStrike" spc="-1" dirty="0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如果需要创建新的共享内存区，需要在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oflag</a:t>
            </a: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参数中指定</a:t>
            </a:r>
            <a:r>
              <a:rPr lang="en-US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O_CREAT</a:t>
            </a: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标志（</a:t>
            </a:r>
            <a:r>
              <a:rPr lang="en-US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O_</a:t>
            </a: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标志在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fcntl.h</a:t>
            </a: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中）</a:t>
            </a:r>
            <a:endParaRPr lang="en-US" sz="2800" b="0" strike="noStrike" spc="-1" dirty="0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如果尚不存在</a:t>
            </a:r>
            <a:r>
              <a:rPr lang="zh-CN" altLang="en-US" sz="2400" spc="-1" dirty="0">
                <a:solidFill>
                  <a:srgbClr val="000000"/>
                </a:solidFill>
                <a:latin typeface="微软雅黑"/>
                <a:ea typeface="微软雅黑"/>
              </a:rPr>
              <a:t>与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给定</a:t>
            </a:r>
            <a:r>
              <a:rPr lang="en-US" altLang="zh-CN" sz="2400" spc="-1" dirty="0">
                <a:solidFill>
                  <a:srgbClr val="000000"/>
                </a:solidFill>
                <a:latin typeface="微软雅黑"/>
                <a:ea typeface="微软雅黑"/>
              </a:rPr>
              <a:t>name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相</a:t>
            </a:r>
            <a:r>
              <a:rPr lang="zh-CN" altLang="en-US" sz="2400" spc="-1" dirty="0">
                <a:solidFill>
                  <a:srgbClr val="000000"/>
                </a:solidFill>
                <a:latin typeface="微软雅黑"/>
                <a:ea typeface="微软雅黑"/>
              </a:rPr>
              <a:t>同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的共享内存区，则系统为之分配存储空间并返回共享区文件描述符</a:t>
            </a:r>
            <a:endParaRPr lang="en-US" sz="2400" b="0" strike="noStrike" spc="-1" dirty="0">
              <a:latin typeface="Arial"/>
            </a:endParaRPr>
          </a:p>
          <a:p>
            <a:pPr marL="914400" lvl="1" indent="-3960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4"/>
              </a:buBlip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如果已经存在与给定</a:t>
            </a:r>
            <a:r>
              <a:rPr lang="en-US" altLang="zh-CN" sz="2400" spc="-1" dirty="0">
                <a:solidFill>
                  <a:srgbClr val="000000"/>
                </a:solidFill>
                <a:latin typeface="微软雅黑"/>
                <a:ea typeface="微软雅黑"/>
              </a:rPr>
              <a:t>name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一致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的共享内存区，则不分配新空间，直接返回这个共享内存区的标识符。如果希望在这种情况之下返回错误信息，则需要同时在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flag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中指定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IPC_EXCL</a:t>
            </a:r>
            <a:endParaRPr lang="en-US" sz="2400" b="0" strike="noStrike" spc="-1" dirty="0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可以通过现有的共享内存区的</a:t>
            </a:r>
            <a:r>
              <a:rPr lang="en-US" altLang="zh-CN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name</a:t>
            </a:r>
            <a:r>
              <a:rPr lang="zh-CN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，获取到它的描述符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245520" y="1586880"/>
            <a:ext cx="8826120" cy="1004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#include &lt;sys/mman.h&gt;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shm_open(const char *name, int oflag, mode_t mode);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82024" y="92136"/>
            <a:ext cx="8381160" cy="7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5500"/>
          </a:bodyPr>
          <a:lstStyle/>
          <a:p>
            <a:pPr>
              <a:lnSpc>
                <a:spcPct val="90000"/>
              </a:lnSpc>
            </a:pPr>
            <a:r>
              <a:rPr lang="zh-CN" sz="4800" b="0" strike="noStrike" spc="-151" dirty="0">
                <a:solidFill>
                  <a:srgbClr val="161D32"/>
                </a:solidFill>
                <a:latin typeface="微软雅黑"/>
                <a:ea typeface="微软雅黑"/>
              </a:rPr>
              <a:t>共享内存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78280" y="944280"/>
            <a:ext cx="8568360" cy="186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2000" y="729360"/>
            <a:ext cx="8957880" cy="35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en-US" sz="28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oflag</a:t>
            </a: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参数至少要有</a:t>
            </a:r>
            <a:r>
              <a:rPr lang="en-US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O_RDONLY</a:t>
            </a: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O_RDWR</a:t>
            </a: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之一，想提供其他参数可以或起来</a:t>
            </a:r>
            <a:endParaRPr lang="en-US" sz="2800" b="0" strike="noStrike" spc="-1" dirty="0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创建共享内存时，需要用</a:t>
            </a:r>
            <a:r>
              <a:rPr lang="en-US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mode</a:t>
            </a: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指定它的访问权限，具体权限在</a:t>
            </a:r>
            <a:r>
              <a:rPr lang="en-US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sys/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stat.h</a:t>
            </a: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中。例如：</a:t>
            </a:r>
            <a:r>
              <a:rPr lang="en-US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S_IRWXU</a:t>
            </a: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用户可读可写可执行，</a:t>
            </a:r>
            <a:r>
              <a:rPr lang="en-US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S_IWGRP</a:t>
            </a: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组可写（</a:t>
            </a:r>
            <a:r>
              <a:rPr lang="en-US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man 2 open</a:t>
            </a: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看有哪些权限，使用时或起来）</a:t>
            </a:r>
            <a:endParaRPr lang="en-US" sz="2800" b="0" strike="noStrike" spc="-1" dirty="0">
              <a:latin typeface="Arial"/>
            </a:endParaRPr>
          </a:p>
          <a:p>
            <a:pPr marL="396720" indent="-396000">
              <a:lnSpc>
                <a:spcPct val="90000"/>
              </a:lnSpc>
              <a:spcBef>
                <a:spcPts val="561"/>
              </a:spcBef>
              <a:buSzPct val="100014"/>
              <a:buBlip>
                <a:blip r:embed="rId3"/>
              </a:buBlip>
            </a:pP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如果是新创建了共享内存，需要使用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ftruncate</a:t>
            </a: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调整该对象的大小，其中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fildes</a:t>
            </a: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是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shm_open</a:t>
            </a:r>
            <a:r>
              <a:rPr lang="zh-CN" sz="28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返回的文件描述符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01520" y="4680000"/>
            <a:ext cx="8826120" cy="1004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#include &lt;unistd.h&gt;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ftruncate(int fildes, off_t length);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TS010286789</Template>
  <TotalTime>6950</TotalTime>
  <Words>4031</Words>
  <Application>Microsoft Office PowerPoint</Application>
  <PresentationFormat>全屏显示(4:3)</PresentationFormat>
  <Paragraphs>332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微软雅黑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操作系统实验课程</dc:title>
  <dc:subject/>
  <dc:creator>wyzy</dc:creator>
  <dc:description/>
  <cp:lastModifiedBy>Huimei Lu</cp:lastModifiedBy>
  <cp:revision>643</cp:revision>
  <dcterms:created xsi:type="dcterms:W3CDTF">2013-02-16T11:04:13Z</dcterms:created>
  <dcterms:modified xsi:type="dcterms:W3CDTF">2021-11-18T10:18:23Z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</vt:i4>
  </property>
  <property fmtid="{D5CDD505-2E9C-101B-9397-08002B2CF9AE}" pid="12" name="_TemplateID">
    <vt:lpwstr>TC102867899990</vt:lpwstr>
  </property>
</Properties>
</file>