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7" r:id="rId2"/>
    <p:sldId id="556" r:id="rId3"/>
    <p:sldId id="566" r:id="rId4"/>
    <p:sldId id="414" r:id="rId5"/>
    <p:sldId id="534" r:id="rId6"/>
    <p:sldId id="535" r:id="rId7"/>
    <p:sldId id="536" r:id="rId8"/>
    <p:sldId id="537" r:id="rId9"/>
    <p:sldId id="538" r:id="rId10"/>
    <p:sldId id="539" r:id="rId11"/>
    <p:sldId id="540" r:id="rId12"/>
    <p:sldId id="541" r:id="rId13"/>
    <p:sldId id="542" r:id="rId14"/>
    <p:sldId id="544" r:id="rId15"/>
    <p:sldId id="543" r:id="rId16"/>
    <p:sldId id="567" r:id="rId17"/>
    <p:sldId id="545" r:id="rId18"/>
    <p:sldId id="546" r:id="rId19"/>
    <p:sldId id="557" r:id="rId20"/>
    <p:sldId id="568" r:id="rId21"/>
    <p:sldId id="548" r:id="rId22"/>
    <p:sldId id="549" r:id="rId23"/>
    <p:sldId id="550" r:id="rId24"/>
    <p:sldId id="564" r:id="rId25"/>
    <p:sldId id="555" r:id="rId26"/>
    <p:sldId id="563" r:id="rId27"/>
    <p:sldId id="569" r:id="rId28"/>
    <p:sldId id="558" r:id="rId29"/>
    <p:sldId id="561" r:id="rId30"/>
    <p:sldId id="560" r:id="rId31"/>
    <p:sldId id="547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y King" initials="DK" lastIdx="1" clrIdx="0">
    <p:extLst>
      <p:ext uri="{19B8F6BF-5375-455C-9EA6-DF929625EA0E}">
        <p15:presenceInfo xmlns:p15="http://schemas.microsoft.com/office/powerpoint/2012/main" userId="439bd464ecc43c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1" autoAdjust="0"/>
    <p:restoredTop sz="84727" autoAdjust="0"/>
  </p:normalViewPr>
  <p:slideViewPr>
    <p:cSldViewPr snapToGrid="0">
      <p:cViewPr varScale="1">
        <p:scale>
          <a:sx n="73" d="100"/>
          <a:sy n="73" d="100"/>
        </p:scale>
        <p:origin x="1166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040114613180515"/>
          <c:y val="5.1878354203935599E-2"/>
          <c:w val="0.833810888252149"/>
          <c:h val="0.7423971377459749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Condition 2</c:v>
                </c:pt>
              </c:strCache>
            </c:strRef>
          </c:tx>
          <c:spPr>
            <a:ln w="19513">
              <a:noFill/>
            </a:ln>
          </c:spPr>
          <c:marker>
            <c:symbol val="diamond"/>
            <c:size val="10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xVal>
          <c:y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8B7-4387-8BF8-88C0E281CB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7168720"/>
        <c:axId val="1"/>
      </c:scatterChart>
      <c:valAx>
        <c:axId val="967168720"/>
        <c:scaling>
          <c:orientation val="minMax"/>
          <c:max val="5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252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13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"/>
        <c:crosses val="autoZero"/>
        <c:crossBetween val="midCat"/>
      </c:valAx>
      <c:valAx>
        <c:axId val="1"/>
        <c:scaling>
          <c:orientation val="minMax"/>
          <c:max val="5"/>
        </c:scaling>
        <c:delete val="0"/>
        <c:axPos val="l"/>
        <c:majorGridlines>
          <c:spPr>
            <a:ln w="3252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252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13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967168720"/>
        <c:crosses val="autoZero"/>
        <c:crossBetween val="midCat"/>
        <c:majorUnit val="1"/>
      </c:valAx>
      <c:spPr>
        <a:solidFill>
          <a:srgbClr val="FFFFFF"/>
        </a:solidFill>
        <a:ln w="13009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>
      <a:noFill/>
    </a:ln>
  </c:spPr>
  <c:txPr>
    <a:bodyPr/>
    <a:lstStyle/>
    <a:p>
      <a:pPr>
        <a:defRPr sz="1229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040114613180515"/>
          <c:y val="5.1878354203935599E-2"/>
          <c:w val="0.833810888252149"/>
          <c:h val="0.7423971377459749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Condition 2</c:v>
                </c:pt>
              </c:strCache>
            </c:strRef>
          </c:tx>
          <c:spPr>
            <a:ln w="19636">
              <a:noFill/>
            </a:ln>
          </c:spPr>
          <c:marker>
            <c:symbol val="diamond"/>
            <c:size val="10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xVal>
          <c:y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8A-40BB-B3A0-8BAE15931E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00364799"/>
        <c:axId val="1"/>
      </c:scatterChart>
      <c:valAx>
        <c:axId val="1900364799"/>
        <c:scaling>
          <c:orientation val="minMax"/>
          <c:max val="5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273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23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"/>
        <c:crosses val="autoZero"/>
        <c:crossBetween val="midCat"/>
      </c:valAx>
      <c:valAx>
        <c:axId val="1"/>
        <c:scaling>
          <c:orientation val="minMax"/>
          <c:max val="5"/>
        </c:scaling>
        <c:delete val="0"/>
        <c:axPos val="l"/>
        <c:majorGridlines>
          <c:spPr>
            <a:ln w="3273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273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23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900364799"/>
        <c:crosses val="autoZero"/>
        <c:crossBetween val="midCat"/>
        <c:majorUnit val="1"/>
      </c:valAx>
      <c:spPr>
        <a:solidFill>
          <a:srgbClr val="FFFFFF"/>
        </a:solidFill>
        <a:ln w="13091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>
      <a:noFill/>
    </a:ln>
  </c:spPr>
  <c:txPr>
    <a:bodyPr/>
    <a:lstStyle/>
    <a:p>
      <a:pPr>
        <a:defRPr sz="1237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44740532959326"/>
          <c:y val="5.3667262969588549E-2"/>
          <c:w val="0.83730715287517532"/>
          <c:h val="0.7388193202146690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Condition 2</c:v>
                </c:pt>
              </c:strCache>
            </c:strRef>
          </c:tx>
          <c:spPr>
            <a:ln w="19636">
              <a:noFill/>
            </a:ln>
          </c:spPr>
          <c:marker>
            <c:symbol val="diamond"/>
            <c:size val="10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xVal>
          <c:y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B19-425D-939A-4B6D4979E7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8311280"/>
        <c:axId val="1"/>
      </c:scatterChart>
      <c:valAx>
        <c:axId val="408311280"/>
        <c:scaling>
          <c:orientation val="minMax"/>
          <c:max val="5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273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"/>
        <c:crosses val="autoZero"/>
        <c:crossBetween val="midCat"/>
      </c:valAx>
      <c:valAx>
        <c:axId val="1"/>
        <c:scaling>
          <c:orientation val="minMax"/>
          <c:max val="5"/>
        </c:scaling>
        <c:delete val="0"/>
        <c:axPos val="l"/>
        <c:majorGridlines>
          <c:spPr>
            <a:ln w="3273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273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408311280"/>
        <c:crosses val="autoZero"/>
        <c:crossBetween val="midCat"/>
        <c:majorUnit val="1"/>
      </c:valAx>
      <c:spPr>
        <a:solidFill>
          <a:srgbClr val="FFFFFF"/>
        </a:solidFill>
        <a:ln w="13091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>
      <a:noFill/>
    </a:ln>
  </c:spPr>
  <c:txPr>
    <a:bodyPr/>
    <a:lstStyle/>
    <a:p>
      <a:pPr>
        <a:defRPr sz="1237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1E44C69-1397-4B95-BC1E-FC3D36D4F2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4D2466-597B-417B-867E-AE06480A2C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9D29A-02A6-46BF-ABA0-5CB59C444AE6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6538C6-5207-463C-BD96-6980165F36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7B7FA7-1FAE-4DE0-8E95-6DD756AFB5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E4038-DA93-4F1F-95FE-F1172D16D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975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EC568-50C8-4C48-B1A6-624BC443F9D6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D4EA0-BC41-408C-8789-1F5659B1A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82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950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09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813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999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591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986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1221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4119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4674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2319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395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546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693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520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9518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1419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8591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9851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1794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3560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1536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318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9028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9919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196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809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155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553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447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770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874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C4DC1-A021-45E0-BCFD-2427BE36A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E7F42E-94B8-4C98-AB7C-C46DE30B5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4138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C16BB-D4BA-4AC4-8AFC-2C937BBB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910" y="0"/>
            <a:ext cx="6770007" cy="89999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C7F60B-B81D-4758-8C0D-F72BC4A3D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83B6B1-442A-43FE-85F2-CAB64A75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452A6-6D52-4DB3-A25E-F6413C1D1A0F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E74539-4B83-43C2-BB8A-ECDCF6DE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9CCB6E-7A4E-4A73-8856-DC731B45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059689-C9A0-4B85-A79F-D84D3E81C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4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BBE1AA-A112-4D91-8763-692AD87013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12EED2-3133-4105-B118-02E0FAC0C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CDA12-A7A6-4E4B-94BD-8B058E0A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452A6-6D52-4DB3-A25E-F6413C1D1A0F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BEBBE3-99D0-47B5-9018-C41ED5163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A7E322-0A05-464E-8B0C-A4C6749D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059689-C9A0-4B85-A79F-D84D3E81C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86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B550F-BEB3-48CE-8A18-3540135A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910" y="0"/>
            <a:ext cx="6770007" cy="89999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2E7C6-F75D-4633-9A81-A2FBA35C3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AFE151-B63C-4F09-90D2-9511E04754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452A6-6D52-4DB3-A25E-F6413C1D1A0F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7B095D-AB84-4AEB-99FE-5DC0B900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B0B979-BC1B-4746-8FE8-335C916A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059689-C9A0-4B85-A79F-D84D3E81C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76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5EB3D-C34D-42FB-9D36-CBE63F2A7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B6B13A-42E3-4736-A1F2-FD20E18A4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1C2E5B-731F-4F00-9DD0-F9B265BABB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452A6-6D52-4DB3-A25E-F6413C1D1A0F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66929D-7ED2-4566-9E8A-2F01F26E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30716-AB70-4F23-8358-804449A5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059689-C9A0-4B85-A79F-D84D3E81C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0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D67DD-EDDD-42C9-9880-296757E8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910" y="0"/>
            <a:ext cx="6770007" cy="89999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A0A75-2C4E-4222-B14D-9DD0BB2B2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73CABD-C787-4C5B-8569-CDCFFA1E7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A975A1-9B41-4369-9654-1894BA76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452A6-6D52-4DB3-A25E-F6413C1D1A0F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6FEDED-D28A-4CA0-B59B-8F22D908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B0E3E7-4E31-4519-B0B6-6F25B3B8F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059689-C9A0-4B85-A79F-D84D3E81C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4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3252E-E298-4A80-95ED-B21B47B0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001052-A03A-4A1E-954A-A0D923F89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44E4BE-5C46-4A91-A5BA-CDC9EE929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DFE5E7-6DF2-4358-87CF-2FF5C1EB1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7659E2-463C-42E2-ACF8-AC84F0FB4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E8FA09-C790-4FAC-88AE-38F496C4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452A6-6D52-4DB3-A25E-F6413C1D1A0F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A6ECA9-3E59-4020-9311-689A2F441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AA0D17-23ED-4A26-A2A1-05B1CEBD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059689-C9A0-4B85-A79F-D84D3E81C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37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E9766-194C-44FC-B024-EC525CF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910" y="0"/>
            <a:ext cx="6770007" cy="89999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C3726C-61FD-468D-8700-7863E4AA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452A6-6D52-4DB3-A25E-F6413C1D1A0F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71B819-DEE2-4E43-AC67-F4BC87E7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A009FB-D758-4C38-8A63-A3A5B94C4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059689-C9A0-4B85-A79F-D84D3E81C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2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E71C6D-7ED5-49E7-BF43-6BFFDD6B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452A6-6D52-4DB3-A25E-F6413C1D1A0F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9EEB59-244F-48AF-970C-F4BA8BE0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6EEF76-9F4D-44DC-B73B-3ABD103D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059689-C9A0-4B85-A79F-D84D3E81C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97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EF374-E832-48F3-9B56-E8BBB5F6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6A9D8E-45C0-47A2-8649-4958E5D6A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0F54ED-6564-4FD9-B2A0-BA5B8E428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1931FE-B3EF-4299-A734-CF27AC01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452A6-6D52-4DB3-A25E-F6413C1D1A0F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FBFB47-3E2F-49B1-B04B-CB4A11E2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872B17-7159-4EA4-9092-0FE53EA1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059689-C9A0-4B85-A79F-D84D3E81C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5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725DF-B144-4887-B6CA-F1779C9D6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778D65-0A96-4715-9FD0-5894F385D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306DBF-6B4F-498C-B80C-074FB2C41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46267A-99AC-4159-9A7C-DA8F5283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452A6-6D52-4DB3-A25E-F6413C1D1A0F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12DD44-B550-43E1-9B30-6632F1839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83B8B4-C52E-4293-9B69-8BE58752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059689-C9A0-4B85-A79F-D84D3E81C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24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1FBD68-5FF4-4C5A-B572-DC64C51B9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0000" y="110585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E38156A-5C91-48A1-9CCE-C921563FD86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02CEFD8-16D3-4F49-B8D4-18091DE409EA}"/>
              </a:ext>
            </a:extLst>
          </p:cNvPr>
          <p:cNvSpPr/>
          <p:nvPr userDrawn="1"/>
        </p:nvSpPr>
        <p:spPr>
          <a:xfrm>
            <a:off x="0" y="6499274"/>
            <a:ext cx="6096000" cy="358726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Beijing Institute of Technology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112EB0-9096-46F2-905F-E226E235CA1D}"/>
              </a:ext>
            </a:extLst>
          </p:cNvPr>
          <p:cNvSpPr/>
          <p:nvPr userDrawn="1"/>
        </p:nvSpPr>
        <p:spPr>
          <a:xfrm>
            <a:off x="6096000" y="6499274"/>
            <a:ext cx="6096000" cy="358726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Computer Science and Technology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783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wuyuweibi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3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emf"/><Relationship Id="rId4" Type="http://schemas.openxmlformats.org/officeDocument/2006/relationships/image" Target="../media/image310.png"/><Relationship Id="rId9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33.emf"/><Relationship Id="rId7" Type="http://schemas.openxmlformats.org/officeDocument/2006/relationships/image" Target="../media/image37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10" Type="http://schemas.openxmlformats.org/officeDocument/2006/relationships/image" Target="../media/image40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3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30F19693-0095-4699-97B5-243EF9143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3568"/>
            <a:ext cx="9144000" cy="2395806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err="1"/>
              <a:t>Yuwei</a:t>
            </a:r>
            <a:r>
              <a:rPr lang="en-US" altLang="zh-CN" sz="2800" dirty="0"/>
              <a:t> Wu  </a:t>
            </a:r>
            <a:r>
              <a:rPr lang="zh-CN" altLang="en-US" sz="2800" dirty="0"/>
              <a:t>武玉伟</a:t>
            </a:r>
            <a:endParaRPr lang="en-US" altLang="zh-CN" sz="2800" dirty="0"/>
          </a:p>
          <a:p>
            <a:r>
              <a:rPr lang="en-US" altLang="zh-CN" sz="2800" dirty="0">
                <a:hlinkClick r:id="rId3"/>
              </a:rPr>
              <a:t>https://sites.google.com/site/wuyuweibit/</a:t>
            </a:r>
            <a:r>
              <a:rPr lang="en-US" altLang="zh-CN" sz="2800" dirty="0"/>
              <a:t> </a:t>
            </a:r>
          </a:p>
          <a:p>
            <a:r>
              <a:rPr lang="en-US" altLang="zh-CN" sz="2800" dirty="0"/>
              <a:t>Lichuanhao@bit.edu.cn</a:t>
            </a:r>
          </a:p>
          <a:p>
            <a:endParaRPr lang="en-US" altLang="zh-CN" sz="2800" dirty="0"/>
          </a:p>
          <a:p>
            <a:fld id="{C704F083-AA8A-417D-B115-D64EFEBDF4A6}" type="datetime4">
              <a:rPr lang="en-US" altLang="zh-CN" smtClean="0"/>
              <a:t>December 16, 2021</a:t>
            </a:fld>
            <a:endParaRPr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2E99F77-2FD0-4795-9214-CC556BCE6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6084" y="1766091"/>
            <a:ext cx="9144000" cy="928123"/>
          </a:xfrm>
        </p:spPr>
        <p:txBody>
          <a:bodyPr anchor="t" anchorCtr="0">
            <a:no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4400" b="1" dirty="0">
                <a:solidFill>
                  <a:srgbClr val="800000"/>
                </a:solidFill>
              </a:rPr>
              <a:t>Image Segmentation</a:t>
            </a:r>
            <a:endParaRPr lang="zh-CN" altLang="en-US" sz="44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98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845600" y="1015200"/>
            <a:ext cx="6999288" cy="5483225"/>
            <a:chOff x="5150751" y="885974"/>
            <a:chExt cx="6999288" cy="5483225"/>
          </a:xfrm>
        </p:grpSpPr>
        <p:graphicFrame>
          <p:nvGraphicFramePr>
            <p:cNvPr id="4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9494742"/>
                </p:ext>
              </p:extLst>
            </p:nvPr>
          </p:nvGraphicFramePr>
          <p:xfrm>
            <a:off x="5150751" y="885974"/>
            <a:ext cx="6999288" cy="548322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50" name="Group 5"/>
            <p:cNvGrpSpPr>
              <a:grpSpLocks/>
            </p:cNvGrpSpPr>
            <p:nvPr/>
          </p:nvGrpSpPr>
          <p:grpSpPr bwMode="auto">
            <a:xfrm>
              <a:off x="10586351" y="1825774"/>
              <a:ext cx="685800" cy="446088"/>
              <a:chOff x="192" y="1824"/>
              <a:chExt cx="432" cy="281"/>
            </a:xfrm>
          </p:grpSpPr>
          <p:sp>
            <p:nvSpPr>
              <p:cNvPr id="51" name="Oval 6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" name="Text Box 7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i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53" name="Group 8"/>
            <p:cNvGrpSpPr>
              <a:grpSpLocks/>
            </p:cNvGrpSpPr>
            <p:nvPr/>
          </p:nvGrpSpPr>
          <p:grpSpPr bwMode="auto">
            <a:xfrm>
              <a:off x="6776351" y="3730774"/>
              <a:ext cx="685800" cy="446088"/>
              <a:chOff x="192" y="1824"/>
              <a:chExt cx="432" cy="281"/>
            </a:xfrm>
          </p:grpSpPr>
          <p:sp>
            <p:nvSpPr>
              <p:cNvPr id="54" name="Oval 9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5" name="Text Box 10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i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</p:grpSp>
        <p:grpSp>
          <p:nvGrpSpPr>
            <p:cNvPr id="56" name="Group 11"/>
            <p:cNvGrpSpPr>
              <a:grpSpLocks/>
            </p:cNvGrpSpPr>
            <p:nvPr/>
          </p:nvGrpSpPr>
          <p:grpSpPr bwMode="auto">
            <a:xfrm>
              <a:off x="10205351" y="3959374"/>
              <a:ext cx="685800" cy="446088"/>
              <a:chOff x="192" y="1824"/>
              <a:chExt cx="432" cy="281"/>
            </a:xfrm>
          </p:grpSpPr>
          <p:sp>
            <p:nvSpPr>
              <p:cNvPr id="57" name="Oval 12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8" name="Text Box 13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i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baseline="-25000"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  <p:sp>
          <p:nvSpPr>
            <p:cNvPr id="59" name="AutoShape 14"/>
            <p:cNvSpPr>
              <a:spLocks noChangeArrowheads="1"/>
            </p:cNvSpPr>
            <p:nvPr/>
          </p:nvSpPr>
          <p:spPr bwMode="auto">
            <a:xfrm>
              <a:off x="7214501" y="4340374"/>
              <a:ext cx="152400" cy="152400"/>
            </a:xfrm>
            <a:prstGeom prst="diamond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" name="AutoShape 15"/>
            <p:cNvSpPr>
              <a:spLocks noChangeArrowheads="1"/>
            </p:cNvSpPr>
            <p:nvPr/>
          </p:nvSpPr>
          <p:spPr bwMode="auto">
            <a:xfrm>
              <a:off x="7385951" y="4568974"/>
              <a:ext cx="152400" cy="152400"/>
            </a:xfrm>
            <a:prstGeom prst="diamond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" name="AutoShape 16"/>
            <p:cNvSpPr>
              <a:spLocks noChangeArrowheads="1"/>
            </p:cNvSpPr>
            <p:nvPr/>
          </p:nvSpPr>
          <p:spPr bwMode="auto">
            <a:xfrm>
              <a:off x="7157351" y="4797574"/>
              <a:ext cx="152400" cy="152400"/>
            </a:xfrm>
            <a:prstGeom prst="diamond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" name="AutoShape 17"/>
            <p:cNvSpPr>
              <a:spLocks noChangeArrowheads="1"/>
            </p:cNvSpPr>
            <p:nvPr/>
          </p:nvSpPr>
          <p:spPr bwMode="auto">
            <a:xfrm>
              <a:off x="6928751" y="4111774"/>
              <a:ext cx="152400" cy="152400"/>
            </a:xfrm>
            <a:prstGeom prst="diamond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" name="AutoShape 18"/>
            <p:cNvSpPr>
              <a:spLocks noChangeArrowheads="1"/>
            </p:cNvSpPr>
            <p:nvPr/>
          </p:nvSpPr>
          <p:spPr bwMode="auto">
            <a:xfrm>
              <a:off x="6928751" y="1749574"/>
              <a:ext cx="152400" cy="152400"/>
            </a:xfrm>
            <a:prstGeom prst="diamond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" name="AutoShape 19"/>
            <p:cNvSpPr>
              <a:spLocks noChangeArrowheads="1"/>
            </p:cNvSpPr>
            <p:nvPr/>
          </p:nvSpPr>
          <p:spPr bwMode="auto">
            <a:xfrm>
              <a:off x="6928751" y="3273574"/>
              <a:ext cx="152400" cy="152400"/>
            </a:xfrm>
            <a:prstGeom prst="diamond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" name="AutoShape 20"/>
            <p:cNvSpPr>
              <a:spLocks noChangeArrowheads="1"/>
            </p:cNvSpPr>
            <p:nvPr/>
          </p:nvSpPr>
          <p:spPr bwMode="auto">
            <a:xfrm>
              <a:off x="6928751" y="4797574"/>
              <a:ext cx="152400" cy="152400"/>
            </a:xfrm>
            <a:prstGeom prst="diamond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" name="AutoShape 21"/>
            <p:cNvSpPr>
              <a:spLocks noChangeArrowheads="1"/>
            </p:cNvSpPr>
            <p:nvPr/>
          </p:nvSpPr>
          <p:spPr bwMode="auto">
            <a:xfrm>
              <a:off x="6471551" y="3806974"/>
              <a:ext cx="152400" cy="152400"/>
            </a:xfrm>
            <a:prstGeom prst="diamond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" name="AutoShape 22"/>
            <p:cNvSpPr>
              <a:spLocks noChangeArrowheads="1"/>
            </p:cNvSpPr>
            <p:nvPr/>
          </p:nvSpPr>
          <p:spPr bwMode="auto">
            <a:xfrm>
              <a:off x="8605151" y="3502174"/>
              <a:ext cx="152400" cy="152400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" name="AutoShape 23"/>
            <p:cNvSpPr>
              <a:spLocks noChangeArrowheads="1"/>
            </p:cNvSpPr>
            <p:nvPr/>
          </p:nvSpPr>
          <p:spPr bwMode="auto">
            <a:xfrm>
              <a:off x="10738751" y="1520974"/>
              <a:ext cx="152400" cy="152400"/>
            </a:xfrm>
            <a:prstGeom prst="diamond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" name="AutoShape 24"/>
            <p:cNvSpPr>
              <a:spLocks noChangeArrowheads="1"/>
            </p:cNvSpPr>
            <p:nvPr/>
          </p:nvSpPr>
          <p:spPr bwMode="auto">
            <a:xfrm>
              <a:off x="11195951" y="1597174"/>
              <a:ext cx="152400" cy="152400"/>
            </a:xfrm>
            <a:prstGeom prst="diamond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" name="AutoShape 25"/>
            <p:cNvSpPr>
              <a:spLocks noChangeArrowheads="1"/>
            </p:cNvSpPr>
            <p:nvPr/>
          </p:nvSpPr>
          <p:spPr bwMode="auto">
            <a:xfrm>
              <a:off x="11043551" y="1749574"/>
              <a:ext cx="152400" cy="152400"/>
            </a:xfrm>
            <a:prstGeom prst="diamond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" name="AutoShape 26"/>
            <p:cNvSpPr>
              <a:spLocks noChangeArrowheads="1"/>
            </p:cNvSpPr>
            <p:nvPr/>
          </p:nvSpPr>
          <p:spPr bwMode="auto">
            <a:xfrm>
              <a:off x="10891151" y="1901974"/>
              <a:ext cx="152400" cy="152400"/>
            </a:xfrm>
            <a:prstGeom prst="diamond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" name="AutoShape 27"/>
            <p:cNvSpPr>
              <a:spLocks noChangeArrowheads="1"/>
            </p:cNvSpPr>
            <p:nvPr/>
          </p:nvSpPr>
          <p:spPr bwMode="auto">
            <a:xfrm>
              <a:off x="11195951" y="2054374"/>
              <a:ext cx="152400" cy="152400"/>
            </a:xfrm>
            <a:prstGeom prst="diamond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" name="AutoShape 28"/>
            <p:cNvSpPr>
              <a:spLocks noChangeArrowheads="1"/>
            </p:cNvSpPr>
            <p:nvPr/>
          </p:nvSpPr>
          <p:spPr bwMode="auto">
            <a:xfrm>
              <a:off x="11500751" y="2435374"/>
              <a:ext cx="152400" cy="152400"/>
            </a:xfrm>
            <a:prstGeom prst="diamond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" name="AutoShape 29"/>
            <p:cNvSpPr>
              <a:spLocks noChangeArrowheads="1"/>
            </p:cNvSpPr>
            <p:nvPr/>
          </p:nvSpPr>
          <p:spPr bwMode="auto">
            <a:xfrm>
              <a:off x="9748151" y="1520974"/>
              <a:ext cx="152400" cy="152400"/>
            </a:xfrm>
            <a:prstGeom prst="diamond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" name="AutoShape 30"/>
            <p:cNvSpPr>
              <a:spLocks noChangeArrowheads="1"/>
            </p:cNvSpPr>
            <p:nvPr/>
          </p:nvSpPr>
          <p:spPr bwMode="auto">
            <a:xfrm>
              <a:off x="10052951" y="2968774"/>
              <a:ext cx="152400" cy="152400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6" name="AutoShape 31"/>
            <p:cNvSpPr>
              <a:spLocks noChangeArrowheads="1"/>
            </p:cNvSpPr>
            <p:nvPr/>
          </p:nvSpPr>
          <p:spPr bwMode="auto">
            <a:xfrm>
              <a:off x="10052951" y="4492774"/>
              <a:ext cx="152400" cy="152400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" name="AutoShape 32"/>
            <p:cNvSpPr>
              <a:spLocks noChangeArrowheads="1"/>
            </p:cNvSpPr>
            <p:nvPr/>
          </p:nvSpPr>
          <p:spPr bwMode="auto">
            <a:xfrm>
              <a:off x="10433951" y="4797574"/>
              <a:ext cx="152400" cy="152400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8" name="AutoShape 33"/>
            <p:cNvSpPr>
              <a:spLocks noChangeArrowheads="1"/>
            </p:cNvSpPr>
            <p:nvPr/>
          </p:nvSpPr>
          <p:spPr bwMode="auto">
            <a:xfrm>
              <a:off x="10814951" y="4035574"/>
              <a:ext cx="152400" cy="152400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" name="AutoShape 34"/>
            <p:cNvSpPr>
              <a:spLocks noChangeArrowheads="1"/>
            </p:cNvSpPr>
            <p:nvPr/>
          </p:nvSpPr>
          <p:spPr bwMode="auto">
            <a:xfrm>
              <a:off x="9976751" y="3425974"/>
              <a:ext cx="152400" cy="152400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" name="AutoShape 35"/>
            <p:cNvSpPr>
              <a:spLocks noChangeArrowheads="1"/>
            </p:cNvSpPr>
            <p:nvPr/>
          </p:nvSpPr>
          <p:spPr bwMode="auto">
            <a:xfrm>
              <a:off x="9214751" y="3883174"/>
              <a:ext cx="152400" cy="152400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" name="AutoShape 36"/>
            <p:cNvSpPr>
              <a:spLocks noChangeArrowheads="1"/>
            </p:cNvSpPr>
            <p:nvPr/>
          </p:nvSpPr>
          <p:spPr bwMode="auto">
            <a:xfrm>
              <a:off x="11195951" y="4340374"/>
              <a:ext cx="152400" cy="152400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" name="AutoShape 37"/>
            <p:cNvSpPr>
              <a:spLocks noChangeArrowheads="1"/>
            </p:cNvSpPr>
            <p:nvPr/>
          </p:nvSpPr>
          <p:spPr bwMode="auto">
            <a:xfrm>
              <a:off x="11043551" y="4721374"/>
              <a:ext cx="152400" cy="152400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" name="AutoShape 38"/>
            <p:cNvSpPr>
              <a:spLocks noChangeArrowheads="1"/>
            </p:cNvSpPr>
            <p:nvPr/>
          </p:nvSpPr>
          <p:spPr bwMode="auto">
            <a:xfrm>
              <a:off x="10891151" y="3730774"/>
              <a:ext cx="152400" cy="152400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4" name="AutoShape 39"/>
            <p:cNvSpPr>
              <a:spLocks noChangeArrowheads="1"/>
            </p:cNvSpPr>
            <p:nvPr/>
          </p:nvSpPr>
          <p:spPr bwMode="auto">
            <a:xfrm>
              <a:off x="11500751" y="4949974"/>
              <a:ext cx="152400" cy="152400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" name="AutoShape 40"/>
            <p:cNvSpPr>
              <a:spLocks noChangeArrowheads="1"/>
            </p:cNvSpPr>
            <p:nvPr/>
          </p:nvSpPr>
          <p:spPr bwMode="auto">
            <a:xfrm>
              <a:off x="10662551" y="2282974"/>
              <a:ext cx="152400" cy="152400"/>
            </a:xfrm>
            <a:prstGeom prst="diamond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id="{A3EDEA2E-101B-4D87-89B1-C27FCA0FDD8D}"/>
              </a:ext>
            </a:extLst>
          </p:cNvPr>
          <p:cNvCxnSpPr>
            <a:cxnSpLocks/>
          </p:cNvCxnSpPr>
          <p:nvPr/>
        </p:nvCxnSpPr>
        <p:spPr>
          <a:xfrm>
            <a:off x="1213987" y="779646"/>
            <a:ext cx="10515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806400" y="1008000"/>
            <a:ext cx="2383971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3200" b="1" dirty="0"/>
              <a:t>算法流程</a:t>
            </a:r>
            <a:endParaRPr lang="en-US" altLang="zh-C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6">
                <a:extLst>
                  <a:ext uri="{FF2B5EF4-FFF2-40B4-BE49-F238E27FC236}">
                    <a16:creationId xmlns:a16="http://schemas.microsoft.com/office/drawing/2014/main" id="{7A377ED6-B15F-4361-B789-30C0594BDE73}"/>
                  </a:ext>
                </a:extLst>
              </p:cNvPr>
              <p:cNvSpPr txBox="1"/>
              <p:nvPr/>
            </p:nvSpPr>
            <p:spPr>
              <a:xfrm>
                <a:off x="1332410" y="71760"/>
                <a:ext cx="812183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4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zh-CN" altLang="en-US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均值聚类</a:t>
                </a:r>
                <a:r>
                  <a:rPr lang="en-US" altLang="zh-CN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4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en-US" altLang="zh-CN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-means Clustering)</a:t>
                </a:r>
              </a:p>
            </p:txBody>
          </p:sp>
        </mc:Choice>
        <mc:Fallback xmlns="">
          <p:sp>
            <p:nvSpPr>
              <p:cNvPr id="12" name="文本框 6">
                <a:extLst>
                  <a:ext uri="{FF2B5EF4-FFF2-40B4-BE49-F238E27FC236}">
                    <a16:creationId xmlns:a16="http://schemas.microsoft.com/office/drawing/2014/main" id="{7A377ED6-B15F-4361-B789-30C0594BD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410" y="71760"/>
                <a:ext cx="8121831" cy="707886"/>
              </a:xfrm>
              <a:prstGeom prst="rect">
                <a:avLst/>
              </a:prstGeom>
              <a:blipFill>
                <a:blip r:embed="rId4"/>
                <a:stretch>
                  <a:fillRect t="-15517" r="-1577" b="-3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>
                <a:spLocks noChangeArrowheads="1"/>
              </p:cNvSpPr>
              <p:nvPr/>
            </p:nvSpPr>
            <p:spPr bwMode="auto">
              <a:xfrm>
                <a:off x="286221" y="1515600"/>
                <a:ext cx="5088840" cy="4401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ts val="4200"/>
                  </a:lnSpc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）随机选取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个初始聚类中心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4200"/>
                  </a:lnSpc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）计算每个样本到各聚类中心的距离，将每个样本归到其距离最近的聚类中心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4200"/>
                  </a:lnSpc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）对每个簇，以所有样本的均值作为该簇新的聚类中心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4200"/>
                  </a:lnSpc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）重复第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(2)~(3)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步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直到聚类中心不再变化或达到设定的迭代次数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6221" y="1515600"/>
                <a:ext cx="5088840" cy="4401205"/>
              </a:xfrm>
              <a:prstGeom prst="rect">
                <a:avLst/>
              </a:prstGeom>
              <a:blipFill>
                <a:blip r:embed="rId5"/>
                <a:stretch>
                  <a:fillRect l="-1916" r="-1198" b="-12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598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id="{A3EDEA2E-101B-4D87-89B1-C27FCA0FDD8D}"/>
              </a:ext>
            </a:extLst>
          </p:cNvPr>
          <p:cNvCxnSpPr>
            <a:cxnSpLocks/>
          </p:cNvCxnSpPr>
          <p:nvPr/>
        </p:nvCxnSpPr>
        <p:spPr>
          <a:xfrm>
            <a:off x="1213987" y="779646"/>
            <a:ext cx="10515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440041" y="907078"/>
            <a:ext cx="2383971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3200" b="1" dirty="0"/>
              <a:t>举例</a:t>
            </a:r>
            <a:endParaRPr lang="en-US" altLang="zh-C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6">
                <a:extLst>
                  <a:ext uri="{FF2B5EF4-FFF2-40B4-BE49-F238E27FC236}">
                    <a16:creationId xmlns:a16="http://schemas.microsoft.com/office/drawing/2014/main" id="{7A377ED6-B15F-4361-B789-30C0594BDE73}"/>
                  </a:ext>
                </a:extLst>
              </p:cNvPr>
              <p:cNvSpPr txBox="1"/>
              <p:nvPr/>
            </p:nvSpPr>
            <p:spPr>
              <a:xfrm>
                <a:off x="1332410" y="71760"/>
                <a:ext cx="812183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4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zh-CN" altLang="en-US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均值聚类</a:t>
                </a:r>
                <a:r>
                  <a:rPr lang="en-US" altLang="zh-CN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4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en-US" altLang="zh-CN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-means Clustering)</a:t>
                </a:r>
              </a:p>
            </p:txBody>
          </p:sp>
        </mc:Choice>
        <mc:Fallback xmlns="">
          <p:sp>
            <p:nvSpPr>
              <p:cNvPr id="12" name="文本框 6">
                <a:extLst>
                  <a:ext uri="{FF2B5EF4-FFF2-40B4-BE49-F238E27FC236}">
                    <a16:creationId xmlns:a16="http://schemas.microsoft.com/office/drawing/2014/main" id="{7A377ED6-B15F-4361-B789-30C0594BD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410" y="71760"/>
                <a:ext cx="8121831" cy="707886"/>
              </a:xfrm>
              <a:prstGeom prst="rect">
                <a:avLst/>
              </a:prstGeom>
              <a:blipFill>
                <a:blip r:embed="rId3"/>
                <a:stretch>
                  <a:fillRect t="-15517" r="-1577" b="-3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285059" y="1481343"/>
            <a:ext cx="11767456" cy="5199681"/>
            <a:chOff x="285059" y="1658319"/>
            <a:chExt cx="11767456" cy="51996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3"/>
                <p:cNvSpPr txBox="1">
                  <a:spLocks noChangeArrowheads="1"/>
                </p:cNvSpPr>
                <p:nvPr/>
              </p:nvSpPr>
              <p:spPr>
                <a:xfrm>
                  <a:off x="285059" y="1658319"/>
                  <a:ext cx="11767456" cy="519968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marR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 sz="2400" kern="12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00000"/>
                    </a:lnSpc>
                  </a:pPr>
                  <a:r>
                    <a:rPr lang="zh-CN" altLang="en-US" b="1" dirty="0"/>
                    <a:t>对表中二维数据，使用</a:t>
                  </a:r>
                  <a14:m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a14:m>
                  <a:r>
                    <a:rPr lang="en-US" altLang="zh-CN" b="1" i="1" dirty="0"/>
                    <a:t>-</a:t>
                  </a:r>
                  <a:r>
                    <a:rPr lang="en-US" altLang="zh-CN" b="1" dirty="0"/>
                    <a:t>means</a:t>
                  </a:r>
                  <a:r>
                    <a:rPr lang="zh-CN" altLang="en-US" b="1" dirty="0"/>
                    <a:t>算法将其划分为</a:t>
                  </a:r>
                  <a:r>
                    <a:rPr lang="en-US" altLang="zh-CN" b="1" dirty="0"/>
                    <a:t>2</a:t>
                  </a:r>
                  <a:r>
                    <a:rPr lang="zh-CN" altLang="en-US" b="1" dirty="0"/>
                    <a:t>个簇，假设初始簇中心选为</a:t>
                  </a:r>
                  <a:r>
                    <a:rPr lang="en-US" altLang="zh-CN" b="1" dirty="0"/>
                    <a:t>P7(4</a:t>
                  </a:r>
                  <a:r>
                    <a:rPr lang="zh-CN" altLang="en-US" b="1" dirty="0"/>
                    <a:t>，</a:t>
                  </a:r>
                  <a:r>
                    <a:rPr lang="en-US" altLang="zh-CN" b="1" dirty="0"/>
                    <a:t>5)</a:t>
                  </a:r>
                  <a:r>
                    <a:rPr lang="zh-CN" altLang="en-US" b="1" dirty="0"/>
                    <a:t>，</a:t>
                  </a:r>
                  <a:r>
                    <a:rPr lang="en-US" altLang="zh-CN" b="1" dirty="0"/>
                    <a:t>P10(5</a:t>
                  </a:r>
                  <a:r>
                    <a:rPr lang="zh-CN" altLang="en-US" b="1" dirty="0"/>
                    <a:t>，</a:t>
                  </a:r>
                  <a:r>
                    <a:rPr lang="en-US" altLang="zh-CN" b="1" dirty="0"/>
                    <a:t>5)</a:t>
                  </a:r>
                  <a:r>
                    <a:rPr lang="zh-CN" altLang="en-US" b="1" dirty="0"/>
                    <a:t>。</a:t>
                  </a:r>
                </a:p>
                <a:p>
                  <a:pPr algn="just">
                    <a:lnSpc>
                      <a:spcPct val="80000"/>
                    </a:lnSpc>
                  </a:pPr>
                  <a:endParaRPr lang="en-US" altLang="zh-CN" sz="2000" dirty="0"/>
                </a:p>
                <a:p>
                  <a:pPr algn="just">
                    <a:lnSpc>
                      <a:spcPct val="80000"/>
                    </a:lnSpc>
                  </a:pPr>
                  <a:endParaRPr lang="en-US" altLang="zh-CN" sz="2000" dirty="0"/>
                </a:p>
                <a:p>
                  <a:pPr algn="just">
                    <a:lnSpc>
                      <a:spcPct val="80000"/>
                    </a:lnSpc>
                  </a:pPr>
                  <a:endParaRPr lang="en-US" altLang="zh-CN" sz="2000" dirty="0"/>
                </a:p>
                <a:p>
                  <a:pPr algn="just">
                    <a:lnSpc>
                      <a:spcPct val="80000"/>
                    </a:lnSpc>
                  </a:pPr>
                  <a:endParaRPr lang="en-US" altLang="zh-CN" sz="2000" dirty="0"/>
                </a:p>
                <a:p>
                  <a:pPr algn="just">
                    <a:lnSpc>
                      <a:spcPts val="2500"/>
                    </a:lnSpc>
                  </a:pPr>
                  <a:r>
                    <a:rPr lang="en-US" altLang="zh-CN" sz="2000" b="1" dirty="0"/>
                    <a:t>(1)</a:t>
                  </a:r>
                  <a:r>
                    <a:rPr lang="zh-CN" altLang="en-US" sz="2000" b="1" dirty="0"/>
                    <a:t>假设划分的两个簇分别为</a:t>
                  </a:r>
                  <a:r>
                    <a:rPr lang="en-US" altLang="zh-CN" sz="2000" b="1" dirty="0"/>
                    <a:t>C1</a:t>
                  </a:r>
                  <a:r>
                    <a:rPr lang="zh-CN" altLang="en-US" sz="2000" b="1" dirty="0"/>
                    <a:t>和</a:t>
                  </a:r>
                  <a:r>
                    <a:rPr lang="en-US" altLang="zh-CN" sz="2000" b="1" dirty="0"/>
                    <a:t>C2</a:t>
                  </a:r>
                  <a:r>
                    <a:rPr lang="zh-CN" altLang="en-US" sz="2000" b="1" dirty="0"/>
                    <a:t>，中心分别为</a:t>
                  </a:r>
                  <a:r>
                    <a:rPr lang="en-US" altLang="zh-CN" sz="2000" b="1" dirty="0"/>
                    <a:t>(4</a:t>
                  </a:r>
                  <a:r>
                    <a:rPr lang="zh-CN" altLang="en-US" sz="2000" b="1" dirty="0"/>
                    <a:t>，</a:t>
                  </a:r>
                  <a:r>
                    <a:rPr lang="en-US" altLang="zh-CN" sz="2000" b="1" dirty="0"/>
                    <a:t>5)</a:t>
                  </a:r>
                  <a:r>
                    <a:rPr lang="zh-CN" altLang="en-US" sz="2000" b="1" dirty="0"/>
                    <a:t>和</a:t>
                  </a:r>
                  <a:r>
                    <a:rPr lang="en-US" altLang="zh-CN" sz="2000" b="1" dirty="0"/>
                    <a:t>(5</a:t>
                  </a:r>
                  <a:r>
                    <a:rPr lang="zh-CN" altLang="en-US" sz="2000" b="1" dirty="0"/>
                    <a:t>，</a:t>
                  </a:r>
                  <a:r>
                    <a:rPr lang="en-US" altLang="zh-CN" sz="2000" b="1" dirty="0"/>
                    <a:t>5)</a:t>
                  </a:r>
                  <a:r>
                    <a:rPr lang="zh-CN" altLang="en-US" sz="2000" b="1" dirty="0"/>
                    <a:t>，计算</a:t>
                  </a:r>
                  <a:r>
                    <a:rPr lang="en-US" altLang="zh-CN" sz="2000" b="1" dirty="0"/>
                    <a:t>10</a:t>
                  </a:r>
                  <a:r>
                    <a:rPr lang="zh-CN" altLang="en-US" sz="2000" b="1" dirty="0"/>
                    <a:t>个样本到这</a:t>
                  </a:r>
                  <a:r>
                    <a:rPr lang="en-US" altLang="zh-CN" sz="2000" b="1" dirty="0"/>
                    <a:t>2</a:t>
                  </a:r>
                  <a:r>
                    <a:rPr lang="zh-CN" altLang="en-US" sz="2000" b="1" dirty="0"/>
                    <a:t>个簇中心的距离，并将</a:t>
                  </a:r>
                  <a:r>
                    <a:rPr lang="en-US" altLang="zh-CN" sz="2000" b="1" dirty="0"/>
                    <a:t>10</a:t>
                  </a:r>
                  <a:r>
                    <a:rPr lang="zh-CN" altLang="en-US" sz="2000" b="1" dirty="0"/>
                    <a:t>个样本指派到与其最近的簇：</a:t>
                  </a:r>
                </a:p>
                <a:p>
                  <a:pPr algn="just">
                    <a:lnSpc>
                      <a:spcPts val="2500"/>
                    </a:lnSpc>
                  </a:pPr>
                  <a:r>
                    <a:rPr lang="en-US" altLang="zh-CN" sz="2000" b="1" dirty="0"/>
                    <a:t>(2)</a:t>
                  </a:r>
                  <a:r>
                    <a:rPr lang="zh-CN" altLang="en-US" sz="2000" b="1" dirty="0"/>
                    <a:t>第一轮迭代结果如下：</a:t>
                  </a:r>
                </a:p>
                <a:p>
                  <a:pPr algn="just">
                    <a:lnSpc>
                      <a:spcPts val="2500"/>
                    </a:lnSpc>
                  </a:pPr>
                  <a:r>
                    <a:rPr lang="zh-CN" altLang="en-US" sz="2000" b="1" dirty="0"/>
                    <a:t>    属于簇</a:t>
                  </a:r>
                  <a:r>
                    <a:rPr lang="en-US" altLang="zh-CN" sz="2000" b="1" dirty="0"/>
                    <a:t>C1</a:t>
                  </a:r>
                  <a:r>
                    <a:rPr lang="zh-CN" altLang="en-US" sz="2000" b="1" dirty="0"/>
                    <a:t>的样本有：</a:t>
                  </a:r>
                  <a:r>
                    <a:rPr lang="en-US" altLang="zh-CN" sz="2000" b="1" dirty="0"/>
                    <a:t>{P7</a:t>
                  </a:r>
                  <a:r>
                    <a:rPr lang="zh-CN" altLang="en-US" sz="2000" b="1" dirty="0"/>
                    <a:t>，</a:t>
                  </a:r>
                  <a:r>
                    <a:rPr lang="en-US" altLang="zh-CN" sz="2000" b="1" dirty="0"/>
                    <a:t>P1</a:t>
                  </a:r>
                  <a:r>
                    <a:rPr lang="zh-CN" altLang="en-US" sz="2000" b="1" dirty="0"/>
                    <a:t>，</a:t>
                  </a:r>
                  <a:r>
                    <a:rPr lang="en-US" altLang="zh-CN" sz="2000" b="1" dirty="0"/>
                    <a:t>P2</a:t>
                  </a:r>
                  <a:r>
                    <a:rPr lang="zh-CN" altLang="en-US" sz="2000" b="1" dirty="0"/>
                    <a:t>，</a:t>
                  </a:r>
                  <a:r>
                    <a:rPr lang="en-US" altLang="zh-CN" sz="2000" b="1" dirty="0"/>
                    <a:t>P4</a:t>
                  </a:r>
                  <a:r>
                    <a:rPr lang="zh-CN" altLang="en-US" sz="2000" b="1" dirty="0"/>
                    <a:t>，</a:t>
                  </a:r>
                  <a:r>
                    <a:rPr lang="en-US" altLang="zh-CN" sz="2000" b="1" dirty="0"/>
                    <a:t>P5</a:t>
                  </a:r>
                  <a:r>
                    <a:rPr lang="zh-CN" altLang="en-US" sz="2000" b="1" dirty="0"/>
                    <a:t>，</a:t>
                  </a:r>
                  <a:r>
                    <a:rPr lang="en-US" altLang="zh-CN" sz="2000" b="1" dirty="0"/>
                    <a:t>P8}</a:t>
                  </a:r>
                </a:p>
                <a:p>
                  <a:pPr algn="just">
                    <a:lnSpc>
                      <a:spcPts val="2500"/>
                    </a:lnSpc>
                  </a:pPr>
                  <a:r>
                    <a:rPr lang="zh-CN" altLang="en-US" sz="2000" b="1" dirty="0"/>
                    <a:t>    属于簇</a:t>
                  </a:r>
                  <a:r>
                    <a:rPr lang="en-US" altLang="zh-CN" sz="2000" b="1" dirty="0"/>
                    <a:t>C2</a:t>
                  </a:r>
                  <a:r>
                    <a:rPr lang="zh-CN" altLang="en-US" sz="2000" b="1" dirty="0"/>
                    <a:t>的样本有：</a:t>
                  </a:r>
                  <a:r>
                    <a:rPr lang="en-US" altLang="zh-CN" sz="2000" b="1" dirty="0"/>
                    <a:t>{P10</a:t>
                  </a:r>
                  <a:r>
                    <a:rPr lang="zh-CN" altLang="en-US" sz="2000" b="1" dirty="0"/>
                    <a:t>，</a:t>
                  </a:r>
                  <a:r>
                    <a:rPr lang="en-US" altLang="zh-CN" sz="2000" b="1" dirty="0"/>
                    <a:t>P3</a:t>
                  </a:r>
                  <a:r>
                    <a:rPr lang="zh-CN" altLang="en-US" sz="2000" b="1" dirty="0"/>
                    <a:t>，</a:t>
                  </a:r>
                  <a:r>
                    <a:rPr lang="en-US" altLang="zh-CN" sz="2000" b="1" dirty="0"/>
                    <a:t>P6</a:t>
                  </a:r>
                  <a:r>
                    <a:rPr lang="zh-CN" altLang="en-US" sz="2000" b="1" dirty="0"/>
                    <a:t>，</a:t>
                  </a:r>
                  <a:r>
                    <a:rPr lang="en-US" altLang="zh-CN" sz="2000" b="1" dirty="0"/>
                    <a:t>P9}</a:t>
                  </a:r>
                </a:p>
                <a:p>
                  <a:pPr algn="just">
                    <a:lnSpc>
                      <a:spcPts val="2500"/>
                    </a:lnSpc>
                  </a:pPr>
                  <a:r>
                    <a:rPr lang="zh-CN" altLang="en-US" sz="2000" b="1" dirty="0"/>
                    <a:t>    重新计算新的簇的中心，有：</a:t>
                  </a:r>
                  <a:r>
                    <a:rPr lang="en-US" altLang="zh-CN" sz="2000" b="1" dirty="0"/>
                    <a:t>C1</a:t>
                  </a:r>
                  <a:r>
                    <a:rPr lang="zh-CN" altLang="en-US" sz="2000" b="1" dirty="0"/>
                    <a:t>的中心为</a:t>
                  </a:r>
                  <a:r>
                    <a:rPr lang="en-US" altLang="zh-CN" sz="2000" b="1" dirty="0"/>
                    <a:t>(3.5</a:t>
                  </a:r>
                  <a:r>
                    <a:rPr lang="zh-CN" altLang="en-US" sz="2000" b="1" dirty="0"/>
                    <a:t>，</a:t>
                  </a:r>
                  <a:r>
                    <a:rPr lang="en-US" altLang="zh-CN" sz="2000" b="1" dirty="0"/>
                    <a:t>5.167)</a:t>
                  </a:r>
                  <a:r>
                    <a:rPr lang="zh-CN" altLang="en-US" sz="2000" b="1" dirty="0"/>
                    <a:t>，</a:t>
                  </a:r>
                  <a:r>
                    <a:rPr lang="en-US" altLang="zh-CN" sz="2000" b="1" dirty="0"/>
                    <a:t>C2</a:t>
                  </a:r>
                  <a:r>
                    <a:rPr lang="zh-CN" altLang="en-US" sz="2000" b="1" dirty="0"/>
                    <a:t>的中心为</a:t>
                  </a:r>
                  <a:r>
                    <a:rPr lang="en-US" altLang="zh-CN" sz="2000" b="1" dirty="0"/>
                    <a:t>(6.75</a:t>
                  </a:r>
                  <a:r>
                    <a:rPr lang="zh-CN" altLang="en-US" sz="2000" b="1" dirty="0"/>
                    <a:t>，</a:t>
                  </a:r>
                  <a:r>
                    <a:rPr lang="en-US" altLang="zh-CN" sz="2000" b="1" dirty="0"/>
                    <a:t>4.25)</a:t>
                  </a:r>
                </a:p>
                <a:p>
                  <a:pPr algn="just">
                    <a:lnSpc>
                      <a:spcPct val="80000"/>
                    </a:lnSpc>
                  </a:pPr>
                  <a:endParaRPr lang="en-US" altLang="zh-CN" sz="2000" dirty="0"/>
                </a:p>
              </p:txBody>
            </p:sp>
          </mc:Choice>
          <mc:Fallback xmlns="">
            <p:sp>
              <p:nvSpPr>
                <p:cNvPr id="43" name="Rectangle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059" y="1658319"/>
                  <a:ext cx="11767456" cy="5199681"/>
                </a:xfrm>
                <a:prstGeom prst="rect">
                  <a:avLst/>
                </a:prstGeom>
                <a:blipFill>
                  <a:blip r:embed="rId4"/>
                  <a:stretch>
                    <a:fillRect l="-829" t="-938" r="-7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60884" y="2442438"/>
              <a:ext cx="7968296" cy="1514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0487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id="{A3EDEA2E-101B-4D87-89B1-C27FCA0FDD8D}"/>
              </a:ext>
            </a:extLst>
          </p:cNvPr>
          <p:cNvCxnSpPr>
            <a:cxnSpLocks/>
          </p:cNvCxnSpPr>
          <p:nvPr/>
        </p:nvCxnSpPr>
        <p:spPr>
          <a:xfrm>
            <a:off x="1213987" y="779646"/>
            <a:ext cx="10515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6">
                <a:extLst>
                  <a:ext uri="{FF2B5EF4-FFF2-40B4-BE49-F238E27FC236}">
                    <a16:creationId xmlns:a16="http://schemas.microsoft.com/office/drawing/2014/main" id="{7A377ED6-B15F-4361-B789-30C0594BDE73}"/>
                  </a:ext>
                </a:extLst>
              </p:cNvPr>
              <p:cNvSpPr txBox="1"/>
              <p:nvPr/>
            </p:nvSpPr>
            <p:spPr>
              <a:xfrm>
                <a:off x="1332410" y="71760"/>
                <a:ext cx="812183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4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zh-CN" altLang="en-US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均值聚类</a:t>
                </a:r>
                <a:r>
                  <a:rPr lang="en-US" altLang="zh-CN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4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en-US" altLang="zh-CN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-means Clustering)</a:t>
                </a:r>
              </a:p>
            </p:txBody>
          </p:sp>
        </mc:Choice>
        <mc:Fallback xmlns="">
          <p:sp>
            <p:nvSpPr>
              <p:cNvPr id="12" name="文本框 6">
                <a:extLst>
                  <a:ext uri="{FF2B5EF4-FFF2-40B4-BE49-F238E27FC236}">
                    <a16:creationId xmlns:a16="http://schemas.microsoft.com/office/drawing/2014/main" id="{7A377ED6-B15F-4361-B789-30C0594BD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410" y="71760"/>
                <a:ext cx="8121831" cy="707886"/>
              </a:xfrm>
              <a:prstGeom prst="rect">
                <a:avLst/>
              </a:prstGeom>
              <a:blipFill>
                <a:blip r:embed="rId3"/>
                <a:stretch>
                  <a:fillRect t="-15517" r="-1577" b="-3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3"/>
              <p:cNvSpPr txBox="1">
                <a:spLocks noChangeArrowheads="1"/>
              </p:cNvSpPr>
              <p:nvPr/>
            </p:nvSpPr>
            <p:spPr>
              <a:xfrm>
                <a:off x="285059" y="1483200"/>
                <a:ext cx="11767456" cy="51996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marR="0" indent="0" algn="ctr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00000"/>
                  </a:lnSpc>
                </a:pPr>
                <a:r>
                  <a:rPr lang="zh-CN" altLang="en-US" b="1" dirty="0"/>
                  <a:t>对表中二维数据，使用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zh-CN" b="1" i="1" dirty="0"/>
                  <a:t>-</a:t>
                </a:r>
                <a:r>
                  <a:rPr lang="en-US" altLang="zh-CN" b="1" dirty="0"/>
                  <a:t>means</a:t>
                </a:r>
                <a:r>
                  <a:rPr lang="zh-CN" altLang="en-US" b="1" dirty="0"/>
                  <a:t>算法将其划分为</a:t>
                </a:r>
                <a:r>
                  <a:rPr lang="en-US" altLang="zh-CN" b="1" dirty="0"/>
                  <a:t>2</a:t>
                </a:r>
                <a:r>
                  <a:rPr lang="zh-CN" altLang="en-US" b="1" dirty="0"/>
                  <a:t>个簇，假设初始簇中心选为</a:t>
                </a:r>
                <a:r>
                  <a:rPr lang="en-US" altLang="zh-CN" b="1" dirty="0"/>
                  <a:t>P7(4</a:t>
                </a:r>
                <a:r>
                  <a:rPr lang="zh-CN" altLang="en-US" b="1" dirty="0"/>
                  <a:t>，</a:t>
                </a:r>
                <a:r>
                  <a:rPr lang="en-US" altLang="zh-CN" b="1" dirty="0"/>
                  <a:t>5)</a:t>
                </a:r>
                <a:r>
                  <a:rPr lang="zh-CN" altLang="en-US" b="1" dirty="0"/>
                  <a:t>，</a:t>
                </a:r>
                <a:r>
                  <a:rPr lang="en-US" altLang="zh-CN" b="1" dirty="0"/>
                  <a:t>P10(5</a:t>
                </a:r>
                <a:r>
                  <a:rPr lang="zh-CN" altLang="en-US" b="1" dirty="0"/>
                  <a:t>，</a:t>
                </a:r>
                <a:r>
                  <a:rPr lang="en-US" altLang="zh-CN" b="1" dirty="0"/>
                  <a:t>5)</a:t>
                </a:r>
                <a:r>
                  <a:rPr lang="zh-CN" altLang="en-US" b="1" dirty="0"/>
                  <a:t>。</a:t>
                </a:r>
              </a:p>
              <a:p>
                <a:pPr algn="just">
                  <a:lnSpc>
                    <a:spcPct val="80000"/>
                  </a:lnSpc>
                </a:pPr>
                <a:endParaRPr lang="en-US" altLang="zh-CN" sz="2000" dirty="0"/>
              </a:p>
              <a:p>
                <a:pPr algn="just">
                  <a:lnSpc>
                    <a:spcPct val="80000"/>
                  </a:lnSpc>
                </a:pPr>
                <a:endParaRPr lang="en-US" altLang="zh-CN" sz="2000" dirty="0"/>
              </a:p>
              <a:p>
                <a:pPr algn="just">
                  <a:lnSpc>
                    <a:spcPct val="80000"/>
                  </a:lnSpc>
                </a:pPr>
                <a:endParaRPr lang="en-US" altLang="zh-CN" sz="2000" dirty="0"/>
              </a:p>
              <a:p>
                <a:pPr algn="just">
                  <a:lnSpc>
                    <a:spcPct val="80000"/>
                  </a:lnSpc>
                </a:pPr>
                <a:endParaRPr lang="en-US" altLang="zh-CN" sz="2000" dirty="0"/>
              </a:p>
              <a:p>
                <a:pPr algn="just">
                  <a:lnSpc>
                    <a:spcPts val="2500"/>
                  </a:lnSpc>
                </a:pPr>
                <a:r>
                  <a:rPr lang="en-US" altLang="zh-CN" sz="2000" b="1" dirty="0"/>
                  <a:t>(3)</a:t>
                </a:r>
                <a:r>
                  <a:rPr lang="zh-CN" altLang="en-US" sz="2000" b="1" dirty="0"/>
                  <a:t>继续计算</a:t>
                </a:r>
                <a:r>
                  <a:rPr lang="en-US" altLang="zh-CN" sz="2000" b="1" dirty="0"/>
                  <a:t>10</a:t>
                </a:r>
                <a:r>
                  <a:rPr lang="zh-CN" altLang="en-US" sz="2000" b="1" dirty="0"/>
                  <a:t>个样本到新的簇的中心的距离，重新分配到新的簇中，第二轮迭代结果如下：</a:t>
                </a:r>
              </a:p>
              <a:p>
                <a:pPr algn="just">
                  <a:lnSpc>
                    <a:spcPts val="2500"/>
                  </a:lnSpc>
                </a:pPr>
                <a:r>
                  <a:rPr lang="zh-CN" altLang="en-US" sz="2000" b="1" dirty="0"/>
                  <a:t>    属于簇</a:t>
                </a:r>
                <a:r>
                  <a:rPr lang="en-US" altLang="zh-CN" sz="2000" b="1" dirty="0"/>
                  <a:t>C1</a:t>
                </a:r>
                <a:r>
                  <a:rPr lang="zh-CN" altLang="en-US" sz="2000" b="1" dirty="0"/>
                  <a:t>的样本有：</a:t>
                </a:r>
                <a:r>
                  <a:rPr lang="en-US" altLang="zh-CN" sz="2000" b="1" dirty="0"/>
                  <a:t>{ P1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P2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P4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P5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P7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P10}</a:t>
                </a:r>
              </a:p>
              <a:p>
                <a:pPr algn="just">
                  <a:lnSpc>
                    <a:spcPts val="2500"/>
                  </a:lnSpc>
                </a:pPr>
                <a:r>
                  <a:rPr lang="en-US" altLang="zh-CN" sz="2000" b="1" dirty="0"/>
                  <a:t>    </a:t>
                </a:r>
                <a:r>
                  <a:rPr lang="zh-CN" altLang="en-US" sz="2000" b="1" dirty="0"/>
                  <a:t>属于簇</a:t>
                </a:r>
                <a:r>
                  <a:rPr lang="en-US" altLang="zh-CN" sz="2000" b="1" dirty="0"/>
                  <a:t>C2</a:t>
                </a:r>
                <a:r>
                  <a:rPr lang="zh-CN" altLang="en-US" sz="2000" b="1" dirty="0"/>
                  <a:t>的样本有：</a:t>
                </a:r>
                <a:r>
                  <a:rPr lang="en-US" altLang="zh-CN" sz="2000" b="1" dirty="0"/>
                  <a:t>{ P3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P6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P8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P9}</a:t>
                </a:r>
              </a:p>
              <a:p>
                <a:pPr algn="just">
                  <a:lnSpc>
                    <a:spcPts val="2500"/>
                  </a:lnSpc>
                </a:pPr>
                <a:r>
                  <a:rPr lang="en-US" altLang="zh-CN" sz="2000" b="1" dirty="0"/>
                  <a:t>    </a:t>
                </a:r>
                <a:r>
                  <a:rPr lang="zh-CN" altLang="en-US" sz="2000" b="1" dirty="0"/>
                  <a:t>重新计算新的簇的中心，有：</a:t>
                </a:r>
                <a:r>
                  <a:rPr lang="en-US" altLang="zh-CN" sz="2000" b="1" dirty="0"/>
                  <a:t>C1</a:t>
                </a:r>
                <a:r>
                  <a:rPr lang="zh-CN" altLang="en-US" sz="2000" b="1" dirty="0"/>
                  <a:t>的中心为</a:t>
                </a:r>
                <a:r>
                  <a:rPr lang="en-US" altLang="zh-CN" sz="2000" b="1" dirty="0"/>
                  <a:t>(3.67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5.83)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C2</a:t>
                </a:r>
                <a:r>
                  <a:rPr lang="zh-CN" altLang="en-US" sz="2000" b="1" dirty="0"/>
                  <a:t>的中心为</a:t>
                </a:r>
                <a:r>
                  <a:rPr lang="en-US" altLang="zh-CN" sz="2000" b="1" dirty="0"/>
                  <a:t>(6.5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3.25)</a:t>
                </a:r>
              </a:p>
              <a:p>
                <a:pPr algn="just">
                  <a:lnSpc>
                    <a:spcPts val="2500"/>
                  </a:lnSpc>
                </a:pPr>
                <a:r>
                  <a:rPr lang="en-US" altLang="zh-CN" sz="2000" b="1" dirty="0"/>
                  <a:t>(4)</a:t>
                </a:r>
                <a:r>
                  <a:rPr lang="zh-CN" altLang="en-US" sz="2000" b="1" dirty="0"/>
                  <a:t>继续计算</a:t>
                </a:r>
                <a:r>
                  <a:rPr lang="en-US" altLang="zh-CN" sz="2000" b="1" dirty="0"/>
                  <a:t>10</a:t>
                </a:r>
                <a:r>
                  <a:rPr lang="zh-CN" altLang="en-US" sz="2000" b="1" dirty="0"/>
                  <a:t>个样本到新的簇的中心的距离，重新分配到新的簇中，发现簇中心不再发生变化，算法终止。</a:t>
                </a:r>
              </a:p>
            </p:txBody>
          </p:sp>
        </mc:Choice>
        <mc:Fallback xmlns="">
          <p:sp>
            <p:nvSpPr>
              <p:cNvPr id="4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9" y="1483200"/>
                <a:ext cx="11767456" cy="5199681"/>
              </a:xfrm>
              <a:prstGeom prst="rect">
                <a:avLst/>
              </a:prstGeom>
              <a:blipFill>
                <a:blip r:embed="rId4"/>
                <a:stretch>
                  <a:fillRect l="-829" t="-938" r="-7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0884" y="2264400"/>
            <a:ext cx="7968296" cy="151496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40041" y="907078"/>
            <a:ext cx="2383971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3200" b="1" dirty="0"/>
              <a:t>举例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3487339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id="{A3EDEA2E-101B-4D87-89B1-C27FCA0FDD8D}"/>
              </a:ext>
            </a:extLst>
          </p:cNvPr>
          <p:cNvCxnSpPr>
            <a:cxnSpLocks/>
          </p:cNvCxnSpPr>
          <p:nvPr/>
        </p:nvCxnSpPr>
        <p:spPr>
          <a:xfrm>
            <a:off x="1213987" y="779646"/>
            <a:ext cx="10515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6">
                <a:extLst>
                  <a:ext uri="{FF2B5EF4-FFF2-40B4-BE49-F238E27FC236}">
                    <a16:creationId xmlns:a16="http://schemas.microsoft.com/office/drawing/2014/main" id="{7A377ED6-B15F-4361-B789-30C0594BDE73}"/>
                  </a:ext>
                </a:extLst>
              </p:cNvPr>
              <p:cNvSpPr txBox="1"/>
              <p:nvPr/>
            </p:nvSpPr>
            <p:spPr>
              <a:xfrm>
                <a:off x="1332410" y="71760"/>
                <a:ext cx="812183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4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zh-CN" altLang="en-US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均值聚类</a:t>
                </a:r>
                <a:r>
                  <a:rPr lang="en-US" altLang="zh-CN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4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en-US" altLang="zh-CN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-means Clustering)</a:t>
                </a:r>
              </a:p>
            </p:txBody>
          </p:sp>
        </mc:Choice>
        <mc:Fallback xmlns="">
          <p:sp>
            <p:nvSpPr>
              <p:cNvPr id="12" name="文本框 6">
                <a:extLst>
                  <a:ext uri="{FF2B5EF4-FFF2-40B4-BE49-F238E27FC236}">
                    <a16:creationId xmlns:a16="http://schemas.microsoft.com/office/drawing/2014/main" id="{7A377ED6-B15F-4361-B789-30C0594BD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410" y="71760"/>
                <a:ext cx="8121831" cy="707886"/>
              </a:xfrm>
              <a:prstGeom prst="rect">
                <a:avLst/>
              </a:prstGeom>
              <a:blipFill>
                <a:blip r:embed="rId4"/>
                <a:stretch>
                  <a:fillRect t="-15517" r="-1577" b="-3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440041" y="907078"/>
            <a:ext cx="2383971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3200" b="1" dirty="0"/>
              <a:t>举例</a:t>
            </a:r>
            <a:endParaRPr lang="en-US" altLang="zh-CN" sz="3200" b="1" dirty="0"/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1625505" y="0"/>
            <a:ext cx="751849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Group 1"/>
          <p:cNvGrpSpPr>
            <a:grpSpLocks noChangeAspect="1"/>
          </p:cNvGrpSpPr>
          <p:nvPr/>
        </p:nvGrpSpPr>
        <p:grpSpPr bwMode="auto">
          <a:xfrm>
            <a:off x="3133689" y="907078"/>
            <a:ext cx="6692236" cy="5496728"/>
            <a:chOff x="914" y="2330"/>
            <a:chExt cx="8168" cy="6708"/>
          </a:xfrm>
        </p:grpSpPr>
        <p:sp>
          <p:nvSpPr>
            <p:cNvPr id="10" name="AutoShape 18"/>
            <p:cNvSpPr>
              <a:spLocks noChangeAspect="1" noChangeArrowheads="1" noTextEdit="1"/>
            </p:cNvSpPr>
            <p:nvPr/>
          </p:nvSpPr>
          <p:spPr bwMode="auto">
            <a:xfrm>
              <a:off x="914" y="2330"/>
              <a:ext cx="7550" cy="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1531" y="2438"/>
              <a:ext cx="3560" cy="3204"/>
              <a:chOff x="528" y="240"/>
              <a:chExt cx="2142" cy="1872"/>
            </a:xfrm>
          </p:grpSpPr>
          <p:graphicFrame>
            <p:nvGraphicFramePr>
              <p:cNvPr id="26" name="Object 17"/>
              <p:cNvGraphicFramePr>
                <a:graphicFrameLocks noChangeAspect="1"/>
              </p:cNvGraphicFramePr>
              <p:nvPr/>
            </p:nvGraphicFramePr>
            <p:xfrm>
              <a:off x="528" y="240"/>
              <a:ext cx="2142" cy="18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90" name="Worksheet" r:id="rId5" imgW="3400430" imgH="2838298" progId="Excel.Sheet.8">
                      <p:embed/>
                    </p:oleObj>
                  </mc:Choice>
                  <mc:Fallback>
                    <p:oleObj name="Worksheet" r:id="rId5" imgW="3400430" imgH="2838298" progId="Excel.Sheet.8">
                      <p:embed/>
                      <p:pic>
                        <p:nvPicPr>
                          <p:cNvPr id="3077" name="Object 17"/>
                          <p:cNvPicPr>
                            <a:picLocks noRot="1"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" y="240"/>
                            <a:ext cx="2142" cy="18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00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">
                                <a:solidFill>
                                  <a:srgbClr val="FFFF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107763" dir="189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" name="Freeform 16"/>
              <p:cNvSpPr>
                <a:spLocks/>
              </p:cNvSpPr>
              <p:nvPr/>
            </p:nvSpPr>
            <p:spPr bwMode="auto">
              <a:xfrm>
                <a:off x="1008" y="557"/>
                <a:ext cx="852" cy="1260"/>
              </a:xfrm>
              <a:custGeom>
                <a:avLst/>
                <a:gdLst>
                  <a:gd name="T0" fmla="*/ 518 w 852"/>
                  <a:gd name="T1" fmla="*/ 280 h 1260"/>
                  <a:gd name="T2" fmla="*/ 392 w 852"/>
                  <a:gd name="T3" fmla="*/ 36 h 1260"/>
                  <a:gd name="T4" fmla="*/ 237 w 852"/>
                  <a:gd name="T5" fmla="*/ 21 h 1260"/>
                  <a:gd name="T6" fmla="*/ 133 w 852"/>
                  <a:gd name="T7" fmla="*/ 73 h 1260"/>
                  <a:gd name="T8" fmla="*/ 0 w 852"/>
                  <a:gd name="T9" fmla="*/ 369 h 1260"/>
                  <a:gd name="T10" fmla="*/ 44 w 852"/>
                  <a:gd name="T11" fmla="*/ 688 h 1260"/>
                  <a:gd name="T12" fmla="*/ 362 w 852"/>
                  <a:gd name="T13" fmla="*/ 1117 h 1260"/>
                  <a:gd name="T14" fmla="*/ 429 w 852"/>
                  <a:gd name="T15" fmla="*/ 1139 h 1260"/>
                  <a:gd name="T16" fmla="*/ 451 w 852"/>
                  <a:gd name="T17" fmla="*/ 1154 h 1260"/>
                  <a:gd name="T18" fmla="*/ 525 w 852"/>
                  <a:gd name="T19" fmla="*/ 1176 h 1260"/>
                  <a:gd name="T20" fmla="*/ 622 w 852"/>
                  <a:gd name="T21" fmla="*/ 1228 h 1260"/>
                  <a:gd name="T22" fmla="*/ 792 w 852"/>
                  <a:gd name="T23" fmla="*/ 1243 h 1260"/>
                  <a:gd name="T24" fmla="*/ 785 w 852"/>
                  <a:gd name="T25" fmla="*/ 1021 h 1260"/>
                  <a:gd name="T26" fmla="*/ 748 w 852"/>
                  <a:gd name="T27" fmla="*/ 954 h 1260"/>
                  <a:gd name="T28" fmla="*/ 688 w 852"/>
                  <a:gd name="T29" fmla="*/ 858 h 1260"/>
                  <a:gd name="T30" fmla="*/ 622 w 852"/>
                  <a:gd name="T31" fmla="*/ 762 h 1260"/>
                  <a:gd name="T32" fmla="*/ 607 w 852"/>
                  <a:gd name="T33" fmla="*/ 732 h 1260"/>
                  <a:gd name="T34" fmla="*/ 592 w 852"/>
                  <a:gd name="T35" fmla="*/ 710 h 1260"/>
                  <a:gd name="T36" fmla="*/ 555 w 852"/>
                  <a:gd name="T37" fmla="*/ 643 h 1260"/>
                  <a:gd name="T38" fmla="*/ 540 w 852"/>
                  <a:gd name="T39" fmla="*/ 621 h 1260"/>
                  <a:gd name="T40" fmla="*/ 518 w 852"/>
                  <a:gd name="T41" fmla="*/ 280 h 126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852"/>
                  <a:gd name="T64" fmla="*/ 0 h 1260"/>
                  <a:gd name="T65" fmla="*/ 852 w 852"/>
                  <a:gd name="T66" fmla="*/ 1260 h 126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852" h="1260">
                    <a:moveTo>
                      <a:pt x="518" y="280"/>
                    </a:moveTo>
                    <a:cubicBezTo>
                      <a:pt x="509" y="187"/>
                      <a:pt x="497" y="69"/>
                      <a:pt x="392" y="36"/>
                    </a:cubicBezTo>
                    <a:cubicBezTo>
                      <a:pt x="339" y="0"/>
                      <a:pt x="309" y="15"/>
                      <a:pt x="237" y="21"/>
                    </a:cubicBezTo>
                    <a:cubicBezTo>
                      <a:pt x="194" y="31"/>
                      <a:pt x="168" y="45"/>
                      <a:pt x="133" y="73"/>
                    </a:cubicBezTo>
                    <a:cubicBezTo>
                      <a:pt x="84" y="168"/>
                      <a:pt x="20" y="262"/>
                      <a:pt x="0" y="369"/>
                    </a:cubicBezTo>
                    <a:cubicBezTo>
                      <a:pt x="5" y="481"/>
                      <a:pt x="3" y="584"/>
                      <a:pt x="44" y="688"/>
                    </a:cubicBezTo>
                    <a:cubicBezTo>
                      <a:pt x="78" y="870"/>
                      <a:pt x="173" y="1057"/>
                      <a:pt x="362" y="1117"/>
                    </a:cubicBezTo>
                    <a:cubicBezTo>
                      <a:pt x="415" y="1152"/>
                      <a:pt x="347" y="1112"/>
                      <a:pt x="429" y="1139"/>
                    </a:cubicBezTo>
                    <a:cubicBezTo>
                      <a:pt x="437" y="1142"/>
                      <a:pt x="443" y="1150"/>
                      <a:pt x="451" y="1154"/>
                    </a:cubicBezTo>
                    <a:cubicBezTo>
                      <a:pt x="473" y="1165"/>
                      <a:pt x="501" y="1168"/>
                      <a:pt x="525" y="1176"/>
                    </a:cubicBezTo>
                    <a:cubicBezTo>
                      <a:pt x="562" y="1201"/>
                      <a:pt x="581" y="1218"/>
                      <a:pt x="622" y="1228"/>
                    </a:cubicBezTo>
                    <a:cubicBezTo>
                      <a:pt x="684" y="1260"/>
                      <a:pt x="714" y="1249"/>
                      <a:pt x="792" y="1243"/>
                    </a:cubicBezTo>
                    <a:cubicBezTo>
                      <a:pt x="852" y="1183"/>
                      <a:pt x="819" y="1088"/>
                      <a:pt x="785" y="1021"/>
                    </a:cubicBezTo>
                    <a:cubicBezTo>
                      <a:pt x="770" y="992"/>
                      <a:pt x="773" y="979"/>
                      <a:pt x="748" y="954"/>
                    </a:cubicBezTo>
                    <a:cubicBezTo>
                      <a:pt x="735" y="917"/>
                      <a:pt x="711" y="888"/>
                      <a:pt x="688" y="858"/>
                    </a:cubicBezTo>
                    <a:cubicBezTo>
                      <a:pt x="676" y="821"/>
                      <a:pt x="643" y="795"/>
                      <a:pt x="622" y="762"/>
                    </a:cubicBezTo>
                    <a:cubicBezTo>
                      <a:pt x="616" y="753"/>
                      <a:pt x="613" y="742"/>
                      <a:pt x="607" y="732"/>
                    </a:cubicBezTo>
                    <a:cubicBezTo>
                      <a:pt x="603" y="724"/>
                      <a:pt x="597" y="717"/>
                      <a:pt x="592" y="710"/>
                    </a:cubicBezTo>
                    <a:cubicBezTo>
                      <a:pt x="580" y="671"/>
                      <a:pt x="589" y="694"/>
                      <a:pt x="555" y="643"/>
                    </a:cubicBezTo>
                    <a:cubicBezTo>
                      <a:pt x="550" y="636"/>
                      <a:pt x="540" y="621"/>
                      <a:pt x="540" y="621"/>
                    </a:cubicBezTo>
                    <a:cubicBezTo>
                      <a:pt x="519" y="510"/>
                      <a:pt x="518" y="392"/>
                      <a:pt x="518" y="280"/>
                    </a:cubicBez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" name="Freeform 15"/>
              <p:cNvSpPr>
                <a:spLocks/>
              </p:cNvSpPr>
              <p:nvPr/>
            </p:nvSpPr>
            <p:spPr bwMode="auto">
              <a:xfrm>
                <a:off x="1587" y="889"/>
                <a:ext cx="768" cy="630"/>
              </a:xfrm>
              <a:custGeom>
                <a:avLst/>
                <a:gdLst>
                  <a:gd name="T0" fmla="*/ 183 w 768"/>
                  <a:gd name="T1" fmla="*/ 67 h 630"/>
                  <a:gd name="T2" fmla="*/ 72 w 768"/>
                  <a:gd name="T3" fmla="*/ 74 h 630"/>
                  <a:gd name="T4" fmla="*/ 5 w 768"/>
                  <a:gd name="T5" fmla="*/ 170 h 630"/>
                  <a:gd name="T6" fmla="*/ 13 w 768"/>
                  <a:gd name="T7" fmla="*/ 311 h 630"/>
                  <a:gd name="T8" fmla="*/ 57 w 768"/>
                  <a:gd name="T9" fmla="*/ 356 h 630"/>
                  <a:gd name="T10" fmla="*/ 109 w 768"/>
                  <a:gd name="T11" fmla="*/ 415 h 630"/>
                  <a:gd name="T12" fmla="*/ 235 w 768"/>
                  <a:gd name="T13" fmla="*/ 548 h 630"/>
                  <a:gd name="T14" fmla="*/ 257 w 768"/>
                  <a:gd name="T15" fmla="*/ 570 h 630"/>
                  <a:gd name="T16" fmla="*/ 331 w 768"/>
                  <a:gd name="T17" fmla="*/ 593 h 630"/>
                  <a:gd name="T18" fmla="*/ 450 w 768"/>
                  <a:gd name="T19" fmla="*/ 630 h 630"/>
                  <a:gd name="T20" fmla="*/ 598 w 768"/>
                  <a:gd name="T21" fmla="*/ 607 h 630"/>
                  <a:gd name="T22" fmla="*/ 657 w 768"/>
                  <a:gd name="T23" fmla="*/ 585 h 630"/>
                  <a:gd name="T24" fmla="*/ 687 w 768"/>
                  <a:gd name="T25" fmla="*/ 533 h 630"/>
                  <a:gd name="T26" fmla="*/ 717 w 768"/>
                  <a:gd name="T27" fmla="*/ 474 h 630"/>
                  <a:gd name="T28" fmla="*/ 724 w 768"/>
                  <a:gd name="T29" fmla="*/ 437 h 630"/>
                  <a:gd name="T30" fmla="*/ 739 w 768"/>
                  <a:gd name="T31" fmla="*/ 415 h 630"/>
                  <a:gd name="T32" fmla="*/ 768 w 768"/>
                  <a:gd name="T33" fmla="*/ 296 h 630"/>
                  <a:gd name="T34" fmla="*/ 761 w 768"/>
                  <a:gd name="T35" fmla="*/ 178 h 630"/>
                  <a:gd name="T36" fmla="*/ 724 w 768"/>
                  <a:gd name="T37" fmla="*/ 111 h 630"/>
                  <a:gd name="T38" fmla="*/ 465 w 768"/>
                  <a:gd name="T39" fmla="*/ 0 h 630"/>
                  <a:gd name="T40" fmla="*/ 205 w 768"/>
                  <a:gd name="T41" fmla="*/ 30 h 630"/>
                  <a:gd name="T42" fmla="*/ 183 w 768"/>
                  <a:gd name="T43" fmla="*/ 67 h 63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768"/>
                  <a:gd name="T67" fmla="*/ 0 h 630"/>
                  <a:gd name="T68" fmla="*/ 768 w 768"/>
                  <a:gd name="T69" fmla="*/ 630 h 63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768" h="630">
                    <a:moveTo>
                      <a:pt x="183" y="67"/>
                    </a:moveTo>
                    <a:cubicBezTo>
                      <a:pt x="146" y="41"/>
                      <a:pt x="112" y="61"/>
                      <a:pt x="72" y="74"/>
                    </a:cubicBezTo>
                    <a:cubicBezTo>
                      <a:pt x="13" y="114"/>
                      <a:pt x="28" y="107"/>
                      <a:pt x="5" y="170"/>
                    </a:cubicBezTo>
                    <a:cubicBezTo>
                      <a:pt x="8" y="217"/>
                      <a:pt x="0" y="266"/>
                      <a:pt x="13" y="311"/>
                    </a:cubicBezTo>
                    <a:cubicBezTo>
                      <a:pt x="19" y="331"/>
                      <a:pt x="45" y="339"/>
                      <a:pt x="57" y="356"/>
                    </a:cubicBezTo>
                    <a:cubicBezTo>
                      <a:pt x="92" y="407"/>
                      <a:pt x="72" y="390"/>
                      <a:pt x="109" y="415"/>
                    </a:cubicBezTo>
                    <a:cubicBezTo>
                      <a:pt x="145" y="467"/>
                      <a:pt x="187" y="508"/>
                      <a:pt x="235" y="548"/>
                    </a:cubicBezTo>
                    <a:cubicBezTo>
                      <a:pt x="243" y="555"/>
                      <a:pt x="248" y="565"/>
                      <a:pt x="257" y="570"/>
                    </a:cubicBezTo>
                    <a:cubicBezTo>
                      <a:pt x="283" y="584"/>
                      <a:pt x="305" y="583"/>
                      <a:pt x="331" y="593"/>
                    </a:cubicBezTo>
                    <a:cubicBezTo>
                      <a:pt x="371" y="608"/>
                      <a:pt x="408" y="621"/>
                      <a:pt x="450" y="630"/>
                    </a:cubicBezTo>
                    <a:cubicBezTo>
                      <a:pt x="498" y="625"/>
                      <a:pt x="551" y="623"/>
                      <a:pt x="598" y="607"/>
                    </a:cubicBezTo>
                    <a:cubicBezTo>
                      <a:pt x="618" y="600"/>
                      <a:pt x="657" y="585"/>
                      <a:pt x="657" y="585"/>
                    </a:cubicBezTo>
                    <a:cubicBezTo>
                      <a:pt x="675" y="536"/>
                      <a:pt x="651" y="594"/>
                      <a:pt x="687" y="533"/>
                    </a:cubicBezTo>
                    <a:cubicBezTo>
                      <a:pt x="698" y="514"/>
                      <a:pt x="717" y="474"/>
                      <a:pt x="717" y="474"/>
                    </a:cubicBezTo>
                    <a:cubicBezTo>
                      <a:pt x="719" y="462"/>
                      <a:pt x="720" y="449"/>
                      <a:pt x="724" y="437"/>
                    </a:cubicBezTo>
                    <a:cubicBezTo>
                      <a:pt x="727" y="429"/>
                      <a:pt x="736" y="423"/>
                      <a:pt x="739" y="415"/>
                    </a:cubicBezTo>
                    <a:cubicBezTo>
                      <a:pt x="750" y="382"/>
                      <a:pt x="760" y="332"/>
                      <a:pt x="768" y="296"/>
                    </a:cubicBezTo>
                    <a:cubicBezTo>
                      <a:pt x="766" y="257"/>
                      <a:pt x="766" y="217"/>
                      <a:pt x="761" y="178"/>
                    </a:cubicBezTo>
                    <a:cubicBezTo>
                      <a:pt x="754" y="127"/>
                      <a:pt x="750" y="142"/>
                      <a:pt x="724" y="111"/>
                    </a:cubicBezTo>
                    <a:cubicBezTo>
                      <a:pt x="653" y="27"/>
                      <a:pt x="566" y="24"/>
                      <a:pt x="465" y="0"/>
                    </a:cubicBezTo>
                    <a:cubicBezTo>
                      <a:pt x="370" y="4"/>
                      <a:pt x="294" y="6"/>
                      <a:pt x="205" y="30"/>
                    </a:cubicBezTo>
                    <a:cubicBezTo>
                      <a:pt x="154" y="63"/>
                      <a:pt x="144" y="53"/>
                      <a:pt x="183" y="67"/>
                    </a:cubicBez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4" name="Group 10"/>
            <p:cNvGrpSpPr>
              <a:grpSpLocks/>
            </p:cNvGrpSpPr>
            <p:nvPr/>
          </p:nvGrpSpPr>
          <p:grpSpPr bwMode="auto">
            <a:xfrm>
              <a:off x="5522" y="2438"/>
              <a:ext cx="3560" cy="3204"/>
              <a:chOff x="3109" y="240"/>
              <a:chExt cx="2142" cy="1872"/>
            </a:xfrm>
          </p:grpSpPr>
          <p:graphicFrame>
            <p:nvGraphicFramePr>
              <p:cNvPr id="23" name="Object 13"/>
              <p:cNvGraphicFramePr>
                <a:graphicFrameLocks noChangeAspect="1"/>
              </p:cNvGraphicFramePr>
              <p:nvPr/>
            </p:nvGraphicFramePr>
            <p:xfrm>
              <a:off x="3109" y="240"/>
              <a:ext cx="2142" cy="18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91" name="Worksheet" r:id="rId7" imgW="3400430" imgH="2838298" progId="Excel.Sheet.8">
                      <p:embed/>
                    </p:oleObj>
                  </mc:Choice>
                  <mc:Fallback>
                    <p:oleObj name="Worksheet" r:id="rId7" imgW="3400430" imgH="2838298" progId="Excel.Sheet.8">
                      <p:embed/>
                      <p:pic>
                        <p:nvPicPr>
                          <p:cNvPr id="3076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9" y="240"/>
                            <a:ext cx="2142" cy="1872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E4A8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1C1C1C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3552" y="528"/>
                <a:ext cx="852" cy="1260"/>
              </a:xfrm>
              <a:custGeom>
                <a:avLst/>
                <a:gdLst>
                  <a:gd name="T0" fmla="*/ 518 w 852"/>
                  <a:gd name="T1" fmla="*/ 280 h 1260"/>
                  <a:gd name="T2" fmla="*/ 392 w 852"/>
                  <a:gd name="T3" fmla="*/ 36 h 1260"/>
                  <a:gd name="T4" fmla="*/ 237 w 852"/>
                  <a:gd name="T5" fmla="*/ 21 h 1260"/>
                  <a:gd name="T6" fmla="*/ 133 w 852"/>
                  <a:gd name="T7" fmla="*/ 73 h 1260"/>
                  <a:gd name="T8" fmla="*/ 0 w 852"/>
                  <a:gd name="T9" fmla="*/ 369 h 1260"/>
                  <a:gd name="T10" fmla="*/ 44 w 852"/>
                  <a:gd name="T11" fmla="*/ 688 h 1260"/>
                  <a:gd name="T12" fmla="*/ 362 w 852"/>
                  <a:gd name="T13" fmla="*/ 1117 h 1260"/>
                  <a:gd name="T14" fmla="*/ 429 w 852"/>
                  <a:gd name="T15" fmla="*/ 1139 h 1260"/>
                  <a:gd name="T16" fmla="*/ 451 w 852"/>
                  <a:gd name="T17" fmla="*/ 1154 h 1260"/>
                  <a:gd name="T18" fmla="*/ 525 w 852"/>
                  <a:gd name="T19" fmla="*/ 1176 h 1260"/>
                  <a:gd name="T20" fmla="*/ 622 w 852"/>
                  <a:gd name="T21" fmla="*/ 1228 h 1260"/>
                  <a:gd name="T22" fmla="*/ 792 w 852"/>
                  <a:gd name="T23" fmla="*/ 1243 h 1260"/>
                  <a:gd name="T24" fmla="*/ 785 w 852"/>
                  <a:gd name="T25" fmla="*/ 1021 h 1260"/>
                  <a:gd name="T26" fmla="*/ 748 w 852"/>
                  <a:gd name="T27" fmla="*/ 954 h 1260"/>
                  <a:gd name="T28" fmla="*/ 688 w 852"/>
                  <a:gd name="T29" fmla="*/ 858 h 1260"/>
                  <a:gd name="T30" fmla="*/ 622 w 852"/>
                  <a:gd name="T31" fmla="*/ 762 h 1260"/>
                  <a:gd name="T32" fmla="*/ 607 w 852"/>
                  <a:gd name="T33" fmla="*/ 732 h 1260"/>
                  <a:gd name="T34" fmla="*/ 592 w 852"/>
                  <a:gd name="T35" fmla="*/ 710 h 1260"/>
                  <a:gd name="T36" fmla="*/ 555 w 852"/>
                  <a:gd name="T37" fmla="*/ 643 h 1260"/>
                  <a:gd name="T38" fmla="*/ 540 w 852"/>
                  <a:gd name="T39" fmla="*/ 621 h 1260"/>
                  <a:gd name="T40" fmla="*/ 518 w 852"/>
                  <a:gd name="T41" fmla="*/ 280 h 126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852"/>
                  <a:gd name="T64" fmla="*/ 0 h 1260"/>
                  <a:gd name="T65" fmla="*/ 852 w 852"/>
                  <a:gd name="T66" fmla="*/ 1260 h 126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852" h="1260">
                    <a:moveTo>
                      <a:pt x="518" y="280"/>
                    </a:moveTo>
                    <a:cubicBezTo>
                      <a:pt x="509" y="187"/>
                      <a:pt x="497" y="69"/>
                      <a:pt x="392" y="36"/>
                    </a:cubicBezTo>
                    <a:cubicBezTo>
                      <a:pt x="339" y="0"/>
                      <a:pt x="309" y="15"/>
                      <a:pt x="237" y="21"/>
                    </a:cubicBezTo>
                    <a:cubicBezTo>
                      <a:pt x="194" y="31"/>
                      <a:pt x="168" y="45"/>
                      <a:pt x="133" y="73"/>
                    </a:cubicBezTo>
                    <a:cubicBezTo>
                      <a:pt x="84" y="168"/>
                      <a:pt x="20" y="262"/>
                      <a:pt x="0" y="369"/>
                    </a:cubicBezTo>
                    <a:cubicBezTo>
                      <a:pt x="5" y="481"/>
                      <a:pt x="3" y="584"/>
                      <a:pt x="44" y="688"/>
                    </a:cubicBezTo>
                    <a:cubicBezTo>
                      <a:pt x="78" y="870"/>
                      <a:pt x="173" y="1057"/>
                      <a:pt x="362" y="1117"/>
                    </a:cubicBezTo>
                    <a:cubicBezTo>
                      <a:pt x="415" y="1152"/>
                      <a:pt x="347" y="1112"/>
                      <a:pt x="429" y="1139"/>
                    </a:cubicBezTo>
                    <a:cubicBezTo>
                      <a:pt x="437" y="1142"/>
                      <a:pt x="443" y="1150"/>
                      <a:pt x="451" y="1154"/>
                    </a:cubicBezTo>
                    <a:cubicBezTo>
                      <a:pt x="473" y="1165"/>
                      <a:pt x="501" y="1168"/>
                      <a:pt x="525" y="1176"/>
                    </a:cubicBezTo>
                    <a:cubicBezTo>
                      <a:pt x="562" y="1201"/>
                      <a:pt x="581" y="1218"/>
                      <a:pt x="622" y="1228"/>
                    </a:cubicBezTo>
                    <a:cubicBezTo>
                      <a:pt x="684" y="1260"/>
                      <a:pt x="714" y="1249"/>
                      <a:pt x="792" y="1243"/>
                    </a:cubicBezTo>
                    <a:cubicBezTo>
                      <a:pt x="852" y="1183"/>
                      <a:pt x="819" y="1088"/>
                      <a:pt x="785" y="1021"/>
                    </a:cubicBezTo>
                    <a:cubicBezTo>
                      <a:pt x="770" y="992"/>
                      <a:pt x="773" y="979"/>
                      <a:pt x="748" y="954"/>
                    </a:cubicBezTo>
                    <a:cubicBezTo>
                      <a:pt x="735" y="917"/>
                      <a:pt x="711" y="888"/>
                      <a:pt x="688" y="858"/>
                    </a:cubicBezTo>
                    <a:cubicBezTo>
                      <a:pt x="676" y="821"/>
                      <a:pt x="643" y="795"/>
                      <a:pt x="622" y="762"/>
                    </a:cubicBezTo>
                    <a:cubicBezTo>
                      <a:pt x="616" y="753"/>
                      <a:pt x="613" y="742"/>
                      <a:pt x="607" y="732"/>
                    </a:cubicBezTo>
                    <a:cubicBezTo>
                      <a:pt x="603" y="724"/>
                      <a:pt x="597" y="717"/>
                      <a:pt x="592" y="710"/>
                    </a:cubicBezTo>
                    <a:cubicBezTo>
                      <a:pt x="580" y="671"/>
                      <a:pt x="589" y="694"/>
                      <a:pt x="555" y="643"/>
                    </a:cubicBezTo>
                    <a:cubicBezTo>
                      <a:pt x="550" y="636"/>
                      <a:pt x="540" y="621"/>
                      <a:pt x="540" y="621"/>
                    </a:cubicBezTo>
                    <a:cubicBezTo>
                      <a:pt x="519" y="510"/>
                      <a:pt x="518" y="392"/>
                      <a:pt x="518" y="280"/>
                    </a:cubicBez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" name="Freeform 11"/>
              <p:cNvSpPr>
                <a:spLocks/>
              </p:cNvSpPr>
              <p:nvPr/>
            </p:nvSpPr>
            <p:spPr bwMode="auto">
              <a:xfrm>
                <a:off x="4176" y="912"/>
                <a:ext cx="768" cy="630"/>
              </a:xfrm>
              <a:custGeom>
                <a:avLst/>
                <a:gdLst>
                  <a:gd name="T0" fmla="*/ 183 w 768"/>
                  <a:gd name="T1" fmla="*/ 67 h 630"/>
                  <a:gd name="T2" fmla="*/ 72 w 768"/>
                  <a:gd name="T3" fmla="*/ 74 h 630"/>
                  <a:gd name="T4" fmla="*/ 5 w 768"/>
                  <a:gd name="T5" fmla="*/ 170 h 630"/>
                  <a:gd name="T6" fmla="*/ 13 w 768"/>
                  <a:gd name="T7" fmla="*/ 311 h 630"/>
                  <a:gd name="T8" fmla="*/ 57 w 768"/>
                  <a:gd name="T9" fmla="*/ 356 h 630"/>
                  <a:gd name="T10" fmla="*/ 109 w 768"/>
                  <a:gd name="T11" fmla="*/ 415 h 630"/>
                  <a:gd name="T12" fmla="*/ 235 w 768"/>
                  <a:gd name="T13" fmla="*/ 548 h 630"/>
                  <a:gd name="T14" fmla="*/ 257 w 768"/>
                  <a:gd name="T15" fmla="*/ 570 h 630"/>
                  <a:gd name="T16" fmla="*/ 331 w 768"/>
                  <a:gd name="T17" fmla="*/ 593 h 630"/>
                  <a:gd name="T18" fmla="*/ 450 w 768"/>
                  <a:gd name="T19" fmla="*/ 630 h 630"/>
                  <a:gd name="T20" fmla="*/ 598 w 768"/>
                  <a:gd name="T21" fmla="*/ 607 h 630"/>
                  <a:gd name="T22" fmla="*/ 657 w 768"/>
                  <a:gd name="T23" fmla="*/ 585 h 630"/>
                  <a:gd name="T24" fmla="*/ 687 w 768"/>
                  <a:gd name="T25" fmla="*/ 533 h 630"/>
                  <a:gd name="T26" fmla="*/ 717 w 768"/>
                  <a:gd name="T27" fmla="*/ 474 h 630"/>
                  <a:gd name="T28" fmla="*/ 724 w 768"/>
                  <a:gd name="T29" fmla="*/ 437 h 630"/>
                  <a:gd name="T30" fmla="*/ 739 w 768"/>
                  <a:gd name="T31" fmla="*/ 415 h 630"/>
                  <a:gd name="T32" fmla="*/ 768 w 768"/>
                  <a:gd name="T33" fmla="*/ 296 h 630"/>
                  <a:gd name="T34" fmla="*/ 761 w 768"/>
                  <a:gd name="T35" fmla="*/ 178 h 630"/>
                  <a:gd name="T36" fmla="*/ 724 w 768"/>
                  <a:gd name="T37" fmla="*/ 111 h 630"/>
                  <a:gd name="T38" fmla="*/ 465 w 768"/>
                  <a:gd name="T39" fmla="*/ 0 h 630"/>
                  <a:gd name="T40" fmla="*/ 205 w 768"/>
                  <a:gd name="T41" fmla="*/ 30 h 630"/>
                  <a:gd name="T42" fmla="*/ 183 w 768"/>
                  <a:gd name="T43" fmla="*/ 67 h 63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768"/>
                  <a:gd name="T67" fmla="*/ 0 h 630"/>
                  <a:gd name="T68" fmla="*/ 768 w 768"/>
                  <a:gd name="T69" fmla="*/ 630 h 63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768" h="630">
                    <a:moveTo>
                      <a:pt x="183" y="67"/>
                    </a:moveTo>
                    <a:cubicBezTo>
                      <a:pt x="146" y="41"/>
                      <a:pt x="112" y="61"/>
                      <a:pt x="72" y="74"/>
                    </a:cubicBezTo>
                    <a:cubicBezTo>
                      <a:pt x="13" y="114"/>
                      <a:pt x="28" y="107"/>
                      <a:pt x="5" y="170"/>
                    </a:cubicBezTo>
                    <a:cubicBezTo>
                      <a:pt x="8" y="217"/>
                      <a:pt x="0" y="266"/>
                      <a:pt x="13" y="311"/>
                    </a:cubicBezTo>
                    <a:cubicBezTo>
                      <a:pt x="19" y="331"/>
                      <a:pt x="45" y="339"/>
                      <a:pt x="57" y="356"/>
                    </a:cubicBezTo>
                    <a:cubicBezTo>
                      <a:pt x="92" y="407"/>
                      <a:pt x="72" y="390"/>
                      <a:pt x="109" y="415"/>
                    </a:cubicBezTo>
                    <a:cubicBezTo>
                      <a:pt x="145" y="467"/>
                      <a:pt x="187" y="508"/>
                      <a:pt x="235" y="548"/>
                    </a:cubicBezTo>
                    <a:cubicBezTo>
                      <a:pt x="243" y="555"/>
                      <a:pt x="248" y="565"/>
                      <a:pt x="257" y="570"/>
                    </a:cubicBezTo>
                    <a:cubicBezTo>
                      <a:pt x="283" y="584"/>
                      <a:pt x="305" y="583"/>
                      <a:pt x="331" y="593"/>
                    </a:cubicBezTo>
                    <a:cubicBezTo>
                      <a:pt x="371" y="608"/>
                      <a:pt x="408" y="621"/>
                      <a:pt x="450" y="630"/>
                    </a:cubicBezTo>
                    <a:cubicBezTo>
                      <a:pt x="498" y="625"/>
                      <a:pt x="551" y="623"/>
                      <a:pt x="598" y="607"/>
                    </a:cubicBezTo>
                    <a:cubicBezTo>
                      <a:pt x="618" y="600"/>
                      <a:pt x="657" y="585"/>
                      <a:pt x="657" y="585"/>
                    </a:cubicBezTo>
                    <a:cubicBezTo>
                      <a:pt x="675" y="536"/>
                      <a:pt x="651" y="594"/>
                      <a:pt x="687" y="533"/>
                    </a:cubicBezTo>
                    <a:cubicBezTo>
                      <a:pt x="698" y="514"/>
                      <a:pt x="717" y="474"/>
                      <a:pt x="717" y="474"/>
                    </a:cubicBezTo>
                    <a:cubicBezTo>
                      <a:pt x="719" y="462"/>
                      <a:pt x="720" y="449"/>
                      <a:pt x="724" y="437"/>
                    </a:cubicBezTo>
                    <a:cubicBezTo>
                      <a:pt x="727" y="429"/>
                      <a:pt x="736" y="423"/>
                      <a:pt x="739" y="415"/>
                    </a:cubicBezTo>
                    <a:cubicBezTo>
                      <a:pt x="750" y="382"/>
                      <a:pt x="760" y="332"/>
                      <a:pt x="768" y="296"/>
                    </a:cubicBezTo>
                    <a:cubicBezTo>
                      <a:pt x="766" y="257"/>
                      <a:pt x="766" y="217"/>
                      <a:pt x="761" y="178"/>
                    </a:cubicBezTo>
                    <a:cubicBezTo>
                      <a:pt x="754" y="127"/>
                      <a:pt x="750" y="142"/>
                      <a:pt x="724" y="111"/>
                    </a:cubicBezTo>
                    <a:cubicBezTo>
                      <a:pt x="653" y="27"/>
                      <a:pt x="566" y="24"/>
                      <a:pt x="465" y="0"/>
                    </a:cubicBezTo>
                    <a:cubicBezTo>
                      <a:pt x="370" y="4"/>
                      <a:pt x="294" y="6"/>
                      <a:pt x="205" y="30"/>
                    </a:cubicBezTo>
                    <a:cubicBezTo>
                      <a:pt x="154" y="63"/>
                      <a:pt x="144" y="53"/>
                      <a:pt x="183" y="67"/>
                    </a:cubicBez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5101" y="3838"/>
              <a:ext cx="4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aphicFrame>
          <p:nvGraphicFramePr>
            <p:cNvPr id="16" name="Object 8"/>
            <p:cNvGraphicFramePr>
              <a:graphicFrameLocks noChangeAspect="1"/>
            </p:cNvGraphicFramePr>
            <p:nvPr/>
          </p:nvGraphicFramePr>
          <p:xfrm>
            <a:off x="5521" y="5953"/>
            <a:ext cx="3560" cy="30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92" name="Worksheet" r:id="rId9" imgW="3419612" imgH="2857480" progId="Excel.Sheet.8">
                    <p:embed/>
                  </p:oleObj>
                </mc:Choice>
                <mc:Fallback>
                  <p:oleObj name="Worksheet" r:id="rId9" imgW="3419612" imgH="2857480" progId="Excel.Sheet.8">
                    <p:embed/>
                    <p:pic>
                      <p:nvPicPr>
                        <p:cNvPr id="307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1" y="5953"/>
                          <a:ext cx="3560" cy="308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E4A8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1C1C1C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Line 7"/>
            <p:cNvSpPr>
              <a:spLocks noChangeShapeType="1"/>
            </p:cNvSpPr>
            <p:nvPr/>
          </p:nvSpPr>
          <p:spPr bwMode="auto">
            <a:xfrm>
              <a:off x="7411" y="5638"/>
              <a:ext cx="1" cy="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 flipH="1">
              <a:off x="5101" y="7638"/>
              <a:ext cx="4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19" name="Group 2"/>
            <p:cNvGrpSpPr>
              <a:grpSpLocks/>
            </p:cNvGrpSpPr>
            <p:nvPr/>
          </p:nvGrpSpPr>
          <p:grpSpPr bwMode="auto">
            <a:xfrm>
              <a:off x="1541" y="5953"/>
              <a:ext cx="3560" cy="3085"/>
              <a:chOff x="3108" y="2256"/>
              <a:chExt cx="2148" cy="1872"/>
            </a:xfrm>
          </p:grpSpPr>
          <p:graphicFrame>
            <p:nvGraphicFramePr>
              <p:cNvPr id="20" name="Object 5"/>
              <p:cNvGraphicFramePr>
                <a:graphicFrameLocks noChangeAspect="1"/>
              </p:cNvGraphicFramePr>
              <p:nvPr/>
            </p:nvGraphicFramePr>
            <p:xfrm>
              <a:off x="3108" y="2256"/>
              <a:ext cx="2148" cy="18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93" name="工作表" r:id="rId11" imgW="3410031" imgH="2848051" progId="Excel.Sheet.8">
                      <p:embed/>
                    </p:oleObj>
                  </mc:Choice>
                  <mc:Fallback>
                    <p:oleObj name="工作表" r:id="rId11" imgW="3410031" imgH="2848051" progId="Excel.Sheet.8">
                      <p:embed/>
                      <p:pic>
                        <p:nvPicPr>
                          <p:cNvPr id="3075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8" y="2256"/>
                            <a:ext cx="2148" cy="1872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E4A8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1C1C1C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Freeform 4"/>
              <p:cNvSpPr>
                <a:spLocks/>
              </p:cNvSpPr>
              <p:nvPr/>
            </p:nvSpPr>
            <p:spPr bwMode="auto">
              <a:xfrm>
                <a:off x="3638" y="2571"/>
                <a:ext cx="728" cy="896"/>
              </a:xfrm>
              <a:custGeom>
                <a:avLst/>
                <a:gdLst>
                  <a:gd name="T0" fmla="*/ 199 w 728"/>
                  <a:gd name="T1" fmla="*/ 7 h 896"/>
                  <a:gd name="T2" fmla="*/ 110 w 728"/>
                  <a:gd name="T3" fmla="*/ 96 h 896"/>
                  <a:gd name="T4" fmla="*/ 80 w 728"/>
                  <a:gd name="T5" fmla="*/ 140 h 896"/>
                  <a:gd name="T6" fmla="*/ 65 w 728"/>
                  <a:gd name="T7" fmla="*/ 162 h 896"/>
                  <a:gd name="T8" fmla="*/ 21 w 728"/>
                  <a:gd name="T9" fmla="*/ 303 h 896"/>
                  <a:gd name="T10" fmla="*/ 65 w 728"/>
                  <a:gd name="T11" fmla="*/ 703 h 896"/>
                  <a:gd name="T12" fmla="*/ 110 w 728"/>
                  <a:gd name="T13" fmla="*/ 763 h 896"/>
                  <a:gd name="T14" fmla="*/ 332 w 728"/>
                  <a:gd name="T15" fmla="*/ 896 h 896"/>
                  <a:gd name="T16" fmla="*/ 495 w 728"/>
                  <a:gd name="T17" fmla="*/ 851 h 896"/>
                  <a:gd name="T18" fmla="*/ 636 w 728"/>
                  <a:gd name="T19" fmla="*/ 711 h 896"/>
                  <a:gd name="T20" fmla="*/ 688 w 728"/>
                  <a:gd name="T21" fmla="*/ 607 h 896"/>
                  <a:gd name="T22" fmla="*/ 702 w 728"/>
                  <a:gd name="T23" fmla="*/ 563 h 896"/>
                  <a:gd name="T24" fmla="*/ 710 w 728"/>
                  <a:gd name="T25" fmla="*/ 540 h 896"/>
                  <a:gd name="T26" fmla="*/ 680 w 728"/>
                  <a:gd name="T27" fmla="*/ 296 h 896"/>
                  <a:gd name="T28" fmla="*/ 569 w 728"/>
                  <a:gd name="T29" fmla="*/ 133 h 896"/>
                  <a:gd name="T30" fmla="*/ 510 w 728"/>
                  <a:gd name="T31" fmla="*/ 88 h 896"/>
                  <a:gd name="T32" fmla="*/ 465 w 728"/>
                  <a:gd name="T33" fmla="*/ 59 h 896"/>
                  <a:gd name="T34" fmla="*/ 295 w 728"/>
                  <a:gd name="T35" fmla="*/ 0 h 896"/>
                  <a:gd name="T36" fmla="*/ 206 w 728"/>
                  <a:gd name="T37" fmla="*/ 7 h 896"/>
                  <a:gd name="T38" fmla="*/ 184 w 728"/>
                  <a:gd name="T39" fmla="*/ 14 h 896"/>
                  <a:gd name="T40" fmla="*/ 199 w 728"/>
                  <a:gd name="T41" fmla="*/ 7 h 89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28"/>
                  <a:gd name="T64" fmla="*/ 0 h 896"/>
                  <a:gd name="T65" fmla="*/ 728 w 728"/>
                  <a:gd name="T66" fmla="*/ 896 h 89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28" h="896">
                    <a:moveTo>
                      <a:pt x="199" y="7"/>
                    </a:moveTo>
                    <a:cubicBezTo>
                      <a:pt x="148" y="19"/>
                      <a:pt x="135" y="54"/>
                      <a:pt x="110" y="96"/>
                    </a:cubicBezTo>
                    <a:cubicBezTo>
                      <a:pt x="101" y="111"/>
                      <a:pt x="90" y="125"/>
                      <a:pt x="80" y="140"/>
                    </a:cubicBezTo>
                    <a:cubicBezTo>
                      <a:pt x="75" y="147"/>
                      <a:pt x="65" y="162"/>
                      <a:pt x="65" y="162"/>
                    </a:cubicBezTo>
                    <a:cubicBezTo>
                      <a:pt x="50" y="210"/>
                      <a:pt x="33" y="254"/>
                      <a:pt x="21" y="303"/>
                    </a:cubicBezTo>
                    <a:cubicBezTo>
                      <a:pt x="4" y="446"/>
                      <a:pt x="0" y="574"/>
                      <a:pt x="65" y="703"/>
                    </a:cubicBezTo>
                    <a:cubicBezTo>
                      <a:pt x="79" y="731"/>
                      <a:pt x="83" y="744"/>
                      <a:pt x="110" y="763"/>
                    </a:cubicBezTo>
                    <a:cubicBezTo>
                      <a:pt x="159" y="835"/>
                      <a:pt x="250" y="874"/>
                      <a:pt x="332" y="896"/>
                    </a:cubicBezTo>
                    <a:cubicBezTo>
                      <a:pt x="394" y="889"/>
                      <a:pt x="441" y="878"/>
                      <a:pt x="495" y="851"/>
                    </a:cubicBezTo>
                    <a:cubicBezTo>
                      <a:pt x="537" y="789"/>
                      <a:pt x="571" y="751"/>
                      <a:pt x="636" y="711"/>
                    </a:cubicBezTo>
                    <a:cubicBezTo>
                      <a:pt x="660" y="674"/>
                      <a:pt x="672" y="647"/>
                      <a:pt x="688" y="607"/>
                    </a:cubicBezTo>
                    <a:cubicBezTo>
                      <a:pt x="694" y="593"/>
                      <a:pt x="697" y="578"/>
                      <a:pt x="702" y="563"/>
                    </a:cubicBezTo>
                    <a:cubicBezTo>
                      <a:pt x="705" y="555"/>
                      <a:pt x="710" y="540"/>
                      <a:pt x="710" y="540"/>
                    </a:cubicBezTo>
                    <a:cubicBezTo>
                      <a:pt x="720" y="459"/>
                      <a:pt x="728" y="366"/>
                      <a:pt x="680" y="296"/>
                    </a:cubicBezTo>
                    <a:cubicBezTo>
                      <a:pt x="659" y="231"/>
                      <a:pt x="621" y="176"/>
                      <a:pt x="569" y="133"/>
                    </a:cubicBezTo>
                    <a:cubicBezTo>
                      <a:pt x="550" y="117"/>
                      <a:pt x="530" y="103"/>
                      <a:pt x="510" y="88"/>
                    </a:cubicBezTo>
                    <a:cubicBezTo>
                      <a:pt x="496" y="77"/>
                      <a:pt x="465" y="59"/>
                      <a:pt x="465" y="59"/>
                    </a:cubicBezTo>
                    <a:cubicBezTo>
                      <a:pt x="428" y="0"/>
                      <a:pt x="358" y="5"/>
                      <a:pt x="295" y="0"/>
                    </a:cubicBezTo>
                    <a:cubicBezTo>
                      <a:pt x="265" y="2"/>
                      <a:pt x="236" y="3"/>
                      <a:pt x="206" y="7"/>
                    </a:cubicBezTo>
                    <a:cubicBezTo>
                      <a:pt x="198" y="8"/>
                      <a:pt x="192" y="14"/>
                      <a:pt x="184" y="14"/>
                    </a:cubicBezTo>
                    <a:cubicBezTo>
                      <a:pt x="178" y="14"/>
                      <a:pt x="194" y="9"/>
                      <a:pt x="199" y="7"/>
                    </a:cubicBez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" name="Freeform 3"/>
              <p:cNvSpPr>
                <a:spLocks/>
              </p:cNvSpPr>
              <p:nvPr/>
            </p:nvSpPr>
            <p:spPr bwMode="auto">
              <a:xfrm>
                <a:off x="4090" y="2934"/>
                <a:ext cx="802" cy="889"/>
              </a:xfrm>
              <a:custGeom>
                <a:avLst/>
                <a:gdLst>
                  <a:gd name="T0" fmla="*/ 510 w 802"/>
                  <a:gd name="T1" fmla="*/ 44 h 889"/>
                  <a:gd name="T2" fmla="*/ 376 w 802"/>
                  <a:gd name="T3" fmla="*/ 177 h 889"/>
                  <a:gd name="T4" fmla="*/ 236 w 802"/>
                  <a:gd name="T5" fmla="*/ 296 h 889"/>
                  <a:gd name="T6" fmla="*/ 221 w 802"/>
                  <a:gd name="T7" fmla="*/ 318 h 889"/>
                  <a:gd name="T8" fmla="*/ 199 w 802"/>
                  <a:gd name="T9" fmla="*/ 333 h 889"/>
                  <a:gd name="T10" fmla="*/ 191 w 802"/>
                  <a:gd name="T11" fmla="*/ 355 h 889"/>
                  <a:gd name="T12" fmla="*/ 169 w 802"/>
                  <a:gd name="T13" fmla="*/ 385 h 889"/>
                  <a:gd name="T14" fmla="*/ 132 w 802"/>
                  <a:gd name="T15" fmla="*/ 496 h 889"/>
                  <a:gd name="T16" fmla="*/ 110 w 802"/>
                  <a:gd name="T17" fmla="*/ 518 h 889"/>
                  <a:gd name="T18" fmla="*/ 80 w 802"/>
                  <a:gd name="T19" fmla="*/ 562 h 889"/>
                  <a:gd name="T20" fmla="*/ 43 w 802"/>
                  <a:gd name="T21" fmla="*/ 629 h 889"/>
                  <a:gd name="T22" fmla="*/ 13 w 802"/>
                  <a:gd name="T23" fmla="*/ 703 h 889"/>
                  <a:gd name="T24" fmla="*/ 36 w 802"/>
                  <a:gd name="T25" fmla="*/ 844 h 889"/>
                  <a:gd name="T26" fmla="*/ 80 w 802"/>
                  <a:gd name="T27" fmla="*/ 874 h 889"/>
                  <a:gd name="T28" fmla="*/ 124 w 802"/>
                  <a:gd name="T29" fmla="*/ 888 h 889"/>
                  <a:gd name="T30" fmla="*/ 354 w 802"/>
                  <a:gd name="T31" fmla="*/ 874 h 889"/>
                  <a:gd name="T32" fmla="*/ 517 w 802"/>
                  <a:gd name="T33" fmla="*/ 822 h 889"/>
                  <a:gd name="T34" fmla="*/ 569 w 802"/>
                  <a:gd name="T35" fmla="*/ 792 h 889"/>
                  <a:gd name="T36" fmla="*/ 673 w 802"/>
                  <a:gd name="T37" fmla="*/ 651 h 889"/>
                  <a:gd name="T38" fmla="*/ 695 w 802"/>
                  <a:gd name="T39" fmla="*/ 600 h 889"/>
                  <a:gd name="T40" fmla="*/ 747 w 802"/>
                  <a:gd name="T41" fmla="*/ 533 h 889"/>
                  <a:gd name="T42" fmla="*/ 784 w 802"/>
                  <a:gd name="T43" fmla="*/ 451 h 889"/>
                  <a:gd name="T44" fmla="*/ 798 w 802"/>
                  <a:gd name="T45" fmla="*/ 385 h 889"/>
                  <a:gd name="T46" fmla="*/ 650 w 802"/>
                  <a:gd name="T47" fmla="*/ 0 h 889"/>
                  <a:gd name="T48" fmla="*/ 532 w 802"/>
                  <a:gd name="T49" fmla="*/ 22 h 889"/>
                  <a:gd name="T50" fmla="*/ 510 w 802"/>
                  <a:gd name="T51" fmla="*/ 44 h 88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802"/>
                  <a:gd name="T79" fmla="*/ 0 h 889"/>
                  <a:gd name="T80" fmla="*/ 802 w 802"/>
                  <a:gd name="T81" fmla="*/ 889 h 889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802" h="889">
                    <a:moveTo>
                      <a:pt x="510" y="44"/>
                    </a:moveTo>
                    <a:cubicBezTo>
                      <a:pt x="455" y="80"/>
                      <a:pt x="422" y="133"/>
                      <a:pt x="376" y="177"/>
                    </a:cubicBezTo>
                    <a:cubicBezTo>
                      <a:pt x="346" y="236"/>
                      <a:pt x="298" y="273"/>
                      <a:pt x="236" y="296"/>
                    </a:cubicBezTo>
                    <a:cubicBezTo>
                      <a:pt x="231" y="303"/>
                      <a:pt x="227" y="312"/>
                      <a:pt x="221" y="318"/>
                    </a:cubicBezTo>
                    <a:cubicBezTo>
                      <a:pt x="215" y="324"/>
                      <a:pt x="205" y="326"/>
                      <a:pt x="199" y="333"/>
                    </a:cubicBezTo>
                    <a:cubicBezTo>
                      <a:pt x="194" y="339"/>
                      <a:pt x="195" y="348"/>
                      <a:pt x="191" y="355"/>
                    </a:cubicBezTo>
                    <a:cubicBezTo>
                      <a:pt x="185" y="366"/>
                      <a:pt x="176" y="375"/>
                      <a:pt x="169" y="385"/>
                    </a:cubicBezTo>
                    <a:cubicBezTo>
                      <a:pt x="156" y="422"/>
                      <a:pt x="155" y="463"/>
                      <a:pt x="132" y="496"/>
                    </a:cubicBezTo>
                    <a:cubicBezTo>
                      <a:pt x="126" y="504"/>
                      <a:pt x="116" y="510"/>
                      <a:pt x="110" y="518"/>
                    </a:cubicBezTo>
                    <a:cubicBezTo>
                      <a:pt x="99" y="532"/>
                      <a:pt x="80" y="562"/>
                      <a:pt x="80" y="562"/>
                    </a:cubicBezTo>
                    <a:cubicBezTo>
                      <a:pt x="68" y="602"/>
                      <a:pt x="78" y="578"/>
                      <a:pt x="43" y="629"/>
                    </a:cubicBezTo>
                    <a:cubicBezTo>
                      <a:pt x="28" y="651"/>
                      <a:pt x="22" y="678"/>
                      <a:pt x="13" y="703"/>
                    </a:cubicBezTo>
                    <a:cubicBezTo>
                      <a:pt x="15" y="727"/>
                      <a:pt x="0" y="812"/>
                      <a:pt x="36" y="844"/>
                    </a:cubicBezTo>
                    <a:cubicBezTo>
                      <a:pt x="49" y="856"/>
                      <a:pt x="65" y="864"/>
                      <a:pt x="80" y="874"/>
                    </a:cubicBezTo>
                    <a:cubicBezTo>
                      <a:pt x="93" y="883"/>
                      <a:pt x="124" y="888"/>
                      <a:pt x="124" y="888"/>
                    </a:cubicBezTo>
                    <a:cubicBezTo>
                      <a:pt x="167" y="886"/>
                      <a:pt x="287" y="889"/>
                      <a:pt x="354" y="874"/>
                    </a:cubicBezTo>
                    <a:cubicBezTo>
                      <a:pt x="410" y="861"/>
                      <a:pt x="461" y="835"/>
                      <a:pt x="517" y="822"/>
                    </a:cubicBezTo>
                    <a:cubicBezTo>
                      <a:pt x="534" y="811"/>
                      <a:pt x="553" y="804"/>
                      <a:pt x="569" y="792"/>
                    </a:cubicBezTo>
                    <a:cubicBezTo>
                      <a:pt x="613" y="757"/>
                      <a:pt x="651" y="702"/>
                      <a:pt x="673" y="651"/>
                    </a:cubicBezTo>
                    <a:cubicBezTo>
                      <a:pt x="680" y="634"/>
                      <a:pt x="685" y="615"/>
                      <a:pt x="695" y="600"/>
                    </a:cubicBezTo>
                    <a:cubicBezTo>
                      <a:pt x="711" y="577"/>
                      <a:pt x="747" y="533"/>
                      <a:pt x="747" y="533"/>
                    </a:cubicBezTo>
                    <a:cubicBezTo>
                      <a:pt x="756" y="504"/>
                      <a:pt x="784" y="451"/>
                      <a:pt x="784" y="451"/>
                    </a:cubicBezTo>
                    <a:cubicBezTo>
                      <a:pt x="787" y="439"/>
                      <a:pt x="798" y="395"/>
                      <a:pt x="798" y="385"/>
                    </a:cubicBezTo>
                    <a:cubicBezTo>
                      <a:pt x="798" y="264"/>
                      <a:pt x="802" y="46"/>
                      <a:pt x="650" y="0"/>
                    </a:cubicBezTo>
                    <a:cubicBezTo>
                      <a:pt x="598" y="5"/>
                      <a:pt x="575" y="6"/>
                      <a:pt x="532" y="22"/>
                    </a:cubicBezTo>
                    <a:cubicBezTo>
                      <a:pt x="516" y="46"/>
                      <a:pt x="526" y="44"/>
                      <a:pt x="510" y="44"/>
                    </a:cubicBez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5298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id="{A3EDEA2E-101B-4D87-89B1-C27FCA0FDD8D}"/>
              </a:ext>
            </a:extLst>
          </p:cNvPr>
          <p:cNvCxnSpPr>
            <a:cxnSpLocks/>
          </p:cNvCxnSpPr>
          <p:nvPr/>
        </p:nvCxnSpPr>
        <p:spPr>
          <a:xfrm>
            <a:off x="1213987" y="779646"/>
            <a:ext cx="10515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6">
                <a:extLst>
                  <a:ext uri="{FF2B5EF4-FFF2-40B4-BE49-F238E27FC236}">
                    <a16:creationId xmlns:a16="http://schemas.microsoft.com/office/drawing/2014/main" id="{7A377ED6-B15F-4361-B789-30C0594BDE73}"/>
                  </a:ext>
                </a:extLst>
              </p:cNvPr>
              <p:cNvSpPr txBox="1"/>
              <p:nvPr/>
            </p:nvSpPr>
            <p:spPr>
              <a:xfrm>
                <a:off x="1332410" y="71760"/>
                <a:ext cx="812183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4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zh-CN" altLang="en-US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均值聚类</a:t>
                </a:r>
                <a:r>
                  <a:rPr lang="en-US" altLang="zh-CN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4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en-US" altLang="zh-CN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-means Clustering)</a:t>
                </a:r>
              </a:p>
            </p:txBody>
          </p:sp>
        </mc:Choice>
        <mc:Fallback xmlns="">
          <p:sp>
            <p:nvSpPr>
              <p:cNvPr id="12" name="文本框 6">
                <a:extLst>
                  <a:ext uri="{FF2B5EF4-FFF2-40B4-BE49-F238E27FC236}">
                    <a16:creationId xmlns:a16="http://schemas.microsoft.com/office/drawing/2014/main" id="{7A377ED6-B15F-4361-B789-30C0594BD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410" y="71760"/>
                <a:ext cx="8121831" cy="707886"/>
              </a:xfrm>
              <a:prstGeom prst="rect">
                <a:avLst/>
              </a:prstGeom>
              <a:blipFill>
                <a:blip r:embed="rId3"/>
                <a:stretch>
                  <a:fillRect t="-15517" r="-1577" b="-3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433519" y="1144632"/>
            <a:ext cx="2383971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3200" b="1" dirty="0"/>
              <a:t>图像分割</a:t>
            </a:r>
            <a:endParaRPr lang="en-US" altLang="zh-CN" sz="3200" b="1" dirty="0"/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1625505" y="0"/>
            <a:ext cx="751849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490" y="881634"/>
            <a:ext cx="8310293" cy="564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79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id="{A3EDEA2E-101B-4D87-89B1-C27FCA0FDD8D}"/>
              </a:ext>
            </a:extLst>
          </p:cNvPr>
          <p:cNvCxnSpPr>
            <a:cxnSpLocks/>
          </p:cNvCxnSpPr>
          <p:nvPr/>
        </p:nvCxnSpPr>
        <p:spPr>
          <a:xfrm>
            <a:off x="1213987" y="779646"/>
            <a:ext cx="10515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6">
                <a:extLst>
                  <a:ext uri="{FF2B5EF4-FFF2-40B4-BE49-F238E27FC236}">
                    <a16:creationId xmlns:a16="http://schemas.microsoft.com/office/drawing/2014/main" id="{7A377ED6-B15F-4361-B789-30C0594BDE73}"/>
                  </a:ext>
                </a:extLst>
              </p:cNvPr>
              <p:cNvSpPr txBox="1"/>
              <p:nvPr/>
            </p:nvSpPr>
            <p:spPr>
              <a:xfrm>
                <a:off x="1332410" y="71760"/>
                <a:ext cx="812183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4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zh-CN" altLang="en-US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均值聚类</a:t>
                </a:r>
                <a:r>
                  <a:rPr lang="en-US" altLang="zh-CN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4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en-US" altLang="zh-CN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-means Clustering)</a:t>
                </a:r>
              </a:p>
            </p:txBody>
          </p:sp>
        </mc:Choice>
        <mc:Fallback xmlns="">
          <p:sp>
            <p:nvSpPr>
              <p:cNvPr id="12" name="文本框 6">
                <a:extLst>
                  <a:ext uri="{FF2B5EF4-FFF2-40B4-BE49-F238E27FC236}">
                    <a16:creationId xmlns:a16="http://schemas.microsoft.com/office/drawing/2014/main" id="{7A377ED6-B15F-4361-B789-30C0594BD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410" y="71760"/>
                <a:ext cx="8121831" cy="707886"/>
              </a:xfrm>
              <a:prstGeom prst="rect">
                <a:avLst/>
              </a:prstGeom>
              <a:blipFill>
                <a:blip r:embed="rId3"/>
                <a:stretch>
                  <a:fillRect t="-15517" r="-1577" b="-3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-381369" y="1201905"/>
            <a:ext cx="2383971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3200" b="1" dirty="0"/>
              <a:t>优点</a:t>
            </a:r>
            <a:endParaRPr lang="en-US" altLang="zh-CN" sz="3200" b="1" dirty="0"/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1625505" y="0"/>
            <a:ext cx="751849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-821855" y="1720308"/>
                <a:ext cx="11933695" cy="14388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257300" lvl="2" indent="-342900">
                  <a:lnSpc>
                    <a:spcPts val="3500"/>
                  </a:lnSpc>
                  <a:buFont typeface="Wingdings" panose="05000000000000000000" pitchFamily="2" charset="2"/>
                  <a:buChar char="v"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复杂度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𝑶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𝒕𝒌𝒏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是对象的数目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𝒌</m:t>
                    </m:r>
                  </m:oMath>
                </a14:m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 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cluster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的数目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𝒕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是迭代的次数，通常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𝒌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𝒕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≪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1257300" lvl="2" indent="-342900">
                  <a:lnSpc>
                    <a:spcPts val="3500"/>
                  </a:lnSpc>
                  <a:buFont typeface="Wingdings" panose="05000000000000000000" pitchFamily="2" charset="2"/>
                  <a:buChar char="v"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通常以局部最优结束，使用遗传算法技术可以达到全局最优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1855" y="1720308"/>
                <a:ext cx="11933695" cy="1438855"/>
              </a:xfrm>
              <a:prstGeom prst="rect">
                <a:avLst/>
              </a:prstGeom>
              <a:blipFill>
                <a:blip r:embed="rId4"/>
                <a:stretch>
                  <a:fillRect t="-424" b="-63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ontent Placeholder 2"/>
          <p:cNvSpPr txBox="1">
            <a:spLocks/>
          </p:cNvSpPr>
          <p:nvPr/>
        </p:nvSpPr>
        <p:spPr>
          <a:xfrm>
            <a:off x="-381369" y="3226072"/>
            <a:ext cx="2383971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3200" b="1" dirty="0"/>
              <a:t>缺点</a:t>
            </a:r>
            <a:endParaRPr lang="en-US" altLang="zh-C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-821411" y="3648331"/>
                <a:ext cx="6028841" cy="18876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257300" lvl="2" indent="-342900">
                  <a:lnSpc>
                    <a:spcPts val="3500"/>
                  </a:lnSpc>
                  <a:buFont typeface="Wingdings" panose="05000000000000000000" pitchFamily="2" charset="2"/>
                  <a:buChar char="v"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需要事先给出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𝒌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cluster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的数目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257300" lvl="2" indent="-342900">
                  <a:lnSpc>
                    <a:spcPts val="3500"/>
                  </a:lnSpc>
                  <a:buFont typeface="Wingdings" panose="05000000000000000000" pitchFamily="2" charset="2"/>
                  <a:buChar char="v"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不能处理噪声数据和孤立点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257300" lvl="2" indent="-342900">
                  <a:lnSpc>
                    <a:spcPts val="3500"/>
                  </a:lnSpc>
                  <a:buFont typeface="Wingdings" panose="05000000000000000000" pitchFamily="2" charset="2"/>
                  <a:buChar char="v"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不适合发现非凸面形状的 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cluster</a:t>
                </a:r>
              </a:p>
              <a:p>
                <a:pPr marL="1257300" lvl="2" indent="-342900">
                  <a:lnSpc>
                    <a:spcPts val="3500"/>
                  </a:lnSpc>
                  <a:buFont typeface="Wingdings" panose="05000000000000000000" pitchFamily="2" charset="2"/>
                  <a:buChar char="v"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对初值比较敏感</a:t>
                </a: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1411" y="3648331"/>
                <a:ext cx="6028841" cy="1887696"/>
              </a:xfrm>
              <a:prstGeom prst="rect">
                <a:avLst/>
              </a:prstGeom>
              <a:blipFill>
                <a:blip r:embed="rId5"/>
                <a:stretch>
                  <a:fillRect t="-323" r="-202" b="-4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4752" y="3568971"/>
            <a:ext cx="6621694" cy="216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70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92E99F77-2FD0-4795-9214-CC556BCE6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16699"/>
            <a:ext cx="12192000" cy="928123"/>
          </a:xfrm>
        </p:spPr>
        <p:txBody>
          <a:bodyPr anchor="t" anchorCtr="0">
            <a:noAutofit/>
          </a:bodyPr>
          <a:lstStyle/>
          <a:p>
            <a:r>
              <a:rPr lang="zh-CN" altLang="en-US" sz="4400" b="1" dirty="0">
                <a:solidFill>
                  <a:srgbClr val="800000"/>
                </a:solidFill>
              </a:rPr>
              <a:t>超像素聚类</a:t>
            </a:r>
            <a:br>
              <a:rPr lang="en-US" altLang="zh-CN" sz="4400" b="1" dirty="0">
                <a:solidFill>
                  <a:srgbClr val="800000"/>
                </a:solidFill>
              </a:rPr>
            </a:br>
            <a:r>
              <a:rPr lang="en-US" altLang="zh-CN" sz="4400" b="1" dirty="0">
                <a:solidFill>
                  <a:srgbClr val="800000"/>
                </a:solidFill>
              </a:rPr>
              <a:t>(</a:t>
            </a:r>
            <a:r>
              <a:rPr lang="en-US" altLang="zh-CN" sz="4400" b="1" dirty="0" err="1">
                <a:solidFill>
                  <a:srgbClr val="800000"/>
                </a:solidFill>
              </a:rPr>
              <a:t>Superpixel</a:t>
            </a:r>
            <a:r>
              <a:rPr lang="en-US" altLang="zh-CN" sz="4400" b="1" dirty="0">
                <a:solidFill>
                  <a:srgbClr val="800000"/>
                </a:solidFill>
              </a:rPr>
              <a:t> Clustering)</a:t>
            </a:r>
          </a:p>
        </p:txBody>
      </p:sp>
    </p:spTree>
    <p:extLst>
      <p:ext uri="{BB962C8B-B14F-4D97-AF65-F5344CB8AC3E}">
        <p14:creationId xmlns:p14="http://schemas.microsoft.com/office/powerpoint/2010/main" val="822474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id="{A3EDEA2E-101B-4D87-89B1-C27FCA0FDD8D}"/>
              </a:ext>
            </a:extLst>
          </p:cNvPr>
          <p:cNvCxnSpPr>
            <a:cxnSpLocks/>
          </p:cNvCxnSpPr>
          <p:nvPr/>
        </p:nvCxnSpPr>
        <p:spPr>
          <a:xfrm>
            <a:off x="1213987" y="779646"/>
            <a:ext cx="10515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6">
            <a:extLst>
              <a:ext uri="{FF2B5EF4-FFF2-40B4-BE49-F238E27FC236}">
                <a16:creationId xmlns:a16="http://schemas.microsoft.com/office/drawing/2014/main" id="{7A377ED6-B15F-4361-B789-30C0594BDE73}"/>
              </a:ext>
            </a:extLst>
          </p:cNvPr>
          <p:cNvSpPr txBox="1"/>
          <p:nvPr/>
        </p:nvSpPr>
        <p:spPr>
          <a:xfrm>
            <a:off x="1332410" y="71760"/>
            <a:ext cx="943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超像素聚类</a:t>
            </a:r>
            <a:r>
              <a:rPr lang="en-US" altLang="zh-CN" sz="40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4000" b="1" dirty="0" err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Superpixel</a:t>
            </a:r>
            <a:r>
              <a:rPr lang="en-US" altLang="zh-CN" sz="40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Clustering)</a:t>
            </a: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1625505" y="0"/>
            <a:ext cx="751849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-204108" y="992524"/>
            <a:ext cx="11933695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lnSpc>
                <a:spcPts val="3500"/>
              </a:lnSpc>
              <a:buFont typeface="Wingdings" panose="05000000000000000000" pitchFamily="2" charset="2"/>
              <a:buChar char="v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超像素算法将像素组合成感知有意义的原子区域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(atomic regions)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，其可以用于替换像素网格的刚性结构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052" y="1982539"/>
            <a:ext cx="7399783" cy="3719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865239" y="5769013"/>
            <a:ext cx="10943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row: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using 1000, 500, and 250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superpixels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representation of the original image. The boundaries between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superpixels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superimposed on the images for reference.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 row: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Superpixel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643" y="2574628"/>
            <a:ext cx="2475620" cy="185146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332410" y="4445380"/>
            <a:ext cx="2088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Image of size 600 × 480 (480,000) pixels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659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id="{A3EDEA2E-101B-4D87-89B1-C27FCA0FDD8D}"/>
              </a:ext>
            </a:extLst>
          </p:cNvPr>
          <p:cNvCxnSpPr>
            <a:cxnSpLocks/>
          </p:cNvCxnSpPr>
          <p:nvPr/>
        </p:nvCxnSpPr>
        <p:spPr>
          <a:xfrm>
            <a:off x="1213987" y="779646"/>
            <a:ext cx="10515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6">
            <a:extLst>
              <a:ext uri="{FF2B5EF4-FFF2-40B4-BE49-F238E27FC236}">
                <a16:creationId xmlns:a16="http://schemas.microsoft.com/office/drawing/2014/main" id="{7A377ED6-B15F-4361-B789-30C0594BDE73}"/>
              </a:ext>
            </a:extLst>
          </p:cNvPr>
          <p:cNvSpPr txBox="1"/>
          <p:nvPr/>
        </p:nvSpPr>
        <p:spPr>
          <a:xfrm>
            <a:off x="1332410" y="71760"/>
            <a:ext cx="943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超像素聚类</a:t>
            </a:r>
            <a:r>
              <a:rPr lang="en-US" altLang="zh-CN" sz="40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4000" b="1" dirty="0" err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Superpixel</a:t>
            </a:r>
            <a:r>
              <a:rPr lang="en-US" altLang="zh-CN" sz="40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Clustering)</a:t>
            </a: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1625505" y="0"/>
            <a:ext cx="751849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-204108" y="884038"/>
            <a:ext cx="11933695" cy="502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lnSpc>
                <a:spcPts val="3500"/>
              </a:lnSpc>
              <a:buFont typeface="Wingdings" panose="05000000000000000000" pitchFamily="2" charset="2"/>
              <a:buChar char="q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简单线性迭代聚类（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SLIC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）算法流程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867" y="5673661"/>
            <a:ext cx="121161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Radhakrishna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Achanta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Appu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Shaji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Kevin Smith, </a:t>
            </a:r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Aurelien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Lucchi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Pascal </a:t>
            </a:r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Fua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and Sabine </a:t>
            </a:r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Süsstrunk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SLIC </a:t>
            </a:r>
            <a:r>
              <a:rPr lang="en-US" sz="16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Superpixels</a:t>
            </a:r>
            <a:r>
              <a:rPr 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Compared to State-of-the-art </a:t>
            </a:r>
            <a:r>
              <a:rPr lang="en-US" sz="16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Superpixel</a:t>
            </a:r>
            <a:r>
              <a:rPr 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Methods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IEEE Transactions on Pattern Analysis and Machine Intelligence, vol. 34, num. 11, p. 2274 – 2282, May 2012.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Citation~6780</a:t>
            </a:r>
            <a:endParaRPr 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"/>
              <p:cNvSpPr/>
              <p:nvPr/>
            </p:nvSpPr>
            <p:spPr>
              <a:xfrm>
                <a:off x="0" y="1379380"/>
                <a:ext cx="12192001" cy="38369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2">
                  <a:lnSpc>
                    <a:spcPts val="35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）初始化算法：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ts val="35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以规则网格步长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𝒔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对图像采样，计算初始的超像素聚类中心，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ts val="35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𝒊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𝒔𝒑</m:t>
                          </m:r>
                        </m:sub>
                      </m:sSub>
                    </m:oMath>
                  </m:oMathPara>
                </a14:m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ts val="35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将聚类中心移至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𝟑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邻域中的最小梯度位置。对于图像中的每个像素位置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𝒑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，设置标签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𝑳</m:t>
                    </m:r>
                    <m:d>
                      <m:d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和距离</a:t>
                </a:r>
                <a14:m>
                  <m:oMath xmlns:m="http://schemas.openxmlformats.org/officeDocument/2006/math">
                    <m:r>
                      <a:rPr lang="en-US" altLang="zh-CN" sz="2000" b="1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𝐝</m:t>
                    </m:r>
                    <m:d>
                      <m:d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1" i="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𝐩</m:t>
                        </m:r>
                      </m:e>
                    </m:d>
                    <m:r>
                      <a:rPr lang="en-US" altLang="zh-CN" sz="2000" b="1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  <m:r>
                      <a:rPr lang="zh-CN" altLang="en-US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。</m:t>
                    </m:r>
                  </m:oMath>
                </a14:m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/>
                <a:endPara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ts val="35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）将样本分配给聚类中心：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ts val="35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对于每个聚类中心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𝒔𝒑</m:t>
                        </m:r>
                      </m:sub>
                    </m:sSub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，在一个关于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𝒔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𝒔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邻域中，计算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与每个像素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𝒑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之间的距离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𝒑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。然后，对于每个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𝒑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𝒔𝒑</m:t>
                        </m:r>
                      </m:sub>
                    </m:sSub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𝒅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𝒑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，则另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𝒅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𝒑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𝑳</m:t>
                    </m:r>
                    <m:d>
                      <m:d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sz="20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𝒊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9380"/>
                <a:ext cx="12192001" cy="3836948"/>
              </a:xfrm>
              <a:prstGeom prst="rect">
                <a:avLst/>
              </a:prstGeom>
              <a:blipFill>
                <a:blip r:embed="rId3"/>
                <a:stretch>
                  <a:fillRect l="-500" b="-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591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id="{A3EDEA2E-101B-4D87-89B1-C27FCA0FDD8D}"/>
              </a:ext>
            </a:extLst>
          </p:cNvPr>
          <p:cNvCxnSpPr>
            <a:cxnSpLocks/>
          </p:cNvCxnSpPr>
          <p:nvPr/>
        </p:nvCxnSpPr>
        <p:spPr>
          <a:xfrm>
            <a:off x="1213987" y="779646"/>
            <a:ext cx="10515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6">
            <a:extLst>
              <a:ext uri="{FF2B5EF4-FFF2-40B4-BE49-F238E27FC236}">
                <a16:creationId xmlns:a16="http://schemas.microsoft.com/office/drawing/2014/main" id="{7A377ED6-B15F-4361-B789-30C0594BDE73}"/>
              </a:ext>
            </a:extLst>
          </p:cNvPr>
          <p:cNvSpPr txBox="1"/>
          <p:nvPr/>
        </p:nvSpPr>
        <p:spPr>
          <a:xfrm>
            <a:off x="1332410" y="71760"/>
            <a:ext cx="943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超像素聚类</a:t>
            </a:r>
            <a:r>
              <a:rPr lang="en-US" altLang="zh-CN" sz="40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4000" b="1" dirty="0" err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Superpixel</a:t>
            </a:r>
            <a:r>
              <a:rPr lang="en-US" altLang="zh-CN" sz="40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Clustering)</a:t>
            </a: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1625505" y="0"/>
            <a:ext cx="751849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-204108" y="884038"/>
            <a:ext cx="11933695" cy="502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lnSpc>
                <a:spcPts val="3500"/>
              </a:lnSpc>
              <a:buFont typeface="Wingdings" panose="05000000000000000000" pitchFamily="2" charset="2"/>
              <a:buChar char="q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简单线性迭代聚类（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SLIC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）算法流程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867" y="5673661"/>
            <a:ext cx="121161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Radhakrishna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Achanta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Appu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Shaji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Kevin Smith, </a:t>
            </a:r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Aurelien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Lucchi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Pascal </a:t>
            </a:r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Fua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and Sabine </a:t>
            </a:r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Süsstrunk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SLIC </a:t>
            </a:r>
            <a:r>
              <a:rPr lang="en-US" sz="16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Superpixels</a:t>
            </a:r>
            <a:r>
              <a:rPr 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Compared to State-of-the-art </a:t>
            </a:r>
            <a:r>
              <a:rPr lang="en-US" sz="16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Superpixel</a:t>
            </a:r>
            <a:r>
              <a:rPr 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Methods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IEEE Transactions on Pattern Analysis and Machine Intelligence, vol. 34, num. 11, p. 2274 – 2282, May 2012.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Citation~6780</a:t>
            </a:r>
            <a:endParaRPr 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"/>
              <p:cNvSpPr/>
              <p:nvPr/>
            </p:nvSpPr>
            <p:spPr>
              <a:xfrm>
                <a:off x="0" y="1379380"/>
                <a:ext cx="12192001" cy="40293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2">
                  <a:lnSpc>
                    <a:spcPts val="35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）更新聚类中心：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ts val="35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表示图像中具有标记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𝑳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𝒊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的像素集。更新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𝒛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𝒛</m:t>
                        </m:r>
                      </m:e>
                    </m:nary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𝒔𝒑</m:t>
                        </m:r>
                      </m:sub>
                    </m:sSub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，式中，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的像素数，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𝒓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𝒈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𝒃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/>
                <a:endPara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ts val="35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）收敛性检验：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ts val="35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计算当前步骤和前述步骤中平均向量之间的差的欧几里得范数。计算残差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𝑬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𝒔𝒑</m:t>
                        </m:r>
                      </m:sub>
                    </m:sSub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个范数之和。若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𝑬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𝑻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𝑻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是一个规定的非负阈值，则进入步骤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。否则，回到步骤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2.</a:t>
                </a:r>
              </a:p>
              <a:p>
                <a:pPr marL="0" lvl="2"/>
                <a:endPara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ts val="35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）后处理超像素区域：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ts val="35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将每个区域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中的所有超像素替换为它们的平均值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9380"/>
                <a:ext cx="12192001" cy="4029308"/>
              </a:xfrm>
              <a:prstGeom prst="rect">
                <a:avLst/>
              </a:prstGeom>
              <a:blipFill>
                <a:blip r:embed="rId3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12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A377ED6-B15F-4361-B789-30C0594BDE73}"/>
              </a:ext>
            </a:extLst>
          </p:cNvPr>
          <p:cNvSpPr txBox="1"/>
          <p:nvPr/>
        </p:nvSpPr>
        <p:spPr>
          <a:xfrm>
            <a:off x="1332411" y="71760"/>
            <a:ext cx="1596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  <a:endParaRPr lang="en-US" altLang="zh-CN" sz="4400" b="1" dirty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id="{A3EDEA2E-101B-4D87-89B1-C27FCA0FDD8D}"/>
              </a:ext>
            </a:extLst>
          </p:cNvPr>
          <p:cNvCxnSpPr>
            <a:cxnSpLocks/>
          </p:cNvCxnSpPr>
          <p:nvPr/>
        </p:nvCxnSpPr>
        <p:spPr>
          <a:xfrm>
            <a:off x="1213987" y="779646"/>
            <a:ext cx="10515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213987" y="1141933"/>
                <a:ext cx="5639729" cy="33215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marR="0" indent="0" algn="ctr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lnSpc>
                    <a:spcPts val="4000"/>
                  </a:lnSpc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altLang="en-US" sz="32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sz="3200" b="1" dirty="0">
                    <a:solidFill>
                      <a:srgbClr val="800000"/>
                    </a:solidFill>
                  </a:rPr>
                  <a:t>均值聚类</a:t>
                </a:r>
                <a:endParaRPr lang="en-US" altLang="zh-CN" sz="3200" b="1" dirty="0">
                  <a:solidFill>
                    <a:srgbClr val="800000"/>
                  </a:solidFill>
                </a:endParaRPr>
              </a:p>
              <a:p>
                <a:pPr marL="342900" indent="-342900" algn="just">
                  <a:lnSpc>
                    <a:spcPts val="4000"/>
                  </a:lnSpc>
                  <a:buFont typeface="Wingdings" panose="05000000000000000000" pitchFamily="2" charset="2"/>
                  <a:buChar char="q"/>
                </a:pPr>
                <a:r>
                  <a:rPr lang="zh-CN" altLang="en-US" sz="3200" b="1" dirty="0">
                    <a:solidFill>
                      <a:srgbClr val="800000"/>
                    </a:solidFill>
                  </a:rPr>
                  <a:t>超像素聚类</a:t>
                </a:r>
                <a:endParaRPr lang="en-US" altLang="zh-CN" sz="3200" b="1" dirty="0"/>
              </a:p>
              <a:p>
                <a:pPr marL="342900" indent="-342900" algn="just">
                  <a:lnSpc>
                    <a:spcPts val="4000"/>
                  </a:lnSpc>
                  <a:buFont typeface="Wingdings" panose="05000000000000000000" pitchFamily="2" charset="2"/>
                  <a:buChar char="q"/>
                </a:pPr>
                <a:r>
                  <a:rPr lang="zh-CN" altLang="en-US" sz="3200" b="1" dirty="0">
                    <a:solidFill>
                      <a:srgbClr val="800000"/>
                    </a:solidFill>
                  </a:rPr>
                  <a:t>归一化割</a:t>
                </a:r>
                <a:endParaRPr lang="en-US" altLang="zh-CN" sz="3200" b="1" dirty="0">
                  <a:solidFill>
                    <a:srgbClr val="800000"/>
                  </a:solidFill>
                </a:endParaRPr>
              </a:p>
              <a:p>
                <a:pPr marL="342900" indent="-342900" algn="just">
                  <a:lnSpc>
                    <a:spcPts val="4000"/>
                  </a:lnSpc>
                  <a:buFont typeface="Wingdings" panose="05000000000000000000" pitchFamily="2" charset="2"/>
                  <a:buChar char="q"/>
                </a:pPr>
                <a:r>
                  <a:rPr lang="zh-CN" altLang="en-US" sz="3200" b="1" dirty="0">
                    <a:solidFill>
                      <a:srgbClr val="800000"/>
                    </a:solidFill>
                  </a:rPr>
                  <a:t>形态学分水岭</a:t>
                </a:r>
                <a:endParaRPr lang="en-US" altLang="zh-CN" sz="3200" b="1" dirty="0">
                  <a:solidFill>
                    <a:srgbClr val="8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987" y="1141933"/>
                <a:ext cx="5639729" cy="3321580"/>
              </a:xfrm>
              <a:prstGeom prst="rect">
                <a:avLst/>
              </a:prstGeom>
              <a:blipFill>
                <a:blip r:embed="rId3"/>
                <a:stretch>
                  <a:fillRect l="-2378" t="-2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032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92E99F77-2FD0-4795-9214-CC556BCE6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16699"/>
            <a:ext cx="12192000" cy="928123"/>
          </a:xfrm>
        </p:spPr>
        <p:txBody>
          <a:bodyPr anchor="t" anchorCtr="0">
            <a:noAutofit/>
          </a:bodyPr>
          <a:lstStyle/>
          <a:p>
            <a:r>
              <a:rPr lang="zh-CN" altLang="en-US" sz="4400" b="1" dirty="0">
                <a:solidFill>
                  <a:srgbClr val="800000"/>
                </a:solidFill>
              </a:rPr>
              <a:t>归一化割</a:t>
            </a:r>
            <a:br>
              <a:rPr lang="en-US" altLang="zh-CN" sz="4400" b="1" dirty="0">
                <a:solidFill>
                  <a:srgbClr val="800000"/>
                </a:solidFill>
              </a:rPr>
            </a:br>
            <a:r>
              <a:rPr lang="en-US" altLang="zh-CN" sz="4400" b="1" dirty="0">
                <a:solidFill>
                  <a:srgbClr val="800000"/>
                </a:solidFill>
              </a:rPr>
              <a:t>(Normalized cut)</a:t>
            </a:r>
          </a:p>
        </p:txBody>
      </p:sp>
    </p:spTree>
    <p:extLst>
      <p:ext uri="{BB962C8B-B14F-4D97-AF65-F5344CB8AC3E}">
        <p14:creationId xmlns:p14="http://schemas.microsoft.com/office/powerpoint/2010/main" val="298429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id="{A3EDEA2E-101B-4D87-89B1-C27FCA0FDD8D}"/>
              </a:ext>
            </a:extLst>
          </p:cNvPr>
          <p:cNvCxnSpPr>
            <a:cxnSpLocks/>
          </p:cNvCxnSpPr>
          <p:nvPr/>
        </p:nvCxnSpPr>
        <p:spPr>
          <a:xfrm>
            <a:off x="1213987" y="779646"/>
            <a:ext cx="10515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6">
            <a:extLst>
              <a:ext uri="{FF2B5EF4-FFF2-40B4-BE49-F238E27FC236}">
                <a16:creationId xmlns:a16="http://schemas.microsoft.com/office/drawing/2014/main" id="{7A377ED6-B15F-4361-B789-30C0594BDE73}"/>
              </a:ext>
            </a:extLst>
          </p:cNvPr>
          <p:cNvSpPr txBox="1"/>
          <p:nvPr/>
        </p:nvSpPr>
        <p:spPr>
          <a:xfrm>
            <a:off x="1332410" y="71760"/>
            <a:ext cx="6866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归一化割</a:t>
            </a:r>
            <a:r>
              <a:rPr lang="en-US" altLang="zh-CN" sz="4000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40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Normalized cut)</a:t>
            </a: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1625505" y="0"/>
            <a:ext cx="751849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-204108" y="884038"/>
            <a:ext cx="11933695" cy="502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lnSpc>
                <a:spcPts val="3500"/>
              </a:lnSpc>
              <a:buFont typeface="Wingdings" panose="05000000000000000000" pitchFamily="2" charset="2"/>
              <a:buChar char="q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作为图的图像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071" y="1057640"/>
            <a:ext cx="6827165" cy="5305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344129" y="2508088"/>
                <a:ext cx="4253591" cy="22467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ts val="4200"/>
                  </a:lnSpc>
                </a:pPr>
                <a:r>
                  <a:rPr lang="en-US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通过切割图将顶点集合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划分成多个子集。图的一次切割将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分成子集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𝑩</m:t>
                    </m:r>
                    <m:r>
                      <a:rPr lang="en-US" altLang="en-US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，满足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4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𝑨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𝑩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𝑽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 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𝑨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𝑩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=∅</m:t>
                      </m:r>
                    </m:oMath>
                  </m:oMathPara>
                </a14:m>
                <a:endParaRPr lang="en-US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4129" y="2508088"/>
                <a:ext cx="4253591" cy="2246769"/>
              </a:xfrm>
              <a:prstGeom prst="rect">
                <a:avLst/>
              </a:prstGeom>
              <a:blipFill>
                <a:blip r:embed="rId4"/>
                <a:stretch>
                  <a:fillRect l="-214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140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id="{A3EDEA2E-101B-4D87-89B1-C27FCA0FDD8D}"/>
              </a:ext>
            </a:extLst>
          </p:cNvPr>
          <p:cNvCxnSpPr>
            <a:cxnSpLocks/>
          </p:cNvCxnSpPr>
          <p:nvPr/>
        </p:nvCxnSpPr>
        <p:spPr>
          <a:xfrm>
            <a:off x="1213987" y="779646"/>
            <a:ext cx="10515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6">
            <a:extLst>
              <a:ext uri="{FF2B5EF4-FFF2-40B4-BE49-F238E27FC236}">
                <a16:creationId xmlns:a16="http://schemas.microsoft.com/office/drawing/2014/main" id="{7A377ED6-B15F-4361-B789-30C0594BDE73}"/>
              </a:ext>
            </a:extLst>
          </p:cNvPr>
          <p:cNvSpPr txBox="1"/>
          <p:nvPr/>
        </p:nvSpPr>
        <p:spPr>
          <a:xfrm>
            <a:off x="1332410" y="71760"/>
            <a:ext cx="6866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归一化割</a:t>
            </a:r>
            <a:r>
              <a:rPr lang="en-US" altLang="zh-CN" sz="40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(Normalized cut)</a:t>
            </a: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1625505" y="0"/>
            <a:ext cx="751849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-204108" y="884038"/>
            <a:ext cx="4497139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lnSpc>
                <a:spcPts val="3500"/>
              </a:lnSpc>
              <a:buFont typeface="Wingdings" panose="05000000000000000000" pitchFamily="2" charset="2"/>
              <a:buChar char="q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作为图的图像</a:t>
            </a:r>
          </a:p>
        </p:txBody>
      </p: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6689781" y="1078022"/>
            <a:ext cx="5039806" cy="5263115"/>
            <a:chOff x="8730269" y="695249"/>
            <a:chExt cx="5924550" cy="618706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19737" y="695249"/>
              <a:ext cx="5219700" cy="276225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30269" y="3424736"/>
              <a:ext cx="5924550" cy="3457575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6216891" y="3212758"/>
            <a:ext cx="1790242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ts val="35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源终端节点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56648" y="5860882"/>
            <a:ext cx="2030278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ts val="35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汇聚终端节点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083" y="1706845"/>
            <a:ext cx="54292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38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id="{A3EDEA2E-101B-4D87-89B1-C27FCA0FDD8D}"/>
              </a:ext>
            </a:extLst>
          </p:cNvPr>
          <p:cNvCxnSpPr>
            <a:cxnSpLocks/>
          </p:cNvCxnSpPr>
          <p:nvPr/>
        </p:nvCxnSpPr>
        <p:spPr>
          <a:xfrm>
            <a:off x="1213987" y="779646"/>
            <a:ext cx="10515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6">
            <a:extLst>
              <a:ext uri="{FF2B5EF4-FFF2-40B4-BE49-F238E27FC236}">
                <a16:creationId xmlns:a16="http://schemas.microsoft.com/office/drawing/2014/main" id="{7A377ED6-B15F-4361-B789-30C0594BDE73}"/>
              </a:ext>
            </a:extLst>
          </p:cNvPr>
          <p:cNvSpPr txBox="1"/>
          <p:nvPr/>
        </p:nvSpPr>
        <p:spPr>
          <a:xfrm>
            <a:off x="1332410" y="71760"/>
            <a:ext cx="6866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归一化割</a:t>
            </a:r>
            <a:r>
              <a:rPr lang="en-US" altLang="zh-CN" sz="40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(Normalized cut)</a:t>
            </a: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1625505" y="0"/>
            <a:ext cx="751849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-204108" y="884038"/>
            <a:ext cx="4497139" cy="502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lnSpc>
                <a:spcPts val="3500"/>
              </a:lnSpc>
              <a:buFont typeface="Wingdings" panose="05000000000000000000" pitchFamily="2" charset="2"/>
              <a:buChar char="q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最小图割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614683" y="1576920"/>
                <a:ext cx="5622842" cy="37098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ts val="4200"/>
                  </a:lnSpc>
                </a:pPr>
                <a:r>
                  <a:rPr lang="en-US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最大流最小割定理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，从源终端节点传递到汇聚终端节点的最大流量等于最小割。最小割定义为边的最小总权重，若删除它，则会断开终端节点和汇聚终端节点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𝒄𝒖𝒕</m:t>
                      </m:r>
                      <m:d>
                        <m:dPr>
                          <m:ctrlP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𝑨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𝑩</m:t>
                          </m:r>
                        </m:e>
                      </m:d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𝒖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  <m:sup/>
                        <m:e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𝒘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𝒖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𝒗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4683" y="1576920"/>
                <a:ext cx="5622842" cy="3709862"/>
              </a:xfrm>
              <a:prstGeom prst="rect">
                <a:avLst/>
              </a:prstGeom>
              <a:blipFill>
                <a:blip r:embed="rId3"/>
                <a:stretch>
                  <a:fillRect l="-1735" r="-13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470" y="1737286"/>
            <a:ext cx="5338788" cy="3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25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id="{A3EDEA2E-101B-4D87-89B1-C27FCA0FDD8D}"/>
              </a:ext>
            </a:extLst>
          </p:cNvPr>
          <p:cNvCxnSpPr>
            <a:cxnSpLocks/>
          </p:cNvCxnSpPr>
          <p:nvPr/>
        </p:nvCxnSpPr>
        <p:spPr>
          <a:xfrm>
            <a:off x="1213987" y="779646"/>
            <a:ext cx="10515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6">
            <a:extLst>
              <a:ext uri="{FF2B5EF4-FFF2-40B4-BE49-F238E27FC236}">
                <a16:creationId xmlns:a16="http://schemas.microsoft.com/office/drawing/2014/main" id="{7A377ED6-B15F-4361-B789-30C0594BDE73}"/>
              </a:ext>
            </a:extLst>
          </p:cNvPr>
          <p:cNvSpPr txBox="1"/>
          <p:nvPr/>
        </p:nvSpPr>
        <p:spPr>
          <a:xfrm>
            <a:off x="1332410" y="71760"/>
            <a:ext cx="6866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归一化割</a:t>
            </a:r>
            <a:r>
              <a:rPr lang="en-US" altLang="zh-CN" sz="40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(Normalized cut)</a:t>
            </a: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1625505" y="0"/>
            <a:ext cx="751849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-204108" y="884038"/>
            <a:ext cx="4497139" cy="502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lnSpc>
                <a:spcPts val="3500"/>
              </a:lnSpc>
              <a:buFont typeface="Wingdings" panose="05000000000000000000" pitchFamily="2" charset="2"/>
              <a:buChar char="q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归一化割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1367516" y="1392148"/>
                <a:ext cx="9336484" cy="11695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ts val="4200"/>
                  </a:lnSpc>
                </a:pPr>
                <a:r>
                  <a:rPr lang="zh-CN" altLang="en-US" sz="2400" b="1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𝒂𝒔𝒔𝒐𝒄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𝑽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表示子图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的节点到整个图的节点的所有边的权重之和</a:t>
                </a:r>
                <a:endParaRPr lang="en-US" altLang="zh-CN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4200"/>
                  </a:lnSpc>
                </a:pPr>
                <a:r>
                  <a:rPr lang="zh-CN" altLang="en-US" sz="2400" b="1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𝒂𝒔𝒔𝒐𝒄</m:t>
                    </m:r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𝑩</m:t>
                    </m:r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𝑽</m:t>
                    </m:r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表示子图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的节点到整个图的节点的所有边的权重之和</a:t>
                </a:r>
                <a:endParaRPr lang="en-US" altLang="en-US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7516" y="1392148"/>
                <a:ext cx="9336484" cy="1169551"/>
              </a:xfrm>
              <a:prstGeom prst="rect">
                <a:avLst/>
              </a:prstGeom>
              <a:blipFill>
                <a:blip r:embed="rId3"/>
                <a:stretch>
                  <a:fillRect l="-979" r="-849" b="-625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3"/>
              <p:cNvSpPr>
                <a:spLocks noChangeArrowheads="1"/>
              </p:cNvSpPr>
              <p:nvPr/>
            </p:nvSpPr>
            <p:spPr bwMode="auto">
              <a:xfrm>
                <a:off x="2816682" y="2803533"/>
                <a:ext cx="6438152" cy="861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𝑵𝒄𝒖𝒕</m:t>
                      </m:r>
                      <m:d>
                        <m:dPr>
                          <m:ctrlP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𝑨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𝑩</m:t>
                          </m:r>
                        </m:e>
                      </m:d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𝒄𝒖𝒕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𝑨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𝑩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𝒂𝒔𝒔𝒐𝒄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𝑨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𝑽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den>
                      </m:f>
                      <m:r>
                        <a:rPr lang="en-US" altLang="en-US" sz="24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f>
                        <m:fPr>
                          <m:ctrlP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𝒄𝒖𝒕</m:t>
                          </m:r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𝑨</m:t>
                          </m:r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𝑩</m:t>
                          </m:r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𝒂𝒔𝒔𝒐𝒄</m:t>
                          </m:r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𝑩</m:t>
                          </m:r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𝑽</m:t>
                          </m:r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6682" y="2803533"/>
                <a:ext cx="6438152" cy="8613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2816682" y="4444562"/>
                <a:ext cx="643815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𝑵𝒄𝒖𝒕</m:t>
                      </m:r>
                      <m:d>
                        <m:dPr>
                          <m:ctrlP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𝑨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𝑩</m:t>
                          </m:r>
                        </m:e>
                      </m:d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𝟐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𝑵𝒂𝒔𝒔𝒐𝒄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𝑨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𝑩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en-US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6682" y="4444562"/>
                <a:ext cx="6438152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2816682" y="5161281"/>
                <a:ext cx="6438152" cy="861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𝑵𝒂𝒔𝒔𝒐𝒄</m:t>
                      </m:r>
                      <m:d>
                        <m:dPr>
                          <m:ctrlP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𝑨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𝑩</m:t>
                          </m:r>
                        </m:e>
                      </m:d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𝒂𝒔𝒔𝒐𝒄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𝑨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𝑨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𝒂𝒔𝒔𝒐𝒄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𝑨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𝑽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den>
                      </m:f>
                      <m:r>
                        <a:rPr lang="en-US" altLang="en-US" sz="24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f>
                        <m:fPr>
                          <m:ctrlP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𝒂𝒔𝒔𝒐𝒄</m:t>
                          </m:r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𝑩</m:t>
                          </m:r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𝑩</m:t>
                          </m:r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𝒂𝒔𝒔𝒐𝒄</m:t>
                          </m:r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𝑩</m:t>
                          </m:r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𝑽</m:t>
                          </m:r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6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6682" y="5161281"/>
                <a:ext cx="6438152" cy="8613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2183943" y="5223273"/>
            <a:ext cx="1418095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其中，</a:t>
            </a:r>
            <a:endParaRPr lang="en-US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5818781" y="3781586"/>
            <a:ext cx="495945" cy="621053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395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id="{A3EDEA2E-101B-4D87-89B1-C27FCA0FDD8D}"/>
              </a:ext>
            </a:extLst>
          </p:cNvPr>
          <p:cNvCxnSpPr>
            <a:cxnSpLocks/>
          </p:cNvCxnSpPr>
          <p:nvPr/>
        </p:nvCxnSpPr>
        <p:spPr>
          <a:xfrm>
            <a:off x="1213987" y="779646"/>
            <a:ext cx="10515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6">
            <a:extLst>
              <a:ext uri="{FF2B5EF4-FFF2-40B4-BE49-F238E27FC236}">
                <a16:creationId xmlns:a16="http://schemas.microsoft.com/office/drawing/2014/main" id="{7A377ED6-B15F-4361-B789-30C0594BDE73}"/>
              </a:ext>
            </a:extLst>
          </p:cNvPr>
          <p:cNvSpPr txBox="1"/>
          <p:nvPr/>
        </p:nvSpPr>
        <p:spPr>
          <a:xfrm>
            <a:off x="1332410" y="71760"/>
            <a:ext cx="6866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归一化割</a:t>
            </a:r>
            <a:r>
              <a:rPr lang="en-US" altLang="zh-CN" sz="40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(Normalized cut)</a:t>
            </a: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1625505" y="0"/>
            <a:ext cx="751849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-204108" y="884038"/>
            <a:ext cx="4497139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lnSpc>
                <a:spcPts val="3500"/>
              </a:lnSpc>
              <a:buFont typeface="Wingdings" panose="05000000000000000000" pitchFamily="2" charset="2"/>
              <a:buChar char="q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归一化割的近似求解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3"/>
              <p:cNvSpPr>
                <a:spLocks noChangeArrowheads="1"/>
              </p:cNvSpPr>
              <p:nvPr/>
            </p:nvSpPr>
            <p:spPr bwMode="auto">
              <a:xfrm>
                <a:off x="489857" y="1334109"/>
                <a:ext cx="11239731" cy="4912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ts val="4200"/>
                  </a:lnSpc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𝑵𝒄𝒖𝒕</m:t>
                    </m:r>
                    <m:d>
                      <m:dPr>
                        <m:ctrlPr>
                          <a:rPr lang="en-US" altLang="en-US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en-US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𝑨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𝑩</m:t>
                        </m:r>
                      </m:e>
                    </m:d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作为目标函数，计算归一化割等价于最小化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𝑵𝒄𝒖𝒕</m:t>
                    </m:r>
                    <m:d>
                      <m:dPr>
                        <m:ctrlPr>
                          <a:rPr lang="en-US" altLang="en-US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en-US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𝑨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𝑩</m:t>
                        </m:r>
                      </m:e>
                    </m:d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4200"/>
                  </a:lnSpc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但是，最小化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𝑵𝒄𝒖𝒕</m:t>
                    </m:r>
                    <m:d>
                      <m:dPr>
                        <m:ctrlPr>
                          <a:rPr lang="en-US" altLang="en-US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en-US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𝑨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𝑩</m:t>
                        </m:r>
                      </m:e>
                    </m:d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NP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完全的，我们需要找到它的近似解。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2">
                  <a:lnSpc>
                    <a:spcPts val="4200"/>
                  </a:lnSpc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下式中，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𝑫</m:t>
                    </m:r>
                  </m:oMath>
                </a14:m>
                <a:r>
                  <a:rPr lang="zh-CN" altLang="en-US" sz="2400" b="1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：对角矩阵，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𝑫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  <m:sup/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𝑾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𝑾</m:t>
                    </m:r>
                  </m:oMath>
                </a14:m>
                <a:r>
                  <a:rPr lang="zh-CN" altLang="en-US" sz="2400" b="1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：对称矩阵，点之间的边的权重。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𝒎𝒊𝒏</m:t>
                          </m:r>
                        </m:e>
                        <m:sub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𝒙</m:t>
                          </m:r>
                        </m:sub>
                      </m:sSub>
                      <m:r>
                        <a:rPr lang="en-US" altLang="en-US" sz="24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𝑵𝒄𝒖𝒕</m:t>
                      </m:r>
                      <m:d>
                        <m:dPr>
                          <m:ctrlP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𝒎𝒊𝒏</m:t>
                          </m:r>
                        </m:e>
                        <m:sub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𝒚</m:t>
                          </m:r>
                        </m:sub>
                      </m:sSub>
                      <m:f>
                        <m:fPr>
                          <m:ctrlP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𝑻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𝑫</m:t>
                              </m:r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𝑾</m:t>
                              </m:r>
                            </m:e>
                          </m:d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𝒚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𝑫𝒚</m:t>
                          </m:r>
                        </m:den>
                      </m:f>
                      <m:r>
                        <a:rPr lang="en-US" altLang="en-US" sz="2400" b="1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en-US" sz="24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𝒔</m:t>
                      </m:r>
                      <m:r>
                        <a:rPr lang="en-US" altLang="en-US" sz="24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.</m:t>
                      </m:r>
                      <m:r>
                        <a:rPr lang="en-US" altLang="en-US" sz="24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𝒕</m:t>
                      </m:r>
                      <m:r>
                        <a:rPr lang="en-US" altLang="en-US" sz="24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.     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𝒚</m:t>
                      </m:r>
                      <m:d>
                        <m:dPr>
                          <m:ctrlP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𝒊</m:t>
                          </m:r>
                        </m:e>
                      </m:d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,−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𝒃</m:t>
                          </m:r>
                        </m:e>
                      </m:d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sSup>
                        <m:sSupPr>
                          <m:ctrlP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𝒚</m:t>
                          </m:r>
                        </m:e>
                        <m:sup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𝑻</m:t>
                          </m:r>
                        </m:sup>
                      </m:sSup>
                      <m:r>
                        <a:rPr lang="en-US" altLang="en-US" sz="24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𝑫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𝟏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𝟎</m:t>
                      </m:r>
                    </m:oMath>
                  </m:oMathPara>
                </a14:m>
                <a:endParaRPr lang="en-US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𝑫</m:t>
                          </m:r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𝑾</m:t>
                          </m:r>
                        </m:e>
                      </m:d>
                      <m:r>
                        <a:rPr lang="en-US" altLang="en-US" sz="24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𝒚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𝑫𝒚</m:t>
                      </m:r>
                    </m:oMath>
                  </m:oMathPara>
                </a14:m>
                <a:endParaRPr lang="en-US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𝑫</m:t>
                          </m:r>
                        </m:e>
                        <m:sup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d>
                        <m:dPr>
                          <m:ctrlP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𝑫</m:t>
                          </m:r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𝑾</m:t>
                          </m:r>
                        </m:e>
                      </m:d>
                      <m:sSup>
                        <m:sSupPr>
                          <m:ctrlP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𝑫</m:t>
                          </m:r>
                        </m:e>
                        <m:sup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en-US" sz="24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en-US" sz="24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en-US" sz="24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𝒛</m:t>
                      </m:r>
                      <m:r>
                        <a:rPr lang="en-US" altLang="en-US" sz="24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𝒛</m:t>
                      </m:r>
                    </m:oMath>
                  </m:oMathPara>
                </a14:m>
                <a:endParaRPr lang="en-US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9857" y="1334109"/>
                <a:ext cx="11239731" cy="4912050"/>
              </a:xfrm>
              <a:prstGeom prst="rect">
                <a:avLst/>
              </a:prstGeom>
              <a:blipFill>
                <a:blip r:embed="rId3"/>
                <a:stretch>
                  <a:fillRect l="-81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下箭头 8"/>
          <p:cNvSpPr/>
          <p:nvPr/>
        </p:nvSpPr>
        <p:spPr>
          <a:xfrm>
            <a:off x="5861749" y="3905978"/>
            <a:ext cx="495945" cy="530932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1"/>
          <p:cNvSpPr/>
          <p:nvPr/>
        </p:nvSpPr>
        <p:spPr>
          <a:xfrm>
            <a:off x="304323" y="3876506"/>
            <a:ext cx="6053371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ts val="35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拉格朗日乘子法将有约束问题转化为无约束问题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5861749" y="5022843"/>
            <a:ext cx="495945" cy="498548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"/>
          <p:cNvSpPr/>
          <p:nvPr/>
        </p:nvSpPr>
        <p:spPr>
          <a:xfrm>
            <a:off x="4293031" y="4949220"/>
            <a:ext cx="1580865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ts val="35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进一步转化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1"/>
          <p:cNvSpPr/>
          <p:nvPr/>
        </p:nvSpPr>
        <p:spPr>
          <a:xfrm>
            <a:off x="1094085" y="3159457"/>
            <a:ext cx="531420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ts val="35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①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1"/>
          <p:cNvSpPr/>
          <p:nvPr/>
        </p:nvSpPr>
        <p:spPr>
          <a:xfrm>
            <a:off x="4451799" y="4425509"/>
            <a:ext cx="531420" cy="49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ts val="35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1"/>
          <p:cNvSpPr/>
          <p:nvPr/>
        </p:nvSpPr>
        <p:spPr>
          <a:xfrm>
            <a:off x="4066649" y="5685630"/>
            <a:ext cx="531420" cy="49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ts val="35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③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087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id="{A3EDEA2E-101B-4D87-89B1-C27FCA0FDD8D}"/>
              </a:ext>
            </a:extLst>
          </p:cNvPr>
          <p:cNvCxnSpPr>
            <a:cxnSpLocks/>
          </p:cNvCxnSpPr>
          <p:nvPr/>
        </p:nvCxnSpPr>
        <p:spPr>
          <a:xfrm>
            <a:off x="1213987" y="779646"/>
            <a:ext cx="10515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6">
            <a:extLst>
              <a:ext uri="{FF2B5EF4-FFF2-40B4-BE49-F238E27FC236}">
                <a16:creationId xmlns:a16="http://schemas.microsoft.com/office/drawing/2014/main" id="{7A377ED6-B15F-4361-B789-30C0594BDE73}"/>
              </a:ext>
            </a:extLst>
          </p:cNvPr>
          <p:cNvSpPr txBox="1"/>
          <p:nvPr/>
        </p:nvSpPr>
        <p:spPr>
          <a:xfrm>
            <a:off x="1332409" y="71760"/>
            <a:ext cx="10987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归一化割</a:t>
            </a:r>
            <a:r>
              <a:rPr lang="en-US" altLang="zh-CN" sz="40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(Normalized cut)</a:t>
            </a: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1625505" y="0"/>
            <a:ext cx="751849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-219606" y="1070018"/>
            <a:ext cx="11933695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lnSpc>
                <a:spcPts val="3500"/>
              </a:lnSpc>
              <a:buFont typeface="Wingdings" panose="05000000000000000000" pitchFamily="2" charset="2"/>
              <a:buChar char="q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归一化割的求解步骤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"/>
              <p:cNvSpPr/>
              <p:nvPr/>
            </p:nvSpPr>
            <p:spPr>
              <a:xfrm>
                <a:off x="764649" y="1565853"/>
                <a:ext cx="10649040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2">
                  <a:lnSpc>
                    <a:spcPct val="200000"/>
                  </a:lnSpc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）对于给定的图像，构建权重图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，并将图中的边设置为点的相似度。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ct val="200000"/>
                  </a:lnSpc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）求解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en-US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𝑫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𝑾</m:t>
                        </m:r>
                      </m:e>
                    </m:d>
                    <m:r>
                      <a:rPr lang="en-US" altLang="en-US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𝒙</m:t>
                    </m:r>
                    <m:r>
                      <a:rPr lang="en-US" altLang="en-US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𝑫𝒙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ct val="200000"/>
                  </a:lnSpc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）使用特征值第二小所对应的特征向量来分割这个图。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ct val="200000"/>
                  </a:lnSpc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）如果需要继续分割，递归地处理子图。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49" y="1565853"/>
                <a:ext cx="10649040" cy="3046988"/>
              </a:xfrm>
              <a:prstGeom prst="rect">
                <a:avLst/>
              </a:prstGeom>
              <a:blipFill>
                <a:blip r:embed="rId3"/>
                <a:stretch>
                  <a:fillRect l="-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991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92E99F77-2FD0-4795-9214-CC556BCE6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16699"/>
            <a:ext cx="12192000" cy="928123"/>
          </a:xfrm>
        </p:spPr>
        <p:txBody>
          <a:bodyPr anchor="t" anchorCtr="0">
            <a:noAutofit/>
          </a:bodyPr>
          <a:lstStyle/>
          <a:p>
            <a:r>
              <a:rPr lang="zh-CN" altLang="en-US" sz="4400" b="1" dirty="0">
                <a:solidFill>
                  <a:srgbClr val="800000"/>
                </a:solidFill>
              </a:rPr>
              <a:t>形态学分水岭</a:t>
            </a:r>
            <a:br>
              <a:rPr lang="en-US" altLang="zh-CN" sz="4400" b="1" dirty="0">
                <a:solidFill>
                  <a:srgbClr val="800000"/>
                </a:solidFill>
              </a:rPr>
            </a:br>
            <a:r>
              <a:rPr lang="en-US" altLang="zh-CN" sz="4400" b="1" dirty="0">
                <a:solidFill>
                  <a:srgbClr val="800000"/>
                </a:solidFill>
              </a:rPr>
              <a:t>(Morphological Watersheds)</a:t>
            </a:r>
          </a:p>
        </p:txBody>
      </p:sp>
    </p:spTree>
    <p:extLst>
      <p:ext uri="{BB962C8B-B14F-4D97-AF65-F5344CB8AC3E}">
        <p14:creationId xmlns:p14="http://schemas.microsoft.com/office/powerpoint/2010/main" val="3612362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A377ED6-B15F-4361-B789-30C0594BDE73}"/>
              </a:ext>
            </a:extLst>
          </p:cNvPr>
          <p:cNvSpPr txBox="1"/>
          <p:nvPr/>
        </p:nvSpPr>
        <p:spPr>
          <a:xfrm>
            <a:off x="1332410" y="71760"/>
            <a:ext cx="11007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形态学分水岭</a:t>
            </a:r>
            <a:r>
              <a:rPr lang="en-US" altLang="zh-CN" sz="40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(Morphological Watersheds)</a:t>
            </a:r>
          </a:p>
        </p:txBody>
      </p:sp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id="{A3EDEA2E-101B-4D87-89B1-C27FCA0FDD8D}"/>
              </a:ext>
            </a:extLst>
          </p:cNvPr>
          <p:cNvCxnSpPr>
            <a:cxnSpLocks/>
          </p:cNvCxnSpPr>
          <p:nvPr/>
        </p:nvCxnSpPr>
        <p:spPr>
          <a:xfrm>
            <a:off x="1213987" y="779646"/>
            <a:ext cx="10515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32651" y="1049616"/>
            <a:ext cx="12077700" cy="5266278"/>
            <a:chOff x="32651" y="1147934"/>
            <a:chExt cx="12077700" cy="5266278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32651" y="1147934"/>
              <a:ext cx="12077700" cy="323725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 sz="2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lnSpc>
                  <a:spcPts val="4000"/>
                </a:lnSpc>
                <a:buFont typeface="Wingdings" panose="05000000000000000000" pitchFamily="2" charset="2"/>
                <a:buChar char="q"/>
              </a:pPr>
              <a:r>
                <a:rPr lang="zh-CN" altLang="en-US" sz="2000" b="1" dirty="0"/>
                <a:t>分水岭法是一种基于拓扑理论的数学形态学的分割方法，其基本思想是把图像看作是测地学上的拓扑地貌，图像中每一点像素的灰度值表示该点的海拔高度，每一个局部极小值及其影响区域称为</a:t>
              </a:r>
              <a:r>
                <a:rPr lang="zh-CN" altLang="en-US" sz="2000" b="1" u="sng" dirty="0"/>
                <a:t>集水盆</a:t>
              </a:r>
              <a:r>
                <a:rPr lang="zh-CN" altLang="en-US" sz="2000" b="1" dirty="0"/>
                <a:t>，而集水盆的边界则形成</a:t>
              </a:r>
              <a:r>
                <a:rPr lang="zh-CN" altLang="en-US" sz="2000" b="1" u="sng" dirty="0"/>
                <a:t>分水岭</a:t>
              </a:r>
              <a:r>
                <a:rPr lang="zh-CN" altLang="en-US" sz="2000" b="1" dirty="0"/>
                <a:t>。</a:t>
              </a:r>
              <a:endParaRPr lang="en-US" altLang="zh-CN" sz="2000" b="1" dirty="0"/>
            </a:p>
            <a:p>
              <a:pPr marL="342900" indent="-342900" algn="just">
                <a:lnSpc>
                  <a:spcPts val="4000"/>
                </a:lnSpc>
                <a:buFont typeface="Wingdings" panose="05000000000000000000" pitchFamily="2" charset="2"/>
                <a:buChar char="q"/>
              </a:pPr>
              <a:r>
                <a:rPr lang="zh-CN" altLang="en-US" sz="2000" b="1" dirty="0"/>
                <a:t>分水岭算法的实现可以模拟成洪水淹没的过程，图像的最低点首先被淹没，然后水逐渐淹没整个山谷。当水位到达一定高度的时候将会溢出，这时在水溢出的地方修建</a:t>
              </a:r>
              <a:r>
                <a:rPr lang="zh-CN" altLang="en-US" sz="2000" b="1" u="sng" dirty="0"/>
                <a:t>堤坝</a:t>
              </a:r>
              <a:r>
                <a:rPr lang="zh-CN" altLang="en-US" sz="2000" b="1" dirty="0"/>
                <a:t>，重复这个过程直到整个图像上的点全部被淹没，这时所建立的一系列堤坝就成为分开各个盆地的分水岭。</a:t>
              </a:r>
              <a:endParaRPr lang="en-US" altLang="zh-CN" sz="2000" b="1" dirty="0"/>
            </a:p>
          </p:txBody>
        </p:sp>
        <p:grpSp>
          <p:nvGrpSpPr>
            <p:cNvPr id="15" name="组合 14"/>
            <p:cNvGrpSpPr>
              <a:grpSpLocks noChangeAspect="1"/>
            </p:cNvGrpSpPr>
            <p:nvPr/>
          </p:nvGrpSpPr>
          <p:grpSpPr>
            <a:xfrm>
              <a:off x="315861" y="4603606"/>
              <a:ext cx="11511280" cy="1260000"/>
              <a:chOff x="660230" y="5252536"/>
              <a:chExt cx="9866811" cy="1080000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230" y="5252536"/>
                <a:ext cx="1081490" cy="1080000"/>
              </a:xfrm>
              <a:prstGeom prst="rect">
                <a:avLst/>
              </a:prstGeom>
            </p:spPr>
          </p:pic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8001" y="5252536"/>
                <a:ext cx="1078310" cy="1080000"/>
              </a:xfrm>
              <a:prstGeom prst="rect">
                <a:avLst/>
              </a:prstGeom>
            </p:spPr>
          </p:pic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72593" y="5252536"/>
                <a:ext cx="1078310" cy="1080000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27184" y="5252536"/>
                <a:ext cx="1078310" cy="1080000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81776" y="5252536"/>
                <a:ext cx="1078310" cy="1080000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36367" y="5252536"/>
                <a:ext cx="1078310" cy="1080000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90958" y="5252536"/>
                <a:ext cx="1078310" cy="1080000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45550" y="5252536"/>
                <a:ext cx="1081491" cy="1080000"/>
              </a:xfrm>
              <a:prstGeom prst="rect">
                <a:avLst/>
              </a:prstGeom>
            </p:spPr>
          </p:pic>
        </p:grp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288823" y="5877018"/>
              <a:ext cx="1315814" cy="5371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 sz="2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原图像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1754368" y="5877018"/>
              <a:ext cx="1315814" cy="5371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 sz="2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地形俯视图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3219913" y="5877018"/>
              <a:ext cx="1315814" cy="5371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 sz="2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洪水淹没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阶段一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4685458" y="5877018"/>
              <a:ext cx="1315814" cy="5371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 sz="2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洪水淹没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阶段二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6145439" y="5877018"/>
              <a:ext cx="1315814" cy="5371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 sz="2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进一步淹没的结果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7609128" y="5877018"/>
              <a:ext cx="1315814" cy="5371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 sz="2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两个盆地之间的水开始汇聚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9072817" y="5877018"/>
              <a:ext cx="1315814" cy="5371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 sz="2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长堤坝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10538364" y="5877018"/>
              <a:ext cx="1315814" cy="5371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 sz="2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最终的分水线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800000">
              <a:off x="8082116" y="5181600"/>
              <a:ext cx="137651" cy="21631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8064185" y="5259570"/>
              <a:ext cx="812200" cy="3433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 sz="2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短堤坝</a:t>
              </a:r>
              <a:endPara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1800000">
              <a:off x="9570412" y="5107322"/>
              <a:ext cx="135800" cy="30459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338441">
              <a:off x="9633821" y="5439722"/>
              <a:ext cx="287205" cy="17774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800000">
              <a:off x="9702804" y="4860039"/>
              <a:ext cx="426825" cy="2626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Content Placeholder 2"/>
            <p:cNvSpPr txBox="1">
              <a:spLocks/>
            </p:cNvSpPr>
            <p:nvPr/>
          </p:nvSpPr>
          <p:spPr>
            <a:xfrm>
              <a:off x="3203675" y="4603606"/>
              <a:ext cx="407457" cy="2602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 sz="2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水</a:t>
              </a:r>
              <a:endPara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4661556" y="4608388"/>
              <a:ext cx="407457" cy="2602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 sz="2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水</a:t>
              </a:r>
              <a:endPara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Content Placeholder 2"/>
            <p:cNvSpPr txBox="1">
              <a:spLocks/>
            </p:cNvSpPr>
            <p:nvPr/>
          </p:nvSpPr>
          <p:spPr>
            <a:xfrm>
              <a:off x="4889876" y="5025131"/>
              <a:ext cx="407457" cy="2602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 sz="2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水</a:t>
              </a:r>
              <a:endPara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5000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id="{A3EDEA2E-101B-4D87-89B1-C27FCA0FDD8D}"/>
              </a:ext>
            </a:extLst>
          </p:cNvPr>
          <p:cNvCxnSpPr>
            <a:cxnSpLocks/>
          </p:cNvCxnSpPr>
          <p:nvPr/>
        </p:nvCxnSpPr>
        <p:spPr>
          <a:xfrm>
            <a:off x="1213987" y="779646"/>
            <a:ext cx="10515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6">
            <a:extLst>
              <a:ext uri="{FF2B5EF4-FFF2-40B4-BE49-F238E27FC236}">
                <a16:creationId xmlns:a16="http://schemas.microsoft.com/office/drawing/2014/main" id="{7A377ED6-B15F-4361-B789-30C0594BDE73}"/>
              </a:ext>
            </a:extLst>
          </p:cNvPr>
          <p:cNvSpPr txBox="1"/>
          <p:nvPr/>
        </p:nvSpPr>
        <p:spPr>
          <a:xfrm>
            <a:off x="1332410" y="71760"/>
            <a:ext cx="10859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形态学分水岭</a:t>
            </a:r>
            <a:r>
              <a:rPr lang="en-US" altLang="zh-CN" sz="40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(Morphological Watersheds)</a:t>
            </a: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1625505" y="0"/>
            <a:ext cx="751849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-204108" y="884038"/>
            <a:ext cx="11933695" cy="502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lnSpc>
                <a:spcPts val="3500"/>
              </a:lnSpc>
              <a:buFont typeface="Wingdings" panose="05000000000000000000" pitchFamily="2" charset="2"/>
              <a:buChar char="q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准备知识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"/>
              <p:cNvSpPr/>
              <p:nvPr/>
            </p:nvSpPr>
            <p:spPr>
              <a:xfrm>
                <a:off x="0" y="1379380"/>
                <a:ext cx="12192001" cy="50082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2">
                  <a:lnSpc>
                    <a:spcPts val="35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是梯度图像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𝒈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中区域最小值点的坐标集。令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𝐂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是与区域最小值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相关的汇水盆地中点的坐标集。用符号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𝒎𝒊𝒏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𝒎𝒂𝒙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𝒈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的最小值和最大值。令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表示满足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𝒈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𝒔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的坐标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𝒔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𝒕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的集合，即。几何上，</a:t>
                </a:r>
                <a:r>
                  <a:rPr lang="en-US" altLang="zh-CN" sz="2000" b="1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𝒈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中位于平面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𝒈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下方的点的坐标集。</a:t>
                </a:r>
                <a:endPara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ts val="35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）随着水位以整数从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𝐧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𝒎𝒊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𝐧</m:t>
                    </m:r>
                    <m:r>
                      <a:rPr lang="en-US" altLang="zh-CN" sz="20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𝒎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𝒂𝒙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不断上升，地形将被水淹没。在淹没过程的任意步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，算法都需要知道处在淹没深度之下的点的数量。</a:t>
                </a:r>
                <a:r>
                  <a:rPr lang="en-US" altLang="zh-CN" sz="2000" b="1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中的坐标被“标记”为黑色，其他坐标被标记为白色。这样，会得到一幅二值图像。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ts val="35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表示汇水盆地中与淹没阶段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的最小值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相关联点的坐标集。可知，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可视为由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000" b="1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𝐂</m:t>
                    </m:r>
                    <m:r>
                      <a:rPr lang="en-US" altLang="zh-CN" sz="20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 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给出的一幅二值图像。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ts val="35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）令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𝐂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表示阶段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中已被水淹没的汇水盆地的“并”，则，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C[max+1]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可以表示所有汇水盆地的“并”。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𝐂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⋃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2000" b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9380"/>
                <a:ext cx="12192001" cy="5008294"/>
              </a:xfrm>
              <a:prstGeom prst="rect">
                <a:avLst/>
              </a:prstGeom>
              <a:blipFill>
                <a:blip r:embed="rId3"/>
                <a:stretch>
                  <a:fillRect l="-500" r="-25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48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标题 1">
                <a:extLst>
                  <a:ext uri="{FF2B5EF4-FFF2-40B4-BE49-F238E27FC236}">
                    <a16:creationId xmlns:a16="http://schemas.microsoft.com/office/drawing/2014/main" id="{92E99F77-2FD0-4795-9214-CC556BCE6F87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56084" y="2316699"/>
                <a:ext cx="9144000" cy="928123"/>
              </a:xfrm>
            </p:spPr>
            <p:txBody>
              <a:bodyPr anchor="t" anchorCtr="0">
                <a:no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altLang="en-US" sz="44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sz="4400" b="1" dirty="0">
                    <a:solidFill>
                      <a:srgbClr val="800000"/>
                    </a:solidFill>
                  </a:rPr>
                  <a:t>均值聚类</a:t>
                </a:r>
                <a:br>
                  <a:rPr lang="en-US" altLang="zh-CN" sz="4400" b="1" dirty="0">
                    <a:solidFill>
                      <a:srgbClr val="800000"/>
                    </a:solidFill>
                  </a:rPr>
                </a:br>
                <a:r>
                  <a:rPr lang="en-US" altLang="zh-CN" sz="4400" b="1" dirty="0">
                    <a:solidFill>
                      <a:srgbClr val="8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44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altLang="zh-CN" sz="4400" b="1" dirty="0">
                    <a:solidFill>
                      <a:srgbClr val="800000"/>
                    </a:solidFill>
                  </a:rPr>
                  <a:t>-means Clustering)</a:t>
                </a:r>
                <a:endParaRPr lang="zh-CN" altLang="en-US" sz="4400" b="1" dirty="0">
                  <a:solidFill>
                    <a:srgbClr val="800000"/>
                  </a:solidFill>
                </a:endParaRPr>
              </a:p>
            </p:txBody>
          </p:sp>
        </mc:Choice>
        <mc:Fallback xmlns="">
          <p:sp>
            <p:nvSpPr>
              <p:cNvPr id="11" name="标题 1">
                <a:extLst>
                  <a:ext uri="{FF2B5EF4-FFF2-40B4-BE49-F238E27FC236}">
                    <a16:creationId xmlns:a16="http://schemas.microsoft.com/office/drawing/2014/main" id="{92E99F77-2FD0-4795-9214-CC556BCE6F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56084" y="2316699"/>
                <a:ext cx="9144000" cy="928123"/>
              </a:xfrm>
              <a:blipFill>
                <a:blip r:embed="rId3"/>
                <a:stretch>
                  <a:fillRect t="-20395" b="-71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722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id="{A3EDEA2E-101B-4D87-89B1-C27FCA0FDD8D}"/>
              </a:ext>
            </a:extLst>
          </p:cNvPr>
          <p:cNvCxnSpPr>
            <a:cxnSpLocks/>
          </p:cNvCxnSpPr>
          <p:nvPr/>
        </p:nvCxnSpPr>
        <p:spPr>
          <a:xfrm>
            <a:off x="1213987" y="779646"/>
            <a:ext cx="10515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6">
            <a:extLst>
              <a:ext uri="{FF2B5EF4-FFF2-40B4-BE49-F238E27FC236}">
                <a16:creationId xmlns:a16="http://schemas.microsoft.com/office/drawing/2014/main" id="{7A377ED6-B15F-4361-B789-30C0594BDE73}"/>
              </a:ext>
            </a:extLst>
          </p:cNvPr>
          <p:cNvSpPr txBox="1"/>
          <p:nvPr/>
        </p:nvSpPr>
        <p:spPr>
          <a:xfrm>
            <a:off x="1332409" y="71760"/>
            <a:ext cx="10987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形态学分水岭</a:t>
            </a:r>
            <a:r>
              <a:rPr lang="en-US" altLang="zh-CN" sz="40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(Morphological Watersheds)</a:t>
            </a: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1625505" y="0"/>
            <a:ext cx="751849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-204108" y="884038"/>
            <a:ext cx="11933695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lnSpc>
                <a:spcPts val="3500"/>
              </a:lnSpc>
              <a:buFont typeface="Wingdings" panose="05000000000000000000" pitchFamily="2" charset="2"/>
              <a:buChar char="q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求解步骤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"/>
              <p:cNvSpPr/>
              <p:nvPr/>
            </p:nvSpPr>
            <p:spPr>
              <a:xfrm>
                <a:off x="0" y="1379380"/>
                <a:ext cx="12192001" cy="50295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2">
                  <a:lnSpc>
                    <a:spcPts val="35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）使用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𝐂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𝒎𝒊𝒏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000" b="1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𝒎𝒊𝒏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来初始化。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ts val="35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）由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𝐂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𝐂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 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ts val="35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令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中的连通分量的集合，对于每个连通分量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𝒒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，有三种情况：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ts val="35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1.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𝒒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𝑪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为空集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ts val="35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2.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𝒒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𝑪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包含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𝑪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的一个连通分量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ts val="35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3.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𝒒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𝑪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包含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𝑪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的一个以上的连通分量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ts val="35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对于情况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，将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𝒒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并入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𝑪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形成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𝐂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 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ts val="35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对于情况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，将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𝒒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并入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𝑪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形成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𝐂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 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ts val="35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对于情况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，说明进一步淹没会导致不同汇水盆地的水位聚合，因此必须在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𝒒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内构筑一个水坝（如果涉及到两个以上的汇水盆地，就要构筑多个水坝）以阻止汇水盆地的水溢出。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ts val="35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水坝的构建采用形态学膨胀的方法。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9380"/>
                <a:ext cx="12192001" cy="5029582"/>
              </a:xfrm>
              <a:prstGeom prst="rect">
                <a:avLst/>
              </a:prstGeom>
              <a:blipFill>
                <a:blip r:embed="rId3"/>
                <a:stretch>
                  <a:fillRect l="-500" b="-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"/>
              <p:cNvSpPr/>
              <p:nvPr/>
            </p:nvSpPr>
            <p:spPr>
              <a:xfrm>
                <a:off x="6234746" y="930539"/>
                <a:ext cx="5818507" cy="9900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2">
                  <a:lnSpc>
                    <a:spcPts val="3500"/>
                  </a:lnSpc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表示满足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𝒈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𝒔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的坐标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𝒔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𝒕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的集合。</a:t>
                </a:r>
                <a:endPara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ts val="3500"/>
                  </a:lnSpc>
                </a:pP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𝐂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表示阶段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中已被水淹没的汇水盆地的“并”。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746" y="930539"/>
                <a:ext cx="5818507" cy="990015"/>
              </a:xfrm>
              <a:prstGeom prst="rect">
                <a:avLst/>
              </a:prstGeom>
              <a:blipFill>
                <a:blip r:embed="rId4"/>
                <a:stretch>
                  <a:fillRect r="-5346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1539" y="903213"/>
            <a:ext cx="3369798" cy="550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id="{A3EDEA2E-101B-4D87-89B1-C27FCA0FDD8D}"/>
              </a:ext>
            </a:extLst>
          </p:cNvPr>
          <p:cNvCxnSpPr>
            <a:cxnSpLocks/>
          </p:cNvCxnSpPr>
          <p:nvPr/>
        </p:nvCxnSpPr>
        <p:spPr>
          <a:xfrm>
            <a:off x="1213987" y="779646"/>
            <a:ext cx="10515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1625505" y="0"/>
            <a:ext cx="751849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-204108" y="992524"/>
            <a:ext cx="11933695" cy="502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lnSpc>
                <a:spcPts val="3500"/>
              </a:lnSpc>
              <a:buFont typeface="Wingdings" panose="05000000000000000000" pitchFamily="2" charset="2"/>
              <a:buChar char="q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实验报告</a:t>
            </a:r>
          </a:p>
        </p:txBody>
      </p:sp>
      <p:sp>
        <p:nvSpPr>
          <p:cNvPr id="4" name="Rectangle 3"/>
          <p:cNvSpPr/>
          <p:nvPr/>
        </p:nvSpPr>
        <p:spPr>
          <a:xfrm>
            <a:off x="75867" y="3957074"/>
            <a:ext cx="121161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Radhakrishna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Achanta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Appu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Shaji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Kevin Smith, </a:t>
            </a:r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Aurelien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Lucchi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Pascal </a:t>
            </a:r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Fua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and Sabine </a:t>
            </a:r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Süsstrunk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SLIC </a:t>
            </a:r>
            <a:r>
              <a:rPr lang="en-US" sz="16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Superpixels</a:t>
            </a:r>
            <a:r>
              <a:rPr 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Compared to State-of-the-art </a:t>
            </a:r>
            <a:r>
              <a:rPr lang="en-US" sz="16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Superpixel</a:t>
            </a:r>
            <a:r>
              <a:rPr 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Methods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IEEE Transactions on Pattern Analysis and Machine Intelligence, vol. 34, num. 11, p. 2274 – 2282, May 2012.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Citation~6780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Shi, </a:t>
            </a:r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Jianbo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and </a:t>
            </a:r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Jitendra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Malik. "</a:t>
            </a:r>
            <a:r>
              <a:rPr 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Normalized cuts and image segmentation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." IEEE Transactions on pattern analysis and machine intelligence 22.8 (2000): 888-905.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Citation~1.6W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079" y="2014527"/>
            <a:ext cx="115697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阅读以下两篇论文，任选一篇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提交算法、实验结果分析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提交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</a:t>
            </a: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58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A377ED6-B15F-4361-B789-30C0594BDE73}"/>
                  </a:ext>
                </a:extLst>
              </p:cNvPr>
              <p:cNvSpPr txBox="1"/>
              <p:nvPr/>
            </p:nvSpPr>
            <p:spPr>
              <a:xfrm>
                <a:off x="1332410" y="71760"/>
                <a:ext cx="812183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4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zh-CN" altLang="en-US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均值聚类</a:t>
                </a:r>
                <a:r>
                  <a:rPr lang="en-US" altLang="zh-CN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4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en-US" altLang="zh-CN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-means Clustering)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A377ED6-B15F-4361-B789-30C0594BD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410" y="71760"/>
                <a:ext cx="8121831" cy="707886"/>
              </a:xfrm>
              <a:prstGeom prst="rect">
                <a:avLst/>
              </a:prstGeom>
              <a:blipFill>
                <a:blip r:embed="rId3"/>
                <a:stretch>
                  <a:fillRect t="-15517" r="-1577" b="-3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id="{A3EDEA2E-101B-4D87-89B1-C27FCA0FDD8D}"/>
              </a:ext>
            </a:extLst>
          </p:cNvPr>
          <p:cNvCxnSpPr>
            <a:cxnSpLocks/>
          </p:cNvCxnSpPr>
          <p:nvPr/>
        </p:nvCxnSpPr>
        <p:spPr>
          <a:xfrm>
            <a:off x="1213987" y="779646"/>
            <a:ext cx="10515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/>
          <p:cNvSpPr txBox="1">
            <a:spLocks/>
          </p:cNvSpPr>
          <p:nvPr/>
        </p:nvSpPr>
        <p:spPr>
          <a:xfrm>
            <a:off x="32651" y="1265919"/>
            <a:ext cx="12077700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ts val="4000"/>
              </a:lnSpc>
              <a:buFont typeface="Wingdings" panose="05000000000000000000" pitchFamily="2" charset="2"/>
              <a:buChar char="q"/>
            </a:pPr>
            <a:r>
              <a:rPr lang="zh-CN" altLang="en-US" b="1" dirty="0"/>
              <a:t>聚类就是对大量未知标注的数据集，按数据的内在相似性将数据集划分为多个类别</a:t>
            </a:r>
            <a:r>
              <a:rPr lang="en-US" altLang="zh-CN" b="1" dirty="0"/>
              <a:t>;</a:t>
            </a:r>
            <a:r>
              <a:rPr lang="zh-CN" altLang="en-US" b="1" dirty="0"/>
              <a:t>使类别内的数据相似度较大而类别间的数据相似度较小</a:t>
            </a:r>
            <a:endParaRPr lang="en-US" altLang="zh-CN" b="1" dirty="0"/>
          </a:p>
          <a:p>
            <a:pPr marL="342900" indent="-342900" algn="just">
              <a:lnSpc>
                <a:spcPts val="4000"/>
              </a:lnSpc>
              <a:buFont typeface="Wingdings" panose="05000000000000000000" pitchFamily="2" charset="2"/>
              <a:buChar char="q"/>
            </a:pPr>
            <a:r>
              <a:rPr lang="zh-CN" altLang="en-US" b="1" dirty="0"/>
              <a:t>簇（或类</a:t>
            </a:r>
            <a:r>
              <a:rPr lang="en-US" altLang="zh-CN" b="1" dirty="0"/>
              <a:t>Cluster）</a:t>
            </a:r>
            <a:r>
              <a:rPr lang="zh-CN" altLang="en-US" b="1" dirty="0"/>
              <a:t>：子集合</a:t>
            </a:r>
            <a:endParaRPr lang="en-US" altLang="zh-CN" b="1" dirty="0"/>
          </a:p>
          <a:p>
            <a:pPr algn="just">
              <a:lnSpc>
                <a:spcPts val="4000"/>
              </a:lnSpc>
            </a:pPr>
            <a:r>
              <a:rPr lang="en-US" altLang="zh-CN" b="1" dirty="0"/>
              <a:t>     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最大化簇（或类）内的相似性；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4000"/>
              </a:lnSpc>
            </a:pPr>
            <a:r>
              <a:rPr lang="en-US" altLang="zh-CN" b="1" dirty="0"/>
              <a:t>     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最小化簇（或类）间的相似性；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ts val="4000"/>
              </a:lnSpc>
              <a:buFont typeface="Wingdings" panose="05000000000000000000" pitchFamily="2" charset="2"/>
              <a:buChar char="q"/>
            </a:pPr>
            <a:r>
              <a:rPr lang="zh-CN" altLang="en-US" b="1" dirty="0"/>
              <a:t>聚类是一种无监督分类法：没有预先指定的类别</a:t>
            </a: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19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0" r="15031" b="10519"/>
          <a:stretch>
            <a:fillRect/>
          </a:stretch>
        </p:blipFill>
        <p:spPr bwMode="auto">
          <a:xfrm>
            <a:off x="7198017" y="2475121"/>
            <a:ext cx="4318071" cy="3467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620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id="{A3EDEA2E-101B-4D87-89B1-C27FCA0FDD8D}"/>
              </a:ext>
            </a:extLst>
          </p:cNvPr>
          <p:cNvCxnSpPr>
            <a:cxnSpLocks/>
          </p:cNvCxnSpPr>
          <p:nvPr/>
        </p:nvCxnSpPr>
        <p:spPr>
          <a:xfrm>
            <a:off x="1213987" y="779646"/>
            <a:ext cx="10515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956266" y="1224644"/>
            <a:ext cx="2383971" cy="515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b="1" dirty="0"/>
              <a:t>简单示例：</a:t>
            </a:r>
            <a:endParaRPr lang="en-US" altLang="zh-CN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80" y="1740311"/>
            <a:ext cx="7443234" cy="413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72189"/>
              </p:ext>
            </p:extLst>
          </p:nvPr>
        </p:nvGraphicFramePr>
        <p:xfrm>
          <a:off x="8324051" y="2111568"/>
          <a:ext cx="3405536" cy="3168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Visio" r:id="rId5" imgW="3690747" imgH="3375025" progId="Visio.Drawing.11">
                  <p:embed/>
                </p:oleObj>
              </mc:Choice>
              <mc:Fallback>
                <p:oleObj name="Visio" r:id="rId5" imgW="3690747" imgH="3375025" progId="Visio.Drawing.11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4051" y="2111568"/>
                        <a:ext cx="3405536" cy="31680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6">
                <a:extLst>
                  <a:ext uri="{FF2B5EF4-FFF2-40B4-BE49-F238E27FC236}">
                    <a16:creationId xmlns:a16="http://schemas.microsoft.com/office/drawing/2014/main" id="{7A377ED6-B15F-4361-B789-30C0594BDE73}"/>
                  </a:ext>
                </a:extLst>
              </p:cNvPr>
              <p:cNvSpPr txBox="1"/>
              <p:nvPr/>
            </p:nvSpPr>
            <p:spPr>
              <a:xfrm>
                <a:off x="1332410" y="71760"/>
                <a:ext cx="812183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4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zh-CN" altLang="en-US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均值聚类</a:t>
                </a:r>
                <a:r>
                  <a:rPr lang="en-US" altLang="zh-CN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4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en-US" altLang="zh-CN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-means Clustering)</a:t>
                </a:r>
              </a:p>
            </p:txBody>
          </p:sp>
        </mc:Choice>
        <mc:Fallback xmlns="">
          <p:sp>
            <p:nvSpPr>
              <p:cNvPr id="12" name="文本框 6">
                <a:extLst>
                  <a:ext uri="{FF2B5EF4-FFF2-40B4-BE49-F238E27FC236}">
                    <a16:creationId xmlns:a16="http://schemas.microsoft.com/office/drawing/2014/main" id="{7A377ED6-B15F-4361-B789-30C0594BD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410" y="71760"/>
                <a:ext cx="8121831" cy="707886"/>
              </a:xfrm>
              <a:prstGeom prst="rect">
                <a:avLst/>
              </a:prstGeom>
              <a:blipFill>
                <a:blip r:embed="rId7"/>
                <a:stretch>
                  <a:fillRect t="-15517" r="-1577" b="-3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8453365" y="1229561"/>
            <a:ext cx="2383971" cy="510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b="1" dirty="0"/>
              <a:t>聚类后预测：</a:t>
            </a:r>
          </a:p>
        </p:txBody>
      </p:sp>
    </p:spTree>
    <p:extLst>
      <p:ext uri="{BB962C8B-B14F-4D97-AF65-F5344CB8AC3E}">
        <p14:creationId xmlns:p14="http://schemas.microsoft.com/office/powerpoint/2010/main" val="44680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id="{A3EDEA2E-101B-4D87-89B1-C27FCA0FDD8D}"/>
              </a:ext>
            </a:extLst>
          </p:cNvPr>
          <p:cNvCxnSpPr>
            <a:cxnSpLocks/>
          </p:cNvCxnSpPr>
          <p:nvPr/>
        </p:nvCxnSpPr>
        <p:spPr>
          <a:xfrm>
            <a:off x="1213987" y="779646"/>
            <a:ext cx="10515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424543" y="1144632"/>
            <a:ext cx="2383971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3200" b="1" dirty="0"/>
              <a:t>基本原理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6">
                <a:extLst>
                  <a:ext uri="{FF2B5EF4-FFF2-40B4-BE49-F238E27FC236}">
                    <a16:creationId xmlns:a16="http://schemas.microsoft.com/office/drawing/2014/main" id="{7A377ED6-B15F-4361-B789-30C0594BDE73}"/>
                  </a:ext>
                </a:extLst>
              </p:cNvPr>
              <p:cNvSpPr txBox="1"/>
              <p:nvPr/>
            </p:nvSpPr>
            <p:spPr>
              <a:xfrm>
                <a:off x="1332410" y="71760"/>
                <a:ext cx="812183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4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zh-CN" altLang="en-US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均值聚类</a:t>
                </a:r>
                <a:r>
                  <a:rPr lang="en-US" altLang="zh-CN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4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en-US" altLang="zh-CN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-means Clustering)</a:t>
                </a:r>
              </a:p>
            </p:txBody>
          </p:sp>
        </mc:Choice>
        <mc:Fallback xmlns="">
          <p:sp>
            <p:nvSpPr>
              <p:cNvPr id="12" name="文本框 6">
                <a:extLst>
                  <a:ext uri="{FF2B5EF4-FFF2-40B4-BE49-F238E27FC236}">
                    <a16:creationId xmlns:a16="http://schemas.microsoft.com/office/drawing/2014/main" id="{7A377ED6-B15F-4361-B789-30C0594BD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410" y="71760"/>
                <a:ext cx="8121831" cy="707886"/>
              </a:xfrm>
              <a:prstGeom prst="rect">
                <a:avLst/>
              </a:prstGeom>
              <a:blipFill>
                <a:blip r:embed="rId3"/>
                <a:stretch>
                  <a:fillRect t="-15517" r="-1577" b="-3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>
                <a:spLocks noChangeArrowheads="1"/>
              </p:cNvSpPr>
              <p:nvPr/>
            </p:nvSpPr>
            <p:spPr bwMode="auto">
              <a:xfrm>
                <a:off x="424543" y="1670608"/>
                <a:ext cx="11560628" cy="22467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ts val="4200"/>
                  </a:lnSpc>
                </a:pPr>
                <a:r>
                  <a:rPr lang="en-US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</a:t>
                </a:r>
                <a:r>
                  <a:rPr lang="en-US" altLang="en-US" sz="24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给定D维欧几里得空间的一组数据</a:t>
                </a:r>
                <a14:m>
                  <m:oMath xmlns:m="http://schemas.openxmlformats.org/officeDocument/2006/math">
                    <m:r>
                      <a:rPr lang="en-US" altLang="zh-CN" sz="2400" b="1" i="1" dirty="0" err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{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𝑵</m:t>
                        </m:r>
                      </m:sub>
                    </m:sSub>
                    <m:r>
                      <a:rPr lang="en-US" altLang="zh-CN" sz="2400" b="1" i="1" dirty="0" err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}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en-US" sz="24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我们的任务是将该组数据聚成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en-US" altLang="en-US" sz="24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个簇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r>
                  <a:rPr lang="en-US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en-US" altLang="en-US" sz="24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means聚类方法就是寻找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en-US" altLang="en-US" sz="24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个聚类中心</a:t>
                </a:r>
                <a:r>
                  <a:rPr lang="en-US" altLang="zh-CN" sz="2400" b="1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𝝁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𝒌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𝒌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𝟏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,…,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 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，将所有的数据分配到距离最近的聚类中心，使得每个点与其相应的聚类中心距离的平方和最小。</a:t>
                </a:r>
                <a:endParaRPr lang="en-US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>
                  <a:lnSpc>
                    <a:spcPts val="4200"/>
                  </a:lnSpc>
                </a:pPr>
                <a:endParaRPr lang="en-US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4543" y="1670608"/>
                <a:ext cx="11560628" cy="2246769"/>
              </a:xfrm>
              <a:prstGeom prst="rect">
                <a:avLst/>
              </a:prstGeom>
              <a:blipFill>
                <a:blip r:embed="rId4"/>
                <a:stretch>
                  <a:fillRect l="-8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/>
          <p:cNvSpPr txBox="1">
            <a:spLocks/>
          </p:cNvSpPr>
          <p:nvPr/>
        </p:nvSpPr>
        <p:spPr>
          <a:xfrm>
            <a:off x="424543" y="4004599"/>
            <a:ext cx="2383971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3200" b="1" dirty="0"/>
              <a:t>损失函数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"/>
              <p:cNvSpPr>
                <a:spLocks noChangeArrowheads="1"/>
              </p:cNvSpPr>
              <p:nvPr/>
            </p:nvSpPr>
            <p:spPr bwMode="auto">
              <a:xfrm>
                <a:off x="2562708" y="4023722"/>
                <a:ext cx="5142270" cy="11380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𝑱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𝒏</m:t>
                          </m:r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</m:t>
                          </m:r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𝑵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400" b="1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1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𝒌</m:t>
                              </m:r>
                              <m:r>
                                <a:rPr lang="en-US" altLang="zh-CN" sz="2400" b="1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=</m:t>
                              </m:r>
                              <m:r>
                                <a:rPr lang="en-US" altLang="zh-CN" sz="2400" b="1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400" b="1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𝑲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1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zh-CN" sz="2400" b="1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𝒏𝒌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400" b="1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400" b="1" i="1" dirty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1" i="1" dirty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 dirty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 dirty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1" i="1" dirty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1" i="1" dirty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 dirty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 dirty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1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2708" y="4023722"/>
                <a:ext cx="5142270" cy="11380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"/>
              <p:cNvSpPr>
                <a:spLocks noChangeArrowheads="1"/>
              </p:cNvSpPr>
              <p:nvPr/>
            </p:nvSpPr>
            <p:spPr bwMode="auto">
              <a:xfrm>
                <a:off x="2906837" y="5348084"/>
                <a:ext cx="621749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𝒓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𝒏𝒌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来表示数据点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对聚类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𝒌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的归属</a:t>
                </a:r>
                <a:endParaRPr lang="en-US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6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6837" y="5348084"/>
                <a:ext cx="6217498" cy="461665"/>
              </a:xfrm>
              <a:prstGeom prst="rect">
                <a:avLst/>
              </a:prstGeom>
              <a:blipFill>
                <a:blip r:embed="rId6"/>
                <a:stretch>
                  <a:fillRect t="-9211" b="-30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044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id="{A3EDEA2E-101B-4D87-89B1-C27FCA0FDD8D}"/>
              </a:ext>
            </a:extLst>
          </p:cNvPr>
          <p:cNvCxnSpPr>
            <a:cxnSpLocks/>
          </p:cNvCxnSpPr>
          <p:nvPr/>
        </p:nvCxnSpPr>
        <p:spPr>
          <a:xfrm>
            <a:off x="1213987" y="779646"/>
            <a:ext cx="10515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424543" y="1144632"/>
            <a:ext cx="2383971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3200" b="1" dirty="0"/>
              <a:t>迭代求解</a:t>
            </a:r>
            <a:endParaRPr lang="en-US" altLang="zh-C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6">
                <a:extLst>
                  <a:ext uri="{FF2B5EF4-FFF2-40B4-BE49-F238E27FC236}">
                    <a16:creationId xmlns:a16="http://schemas.microsoft.com/office/drawing/2014/main" id="{7A377ED6-B15F-4361-B789-30C0594BDE73}"/>
                  </a:ext>
                </a:extLst>
              </p:cNvPr>
              <p:cNvSpPr txBox="1"/>
              <p:nvPr/>
            </p:nvSpPr>
            <p:spPr>
              <a:xfrm>
                <a:off x="1332410" y="71760"/>
                <a:ext cx="812183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4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zh-CN" altLang="en-US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均值聚类</a:t>
                </a:r>
                <a:r>
                  <a:rPr lang="en-US" altLang="zh-CN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4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en-US" altLang="zh-CN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-means Clustering)</a:t>
                </a:r>
              </a:p>
            </p:txBody>
          </p:sp>
        </mc:Choice>
        <mc:Fallback xmlns="">
          <p:sp>
            <p:nvSpPr>
              <p:cNvPr id="12" name="文本框 6">
                <a:extLst>
                  <a:ext uri="{FF2B5EF4-FFF2-40B4-BE49-F238E27FC236}">
                    <a16:creationId xmlns:a16="http://schemas.microsoft.com/office/drawing/2014/main" id="{7A377ED6-B15F-4361-B789-30C0594BD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410" y="71760"/>
                <a:ext cx="8121831" cy="707886"/>
              </a:xfrm>
              <a:prstGeom prst="rect">
                <a:avLst/>
              </a:prstGeom>
              <a:blipFill>
                <a:blip r:embed="rId3"/>
                <a:stretch>
                  <a:fillRect t="-15517" r="-1577" b="-3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>
                <a:spLocks noChangeArrowheads="1"/>
              </p:cNvSpPr>
              <p:nvPr/>
            </p:nvSpPr>
            <p:spPr bwMode="auto">
              <a:xfrm>
                <a:off x="116001" y="1670951"/>
                <a:ext cx="12184154" cy="11695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>
                  <a:lnSpc>
                    <a:spcPts val="4200"/>
                  </a:lnSpc>
                </a:pPr>
                <a:r>
                  <a:rPr lang="en-US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第一步：随机选择聚类中心的初始值，</a:t>
                </a:r>
                <a:r>
                  <a:rPr lang="en-US" altLang="en-US" sz="24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求取使损失函数J最小的数据点的归属值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{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𝒓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𝒏𝒌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}</m:t>
                    </m:r>
                  </m:oMath>
                </a14:m>
                <a:r>
                  <a:rPr lang="en-US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lvl="0">
                  <a:lnSpc>
                    <a:spcPts val="4200"/>
                  </a:lnSpc>
                </a:pPr>
                <a:endParaRPr lang="en-US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001" y="1670951"/>
                <a:ext cx="12184154" cy="11695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16001" y="3401109"/>
                <a:ext cx="11560628" cy="11695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>
                  <a:lnSpc>
                    <a:spcPts val="4200"/>
                  </a:lnSpc>
                </a:pPr>
                <a:r>
                  <a:rPr lang="en-US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第一步：固定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{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𝒓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𝒏𝒌</m:t>
                        </m:r>
                      </m:sub>
                    </m:sSub>
                    <m:r>
                      <a:rPr lang="en-US" altLang="zh-CN" sz="24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}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，再求取</a:t>
                </a:r>
                <a:r>
                  <a:rPr lang="en-US" altLang="en-US" sz="24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求取使损失函数J最小的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𝝁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𝒌</m:t>
                        </m:r>
                      </m:sub>
                    </m:sSub>
                    <m:r>
                      <a:rPr lang="en-US" altLang="zh-CN" sz="24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𝒌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𝟏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,…,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 </m:t>
                    </m:r>
                  </m:oMath>
                </a14:m>
                <a:endParaRPr lang="en-US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>
                  <a:lnSpc>
                    <a:spcPts val="4200"/>
                  </a:lnSpc>
                </a:pPr>
                <a:endParaRPr lang="en-US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001" y="3401109"/>
                <a:ext cx="11560628" cy="11695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/>
          <p:cNvSpPr txBox="1">
            <a:spLocks/>
          </p:cNvSpPr>
          <p:nvPr/>
        </p:nvSpPr>
        <p:spPr>
          <a:xfrm>
            <a:off x="2339718" y="4375091"/>
            <a:ext cx="2383971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C00000"/>
                </a:solidFill>
              </a:rPr>
              <a:t>求导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"/>
              <p:cNvSpPr>
                <a:spLocks noChangeArrowheads="1"/>
              </p:cNvSpPr>
              <p:nvPr/>
            </p:nvSpPr>
            <p:spPr bwMode="auto">
              <a:xfrm>
                <a:off x="3531703" y="2255726"/>
                <a:ext cx="5142270" cy="10515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𝒏𝒌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𝟏</m:t>
                              </m:r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    </m:t>
                              </m:r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𝒊𝒇</m:t>
                              </m:r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 </m:t>
                              </m:r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𝒌</m:t>
                              </m:r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b="1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sz="2400" b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argmin</m:t>
                                  </m:r>
                                </m:e>
                                <m:sub>
                                  <m:r>
                                    <a:rPr lang="en-US" altLang="zh-CN" sz="2400" b="1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𝒋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400" b="1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400" b="1" i="1" dirty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1" i="1" dirty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 dirty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 dirty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1" i="1" dirty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1" i="1" dirty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 dirty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 dirty="0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1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𝟎</m:t>
                              </m:r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                 </m:t>
                              </m:r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𝒐𝒕𝒉𝒆𝒓𝒘𝒊𝒔𝒆</m:t>
                              </m:r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31703" y="2255726"/>
                <a:ext cx="5142270" cy="10515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"/>
              <p:cNvSpPr>
                <a:spLocks noChangeArrowheads="1"/>
              </p:cNvSpPr>
              <p:nvPr/>
            </p:nvSpPr>
            <p:spPr bwMode="auto">
              <a:xfrm>
                <a:off x="3057889" y="3985884"/>
                <a:ext cx="5142270" cy="11380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𝒏</m:t>
                          </m:r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</m:t>
                          </m:r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𝑵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1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zh-CN" sz="2400" b="1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𝒏𝒌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1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(</m:t>
                              </m:r>
                              <m:r>
                                <a:rPr lang="en-US" altLang="zh-CN" sz="2400" b="1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1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2400" b="1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)=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𝟎</m:t>
                          </m:r>
                        </m:e>
                      </m:nary>
                    </m:oMath>
                  </m:oMathPara>
                </a14:m>
                <a:endParaRPr lang="en-US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7889" y="3985884"/>
                <a:ext cx="5142270" cy="11380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1"/>
              <p:cNvSpPr>
                <a:spLocks noChangeArrowheads="1"/>
              </p:cNvSpPr>
              <p:nvPr/>
            </p:nvSpPr>
            <p:spPr bwMode="auto">
              <a:xfrm>
                <a:off x="2822190" y="5165980"/>
                <a:ext cx="5142270" cy="868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zh-CN" altLang="en-US" sz="2400" b="1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𝝁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𝒌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𝒏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400" b="1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zh-CN" sz="2400" b="1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𝒏𝒌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1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b="1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b="1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𝒏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400" b="1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zh-CN" sz="2400" b="1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𝒏𝒌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1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22190" y="5165980"/>
                <a:ext cx="5142270" cy="8688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676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4846802" y="1013421"/>
            <a:ext cx="7000805" cy="5482800"/>
            <a:chOff x="5186362" y="1069522"/>
            <a:chExt cx="6954838" cy="5448300"/>
          </a:xfrm>
        </p:grpSpPr>
        <p:graphicFrame>
          <p:nvGraphicFramePr>
            <p:cNvPr id="6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531197"/>
                </p:ext>
              </p:extLst>
            </p:nvPr>
          </p:nvGraphicFramePr>
          <p:xfrm>
            <a:off x="5186362" y="1069522"/>
            <a:ext cx="6954838" cy="54483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22" name="Group 5"/>
            <p:cNvGrpSpPr>
              <a:grpSpLocks/>
            </p:cNvGrpSpPr>
            <p:nvPr/>
          </p:nvGrpSpPr>
          <p:grpSpPr bwMode="auto">
            <a:xfrm>
              <a:off x="8488362" y="2133147"/>
              <a:ext cx="681038" cy="439738"/>
              <a:chOff x="192" y="1824"/>
              <a:chExt cx="432" cy="281"/>
            </a:xfrm>
          </p:grpSpPr>
          <p:sp>
            <p:nvSpPr>
              <p:cNvPr id="23" name="Oval 6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4" name="Text Box 7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i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25" name="Group 8"/>
            <p:cNvGrpSpPr>
              <a:grpSpLocks/>
            </p:cNvGrpSpPr>
            <p:nvPr/>
          </p:nvGrpSpPr>
          <p:grpSpPr bwMode="auto">
            <a:xfrm>
              <a:off x="7726362" y="3276147"/>
              <a:ext cx="681038" cy="439738"/>
              <a:chOff x="192" y="1824"/>
              <a:chExt cx="432" cy="281"/>
            </a:xfrm>
          </p:grpSpPr>
          <p:sp>
            <p:nvSpPr>
              <p:cNvPr id="26" name="Oval 9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7" name="Text Box 10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i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</p:grpSp>
        <p:grpSp>
          <p:nvGrpSpPr>
            <p:cNvPr id="28" name="Group 11"/>
            <p:cNvGrpSpPr>
              <a:grpSpLocks/>
            </p:cNvGrpSpPr>
            <p:nvPr/>
          </p:nvGrpSpPr>
          <p:grpSpPr bwMode="auto">
            <a:xfrm>
              <a:off x="9783762" y="4876347"/>
              <a:ext cx="681038" cy="439738"/>
              <a:chOff x="192" y="1824"/>
              <a:chExt cx="432" cy="281"/>
            </a:xfrm>
          </p:grpSpPr>
          <p:sp>
            <p:nvSpPr>
              <p:cNvPr id="29" name="Oval 12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i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baseline="-25000"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  <p:sp>
          <p:nvSpPr>
            <p:cNvPr id="31" name="AutoShape 14"/>
            <p:cNvSpPr>
              <a:spLocks noChangeArrowheads="1"/>
            </p:cNvSpPr>
            <p:nvPr/>
          </p:nvSpPr>
          <p:spPr bwMode="auto">
            <a:xfrm>
              <a:off x="7235618" y="4503775"/>
              <a:ext cx="150813" cy="150812"/>
            </a:xfrm>
            <a:prstGeom prst="diamond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AutoShape 15"/>
            <p:cNvSpPr>
              <a:spLocks noChangeArrowheads="1"/>
            </p:cNvSpPr>
            <p:nvPr/>
          </p:nvSpPr>
          <p:spPr bwMode="auto">
            <a:xfrm>
              <a:off x="7421562" y="4719185"/>
              <a:ext cx="150813" cy="150812"/>
            </a:xfrm>
            <a:prstGeom prst="diamond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AutoShape 16"/>
            <p:cNvSpPr>
              <a:spLocks noChangeArrowheads="1"/>
            </p:cNvSpPr>
            <p:nvPr/>
          </p:nvSpPr>
          <p:spPr bwMode="auto">
            <a:xfrm>
              <a:off x="7192962" y="4947785"/>
              <a:ext cx="150813" cy="150812"/>
            </a:xfrm>
            <a:prstGeom prst="diamond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AutoShape 17"/>
            <p:cNvSpPr>
              <a:spLocks noChangeArrowheads="1"/>
            </p:cNvSpPr>
            <p:nvPr/>
          </p:nvSpPr>
          <p:spPr bwMode="auto">
            <a:xfrm>
              <a:off x="6964362" y="4261985"/>
              <a:ext cx="150813" cy="150812"/>
            </a:xfrm>
            <a:prstGeom prst="diamond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AutoShape 18"/>
            <p:cNvSpPr>
              <a:spLocks noChangeArrowheads="1"/>
            </p:cNvSpPr>
            <p:nvPr/>
          </p:nvSpPr>
          <p:spPr bwMode="auto">
            <a:xfrm>
              <a:off x="6964362" y="1899785"/>
              <a:ext cx="150813" cy="150812"/>
            </a:xfrm>
            <a:prstGeom prst="diamond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AutoShape 19"/>
            <p:cNvSpPr>
              <a:spLocks noChangeArrowheads="1"/>
            </p:cNvSpPr>
            <p:nvPr/>
          </p:nvSpPr>
          <p:spPr bwMode="auto">
            <a:xfrm>
              <a:off x="6964362" y="3423785"/>
              <a:ext cx="150813" cy="150812"/>
            </a:xfrm>
            <a:prstGeom prst="diamond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AutoShape 20"/>
            <p:cNvSpPr>
              <a:spLocks noChangeArrowheads="1"/>
            </p:cNvSpPr>
            <p:nvPr/>
          </p:nvSpPr>
          <p:spPr bwMode="auto">
            <a:xfrm>
              <a:off x="6964362" y="4947785"/>
              <a:ext cx="150813" cy="150812"/>
            </a:xfrm>
            <a:prstGeom prst="diamond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" name="AutoShape 21"/>
            <p:cNvSpPr>
              <a:spLocks noChangeArrowheads="1"/>
            </p:cNvSpPr>
            <p:nvPr/>
          </p:nvSpPr>
          <p:spPr bwMode="auto">
            <a:xfrm>
              <a:off x="6507162" y="3957185"/>
              <a:ext cx="150813" cy="150812"/>
            </a:xfrm>
            <a:prstGeom prst="diamond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AutoShape 22"/>
            <p:cNvSpPr>
              <a:spLocks noChangeArrowheads="1"/>
            </p:cNvSpPr>
            <p:nvPr/>
          </p:nvSpPr>
          <p:spPr bwMode="auto">
            <a:xfrm>
              <a:off x="8640762" y="3652385"/>
              <a:ext cx="150813" cy="150812"/>
            </a:xfrm>
            <a:prstGeom prst="diamond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AutoShape 23"/>
            <p:cNvSpPr>
              <a:spLocks noChangeArrowheads="1"/>
            </p:cNvSpPr>
            <p:nvPr/>
          </p:nvSpPr>
          <p:spPr bwMode="auto">
            <a:xfrm>
              <a:off x="10774362" y="1671185"/>
              <a:ext cx="150813" cy="150812"/>
            </a:xfrm>
            <a:prstGeom prst="diamond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AutoShape 24"/>
            <p:cNvSpPr>
              <a:spLocks noChangeArrowheads="1"/>
            </p:cNvSpPr>
            <p:nvPr/>
          </p:nvSpPr>
          <p:spPr bwMode="auto">
            <a:xfrm>
              <a:off x="11231562" y="1747385"/>
              <a:ext cx="150813" cy="150812"/>
            </a:xfrm>
            <a:prstGeom prst="diamond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AutoShape 25"/>
            <p:cNvSpPr>
              <a:spLocks noChangeArrowheads="1"/>
            </p:cNvSpPr>
            <p:nvPr/>
          </p:nvSpPr>
          <p:spPr bwMode="auto">
            <a:xfrm>
              <a:off x="11079162" y="1899785"/>
              <a:ext cx="150813" cy="150812"/>
            </a:xfrm>
            <a:prstGeom prst="diamond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AutoShape 26"/>
            <p:cNvSpPr>
              <a:spLocks noChangeArrowheads="1"/>
            </p:cNvSpPr>
            <p:nvPr/>
          </p:nvSpPr>
          <p:spPr bwMode="auto">
            <a:xfrm>
              <a:off x="10926762" y="2052185"/>
              <a:ext cx="150813" cy="150812"/>
            </a:xfrm>
            <a:prstGeom prst="diamond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AutoShape 27"/>
            <p:cNvSpPr>
              <a:spLocks noChangeArrowheads="1"/>
            </p:cNvSpPr>
            <p:nvPr/>
          </p:nvSpPr>
          <p:spPr bwMode="auto">
            <a:xfrm>
              <a:off x="11231562" y="2204585"/>
              <a:ext cx="150813" cy="150812"/>
            </a:xfrm>
            <a:prstGeom prst="diamond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AutoShape 28"/>
            <p:cNvSpPr>
              <a:spLocks noChangeArrowheads="1"/>
            </p:cNvSpPr>
            <p:nvPr/>
          </p:nvSpPr>
          <p:spPr bwMode="auto">
            <a:xfrm>
              <a:off x="11536362" y="2585585"/>
              <a:ext cx="150813" cy="150812"/>
            </a:xfrm>
            <a:prstGeom prst="diamond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" name="AutoShape 29"/>
            <p:cNvSpPr>
              <a:spLocks noChangeArrowheads="1"/>
            </p:cNvSpPr>
            <p:nvPr/>
          </p:nvSpPr>
          <p:spPr bwMode="auto">
            <a:xfrm>
              <a:off x="9783762" y="1671185"/>
              <a:ext cx="150813" cy="150812"/>
            </a:xfrm>
            <a:prstGeom prst="diamond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" name="AutoShape 30"/>
            <p:cNvSpPr>
              <a:spLocks noChangeArrowheads="1"/>
            </p:cNvSpPr>
            <p:nvPr/>
          </p:nvSpPr>
          <p:spPr bwMode="auto">
            <a:xfrm>
              <a:off x="10088562" y="3118985"/>
              <a:ext cx="150813" cy="150812"/>
            </a:xfrm>
            <a:prstGeom prst="diamond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" name="AutoShape 31"/>
            <p:cNvSpPr>
              <a:spLocks noChangeArrowheads="1"/>
            </p:cNvSpPr>
            <p:nvPr/>
          </p:nvSpPr>
          <p:spPr bwMode="auto">
            <a:xfrm>
              <a:off x="10088562" y="4642985"/>
              <a:ext cx="150813" cy="150812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" name="AutoShape 32"/>
            <p:cNvSpPr>
              <a:spLocks noChangeArrowheads="1"/>
            </p:cNvSpPr>
            <p:nvPr/>
          </p:nvSpPr>
          <p:spPr bwMode="auto">
            <a:xfrm>
              <a:off x="10469562" y="4947785"/>
              <a:ext cx="150813" cy="150812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" name="AutoShape 33"/>
            <p:cNvSpPr>
              <a:spLocks noChangeArrowheads="1"/>
            </p:cNvSpPr>
            <p:nvPr/>
          </p:nvSpPr>
          <p:spPr bwMode="auto">
            <a:xfrm>
              <a:off x="10850562" y="4185785"/>
              <a:ext cx="150813" cy="150812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" name="AutoShape 34"/>
            <p:cNvSpPr>
              <a:spLocks noChangeArrowheads="1"/>
            </p:cNvSpPr>
            <p:nvPr/>
          </p:nvSpPr>
          <p:spPr bwMode="auto">
            <a:xfrm>
              <a:off x="10012362" y="3576185"/>
              <a:ext cx="150813" cy="150812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" name="AutoShape 35"/>
            <p:cNvSpPr>
              <a:spLocks noChangeArrowheads="1"/>
            </p:cNvSpPr>
            <p:nvPr/>
          </p:nvSpPr>
          <p:spPr bwMode="auto">
            <a:xfrm>
              <a:off x="9250362" y="4033385"/>
              <a:ext cx="150813" cy="150812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" name="AutoShape 36"/>
            <p:cNvSpPr>
              <a:spLocks noChangeArrowheads="1"/>
            </p:cNvSpPr>
            <p:nvPr/>
          </p:nvSpPr>
          <p:spPr bwMode="auto">
            <a:xfrm>
              <a:off x="11231562" y="4490585"/>
              <a:ext cx="150813" cy="150812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" name="AutoShape 37"/>
            <p:cNvSpPr>
              <a:spLocks noChangeArrowheads="1"/>
            </p:cNvSpPr>
            <p:nvPr/>
          </p:nvSpPr>
          <p:spPr bwMode="auto">
            <a:xfrm>
              <a:off x="11079162" y="4871585"/>
              <a:ext cx="150813" cy="150812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" name="AutoShape 38"/>
            <p:cNvSpPr>
              <a:spLocks noChangeArrowheads="1"/>
            </p:cNvSpPr>
            <p:nvPr/>
          </p:nvSpPr>
          <p:spPr bwMode="auto">
            <a:xfrm>
              <a:off x="10926762" y="3880985"/>
              <a:ext cx="150813" cy="150812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" name="AutoShape 39"/>
            <p:cNvSpPr>
              <a:spLocks noChangeArrowheads="1"/>
            </p:cNvSpPr>
            <p:nvPr/>
          </p:nvSpPr>
          <p:spPr bwMode="auto">
            <a:xfrm>
              <a:off x="11536362" y="5100185"/>
              <a:ext cx="150813" cy="150812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" name="AutoShape 40"/>
            <p:cNvSpPr>
              <a:spLocks noChangeArrowheads="1"/>
            </p:cNvSpPr>
            <p:nvPr/>
          </p:nvSpPr>
          <p:spPr bwMode="auto">
            <a:xfrm>
              <a:off x="10698162" y="2433185"/>
              <a:ext cx="150813" cy="150812"/>
            </a:xfrm>
            <a:prstGeom prst="diamond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58" name="Group 41"/>
            <p:cNvGrpSpPr>
              <a:grpSpLocks/>
            </p:cNvGrpSpPr>
            <p:nvPr/>
          </p:nvGrpSpPr>
          <p:grpSpPr bwMode="auto">
            <a:xfrm>
              <a:off x="7573962" y="2312535"/>
              <a:ext cx="2878138" cy="2557462"/>
              <a:chOff x="2208" y="1536"/>
              <a:chExt cx="1824" cy="1632"/>
            </a:xfrm>
          </p:grpSpPr>
          <p:sp>
            <p:nvSpPr>
              <p:cNvPr id="59" name="Line 42"/>
              <p:cNvSpPr>
                <a:spLocks noChangeShapeType="1"/>
              </p:cNvSpPr>
              <p:nvPr/>
            </p:nvSpPr>
            <p:spPr bwMode="auto">
              <a:xfrm>
                <a:off x="2976" y="1536"/>
                <a:ext cx="96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43"/>
              <p:cNvSpPr>
                <a:spLocks noChangeShapeType="1"/>
              </p:cNvSpPr>
              <p:nvPr/>
            </p:nvSpPr>
            <p:spPr bwMode="auto">
              <a:xfrm flipH="1">
                <a:off x="2208" y="2352"/>
                <a:ext cx="140" cy="38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44"/>
              <p:cNvSpPr>
                <a:spLocks noChangeShapeType="1"/>
              </p:cNvSpPr>
              <p:nvPr/>
            </p:nvSpPr>
            <p:spPr bwMode="auto">
              <a:xfrm flipV="1">
                <a:off x="3744" y="2688"/>
                <a:ext cx="288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id="{A3EDEA2E-101B-4D87-89B1-C27FCA0FDD8D}"/>
              </a:ext>
            </a:extLst>
          </p:cNvPr>
          <p:cNvCxnSpPr>
            <a:cxnSpLocks/>
          </p:cNvCxnSpPr>
          <p:nvPr/>
        </p:nvCxnSpPr>
        <p:spPr>
          <a:xfrm>
            <a:off x="1213987" y="779646"/>
            <a:ext cx="10515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804981" y="1008978"/>
            <a:ext cx="2383971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3200" b="1" dirty="0"/>
              <a:t>算法流程</a:t>
            </a:r>
            <a:endParaRPr lang="en-US" altLang="zh-C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6">
                <a:extLst>
                  <a:ext uri="{FF2B5EF4-FFF2-40B4-BE49-F238E27FC236}">
                    <a16:creationId xmlns:a16="http://schemas.microsoft.com/office/drawing/2014/main" id="{7A377ED6-B15F-4361-B789-30C0594BDE73}"/>
                  </a:ext>
                </a:extLst>
              </p:cNvPr>
              <p:cNvSpPr txBox="1"/>
              <p:nvPr/>
            </p:nvSpPr>
            <p:spPr>
              <a:xfrm>
                <a:off x="1332410" y="71760"/>
                <a:ext cx="812183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4000" b="1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zh-CN" altLang="en-US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均值聚类</a:t>
                </a:r>
                <a:r>
                  <a:rPr lang="en-US" altLang="zh-CN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4000" b="1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en-US" altLang="zh-CN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-means Clustering)</a:t>
                </a:r>
              </a:p>
            </p:txBody>
          </p:sp>
        </mc:Choice>
        <mc:Fallback xmlns="">
          <p:sp>
            <p:nvSpPr>
              <p:cNvPr id="12" name="文本框 6">
                <a:extLst>
                  <a:ext uri="{FF2B5EF4-FFF2-40B4-BE49-F238E27FC236}">
                    <a16:creationId xmlns:a16="http://schemas.microsoft.com/office/drawing/2014/main" id="{7A377ED6-B15F-4361-B789-30C0594BD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410" y="71760"/>
                <a:ext cx="8121831" cy="707886"/>
              </a:xfrm>
              <a:prstGeom prst="rect">
                <a:avLst/>
              </a:prstGeom>
              <a:blipFill>
                <a:blip r:embed="rId4"/>
                <a:stretch>
                  <a:fillRect t="-15517" r="-1577" b="-3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>
                <a:spLocks noChangeArrowheads="1"/>
              </p:cNvSpPr>
              <p:nvPr/>
            </p:nvSpPr>
            <p:spPr bwMode="auto">
              <a:xfrm>
                <a:off x="287118" y="1515807"/>
                <a:ext cx="5088840" cy="4401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ts val="4200"/>
                  </a:lnSpc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）随机选取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个初始聚类中心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4200"/>
                  </a:lnSpc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）计算每个样本到各聚类中心的距离，将每个样本归到其距离最近的聚类中心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4200"/>
                  </a:lnSpc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）对每个簇，以所有样本的均值作为该簇新的聚类中心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4200"/>
                  </a:lnSpc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）重复第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(2)~(3)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步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直到聚类中心不再变化或达到设定的迭代次数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118" y="1515807"/>
                <a:ext cx="5088840" cy="4401205"/>
              </a:xfrm>
              <a:prstGeom prst="rect">
                <a:avLst/>
              </a:prstGeom>
              <a:blipFill>
                <a:blip r:embed="rId5"/>
                <a:stretch>
                  <a:fillRect l="-1796" r="-1317" b="-12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064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845600" y="1015200"/>
            <a:ext cx="6999288" cy="5483225"/>
            <a:chOff x="4928400" y="997403"/>
            <a:chExt cx="6999288" cy="5483225"/>
          </a:xfrm>
        </p:grpSpPr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7521968"/>
                </p:ext>
              </p:extLst>
            </p:nvPr>
          </p:nvGraphicFramePr>
          <p:xfrm>
            <a:off x="4928400" y="997403"/>
            <a:ext cx="6999288" cy="548322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4" name="组合 3"/>
            <p:cNvGrpSpPr/>
            <p:nvPr/>
          </p:nvGrpSpPr>
          <p:grpSpPr>
            <a:xfrm>
              <a:off x="6250438" y="1632403"/>
              <a:ext cx="5181600" cy="3581400"/>
              <a:chOff x="6250438" y="1632403"/>
              <a:chExt cx="5181600" cy="3581400"/>
            </a:xfrm>
          </p:grpSpPr>
          <p:grpSp>
            <p:nvGrpSpPr>
              <p:cNvPr id="105" name="Group 5"/>
              <p:cNvGrpSpPr>
                <a:grpSpLocks/>
              </p:cNvGrpSpPr>
              <p:nvPr/>
            </p:nvGrpSpPr>
            <p:grpSpPr bwMode="auto">
              <a:xfrm>
                <a:off x="9984238" y="1937203"/>
                <a:ext cx="685800" cy="446088"/>
                <a:chOff x="192" y="1824"/>
                <a:chExt cx="432" cy="281"/>
              </a:xfrm>
            </p:grpSpPr>
            <p:sp>
              <p:nvSpPr>
                <p:cNvPr id="106" name="Oval 6"/>
                <p:cNvSpPr>
                  <a:spLocks noChangeArrowheads="1"/>
                </p:cNvSpPr>
                <p:nvPr/>
              </p:nvSpPr>
              <p:spPr bwMode="auto">
                <a:xfrm>
                  <a:off x="192" y="1824"/>
                  <a:ext cx="144" cy="144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88" y="1872"/>
                  <a:ext cx="336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i="1">
                      <a:latin typeface="Times New Roman" panose="02020603050405020304" pitchFamily="18" charset="0"/>
                    </a:rPr>
                    <a:t>x</a:t>
                  </a:r>
                  <a:r>
                    <a:rPr lang="en-US" altLang="zh-CN" baseline="-250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08" name="Group 8"/>
              <p:cNvGrpSpPr>
                <a:grpSpLocks/>
              </p:cNvGrpSpPr>
              <p:nvPr/>
            </p:nvGrpSpPr>
            <p:grpSpPr bwMode="auto">
              <a:xfrm>
                <a:off x="6936238" y="4147003"/>
                <a:ext cx="685800" cy="446088"/>
                <a:chOff x="192" y="1824"/>
                <a:chExt cx="432" cy="281"/>
              </a:xfrm>
            </p:grpSpPr>
            <p:sp>
              <p:nvSpPr>
                <p:cNvPr id="109" name="Oval 9"/>
                <p:cNvSpPr>
                  <a:spLocks noChangeArrowheads="1"/>
                </p:cNvSpPr>
                <p:nvPr/>
              </p:nvSpPr>
              <p:spPr bwMode="auto">
                <a:xfrm>
                  <a:off x="192" y="1824"/>
                  <a:ext cx="144" cy="144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88" y="1872"/>
                  <a:ext cx="336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i="1">
                      <a:latin typeface="Times New Roman" panose="02020603050405020304" pitchFamily="18" charset="0"/>
                    </a:rPr>
                    <a:t>x</a:t>
                  </a:r>
                  <a:r>
                    <a:rPr lang="en-US" altLang="zh-CN" baseline="-25000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</p:grpSp>
          <p:grpSp>
            <p:nvGrpSpPr>
              <p:cNvPr id="111" name="Group 11"/>
              <p:cNvGrpSpPr>
                <a:grpSpLocks/>
              </p:cNvGrpSpPr>
              <p:nvPr/>
            </p:nvGrpSpPr>
            <p:grpSpPr bwMode="auto">
              <a:xfrm>
                <a:off x="10060438" y="3842203"/>
                <a:ext cx="685800" cy="446088"/>
                <a:chOff x="192" y="1824"/>
                <a:chExt cx="432" cy="281"/>
              </a:xfrm>
            </p:grpSpPr>
            <p:sp>
              <p:nvSpPr>
                <p:cNvPr id="112" name="Oval 12"/>
                <p:cNvSpPr>
                  <a:spLocks noChangeArrowheads="1"/>
                </p:cNvSpPr>
                <p:nvPr/>
              </p:nvSpPr>
              <p:spPr bwMode="auto">
                <a:xfrm>
                  <a:off x="192" y="1824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88" y="1872"/>
                  <a:ext cx="336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i="1">
                      <a:latin typeface="Times New Roman" panose="02020603050405020304" pitchFamily="18" charset="0"/>
                    </a:rPr>
                    <a:t>x</a:t>
                  </a:r>
                  <a:r>
                    <a:rPr lang="en-US" altLang="zh-CN" baseline="-25000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</p:grpSp>
          <p:sp>
            <p:nvSpPr>
              <p:cNvPr id="114" name="AutoShape 14"/>
              <p:cNvSpPr>
                <a:spLocks noChangeArrowheads="1"/>
              </p:cNvSpPr>
              <p:nvPr/>
            </p:nvSpPr>
            <p:spPr bwMode="auto">
              <a:xfrm>
                <a:off x="7002313" y="4453403"/>
                <a:ext cx="152400" cy="152400"/>
              </a:xfrm>
              <a:prstGeom prst="diamond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5" name="AutoShape 15"/>
              <p:cNvSpPr>
                <a:spLocks noChangeArrowheads="1"/>
              </p:cNvSpPr>
              <p:nvPr/>
            </p:nvSpPr>
            <p:spPr bwMode="auto">
              <a:xfrm>
                <a:off x="7164838" y="4680403"/>
                <a:ext cx="152400" cy="152400"/>
              </a:xfrm>
              <a:prstGeom prst="diamond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6" name="AutoShape 16"/>
              <p:cNvSpPr>
                <a:spLocks noChangeArrowheads="1"/>
              </p:cNvSpPr>
              <p:nvPr/>
            </p:nvSpPr>
            <p:spPr bwMode="auto">
              <a:xfrm>
                <a:off x="6936238" y="4909003"/>
                <a:ext cx="152400" cy="152400"/>
              </a:xfrm>
              <a:prstGeom prst="diamond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7" name="AutoShape 17"/>
              <p:cNvSpPr>
                <a:spLocks noChangeArrowheads="1"/>
              </p:cNvSpPr>
              <p:nvPr/>
            </p:nvSpPr>
            <p:spPr bwMode="auto">
              <a:xfrm>
                <a:off x="6707638" y="4223203"/>
                <a:ext cx="152400" cy="152400"/>
              </a:xfrm>
              <a:prstGeom prst="diamond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8" name="AutoShape 18"/>
              <p:cNvSpPr>
                <a:spLocks noChangeArrowheads="1"/>
              </p:cNvSpPr>
              <p:nvPr/>
            </p:nvSpPr>
            <p:spPr bwMode="auto">
              <a:xfrm>
                <a:off x="6707638" y="1861003"/>
                <a:ext cx="152400" cy="152400"/>
              </a:xfrm>
              <a:prstGeom prst="diamond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9" name="AutoShape 19"/>
              <p:cNvSpPr>
                <a:spLocks noChangeArrowheads="1"/>
              </p:cNvSpPr>
              <p:nvPr/>
            </p:nvSpPr>
            <p:spPr bwMode="auto">
              <a:xfrm>
                <a:off x="6707638" y="3385003"/>
                <a:ext cx="152400" cy="152400"/>
              </a:xfrm>
              <a:prstGeom prst="diamond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0" name="AutoShape 20"/>
              <p:cNvSpPr>
                <a:spLocks noChangeArrowheads="1"/>
              </p:cNvSpPr>
              <p:nvPr/>
            </p:nvSpPr>
            <p:spPr bwMode="auto">
              <a:xfrm>
                <a:off x="6707638" y="4909003"/>
                <a:ext cx="152400" cy="152400"/>
              </a:xfrm>
              <a:prstGeom prst="diamond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1" name="AutoShape 21"/>
              <p:cNvSpPr>
                <a:spLocks noChangeArrowheads="1"/>
              </p:cNvSpPr>
              <p:nvPr/>
            </p:nvSpPr>
            <p:spPr bwMode="auto">
              <a:xfrm>
                <a:off x="6250438" y="3918403"/>
                <a:ext cx="152400" cy="152400"/>
              </a:xfrm>
              <a:prstGeom prst="diamond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2" name="AutoShape 22"/>
              <p:cNvSpPr>
                <a:spLocks noChangeArrowheads="1"/>
              </p:cNvSpPr>
              <p:nvPr/>
            </p:nvSpPr>
            <p:spPr bwMode="auto">
              <a:xfrm>
                <a:off x="8384038" y="3613603"/>
                <a:ext cx="152400" cy="152400"/>
              </a:xfrm>
              <a:prstGeom prst="diamond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" name="AutoShape 23"/>
              <p:cNvSpPr>
                <a:spLocks noChangeArrowheads="1"/>
              </p:cNvSpPr>
              <p:nvPr/>
            </p:nvSpPr>
            <p:spPr bwMode="auto">
              <a:xfrm>
                <a:off x="10517638" y="1632403"/>
                <a:ext cx="152400" cy="152400"/>
              </a:xfrm>
              <a:prstGeom prst="diamond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4" name="AutoShape 24"/>
              <p:cNvSpPr>
                <a:spLocks noChangeArrowheads="1"/>
              </p:cNvSpPr>
              <p:nvPr/>
            </p:nvSpPr>
            <p:spPr bwMode="auto">
              <a:xfrm>
                <a:off x="10974838" y="1708603"/>
                <a:ext cx="152400" cy="152400"/>
              </a:xfrm>
              <a:prstGeom prst="diamond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5" name="AutoShape 25"/>
              <p:cNvSpPr>
                <a:spLocks noChangeArrowheads="1"/>
              </p:cNvSpPr>
              <p:nvPr/>
            </p:nvSpPr>
            <p:spPr bwMode="auto">
              <a:xfrm>
                <a:off x="10822438" y="1861003"/>
                <a:ext cx="152400" cy="152400"/>
              </a:xfrm>
              <a:prstGeom prst="diamond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6" name="AutoShape 26"/>
              <p:cNvSpPr>
                <a:spLocks noChangeArrowheads="1"/>
              </p:cNvSpPr>
              <p:nvPr/>
            </p:nvSpPr>
            <p:spPr bwMode="auto">
              <a:xfrm>
                <a:off x="10670038" y="2013403"/>
                <a:ext cx="152400" cy="152400"/>
              </a:xfrm>
              <a:prstGeom prst="diamond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7" name="AutoShape 27"/>
              <p:cNvSpPr>
                <a:spLocks noChangeArrowheads="1"/>
              </p:cNvSpPr>
              <p:nvPr/>
            </p:nvSpPr>
            <p:spPr bwMode="auto">
              <a:xfrm>
                <a:off x="10974838" y="2165803"/>
                <a:ext cx="152400" cy="152400"/>
              </a:xfrm>
              <a:prstGeom prst="diamond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8" name="AutoShape 28"/>
              <p:cNvSpPr>
                <a:spLocks noChangeArrowheads="1"/>
              </p:cNvSpPr>
              <p:nvPr/>
            </p:nvSpPr>
            <p:spPr bwMode="auto">
              <a:xfrm>
                <a:off x="11279638" y="2546803"/>
                <a:ext cx="152400" cy="152400"/>
              </a:xfrm>
              <a:prstGeom prst="diamond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9" name="AutoShape 29"/>
              <p:cNvSpPr>
                <a:spLocks noChangeArrowheads="1"/>
              </p:cNvSpPr>
              <p:nvPr/>
            </p:nvSpPr>
            <p:spPr bwMode="auto">
              <a:xfrm>
                <a:off x="9527038" y="1632403"/>
                <a:ext cx="152400" cy="152400"/>
              </a:xfrm>
              <a:prstGeom prst="diamond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0" name="AutoShape 30"/>
              <p:cNvSpPr>
                <a:spLocks noChangeArrowheads="1"/>
              </p:cNvSpPr>
              <p:nvPr/>
            </p:nvSpPr>
            <p:spPr bwMode="auto">
              <a:xfrm>
                <a:off x="9831838" y="3080203"/>
                <a:ext cx="152400" cy="152400"/>
              </a:xfrm>
              <a:prstGeom prst="diamond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1" name="AutoShape 31"/>
              <p:cNvSpPr>
                <a:spLocks noChangeArrowheads="1"/>
              </p:cNvSpPr>
              <p:nvPr/>
            </p:nvSpPr>
            <p:spPr bwMode="auto">
              <a:xfrm>
                <a:off x="9831838" y="4604203"/>
                <a:ext cx="152400" cy="152400"/>
              </a:xfrm>
              <a:prstGeom prst="diamond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2" name="AutoShape 32"/>
              <p:cNvSpPr>
                <a:spLocks noChangeArrowheads="1"/>
              </p:cNvSpPr>
              <p:nvPr/>
            </p:nvSpPr>
            <p:spPr bwMode="auto">
              <a:xfrm>
                <a:off x="10212838" y="4909003"/>
                <a:ext cx="152400" cy="152400"/>
              </a:xfrm>
              <a:prstGeom prst="diamond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3" name="AutoShape 33"/>
              <p:cNvSpPr>
                <a:spLocks noChangeArrowheads="1"/>
              </p:cNvSpPr>
              <p:nvPr/>
            </p:nvSpPr>
            <p:spPr bwMode="auto">
              <a:xfrm>
                <a:off x="10593838" y="4147003"/>
                <a:ext cx="152400" cy="152400"/>
              </a:xfrm>
              <a:prstGeom prst="diamond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4" name="AutoShape 34"/>
              <p:cNvSpPr>
                <a:spLocks noChangeArrowheads="1"/>
              </p:cNvSpPr>
              <p:nvPr/>
            </p:nvSpPr>
            <p:spPr bwMode="auto">
              <a:xfrm>
                <a:off x="9755638" y="3537403"/>
                <a:ext cx="152400" cy="152400"/>
              </a:xfrm>
              <a:prstGeom prst="diamond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5" name="AutoShape 35"/>
              <p:cNvSpPr>
                <a:spLocks noChangeArrowheads="1"/>
              </p:cNvSpPr>
              <p:nvPr/>
            </p:nvSpPr>
            <p:spPr bwMode="auto">
              <a:xfrm>
                <a:off x="8993638" y="3994603"/>
                <a:ext cx="152400" cy="152400"/>
              </a:xfrm>
              <a:prstGeom prst="diamond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6" name="AutoShape 36"/>
              <p:cNvSpPr>
                <a:spLocks noChangeArrowheads="1"/>
              </p:cNvSpPr>
              <p:nvPr/>
            </p:nvSpPr>
            <p:spPr bwMode="auto">
              <a:xfrm>
                <a:off x="10974838" y="4451803"/>
                <a:ext cx="152400" cy="152400"/>
              </a:xfrm>
              <a:prstGeom prst="diamond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7" name="AutoShape 37"/>
              <p:cNvSpPr>
                <a:spLocks noChangeArrowheads="1"/>
              </p:cNvSpPr>
              <p:nvPr/>
            </p:nvSpPr>
            <p:spPr bwMode="auto">
              <a:xfrm>
                <a:off x="10822438" y="4832803"/>
                <a:ext cx="152400" cy="152400"/>
              </a:xfrm>
              <a:prstGeom prst="diamond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8" name="AutoShape 38"/>
              <p:cNvSpPr>
                <a:spLocks noChangeArrowheads="1"/>
              </p:cNvSpPr>
              <p:nvPr/>
            </p:nvSpPr>
            <p:spPr bwMode="auto">
              <a:xfrm>
                <a:off x="10670038" y="3842203"/>
                <a:ext cx="152400" cy="152400"/>
              </a:xfrm>
              <a:prstGeom prst="diamond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9" name="AutoShape 39"/>
              <p:cNvSpPr>
                <a:spLocks noChangeArrowheads="1"/>
              </p:cNvSpPr>
              <p:nvPr/>
            </p:nvSpPr>
            <p:spPr bwMode="auto">
              <a:xfrm>
                <a:off x="11279638" y="5061403"/>
                <a:ext cx="152400" cy="152400"/>
              </a:xfrm>
              <a:prstGeom prst="diamond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0" name="AutoShape 40"/>
              <p:cNvSpPr>
                <a:spLocks noChangeArrowheads="1"/>
              </p:cNvSpPr>
              <p:nvPr/>
            </p:nvSpPr>
            <p:spPr bwMode="auto">
              <a:xfrm>
                <a:off x="10441438" y="2394403"/>
                <a:ext cx="152400" cy="152400"/>
              </a:xfrm>
              <a:prstGeom prst="diamond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41" name="Group 41"/>
              <p:cNvGrpSpPr>
                <a:grpSpLocks/>
              </p:cNvGrpSpPr>
              <p:nvPr/>
            </p:nvGrpSpPr>
            <p:grpSpPr bwMode="auto">
              <a:xfrm>
                <a:off x="6631438" y="2013403"/>
                <a:ext cx="3962400" cy="2514600"/>
                <a:chOff x="1776" y="1392"/>
                <a:chExt cx="2496" cy="1584"/>
              </a:xfrm>
            </p:grpSpPr>
            <p:sp>
              <p:nvSpPr>
                <p:cNvPr id="142" name="Line 42"/>
                <p:cNvSpPr>
                  <a:spLocks noChangeShapeType="1"/>
                </p:cNvSpPr>
                <p:nvPr/>
              </p:nvSpPr>
              <p:spPr bwMode="auto">
                <a:xfrm flipH="1" flipV="1">
                  <a:off x="1776" y="2592"/>
                  <a:ext cx="192" cy="14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3840" y="2736"/>
                  <a:ext cx="96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" name="Line 44"/>
                <p:cNvSpPr>
                  <a:spLocks noChangeShapeType="1"/>
                </p:cNvSpPr>
                <p:nvPr/>
              </p:nvSpPr>
              <p:spPr bwMode="auto">
                <a:xfrm>
                  <a:off x="4080" y="1392"/>
                  <a:ext cx="192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id="{A3EDEA2E-101B-4D87-89B1-C27FCA0FDD8D}"/>
              </a:ext>
            </a:extLst>
          </p:cNvPr>
          <p:cNvCxnSpPr>
            <a:cxnSpLocks/>
          </p:cNvCxnSpPr>
          <p:nvPr/>
        </p:nvCxnSpPr>
        <p:spPr>
          <a:xfrm>
            <a:off x="1213987" y="779646"/>
            <a:ext cx="10515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806400" y="1008000"/>
            <a:ext cx="2383971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3200" b="1" dirty="0"/>
              <a:t>算法流程</a:t>
            </a:r>
            <a:endParaRPr lang="en-US" altLang="zh-C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6">
                <a:extLst>
                  <a:ext uri="{FF2B5EF4-FFF2-40B4-BE49-F238E27FC236}">
                    <a16:creationId xmlns:a16="http://schemas.microsoft.com/office/drawing/2014/main" id="{7A377ED6-B15F-4361-B789-30C0594BDE73}"/>
                  </a:ext>
                </a:extLst>
              </p:cNvPr>
              <p:cNvSpPr txBox="1"/>
              <p:nvPr/>
            </p:nvSpPr>
            <p:spPr>
              <a:xfrm>
                <a:off x="1332410" y="71760"/>
                <a:ext cx="812183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4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zh-CN" altLang="en-US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均值聚类</a:t>
                </a:r>
                <a:r>
                  <a:rPr lang="en-US" altLang="zh-CN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4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en-US" altLang="zh-CN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-means Clustering)</a:t>
                </a:r>
              </a:p>
            </p:txBody>
          </p:sp>
        </mc:Choice>
        <mc:Fallback xmlns="">
          <p:sp>
            <p:nvSpPr>
              <p:cNvPr id="12" name="文本框 6">
                <a:extLst>
                  <a:ext uri="{FF2B5EF4-FFF2-40B4-BE49-F238E27FC236}">
                    <a16:creationId xmlns:a16="http://schemas.microsoft.com/office/drawing/2014/main" id="{7A377ED6-B15F-4361-B789-30C0594BD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410" y="71760"/>
                <a:ext cx="8121831" cy="707886"/>
              </a:xfrm>
              <a:prstGeom prst="rect">
                <a:avLst/>
              </a:prstGeom>
              <a:blipFill>
                <a:blip r:embed="rId4"/>
                <a:stretch>
                  <a:fillRect t="-15517" r="-1577" b="-3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>
                <a:spLocks noChangeArrowheads="1"/>
              </p:cNvSpPr>
              <p:nvPr/>
            </p:nvSpPr>
            <p:spPr bwMode="auto">
              <a:xfrm>
                <a:off x="286216" y="1515600"/>
                <a:ext cx="5088840" cy="4401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ts val="4200"/>
                  </a:lnSpc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）随机选取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个初始聚类中心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4200"/>
                  </a:lnSpc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）计算每个样本到各聚类中心的距离，将每个样本归到其距离最近的聚类中心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4200"/>
                  </a:lnSpc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）对每个簇，以所有样本的均值作为该簇新的聚类中心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4200"/>
                  </a:lnSpc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）重复第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(2)~(3)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步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直到聚类中心不再变化或达到设定的迭代次数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6216" y="1515600"/>
                <a:ext cx="5088840" cy="4401205"/>
              </a:xfrm>
              <a:prstGeom prst="rect">
                <a:avLst/>
              </a:prstGeom>
              <a:blipFill>
                <a:blip r:embed="rId5"/>
                <a:stretch>
                  <a:fillRect l="-1916" r="-1198" b="-12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721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27159</TotalTime>
  <Words>2863</Words>
  <Application>Microsoft Office PowerPoint</Application>
  <PresentationFormat>宽屏</PresentationFormat>
  <Paragraphs>245</Paragraphs>
  <Slides>31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等线</vt:lpstr>
      <vt:lpstr>宋体</vt:lpstr>
      <vt:lpstr>微软雅黑</vt:lpstr>
      <vt:lpstr>Arial</vt:lpstr>
      <vt:lpstr>Cambria Math</vt:lpstr>
      <vt:lpstr>Courier New</vt:lpstr>
      <vt:lpstr>Times New Roman</vt:lpstr>
      <vt:lpstr>Wingdings</vt:lpstr>
      <vt:lpstr>Office 主题​​</vt:lpstr>
      <vt:lpstr>Visio</vt:lpstr>
      <vt:lpstr>Worksheet</vt:lpstr>
      <vt:lpstr>工作表</vt:lpstr>
      <vt:lpstr>Image Segmentation</vt:lpstr>
      <vt:lpstr>PowerPoint 演示文稿</vt:lpstr>
      <vt:lpstr>K均值聚类 (K-means Clustering)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超像素聚类 (Superpixel Clustering)</vt:lpstr>
      <vt:lpstr>PowerPoint 演示文稿</vt:lpstr>
      <vt:lpstr>PowerPoint 演示文稿</vt:lpstr>
      <vt:lpstr>PowerPoint 演示文稿</vt:lpstr>
      <vt:lpstr>归一化割 (Normalized cut)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形态学分水岭 (Morphological Watersheds)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 Davy</dc:creator>
  <cp:lastModifiedBy>BFZD</cp:lastModifiedBy>
  <cp:revision>3110</cp:revision>
  <dcterms:created xsi:type="dcterms:W3CDTF">2018-06-21T08:06:04Z</dcterms:created>
  <dcterms:modified xsi:type="dcterms:W3CDTF">2021-12-16T09:38:45Z</dcterms:modified>
</cp:coreProperties>
</file>