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91" r:id="rId2"/>
    <p:sldId id="278" r:id="rId3"/>
    <p:sldId id="435" r:id="rId4"/>
    <p:sldId id="436" r:id="rId5"/>
    <p:sldId id="426" r:id="rId6"/>
    <p:sldId id="428" r:id="rId7"/>
    <p:sldId id="425" r:id="rId8"/>
    <p:sldId id="432" r:id="rId9"/>
    <p:sldId id="427" r:id="rId10"/>
    <p:sldId id="465" r:id="rId11"/>
    <p:sldId id="433" r:id="rId12"/>
    <p:sldId id="434" r:id="rId13"/>
    <p:sldId id="466" r:id="rId14"/>
    <p:sldId id="440" r:id="rId15"/>
    <p:sldId id="441" r:id="rId16"/>
    <p:sldId id="443" r:id="rId17"/>
    <p:sldId id="444" r:id="rId18"/>
    <p:sldId id="445" r:id="rId19"/>
    <p:sldId id="467" r:id="rId20"/>
    <p:sldId id="446" r:id="rId21"/>
    <p:sldId id="429" r:id="rId22"/>
    <p:sldId id="449" r:id="rId23"/>
    <p:sldId id="448" r:id="rId24"/>
    <p:sldId id="439" r:id="rId25"/>
    <p:sldId id="468" r:id="rId26"/>
    <p:sldId id="451" r:id="rId27"/>
    <p:sldId id="455" r:id="rId28"/>
    <p:sldId id="469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470" r:id="rId40"/>
    <p:sldId id="450" r:id="rId41"/>
    <p:sldId id="464" r:id="rId42"/>
    <p:sldId id="494" r:id="rId43"/>
    <p:sldId id="495" r:id="rId44"/>
    <p:sldId id="461" r:id="rId45"/>
    <p:sldId id="462" r:id="rId46"/>
    <p:sldId id="463" r:id="rId47"/>
    <p:sldId id="42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4148" autoAdjust="0"/>
  </p:normalViewPr>
  <p:slideViewPr>
    <p:cSldViewPr>
      <p:cViewPr>
        <p:scale>
          <a:sx n="50" d="100"/>
          <a:sy n="50" d="100"/>
        </p:scale>
        <p:origin x="-2222" y="-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png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DEB4-14EC-400E-8384-C13E45A46E8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6121-EB3D-41E0-88C9-9FBECC8F6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1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6121-EB3D-41E0-88C9-9FBECC8F6C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2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51AD77-0D53-44BC-887D-9E73188196DB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25585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51AD77-0D53-44BC-887D-9E73188196DB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343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EC5530E-C9DB-40F6-AA27-049E4F34DFFC}" type="slidenum">
              <a:rPr lang="en-US" altLang="zh-CN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43</a:t>
            </a:fld>
            <a:endParaRPr lang="en-US" altLang="zh-CN" smtClean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A6358AA-E13D-401A-A1C4-2136810778BF}" type="slidenum">
              <a:rPr lang="en-US" altLang="zh-CN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44</a:t>
            </a:fld>
            <a:endParaRPr lang="en-US" altLang="zh-CN" smtClean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52950" cy="3414713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989" y="4324501"/>
            <a:ext cx="5048420" cy="4169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6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683B32A-800A-4427-AEE6-F44BB61CA0DA}" type="slidenum">
              <a:rPr lang="en-US" altLang="zh-CN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45</a:t>
            </a:fld>
            <a:endParaRPr lang="en-US" altLang="zh-CN" smtClean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52950" cy="3414713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989" y="4324501"/>
            <a:ext cx="5048420" cy="4169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1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A6358AA-E13D-401A-A1C4-2136810778BF}" type="slidenum">
              <a:rPr lang="en-US" altLang="zh-CN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46</a:t>
            </a:fld>
            <a:endParaRPr lang="en-US" altLang="zh-CN" smtClean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52950" cy="3414713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989" y="4324501"/>
            <a:ext cx="5048420" cy="41699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4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1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1.bin"/><Relationship Id="rId22" Type="http://schemas.openxmlformats.org/officeDocument/2006/relationships/image" Target="../media/image4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6.png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png"/><Relationship Id="rId11" Type="http://schemas.openxmlformats.org/officeDocument/2006/relationships/image" Target="../media/image41.wmf"/><Relationship Id="rId5" Type="http://schemas.openxmlformats.org/officeDocument/2006/relationships/image" Target="../media/image54.png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53.png"/><Relationship Id="rId9" Type="http://schemas.openxmlformats.org/officeDocument/2006/relationships/image" Target="../media/image5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8349F3C-915B-46E6-83C0-708D5572A15B}" type="slidenum">
              <a:rPr lang="en-US" altLang="zh-CN" smtClean="0">
                <a:latin typeface="Garamond" pitchFamily="18" charset="0"/>
              </a:rPr>
              <a:pPr eaLnBrk="1" hangingPunct="1"/>
              <a:t>1</a:t>
            </a:fld>
            <a:endParaRPr lang="en-US" altLang="zh-CN" smtClean="0">
              <a:latin typeface="Garamond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28625" y="1357313"/>
            <a:ext cx="8229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dirty="0"/>
              <a:t>Convolution</a:t>
            </a:r>
            <a:endParaRPr lang="en-US" altLang="zh-CN" sz="4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44" name="TextBox 9"/>
          <p:cNvSpPr txBox="1">
            <a:spLocks noChangeArrowheads="1"/>
          </p:cNvSpPr>
          <p:nvPr/>
        </p:nvSpPr>
        <p:spPr bwMode="auto">
          <a:xfrm>
            <a:off x="1492250" y="3352800"/>
            <a:ext cx="62484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邸慧军</a:t>
            </a:r>
            <a:endParaRPr lang="en-US" altLang="zh-CN" sz="3200"/>
          </a:p>
          <a:p>
            <a:pPr algn="ctr" eaLnBrk="1" hangingPunct="1">
              <a:lnSpc>
                <a:spcPct val="150000"/>
              </a:lnSpc>
            </a:pPr>
            <a:r>
              <a:rPr lang="en-US" altLang="zh-CN" sz="2800"/>
              <a:t>ajon@bit.edu.cn</a:t>
            </a:r>
            <a:endParaRPr lang="en-US" altLang="zh-CN" sz="3200"/>
          </a:p>
          <a:p>
            <a:pPr algn="ctr" eaLnBrk="1" hangingPunct="1"/>
            <a:endParaRPr lang="en-US" altLang="zh-CN" sz="2400">
              <a:latin typeface="宋体" pitchFamily="2" charset="-122"/>
            </a:endParaRPr>
          </a:p>
          <a:p>
            <a:pPr algn="ctr" eaLnBrk="1" hangingPunct="1"/>
            <a:r>
              <a:rPr lang="zh-CN" altLang="en-US" sz="2400">
                <a:latin typeface="宋体" pitchFamily="2" charset="-122"/>
              </a:rPr>
              <a:t>计算机学院</a:t>
            </a:r>
            <a:endParaRPr lang="en-US" altLang="zh-CN" sz="2400">
              <a:latin typeface="宋体" pitchFamily="2" charset="-122"/>
            </a:endParaRPr>
          </a:p>
          <a:p>
            <a:pPr algn="ctr" eaLnBrk="1" hangingPunct="1"/>
            <a:r>
              <a:rPr lang="zh-CN" altLang="en-US" sz="2400">
                <a:latin typeface="宋体" pitchFamily="2" charset="-122"/>
              </a:rPr>
              <a:t>智能信息技术北京市重点实验室</a:t>
            </a:r>
            <a:endParaRPr lang="en-US" altLang="zh-CN" sz="2400">
              <a:latin typeface="宋体" pitchFamily="2" charset="-122"/>
            </a:endParaRPr>
          </a:p>
          <a:p>
            <a:pPr algn="ctr" eaLnBrk="1" hangingPunct="1"/>
            <a:r>
              <a:rPr lang="zh-CN" altLang="en-US" sz="2400">
                <a:latin typeface="宋体" pitchFamily="2" charset="-122"/>
              </a:rPr>
              <a:t>图像计算与感知智能研究所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866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Understand the convolution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Signal and System</a:t>
            </a:r>
          </a:p>
          <a:p>
            <a:pPr lvl="2"/>
            <a:r>
              <a:rPr lang="en-US" altLang="zh-CN" dirty="0"/>
              <a:t>Basic Concept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Linear, Time-Invariant (LTI) System</a:t>
            </a:r>
          </a:p>
          <a:p>
            <a:pPr lvl="2"/>
            <a:r>
              <a:rPr lang="en-US" altLang="zh-CN" dirty="0" smtClean="0"/>
              <a:t>Impulse-Response</a:t>
            </a:r>
            <a:endParaRPr lang="en-US" altLang="zh-CN" dirty="0"/>
          </a:p>
          <a:p>
            <a:pPr lvl="1"/>
            <a:r>
              <a:rPr lang="en-US" altLang="zh-CN" dirty="0"/>
              <a:t>Signal Transforms</a:t>
            </a:r>
          </a:p>
          <a:p>
            <a:r>
              <a:rPr lang="en-US" altLang="zh-CN" dirty="0"/>
              <a:t>Calculation of convolution</a:t>
            </a:r>
          </a:p>
          <a:p>
            <a:r>
              <a:rPr lang="en-US" altLang="zh-CN" dirty="0"/>
              <a:t>Properties of </a:t>
            </a:r>
            <a:r>
              <a:rPr lang="en-US" altLang="zh-CN" dirty="0" smtClean="0"/>
              <a:t>convolution</a:t>
            </a:r>
          </a:p>
          <a:p>
            <a:r>
              <a:rPr lang="en-US" altLang="zh-CN" dirty="0"/>
              <a:t>Spatial Filtering and Convolution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95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48132" cy="597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4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850182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Understand the convolution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Signal and System</a:t>
            </a:r>
          </a:p>
          <a:p>
            <a:pPr lvl="2"/>
            <a:r>
              <a:rPr lang="en-US" altLang="zh-CN" dirty="0"/>
              <a:t>Basic Concept</a:t>
            </a:r>
          </a:p>
          <a:p>
            <a:pPr lvl="2"/>
            <a:r>
              <a:rPr lang="en-US" altLang="zh-CN" dirty="0"/>
              <a:t>Linear, Time-Invariant (LTI) System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Impulse-Response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Signal Transforms</a:t>
            </a:r>
          </a:p>
          <a:p>
            <a:r>
              <a:rPr lang="en-US" altLang="zh-CN" dirty="0"/>
              <a:t>Calculation of convolution</a:t>
            </a:r>
          </a:p>
          <a:p>
            <a:r>
              <a:rPr lang="en-US" altLang="zh-CN" dirty="0"/>
              <a:t>Properties of </a:t>
            </a:r>
            <a:r>
              <a:rPr lang="en-US" altLang="zh-CN" dirty="0" smtClean="0"/>
              <a:t>convolution</a:t>
            </a:r>
          </a:p>
          <a:p>
            <a:r>
              <a:rPr lang="en-US" altLang="zh-CN" dirty="0"/>
              <a:t>Spatial Filtering and Convolution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18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Let’s play a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CN" dirty="0" err="1" smtClean="0"/>
              <a:t>Ultraman</a:t>
            </a:r>
            <a:r>
              <a:rPr lang="en-US" altLang="zh-CN" dirty="0" smtClean="0"/>
              <a:t> fight </a:t>
            </a:r>
            <a:r>
              <a:rPr lang="en-US" altLang="zh-CN" b="1" dirty="0"/>
              <a:t>Monsters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Suppose the attack </a:t>
            </a:r>
            <a:r>
              <a:rPr lang="en-US" altLang="zh-CN" dirty="0" smtClean="0"/>
              <a:t>effect is</a:t>
            </a:r>
          </a:p>
          <a:p>
            <a:pPr lvl="1"/>
            <a:r>
              <a:rPr lang="en-US" altLang="zh-CN" dirty="0" smtClean="0"/>
              <a:t>For one unit hit (1 strength), </a:t>
            </a:r>
            <a:r>
              <a:rPr lang="en-US" altLang="zh-CN" dirty="0"/>
              <a:t>the </a:t>
            </a:r>
            <a:r>
              <a:rPr lang="en-US" altLang="zh-CN" dirty="0" smtClean="0"/>
              <a:t>blood drop of the Monster in the following 5 seconds </a:t>
            </a:r>
            <a:r>
              <a:rPr lang="en-US" altLang="zh-CN" dirty="0"/>
              <a:t>will </a:t>
            </a:r>
            <a:r>
              <a:rPr lang="en-US" altLang="zh-CN" dirty="0" smtClean="0"/>
              <a:t>be 1 2 3 4 5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504300" y="2511446"/>
            <a:ext cx="6357007" cy="909473"/>
            <a:chOff x="1504300" y="2511446"/>
            <a:chExt cx="6357007" cy="909473"/>
          </a:xfrm>
        </p:grpSpPr>
        <p:sp>
          <p:nvSpPr>
            <p:cNvPr id="4" name="矩形 3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Monster</a:t>
              </a:r>
              <a:endParaRPr lang="zh-CN" altLang="en-US" sz="3200" dirty="0"/>
            </a:p>
          </p:txBody>
        </p:sp>
        <p:cxnSp>
          <p:nvCxnSpPr>
            <p:cNvPr id="5" name="直接箭头连接符 4"/>
            <p:cNvCxnSpPr>
              <a:endCxn id="4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04300" y="2511446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Hit signal</a:t>
              </a:r>
              <a:endParaRPr lang="zh-CN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8064" y="2545740"/>
              <a:ext cx="2713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Blood </a:t>
              </a:r>
              <a:r>
                <a:rPr lang="en-US" altLang="zh-CN" sz="2800" dirty="0"/>
                <a:t>drop </a:t>
              </a:r>
              <a:r>
                <a:rPr lang="en-US" altLang="zh-CN" sz="2800" dirty="0" smtClean="0"/>
                <a:t>signal</a:t>
              </a:r>
              <a:endParaRPr lang="zh-CN" altLang="en-US" sz="2800" dirty="0"/>
            </a:p>
          </p:txBody>
        </p:sp>
      </p:grpSp>
      <p:sp>
        <p:nvSpPr>
          <p:cNvPr id="15" name="AutoShape 2" descr="https://pic2.zhimg.com/50/v2-3621a4ea1fdb3eab429937190a5d0b51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4" descr="https://pic2.zhimg.com/50/v2-3621a4ea1fdb3eab429937190a5d0b51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3797" name="Picture 5" descr="E:\课件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79046"/>
            <a:ext cx="32289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05528" y="5597936"/>
            <a:ext cx="33682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Unit hit response h[n]</a:t>
            </a:r>
          </a:p>
          <a:p>
            <a:r>
              <a:rPr lang="en-US" altLang="zh-CN" sz="2800" dirty="0" smtClean="0"/>
              <a:t>h[0~4] = {1,2,3,4,5}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4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play a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If hit the monster with 1 strength at 0-th second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04300" y="2511446"/>
            <a:ext cx="6357007" cy="909473"/>
            <a:chOff x="1504300" y="2511446"/>
            <a:chExt cx="6357007" cy="909473"/>
          </a:xfrm>
        </p:grpSpPr>
        <p:sp>
          <p:nvSpPr>
            <p:cNvPr id="5" name="矩形 4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Monster</a:t>
              </a:r>
              <a:endParaRPr lang="zh-CN" altLang="en-US" sz="3200" dirty="0"/>
            </a:p>
          </p:txBody>
        </p:sp>
        <p:cxnSp>
          <p:nvCxnSpPr>
            <p:cNvPr id="6" name="直接箭头连接符 5"/>
            <p:cNvCxnSpPr>
              <a:endCxn id="5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5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04300" y="2511446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Hit signal</a:t>
              </a:r>
              <a:endParaRPr lang="zh-CN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8064" y="2545740"/>
              <a:ext cx="2713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Blood </a:t>
              </a:r>
              <a:r>
                <a:rPr lang="en-US" altLang="zh-CN" sz="2800" dirty="0"/>
                <a:t>drop </a:t>
              </a:r>
              <a:r>
                <a:rPr lang="en-US" altLang="zh-CN" sz="2800" dirty="0" smtClean="0"/>
                <a:t>signal</a:t>
              </a:r>
              <a:endParaRPr lang="zh-CN" altLang="en-US" sz="2800" dirty="0"/>
            </a:p>
          </p:txBody>
        </p:sp>
      </p:grpSp>
      <p:pic>
        <p:nvPicPr>
          <p:cNvPr id="36866" name="Picture 2" descr="E:\课件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609571"/>
            <a:ext cx="2558717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52155" y="3884449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Hit signal: x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5661248"/>
            <a:ext cx="3053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Blood </a:t>
            </a:r>
            <a:r>
              <a:rPr lang="en-US" altLang="zh-CN" sz="2800" dirty="0"/>
              <a:t>drop </a:t>
            </a:r>
            <a:r>
              <a:rPr lang="en-US" altLang="zh-CN" sz="2800" dirty="0" smtClean="0"/>
              <a:t>signal: 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17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play a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If hit the monster with 1 strength at 2-th second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04300" y="2511446"/>
            <a:ext cx="6357007" cy="909473"/>
            <a:chOff x="1504300" y="2511446"/>
            <a:chExt cx="6357007" cy="909473"/>
          </a:xfrm>
        </p:grpSpPr>
        <p:sp>
          <p:nvSpPr>
            <p:cNvPr id="5" name="矩形 4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Monster</a:t>
              </a:r>
              <a:endParaRPr lang="zh-CN" altLang="en-US" sz="3200" dirty="0"/>
            </a:p>
          </p:txBody>
        </p:sp>
        <p:cxnSp>
          <p:nvCxnSpPr>
            <p:cNvPr id="6" name="直接箭头连接符 5"/>
            <p:cNvCxnSpPr>
              <a:endCxn id="5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5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04300" y="2511446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Hit signal</a:t>
              </a:r>
              <a:endParaRPr lang="zh-CN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8064" y="2545740"/>
              <a:ext cx="2713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Blood </a:t>
              </a:r>
              <a:r>
                <a:rPr lang="en-US" altLang="zh-CN" sz="2800" dirty="0"/>
                <a:t>drop </a:t>
              </a:r>
              <a:r>
                <a:rPr lang="en-US" altLang="zh-CN" sz="2800" dirty="0" smtClean="0"/>
                <a:t>signal</a:t>
              </a:r>
              <a:endParaRPr lang="zh-CN" altLang="en-US" sz="2800" dirty="0"/>
            </a:p>
          </p:txBody>
        </p:sp>
      </p:grpSp>
      <p:pic>
        <p:nvPicPr>
          <p:cNvPr id="37890" name="Picture 2" descr="E:\课件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61" y="3573016"/>
            <a:ext cx="3315679" cy="304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67978" y="4420823"/>
            <a:ext cx="2368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Time-Invariant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2155" y="3884449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Hit signal: x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5661248"/>
            <a:ext cx="3053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Blood </a:t>
            </a:r>
            <a:r>
              <a:rPr lang="en-US" altLang="zh-CN" sz="2800" dirty="0"/>
              <a:t>drop </a:t>
            </a:r>
            <a:r>
              <a:rPr lang="en-US" altLang="zh-CN" sz="2800" dirty="0" smtClean="0"/>
              <a:t>signal: 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94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play a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hit the monster </a:t>
            </a:r>
            <a:r>
              <a:rPr lang="en-US" altLang="zh-CN" dirty="0"/>
              <a:t>with </a:t>
            </a:r>
            <a:r>
              <a:rPr lang="en-US" altLang="zh-CN" dirty="0" smtClean="0"/>
              <a:t>1 </a:t>
            </a:r>
            <a:r>
              <a:rPr lang="en-US" altLang="zh-CN" dirty="0"/>
              <a:t>strength </a:t>
            </a:r>
            <a:r>
              <a:rPr lang="en-US" altLang="zh-CN" dirty="0" smtClean="0"/>
              <a:t>at 0-th and 2-th second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04300" y="2511446"/>
            <a:ext cx="6357007" cy="909473"/>
            <a:chOff x="1504300" y="2511446"/>
            <a:chExt cx="6357007" cy="909473"/>
          </a:xfrm>
        </p:grpSpPr>
        <p:sp>
          <p:nvSpPr>
            <p:cNvPr id="5" name="矩形 4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Monster</a:t>
              </a:r>
              <a:endParaRPr lang="zh-CN" altLang="en-US" sz="3200" dirty="0"/>
            </a:p>
          </p:txBody>
        </p:sp>
        <p:cxnSp>
          <p:nvCxnSpPr>
            <p:cNvPr id="6" name="直接箭头连接符 5"/>
            <p:cNvCxnSpPr>
              <a:endCxn id="5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5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04300" y="2511446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Hit signal</a:t>
              </a:r>
              <a:endParaRPr lang="zh-CN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8064" y="2545740"/>
              <a:ext cx="2713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Blood </a:t>
              </a:r>
              <a:r>
                <a:rPr lang="en-US" altLang="zh-CN" sz="2800" dirty="0"/>
                <a:t>drop </a:t>
              </a:r>
              <a:r>
                <a:rPr lang="en-US" altLang="zh-CN" sz="2800" dirty="0" smtClean="0"/>
                <a:t>signal</a:t>
              </a:r>
              <a:endParaRPr lang="zh-CN" altLang="en-US" sz="2800" dirty="0"/>
            </a:p>
          </p:txBody>
        </p:sp>
      </p:grpSp>
      <p:pic>
        <p:nvPicPr>
          <p:cNvPr id="38914" name="Picture 2" descr="E:\课件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15" y="3540830"/>
            <a:ext cx="3272097" cy="309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60232" y="443653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Linear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2155" y="3884449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Hit signal: x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5661248"/>
            <a:ext cx="3053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Blood </a:t>
            </a:r>
            <a:r>
              <a:rPr lang="en-US" altLang="zh-CN" sz="2800" dirty="0"/>
              <a:t>drop </a:t>
            </a:r>
            <a:r>
              <a:rPr lang="en-US" altLang="zh-CN" sz="2800" dirty="0" smtClean="0"/>
              <a:t>signal: 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9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play a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smtClean="0"/>
              <a:t>For a general hit x[k] (hit strength at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second)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04300" y="2511446"/>
            <a:ext cx="6357007" cy="909473"/>
            <a:chOff x="1504300" y="2511446"/>
            <a:chExt cx="6357007" cy="909473"/>
          </a:xfrm>
        </p:grpSpPr>
        <p:sp>
          <p:nvSpPr>
            <p:cNvPr id="5" name="矩形 4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Monster</a:t>
              </a:r>
              <a:endParaRPr lang="zh-CN" altLang="en-US" sz="3200" dirty="0"/>
            </a:p>
          </p:txBody>
        </p:sp>
        <p:cxnSp>
          <p:nvCxnSpPr>
            <p:cNvPr id="6" name="直接箭头连接符 5"/>
            <p:cNvCxnSpPr>
              <a:endCxn id="5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5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04300" y="2511446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Hit signal</a:t>
              </a:r>
              <a:endParaRPr lang="zh-CN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8064" y="2545740"/>
              <a:ext cx="2713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Blood </a:t>
              </a:r>
              <a:r>
                <a:rPr lang="en-US" altLang="zh-CN" sz="2800" dirty="0"/>
                <a:t>drop </a:t>
              </a:r>
              <a:r>
                <a:rPr lang="en-US" altLang="zh-CN" sz="2800" dirty="0" smtClean="0"/>
                <a:t>signal</a:t>
              </a:r>
              <a:endParaRPr lang="zh-CN" altLang="en-US" sz="2800" dirty="0"/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009389"/>
              </p:ext>
            </p:extLst>
          </p:nvPr>
        </p:nvGraphicFramePr>
        <p:xfrm>
          <a:off x="1342101" y="3861048"/>
          <a:ext cx="64928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公式" r:id="rId3" imgW="2222280" imgH="444240" progId="Equation.3">
                  <p:embed/>
                </p:oleObj>
              </mc:Choice>
              <mc:Fallback>
                <p:oleObj name="公式" r:id="rId3" imgW="2222280" imgH="4442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101" y="3861048"/>
                        <a:ext cx="64928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39551" y="5517232"/>
            <a:ext cx="828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 smtClean="0"/>
              <a:t>y[7]</a:t>
            </a:r>
            <a:r>
              <a:rPr lang="en-US" altLang="zh-CN" sz="2400" b="1" dirty="0"/>
              <a:t>=</a:t>
            </a:r>
            <a:r>
              <a:rPr lang="pt-BR" altLang="zh-CN" sz="2400" b="1" dirty="0" smtClean="0"/>
              <a:t>x[3] h[7-3]+x[4] h[7-4] </a:t>
            </a:r>
            <a:r>
              <a:rPr lang="pt-BR" altLang="zh-CN" sz="2400" b="1" dirty="0"/>
              <a:t>+</a:t>
            </a:r>
            <a:r>
              <a:rPr lang="pt-BR" altLang="zh-CN" sz="2400" b="1" dirty="0" smtClean="0"/>
              <a:t>x[5] h[7-5] </a:t>
            </a:r>
            <a:r>
              <a:rPr lang="pt-BR" altLang="zh-CN" sz="2400" b="1" dirty="0"/>
              <a:t>+</a:t>
            </a:r>
            <a:r>
              <a:rPr lang="pt-BR" altLang="zh-CN" sz="2400" b="1" dirty="0" smtClean="0"/>
              <a:t>x[6] h[7-6] </a:t>
            </a:r>
            <a:r>
              <a:rPr lang="pt-BR" altLang="zh-CN" sz="2400" b="1" dirty="0"/>
              <a:t>+</a:t>
            </a:r>
            <a:r>
              <a:rPr lang="pt-BR" altLang="zh-CN" sz="2400" b="1" dirty="0" smtClean="0"/>
              <a:t>x[7] h[7-7]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83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Understand the convolution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Signal and System</a:t>
            </a:r>
          </a:p>
          <a:p>
            <a:pPr lvl="2"/>
            <a:r>
              <a:rPr lang="en-US" altLang="zh-CN" dirty="0"/>
              <a:t>Basic Concept</a:t>
            </a:r>
          </a:p>
          <a:p>
            <a:pPr lvl="2"/>
            <a:r>
              <a:rPr lang="en-US" altLang="zh-CN" dirty="0"/>
              <a:t>Linear, Time-Invariant (LTI) System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Impulse-Response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Signal Transforms</a:t>
            </a:r>
          </a:p>
          <a:p>
            <a:r>
              <a:rPr lang="en-US" altLang="zh-CN" dirty="0"/>
              <a:t>Calculation of convolution</a:t>
            </a:r>
          </a:p>
          <a:p>
            <a:r>
              <a:rPr lang="en-US" altLang="zh-CN" dirty="0"/>
              <a:t>Properties of </a:t>
            </a:r>
            <a:r>
              <a:rPr lang="en-US" altLang="zh-CN" dirty="0" smtClean="0"/>
              <a:t>convolution</a:t>
            </a:r>
          </a:p>
          <a:p>
            <a:r>
              <a:rPr lang="en-US" altLang="zh-CN" dirty="0"/>
              <a:t>Spatial Filtering and Convolution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37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Definition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Understand the convolution</a:t>
            </a:r>
          </a:p>
          <a:p>
            <a:pPr lvl="1"/>
            <a:r>
              <a:rPr lang="en-US" altLang="zh-CN" dirty="0" smtClean="0"/>
              <a:t>Signal and System</a:t>
            </a:r>
          </a:p>
          <a:p>
            <a:pPr lvl="1"/>
            <a:r>
              <a:rPr lang="en-US" altLang="zh-CN" dirty="0" smtClean="0"/>
              <a:t>Signal Transforms</a:t>
            </a:r>
          </a:p>
          <a:p>
            <a:r>
              <a:rPr lang="en-US" altLang="zh-CN" dirty="0" smtClean="0"/>
              <a:t>Calculation of convolution</a:t>
            </a:r>
          </a:p>
          <a:p>
            <a:r>
              <a:rPr lang="en-US" altLang="zh-CN" dirty="0" smtClean="0"/>
              <a:t>Properties </a:t>
            </a:r>
            <a:r>
              <a:rPr lang="en-US" altLang="zh-CN" dirty="0"/>
              <a:t>of </a:t>
            </a:r>
            <a:r>
              <a:rPr lang="en-US" altLang="zh-CN" dirty="0" smtClean="0"/>
              <a:t>convolution</a:t>
            </a:r>
          </a:p>
          <a:p>
            <a:r>
              <a:rPr lang="en-US" altLang="zh-CN" dirty="0" smtClean="0"/>
              <a:t>Spatial Filtering and Convolution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80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Ultraman</a:t>
            </a:r>
            <a:r>
              <a:rPr lang="en-US" altLang="zh-CN" dirty="0"/>
              <a:t> fight </a:t>
            </a:r>
            <a:r>
              <a:rPr lang="en-US" altLang="zh-CN" b="1" dirty="0"/>
              <a:t>Monsters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Suppose the attack </a:t>
            </a:r>
            <a:r>
              <a:rPr lang="en-US" altLang="zh-CN" dirty="0" smtClean="0"/>
              <a:t>effect is</a:t>
            </a:r>
          </a:p>
          <a:p>
            <a:pPr lvl="1"/>
            <a:r>
              <a:rPr lang="en-US" altLang="zh-CN" dirty="0" smtClean="0"/>
              <a:t>For one</a:t>
            </a:r>
            <a:r>
              <a:rPr lang="en-US" altLang="zh-CN" b="1" dirty="0" smtClean="0">
                <a:solidFill>
                  <a:srgbClr val="FF0000"/>
                </a:solidFill>
              </a:rPr>
              <a:t> unit hit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(1 strength), </a:t>
            </a:r>
            <a:r>
              <a:rPr lang="en-US" altLang="zh-CN" dirty="0"/>
              <a:t>the </a:t>
            </a:r>
            <a:r>
              <a:rPr lang="en-US" altLang="zh-CN" dirty="0" smtClean="0"/>
              <a:t>blood drop of the Monster in the following 5 seconds </a:t>
            </a:r>
            <a:r>
              <a:rPr lang="en-US" altLang="zh-CN" dirty="0"/>
              <a:t>will </a:t>
            </a:r>
            <a:r>
              <a:rPr lang="en-US" altLang="zh-CN" dirty="0" smtClean="0"/>
              <a:t>be 1 2 3 4 5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504300" y="1772816"/>
            <a:ext cx="6357007" cy="909473"/>
            <a:chOff x="1504300" y="2511446"/>
            <a:chExt cx="6357007" cy="909473"/>
          </a:xfrm>
        </p:grpSpPr>
        <p:sp>
          <p:nvSpPr>
            <p:cNvPr id="4" name="矩形 3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Monster</a:t>
              </a:r>
              <a:endParaRPr lang="zh-CN" altLang="en-US" sz="3200" dirty="0"/>
            </a:p>
          </p:txBody>
        </p:sp>
        <p:cxnSp>
          <p:nvCxnSpPr>
            <p:cNvPr id="5" name="直接箭头连接符 4"/>
            <p:cNvCxnSpPr>
              <a:endCxn id="4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04300" y="2511446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Hit signal</a:t>
              </a:r>
              <a:endParaRPr lang="zh-CN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8064" y="2545740"/>
              <a:ext cx="2713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Blood </a:t>
              </a:r>
              <a:r>
                <a:rPr lang="en-US" altLang="zh-CN" sz="2800" dirty="0"/>
                <a:t>drop </a:t>
              </a:r>
              <a:r>
                <a:rPr lang="en-US" altLang="zh-CN" sz="2800" dirty="0" smtClean="0"/>
                <a:t>signal</a:t>
              </a:r>
              <a:endParaRPr lang="zh-CN" altLang="en-US" sz="2800" dirty="0"/>
            </a:p>
          </p:txBody>
        </p:sp>
      </p:grpSp>
      <p:sp>
        <p:nvSpPr>
          <p:cNvPr id="15" name="AutoShape 2" descr="https://pic2.zhimg.com/50/v2-3621a4ea1fdb3eab429937190a5d0b51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4" descr="https://pic2.zhimg.com/50/v2-3621a4ea1fdb3eab429937190a5d0b51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3797" name="Picture 5" descr="E:\课件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85184"/>
            <a:ext cx="32289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2141" y="5565684"/>
            <a:ext cx="34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Unit hit response </a:t>
            </a:r>
            <a:r>
              <a:rPr lang="en-US" altLang="zh-CN" sz="2800" dirty="0" smtClean="0"/>
              <a:t>h(n)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56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04664"/>
            <a:ext cx="8245839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 smtClean="0"/>
              <a:t>Selection</a:t>
            </a:r>
          </a:p>
          <a:p>
            <a:endParaRPr lang="en-US" altLang="zh-CN" dirty="0"/>
          </a:p>
          <a:p>
            <a:r>
              <a:rPr lang="en-US" altLang="zh-CN" dirty="0" smtClean="0"/>
              <a:t>Signal Sampling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Signal Decomposition</a:t>
            </a:r>
          </a:p>
          <a:p>
            <a:pPr lvl="1"/>
            <a:r>
              <a:rPr lang="en-US" altLang="zh-CN" dirty="0"/>
              <a:t>A signal can be decomposed into a group of </a:t>
            </a:r>
            <a:r>
              <a:rPr lang="en-US" altLang="zh-CN" dirty="0" smtClean="0"/>
              <a:t>impulses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68"/>
          <a:stretch/>
        </p:blipFill>
        <p:spPr bwMode="auto">
          <a:xfrm>
            <a:off x="495459" y="188640"/>
            <a:ext cx="8237971" cy="137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6726"/>
              </p:ext>
            </p:extLst>
          </p:nvPr>
        </p:nvGraphicFramePr>
        <p:xfrm>
          <a:off x="1552575" y="2205038"/>
          <a:ext cx="47418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8" name="公式" r:id="rId4" imgW="1904760" imgH="203040" progId="Equation.3">
                  <p:embed/>
                </p:oleObj>
              </mc:Choice>
              <mc:Fallback>
                <p:oleObj name="公式" r:id="rId4" imgW="1904760" imgH="20304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205038"/>
                        <a:ext cx="47418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62992"/>
              </p:ext>
            </p:extLst>
          </p:nvPr>
        </p:nvGraphicFramePr>
        <p:xfrm>
          <a:off x="1165225" y="3213100"/>
          <a:ext cx="68961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9" name="公式" r:id="rId6" imgW="2717640" imgH="609480" progId="Equation.3">
                  <p:embed/>
                </p:oleObj>
              </mc:Choice>
              <mc:Fallback>
                <p:oleObj name="公式" r:id="rId6" imgW="27176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213100"/>
                        <a:ext cx="68961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65430"/>
              </p:ext>
            </p:extLst>
          </p:nvPr>
        </p:nvGraphicFramePr>
        <p:xfrm>
          <a:off x="2843213" y="5589588"/>
          <a:ext cx="555466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0" name="公式" r:id="rId8" imgW="1473120" imgH="291960" progId="Equation.3">
                  <p:embed/>
                </p:oleObj>
              </mc:Choice>
              <mc:Fallback>
                <p:oleObj name="公式" r:id="rId8" imgW="1473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89588"/>
                        <a:ext cx="5554662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7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Ultraman</a:t>
            </a:r>
            <a:r>
              <a:rPr lang="en-US" altLang="zh-CN" dirty="0"/>
              <a:t> fight </a:t>
            </a:r>
            <a:r>
              <a:rPr lang="en-US" altLang="zh-CN" b="1" dirty="0"/>
              <a:t>Monsters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5536"/>
            <a:ext cx="8435280" cy="5616624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Suppose the attack </a:t>
            </a:r>
            <a:r>
              <a:rPr lang="en-US" altLang="zh-CN" dirty="0" smtClean="0"/>
              <a:t>effect is</a:t>
            </a:r>
          </a:p>
          <a:p>
            <a:pPr lvl="1"/>
            <a:r>
              <a:rPr lang="en-US" altLang="zh-CN" dirty="0" smtClean="0"/>
              <a:t>For one </a:t>
            </a:r>
            <a:r>
              <a:rPr lang="en-US" altLang="zh-CN" b="1" dirty="0" smtClean="0"/>
              <a:t>unit hit</a:t>
            </a:r>
            <a:r>
              <a:rPr lang="en-US" altLang="zh-CN" dirty="0" smtClean="0"/>
              <a:t> (1 strength), </a:t>
            </a:r>
            <a:r>
              <a:rPr lang="en-US" altLang="zh-CN" dirty="0"/>
              <a:t>the </a:t>
            </a:r>
            <a:r>
              <a:rPr lang="en-US" altLang="zh-CN" dirty="0" smtClean="0"/>
              <a:t>blood drop of the Monster in the following 5 seconds </a:t>
            </a:r>
            <a:r>
              <a:rPr lang="en-US" altLang="zh-CN" dirty="0"/>
              <a:t>will </a:t>
            </a:r>
            <a:r>
              <a:rPr lang="en-US" altLang="zh-CN" dirty="0" smtClean="0"/>
              <a:t>be 1 2 3 4 </a:t>
            </a:r>
            <a:r>
              <a:rPr lang="en-US" altLang="zh-CN" dirty="0" smtClean="0"/>
              <a:t>5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a general hit x[k] (hit strength at k-</a:t>
            </a:r>
            <a:r>
              <a:rPr lang="en-US" altLang="zh-CN" dirty="0" err="1"/>
              <a:t>th</a:t>
            </a:r>
            <a:r>
              <a:rPr lang="en-US" altLang="zh-CN" dirty="0"/>
              <a:t> second)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504300" y="1412776"/>
            <a:ext cx="6357007" cy="909473"/>
            <a:chOff x="1504300" y="2511446"/>
            <a:chExt cx="6357007" cy="909473"/>
          </a:xfrm>
        </p:grpSpPr>
        <p:sp>
          <p:nvSpPr>
            <p:cNvPr id="4" name="矩形 3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Monster</a:t>
              </a:r>
              <a:endParaRPr lang="zh-CN" altLang="en-US" sz="3200" dirty="0"/>
            </a:p>
          </p:txBody>
        </p:sp>
        <p:cxnSp>
          <p:nvCxnSpPr>
            <p:cNvPr id="5" name="直接箭头连接符 4"/>
            <p:cNvCxnSpPr>
              <a:endCxn id="4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04300" y="2511446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Hit signal</a:t>
              </a:r>
              <a:endParaRPr lang="zh-CN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8064" y="2545740"/>
              <a:ext cx="2713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Blood </a:t>
              </a:r>
              <a:r>
                <a:rPr lang="en-US" altLang="zh-CN" sz="2800" dirty="0"/>
                <a:t>drop </a:t>
              </a:r>
              <a:r>
                <a:rPr lang="en-US" altLang="zh-CN" sz="2800" dirty="0" smtClean="0"/>
                <a:t>signal</a:t>
              </a:r>
              <a:endParaRPr lang="zh-CN" altLang="en-US" sz="2800" dirty="0"/>
            </a:p>
          </p:txBody>
        </p:sp>
      </p:grpSp>
      <p:sp>
        <p:nvSpPr>
          <p:cNvPr id="15" name="AutoShape 2" descr="https://pic2.zhimg.com/50/v2-3621a4ea1fdb3eab429937190a5d0b51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4" descr="https://pic2.zhimg.com/50/v2-3621a4ea1fdb3eab429937190a5d0b51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3797" name="Picture 5" descr="E:\课件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1048"/>
            <a:ext cx="32289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2141" y="4341548"/>
            <a:ext cx="34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Unit hit response </a:t>
            </a:r>
            <a:r>
              <a:rPr lang="en-US" altLang="zh-CN" sz="2800" dirty="0" smtClean="0"/>
              <a:t>h(n)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26557"/>
              </p:ext>
            </p:extLst>
          </p:nvPr>
        </p:nvGraphicFramePr>
        <p:xfrm>
          <a:off x="1575703" y="5640318"/>
          <a:ext cx="64928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公式" r:id="rId4" imgW="2222280" imgH="444240" progId="Equation.3">
                  <p:embed/>
                </p:oleObj>
              </mc:Choice>
              <mc:Fallback>
                <p:oleObj name="公式" r:id="rId4" imgW="2222280" imgH="44424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703" y="5640318"/>
                        <a:ext cx="64928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Impulse 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Impulse response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Given impulse response h of a system, for any input signal x, then output y will be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2330330"/>
            <a:ext cx="8173786" cy="1432693"/>
            <a:chOff x="395536" y="2511446"/>
            <a:chExt cx="8173786" cy="1432693"/>
          </a:xfrm>
        </p:grpSpPr>
        <p:sp>
          <p:nvSpPr>
            <p:cNvPr id="5" name="矩形 4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System</a:t>
              </a:r>
              <a:endParaRPr lang="zh-CN" altLang="en-US" sz="3200" dirty="0"/>
            </a:p>
          </p:txBody>
        </p:sp>
        <p:cxnSp>
          <p:nvCxnSpPr>
            <p:cNvPr id="6" name="直接箭头连接符 5"/>
            <p:cNvCxnSpPr>
              <a:endCxn id="5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5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5536" y="2511446"/>
              <a:ext cx="2651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Unit Impulse </a:t>
              </a:r>
              <a:r>
                <a:rPr lang="el-GR" altLang="zh-CN" sz="2800" i="1" dirty="0" smtClean="0"/>
                <a:t>δ</a:t>
              </a:r>
              <a:r>
                <a:rPr lang="en-US" altLang="zh-CN" sz="2800" i="1" dirty="0" smtClean="0"/>
                <a:t>(t)</a:t>
              </a:r>
              <a:endParaRPr lang="zh-CN" altLang="en-US" sz="28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8064" y="2545740"/>
              <a:ext cx="34212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Impulse </a:t>
              </a:r>
              <a:r>
                <a:rPr lang="en-US" altLang="zh-CN" sz="2800" dirty="0" smtClean="0"/>
                <a:t>Response </a:t>
              </a:r>
              <a:r>
                <a:rPr lang="en-US" altLang="zh-CN" sz="2800" i="1" dirty="0" smtClean="0"/>
                <a:t>h(t)</a:t>
              </a:r>
              <a:endParaRPr lang="zh-CN" altLang="en-US" sz="2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371" y="3420919"/>
              <a:ext cx="2452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Input signal x(t)</a:t>
              </a:r>
              <a:endParaRPr lang="zh-CN" altLang="en-US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9205" y="3420919"/>
              <a:ext cx="2678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output signal y(t)</a:t>
              </a:r>
              <a:endParaRPr lang="zh-CN" altLang="en-US" sz="2800" i="1" dirty="0"/>
            </a:p>
          </p:txBody>
        </p:sp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28038"/>
              </p:ext>
            </p:extLst>
          </p:nvPr>
        </p:nvGraphicFramePr>
        <p:xfrm>
          <a:off x="1287463" y="5775325"/>
          <a:ext cx="702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1" name="公式" r:id="rId3" imgW="2222280" imgH="342720" progId="Equation.3">
                  <p:embed/>
                </p:oleObj>
              </mc:Choice>
              <mc:Fallback>
                <p:oleObj name="公式" r:id="rId3" imgW="2222280" imgH="34272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775325"/>
                        <a:ext cx="7023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32892"/>
              </p:ext>
            </p:extLst>
          </p:nvPr>
        </p:nvGraphicFramePr>
        <p:xfrm>
          <a:off x="1979712" y="4869160"/>
          <a:ext cx="4857378" cy="97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2" name="公式" r:id="rId5" imgW="1460160" imgH="291960" progId="Equation.3">
                  <p:embed/>
                </p:oleObj>
              </mc:Choice>
              <mc:Fallback>
                <p:oleObj name="公式" r:id="rId5" imgW="1460160" imgH="29196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869160"/>
                        <a:ext cx="4857378" cy="970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>
          <a:xfrm>
            <a:off x="4716016" y="5589240"/>
            <a:ext cx="453189" cy="50405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21605" y="5570076"/>
            <a:ext cx="343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Linear, Time-Invariant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Understand the convolution</a:t>
            </a:r>
          </a:p>
          <a:p>
            <a:pPr lvl="1"/>
            <a:r>
              <a:rPr lang="en-US" altLang="zh-CN" dirty="0"/>
              <a:t>Signal and System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Signal Transforms </a:t>
            </a:r>
            <a:r>
              <a:rPr lang="en-US" altLang="zh-CN" dirty="0">
                <a:solidFill>
                  <a:srgbClr val="FF0000"/>
                </a:solidFill>
              </a:rPr>
              <a:t>(Power series)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Fourier Transforms,  Z-Transform, Laplace Transform</a:t>
            </a:r>
            <a:endParaRPr lang="en-US" altLang="zh-CN" dirty="0"/>
          </a:p>
          <a:p>
            <a:r>
              <a:rPr lang="en-US" altLang="zh-CN" dirty="0"/>
              <a:t>Calculation of convolution</a:t>
            </a:r>
          </a:p>
          <a:p>
            <a:r>
              <a:rPr lang="en-US" altLang="zh-CN" dirty="0"/>
              <a:t>Properties of </a:t>
            </a:r>
            <a:r>
              <a:rPr lang="en-US" altLang="zh-CN" dirty="0" smtClean="0"/>
              <a:t>convolution</a:t>
            </a:r>
          </a:p>
          <a:p>
            <a:r>
              <a:rPr lang="en-US" altLang="zh-CN" dirty="0"/>
              <a:t>Spatial Filtering and Convolution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02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Signal Transforms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Frequency Decomposition of a signal</a:t>
            </a:r>
          </a:p>
          <a:p>
            <a:pPr lvl="1"/>
            <a:r>
              <a:rPr lang="fr-FR" altLang="zh-CN" dirty="0"/>
              <a:t>Fourier </a:t>
            </a:r>
            <a:r>
              <a:rPr lang="fr-FR" altLang="zh-CN" dirty="0" smtClean="0"/>
              <a:t>Transforms</a:t>
            </a:r>
          </a:p>
          <a:p>
            <a:pPr lvl="2"/>
            <a:endParaRPr lang="fr-FR" altLang="zh-CN" dirty="0" smtClean="0"/>
          </a:p>
          <a:p>
            <a:pPr lvl="1"/>
            <a:r>
              <a:rPr lang="fr-FR" altLang="zh-CN" dirty="0" smtClean="0"/>
              <a:t>Laplace Transform</a:t>
            </a:r>
          </a:p>
          <a:p>
            <a:pPr lvl="2"/>
            <a:endParaRPr lang="fr-FR" altLang="zh-CN" dirty="0" smtClean="0"/>
          </a:p>
          <a:p>
            <a:pPr lvl="1"/>
            <a:r>
              <a:rPr lang="fr-FR" altLang="zh-CN" dirty="0" smtClean="0"/>
              <a:t>Z-Transform</a:t>
            </a:r>
          </a:p>
          <a:p>
            <a:pPr lvl="1"/>
            <a:endParaRPr lang="fr-FR" altLang="zh-CN" dirty="0"/>
          </a:p>
          <a:p>
            <a:pPr lvl="1"/>
            <a:endParaRPr lang="fr-FR" altLang="zh-CN" dirty="0" smtClean="0"/>
          </a:p>
          <a:p>
            <a:r>
              <a:rPr lang="fr-FR" altLang="zh-CN" dirty="0" smtClean="0"/>
              <a:t>They are all about power </a:t>
            </a:r>
            <a:r>
              <a:rPr lang="fr-FR" altLang="zh-CN" dirty="0"/>
              <a:t>series</a:t>
            </a:r>
            <a:endParaRPr lang="fr-FR" altLang="zh-CN" dirty="0" smtClean="0"/>
          </a:p>
          <a:p>
            <a:pPr lvl="2"/>
            <a:endParaRPr lang="fr-FR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506434"/>
              </p:ext>
            </p:extLst>
          </p:nvPr>
        </p:nvGraphicFramePr>
        <p:xfrm>
          <a:off x="4283968" y="2060848"/>
          <a:ext cx="3625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6" name="公式" r:id="rId3" imgW="1625400" imgH="342720" progId="Equation.3">
                  <p:embed/>
                </p:oleObj>
              </mc:Choice>
              <mc:Fallback>
                <p:oleObj name="公式" r:id="rId3" imgW="1625400" imgH="34272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060848"/>
                        <a:ext cx="36258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748500"/>
              </p:ext>
            </p:extLst>
          </p:nvPr>
        </p:nvGraphicFramePr>
        <p:xfrm>
          <a:off x="4184650" y="3068638"/>
          <a:ext cx="3141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7" name="公式" r:id="rId5" imgW="1409400" imgH="342720" progId="Equation.3">
                  <p:embed/>
                </p:oleObj>
              </mc:Choice>
              <mc:Fallback>
                <p:oleObj name="公式" r:id="rId5" imgW="1409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068638"/>
                        <a:ext cx="3141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35314"/>
              </p:ext>
            </p:extLst>
          </p:nvPr>
        </p:nvGraphicFramePr>
        <p:xfrm>
          <a:off x="4240213" y="4005263"/>
          <a:ext cx="28321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8" name="公式" r:id="rId7" imgW="1269720" imgH="444240" progId="Equation.3">
                  <p:embed/>
                </p:oleObj>
              </mc:Choice>
              <mc:Fallback>
                <p:oleObj name="公式" r:id="rId7" imgW="1269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4005263"/>
                        <a:ext cx="28321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84475"/>
              </p:ext>
            </p:extLst>
          </p:nvPr>
        </p:nvGraphicFramePr>
        <p:xfrm>
          <a:off x="2987824" y="5805264"/>
          <a:ext cx="357756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9" name="公式" r:id="rId9" imgW="1257120" imgH="279360" progId="Equation.3">
                  <p:embed/>
                </p:oleObj>
              </mc:Choice>
              <mc:Fallback>
                <p:oleObj name="公式" r:id="rId9" imgW="1257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805264"/>
                        <a:ext cx="3577561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2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76200"/>
            <a:ext cx="8229600" cy="1143000"/>
          </a:xfrm>
        </p:spPr>
        <p:txBody>
          <a:bodyPr/>
          <a:lstStyle/>
          <a:p>
            <a:r>
              <a:rPr lang="en-US" altLang="zh-CN" dirty="0"/>
              <a:t>Convolution Theorem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22370" y="1327208"/>
            <a:ext cx="6593952" cy="919264"/>
            <a:chOff x="922370" y="2501655"/>
            <a:chExt cx="6593952" cy="919264"/>
          </a:xfrm>
        </p:grpSpPr>
        <p:sp>
          <p:nvSpPr>
            <p:cNvPr id="5" name="矩形 4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System</a:t>
              </a:r>
            </a:p>
            <a:p>
              <a:pPr algn="ctr"/>
              <a:r>
                <a:rPr lang="en-US" altLang="zh-CN" sz="2800" b="1" i="1" dirty="0"/>
                <a:t>h</a:t>
              </a:r>
              <a:endParaRPr lang="zh-CN" altLang="en-US" sz="2800" i="1" dirty="0"/>
            </a:p>
          </p:txBody>
        </p:sp>
        <p:cxnSp>
          <p:nvCxnSpPr>
            <p:cNvPr id="6" name="直接箭头连接符 5"/>
            <p:cNvCxnSpPr>
              <a:endCxn id="5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5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2370" y="2501655"/>
              <a:ext cx="20681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Input signal </a:t>
              </a:r>
              <a:r>
                <a:rPr lang="en-US" altLang="zh-CN" sz="2800" i="1" dirty="0" smtClean="0"/>
                <a:t>f</a:t>
              </a:r>
              <a:endParaRPr lang="zh-CN" altLang="en-US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9205" y="2501655"/>
              <a:ext cx="2347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output signal </a:t>
              </a:r>
              <a:r>
                <a:rPr lang="en-US" altLang="zh-CN" sz="2800" i="1" dirty="0" smtClean="0"/>
                <a:t>g</a:t>
              </a:r>
              <a:endParaRPr lang="zh-CN" altLang="en-US" sz="2800" i="1" dirty="0"/>
            </a:p>
          </p:txBody>
        </p:sp>
      </p:grpSp>
      <p:sp>
        <p:nvSpPr>
          <p:cNvPr id="19" name="下箭头 18"/>
          <p:cNvSpPr/>
          <p:nvPr/>
        </p:nvSpPr>
        <p:spPr>
          <a:xfrm>
            <a:off x="3851920" y="2335320"/>
            <a:ext cx="504056" cy="46805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922370" y="2766076"/>
            <a:ext cx="5736345" cy="919264"/>
            <a:chOff x="922370" y="2501655"/>
            <a:chExt cx="5736345" cy="919264"/>
          </a:xfrm>
        </p:grpSpPr>
        <p:sp>
          <p:nvSpPr>
            <p:cNvPr id="21" name="矩形 20"/>
            <p:cNvSpPr/>
            <p:nvPr/>
          </p:nvSpPr>
          <p:spPr>
            <a:xfrm>
              <a:off x="3059832" y="2628831"/>
              <a:ext cx="2088232" cy="7920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System</a:t>
              </a:r>
            </a:p>
            <a:p>
              <a:pPr algn="ctr"/>
              <a:r>
                <a:rPr lang="en-US" altLang="zh-CN" sz="2800" b="1" i="1" dirty="0" smtClean="0"/>
                <a:t>H</a:t>
              </a:r>
              <a:endParaRPr lang="zh-CN" altLang="en-US" sz="2800" i="1" dirty="0"/>
            </a:p>
          </p:txBody>
        </p:sp>
        <p:cxnSp>
          <p:nvCxnSpPr>
            <p:cNvPr id="22" name="直接箭头连接符 21"/>
            <p:cNvCxnSpPr>
              <a:endCxn id="21" idx="1"/>
            </p:cNvCxnSpPr>
            <p:nvPr/>
          </p:nvCxnSpPr>
          <p:spPr>
            <a:xfrm>
              <a:off x="1979712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21" idx="3"/>
            </p:cNvCxnSpPr>
            <p:nvPr/>
          </p:nvCxnSpPr>
          <p:spPr>
            <a:xfrm>
              <a:off x="5148064" y="3024875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22370" y="2501655"/>
              <a:ext cx="1208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Input </a:t>
              </a:r>
              <a:r>
                <a:rPr lang="en-US" altLang="zh-CN" sz="2800" i="1" dirty="0" smtClean="0"/>
                <a:t>F</a:t>
              </a:r>
              <a:endParaRPr lang="zh-CN" altLang="en-US" sz="280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9205" y="2501655"/>
              <a:ext cx="14895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output </a:t>
              </a:r>
              <a:r>
                <a:rPr lang="en-US" altLang="zh-CN" sz="2800" i="1" dirty="0" smtClean="0"/>
                <a:t>G</a:t>
              </a:r>
              <a:endParaRPr lang="zh-CN" altLang="en-US" sz="2800" i="1" dirty="0"/>
            </a:p>
          </p:txBody>
        </p:sp>
      </p:grp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058"/>
              </p:ext>
            </p:extLst>
          </p:nvPr>
        </p:nvGraphicFramePr>
        <p:xfrm>
          <a:off x="6658715" y="3172197"/>
          <a:ext cx="2095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6" name="公式" r:id="rId3" imgW="736560" imgH="164880" progId="Equation.3">
                  <p:embed/>
                </p:oleObj>
              </mc:Choice>
              <mc:Fallback>
                <p:oleObj name="公式" r:id="rId3" imgW="736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715" y="3172197"/>
                        <a:ext cx="20955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599738"/>
              </p:ext>
            </p:extLst>
          </p:nvPr>
        </p:nvGraphicFramePr>
        <p:xfrm>
          <a:off x="251453" y="3390426"/>
          <a:ext cx="2664296" cy="58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" name="公式" r:id="rId5" imgW="1257120" imgH="279360" progId="Equation.3">
                  <p:embed/>
                </p:oleObj>
              </mc:Choice>
              <mc:Fallback>
                <p:oleObj name="公式" r:id="rId5" imgW="1257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3" y="3390426"/>
                        <a:ext cx="2664296" cy="589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450136" y="2289182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Transform</a:t>
            </a:r>
            <a:endParaRPr lang="zh-CN" altLang="en-US" sz="2800" i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27128"/>
              </p:ext>
            </p:extLst>
          </p:nvPr>
        </p:nvGraphicFramePr>
        <p:xfrm>
          <a:off x="3873061" y="3710673"/>
          <a:ext cx="25922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" name="公式" r:id="rId7" imgW="1257120" imgH="279360" progId="Equation.3">
                  <p:embed/>
                </p:oleObj>
              </mc:Choice>
              <mc:Fallback>
                <p:oleObj name="公式" r:id="rId7" imgW="125712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3061" y="3710673"/>
                        <a:ext cx="2592288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81674"/>
              </p:ext>
            </p:extLst>
          </p:nvPr>
        </p:nvGraphicFramePr>
        <p:xfrm>
          <a:off x="268163" y="4607197"/>
          <a:ext cx="8696325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" name="公式" r:id="rId9" imgW="3733560" imgH="888840" progId="Equation.3">
                  <p:embed/>
                </p:oleObj>
              </mc:Choice>
              <mc:Fallback>
                <p:oleObj name="公式" r:id="rId9" imgW="3733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63" y="4607197"/>
                        <a:ext cx="8696325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en-US" altLang="zh-CN" dirty="0" smtClean="0"/>
          </a:p>
          <a:p>
            <a:r>
              <a:rPr lang="en-US" altLang="zh-CN" dirty="0"/>
              <a:t>Understand the convolution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Calculation </a:t>
            </a:r>
            <a:r>
              <a:rPr lang="en-US" altLang="zh-CN" dirty="0">
                <a:solidFill>
                  <a:srgbClr val="FF0000"/>
                </a:solidFill>
              </a:rPr>
              <a:t>of convolution</a:t>
            </a:r>
          </a:p>
          <a:p>
            <a:r>
              <a:rPr lang="en-US" altLang="zh-CN" dirty="0"/>
              <a:t>Properties of </a:t>
            </a:r>
            <a:r>
              <a:rPr lang="en-US" altLang="zh-CN" dirty="0" smtClean="0"/>
              <a:t>convolution</a:t>
            </a:r>
          </a:p>
          <a:p>
            <a:r>
              <a:rPr lang="en-US" altLang="zh-CN" dirty="0"/>
              <a:t>Spatial Filtering and Convolution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0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51CCD8-42F5-4D4C-AE37-12EED1C3F3C2}" type="slidenum">
              <a:rPr lang="zh-CN" altLang="en-US" sz="1400">
                <a:ea typeface="宋体" charset="-122"/>
              </a:rPr>
              <a:pPr eaLnBrk="1" hangingPunct="1"/>
              <a:t>29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For any given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, how to obtain</a:t>
            </a:r>
          </a:p>
          <a:p>
            <a:pPr eaLnBrk="1" hangingPunct="1"/>
            <a:endParaRPr lang="en-US" altLang="zh-CN" i="1" dirty="0" smtClean="0">
              <a:ea typeface="宋体" charset="-122"/>
              <a:sym typeface="Symbol" pitchFamily="18" charset="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Step 1: time reversal of either signal</a:t>
            </a:r>
          </a:p>
          <a:p>
            <a:pPr lvl="2"/>
            <a:r>
              <a:rPr lang="en-US" altLang="zh-CN" dirty="0" smtClean="0">
                <a:ea typeface="宋体" charset="-122"/>
              </a:rPr>
              <a:t>e.g., </a:t>
            </a:r>
            <a:r>
              <a:rPr lang="en-US" altLang="zh-CN" i="1" dirty="0" smtClean="0">
                <a:ea typeface="宋体" charset="-122"/>
              </a:rPr>
              <a:t>h</a:t>
            </a:r>
            <a:r>
              <a:rPr lang="en-US" altLang="zh-CN" dirty="0" smtClean="0">
                <a:ea typeface="宋体" charset="-122"/>
              </a:rPr>
              <a:t>[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h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smtClean="0">
                <a:ea typeface="宋体" charset="-122"/>
              </a:rPr>
              <a:t>-k</a:t>
            </a:r>
            <a:r>
              <a:rPr lang="en-US" altLang="zh-CN" dirty="0">
                <a:ea typeface="宋体" charset="-122"/>
              </a:rPr>
              <a:t>]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Step 2: shift </a:t>
            </a:r>
            <a:r>
              <a:rPr lang="en-US" altLang="zh-CN" i="1" dirty="0" smtClean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[</a:t>
            </a:r>
            <a:r>
              <a:rPr lang="en-US" altLang="zh-CN" i="1" dirty="0" smtClean="0">
                <a:ea typeface="宋体" charset="-122"/>
              </a:rPr>
              <a:t>-k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dirty="0" smtClean="0">
                <a:ea typeface="宋体" charset="-122"/>
              </a:rPr>
              <a:t> by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 samples to obtain </a:t>
            </a:r>
            <a:r>
              <a:rPr lang="en-US" altLang="zh-CN" i="1" dirty="0" smtClean="0">
                <a:ea typeface="宋体" charset="-122"/>
              </a:rPr>
              <a:t>h</a:t>
            </a:r>
            <a:r>
              <a:rPr lang="en-US" altLang="zh-CN" dirty="0" smtClean="0">
                <a:ea typeface="宋体" charset="-122"/>
              </a:rPr>
              <a:t>[</a:t>
            </a:r>
            <a:r>
              <a:rPr lang="en-US" altLang="zh-CN" i="1" dirty="0" smtClean="0">
                <a:ea typeface="宋体" charset="-122"/>
              </a:rPr>
              <a:t>n-k</a:t>
            </a:r>
            <a:r>
              <a:rPr lang="en-US" altLang="zh-CN" dirty="0">
                <a:ea typeface="宋体" charset="-122"/>
              </a:rPr>
              <a:t>]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Step 3: multiply </a:t>
            </a:r>
            <a:r>
              <a:rPr lang="en-US" altLang="zh-CN" i="1" dirty="0" smtClean="0">
                <a:ea typeface="宋体" charset="-122"/>
              </a:rPr>
              <a:t>f</a:t>
            </a:r>
            <a:r>
              <a:rPr lang="en-US" altLang="zh-CN" dirty="0" smtClean="0">
                <a:ea typeface="宋体" charset="-122"/>
              </a:rPr>
              <a:t>[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i="1" dirty="0" smtClean="0">
                <a:ea typeface="宋体" charset="-122"/>
              </a:rPr>
              <a:t>h</a:t>
            </a:r>
            <a:r>
              <a:rPr lang="en-US" altLang="zh-CN" dirty="0" smtClean="0">
                <a:ea typeface="宋体" charset="-122"/>
              </a:rPr>
              <a:t>[</a:t>
            </a:r>
            <a:r>
              <a:rPr lang="en-US" altLang="zh-CN" i="1" dirty="0" smtClean="0">
                <a:ea typeface="宋体" charset="-122"/>
              </a:rPr>
              <a:t>n-k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dirty="0" smtClean="0">
                <a:ea typeface="宋体" charset="-122"/>
              </a:rPr>
              <a:t> for each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dirty="0" smtClean="0">
                <a:ea typeface="宋体" charset="-122"/>
              </a:rPr>
              <a:t> and then take the summation over </a:t>
            </a:r>
            <a:r>
              <a:rPr lang="en-US" altLang="zh-CN" i="1" dirty="0" smtClean="0">
                <a:ea typeface="宋体" charset="-122"/>
              </a:rPr>
              <a:t>k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838200" y="5029200"/>
            <a:ext cx="811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u="sng">
                <a:latin typeface="Arial" charset="0"/>
                <a:ea typeface="宋体" charset="-122"/>
              </a:rPr>
              <a:t>Note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You need to change variable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latin typeface="Arial" charset="0"/>
                <a:ea typeface="宋体" charset="-122"/>
              </a:rPr>
              <a:t> to get the whole sequence. 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103538"/>
              </p:ext>
            </p:extLst>
          </p:nvPr>
        </p:nvGraphicFramePr>
        <p:xfrm>
          <a:off x="1727200" y="1966913"/>
          <a:ext cx="50117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公式" r:id="rId3" imgW="2247840" imgH="444240" progId="Equation.3">
                  <p:embed/>
                </p:oleObj>
              </mc:Choice>
              <mc:Fallback>
                <p:oleObj name="公式" r:id="rId3" imgW="2247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966913"/>
                        <a:ext cx="501173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97726" y="548679"/>
            <a:ext cx="539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Three-Steps of </a:t>
            </a:r>
            <a:r>
              <a:rPr lang="en-US" altLang="zh-CN" sz="3600" b="1" dirty="0" smtClean="0"/>
              <a:t>Convolution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331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Convolution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Continuous time signal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Discrete time signal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947798"/>
              </p:ext>
            </p:extLst>
          </p:nvPr>
        </p:nvGraphicFramePr>
        <p:xfrm>
          <a:off x="1381125" y="2205038"/>
          <a:ext cx="70627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name="公式" r:id="rId3" imgW="2234880" imgH="342720" progId="Equation.3">
                  <p:embed/>
                </p:oleObj>
              </mc:Choice>
              <mc:Fallback>
                <p:oleObj name="公式" r:id="rId3" imgW="2234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205038"/>
                        <a:ext cx="70627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248439"/>
              </p:ext>
            </p:extLst>
          </p:nvPr>
        </p:nvGraphicFramePr>
        <p:xfrm>
          <a:off x="1401763" y="3860800"/>
          <a:ext cx="65293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name="公式" r:id="rId5" imgW="2234880" imgH="444240" progId="Equation.3">
                  <p:embed/>
                </p:oleObj>
              </mc:Choice>
              <mc:Fallback>
                <p:oleObj name="公式" r:id="rId5" imgW="2234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860800"/>
                        <a:ext cx="65293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5373216"/>
            <a:ext cx="636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How to </a:t>
            </a:r>
            <a:r>
              <a:rPr lang="en-US" altLang="zh-CN" sz="3600" b="1" dirty="0">
                <a:solidFill>
                  <a:srgbClr val="FF0000"/>
                </a:solidFill>
              </a:rPr>
              <a:t>u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nderstand it?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How </a:t>
            </a:r>
            <a:r>
              <a:rPr lang="en-US" altLang="zh-CN" sz="3600" b="1" dirty="0">
                <a:solidFill>
                  <a:srgbClr val="FF0000"/>
                </a:solidFill>
              </a:rPr>
              <a:t>is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the </a:t>
            </a:r>
            <a:r>
              <a:rPr lang="en-US" altLang="zh-CN" sz="3600" b="1" dirty="0">
                <a:solidFill>
                  <a:srgbClr val="FF0000"/>
                </a:solidFill>
              </a:rPr>
              <a:t>convolution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derived?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3B3BBA-E19B-41AA-B970-E84BE83D1C47}" type="slidenum">
              <a:rPr lang="zh-CN" altLang="en-US" sz="1400">
                <a:ea typeface="宋体" charset="-122"/>
              </a:rPr>
              <a:pPr eaLnBrk="1" hangingPunct="1"/>
              <a:t>30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1D Linear Convolution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2041525" y="1946275"/>
            <a:ext cx="1959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f</a:t>
            </a:r>
            <a:r>
              <a:rPr lang="en-US" altLang="zh-CN" dirty="0" smtClean="0">
                <a:ea typeface="宋体" charset="-122"/>
              </a:rPr>
              <a:t>[n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i="1" dirty="0" smtClean="0">
                <a:ea typeface="宋体" charset="-122"/>
              </a:rPr>
              <a:t>=[</a:t>
            </a:r>
            <a:r>
              <a:rPr lang="en-US" altLang="zh-CN" i="1" dirty="0">
                <a:ea typeface="宋体" charset="-122"/>
              </a:rPr>
              <a:t>1 2 3 4]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5181600" y="1981200"/>
            <a:ext cx="1685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 smtClean="0">
                <a:ea typeface="宋体" charset="-122"/>
              </a:rPr>
              <a:t>h[k]</a:t>
            </a:r>
            <a:r>
              <a:rPr lang="en-US" altLang="zh-CN" i="1" dirty="0" smtClean="0">
                <a:ea typeface="宋体" charset="-122"/>
              </a:rPr>
              <a:t>=[</a:t>
            </a:r>
            <a:r>
              <a:rPr lang="en-US" altLang="zh-CN" i="1" dirty="0">
                <a:ea typeface="宋体" charset="-122"/>
              </a:rPr>
              <a:t>1 –1]</a:t>
            </a:r>
          </a:p>
        </p:txBody>
      </p:sp>
      <p:sp>
        <p:nvSpPr>
          <p:cNvPr id="4103" name="Line 10"/>
          <p:cNvSpPr>
            <a:spLocks noChangeShapeType="1"/>
          </p:cNvSpPr>
          <p:nvPr/>
        </p:nvSpPr>
        <p:spPr bwMode="auto">
          <a:xfrm>
            <a:off x="5029200" y="4267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Oval 11"/>
          <p:cNvSpPr>
            <a:spLocks noChangeArrowheads="1"/>
          </p:cNvSpPr>
          <p:nvPr/>
        </p:nvSpPr>
        <p:spPr bwMode="auto">
          <a:xfrm flipV="1">
            <a:off x="5791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5" name="Line 12"/>
          <p:cNvSpPr>
            <a:spLocks noChangeShapeType="1"/>
          </p:cNvSpPr>
          <p:nvPr/>
        </p:nvSpPr>
        <p:spPr bwMode="auto">
          <a:xfrm>
            <a:off x="58674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Oval 13"/>
          <p:cNvSpPr>
            <a:spLocks noChangeArrowheads="1"/>
          </p:cNvSpPr>
          <p:nvPr/>
        </p:nvSpPr>
        <p:spPr bwMode="auto">
          <a:xfrm flipV="1">
            <a:off x="63246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7" name="Line 14"/>
          <p:cNvSpPr>
            <a:spLocks noChangeShapeType="1"/>
          </p:cNvSpPr>
          <p:nvPr/>
        </p:nvSpPr>
        <p:spPr bwMode="auto">
          <a:xfrm>
            <a:off x="64008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Text Box 15"/>
          <p:cNvSpPr txBox="1">
            <a:spLocks noChangeArrowheads="1"/>
          </p:cNvSpPr>
          <p:nvPr/>
        </p:nvSpPr>
        <p:spPr bwMode="auto">
          <a:xfrm>
            <a:off x="6080125" y="3317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4109" name="Text Box 16"/>
          <p:cNvSpPr txBox="1">
            <a:spLocks noChangeArrowheads="1"/>
          </p:cNvSpPr>
          <p:nvPr/>
        </p:nvSpPr>
        <p:spPr bwMode="auto">
          <a:xfrm>
            <a:off x="6537325" y="46132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-1</a:t>
            </a:r>
          </a:p>
        </p:txBody>
      </p:sp>
      <p:sp>
        <p:nvSpPr>
          <p:cNvPr id="4110" name="Text Box 18"/>
          <p:cNvSpPr txBox="1">
            <a:spLocks noChangeArrowheads="1"/>
          </p:cNvSpPr>
          <p:nvPr/>
        </p:nvSpPr>
        <p:spPr bwMode="auto">
          <a:xfrm>
            <a:off x="56991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</a:t>
            </a:r>
          </a:p>
        </p:txBody>
      </p:sp>
      <p:sp>
        <p:nvSpPr>
          <p:cNvPr id="4111" name="Line 19"/>
          <p:cNvSpPr>
            <a:spLocks noChangeShapeType="1"/>
          </p:cNvSpPr>
          <p:nvPr/>
        </p:nvSpPr>
        <p:spPr bwMode="auto">
          <a:xfrm>
            <a:off x="1235075" y="4911725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Oval 20"/>
          <p:cNvSpPr>
            <a:spLocks noChangeArrowheads="1"/>
          </p:cNvSpPr>
          <p:nvPr/>
        </p:nvSpPr>
        <p:spPr bwMode="auto">
          <a:xfrm flipV="1">
            <a:off x="1981200" y="4495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3" name="Line 21"/>
          <p:cNvSpPr>
            <a:spLocks noChangeShapeType="1"/>
          </p:cNvSpPr>
          <p:nvPr/>
        </p:nvSpPr>
        <p:spPr bwMode="auto">
          <a:xfrm>
            <a:off x="20574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Text Box 24"/>
          <p:cNvSpPr txBox="1">
            <a:spLocks noChangeArrowheads="1"/>
          </p:cNvSpPr>
          <p:nvPr/>
        </p:nvSpPr>
        <p:spPr bwMode="auto">
          <a:xfrm>
            <a:off x="179705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4115" name="Text Box 26"/>
          <p:cNvSpPr txBox="1">
            <a:spLocks noChangeArrowheads="1"/>
          </p:cNvSpPr>
          <p:nvPr/>
        </p:nvSpPr>
        <p:spPr bwMode="auto">
          <a:xfrm>
            <a:off x="19050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</a:t>
            </a:r>
          </a:p>
        </p:txBody>
      </p:sp>
      <p:sp>
        <p:nvSpPr>
          <p:cNvPr id="4116" name="Oval 27"/>
          <p:cNvSpPr>
            <a:spLocks noChangeArrowheads="1"/>
          </p:cNvSpPr>
          <p:nvPr/>
        </p:nvSpPr>
        <p:spPr bwMode="auto">
          <a:xfrm flipV="1">
            <a:off x="2362200" y="4191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7" name="Oval 28"/>
          <p:cNvSpPr>
            <a:spLocks noChangeArrowheads="1"/>
          </p:cNvSpPr>
          <p:nvPr/>
        </p:nvSpPr>
        <p:spPr bwMode="auto">
          <a:xfrm flipV="1">
            <a:off x="27432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8" name="Oval 29"/>
          <p:cNvSpPr>
            <a:spLocks noChangeArrowheads="1"/>
          </p:cNvSpPr>
          <p:nvPr/>
        </p:nvSpPr>
        <p:spPr bwMode="auto">
          <a:xfrm flipV="1">
            <a:off x="3124200" y="3581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9" name="Line 30"/>
          <p:cNvSpPr>
            <a:spLocks noChangeShapeType="1"/>
          </p:cNvSpPr>
          <p:nvPr/>
        </p:nvSpPr>
        <p:spPr bwMode="auto">
          <a:xfrm>
            <a:off x="24384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0" name="Line 31"/>
          <p:cNvSpPr>
            <a:spLocks noChangeShapeType="1"/>
          </p:cNvSpPr>
          <p:nvPr/>
        </p:nvSpPr>
        <p:spPr bwMode="auto">
          <a:xfrm>
            <a:off x="28194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1" name="Line 32"/>
          <p:cNvSpPr>
            <a:spLocks noChangeShapeType="1"/>
          </p:cNvSpPr>
          <p:nvPr/>
        </p:nvSpPr>
        <p:spPr bwMode="auto">
          <a:xfrm>
            <a:off x="32004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2" name="Text Box 33"/>
          <p:cNvSpPr txBox="1">
            <a:spLocks noChangeArrowheads="1"/>
          </p:cNvSpPr>
          <p:nvPr/>
        </p:nvSpPr>
        <p:spPr bwMode="auto">
          <a:xfrm>
            <a:off x="217805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4123" name="Text Box 34"/>
          <p:cNvSpPr txBox="1">
            <a:spLocks noChangeArrowheads="1"/>
          </p:cNvSpPr>
          <p:nvPr/>
        </p:nvSpPr>
        <p:spPr bwMode="auto">
          <a:xfrm>
            <a:off x="2667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4124" name="Text Box 35"/>
          <p:cNvSpPr txBox="1">
            <a:spLocks noChangeArrowheads="1"/>
          </p:cNvSpPr>
          <p:nvPr/>
        </p:nvSpPr>
        <p:spPr bwMode="auto">
          <a:xfrm>
            <a:off x="3048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4125" name="Line 36"/>
          <p:cNvSpPr>
            <a:spLocks noChangeShapeType="1"/>
          </p:cNvSpPr>
          <p:nvPr/>
        </p:nvSpPr>
        <p:spPr bwMode="auto">
          <a:xfrm>
            <a:off x="2133600" y="518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" name="Text Box 37"/>
          <p:cNvSpPr txBox="1">
            <a:spLocks noChangeArrowheads="1"/>
          </p:cNvSpPr>
          <p:nvPr/>
        </p:nvSpPr>
        <p:spPr bwMode="auto">
          <a:xfrm>
            <a:off x="2346325" y="5299075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origin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14526" y="1567247"/>
            <a:ext cx="16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set of impulse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717D6D-3BBC-494B-BA7B-E6413E763392}" type="slidenum">
              <a:rPr lang="zh-CN" altLang="en-US" sz="1400">
                <a:ea typeface="宋体" charset="-122"/>
              </a:rPr>
              <a:pPr eaLnBrk="1" hangingPunct="1"/>
              <a:t>31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Step 1:Time Reversal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2133600" y="1981200"/>
            <a:ext cx="1702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h</a:t>
            </a:r>
            <a:r>
              <a:rPr lang="en-US" altLang="zh-CN" dirty="0" smtClean="0">
                <a:ea typeface="宋体" charset="-122"/>
              </a:rPr>
              <a:t>[k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i="1" dirty="0" smtClean="0">
                <a:ea typeface="宋体" charset="-122"/>
              </a:rPr>
              <a:t>=[</a:t>
            </a:r>
            <a:r>
              <a:rPr lang="en-US" altLang="zh-CN" i="1" dirty="0">
                <a:ea typeface="宋体" charset="-122"/>
              </a:rPr>
              <a:t>1 –1]</a:t>
            </a:r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1981200" y="4267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Oval 10"/>
          <p:cNvSpPr>
            <a:spLocks noChangeArrowheads="1"/>
          </p:cNvSpPr>
          <p:nvPr/>
        </p:nvSpPr>
        <p:spPr bwMode="auto">
          <a:xfrm flipV="1">
            <a:off x="2743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8" name="Line 11"/>
          <p:cNvSpPr>
            <a:spLocks noChangeShapeType="1"/>
          </p:cNvSpPr>
          <p:nvPr/>
        </p:nvSpPr>
        <p:spPr bwMode="auto">
          <a:xfrm>
            <a:off x="28194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Oval 12"/>
          <p:cNvSpPr>
            <a:spLocks noChangeArrowheads="1"/>
          </p:cNvSpPr>
          <p:nvPr/>
        </p:nvSpPr>
        <p:spPr bwMode="auto">
          <a:xfrm flipV="1">
            <a:off x="32766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33528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3032125" y="3317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5132" name="Text Box 15"/>
          <p:cNvSpPr txBox="1">
            <a:spLocks noChangeArrowheads="1"/>
          </p:cNvSpPr>
          <p:nvPr/>
        </p:nvSpPr>
        <p:spPr bwMode="auto">
          <a:xfrm>
            <a:off x="3489325" y="46132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-1</a:t>
            </a:r>
          </a:p>
        </p:txBody>
      </p:sp>
      <p:sp>
        <p:nvSpPr>
          <p:cNvPr id="5133" name="Text Box 16"/>
          <p:cNvSpPr txBox="1">
            <a:spLocks noChangeArrowheads="1"/>
          </p:cNvSpPr>
          <p:nvPr/>
        </p:nvSpPr>
        <p:spPr bwMode="auto">
          <a:xfrm>
            <a:off x="26511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</a:t>
            </a:r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>
            <a:off x="4572000" y="220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5502275" y="1905000"/>
            <a:ext cx="18053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h</a:t>
            </a:r>
            <a:r>
              <a:rPr lang="en-US" altLang="zh-CN" dirty="0" smtClean="0">
                <a:ea typeface="宋体" charset="-122"/>
              </a:rPr>
              <a:t>[-k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i="1" dirty="0" smtClean="0">
                <a:ea typeface="宋体" charset="-122"/>
              </a:rPr>
              <a:t>=[–</a:t>
            </a:r>
            <a:r>
              <a:rPr lang="en-US" altLang="zh-CN" i="1" dirty="0">
                <a:ea typeface="宋体" charset="-122"/>
              </a:rPr>
              <a:t>1 1]</a:t>
            </a:r>
          </a:p>
        </p:txBody>
      </p:sp>
      <p:sp>
        <p:nvSpPr>
          <p:cNvPr id="5136" name="Line 19"/>
          <p:cNvSpPr>
            <a:spLocks noChangeShapeType="1"/>
          </p:cNvSpPr>
          <p:nvPr/>
        </p:nvSpPr>
        <p:spPr bwMode="auto">
          <a:xfrm>
            <a:off x="5349875" y="4191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20"/>
          <p:cNvSpPr>
            <a:spLocks noChangeArrowheads="1"/>
          </p:cNvSpPr>
          <p:nvPr/>
        </p:nvSpPr>
        <p:spPr bwMode="auto">
          <a:xfrm flipV="1">
            <a:off x="6232525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8" name="Line 21"/>
          <p:cNvSpPr>
            <a:spLocks noChangeShapeType="1"/>
          </p:cNvSpPr>
          <p:nvPr/>
        </p:nvSpPr>
        <p:spPr bwMode="auto">
          <a:xfrm>
            <a:off x="6308725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Oval 22"/>
          <p:cNvSpPr>
            <a:spLocks noChangeArrowheads="1"/>
          </p:cNvSpPr>
          <p:nvPr/>
        </p:nvSpPr>
        <p:spPr bwMode="auto">
          <a:xfrm flipV="1">
            <a:off x="5715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40" name="Line 23"/>
          <p:cNvSpPr>
            <a:spLocks noChangeShapeType="1"/>
          </p:cNvSpPr>
          <p:nvPr/>
        </p:nvSpPr>
        <p:spPr bwMode="auto">
          <a:xfrm>
            <a:off x="57912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Text Box 24"/>
          <p:cNvSpPr txBox="1">
            <a:spLocks noChangeArrowheads="1"/>
          </p:cNvSpPr>
          <p:nvPr/>
        </p:nvSpPr>
        <p:spPr bwMode="auto">
          <a:xfrm>
            <a:off x="6521450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5142" name="Text Box 25"/>
          <p:cNvSpPr txBox="1">
            <a:spLocks noChangeArrowheads="1"/>
          </p:cNvSpPr>
          <p:nvPr/>
        </p:nvSpPr>
        <p:spPr bwMode="auto">
          <a:xfrm>
            <a:off x="5927725" y="45370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-1</a:t>
            </a:r>
          </a:p>
        </p:txBody>
      </p:sp>
      <p:sp>
        <p:nvSpPr>
          <p:cNvPr id="5143" name="Text Box 26"/>
          <p:cNvSpPr txBox="1">
            <a:spLocks noChangeArrowheads="1"/>
          </p:cNvSpPr>
          <p:nvPr/>
        </p:nvSpPr>
        <p:spPr bwMode="auto">
          <a:xfrm>
            <a:off x="6140450" y="4079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</a:t>
            </a:r>
          </a:p>
        </p:txBody>
      </p:sp>
      <p:sp>
        <p:nvSpPr>
          <p:cNvPr id="5144" name="Line 27"/>
          <p:cNvSpPr>
            <a:spLocks noChangeShapeType="1"/>
          </p:cNvSpPr>
          <p:nvPr/>
        </p:nvSpPr>
        <p:spPr bwMode="auto">
          <a:xfrm>
            <a:off x="68580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Oval 28"/>
          <p:cNvSpPr>
            <a:spLocks noChangeArrowheads="1"/>
          </p:cNvSpPr>
          <p:nvPr/>
        </p:nvSpPr>
        <p:spPr bwMode="auto">
          <a:xfrm flipV="1">
            <a:off x="6781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2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FCDF18-949B-43B2-A282-96B3E59BC883}" type="slidenum">
              <a:rPr lang="zh-CN" altLang="en-US" sz="1400">
                <a:ea typeface="宋体" charset="-122"/>
              </a:rPr>
              <a:pPr eaLnBrk="1" hangingPunct="1"/>
              <a:t>32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Step 2: Shift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410200" y="4800600"/>
            <a:ext cx="1941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f</a:t>
            </a:r>
            <a:r>
              <a:rPr lang="en-US" altLang="zh-CN" dirty="0" smtClean="0">
                <a:ea typeface="宋体" charset="-122"/>
              </a:rPr>
              <a:t>[k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i="1" dirty="0" smtClean="0">
                <a:ea typeface="宋体" charset="-122"/>
              </a:rPr>
              <a:t>=[</a:t>
            </a:r>
            <a:r>
              <a:rPr lang="en-US" altLang="zh-CN" i="1" dirty="0">
                <a:ea typeface="宋体" charset="-122"/>
              </a:rPr>
              <a:t>1 2 3 4]</a:t>
            </a:r>
          </a:p>
        </p:txBody>
      </p:sp>
      <p:sp>
        <p:nvSpPr>
          <p:cNvPr id="6150" name="Line 10"/>
          <p:cNvSpPr>
            <a:spLocks noChangeShapeType="1"/>
          </p:cNvSpPr>
          <p:nvPr/>
        </p:nvSpPr>
        <p:spPr bwMode="auto">
          <a:xfrm>
            <a:off x="2698750" y="5902325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Oval 11"/>
          <p:cNvSpPr>
            <a:spLocks noChangeArrowheads="1"/>
          </p:cNvSpPr>
          <p:nvPr/>
        </p:nvSpPr>
        <p:spPr bwMode="auto">
          <a:xfrm flipV="1">
            <a:off x="3444875" y="5486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>
            <a:off x="3521075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3260725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3368675" y="579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</a:t>
            </a:r>
          </a:p>
        </p:txBody>
      </p:sp>
      <p:sp>
        <p:nvSpPr>
          <p:cNvPr id="6155" name="Oval 15"/>
          <p:cNvSpPr>
            <a:spLocks noChangeArrowheads="1"/>
          </p:cNvSpPr>
          <p:nvPr/>
        </p:nvSpPr>
        <p:spPr bwMode="auto">
          <a:xfrm flipV="1">
            <a:off x="3825875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6" name="Oval 16"/>
          <p:cNvSpPr>
            <a:spLocks noChangeArrowheads="1"/>
          </p:cNvSpPr>
          <p:nvPr/>
        </p:nvSpPr>
        <p:spPr bwMode="auto">
          <a:xfrm flipV="1">
            <a:off x="4206875" y="4876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7" name="Oval 17"/>
          <p:cNvSpPr>
            <a:spLocks noChangeArrowheads="1"/>
          </p:cNvSpPr>
          <p:nvPr/>
        </p:nvSpPr>
        <p:spPr bwMode="auto">
          <a:xfrm flipV="1">
            <a:off x="4587875" y="4572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8" name="Line 18"/>
          <p:cNvSpPr>
            <a:spLocks noChangeShapeType="1"/>
          </p:cNvSpPr>
          <p:nvPr/>
        </p:nvSpPr>
        <p:spPr bwMode="auto">
          <a:xfrm>
            <a:off x="3902075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9"/>
          <p:cNvSpPr>
            <a:spLocks noChangeShapeType="1"/>
          </p:cNvSpPr>
          <p:nvPr/>
        </p:nvSpPr>
        <p:spPr bwMode="auto">
          <a:xfrm>
            <a:off x="4283075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Line 20"/>
          <p:cNvSpPr>
            <a:spLocks noChangeShapeType="1"/>
          </p:cNvSpPr>
          <p:nvPr/>
        </p:nvSpPr>
        <p:spPr bwMode="auto">
          <a:xfrm>
            <a:off x="4664075" y="4648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Text Box 21"/>
          <p:cNvSpPr txBox="1">
            <a:spLocks noChangeArrowheads="1"/>
          </p:cNvSpPr>
          <p:nvPr/>
        </p:nvSpPr>
        <p:spPr bwMode="auto">
          <a:xfrm>
            <a:off x="3641725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6162" name="Text Box 22"/>
          <p:cNvSpPr txBox="1">
            <a:spLocks noChangeArrowheads="1"/>
          </p:cNvSpPr>
          <p:nvPr/>
        </p:nvSpPr>
        <p:spPr bwMode="auto">
          <a:xfrm>
            <a:off x="4130675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6163" name="Text Box 23"/>
          <p:cNvSpPr txBox="1">
            <a:spLocks noChangeArrowheads="1"/>
          </p:cNvSpPr>
          <p:nvPr/>
        </p:nvSpPr>
        <p:spPr bwMode="auto">
          <a:xfrm>
            <a:off x="4511675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4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14600" y="1981200"/>
            <a:ext cx="2514600" cy="2251075"/>
            <a:chOff x="528" y="1248"/>
            <a:chExt cx="1584" cy="1418"/>
          </a:xfrm>
        </p:grpSpPr>
        <p:sp>
          <p:nvSpPr>
            <p:cNvPr id="6187" name="Line 25"/>
            <p:cNvSpPr>
              <a:spLocks noChangeShapeType="1"/>
            </p:cNvSpPr>
            <p:nvPr/>
          </p:nvSpPr>
          <p:spPr bwMode="auto">
            <a:xfrm>
              <a:off x="528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Oval 26"/>
            <p:cNvSpPr>
              <a:spLocks noChangeArrowheads="1"/>
            </p:cNvSpPr>
            <p:nvPr/>
          </p:nvSpPr>
          <p:spPr bwMode="auto">
            <a:xfrm flipV="1">
              <a:off x="1084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189" name="Line 27"/>
            <p:cNvSpPr>
              <a:spLocks noChangeShapeType="1"/>
            </p:cNvSpPr>
            <p:nvPr/>
          </p:nvSpPr>
          <p:spPr bwMode="auto">
            <a:xfrm>
              <a:off x="1132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Oval 28"/>
            <p:cNvSpPr>
              <a:spLocks noChangeArrowheads="1"/>
            </p:cNvSpPr>
            <p:nvPr/>
          </p:nvSpPr>
          <p:spPr bwMode="auto">
            <a:xfrm flipV="1">
              <a:off x="75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191" name="Line 29"/>
            <p:cNvSpPr>
              <a:spLocks noChangeShapeType="1"/>
            </p:cNvSpPr>
            <p:nvPr/>
          </p:nvSpPr>
          <p:spPr bwMode="auto">
            <a:xfrm>
              <a:off x="806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Text Box 30"/>
            <p:cNvSpPr txBox="1">
              <a:spLocks noChangeArrowheads="1"/>
            </p:cNvSpPr>
            <p:nvPr/>
          </p:nvSpPr>
          <p:spPr bwMode="auto">
            <a:xfrm>
              <a:off x="1266" y="15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6193" name="Text Box 32"/>
            <p:cNvSpPr txBox="1">
              <a:spLocks noChangeArrowheads="1"/>
            </p:cNvSpPr>
            <p:nvPr/>
          </p:nvSpPr>
          <p:spPr bwMode="auto">
            <a:xfrm>
              <a:off x="1026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o</a:t>
              </a:r>
            </a:p>
          </p:txBody>
        </p:sp>
        <p:sp>
          <p:nvSpPr>
            <p:cNvPr id="6194" name="Text Box 37"/>
            <p:cNvSpPr txBox="1">
              <a:spLocks noChangeArrowheads="1"/>
            </p:cNvSpPr>
            <p:nvPr/>
          </p:nvSpPr>
          <p:spPr bwMode="auto">
            <a:xfrm>
              <a:off x="864" y="1248"/>
              <a:ext cx="5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charset="-122"/>
                </a:rPr>
                <a:t>h[-k]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6195" name="Text Box 60"/>
            <p:cNvSpPr txBox="1">
              <a:spLocks noChangeArrowheads="1"/>
            </p:cNvSpPr>
            <p:nvPr/>
          </p:nvSpPr>
          <p:spPr bwMode="auto">
            <a:xfrm>
              <a:off x="1046" y="2378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n=0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895600" y="1981200"/>
            <a:ext cx="2514600" cy="2209800"/>
            <a:chOff x="2352" y="1248"/>
            <a:chExt cx="1584" cy="1392"/>
          </a:xfrm>
        </p:grpSpPr>
        <p:sp>
          <p:nvSpPr>
            <p:cNvPr id="6177" name="Text Box 31"/>
            <p:cNvSpPr txBox="1">
              <a:spLocks noChangeArrowheads="1"/>
            </p:cNvSpPr>
            <p:nvPr/>
          </p:nvSpPr>
          <p:spPr bwMode="auto">
            <a:xfrm>
              <a:off x="2428" y="235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-1</a:t>
              </a:r>
            </a:p>
          </p:txBody>
        </p:sp>
        <p:sp>
          <p:nvSpPr>
            <p:cNvPr id="6178" name="Line 40"/>
            <p:cNvSpPr>
              <a:spLocks noChangeShapeType="1"/>
            </p:cNvSpPr>
            <p:nvPr/>
          </p:nvSpPr>
          <p:spPr bwMode="auto">
            <a:xfrm>
              <a:off x="2352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Oval 41"/>
            <p:cNvSpPr>
              <a:spLocks noChangeArrowheads="1"/>
            </p:cNvSpPr>
            <p:nvPr/>
          </p:nvSpPr>
          <p:spPr bwMode="auto">
            <a:xfrm flipV="1">
              <a:off x="290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180" name="Line 42"/>
            <p:cNvSpPr>
              <a:spLocks noChangeShapeType="1"/>
            </p:cNvSpPr>
            <p:nvPr/>
          </p:nvSpPr>
          <p:spPr bwMode="auto">
            <a:xfrm>
              <a:off x="2956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Oval 43"/>
            <p:cNvSpPr>
              <a:spLocks noChangeArrowheads="1"/>
            </p:cNvSpPr>
            <p:nvPr/>
          </p:nvSpPr>
          <p:spPr bwMode="auto">
            <a:xfrm flipV="1">
              <a:off x="258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182" name="Line 44"/>
            <p:cNvSpPr>
              <a:spLocks noChangeShapeType="1"/>
            </p:cNvSpPr>
            <p:nvPr/>
          </p:nvSpPr>
          <p:spPr bwMode="auto">
            <a:xfrm>
              <a:off x="2630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Text Box 45"/>
            <p:cNvSpPr txBox="1">
              <a:spLocks noChangeArrowheads="1"/>
            </p:cNvSpPr>
            <p:nvPr/>
          </p:nvSpPr>
          <p:spPr bwMode="auto">
            <a:xfrm>
              <a:off x="3090" y="15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6184" name="Text Box 46"/>
            <p:cNvSpPr txBox="1">
              <a:spLocks noChangeArrowheads="1"/>
            </p:cNvSpPr>
            <p:nvPr/>
          </p:nvSpPr>
          <p:spPr bwMode="auto">
            <a:xfrm>
              <a:off x="2850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o</a:t>
              </a:r>
            </a:p>
          </p:txBody>
        </p:sp>
        <p:sp>
          <p:nvSpPr>
            <p:cNvPr id="6185" name="Text Box 47"/>
            <p:cNvSpPr txBox="1">
              <a:spLocks noChangeArrowheads="1"/>
            </p:cNvSpPr>
            <p:nvPr/>
          </p:nvSpPr>
          <p:spPr bwMode="auto">
            <a:xfrm>
              <a:off x="2688" y="124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charset="-122"/>
                </a:rPr>
                <a:t>h[1-k</a:t>
              </a:r>
              <a:r>
                <a:rPr lang="en-US" altLang="zh-CN" dirty="0">
                  <a:ea typeface="宋体" charset="-122"/>
                </a:rPr>
                <a:t>]</a:t>
              </a:r>
            </a:p>
          </p:txBody>
        </p:sp>
        <p:sp>
          <p:nvSpPr>
            <p:cNvPr id="6186" name="Text Box 61"/>
            <p:cNvSpPr txBox="1">
              <a:spLocks noChangeArrowheads="1"/>
            </p:cNvSpPr>
            <p:nvPr/>
          </p:nvSpPr>
          <p:spPr bwMode="auto">
            <a:xfrm>
              <a:off x="3120" y="2352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n=1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276600" y="1981200"/>
            <a:ext cx="2514600" cy="2209800"/>
            <a:chOff x="4032" y="1248"/>
            <a:chExt cx="1584" cy="1392"/>
          </a:xfrm>
        </p:grpSpPr>
        <p:sp>
          <p:nvSpPr>
            <p:cNvPr id="6167" name="Text Box 50"/>
            <p:cNvSpPr txBox="1">
              <a:spLocks noChangeArrowheads="1"/>
            </p:cNvSpPr>
            <p:nvPr/>
          </p:nvSpPr>
          <p:spPr bwMode="auto">
            <a:xfrm>
              <a:off x="4108" y="235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-1</a:t>
              </a:r>
            </a:p>
          </p:txBody>
        </p:sp>
        <p:sp>
          <p:nvSpPr>
            <p:cNvPr id="6168" name="Line 51"/>
            <p:cNvSpPr>
              <a:spLocks noChangeShapeType="1"/>
            </p:cNvSpPr>
            <p:nvPr/>
          </p:nvSpPr>
          <p:spPr bwMode="auto">
            <a:xfrm>
              <a:off x="4032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Oval 52"/>
            <p:cNvSpPr>
              <a:spLocks noChangeArrowheads="1"/>
            </p:cNvSpPr>
            <p:nvPr/>
          </p:nvSpPr>
          <p:spPr bwMode="auto">
            <a:xfrm flipV="1">
              <a:off x="458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170" name="Line 53"/>
            <p:cNvSpPr>
              <a:spLocks noChangeShapeType="1"/>
            </p:cNvSpPr>
            <p:nvPr/>
          </p:nvSpPr>
          <p:spPr bwMode="auto">
            <a:xfrm>
              <a:off x="4636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Oval 54"/>
            <p:cNvSpPr>
              <a:spLocks noChangeArrowheads="1"/>
            </p:cNvSpPr>
            <p:nvPr/>
          </p:nvSpPr>
          <p:spPr bwMode="auto">
            <a:xfrm flipV="1">
              <a:off x="426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172" name="Line 55"/>
            <p:cNvSpPr>
              <a:spLocks noChangeShapeType="1"/>
            </p:cNvSpPr>
            <p:nvPr/>
          </p:nvSpPr>
          <p:spPr bwMode="auto">
            <a:xfrm>
              <a:off x="4310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Text Box 56"/>
            <p:cNvSpPr txBox="1">
              <a:spLocks noChangeArrowheads="1"/>
            </p:cNvSpPr>
            <p:nvPr/>
          </p:nvSpPr>
          <p:spPr bwMode="auto">
            <a:xfrm>
              <a:off x="4770" y="15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6174" name="Text Box 57"/>
            <p:cNvSpPr txBox="1">
              <a:spLocks noChangeArrowheads="1"/>
            </p:cNvSpPr>
            <p:nvPr/>
          </p:nvSpPr>
          <p:spPr bwMode="auto">
            <a:xfrm>
              <a:off x="4530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o</a:t>
              </a:r>
            </a:p>
          </p:txBody>
        </p:sp>
        <p:sp>
          <p:nvSpPr>
            <p:cNvPr id="6175" name="Text Box 58"/>
            <p:cNvSpPr txBox="1">
              <a:spLocks noChangeArrowheads="1"/>
            </p:cNvSpPr>
            <p:nvPr/>
          </p:nvSpPr>
          <p:spPr bwMode="auto">
            <a:xfrm>
              <a:off x="4368" y="124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charset="-122"/>
                </a:rPr>
                <a:t>h[2-k]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6176" name="Text Box 62"/>
            <p:cNvSpPr txBox="1">
              <a:spLocks noChangeArrowheads="1"/>
            </p:cNvSpPr>
            <p:nvPr/>
          </p:nvSpPr>
          <p:spPr bwMode="auto">
            <a:xfrm>
              <a:off x="4560" y="2352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n=2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99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8372B6-693C-4D13-9126-6EC6E0CC5DE6}" type="slidenum">
              <a:rPr lang="zh-CN" altLang="en-US" sz="1400">
                <a:ea typeface="宋体" charset="-122"/>
              </a:rPr>
              <a:pPr eaLnBrk="1" hangingPunct="1"/>
              <a:t>33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Step3: Multiply-and-Add</a:t>
            </a: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5410200" y="4800600"/>
            <a:ext cx="1941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 smtClean="0">
                <a:ea typeface="宋体" charset="-122"/>
              </a:rPr>
              <a:t>f[k]</a:t>
            </a:r>
            <a:r>
              <a:rPr lang="en-US" altLang="zh-CN" i="1" dirty="0" smtClean="0">
                <a:ea typeface="宋体" charset="-122"/>
              </a:rPr>
              <a:t>=[</a:t>
            </a:r>
            <a:r>
              <a:rPr lang="en-US" altLang="zh-CN" i="1" dirty="0">
                <a:ea typeface="宋体" charset="-122"/>
              </a:rPr>
              <a:t>1 2 3 4]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2698750" y="5902325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Oval 10"/>
          <p:cNvSpPr>
            <a:spLocks noChangeArrowheads="1"/>
          </p:cNvSpPr>
          <p:nvPr/>
        </p:nvSpPr>
        <p:spPr bwMode="auto">
          <a:xfrm flipV="1">
            <a:off x="3444875" y="5486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3521075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260725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3368675" y="579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</a:t>
            </a:r>
          </a:p>
        </p:txBody>
      </p:sp>
      <p:sp>
        <p:nvSpPr>
          <p:cNvPr id="7179" name="Oval 14"/>
          <p:cNvSpPr>
            <a:spLocks noChangeArrowheads="1"/>
          </p:cNvSpPr>
          <p:nvPr/>
        </p:nvSpPr>
        <p:spPr bwMode="auto">
          <a:xfrm flipV="1">
            <a:off x="3825875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180" name="Oval 15"/>
          <p:cNvSpPr>
            <a:spLocks noChangeArrowheads="1"/>
          </p:cNvSpPr>
          <p:nvPr/>
        </p:nvSpPr>
        <p:spPr bwMode="auto">
          <a:xfrm flipV="1">
            <a:off x="4206875" y="4876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181" name="Oval 16"/>
          <p:cNvSpPr>
            <a:spLocks noChangeArrowheads="1"/>
          </p:cNvSpPr>
          <p:nvPr/>
        </p:nvSpPr>
        <p:spPr bwMode="auto">
          <a:xfrm flipV="1">
            <a:off x="4587875" y="4572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182" name="Line 17"/>
          <p:cNvSpPr>
            <a:spLocks noChangeShapeType="1"/>
          </p:cNvSpPr>
          <p:nvPr/>
        </p:nvSpPr>
        <p:spPr bwMode="auto">
          <a:xfrm>
            <a:off x="3902075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Line 18"/>
          <p:cNvSpPr>
            <a:spLocks noChangeShapeType="1"/>
          </p:cNvSpPr>
          <p:nvPr/>
        </p:nvSpPr>
        <p:spPr bwMode="auto">
          <a:xfrm>
            <a:off x="4283075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19"/>
          <p:cNvSpPr>
            <a:spLocks noChangeShapeType="1"/>
          </p:cNvSpPr>
          <p:nvPr/>
        </p:nvSpPr>
        <p:spPr bwMode="auto">
          <a:xfrm>
            <a:off x="4664075" y="4648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Text Box 20"/>
          <p:cNvSpPr txBox="1">
            <a:spLocks noChangeArrowheads="1"/>
          </p:cNvSpPr>
          <p:nvPr/>
        </p:nvSpPr>
        <p:spPr bwMode="auto">
          <a:xfrm>
            <a:off x="3641725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7186" name="Text Box 21"/>
          <p:cNvSpPr txBox="1">
            <a:spLocks noChangeArrowheads="1"/>
          </p:cNvSpPr>
          <p:nvPr/>
        </p:nvSpPr>
        <p:spPr bwMode="auto">
          <a:xfrm>
            <a:off x="4130675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7187" name="Text Box 22"/>
          <p:cNvSpPr txBox="1">
            <a:spLocks noChangeArrowheads="1"/>
          </p:cNvSpPr>
          <p:nvPr/>
        </p:nvSpPr>
        <p:spPr bwMode="auto">
          <a:xfrm>
            <a:off x="4511675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4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895600" y="1981200"/>
            <a:ext cx="2514600" cy="4267200"/>
            <a:chOff x="240" y="1248"/>
            <a:chExt cx="1584" cy="2688"/>
          </a:xfrm>
        </p:grpSpPr>
        <p:grpSp>
          <p:nvGrpSpPr>
            <p:cNvPr id="7215" name="Group 23"/>
            <p:cNvGrpSpPr>
              <a:grpSpLocks/>
            </p:cNvGrpSpPr>
            <p:nvPr/>
          </p:nvGrpSpPr>
          <p:grpSpPr bwMode="auto">
            <a:xfrm>
              <a:off x="240" y="1248"/>
              <a:ext cx="1584" cy="1418"/>
              <a:chOff x="528" y="1248"/>
              <a:chExt cx="1584" cy="1418"/>
            </a:xfrm>
          </p:grpSpPr>
          <p:sp>
            <p:nvSpPr>
              <p:cNvPr id="7217" name="Line 24"/>
              <p:cNvSpPr>
                <a:spLocks noChangeShapeType="1"/>
              </p:cNvSpPr>
              <p:nvPr/>
            </p:nvSpPr>
            <p:spPr bwMode="auto">
              <a:xfrm>
                <a:off x="528" y="211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8" name="Oval 25"/>
              <p:cNvSpPr>
                <a:spLocks noChangeArrowheads="1"/>
              </p:cNvSpPr>
              <p:nvPr/>
            </p:nvSpPr>
            <p:spPr bwMode="auto">
              <a:xfrm flipV="1">
                <a:off x="1084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219" name="Line 26"/>
              <p:cNvSpPr>
                <a:spLocks noChangeShapeType="1"/>
              </p:cNvSpPr>
              <p:nvPr/>
            </p:nvSpPr>
            <p:spPr bwMode="auto">
              <a:xfrm>
                <a:off x="1132" y="17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0" name="Oval 27"/>
              <p:cNvSpPr>
                <a:spLocks noChangeArrowheads="1"/>
              </p:cNvSpPr>
              <p:nvPr/>
            </p:nvSpPr>
            <p:spPr bwMode="auto">
              <a:xfrm flipV="1">
                <a:off x="758" y="24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221" name="Line 28"/>
              <p:cNvSpPr>
                <a:spLocks noChangeShapeType="1"/>
              </p:cNvSpPr>
              <p:nvPr/>
            </p:nvSpPr>
            <p:spPr bwMode="auto">
              <a:xfrm>
                <a:off x="806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Text Box 29"/>
              <p:cNvSpPr txBox="1">
                <a:spLocks noChangeArrowheads="1"/>
              </p:cNvSpPr>
              <p:nvPr/>
            </p:nvSpPr>
            <p:spPr bwMode="auto">
              <a:xfrm>
                <a:off x="1266" y="15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</a:t>
                </a:r>
              </a:p>
            </p:txBody>
          </p:sp>
          <p:sp>
            <p:nvSpPr>
              <p:cNvPr id="7223" name="Text Box 30"/>
              <p:cNvSpPr txBox="1">
                <a:spLocks noChangeArrowheads="1"/>
              </p:cNvSpPr>
              <p:nvPr/>
            </p:nvSpPr>
            <p:spPr bwMode="auto">
              <a:xfrm>
                <a:off x="1026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o</a:t>
                </a:r>
              </a:p>
            </p:txBody>
          </p:sp>
          <p:sp>
            <p:nvSpPr>
              <p:cNvPr id="7224" name="Text Box 31"/>
              <p:cNvSpPr txBox="1">
                <a:spLocks noChangeArrowheads="1"/>
              </p:cNvSpPr>
              <p:nvPr/>
            </p:nvSpPr>
            <p:spPr bwMode="auto">
              <a:xfrm>
                <a:off x="864" y="1248"/>
                <a:ext cx="6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 dirty="0" smtClean="0">
                    <a:ea typeface="宋体" charset="-122"/>
                  </a:rPr>
                  <a:t>g[0</a:t>
                </a:r>
                <a:r>
                  <a:rPr lang="en-US" altLang="zh-CN" dirty="0">
                    <a:ea typeface="宋体" charset="-122"/>
                  </a:rPr>
                  <a:t>]</a:t>
                </a:r>
                <a:r>
                  <a:rPr lang="en-US" altLang="zh-CN" i="1" dirty="0" smtClean="0">
                    <a:ea typeface="宋体" charset="-122"/>
                  </a:rPr>
                  <a:t>=1</a:t>
                </a:r>
                <a:endParaRPr lang="en-US" altLang="zh-CN" i="1" dirty="0">
                  <a:ea typeface="宋体" charset="-122"/>
                </a:endParaRPr>
              </a:p>
            </p:txBody>
          </p:sp>
          <p:sp>
            <p:nvSpPr>
              <p:cNvPr id="7225" name="Text Box 32"/>
              <p:cNvSpPr txBox="1">
                <a:spLocks noChangeArrowheads="1"/>
              </p:cNvSpPr>
              <p:nvPr/>
            </p:nvSpPr>
            <p:spPr bwMode="auto">
              <a:xfrm>
                <a:off x="1046" y="2378"/>
                <a:ext cx="4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n=0</a:t>
                </a:r>
              </a:p>
            </p:txBody>
          </p:sp>
        </p:grpSp>
        <p:sp>
          <p:nvSpPr>
            <p:cNvPr id="7216" name="Rectangle 58"/>
            <p:cNvSpPr>
              <a:spLocks noChangeArrowheads="1"/>
            </p:cNvSpPr>
            <p:nvPr/>
          </p:nvSpPr>
          <p:spPr bwMode="auto">
            <a:xfrm>
              <a:off x="432" y="1488"/>
              <a:ext cx="528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352800" y="1981200"/>
            <a:ext cx="2514600" cy="4267200"/>
            <a:chOff x="2352" y="1248"/>
            <a:chExt cx="1584" cy="2688"/>
          </a:xfrm>
        </p:grpSpPr>
        <p:grpSp>
          <p:nvGrpSpPr>
            <p:cNvPr id="7203" name="Group 33"/>
            <p:cNvGrpSpPr>
              <a:grpSpLocks/>
            </p:cNvGrpSpPr>
            <p:nvPr/>
          </p:nvGrpSpPr>
          <p:grpSpPr bwMode="auto">
            <a:xfrm>
              <a:off x="2352" y="1248"/>
              <a:ext cx="1584" cy="1392"/>
              <a:chOff x="2352" y="1248"/>
              <a:chExt cx="1584" cy="1392"/>
            </a:xfrm>
          </p:grpSpPr>
          <p:sp>
            <p:nvSpPr>
              <p:cNvPr id="7205" name="Text Box 34"/>
              <p:cNvSpPr txBox="1">
                <a:spLocks noChangeArrowheads="1"/>
              </p:cNvSpPr>
              <p:nvPr/>
            </p:nvSpPr>
            <p:spPr bwMode="auto">
              <a:xfrm>
                <a:off x="2428" y="235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-1</a:t>
                </a:r>
              </a:p>
            </p:txBody>
          </p:sp>
          <p:sp>
            <p:nvSpPr>
              <p:cNvPr id="7206" name="Line 3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Oval 36"/>
              <p:cNvSpPr>
                <a:spLocks noChangeArrowheads="1"/>
              </p:cNvSpPr>
              <p:nvPr/>
            </p:nvSpPr>
            <p:spPr bwMode="auto">
              <a:xfrm flipV="1">
                <a:off x="2908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208" name="Line 37"/>
              <p:cNvSpPr>
                <a:spLocks noChangeShapeType="1"/>
              </p:cNvSpPr>
              <p:nvPr/>
            </p:nvSpPr>
            <p:spPr bwMode="auto">
              <a:xfrm>
                <a:off x="2956" y="17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Oval 38"/>
              <p:cNvSpPr>
                <a:spLocks noChangeArrowheads="1"/>
              </p:cNvSpPr>
              <p:nvPr/>
            </p:nvSpPr>
            <p:spPr bwMode="auto">
              <a:xfrm flipV="1">
                <a:off x="2582" y="24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210" name="Line 39"/>
              <p:cNvSpPr>
                <a:spLocks noChangeShapeType="1"/>
              </p:cNvSpPr>
              <p:nvPr/>
            </p:nvSpPr>
            <p:spPr bwMode="auto">
              <a:xfrm>
                <a:off x="2630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Text Box 40"/>
              <p:cNvSpPr txBox="1">
                <a:spLocks noChangeArrowheads="1"/>
              </p:cNvSpPr>
              <p:nvPr/>
            </p:nvSpPr>
            <p:spPr bwMode="auto">
              <a:xfrm>
                <a:off x="3090" y="15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</a:t>
                </a:r>
              </a:p>
            </p:txBody>
          </p:sp>
          <p:sp>
            <p:nvSpPr>
              <p:cNvPr id="7212" name="Text Box 41"/>
              <p:cNvSpPr txBox="1">
                <a:spLocks noChangeArrowheads="1"/>
              </p:cNvSpPr>
              <p:nvPr/>
            </p:nvSpPr>
            <p:spPr bwMode="auto">
              <a:xfrm>
                <a:off x="285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o</a:t>
                </a:r>
              </a:p>
            </p:txBody>
          </p:sp>
          <p:sp>
            <p:nvSpPr>
              <p:cNvPr id="7213" name="Text Box 42"/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69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 dirty="0" smtClean="0">
                    <a:ea typeface="宋体" charset="-122"/>
                  </a:rPr>
                  <a:t>g[1</a:t>
                </a:r>
                <a:r>
                  <a:rPr lang="en-US" altLang="zh-CN" dirty="0">
                    <a:ea typeface="宋体" charset="-122"/>
                  </a:rPr>
                  <a:t>]</a:t>
                </a:r>
                <a:r>
                  <a:rPr lang="en-US" altLang="zh-CN" i="1" dirty="0" smtClean="0">
                    <a:ea typeface="宋体" charset="-122"/>
                  </a:rPr>
                  <a:t>=1</a:t>
                </a:r>
                <a:endParaRPr lang="en-US" altLang="zh-CN" i="1" dirty="0">
                  <a:ea typeface="宋体" charset="-122"/>
                </a:endParaRPr>
              </a:p>
            </p:txBody>
          </p:sp>
          <p:sp>
            <p:nvSpPr>
              <p:cNvPr id="7214" name="Text Box 43"/>
              <p:cNvSpPr txBox="1">
                <a:spLocks noChangeArrowheads="1"/>
              </p:cNvSpPr>
              <p:nvPr/>
            </p:nvSpPr>
            <p:spPr bwMode="auto">
              <a:xfrm>
                <a:off x="3120" y="2352"/>
                <a:ext cx="4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n=1</a:t>
                </a:r>
              </a:p>
            </p:txBody>
          </p:sp>
        </p:grpSp>
        <p:sp>
          <p:nvSpPr>
            <p:cNvPr id="7204" name="Rectangle 59"/>
            <p:cNvSpPr>
              <a:spLocks noChangeArrowheads="1"/>
            </p:cNvSpPr>
            <p:nvPr/>
          </p:nvSpPr>
          <p:spPr bwMode="auto">
            <a:xfrm>
              <a:off x="2544" y="1488"/>
              <a:ext cx="528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733800" y="1905000"/>
            <a:ext cx="2514600" cy="4343400"/>
            <a:chOff x="3648" y="1200"/>
            <a:chExt cx="1584" cy="2736"/>
          </a:xfrm>
        </p:grpSpPr>
        <p:grpSp>
          <p:nvGrpSpPr>
            <p:cNvPr id="7191" name="Group 44"/>
            <p:cNvGrpSpPr>
              <a:grpSpLocks/>
            </p:cNvGrpSpPr>
            <p:nvPr/>
          </p:nvGrpSpPr>
          <p:grpSpPr bwMode="auto">
            <a:xfrm>
              <a:off x="3648" y="1200"/>
              <a:ext cx="1584" cy="1392"/>
              <a:chOff x="4032" y="1248"/>
              <a:chExt cx="1584" cy="1392"/>
            </a:xfrm>
          </p:grpSpPr>
          <p:sp>
            <p:nvSpPr>
              <p:cNvPr id="7193" name="Text Box 45"/>
              <p:cNvSpPr txBox="1">
                <a:spLocks noChangeArrowheads="1"/>
              </p:cNvSpPr>
              <p:nvPr/>
            </p:nvSpPr>
            <p:spPr bwMode="auto">
              <a:xfrm>
                <a:off x="4108" y="235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-1</a:t>
                </a:r>
              </a:p>
            </p:txBody>
          </p:sp>
          <p:sp>
            <p:nvSpPr>
              <p:cNvPr id="7194" name="Line 46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5" name="Oval 47"/>
              <p:cNvSpPr>
                <a:spLocks noChangeArrowheads="1"/>
              </p:cNvSpPr>
              <p:nvPr/>
            </p:nvSpPr>
            <p:spPr bwMode="auto">
              <a:xfrm flipV="1">
                <a:off x="4588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196" name="Line 48"/>
              <p:cNvSpPr>
                <a:spLocks noChangeShapeType="1"/>
              </p:cNvSpPr>
              <p:nvPr/>
            </p:nvSpPr>
            <p:spPr bwMode="auto">
              <a:xfrm>
                <a:off x="4636" y="17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7" name="Oval 49"/>
              <p:cNvSpPr>
                <a:spLocks noChangeArrowheads="1"/>
              </p:cNvSpPr>
              <p:nvPr/>
            </p:nvSpPr>
            <p:spPr bwMode="auto">
              <a:xfrm flipV="1">
                <a:off x="4262" y="24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198" name="Line 50"/>
              <p:cNvSpPr>
                <a:spLocks noChangeShapeType="1"/>
              </p:cNvSpPr>
              <p:nvPr/>
            </p:nvSpPr>
            <p:spPr bwMode="auto">
              <a:xfrm>
                <a:off x="4310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9" name="Text Box 51"/>
              <p:cNvSpPr txBox="1">
                <a:spLocks noChangeArrowheads="1"/>
              </p:cNvSpPr>
              <p:nvPr/>
            </p:nvSpPr>
            <p:spPr bwMode="auto">
              <a:xfrm>
                <a:off x="4770" y="15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1</a:t>
                </a:r>
              </a:p>
            </p:txBody>
          </p:sp>
          <p:sp>
            <p:nvSpPr>
              <p:cNvPr id="7200" name="Text Box 52"/>
              <p:cNvSpPr txBox="1">
                <a:spLocks noChangeArrowheads="1"/>
              </p:cNvSpPr>
              <p:nvPr/>
            </p:nvSpPr>
            <p:spPr bwMode="auto">
              <a:xfrm>
                <a:off x="4530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o</a:t>
                </a:r>
              </a:p>
            </p:txBody>
          </p:sp>
          <p:sp>
            <p:nvSpPr>
              <p:cNvPr id="7201" name="Text Box 53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69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 dirty="0" smtClean="0">
                    <a:ea typeface="宋体" charset="-122"/>
                  </a:rPr>
                  <a:t>g[2</a:t>
                </a:r>
                <a:r>
                  <a:rPr lang="en-US" altLang="zh-CN" dirty="0">
                    <a:ea typeface="宋体" charset="-122"/>
                  </a:rPr>
                  <a:t>]</a:t>
                </a:r>
                <a:r>
                  <a:rPr lang="en-US" altLang="zh-CN" i="1" dirty="0" smtClean="0">
                    <a:ea typeface="宋体" charset="-122"/>
                  </a:rPr>
                  <a:t>=1</a:t>
                </a:r>
                <a:endParaRPr lang="en-US" altLang="zh-CN" i="1" dirty="0">
                  <a:ea typeface="宋体" charset="-122"/>
                </a:endParaRPr>
              </a:p>
            </p:txBody>
          </p:sp>
          <p:sp>
            <p:nvSpPr>
              <p:cNvPr id="7202" name="Text Box 54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4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</a:rPr>
                  <a:t>n=2</a:t>
                </a:r>
              </a:p>
            </p:txBody>
          </p:sp>
        </p:grpSp>
        <p:sp>
          <p:nvSpPr>
            <p:cNvPr id="7192" name="Rectangle 60"/>
            <p:cNvSpPr>
              <a:spLocks noChangeArrowheads="1"/>
            </p:cNvSpPr>
            <p:nvPr/>
          </p:nvSpPr>
          <p:spPr bwMode="auto">
            <a:xfrm>
              <a:off x="3840" y="1488"/>
              <a:ext cx="528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8C3D93-1137-4393-BB0A-B9958993F617}" type="slidenum">
              <a:rPr lang="zh-CN" altLang="en-US" sz="1400">
                <a:ea typeface="宋体" charset="-122"/>
              </a:rPr>
              <a:pPr eaLnBrk="1" hangingPunct="1"/>
              <a:t>34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Final Result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2041525" y="1946275"/>
            <a:ext cx="1959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f</a:t>
            </a:r>
            <a:r>
              <a:rPr lang="en-US" altLang="zh-CN" dirty="0" smtClean="0">
                <a:ea typeface="宋体" charset="-122"/>
              </a:rPr>
              <a:t>[n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i="1" dirty="0" smtClean="0">
                <a:ea typeface="宋体" charset="-122"/>
              </a:rPr>
              <a:t>=[</a:t>
            </a:r>
            <a:r>
              <a:rPr lang="en-US" altLang="zh-CN" i="1" dirty="0">
                <a:ea typeface="宋体" charset="-122"/>
              </a:rPr>
              <a:t>1 2 3 4]</a:t>
            </a:r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5181600" y="1981200"/>
            <a:ext cx="1720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h</a:t>
            </a:r>
            <a:r>
              <a:rPr lang="en-US" altLang="zh-CN" dirty="0" smtClean="0">
                <a:ea typeface="宋体" charset="-122"/>
              </a:rPr>
              <a:t>[n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i="1" dirty="0" smtClean="0">
                <a:ea typeface="宋体" charset="-122"/>
              </a:rPr>
              <a:t>=[</a:t>
            </a:r>
            <a:r>
              <a:rPr lang="en-US" altLang="zh-CN" i="1" dirty="0">
                <a:ea typeface="宋体" charset="-122"/>
              </a:rPr>
              <a:t>1 –1]</a:t>
            </a:r>
          </a:p>
        </p:txBody>
      </p:sp>
      <p:sp>
        <p:nvSpPr>
          <p:cNvPr id="2056" name="Line 6"/>
          <p:cNvSpPr>
            <a:spLocks noChangeShapeType="1"/>
          </p:cNvSpPr>
          <p:nvPr/>
        </p:nvSpPr>
        <p:spPr bwMode="auto">
          <a:xfrm>
            <a:off x="3505200" y="2590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Line 7"/>
          <p:cNvSpPr>
            <a:spLocks noChangeShapeType="1"/>
          </p:cNvSpPr>
          <p:nvPr/>
        </p:nvSpPr>
        <p:spPr bwMode="auto">
          <a:xfrm flipH="1">
            <a:off x="4419600" y="2514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8"/>
          <p:cNvSpPr>
            <a:spLocks noChangeShapeType="1"/>
          </p:cNvSpPr>
          <p:nvPr/>
        </p:nvSpPr>
        <p:spPr bwMode="auto">
          <a:xfrm>
            <a:off x="4267200" y="3352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3352800" y="4267200"/>
            <a:ext cx="2361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g</a:t>
            </a:r>
            <a:r>
              <a:rPr lang="en-US" altLang="zh-CN" dirty="0" smtClean="0">
                <a:ea typeface="宋体" charset="-122"/>
              </a:rPr>
              <a:t>[n</a:t>
            </a:r>
            <a:r>
              <a:rPr lang="en-US" altLang="zh-CN" dirty="0">
                <a:ea typeface="宋体" charset="-122"/>
              </a:rPr>
              <a:t>]</a:t>
            </a:r>
            <a:r>
              <a:rPr lang="en-US" altLang="zh-CN" dirty="0" smtClean="0">
                <a:ea typeface="宋体" charset="-122"/>
              </a:rPr>
              <a:t>=</a:t>
            </a:r>
            <a:r>
              <a:rPr lang="en-US" altLang="zh-CN" i="1" dirty="0" smtClean="0">
                <a:ea typeface="宋体" charset="-122"/>
              </a:rPr>
              <a:t>[</a:t>
            </a:r>
            <a:r>
              <a:rPr lang="en-US" altLang="zh-CN" i="1" dirty="0">
                <a:ea typeface="宋体" charset="-122"/>
              </a:rPr>
              <a:t>1 1 1 1 -4]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4114800" y="3048000"/>
          <a:ext cx="3683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3" imgW="164880" imgH="177480" progId="Equation.3">
                  <p:embed/>
                </p:oleObj>
              </mc:Choice>
              <mc:Fallback>
                <p:oleObj name="Equation" r:id="rId3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0"/>
                        <a:ext cx="3683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762000" y="4953000"/>
            <a:ext cx="7661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If the lengths of two input signals are N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 and N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 respectively,</a:t>
            </a:r>
          </a:p>
          <a:p>
            <a:pPr eaLnBrk="1" hangingPunct="1"/>
            <a:r>
              <a:rPr lang="en-US" altLang="zh-CN">
                <a:ea typeface="宋体" charset="-122"/>
              </a:rPr>
              <a:t>the length of the output signal will be N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+N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-1.</a:t>
            </a:r>
          </a:p>
        </p:txBody>
      </p:sp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685800" y="4953000"/>
            <a:ext cx="769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5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3F11EB-222A-4C27-A83C-D40F57E46580}" type="slidenum">
              <a:rPr lang="zh-CN" altLang="en-US" sz="1400">
                <a:ea typeface="宋体" charset="-122"/>
              </a:rPr>
              <a:pPr eaLnBrk="1" hangingPunct="1"/>
              <a:t>35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2D Linear Convolution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352800" y="2819400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x(m,n)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400800" y="2854325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h(m,n)</a:t>
            </a:r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5105400" y="3921125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27"/>
          <p:cNvSpPr>
            <a:spLocks noChangeShapeType="1"/>
          </p:cNvSpPr>
          <p:nvPr/>
        </p:nvSpPr>
        <p:spPr bwMode="auto">
          <a:xfrm flipV="1">
            <a:off x="5791200" y="27781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28"/>
          <p:cNvSpPr txBox="1">
            <a:spLocks noChangeArrowheads="1"/>
          </p:cNvSpPr>
          <p:nvPr/>
        </p:nvSpPr>
        <p:spPr bwMode="auto">
          <a:xfrm>
            <a:off x="5622925" y="3352800"/>
            <a:ext cx="819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en-US" altLang="zh-CN">
                <a:ea typeface="宋体" charset="-122"/>
              </a:rPr>
              <a:t>1</a:t>
            </a:r>
          </a:p>
          <a:p>
            <a:pPr eaLnBrk="1" hangingPunct="1"/>
            <a:r>
              <a:rPr lang="en-US" altLang="zh-CN">
                <a:ea typeface="宋体" charset="-122"/>
              </a:rPr>
              <a:t>1   -1</a:t>
            </a:r>
          </a:p>
        </p:txBody>
      </p:sp>
      <p:sp>
        <p:nvSpPr>
          <p:cNvPr id="8202" name="Line 29"/>
          <p:cNvSpPr>
            <a:spLocks noChangeShapeType="1"/>
          </p:cNvSpPr>
          <p:nvPr/>
        </p:nvSpPr>
        <p:spPr bwMode="auto">
          <a:xfrm>
            <a:off x="1692275" y="3844925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30"/>
          <p:cNvSpPr>
            <a:spLocks noChangeShapeType="1"/>
          </p:cNvSpPr>
          <p:nvPr/>
        </p:nvSpPr>
        <p:spPr bwMode="auto">
          <a:xfrm flipV="1">
            <a:off x="2378075" y="27019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31"/>
          <p:cNvSpPr txBox="1">
            <a:spLocks noChangeArrowheads="1"/>
          </p:cNvSpPr>
          <p:nvPr/>
        </p:nvSpPr>
        <p:spPr bwMode="auto">
          <a:xfrm>
            <a:off x="2209800" y="3276600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en-US" altLang="zh-CN">
                <a:ea typeface="宋体" charset="-122"/>
              </a:rPr>
              <a:t>4    1</a:t>
            </a:r>
          </a:p>
          <a:p>
            <a:pPr eaLnBrk="1" hangingPunct="1"/>
            <a:r>
              <a:rPr lang="en-US" altLang="zh-CN">
                <a:ea typeface="宋体" charset="-122"/>
              </a:rPr>
              <a:t>2    5    3</a:t>
            </a:r>
          </a:p>
        </p:txBody>
      </p:sp>
      <p:sp>
        <p:nvSpPr>
          <p:cNvPr id="8205" name="Text Box 32"/>
          <p:cNvSpPr txBox="1">
            <a:spLocks noChangeArrowheads="1"/>
          </p:cNvSpPr>
          <p:nvPr/>
        </p:nvSpPr>
        <p:spPr bwMode="auto">
          <a:xfrm>
            <a:off x="7680325" y="3657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</a:t>
            </a:r>
          </a:p>
        </p:txBody>
      </p:sp>
      <p:sp>
        <p:nvSpPr>
          <p:cNvPr id="8206" name="Text Box 33"/>
          <p:cNvSpPr txBox="1">
            <a:spLocks noChangeArrowheads="1"/>
          </p:cNvSpPr>
          <p:nvPr/>
        </p:nvSpPr>
        <p:spPr bwMode="auto">
          <a:xfrm>
            <a:off x="5775325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n</a:t>
            </a:r>
          </a:p>
        </p:txBody>
      </p:sp>
      <p:sp>
        <p:nvSpPr>
          <p:cNvPr id="8207" name="Text Box 34"/>
          <p:cNvSpPr txBox="1">
            <a:spLocks noChangeArrowheads="1"/>
          </p:cNvSpPr>
          <p:nvPr/>
        </p:nvSpPr>
        <p:spPr bwMode="auto">
          <a:xfrm>
            <a:off x="4251325" y="37750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</a:t>
            </a:r>
          </a:p>
        </p:txBody>
      </p:sp>
      <p:sp>
        <p:nvSpPr>
          <p:cNvPr id="8208" name="Text Box 35"/>
          <p:cNvSpPr txBox="1">
            <a:spLocks noChangeArrowheads="1"/>
          </p:cNvSpPr>
          <p:nvPr/>
        </p:nvSpPr>
        <p:spPr bwMode="auto">
          <a:xfrm>
            <a:off x="2422525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509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4AC1ED-5962-404D-9480-9D16099A63D7}" type="slidenum">
              <a:rPr lang="zh-CN" altLang="en-US" sz="1400">
                <a:ea typeface="宋体" charset="-122"/>
              </a:rPr>
              <a:pPr eaLnBrk="1" hangingPunct="1"/>
              <a:t>36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Step 1:Time Reversal</a:t>
            </a:r>
          </a:p>
        </p:txBody>
      </p:sp>
      <p:sp>
        <p:nvSpPr>
          <p:cNvPr id="9221" name="Text Box 24"/>
          <p:cNvSpPr txBox="1">
            <a:spLocks noChangeArrowheads="1"/>
          </p:cNvSpPr>
          <p:nvPr/>
        </p:nvSpPr>
        <p:spPr bwMode="auto">
          <a:xfrm>
            <a:off x="1295400" y="1905000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h(m,n)</a:t>
            </a:r>
          </a:p>
        </p:txBody>
      </p:sp>
      <p:sp>
        <p:nvSpPr>
          <p:cNvPr id="9222" name="Line 25"/>
          <p:cNvSpPr>
            <a:spLocks noChangeShapeType="1"/>
          </p:cNvSpPr>
          <p:nvPr/>
        </p:nvSpPr>
        <p:spPr bwMode="auto">
          <a:xfrm>
            <a:off x="838200" y="3886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26"/>
          <p:cNvSpPr>
            <a:spLocks noChangeShapeType="1"/>
          </p:cNvSpPr>
          <p:nvPr/>
        </p:nvSpPr>
        <p:spPr bwMode="auto">
          <a:xfrm flipV="1">
            <a:off x="15240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Text Box 27"/>
          <p:cNvSpPr txBox="1">
            <a:spLocks noChangeArrowheads="1"/>
          </p:cNvSpPr>
          <p:nvPr/>
        </p:nvSpPr>
        <p:spPr bwMode="auto">
          <a:xfrm>
            <a:off x="1355725" y="3317875"/>
            <a:ext cx="819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en-US" altLang="zh-CN">
                <a:ea typeface="宋体" charset="-122"/>
              </a:rPr>
              <a:t>1</a:t>
            </a:r>
          </a:p>
          <a:p>
            <a:pPr eaLnBrk="1" hangingPunct="1"/>
            <a:r>
              <a:rPr lang="en-US" altLang="zh-CN">
                <a:ea typeface="宋体" charset="-122"/>
              </a:rPr>
              <a:t>1   -1</a:t>
            </a:r>
          </a:p>
        </p:txBody>
      </p:sp>
      <p:sp>
        <p:nvSpPr>
          <p:cNvPr id="9225" name="Line 28"/>
          <p:cNvSpPr>
            <a:spLocks noChangeShapeType="1"/>
          </p:cNvSpPr>
          <p:nvPr/>
        </p:nvSpPr>
        <p:spPr bwMode="auto">
          <a:xfrm>
            <a:off x="26670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Text Box 29"/>
          <p:cNvSpPr txBox="1">
            <a:spLocks noChangeArrowheads="1"/>
          </p:cNvSpPr>
          <p:nvPr/>
        </p:nvSpPr>
        <p:spPr bwMode="auto">
          <a:xfrm>
            <a:off x="6629400" y="1905000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h(-m,-n)</a:t>
            </a:r>
          </a:p>
        </p:txBody>
      </p:sp>
      <p:sp>
        <p:nvSpPr>
          <p:cNvPr id="9227" name="Line 30"/>
          <p:cNvSpPr>
            <a:spLocks noChangeShapeType="1"/>
          </p:cNvSpPr>
          <p:nvPr/>
        </p:nvSpPr>
        <p:spPr bwMode="auto">
          <a:xfrm>
            <a:off x="6172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31"/>
          <p:cNvSpPr>
            <a:spLocks noChangeShapeType="1"/>
          </p:cNvSpPr>
          <p:nvPr/>
        </p:nvSpPr>
        <p:spPr bwMode="auto">
          <a:xfrm flipV="1">
            <a:off x="6858000" y="2819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Text Box 32"/>
          <p:cNvSpPr txBox="1">
            <a:spLocks noChangeArrowheads="1"/>
          </p:cNvSpPr>
          <p:nvPr/>
        </p:nvSpPr>
        <p:spPr bwMode="auto">
          <a:xfrm>
            <a:off x="6248400" y="3749675"/>
            <a:ext cx="819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-1   1</a:t>
            </a:r>
          </a:p>
          <a:p>
            <a:pPr eaLnBrk="1" hangingPunct="1"/>
            <a:r>
              <a:rPr lang="en-US" altLang="zh-CN">
                <a:ea typeface="宋体" charset="-122"/>
              </a:rPr>
              <a:t> 1   1</a:t>
            </a:r>
          </a:p>
        </p:txBody>
      </p:sp>
      <p:sp>
        <p:nvSpPr>
          <p:cNvPr id="9230" name="Line 33"/>
          <p:cNvSpPr>
            <a:spLocks noChangeShapeType="1"/>
          </p:cNvSpPr>
          <p:nvPr/>
        </p:nvSpPr>
        <p:spPr bwMode="auto">
          <a:xfrm>
            <a:off x="5562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Text Box 34"/>
          <p:cNvSpPr txBox="1">
            <a:spLocks noChangeArrowheads="1"/>
          </p:cNvSpPr>
          <p:nvPr/>
        </p:nvSpPr>
        <p:spPr bwMode="auto">
          <a:xfrm>
            <a:off x="4114800" y="1905000"/>
            <a:ext cx="110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h(m,-n)</a:t>
            </a:r>
          </a:p>
        </p:txBody>
      </p:sp>
      <p:sp>
        <p:nvSpPr>
          <p:cNvPr id="9232" name="Line 35"/>
          <p:cNvSpPr>
            <a:spLocks noChangeShapeType="1"/>
          </p:cNvSpPr>
          <p:nvPr/>
        </p:nvSpPr>
        <p:spPr bwMode="auto">
          <a:xfrm>
            <a:off x="3444875" y="3921125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36"/>
          <p:cNvSpPr>
            <a:spLocks noChangeShapeType="1"/>
          </p:cNvSpPr>
          <p:nvPr/>
        </p:nvSpPr>
        <p:spPr bwMode="auto">
          <a:xfrm flipV="1">
            <a:off x="4130675" y="27781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Text Box 37"/>
          <p:cNvSpPr txBox="1">
            <a:spLocks noChangeArrowheads="1"/>
          </p:cNvSpPr>
          <p:nvPr/>
        </p:nvSpPr>
        <p:spPr bwMode="auto">
          <a:xfrm>
            <a:off x="3962400" y="3673475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en-US" altLang="zh-CN">
                <a:ea typeface="宋体" charset="-122"/>
              </a:rPr>
              <a:t>-1</a:t>
            </a:r>
          </a:p>
          <a:p>
            <a:pPr eaLnBrk="1" hangingPunct="1"/>
            <a:r>
              <a:rPr lang="en-US" altLang="zh-CN">
                <a:ea typeface="宋体" charset="-122"/>
              </a:rPr>
              <a:t>1    1</a:t>
            </a:r>
          </a:p>
        </p:txBody>
      </p:sp>
      <p:sp>
        <p:nvSpPr>
          <p:cNvPr id="9235" name="Rectangle 38"/>
          <p:cNvSpPr>
            <a:spLocks noChangeArrowheads="1"/>
          </p:cNvSpPr>
          <p:nvPr/>
        </p:nvSpPr>
        <p:spPr bwMode="auto">
          <a:xfrm>
            <a:off x="1219200" y="32766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36" name="Rectangle 39"/>
          <p:cNvSpPr>
            <a:spLocks noChangeArrowheads="1"/>
          </p:cNvSpPr>
          <p:nvPr/>
        </p:nvSpPr>
        <p:spPr bwMode="auto">
          <a:xfrm>
            <a:off x="4343400" y="3657600"/>
            <a:ext cx="5334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37" name="Text Box 40"/>
          <p:cNvSpPr txBox="1">
            <a:spLocks noChangeArrowheads="1"/>
          </p:cNvSpPr>
          <p:nvPr/>
        </p:nvSpPr>
        <p:spPr bwMode="auto">
          <a:xfrm>
            <a:off x="2879725" y="35464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</a:t>
            </a:r>
          </a:p>
        </p:txBody>
      </p:sp>
      <p:sp>
        <p:nvSpPr>
          <p:cNvPr id="9238" name="Text Box 41"/>
          <p:cNvSpPr txBox="1">
            <a:spLocks noChangeArrowheads="1"/>
          </p:cNvSpPr>
          <p:nvPr/>
        </p:nvSpPr>
        <p:spPr bwMode="auto">
          <a:xfrm>
            <a:off x="1584325" y="25397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n</a:t>
            </a:r>
          </a:p>
        </p:txBody>
      </p:sp>
      <p:sp>
        <p:nvSpPr>
          <p:cNvPr id="9239" name="Line 42"/>
          <p:cNvSpPr>
            <a:spLocks noChangeShapeType="1"/>
          </p:cNvSpPr>
          <p:nvPr/>
        </p:nvSpPr>
        <p:spPr bwMode="auto">
          <a:xfrm>
            <a:off x="22098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43"/>
          <p:cNvSpPr>
            <a:spLocks noChangeShapeType="1"/>
          </p:cNvSpPr>
          <p:nvPr/>
        </p:nvSpPr>
        <p:spPr bwMode="auto">
          <a:xfrm flipH="1">
            <a:off x="38100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94D1D9-0C28-46F9-998E-0D2E4A03FA8D}" type="slidenum">
              <a:rPr lang="zh-CN" altLang="en-US" sz="1400">
                <a:ea typeface="宋体" charset="-122"/>
              </a:rPr>
              <a:pPr eaLnBrk="1" hangingPunct="1"/>
              <a:t>37</a:t>
            </a:fld>
            <a:endParaRPr lang="en-US" altLang="zh-CN" sz="1400">
              <a:ea typeface="宋体" charset="-122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Step 2: Shift</a:t>
            </a:r>
          </a:p>
        </p:txBody>
      </p:sp>
      <p:sp>
        <p:nvSpPr>
          <p:cNvPr id="10245" name="Text Box 50"/>
          <p:cNvSpPr txBox="1">
            <a:spLocks noChangeArrowheads="1"/>
          </p:cNvSpPr>
          <p:nvPr/>
        </p:nvSpPr>
        <p:spPr bwMode="auto">
          <a:xfrm>
            <a:off x="5486400" y="4953000"/>
            <a:ext cx="85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x(k,l)</a:t>
            </a:r>
          </a:p>
        </p:txBody>
      </p:sp>
      <p:sp>
        <p:nvSpPr>
          <p:cNvPr id="10246" name="Line 51"/>
          <p:cNvSpPr>
            <a:spLocks noChangeShapeType="1"/>
          </p:cNvSpPr>
          <p:nvPr/>
        </p:nvSpPr>
        <p:spPr bwMode="auto">
          <a:xfrm>
            <a:off x="2590800" y="4800600"/>
            <a:ext cx="4427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52"/>
          <p:cNvSpPr>
            <a:spLocks noChangeShapeType="1"/>
          </p:cNvSpPr>
          <p:nvPr/>
        </p:nvSpPr>
        <p:spPr bwMode="auto">
          <a:xfrm flipV="1">
            <a:off x="3344863" y="2057400"/>
            <a:ext cx="7937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Text Box 53"/>
          <p:cNvSpPr txBox="1">
            <a:spLocks noChangeArrowheads="1"/>
          </p:cNvSpPr>
          <p:nvPr/>
        </p:nvSpPr>
        <p:spPr bwMode="auto">
          <a:xfrm>
            <a:off x="3176588" y="3841750"/>
            <a:ext cx="2089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zh-CN" altLang="en-US">
                <a:ea typeface="宋体" charset="-122"/>
              </a:rPr>
              <a:t>      </a:t>
            </a:r>
            <a:r>
              <a:rPr lang="en-US" altLang="zh-CN">
                <a:ea typeface="宋体" charset="-122"/>
              </a:rPr>
              <a:t>4         1</a:t>
            </a:r>
          </a:p>
          <a:p>
            <a:pPr eaLnBrk="1" hangingPunct="1"/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2          5         3</a:t>
            </a:r>
          </a:p>
        </p:txBody>
      </p:sp>
      <p:sp>
        <p:nvSpPr>
          <p:cNvPr id="10249" name="Text Box 54"/>
          <p:cNvSpPr txBox="1">
            <a:spLocks noChangeArrowheads="1"/>
          </p:cNvSpPr>
          <p:nvPr/>
        </p:nvSpPr>
        <p:spPr bwMode="auto">
          <a:xfrm>
            <a:off x="71628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k</a:t>
            </a:r>
          </a:p>
        </p:txBody>
      </p:sp>
      <p:sp>
        <p:nvSpPr>
          <p:cNvPr id="10250" name="Text Box 55"/>
          <p:cNvSpPr txBox="1">
            <a:spLocks noChangeArrowheads="1"/>
          </p:cNvSpPr>
          <p:nvPr/>
        </p:nvSpPr>
        <p:spPr bwMode="auto">
          <a:xfrm>
            <a:off x="3429000" y="1828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l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362200" y="3733800"/>
            <a:ext cx="1276350" cy="1828800"/>
            <a:chOff x="1488" y="2352"/>
            <a:chExt cx="804" cy="1152"/>
          </a:xfrm>
        </p:grpSpPr>
        <p:sp>
          <p:nvSpPr>
            <p:cNvPr id="10258" name="Text Box 56"/>
            <p:cNvSpPr txBox="1">
              <a:spLocks noChangeArrowheads="1"/>
            </p:cNvSpPr>
            <p:nvPr/>
          </p:nvSpPr>
          <p:spPr bwMode="auto">
            <a:xfrm>
              <a:off x="1488" y="2756"/>
              <a:ext cx="80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-1         1</a:t>
              </a:r>
            </a:p>
            <a:p>
              <a:pPr eaLnBrk="1" hangingPunct="1"/>
              <a:endParaRPr lang="en-US" altLang="zh-CN">
                <a:ea typeface="宋体" charset="-122"/>
              </a:endParaRPr>
            </a:p>
            <a:p>
              <a:pPr eaLnBrk="1" hangingPunct="1"/>
              <a:r>
                <a:rPr lang="en-US" altLang="zh-CN">
                  <a:ea typeface="宋体" charset="-122"/>
                </a:rPr>
                <a:t> 1         1</a:t>
              </a:r>
            </a:p>
          </p:txBody>
        </p:sp>
        <p:sp>
          <p:nvSpPr>
            <p:cNvPr id="10259" name="Text Box 57"/>
            <p:cNvSpPr txBox="1">
              <a:spLocks noChangeArrowheads="1"/>
            </p:cNvSpPr>
            <p:nvPr/>
          </p:nvSpPr>
          <p:spPr bwMode="auto">
            <a:xfrm>
              <a:off x="1488" y="2352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h(-k,-l)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276600" y="3352800"/>
            <a:ext cx="1276350" cy="2209800"/>
            <a:chOff x="2064" y="2112"/>
            <a:chExt cx="804" cy="1392"/>
          </a:xfrm>
        </p:grpSpPr>
        <p:sp>
          <p:nvSpPr>
            <p:cNvPr id="10256" name="Text Box 60"/>
            <p:cNvSpPr txBox="1">
              <a:spLocks noChangeArrowheads="1"/>
            </p:cNvSpPr>
            <p:nvPr/>
          </p:nvSpPr>
          <p:spPr bwMode="auto">
            <a:xfrm>
              <a:off x="2064" y="2756"/>
              <a:ext cx="80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-1         1</a:t>
              </a:r>
            </a:p>
            <a:p>
              <a:pPr eaLnBrk="1" hangingPunct="1"/>
              <a:endParaRPr lang="en-US" altLang="zh-CN">
                <a:ea typeface="宋体" charset="-122"/>
              </a:endParaRPr>
            </a:p>
            <a:p>
              <a:pPr eaLnBrk="1" hangingPunct="1"/>
              <a:r>
                <a:rPr lang="en-US" altLang="zh-CN">
                  <a:ea typeface="宋体" charset="-122"/>
                </a:rPr>
                <a:t> 1         1</a:t>
              </a:r>
            </a:p>
          </p:txBody>
        </p:sp>
        <p:sp>
          <p:nvSpPr>
            <p:cNvPr id="10257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h(1-k,-l)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287713" y="3048000"/>
            <a:ext cx="1360487" cy="1828800"/>
            <a:chOff x="1488" y="2352"/>
            <a:chExt cx="857" cy="1152"/>
          </a:xfrm>
        </p:grpSpPr>
        <p:sp>
          <p:nvSpPr>
            <p:cNvPr id="10254" name="Text Box 63"/>
            <p:cNvSpPr txBox="1">
              <a:spLocks noChangeArrowheads="1"/>
            </p:cNvSpPr>
            <p:nvPr/>
          </p:nvSpPr>
          <p:spPr bwMode="auto">
            <a:xfrm>
              <a:off x="1488" y="2756"/>
              <a:ext cx="80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-1         1</a:t>
              </a:r>
            </a:p>
            <a:p>
              <a:pPr eaLnBrk="1" hangingPunct="1"/>
              <a:endParaRPr lang="en-US" altLang="zh-CN">
                <a:ea typeface="宋体" charset="-122"/>
              </a:endParaRPr>
            </a:p>
            <a:p>
              <a:pPr eaLnBrk="1" hangingPunct="1"/>
              <a:r>
                <a:rPr lang="en-US" altLang="zh-CN">
                  <a:ea typeface="宋体" charset="-122"/>
                </a:rPr>
                <a:t> 1         1</a:t>
              </a:r>
            </a:p>
          </p:txBody>
        </p:sp>
        <p:sp>
          <p:nvSpPr>
            <p:cNvPr id="10255" name="Text Box 64"/>
            <p:cNvSpPr txBox="1">
              <a:spLocks noChangeArrowheads="1"/>
            </p:cNvSpPr>
            <p:nvPr/>
          </p:nvSpPr>
          <p:spPr bwMode="auto">
            <a:xfrm>
              <a:off x="1488" y="2352"/>
              <a:ext cx="8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h(1-k,1-l)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5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5CAF2A-99F4-4E6F-A64D-228AF5CAB762}" type="slidenum">
              <a:rPr lang="zh-CN" altLang="en-US" sz="1400">
                <a:ea typeface="宋体" charset="-122"/>
              </a:rPr>
              <a:pPr eaLnBrk="1" hangingPunct="1"/>
              <a:t>38</a:t>
            </a:fld>
            <a:endParaRPr lang="en-US" altLang="zh-CN" sz="1400">
              <a:ea typeface="宋体" charset="-122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3276600" y="2971800"/>
            <a:ext cx="1397000" cy="1828800"/>
            <a:chOff x="1488" y="2352"/>
            <a:chExt cx="880" cy="1152"/>
          </a:xfrm>
        </p:grpSpPr>
        <p:sp>
          <p:nvSpPr>
            <p:cNvPr id="11282" name="Text Box 84"/>
            <p:cNvSpPr txBox="1">
              <a:spLocks noChangeArrowheads="1"/>
            </p:cNvSpPr>
            <p:nvPr/>
          </p:nvSpPr>
          <p:spPr bwMode="auto">
            <a:xfrm>
              <a:off x="1488" y="2756"/>
              <a:ext cx="80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-1         1</a:t>
              </a:r>
            </a:p>
            <a:p>
              <a:pPr eaLnBrk="1" hangingPunct="1"/>
              <a:endParaRPr lang="en-US" altLang="zh-CN">
                <a:ea typeface="宋体" charset="-122"/>
              </a:endParaRPr>
            </a:p>
            <a:p>
              <a:pPr eaLnBrk="1" hangingPunct="1"/>
              <a:r>
                <a:rPr lang="en-US" altLang="zh-CN">
                  <a:ea typeface="宋体" charset="-122"/>
                </a:rPr>
                <a:t> 1         1</a:t>
              </a:r>
            </a:p>
          </p:txBody>
        </p:sp>
        <p:sp>
          <p:nvSpPr>
            <p:cNvPr id="11283" name="Text Box 85"/>
            <p:cNvSpPr txBox="1">
              <a:spLocks noChangeArrowheads="1"/>
            </p:cNvSpPr>
            <p:nvPr/>
          </p:nvSpPr>
          <p:spPr bwMode="auto">
            <a:xfrm>
              <a:off x="1488" y="2352"/>
              <a:ext cx="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y(1,1)=10</a:t>
              </a:r>
            </a:p>
          </p:txBody>
        </p:sp>
      </p:grp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Step3: Multiply-and-Add</a:t>
            </a:r>
          </a:p>
        </p:txBody>
      </p:sp>
      <p:sp>
        <p:nvSpPr>
          <p:cNvPr id="11270" name="Text Box 71"/>
          <p:cNvSpPr txBox="1">
            <a:spLocks noChangeArrowheads="1"/>
          </p:cNvSpPr>
          <p:nvPr/>
        </p:nvSpPr>
        <p:spPr bwMode="auto">
          <a:xfrm>
            <a:off x="5486400" y="4953000"/>
            <a:ext cx="85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x(k,l)</a:t>
            </a:r>
          </a:p>
        </p:txBody>
      </p:sp>
      <p:sp>
        <p:nvSpPr>
          <p:cNvPr id="11271" name="Line 72"/>
          <p:cNvSpPr>
            <a:spLocks noChangeShapeType="1"/>
          </p:cNvSpPr>
          <p:nvPr/>
        </p:nvSpPr>
        <p:spPr bwMode="auto">
          <a:xfrm>
            <a:off x="2590800" y="4800600"/>
            <a:ext cx="4427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73"/>
          <p:cNvSpPr>
            <a:spLocks noChangeShapeType="1"/>
          </p:cNvSpPr>
          <p:nvPr/>
        </p:nvSpPr>
        <p:spPr bwMode="auto">
          <a:xfrm flipV="1">
            <a:off x="3344863" y="2057400"/>
            <a:ext cx="7937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Text Box 74"/>
          <p:cNvSpPr txBox="1">
            <a:spLocks noChangeArrowheads="1"/>
          </p:cNvSpPr>
          <p:nvPr/>
        </p:nvSpPr>
        <p:spPr bwMode="auto">
          <a:xfrm>
            <a:off x="3176588" y="3841750"/>
            <a:ext cx="2089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zh-CN" altLang="en-US">
                <a:ea typeface="宋体" charset="-122"/>
              </a:rPr>
              <a:t>      </a:t>
            </a:r>
            <a:r>
              <a:rPr lang="en-US" altLang="zh-CN">
                <a:ea typeface="宋体" charset="-122"/>
              </a:rPr>
              <a:t>4         1</a:t>
            </a:r>
          </a:p>
          <a:p>
            <a:pPr eaLnBrk="1" hangingPunct="1"/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2          5         3</a:t>
            </a:r>
          </a:p>
        </p:txBody>
      </p:sp>
      <p:sp>
        <p:nvSpPr>
          <p:cNvPr id="11274" name="Text Box 75"/>
          <p:cNvSpPr txBox="1">
            <a:spLocks noChangeArrowheads="1"/>
          </p:cNvSpPr>
          <p:nvPr/>
        </p:nvSpPr>
        <p:spPr bwMode="auto">
          <a:xfrm>
            <a:off x="71628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k</a:t>
            </a:r>
          </a:p>
        </p:txBody>
      </p:sp>
      <p:sp>
        <p:nvSpPr>
          <p:cNvPr id="11275" name="Text Box 76"/>
          <p:cNvSpPr txBox="1">
            <a:spLocks noChangeArrowheads="1"/>
          </p:cNvSpPr>
          <p:nvPr/>
        </p:nvSpPr>
        <p:spPr bwMode="auto">
          <a:xfrm>
            <a:off x="3429000" y="1828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l</a:t>
            </a:r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2362200" y="3733800"/>
            <a:ext cx="1276350" cy="1828800"/>
            <a:chOff x="1488" y="2352"/>
            <a:chExt cx="804" cy="1152"/>
          </a:xfrm>
        </p:grpSpPr>
        <p:sp>
          <p:nvSpPr>
            <p:cNvPr id="11280" name="Text Box 78"/>
            <p:cNvSpPr txBox="1">
              <a:spLocks noChangeArrowheads="1"/>
            </p:cNvSpPr>
            <p:nvPr/>
          </p:nvSpPr>
          <p:spPr bwMode="auto">
            <a:xfrm>
              <a:off x="1488" y="2756"/>
              <a:ext cx="80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-1         1</a:t>
              </a:r>
            </a:p>
            <a:p>
              <a:pPr eaLnBrk="1" hangingPunct="1"/>
              <a:endParaRPr lang="en-US" altLang="zh-CN">
                <a:ea typeface="宋体" charset="-122"/>
              </a:endParaRPr>
            </a:p>
            <a:p>
              <a:pPr eaLnBrk="1" hangingPunct="1"/>
              <a:r>
                <a:rPr lang="en-US" altLang="zh-CN">
                  <a:ea typeface="宋体" charset="-122"/>
                </a:rPr>
                <a:t> 1         1</a:t>
              </a:r>
            </a:p>
          </p:txBody>
        </p:sp>
        <p:sp>
          <p:nvSpPr>
            <p:cNvPr id="11281" name="Text Box 79"/>
            <p:cNvSpPr txBox="1">
              <a:spLocks noChangeArrowheads="1"/>
            </p:cNvSpPr>
            <p:nvPr/>
          </p:nvSpPr>
          <p:spPr bwMode="auto">
            <a:xfrm>
              <a:off x="1488" y="2352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y(0,0)=2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276600" y="3352800"/>
            <a:ext cx="1276350" cy="2209800"/>
            <a:chOff x="2064" y="2112"/>
            <a:chExt cx="804" cy="1392"/>
          </a:xfrm>
        </p:grpSpPr>
        <p:sp>
          <p:nvSpPr>
            <p:cNvPr id="11278" name="Text Box 81"/>
            <p:cNvSpPr txBox="1">
              <a:spLocks noChangeArrowheads="1"/>
            </p:cNvSpPr>
            <p:nvPr/>
          </p:nvSpPr>
          <p:spPr bwMode="auto">
            <a:xfrm>
              <a:off x="2064" y="2756"/>
              <a:ext cx="80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-1         1</a:t>
              </a:r>
            </a:p>
            <a:p>
              <a:pPr eaLnBrk="1" hangingPunct="1"/>
              <a:endParaRPr lang="en-US" altLang="zh-CN">
                <a:ea typeface="宋体" charset="-122"/>
              </a:endParaRPr>
            </a:p>
            <a:p>
              <a:pPr eaLnBrk="1" hangingPunct="1"/>
              <a:r>
                <a:rPr lang="en-US" altLang="zh-CN">
                  <a:ea typeface="宋体" charset="-122"/>
                </a:rPr>
                <a:t> 1         1</a:t>
              </a:r>
            </a:p>
          </p:txBody>
        </p:sp>
        <p:sp>
          <p:nvSpPr>
            <p:cNvPr id="11279" name="Text Box 82"/>
            <p:cNvSpPr txBox="1">
              <a:spLocks noChangeArrowheads="1"/>
            </p:cNvSpPr>
            <p:nvPr/>
          </p:nvSpPr>
          <p:spPr bwMode="auto">
            <a:xfrm>
              <a:off x="2064" y="2112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y(1,0)=3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78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en-US" altLang="zh-CN" dirty="0" smtClean="0"/>
          </a:p>
          <a:p>
            <a:r>
              <a:rPr lang="en-US" altLang="zh-CN" dirty="0"/>
              <a:t>Understand the convolution</a:t>
            </a:r>
          </a:p>
          <a:p>
            <a:r>
              <a:rPr lang="en-US" altLang="zh-CN" dirty="0" smtClean="0"/>
              <a:t>Calculation </a:t>
            </a:r>
            <a:r>
              <a:rPr lang="en-US" altLang="zh-CN" dirty="0"/>
              <a:t>of convolution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Properties of </a:t>
            </a:r>
            <a:r>
              <a:rPr lang="en-US" altLang="zh-CN" dirty="0" smtClean="0">
                <a:solidFill>
                  <a:srgbClr val="FF0000"/>
                </a:solidFill>
              </a:rPr>
              <a:t>convolution</a:t>
            </a:r>
          </a:p>
          <a:p>
            <a:r>
              <a:rPr lang="en-US" altLang="zh-CN" dirty="0"/>
              <a:t>Spatial Filtering and Convolution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Understand the convolution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Signal and System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Basic Concept</a:t>
            </a:r>
          </a:p>
          <a:p>
            <a:pPr lvl="2"/>
            <a:r>
              <a:rPr lang="en-US" altLang="zh-CN" dirty="0"/>
              <a:t>Linear, Time-Invariant (LTI) System</a:t>
            </a:r>
          </a:p>
          <a:p>
            <a:pPr lvl="2"/>
            <a:r>
              <a:rPr lang="en-US" altLang="zh-CN" dirty="0" smtClean="0"/>
              <a:t>Impulse-Response</a:t>
            </a:r>
            <a:endParaRPr lang="en-US" altLang="zh-CN" dirty="0"/>
          </a:p>
          <a:p>
            <a:pPr lvl="1"/>
            <a:r>
              <a:rPr lang="en-US" altLang="zh-CN" dirty="0"/>
              <a:t>Signal Transforms</a:t>
            </a:r>
          </a:p>
          <a:p>
            <a:r>
              <a:rPr lang="en-US" altLang="zh-CN" dirty="0"/>
              <a:t>Calculation of convolution</a:t>
            </a:r>
          </a:p>
          <a:p>
            <a:r>
              <a:rPr lang="en-US" altLang="zh-CN" dirty="0"/>
              <a:t>Properties of </a:t>
            </a:r>
            <a:r>
              <a:rPr lang="en-US" altLang="zh-CN" dirty="0" smtClean="0"/>
              <a:t>convolution</a:t>
            </a:r>
          </a:p>
          <a:p>
            <a:r>
              <a:rPr lang="en-US" altLang="zh-CN" dirty="0"/>
              <a:t>Spatial Filtering and Convolution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3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3600" dirty="0" smtClean="0">
                <a:ea typeface="ＭＳ Ｐゴシック" pitchFamily="34" charset="-128"/>
              </a:rPr>
              <a:t>Properties of Convolution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95326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ja-JP" sz="2400" dirty="0" smtClean="0">
                <a:ea typeface="ＭＳ Ｐゴシック" pitchFamily="34" charset="-128"/>
              </a:rPr>
              <a:t>Commutative</a:t>
            </a:r>
          </a:p>
          <a:p>
            <a:pPr lvl="1"/>
            <a:endParaRPr lang="en-US" altLang="ja-JP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sz="2400" dirty="0" smtClean="0">
                <a:ea typeface="ＭＳ Ｐゴシック" pitchFamily="34" charset="-128"/>
              </a:rPr>
              <a:t>Associative</a:t>
            </a:r>
          </a:p>
          <a:p>
            <a:pPr lvl="1"/>
            <a:endParaRPr lang="en-US" altLang="ja-JP" sz="2000" dirty="0" smtClean="0">
              <a:ea typeface="ＭＳ Ｐゴシック" pitchFamily="34" charset="-128"/>
            </a:endParaRPr>
          </a:p>
          <a:p>
            <a:r>
              <a:rPr lang="en-US" altLang="ja-JP" sz="2400" dirty="0" smtClean="0">
                <a:ea typeface="ＭＳ Ｐゴシック" pitchFamily="34" charset="-128"/>
              </a:rPr>
              <a:t>Distributive</a:t>
            </a:r>
          </a:p>
          <a:p>
            <a:endParaRPr lang="en-US" altLang="ja-JP" sz="2400" dirty="0">
              <a:ea typeface="ＭＳ Ｐゴシック" pitchFamily="34" charset="-128"/>
            </a:endParaRPr>
          </a:p>
          <a:p>
            <a:r>
              <a:rPr lang="en-US" altLang="ja-JP" sz="2400" dirty="0" smtClean="0">
                <a:ea typeface="ＭＳ Ｐゴシック" pitchFamily="34" charset="-128"/>
              </a:rPr>
              <a:t>Derivative</a:t>
            </a:r>
          </a:p>
          <a:p>
            <a:pPr marL="0" indent="0">
              <a:buNone/>
            </a:pPr>
            <a:endParaRPr lang="en-US" altLang="ja-JP" sz="2400" dirty="0" smtClean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altLang="ja-JP" sz="2400" dirty="0" smtClean="0">
              <a:ea typeface="ＭＳ Ｐゴシック" pitchFamily="34" charset="-128"/>
            </a:endParaRPr>
          </a:p>
          <a:p>
            <a:r>
              <a:rPr lang="en-US" altLang="ja-JP" sz="2400" dirty="0" smtClean="0">
                <a:ea typeface="ＭＳ Ｐゴシック" pitchFamily="34" charset="-128"/>
              </a:rPr>
              <a:t>Convolution with impulse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3600"/>
              </p:ext>
            </p:extLst>
          </p:nvPr>
        </p:nvGraphicFramePr>
        <p:xfrm>
          <a:off x="1835696" y="1844824"/>
          <a:ext cx="1726973" cy="41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4" name="Equation" r:id="rId4" imgW="736280" imgH="177723" progId="Equation.3">
                  <p:embed/>
                </p:oleObj>
              </mc:Choice>
              <mc:Fallback>
                <p:oleObj name="Equation" r:id="rId4" imgW="7362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44824"/>
                        <a:ext cx="1726973" cy="418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73329"/>
              </p:ext>
            </p:extLst>
          </p:nvPr>
        </p:nvGraphicFramePr>
        <p:xfrm>
          <a:off x="1777206" y="2708920"/>
          <a:ext cx="2756694" cy="46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5" name="Equation" r:id="rId6" imgW="1269449" imgH="215806" progId="Equation.3">
                  <p:embed/>
                </p:oleObj>
              </mc:Choice>
              <mc:Fallback>
                <p:oleObj name="Equation" r:id="rId6" imgW="126944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206" y="2708920"/>
                        <a:ext cx="2756694" cy="469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31"/>
          <p:cNvSpPr>
            <a:spLocks noChangeArrowheads="1"/>
          </p:cNvSpPr>
          <p:nvPr/>
        </p:nvSpPr>
        <p:spPr bwMode="auto">
          <a:xfrm>
            <a:off x="609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41023"/>
              </p:ext>
            </p:extLst>
          </p:nvPr>
        </p:nvGraphicFramePr>
        <p:xfrm>
          <a:off x="1835697" y="3501008"/>
          <a:ext cx="4392488" cy="54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6" name="公式" r:id="rId8" imgW="1854000" imgH="228600" progId="Equation.3">
                  <p:embed/>
                </p:oleObj>
              </mc:Choice>
              <mc:Fallback>
                <p:oleObj name="公式" r:id="rId8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7" y="3501008"/>
                        <a:ext cx="4392488" cy="544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35830"/>
              </p:ext>
            </p:extLst>
          </p:nvPr>
        </p:nvGraphicFramePr>
        <p:xfrm>
          <a:off x="2008188" y="838200"/>
          <a:ext cx="5718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7" name="公式" r:id="rId10" imgW="2565360" imgH="342720" progId="Equation.3">
                  <p:embed/>
                </p:oleObj>
              </mc:Choice>
              <mc:Fallback>
                <p:oleObj name="公式" r:id="rId10" imgW="2565360" imgH="34272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838200"/>
                        <a:ext cx="57181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01681"/>
              </p:ext>
            </p:extLst>
          </p:nvPr>
        </p:nvGraphicFramePr>
        <p:xfrm>
          <a:off x="1825625" y="4437112"/>
          <a:ext cx="5416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8" name="公式" r:id="rId12" imgW="2286000" imgH="203040" progId="Equation.3">
                  <p:embed/>
                </p:oleObj>
              </mc:Choice>
              <mc:Fallback>
                <p:oleObj name="公式" r:id="rId12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4437112"/>
                        <a:ext cx="54165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42721"/>
              </p:ext>
            </p:extLst>
          </p:nvPr>
        </p:nvGraphicFramePr>
        <p:xfrm>
          <a:off x="3125788" y="5876925"/>
          <a:ext cx="29797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9" name="公式" r:id="rId14" imgW="1257120" imgH="203040" progId="Equation.3">
                  <p:embed/>
                </p:oleObj>
              </mc:Choice>
              <mc:Fallback>
                <p:oleObj name="公式" r:id="rId14" imgW="1257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5876925"/>
                        <a:ext cx="29797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3600" dirty="0" smtClean="0">
                <a:ea typeface="ＭＳ Ｐゴシック" pitchFamily="34" charset="-128"/>
              </a:rPr>
              <a:t>Properties of Convolution</a:t>
            </a:r>
          </a:p>
        </p:txBody>
      </p:sp>
      <p:grpSp>
        <p:nvGrpSpPr>
          <p:cNvPr id="545798" name="Group 6"/>
          <p:cNvGrpSpPr>
            <a:grpSpLocks/>
          </p:cNvGrpSpPr>
          <p:nvPr/>
        </p:nvGrpSpPr>
        <p:grpSpPr bwMode="auto">
          <a:xfrm>
            <a:off x="1043608" y="1988840"/>
            <a:ext cx="5294312" cy="1219200"/>
            <a:chOff x="451" y="2360"/>
            <a:chExt cx="3335" cy="768"/>
          </a:xfrm>
        </p:grpSpPr>
        <p:sp>
          <p:nvSpPr>
            <p:cNvPr id="18454" name="Text Box 7"/>
            <p:cNvSpPr txBox="1">
              <a:spLocks noChangeArrowheads="1"/>
            </p:cNvSpPr>
            <p:nvPr/>
          </p:nvSpPr>
          <p:spPr bwMode="auto">
            <a:xfrm>
              <a:off x="451" y="2360"/>
              <a:ext cx="1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altLang="ja-JP" sz="2400" dirty="0">
                  <a:ea typeface="ＭＳ Ｐゴシック" pitchFamily="34" charset="-128"/>
                </a:rPr>
                <a:t>   Cascade system</a:t>
              </a:r>
            </a:p>
          </p:txBody>
        </p:sp>
        <p:graphicFrame>
          <p:nvGraphicFramePr>
            <p:cNvPr id="18455" name="Object 8"/>
            <p:cNvGraphicFramePr>
              <a:graphicFrameLocks noChangeAspect="1"/>
            </p:cNvGraphicFramePr>
            <p:nvPr/>
          </p:nvGraphicFramePr>
          <p:xfrm>
            <a:off x="1053" y="2757"/>
            <a:ext cx="25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0" name="Equation" r:id="rId4" imgW="164957" imgH="241091" progId="Equation.3">
                    <p:embed/>
                  </p:oleObj>
                </mc:Choice>
                <mc:Fallback>
                  <p:oleObj name="Equation" r:id="rId4" imgW="164957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2757"/>
                          <a:ext cx="251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9"/>
            <p:cNvGraphicFramePr>
              <a:graphicFrameLocks noChangeAspect="1"/>
            </p:cNvGraphicFramePr>
            <p:nvPr/>
          </p:nvGraphicFramePr>
          <p:xfrm>
            <a:off x="3516" y="2756"/>
            <a:ext cx="27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1" name="Equation" r:id="rId6" imgW="177646" imgH="241091" progId="Equation.3">
                    <p:embed/>
                  </p:oleObj>
                </mc:Choice>
                <mc:Fallback>
                  <p:oleObj name="Equation" r:id="rId6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2756"/>
                          <a:ext cx="27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7" name="Rectangle 10"/>
            <p:cNvSpPr>
              <a:spLocks noChangeArrowheads="1"/>
            </p:cNvSpPr>
            <p:nvPr/>
          </p:nvSpPr>
          <p:spPr bwMode="auto">
            <a:xfrm>
              <a:off x="1695" y="2752"/>
              <a:ext cx="538" cy="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58" name="Line 11"/>
            <p:cNvSpPr>
              <a:spLocks noChangeShapeType="1"/>
            </p:cNvSpPr>
            <p:nvPr/>
          </p:nvSpPr>
          <p:spPr bwMode="auto">
            <a:xfrm>
              <a:off x="3171" y="2940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12"/>
            <p:cNvSpPr>
              <a:spLocks noChangeShapeType="1"/>
            </p:cNvSpPr>
            <p:nvPr/>
          </p:nvSpPr>
          <p:spPr bwMode="auto">
            <a:xfrm>
              <a:off x="1332" y="2940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60" name="Object 13"/>
            <p:cNvGraphicFramePr>
              <a:graphicFrameLocks noChangeAspect="1"/>
            </p:cNvGraphicFramePr>
            <p:nvPr/>
          </p:nvGraphicFramePr>
          <p:xfrm>
            <a:off x="1848" y="2776"/>
            <a:ext cx="2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2" name="Equation" r:id="rId8" imgW="152268" imgH="215713" progId="Equation.3">
                    <p:embed/>
                  </p:oleObj>
                </mc:Choice>
                <mc:Fallback>
                  <p:oleObj name="Equation" r:id="rId8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2776"/>
                          <a:ext cx="2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Rectangle 14"/>
            <p:cNvSpPr>
              <a:spLocks noChangeArrowheads="1"/>
            </p:cNvSpPr>
            <p:nvPr/>
          </p:nvSpPr>
          <p:spPr bwMode="auto">
            <a:xfrm>
              <a:off x="2628" y="2753"/>
              <a:ext cx="538" cy="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18462" name="Object 15"/>
            <p:cNvGraphicFramePr>
              <a:graphicFrameLocks noChangeAspect="1"/>
            </p:cNvGraphicFramePr>
            <p:nvPr/>
          </p:nvGraphicFramePr>
          <p:xfrm>
            <a:off x="2772" y="2776"/>
            <a:ext cx="25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3" name="Equation" r:id="rId10" imgW="164885" imgH="215619" progId="Equation.3">
                    <p:embed/>
                  </p:oleObj>
                </mc:Choice>
                <mc:Fallback>
                  <p:oleObj name="Equation" r:id="rId10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2776"/>
                          <a:ext cx="25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3" name="Line 16"/>
            <p:cNvSpPr>
              <a:spLocks noChangeShapeType="1"/>
            </p:cNvSpPr>
            <p:nvPr/>
          </p:nvSpPr>
          <p:spPr bwMode="auto">
            <a:xfrm>
              <a:off x="2247" y="2940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5809" name="Group 17"/>
          <p:cNvGrpSpPr>
            <a:grpSpLocks/>
          </p:cNvGrpSpPr>
          <p:nvPr/>
        </p:nvGrpSpPr>
        <p:grpSpPr bwMode="auto">
          <a:xfrm>
            <a:off x="2294558" y="3508078"/>
            <a:ext cx="3459162" cy="595312"/>
            <a:chOff x="1116" y="3298"/>
            <a:chExt cx="2179" cy="375"/>
          </a:xfrm>
        </p:grpSpPr>
        <p:graphicFrame>
          <p:nvGraphicFramePr>
            <p:cNvPr id="18448" name="Object 18"/>
            <p:cNvGraphicFramePr>
              <a:graphicFrameLocks noChangeAspect="1"/>
            </p:cNvGraphicFramePr>
            <p:nvPr/>
          </p:nvGraphicFramePr>
          <p:xfrm>
            <a:off x="1116" y="3302"/>
            <a:ext cx="44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4" name="Equation" r:id="rId12" imgW="291973" imgH="241195" progId="Equation.3">
                    <p:embed/>
                  </p:oleObj>
                </mc:Choice>
                <mc:Fallback>
                  <p:oleObj name="Equation" r:id="rId12" imgW="29197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3302"/>
                          <a:ext cx="44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9"/>
            <p:cNvGraphicFramePr>
              <a:graphicFrameLocks noChangeAspect="1"/>
            </p:cNvGraphicFramePr>
            <p:nvPr/>
          </p:nvGraphicFramePr>
          <p:xfrm>
            <a:off x="3025" y="3301"/>
            <a:ext cx="27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5" name="Equation" r:id="rId14" imgW="177646" imgH="241091" progId="Equation.3">
                    <p:embed/>
                  </p:oleObj>
                </mc:Choice>
                <mc:Fallback>
                  <p:oleObj name="Equation" r:id="rId14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5" y="3301"/>
                          <a:ext cx="27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Rectangle 20"/>
            <p:cNvSpPr>
              <a:spLocks noChangeArrowheads="1"/>
            </p:cNvSpPr>
            <p:nvPr/>
          </p:nvSpPr>
          <p:spPr bwMode="auto">
            <a:xfrm>
              <a:off x="1881" y="3298"/>
              <a:ext cx="795" cy="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51" name="Line 21"/>
            <p:cNvSpPr>
              <a:spLocks noChangeShapeType="1"/>
            </p:cNvSpPr>
            <p:nvPr/>
          </p:nvSpPr>
          <p:spPr bwMode="auto">
            <a:xfrm>
              <a:off x="2680" y="3485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2"/>
            <p:cNvSpPr>
              <a:spLocks noChangeShapeType="1"/>
            </p:cNvSpPr>
            <p:nvPr/>
          </p:nvSpPr>
          <p:spPr bwMode="auto">
            <a:xfrm>
              <a:off x="1519" y="3485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3" name="Object 23"/>
            <p:cNvGraphicFramePr>
              <a:graphicFrameLocks noChangeAspect="1"/>
            </p:cNvGraphicFramePr>
            <p:nvPr/>
          </p:nvGraphicFramePr>
          <p:xfrm>
            <a:off x="1979" y="3321"/>
            <a:ext cx="59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6" name="Equation" r:id="rId15" imgW="393359" imgH="215713" progId="Equation.3">
                    <p:embed/>
                  </p:oleObj>
                </mc:Choice>
                <mc:Fallback>
                  <p:oleObj name="Equation" r:id="rId15" imgW="393359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3321"/>
                          <a:ext cx="59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5816" name="Group 24"/>
          <p:cNvGrpSpPr>
            <a:grpSpLocks/>
          </p:cNvGrpSpPr>
          <p:nvPr/>
        </p:nvGrpSpPr>
        <p:grpSpPr bwMode="auto">
          <a:xfrm>
            <a:off x="2294558" y="4365328"/>
            <a:ext cx="3459162" cy="595312"/>
            <a:chOff x="1101" y="3790"/>
            <a:chExt cx="2179" cy="375"/>
          </a:xfrm>
        </p:grpSpPr>
        <p:graphicFrame>
          <p:nvGraphicFramePr>
            <p:cNvPr id="18442" name="Object 25"/>
            <p:cNvGraphicFramePr>
              <a:graphicFrameLocks noChangeAspect="1"/>
            </p:cNvGraphicFramePr>
            <p:nvPr/>
          </p:nvGraphicFramePr>
          <p:xfrm>
            <a:off x="1101" y="3794"/>
            <a:ext cx="44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7" name="Equation" r:id="rId17" imgW="291973" imgH="241195" progId="Equation.3">
                    <p:embed/>
                  </p:oleObj>
                </mc:Choice>
                <mc:Fallback>
                  <p:oleObj name="Equation" r:id="rId17" imgW="29197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3794"/>
                          <a:ext cx="44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26"/>
            <p:cNvGraphicFramePr>
              <a:graphicFrameLocks noChangeAspect="1"/>
            </p:cNvGraphicFramePr>
            <p:nvPr/>
          </p:nvGraphicFramePr>
          <p:xfrm>
            <a:off x="3010" y="3793"/>
            <a:ext cx="27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8" name="Equation" r:id="rId18" imgW="177646" imgH="241091" progId="Equation.3">
                    <p:embed/>
                  </p:oleObj>
                </mc:Choice>
                <mc:Fallback>
                  <p:oleObj name="Equation" r:id="rId18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" y="3793"/>
                          <a:ext cx="27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Rectangle 27"/>
            <p:cNvSpPr>
              <a:spLocks noChangeArrowheads="1"/>
            </p:cNvSpPr>
            <p:nvPr/>
          </p:nvSpPr>
          <p:spPr bwMode="auto">
            <a:xfrm>
              <a:off x="1866" y="3790"/>
              <a:ext cx="795" cy="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45" name="Line 28"/>
            <p:cNvSpPr>
              <a:spLocks noChangeShapeType="1"/>
            </p:cNvSpPr>
            <p:nvPr/>
          </p:nvSpPr>
          <p:spPr bwMode="auto">
            <a:xfrm>
              <a:off x="2665" y="3977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29"/>
            <p:cNvSpPr>
              <a:spLocks noChangeShapeType="1"/>
            </p:cNvSpPr>
            <p:nvPr/>
          </p:nvSpPr>
          <p:spPr bwMode="auto">
            <a:xfrm>
              <a:off x="1504" y="3977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7" name="Object 30"/>
            <p:cNvGraphicFramePr>
              <a:graphicFrameLocks noChangeAspect="1"/>
            </p:cNvGraphicFramePr>
            <p:nvPr/>
          </p:nvGraphicFramePr>
          <p:xfrm>
            <a:off x="1964" y="3813"/>
            <a:ext cx="59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9" name="Equation" r:id="rId19" imgW="393359" imgH="215713" progId="Equation.3">
                    <p:embed/>
                  </p:oleObj>
                </mc:Choice>
                <mc:Fallback>
                  <p:oleObj name="Equation" r:id="rId19" imgW="393359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3813"/>
                          <a:ext cx="59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1" name="Rectangle 31"/>
          <p:cNvSpPr>
            <a:spLocks noChangeArrowheads="1"/>
          </p:cNvSpPr>
          <p:nvPr/>
        </p:nvSpPr>
        <p:spPr bwMode="auto">
          <a:xfrm>
            <a:off x="609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104989"/>
              </p:ext>
            </p:extLst>
          </p:nvPr>
        </p:nvGraphicFramePr>
        <p:xfrm>
          <a:off x="2008188" y="838200"/>
          <a:ext cx="5718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0" name="公式" r:id="rId21" imgW="2565360" imgH="342720" progId="Equation.3">
                  <p:embed/>
                </p:oleObj>
              </mc:Choice>
              <mc:Fallback>
                <p:oleObj name="公式" r:id="rId21" imgW="2565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838200"/>
                        <a:ext cx="57181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1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en-US" altLang="zh-CN" dirty="0" smtClean="0"/>
          </a:p>
          <a:p>
            <a:r>
              <a:rPr lang="en-US" altLang="zh-CN" dirty="0"/>
              <a:t>Understand the convolution</a:t>
            </a:r>
          </a:p>
          <a:p>
            <a:r>
              <a:rPr lang="en-US" altLang="zh-CN" dirty="0" smtClean="0"/>
              <a:t>Calculation </a:t>
            </a:r>
            <a:r>
              <a:rPr lang="en-US" altLang="zh-CN" dirty="0"/>
              <a:t>of convolution</a:t>
            </a:r>
          </a:p>
          <a:p>
            <a:r>
              <a:rPr lang="en-US" altLang="zh-CN" dirty="0"/>
              <a:t>Properties of </a:t>
            </a:r>
            <a:r>
              <a:rPr lang="en-US" altLang="zh-CN" dirty="0" smtClean="0"/>
              <a:t>convolution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Spatial Filtering and Convolution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6" name="Rectangle 8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820472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</a:rPr>
              <a:t>Spatial Filtering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altLang="zh-CN" dirty="0">
                <a:latin typeface="Arial" charset="0"/>
              </a:rPr>
              <a:t>Gaussian </a:t>
            </a:r>
            <a:r>
              <a:rPr lang="en-US" dirty="0" smtClean="0">
                <a:latin typeface="Arial" charset="0"/>
              </a:rPr>
              <a:t>Smoothing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54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Spatial Filtering: </a:t>
            </a:r>
            <a:r>
              <a:rPr lang="en-US" altLang="zh-CN" dirty="0" smtClean="0">
                <a:latin typeface="Arial" pitchFamily="34" charset="0"/>
              </a:rPr>
              <a:t>Gradient</a:t>
            </a:r>
            <a:endParaRPr lang="en-US" altLang="zh-CN" dirty="0" smtClean="0">
              <a:latin typeface="Arial" pitchFamily="34" charset="0"/>
            </a:endParaRPr>
          </a:p>
        </p:txBody>
      </p:sp>
      <p:pic>
        <p:nvPicPr>
          <p:cNvPr id="911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990600"/>
            <a:ext cx="5313362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 Box 17"/>
          <p:cNvSpPr txBox="1">
            <a:spLocks noChangeArrowheads="1"/>
          </p:cNvSpPr>
          <p:nvPr/>
        </p:nvSpPr>
        <p:spPr bwMode="auto">
          <a:xfrm>
            <a:off x="1638300" y="151765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Arial" pitchFamily="34" charset="0"/>
              </a:rPr>
              <a:t>f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638300" y="2392363"/>
            <a:ext cx="5600700" cy="1120775"/>
            <a:chOff x="1032" y="1507"/>
            <a:chExt cx="3528" cy="706"/>
          </a:xfrm>
        </p:grpSpPr>
        <p:pic>
          <p:nvPicPr>
            <p:cNvPr id="91150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1507"/>
              <a:ext cx="3347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51" name="Text Box 18"/>
            <p:cNvSpPr txBox="1">
              <a:spLocks noChangeArrowheads="1"/>
            </p:cNvSpPr>
            <p:nvPr/>
          </p:nvSpPr>
          <p:spPr bwMode="auto">
            <a:xfrm>
              <a:off x="1032" y="1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Arial" pitchFamily="34" charset="0"/>
                </a:rPr>
                <a:t>g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292225" y="3530600"/>
            <a:ext cx="5946775" cy="1104900"/>
            <a:chOff x="814" y="2224"/>
            <a:chExt cx="3746" cy="696"/>
          </a:xfrm>
        </p:grpSpPr>
        <p:pic>
          <p:nvPicPr>
            <p:cNvPr id="9114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224"/>
              <a:ext cx="334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9" name="Text Box 19"/>
            <p:cNvSpPr txBox="1">
              <a:spLocks noChangeArrowheads="1"/>
            </p:cNvSpPr>
            <p:nvPr/>
          </p:nvSpPr>
          <p:spPr bwMode="auto">
            <a:xfrm>
              <a:off x="814" y="2346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Arial" pitchFamily="34" charset="0"/>
                </a:rPr>
                <a:t>f * g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914400" y="4635500"/>
            <a:ext cx="6324600" cy="1155700"/>
            <a:chOff x="576" y="2920"/>
            <a:chExt cx="3984" cy="728"/>
          </a:xfrm>
        </p:grpSpPr>
        <p:pic>
          <p:nvPicPr>
            <p:cNvPr id="91146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920"/>
              <a:ext cx="3347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1147" name="Object 23"/>
            <p:cNvGraphicFramePr>
              <a:graphicFrameLocks noChangeAspect="1"/>
            </p:cNvGraphicFramePr>
            <p:nvPr/>
          </p:nvGraphicFramePr>
          <p:xfrm>
            <a:off x="576" y="3008"/>
            <a:ext cx="63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9" name="Equation" r:id="rId8" imgW="660113" imgH="393529" progId="Equation.3">
                    <p:embed/>
                  </p:oleObj>
                </mc:Choice>
                <mc:Fallback>
                  <p:oleObj name="Equation" r:id="rId8" imgW="66011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08"/>
                          <a:ext cx="636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45" name="Text Box 26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37603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122856"/>
              </p:ext>
            </p:extLst>
          </p:nvPr>
        </p:nvGraphicFramePr>
        <p:xfrm>
          <a:off x="3779912" y="1772816"/>
          <a:ext cx="2667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0" name="Equation" r:id="rId4" imgW="1320227" imgH="393529" progId="Equation.3">
                  <p:embed/>
                </p:oleObj>
              </mc:Choice>
              <mc:Fallback>
                <p:oleObj name="Equation" r:id="rId4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772816"/>
                        <a:ext cx="2667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</a:rPr>
              <a:t>Derivative theorem of convolution</a:t>
            </a:r>
          </a:p>
        </p:txBody>
      </p:sp>
      <p:grpSp>
        <p:nvGrpSpPr>
          <p:cNvPr id="92165" name="Group 7"/>
          <p:cNvGrpSpPr>
            <a:grpSpLocks/>
          </p:cNvGrpSpPr>
          <p:nvPr/>
        </p:nvGrpSpPr>
        <p:grpSpPr bwMode="auto">
          <a:xfrm>
            <a:off x="1846263" y="3279775"/>
            <a:ext cx="5524500" cy="3211513"/>
            <a:chOff x="720" y="1486"/>
            <a:chExt cx="4702" cy="2907"/>
          </a:xfrm>
        </p:grpSpPr>
        <p:graphicFrame>
          <p:nvGraphicFramePr>
            <p:cNvPr id="92167" name="Object 8"/>
            <p:cNvGraphicFramePr>
              <a:graphicFrameLocks noChangeAspect="1"/>
            </p:cNvGraphicFramePr>
            <p:nvPr/>
          </p:nvGraphicFramePr>
          <p:xfrm>
            <a:off x="1823" y="1486"/>
            <a:ext cx="3599" cy="2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1" name="Photo Editor Photo" r:id="rId6" imgW="6001588" imgH="4847619" progId="MSPhotoEd.3">
                    <p:embed/>
                  </p:oleObj>
                </mc:Choice>
                <mc:Fallback>
                  <p:oleObj name="Photo Editor Photo" r:id="rId6" imgW="6001588" imgH="484761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1486"/>
                          <a:ext cx="3599" cy="2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8" name="Object 9"/>
            <p:cNvGraphicFramePr>
              <a:graphicFrameLocks noChangeAspect="1"/>
            </p:cNvGraphicFramePr>
            <p:nvPr/>
          </p:nvGraphicFramePr>
          <p:xfrm>
            <a:off x="720" y="3408"/>
            <a:ext cx="720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2" name="Equation" r:id="rId8" imgW="558558" imgH="393529" progId="Equation.3">
                    <p:embed/>
                  </p:oleObj>
                </mc:Choice>
                <mc:Fallback>
                  <p:oleObj name="Equation" r:id="rId8" imgW="558558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408"/>
                          <a:ext cx="720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9" name="Text Box 10"/>
            <p:cNvSpPr txBox="1">
              <a:spLocks noChangeArrowheads="1"/>
            </p:cNvSpPr>
            <p:nvPr/>
          </p:nvSpPr>
          <p:spPr bwMode="auto">
            <a:xfrm>
              <a:off x="1079" y="1680"/>
              <a:ext cx="19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Arial" pitchFamily="34" charset="0"/>
                </a:rPr>
                <a:t>f</a:t>
              </a:r>
            </a:p>
          </p:txBody>
        </p:sp>
        <p:graphicFrame>
          <p:nvGraphicFramePr>
            <p:cNvPr id="92170" name="Object 11"/>
            <p:cNvGraphicFramePr>
              <a:graphicFrameLocks noChangeAspect="1"/>
            </p:cNvGraphicFramePr>
            <p:nvPr/>
          </p:nvGraphicFramePr>
          <p:xfrm>
            <a:off x="997" y="2496"/>
            <a:ext cx="44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3" name="Equation" r:id="rId10" imgW="330057" imgH="393529" progId="Equation.3">
                    <p:embed/>
                  </p:oleObj>
                </mc:Choice>
                <mc:Fallback>
                  <p:oleObj name="Equation" r:id="rId10" imgW="33005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2496"/>
                          <a:ext cx="44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6" name="Text Box 12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38574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5400"/>
            <a:ext cx="8229600" cy="1143000"/>
          </a:xfrm>
        </p:spPr>
        <p:txBody>
          <a:bodyPr/>
          <a:lstStyle/>
          <a:p>
            <a:r>
              <a:rPr lang="en-US" altLang="ja-JP" dirty="0" smtClean="0">
                <a:ea typeface="ＭＳ Ｐゴシック" pitchFamily="34" charset="-128"/>
              </a:rPr>
              <a:t>Cascade of convolution</a:t>
            </a:r>
            <a:endParaRPr lang="en-US" altLang="zh-CN" dirty="0" smtClean="0">
              <a:latin typeface="Arial" pitchFamily="34" charset="0"/>
            </a:endParaRPr>
          </a:p>
        </p:txBody>
      </p:sp>
      <p:pic>
        <p:nvPicPr>
          <p:cNvPr id="911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990600"/>
            <a:ext cx="5313362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 Box 17"/>
          <p:cNvSpPr txBox="1">
            <a:spLocks noChangeArrowheads="1"/>
          </p:cNvSpPr>
          <p:nvPr/>
        </p:nvSpPr>
        <p:spPr bwMode="auto">
          <a:xfrm>
            <a:off x="1638300" y="151765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Arial" pitchFamily="34" charset="0"/>
              </a:rPr>
              <a:t>f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638300" y="2392363"/>
            <a:ext cx="5600700" cy="1120775"/>
            <a:chOff x="1032" y="1507"/>
            <a:chExt cx="3528" cy="706"/>
          </a:xfrm>
        </p:grpSpPr>
        <p:pic>
          <p:nvPicPr>
            <p:cNvPr id="91150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1507"/>
              <a:ext cx="3347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51" name="Text Box 18"/>
            <p:cNvSpPr txBox="1">
              <a:spLocks noChangeArrowheads="1"/>
            </p:cNvSpPr>
            <p:nvPr/>
          </p:nvSpPr>
          <p:spPr bwMode="auto">
            <a:xfrm>
              <a:off x="1032" y="1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Arial" pitchFamily="34" charset="0"/>
                </a:rPr>
                <a:t>g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292225" y="3530600"/>
            <a:ext cx="5946775" cy="1104900"/>
            <a:chOff x="814" y="2224"/>
            <a:chExt cx="3746" cy="696"/>
          </a:xfrm>
        </p:grpSpPr>
        <p:pic>
          <p:nvPicPr>
            <p:cNvPr id="9114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224"/>
              <a:ext cx="334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9" name="Text Box 19"/>
            <p:cNvSpPr txBox="1">
              <a:spLocks noChangeArrowheads="1"/>
            </p:cNvSpPr>
            <p:nvPr/>
          </p:nvSpPr>
          <p:spPr bwMode="auto">
            <a:xfrm>
              <a:off x="814" y="2346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Arial" pitchFamily="34" charset="0"/>
                </a:rPr>
                <a:t>f * g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914400" y="4635500"/>
            <a:ext cx="6324600" cy="1155700"/>
            <a:chOff x="576" y="2920"/>
            <a:chExt cx="3984" cy="728"/>
          </a:xfrm>
        </p:grpSpPr>
        <p:pic>
          <p:nvPicPr>
            <p:cNvPr id="91146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920"/>
              <a:ext cx="3347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1147" name="Object 23"/>
            <p:cNvGraphicFramePr>
              <a:graphicFrameLocks noChangeAspect="1"/>
            </p:cNvGraphicFramePr>
            <p:nvPr/>
          </p:nvGraphicFramePr>
          <p:xfrm>
            <a:off x="576" y="3008"/>
            <a:ext cx="63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" name="Equation" r:id="rId8" imgW="660113" imgH="393529" progId="Equation.3">
                    <p:embed/>
                  </p:oleObj>
                </mc:Choice>
                <mc:Fallback>
                  <p:oleObj name="Equation" r:id="rId8" imgW="66011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08"/>
                          <a:ext cx="636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465337" y="6034087"/>
            <a:ext cx="854075" cy="5953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dirty="0" smtClean="0">
                <a:ea typeface="宋体" pitchFamily="2" charset="-122"/>
              </a:rPr>
              <a:t>g</a:t>
            </a:r>
            <a:endParaRPr lang="zh-CN" altLang="en-US" sz="2800" dirty="0">
              <a:ea typeface="宋体" pitchFamily="2" charset="-122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885730"/>
              </p:ext>
            </p:extLst>
          </p:nvPr>
        </p:nvGraphicFramePr>
        <p:xfrm>
          <a:off x="377230" y="6034087"/>
          <a:ext cx="3984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6" name="Equation" r:id="rId10" imgW="164957" imgH="241091" progId="Equation.3">
                  <p:embed/>
                </p:oleObj>
              </mc:Choice>
              <mc:Fallback>
                <p:oleObj name="Equation" r:id="rId10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30" y="6034087"/>
                        <a:ext cx="3984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820142" y="6324599"/>
            <a:ext cx="592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2915816" y="6034087"/>
            <a:ext cx="854075" cy="5953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dirty="0" smtClean="0">
                <a:ea typeface="宋体" pitchFamily="2" charset="-122"/>
              </a:rPr>
              <a:t>D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323679" y="6342628"/>
            <a:ext cx="592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582319" y="6134243"/>
            <a:ext cx="677352" cy="4167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505897" y="6044971"/>
            <a:ext cx="854075" cy="5953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dirty="0">
                <a:ea typeface="宋体" pitchFamily="2" charset="-122"/>
              </a:rPr>
              <a:t>g</a:t>
            </a:r>
            <a:r>
              <a:rPr lang="en-US" altLang="zh-CN" sz="2800" dirty="0" smtClean="0">
                <a:ea typeface="宋体" pitchFamily="2" charset="-122"/>
              </a:rPr>
              <a:t>*D</a:t>
            </a:r>
            <a:endParaRPr lang="zh-CN" altLang="en-US" sz="2800" dirty="0">
              <a:ea typeface="宋体" pitchFamily="2" charset="-122"/>
            </a:endParaRPr>
          </a:p>
        </p:txBody>
      </p:sp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885730"/>
              </p:ext>
            </p:extLst>
          </p:nvPr>
        </p:nvGraphicFramePr>
        <p:xfrm>
          <a:off x="5417790" y="6044971"/>
          <a:ext cx="3984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" name="Equation" r:id="rId12" imgW="164957" imgH="241091" progId="Equation.3">
                  <p:embed/>
                </p:oleObj>
              </mc:Choice>
              <mc:Fallback>
                <p:oleObj name="Equation" r:id="rId12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790" y="6044971"/>
                        <a:ext cx="3984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5860702" y="6335483"/>
            <a:ext cx="592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7364239" y="6353512"/>
            <a:ext cx="592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3769891" y="6353512"/>
            <a:ext cx="592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CN" smtClean="0"/>
              <a:t>End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and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Signal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8195"/>
            <a:ext cx="7792962" cy="134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88056"/>
            <a:ext cx="4968552" cy="332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and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22410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5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Signal and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System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For </a:t>
            </a:r>
            <a:r>
              <a:rPr lang="en-US" altLang="zh-CN" b="1" dirty="0" smtClean="0"/>
              <a:t>example</a:t>
            </a:r>
            <a:endParaRPr lang="zh-CN" altLang="en-US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056784" cy="296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91680" y="5907278"/>
            <a:ext cx="1080120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Camera</a:t>
            </a:r>
            <a:endParaRPr lang="zh-CN" altLang="en-US" sz="2000" dirty="0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999385" y="6195310"/>
            <a:ext cx="6922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2771800" y="6195310"/>
            <a:ext cx="6922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238" y="5839591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 signal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582597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 signal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98060" y="5947928"/>
            <a:ext cx="1080120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Filtering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5405765" y="6235960"/>
            <a:ext cx="6922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3"/>
          </p:cNvCxnSpPr>
          <p:nvPr/>
        </p:nvCxnSpPr>
        <p:spPr>
          <a:xfrm>
            <a:off x="7178180" y="6235960"/>
            <a:ext cx="6922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2618" y="5880241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 </a:t>
            </a:r>
            <a:r>
              <a:rPr lang="en-US" altLang="zh-CN" dirty="0" smtClean="0"/>
              <a:t>signal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82712" y="5877272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 signal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4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1"/>
          <a:stretch/>
        </p:blipFill>
        <p:spPr bwMode="auto">
          <a:xfrm>
            <a:off x="1115616" y="0"/>
            <a:ext cx="6928081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5181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01" y="1124744"/>
            <a:ext cx="918290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5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1126</Words>
  <Application>Microsoft Office PowerPoint</Application>
  <PresentationFormat>全屏显示(4:3)</PresentationFormat>
  <Paragraphs>402</Paragraphs>
  <Slides>47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Office 主题</vt:lpstr>
      <vt:lpstr>公式</vt:lpstr>
      <vt:lpstr>Equation</vt:lpstr>
      <vt:lpstr>Photo Editor Photo</vt:lpstr>
      <vt:lpstr>PowerPoint 演示文稿</vt:lpstr>
      <vt:lpstr>Content</vt:lpstr>
      <vt:lpstr>Convolution</vt:lpstr>
      <vt:lpstr>Content</vt:lpstr>
      <vt:lpstr>Signal and System</vt:lpstr>
      <vt:lpstr>Signal and System</vt:lpstr>
      <vt:lpstr>Signal and System</vt:lpstr>
      <vt:lpstr>PowerPoint 演示文稿</vt:lpstr>
      <vt:lpstr>PowerPoint 演示文稿</vt:lpstr>
      <vt:lpstr>Content</vt:lpstr>
      <vt:lpstr>PowerPoint 演示文稿</vt:lpstr>
      <vt:lpstr>PowerPoint 演示文稿</vt:lpstr>
      <vt:lpstr>Content</vt:lpstr>
      <vt:lpstr>Let’s play a game</vt:lpstr>
      <vt:lpstr>Let’s play a game</vt:lpstr>
      <vt:lpstr>Let’s play a game</vt:lpstr>
      <vt:lpstr>Let’s play a game</vt:lpstr>
      <vt:lpstr>Let’s play a game</vt:lpstr>
      <vt:lpstr>Content</vt:lpstr>
      <vt:lpstr>Ultraman fight Monsters</vt:lpstr>
      <vt:lpstr>PowerPoint 演示文稿</vt:lpstr>
      <vt:lpstr>PowerPoint 演示文稿</vt:lpstr>
      <vt:lpstr>Ultraman fight Monsters</vt:lpstr>
      <vt:lpstr>Impulse Response</vt:lpstr>
      <vt:lpstr>Content</vt:lpstr>
      <vt:lpstr>Signal Transforms</vt:lpstr>
      <vt:lpstr>Convolution Theorem</vt:lpstr>
      <vt:lpstr>Content</vt:lpstr>
      <vt:lpstr>PowerPoint 演示文稿</vt:lpstr>
      <vt:lpstr>1D Linear Convolution</vt:lpstr>
      <vt:lpstr>PowerPoint 演示文稿</vt:lpstr>
      <vt:lpstr>PowerPoint 演示文稿</vt:lpstr>
      <vt:lpstr>PowerPoint 演示文稿</vt:lpstr>
      <vt:lpstr>Final Result</vt:lpstr>
      <vt:lpstr>2D Linear Convolution</vt:lpstr>
      <vt:lpstr>PowerPoint 演示文稿</vt:lpstr>
      <vt:lpstr>PowerPoint 演示文稿</vt:lpstr>
      <vt:lpstr>PowerPoint 演示文稿</vt:lpstr>
      <vt:lpstr>Content</vt:lpstr>
      <vt:lpstr>Properties of Convolution</vt:lpstr>
      <vt:lpstr>Properties of Convolution</vt:lpstr>
      <vt:lpstr>Content</vt:lpstr>
      <vt:lpstr>Spatial Filtering: Gaussian Smoothing</vt:lpstr>
      <vt:lpstr>Spatial Filtering: Gradient</vt:lpstr>
      <vt:lpstr>Derivative theorem of convolution</vt:lpstr>
      <vt:lpstr>Cascade of convolution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Convolution, Filtering, and Transformation</dc:title>
  <cp:lastModifiedBy>Windows 用户</cp:lastModifiedBy>
  <cp:revision>150</cp:revision>
  <dcterms:modified xsi:type="dcterms:W3CDTF">2020-12-02T14:21:05Z</dcterms:modified>
</cp:coreProperties>
</file>