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491" r:id="rId2"/>
    <p:sldId id="471" r:id="rId3"/>
    <p:sldId id="482" r:id="rId4"/>
    <p:sldId id="483" r:id="rId5"/>
    <p:sldId id="353" r:id="rId6"/>
    <p:sldId id="354" r:id="rId7"/>
    <p:sldId id="355" r:id="rId8"/>
    <p:sldId id="356" r:id="rId9"/>
    <p:sldId id="357" r:id="rId10"/>
    <p:sldId id="358" r:id="rId11"/>
    <p:sldId id="475" r:id="rId12"/>
    <p:sldId id="541" r:id="rId13"/>
    <p:sldId id="538" r:id="rId14"/>
    <p:sldId id="539" r:id="rId15"/>
    <p:sldId id="540" r:id="rId16"/>
    <p:sldId id="542" r:id="rId17"/>
    <p:sldId id="477" r:id="rId18"/>
    <p:sldId id="478" r:id="rId19"/>
    <p:sldId id="485" r:id="rId20"/>
    <p:sldId id="361" r:id="rId21"/>
    <p:sldId id="362" r:id="rId22"/>
    <p:sldId id="363" r:id="rId23"/>
    <p:sldId id="411" r:id="rId24"/>
    <p:sldId id="412" r:id="rId25"/>
    <p:sldId id="413" r:id="rId26"/>
    <p:sldId id="414" r:id="rId27"/>
    <p:sldId id="415" r:id="rId28"/>
    <p:sldId id="417" r:id="rId29"/>
    <p:sldId id="419" r:id="rId30"/>
    <p:sldId id="533" r:id="rId31"/>
    <p:sldId id="534" r:id="rId32"/>
    <p:sldId id="536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514" r:id="rId55"/>
    <p:sldId id="515" r:id="rId56"/>
    <p:sldId id="516" r:id="rId57"/>
    <p:sldId id="517" r:id="rId58"/>
    <p:sldId id="518" r:id="rId59"/>
    <p:sldId id="519" r:id="rId60"/>
    <p:sldId id="520" r:id="rId61"/>
    <p:sldId id="521" r:id="rId62"/>
    <p:sldId id="522" r:id="rId63"/>
    <p:sldId id="523" r:id="rId64"/>
    <p:sldId id="524" r:id="rId65"/>
    <p:sldId id="525" r:id="rId66"/>
    <p:sldId id="526" r:id="rId67"/>
    <p:sldId id="527" r:id="rId68"/>
    <p:sldId id="528" r:id="rId69"/>
    <p:sldId id="529" r:id="rId70"/>
    <p:sldId id="530" r:id="rId71"/>
    <p:sldId id="531" r:id="rId72"/>
    <p:sldId id="532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4148" autoAdjust="0"/>
  </p:normalViewPr>
  <p:slideViewPr>
    <p:cSldViewPr>
      <p:cViewPr>
        <p:scale>
          <a:sx n="50" d="100"/>
          <a:sy n="50" d="100"/>
        </p:scale>
        <p:origin x="-1944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6.wmf"/><Relationship Id="rId4" Type="http://schemas.openxmlformats.org/officeDocument/2006/relationships/image" Target="../media/image11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3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ADEB4-14EC-400E-8384-C13E45A46E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76121-EB3D-41E0-88C9-9FBECC8F6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1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500696F-1313-4715-B182-96FE73EB7CD8}" type="slidenum">
              <a:rPr lang="en-US" altLang="zh-CN" sz="1100"/>
              <a:pPr/>
              <a:t>31</a:t>
            </a:fld>
            <a:endParaRPr lang="en-US" altLang="zh-CN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92400" y="954088"/>
            <a:ext cx="8905875" cy="6678612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365" y="954539"/>
            <a:ext cx="2988873" cy="66661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zh-CN" smtClean="0"/>
          </a:p>
        </p:txBody>
      </p:sp>
    </p:spTree>
    <p:extLst>
      <p:ext uri="{BB962C8B-B14F-4D97-AF65-F5344CB8AC3E}">
        <p14:creationId xmlns:p14="http://schemas.microsoft.com/office/powerpoint/2010/main" val="330649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675B9-2AB9-4960-9D97-FD9F93979E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25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eriodic_sequence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3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8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4.png"/><Relationship Id="rId4" Type="http://schemas.openxmlformats.org/officeDocument/2006/relationships/image" Target="../media/image93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9.png"/><Relationship Id="rId4" Type="http://schemas.openxmlformats.org/officeDocument/2006/relationships/image" Target="../media/image98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33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111.png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110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10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38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5.png"/><Relationship Id="rId5" Type="http://schemas.openxmlformats.org/officeDocument/2006/relationships/image" Target="../media/image88.png"/><Relationship Id="rId4" Type="http://schemas.openxmlformats.org/officeDocument/2006/relationships/image" Target="../media/image114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17.png"/><Relationship Id="rId4" Type="http://schemas.openxmlformats.org/officeDocument/2006/relationships/image" Target="../media/image116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19.png"/><Relationship Id="rId4" Type="http://schemas.openxmlformats.org/officeDocument/2006/relationships/image" Target="../media/image118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oleObject" Target="../embeddings/oleObject42.bin"/><Relationship Id="rId7" Type="http://schemas.openxmlformats.org/officeDocument/2006/relationships/image" Target="../media/image1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137.png"/><Relationship Id="rId4" Type="http://schemas.openxmlformats.org/officeDocument/2006/relationships/image" Target="../media/image132.wmf"/><Relationship Id="rId9" Type="http://schemas.openxmlformats.org/officeDocument/2006/relationships/image" Target="../media/image1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8349F3C-915B-46E6-83C0-708D5572A15B}" type="slidenum">
              <a:rPr lang="en-US" altLang="zh-CN" smtClean="0">
                <a:latin typeface="Garamond" pitchFamily="18" charset="0"/>
              </a:rPr>
              <a:pPr eaLnBrk="1" hangingPunct="1"/>
              <a:t>1</a:t>
            </a:fld>
            <a:endParaRPr lang="en-US" altLang="zh-CN" smtClean="0">
              <a:latin typeface="Garamond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28625" y="1357313"/>
            <a:ext cx="8229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dirty="0"/>
              <a:t>Image Enhancement in Frequency Domain</a:t>
            </a:r>
            <a:endParaRPr lang="en-US" altLang="zh-CN" sz="4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44" name="TextBox 9"/>
          <p:cNvSpPr txBox="1">
            <a:spLocks noChangeArrowheads="1"/>
          </p:cNvSpPr>
          <p:nvPr/>
        </p:nvSpPr>
        <p:spPr bwMode="auto">
          <a:xfrm>
            <a:off x="1492250" y="3352800"/>
            <a:ext cx="62484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邸慧军</a:t>
            </a:r>
            <a:endParaRPr lang="en-US" altLang="zh-CN" sz="3200"/>
          </a:p>
          <a:p>
            <a:pPr algn="ctr" eaLnBrk="1" hangingPunct="1">
              <a:lnSpc>
                <a:spcPct val="150000"/>
              </a:lnSpc>
            </a:pPr>
            <a:r>
              <a:rPr lang="en-US" altLang="zh-CN" sz="2800"/>
              <a:t>ajon@bit.edu.cn</a:t>
            </a:r>
            <a:endParaRPr lang="en-US" altLang="zh-CN" sz="3200"/>
          </a:p>
          <a:p>
            <a:pPr algn="ctr" eaLnBrk="1" hangingPunct="1"/>
            <a:endParaRPr lang="en-US" altLang="zh-CN" sz="2400">
              <a:latin typeface="宋体" pitchFamily="2" charset="-122"/>
            </a:endParaRPr>
          </a:p>
          <a:p>
            <a:pPr algn="ctr" eaLnBrk="1" hangingPunct="1"/>
            <a:r>
              <a:rPr lang="zh-CN" altLang="en-US" sz="2400">
                <a:latin typeface="宋体" pitchFamily="2" charset="-122"/>
              </a:rPr>
              <a:t>计算机学院</a:t>
            </a:r>
            <a:endParaRPr lang="en-US" altLang="zh-CN" sz="2400">
              <a:latin typeface="宋体" pitchFamily="2" charset="-122"/>
            </a:endParaRPr>
          </a:p>
          <a:p>
            <a:pPr algn="ctr" eaLnBrk="1" hangingPunct="1"/>
            <a:r>
              <a:rPr lang="zh-CN" altLang="en-US" sz="2400">
                <a:latin typeface="宋体" pitchFamily="2" charset="-122"/>
              </a:rPr>
              <a:t>智能信息技术北京市重点实验室</a:t>
            </a:r>
            <a:endParaRPr lang="en-US" altLang="zh-CN" sz="2400">
              <a:latin typeface="宋体" pitchFamily="2" charset="-122"/>
            </a:endParaRPr>
          </a:p>
          <a:p>
            <a:pPr algn="ctr" eaLnBrk="1" hangingPunct="1"/>
            <a:r>
              <a:rPr lang="zh-CN" altLang="en-US" sz="2400">
                <a:latin typeface="宋体" pitchFamily="2" charset="-122"/>
              </a:rPr>
              <a:t>图像计算与感知智能研究所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6954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a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43150"/>
            <a:ext cx="27432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048000" y="31146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= 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20484" name="Picture 6" descr="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495550"/>
            <a:ext cx="29908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Frequency Spectra</a:t>
            </a:r>
          </a:p>
        </p:txBody>
      </p:sp>
    </p:spTree>
    <p:extLst>
      <p:ext uri="{BB962C8B-B14F-4D97-AF65-F5344CB8AC3E}">
        <p14:creationId xmlns:p14="http://schemas.microsoft.com/office/powerpoint/2010/main" val="14882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Fourier Transform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8229600" cy="1066800"/>
          </a:xfrm>
        </p:spPr>
        <p:txBody>
          <a:bodyPr/>
          <a:lstStyle/>
          <a:p>
            <a:pPr marL="0" indent="0"/>
            <a:r>
              <a:rPr lang="en-US" altLang="zh-CN" sz="2400" smtClean="0">
                <a:ea typeface="宋体" charset="-122"/>
              </a:rPr>
              <a:t>We want to understand the frequency </a:t>
            </a:r>
            <a:r>
              <a:rPr lang="en-US" altLang="zh-CN" sz="2400" i="1" smtClean="0">
                <a:latin typeface="Symbol" pitchFamily="18" charset="2"/>
                <a:ea typeface="宋体" charset="-122"/>
              </a:rPr>
              <a:t>w </a:t>
            </a:r>
            <a:r>
              <a:rPr lang="en-US" altLang="zh-CN" sz="2400" smtClean="0">
                <a:ea typeface="宋体" charset="-122"/>
              </a:rPr>
              <a:t>of our signal.  So, let’s reparametrize the signal by </a:t>
            </a:r>
            <a:r>
              <a:rPr lang="en-US" altLang="zh-CN" sz="2400" i="1" smtClean="0">
                <a:latin typeface="Symbol" pitchFamily="18" charset="2"/>
                <a:ea typeface="宋体" charset="-122"/>
              </a:rPr>
              <a:t>w</a:t>
            </a:r>
            <a:r>
              <a:rPr lang="en-US" altLang="zh-CN" sz="2400" smtClean="0">
                <a:ea typeface="宋体" charset="-122"/>
              </a:rPr>
              <a:t> instead of </a:t>
            </a:r>
            <a:r>
              <a:rPr lang="en-US" altLang="zh-CN" sz="2400" i="1" smtClean="0">
                <a:ea typeface="宋体" charset="-122"/>
              </a:rPr>
              <a:t>x</a:t>
            </a:r>
            <a:r>
              <a:rPr lang="en-US" altLang="zh-CN" sz="2400" smtClean="0">
                <a:ea typeface="宋体" charset="-122"/>
              </a:rPr>
              <a:t>:</a:t>
            </a:r>
          </a:p>
          <a:p>
            <a:pPr marL="0" indent="0"/>
            <a:endParaRPr lang="en-US" altLang="zh-CN" sz="2400" i="1" smtClean="0">
              <a:latin typeface="Symbol" pitchFamily="18" charset="2"/>
              <a:ea typeface="宋体" charset="-122"/>
            </a:endParaRPr>
          </a:p>
        </p:txBody>
      </p:sp>
      <p:grpSp>
        <p:nvGrpSpPr>
          <p:cNvPr id="10245" name="Group 14"/>
          <p:cNvGrpSpPr>
            <a:grpSpLocks/>
          </p:cNvGrpSpPr>
          <p:nvPr/>
        </p:nvGrpSpPr>
        <p:grpSpPr bwMode="auto">
          <a:xfrm>
            <a:off x="1165225" y="1905000"/>
            <a:ext cx="6537325" cy="838200"/>
            <a:chOff x="734" y="1296"/>
            <a:chExt cx="4118" cy="528"/>
          </a:xfrm>
        </p:grpSpPr>
        <p:sp>
          <p:nvSpPr>
            <p:cNvPr id="10258" name="Rectangle 7"/>
            <p:cNvSpPr>
              <a:spLocks noChangeArrowheads="1"/>
            </p:cNvSpPr>
            <p:nvPr/>
          </p:nvSpPr>
          <p:spPr bwMode="auto">
            <a:xfrm>
              <a:off x="1872" y="1296"/>
              <a:ext cx="1680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ea typeface="宋体" charset="-122"/>
              </a:endParaRPr>
            </a:p>
          </p:txBody>
        </p:sp>
        <p:sp>
          <p:nvSpPr>
            <p:cNvPr id="10259" name="Line 8"/>
            <p:cNvSpPr>
              <a:spLocks noChangeShapeType="1"/>
            </p:cNvSpPr>
            <p:nvPr/>
          </p:nvSpPr>
          <p:spPr bwMode="auto">
            <a:xfrm>
              <a:off x="1296" y="153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9"/>
            <p:cNvSpPr>
              <a:spLocks noChangeShapeType="1"/>
            </p:cNvSpPr>
            <p:nvPr/>
          </p:nvSpPr>
          <p:spPr bwMode="auto">
            <a:xfrm>
              <a:off x="3744" y="15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Text Box 10"/>
            <p:cNvSpPr txBox="1">
              <a:spLocks noChangeArrowheads="1"/>
            </p:cNvSpPr>
            <p:nvPr/>
          </p:nvSpPr>
          <p:spPr bwMode="auto">
            <a:xfrm>
              <a:off x="734" y="1353"/>
              <a:ext cx="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2800" b="1" i="1">
                  <a:ea typeface="宋体" charset="-122"/>
                </a:rPr>
                <a:t>f(x)</a:t>
              </a:r>
            </a:p>
          </p:txBody>
        </p:sp>
        <p:sp>
          <p:nvSpPr>
            <p:cNvPr id="10262" name="Text Box 12"/>
            <p:cNvSpPr txBox="1">
              <a:spLocks noChangeArrowheads="1"/>
            </p:cNvSpPr>
            <p:nvPr/>
          </p:nvSpPr>
          <p:spPr bwMode="auto">
            <a:xfrm>
              <a:off x="4295" y="1353"/>
              <a:ext cx="5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2800" b="1" i="1">
                  <a:ea typeface="宋体" charset="-122"/>
                </a:rPr>
                <a:t>F(</a:t>
              </a:r>
              <a:r>
                <a:rPr lang="en-US" altLang="zh-CN" sz="2800" b="1" i="1">
                  <a:latin typeface="Symbol" pitchFamily="18" charset="2"/>
                  <a:ea typeface="宋体" charset="-122"/>
                </a:rPr>
                <a:t>w</a:t>
              </a:r>
              <a:r>
                <a:rPr lang="en-US" altLang="zh-CN" sz="2800" b="1" i="1">
                  <a:ea typeface="宋体" charset="-122"/>
                </a:rPr>
                <a:t>)</a:t>
              </a:r>
            </a:p>
          </p:txBody>
        </p:sp>
        <p:sp>
          <p:nvSpPr>
            <p:cNvPr id="10263" name="Text Box 13"/>
            <p:cNvSpPr txBox="1">
              <a:spLocks noChangeArrowheads="1"/>
            </p:cNvSpPr>
            <p:nvPr/>
          </p:nvSpPr>
          <p:spPr bwMode="auto">
            <a:xfrm>
              <a:off x="2208" y="1306"/>
              <a:ext cx="99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zh-CN">
                  <a:ea typeface="宋体" charset="-122"/>
                </a:rPr>
                <a:t>Fourier </a:t>
              </a:r>
            </a:p>
            <a:p>
              <a:pPr algn="ctr"/>
              <a:r>
                <a:rPr lang="en-US" altLang="zh-CN">
                  <a:ea typeface="宋体" charset="-122"/>
                </a:rPr>
                <a:t>Transform</a:t>
              </a:r>
            </a:p>
          </p:txBody>
        </p:sp>
      </p:grpSp>
      <p:graphicFrame>
        <p:nvGraphicFramePr>
          <p:cNvPr id="10248" name="Object 2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29906718"/>
              </p:ext>
            </p:extLst>
          </p:nvPr>
        </p:nvGraphicFramePr>
        <p:xfrm>
          <a:off x="2743200" y="4869160"/>
          <a:ext cx="3124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5" name="Equation" r:id="rId3" imgW="1295400" imgH="203200" progId="Equation.3">
                  <p:embed/>
                </p:oleObj>
              </mc:Choice>
              <mc:Fallback>
                <p:oleObj name="Equation" r:id="rId3" imgW="1295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69160"/>
                        <a:ext cx="31242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165134"/>
              </p:ext>
            </p:extLst>
          </p:nvPr>
        </p:nvGraphicFramePr>
        <p:xfrm>
          <a:off x="1160463" y="5673725"/>
          <a:ext cx="301466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6" name="公式" r:id="rId5" imgW="1409400" imgH="266400" progId="Equation.3">
                  <p:embed/>
                </p:oleObj>
              </mc:Choice>
              <mc:Fallback>
                <p:oleObj name="公式" r:id="rId5" imgW="1409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5673725"/>
                        <a:ext cx="301466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080389"/>
              </p:ext>
            </p:extLst>
          </p:nvPr>
        </p:nvGraphicFramePr>
        <p:xfrm>
          <a:off x="5078413" y="5445224"/>
          <a:ext cx="20701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7" name="Equation" r:id="rId7" imgW="927100" imgH="419100" progId="Equation.3">
                  <p:embed/>
                </p:oleObj>
              </mc:Choice>
              <mc:Fallback>
                <p:oleObj name="Equation" r:id="rId7" imgW="927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5445224"/>
                        <a:ext cx="20701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268858"/>
              </p:ext>
            </p:extLst>
          </p:nvPr>
        </p:nvGraphicFramePr>
        <p:xfrm>
          <a:off x="2057400" y="2852936"/>
          <a:ext cx="50564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8" name="公式" r:id="rId9" imgW="1650960" imgH="342720" progId="Equation.3">
                  <p:embed/>
                </p:oleObj>
              </mc:Choice>
              <mc:Fallback>
                <p:oleObj name="公式" r:id="rId9" imgW="16509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52936"/>
                        <a:ext cx="50564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06213570"/>
              </p:ext>
            </p:extLst>
          </p:nvPr>
        </p:nvGraphicFramePr>
        <p:xfrm>
          <a:off x="2195736" y="3861048"/>
          <a:ext cx="4920073" cy="67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9" name="公式" r:id="rId11" imgW="1663560" imgH="228600" progId="Equation.3">
                  <p:embed/>
                </p:oleObj>
              </mc:Choice>
              <mc:Fallback>
                <p:oleObj name="公式" r:id="rId11" imgW="1663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861048"/>
                        <a:ext cx="4920073" cy="675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168737" y="6309320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宋体" charset="0"/>
              </a:rPr>
              <a:t>Phase </a:t>
            </a:r>
            <a:r>
              <a:rPr lang="en-US" altLang="zh-CN" sz="2400" b="1" dirty="0" smtClean="0">
                <a:solidFill>
                  <a:srgbClr val="FF0000"/>
                </a:solidFill>
                <a:cs typeface="宋体" charset="0"/>
              </a:rPr>
              <a:t>angle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88573" y="6309319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cs typeface="宋体" charset="0"/>
              </a:rPr>
              <a:t>Magnitude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Discrete </a:t>
            </a:r>
            <a:r>
              <a:rPr lang="en-US" altLang="zh-CN" dirty="0"/>
              <a:t>Fourier </a:t>
            </a:r>
            <a:r>
              <a:rPr lang="en-US" altLang="zh-CN" dirty="0" smtClean="0"/>
              <a:t>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" y="2996952"/>
            <a:ext cx="6861383" cy="20832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15198"/>
            <a:ext cx="8608780" cy="66771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789892" y="14155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N</a:t>
            </a:r>
            <a:r>
              <a:rPr lang="en-US" altLang="zh-CN" dirty="0"/>
              <a:t>-</a:t>
            </a:r>
            <a:r>
              <a:rPr lang="en-US" altLang="zh-CN" dirty="0">
                <a:hlinkClick r:id="rId4" tooltip="Periodic sequence"/>
              </a:rPr>
              <a:t>periodic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5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</a:t>
            </a:r>
            <a:r>
              <a:rPr lang="en-US" altLang="zh-CN" dirty="0">
                <a:ea typeface="宋体" charset="-122"/>
              </a:rPr>
              <a:t>Fourier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56184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δ(t-a)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</p:txBody>
      </p:sp>
      <p:graphicFrame>
        <p:nvGraphicFramePr>
          <p:cNvPr id="7" name="对象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29803497"/>
              </p:ext>
            </p:extLst>
          </p:nvPr>
        </p:nvGraphicFramePr>
        <p:xfrm>
          <a:off x="2638128" y="2808312"/>
          <a:ext cx="308452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5" name="公式" r:id="rId3" imgW="977760" imgH="228600" progId="Equation.3">
                  <p:embed/>
                </p:oleObj>
              </mc:Choice>
              <mc:Fallback>
                <p:oleObj name="公式" r:id="rId3" imgW="97776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128" y="2808312"/>
                        <a:ext cx="3084522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95921392"/>
              </p:ext>
            </p:extLst>
          </p:nvPr>
        </p:nvGraphicFramePr>
        <p:xfrm>
          <a:off x="1558008" y="3672408"/>
          <a:ext cx="11223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6" name="公式" r:id="rId5" imgW="355320" imgH="203040" progId="Equation.3">
                  <p:embed/>
                </p:oleObj>
              </mc:Choice>
              <mc:Fallback>
                <p:oleObj name="公式" r:id="rId5" imgW="355320" imgH="203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008" y="3672408"/>
                        <a:ext cx="1122362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3640385"/>
              </p:ext>
            </p:extLst>
          </p:nvPr>
        </p:nvGraphicFramePr>
        <p:xfrm>
          <a:off x="2710136" y="4032448"/>
          <a:ext cx="36861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7" name="公式" r:id="rId7" imgW="1168200" imgH="203040" progId="Equation.3">
                  <p:embed/>
                </p:oleObj>
              </mc:Choice>
              <mc:Fallback>
                <p:oleObj name="公式" r:id="rId7" imgW="1168200" imgH="203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136" y="4032448"/>
                        <a:ext cx="36861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61789233"/>
              </p:ext>
            </p:extLst>
          </p:nvPr>
        </p:nvGraphicFramePr>
        <p:xfrm>
          <a:off x="1486000" y="4608512"/>
          <a:ext cx="518457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8" name="公式" r:id="rId9" imgW="1879560" imgH="419040" progId="Equation.3">
                  <p:embed/>
                </p:oleObj>
              </mc:Choice>
              <mc:Fallback>
                <p:oleObj name="公式" r:id="rId9" imgW="187956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000" y="4608512"/>
                        <a:ext cx="5184576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11963236"/>
              </p:ext>
            </p:extLst>
          </p:nvPr>
        </p:nvGraphicFramePr>
        <p:xfrm>
          <a:off x="2566120" y="5635146"/>
          <a:ext cx="5472608" cy="1034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9" name="公式" r:id="rId11" imgW="2145960" imgH="406080" progId="Equation.3">
                  <p:embed/>
                </p:oleObj>
              </mc:Choice>
              <mc:Fallback>
                <p:oleObj name="公式" r:id="rId11" imgW="2145960" imgH="4060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120" y="5635146"/>
                        <a:ext cx="5472608" cy="1034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587819"/>
              </p:ext>
            </p:extLst>
          </p:nvPr>
        </p:nvGraphicFramePr>
        <p:xfrm>
          <a:off x="2306638" y="1341438"/>
          <a:ext cx="49784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0" name="公式" r:id="rId13" imgW="1625400" imgH="342720" progId="Equation.3">
                  <p:embed/>
                </p:oleObj>
              </mc:Choice>
              <mc:Fallback>
                <p:oleObj name="公式" r:id="rId13" imgW="1625400" imgH="34272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341438"/>
                        <a:ext cx="49784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4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</a:t>
            </a:r>
            <a:r>
              <a:rPr lang="en-US" altLang="zh-CN" dirty="0">
                <a:ea typeface="宋体" charset="-122"/>
              </a:rPr>
              <a:t>Fourier Transform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1" y="3325664"/>
            <a:ext cx="8710577" cy="355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Rectangular </a:t>
            </a:r>
            <a:r>
              <a:rPr lang="en-US" altLang="zh-CN" dirty="0" smtClean="0"/>
              <a:t>function</a:t>
            </a:r>
            <a:endParaRPr lang="en-US" altLang="zh-CN" dirty="0" smtClean="0"/>
          </a:p>
        </p:txBody>
      </p:sp>
      <p:graphicFrame>
        <p:nvGraphicFramePr>
          <p:cNvPr id="14" name="对象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67687369"/>
              </p:ext>
            </p:extLst>
          </p:nvPr>
        </p:nvGraphicFramePr>
        <p:xfrm>
          <a:off x="4788024" y="1412776"/>
          <a:ext cx="3384376" cy="99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公式" r:id="rId4" imgW="1815840" imgH="533160" progId="Equation.3">
                  <p:embed/>
                </p:oleObj>
              </mc:Choice>
              <mc:Fallback>
                <p:oleObj name="公式" r:id="rId4" imgW="1815840" imgH="5331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412776"/>
                        <a:ext cx="3384376" cy="992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49698689"/>
              </p:ext>
            </p:extLst>
          </p:nvPr>
        </p:nvGraphicFramePr>
        <p:xfrm>
          <a:off x="4932040" y="2420888"/>
          <a:ext cx="3549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公式" r:id="rId6" imgW="1904760" imgH="406080" progId="Equation.3">
                  <p:embed/>
                </p:oleObj>
              </mc:Choice>
              <mc:Fallback>
                <p:oleObj name="公式" r:id="rId6" imgW="1904760" imgH="4060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420888"/>
                        <a:ext cx="35496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0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Examples of </a:t>
            </a:r>
            <a:r>
              <a:rPr lang="en-US" altLang="zh-CN" dirty="0">
                <a:ea typeface="宋体" charset="-122"/>
              </a:rPr>
              <a:t>Fourier Transform</a:t>
            </a:r>
            <a:endParaRPr lang="en-US" altLang="zh-CN" dirty="0" smtClean="0">
              <a:ea typeface="宋体" charset="-122"/>
            </a:endParaRPr>
          </a:p>
        </p:txBody>
      </p:sp>
      <p:pic>
        <p:nvPicPr>
          <p:cNvPr id="28675" name="Picture 3" descr="space-fr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48"/>
          <a:stretch>
            <a:fillRect/>
          </a:stretch>
        </p:blipFill>
        <p:spPr bwMode="auto">
          <a:xfrm>
            <a:off x="1600200" y="1219200"/>
            <a:ext cx="5943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1562100"/>
            <a:ext cx="26146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0"/>
            <a:ext cx="48101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 descr="space-fr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7" r="48718" b="59402"/>
          <a:stretch>
            <a:fillRect/>
          </a:stretch>
        </p:blipFill>
        <p:spPr bwMode="auto">
          <a:xfrm>
            <a:off x="4876800" y="4800600"/>
            <a:ext cx="3048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 descr="space-fr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8" t="15848" b="59402"/>
          <a:stretch>
            <a:fillRect/>
          </a:stretch>
        </p:blipFill>
        <p:spPr bwMode="auto">
          <a:xfrm>
            <a:off x="1295400" y="4953000"/>
            <a:ext cx="304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8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Frequency Spectra</a:t>
            </a:r>
          </a:p>
        </p:txBody>
      </p:sp>
      <p:pic>
        <p:nvPicPr>
          <p:cNvPr id="21507" name="Picture 4" descr="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6" r="1840" b="3030"/>
          <a:stretch>
            <a:fillRect/>
          </a:stretch>
        </p:blipFill>
        <p:spPr bwMode="auto">
          <a:xfrm>
            <a:off x="1989138" y="1524000"/>
            <a:ext cx="479266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zh-CN" smtClean="0"/>
          </a:p>
        </p:txBody>
      </p:sp>
    </p:spTree>
    <p:extLst>
      <p:ext uri="{BB962C8B-B14F-4D97-AF65-F5344CB8AC3E}">
        <p14:creationId xmlns:p14="http://schemas.microsoft.com/office/powerpoint/2010/main" val="37133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</a:t>
            </a:r>
            <a:r>
              <a:rPr lang="en-US" altLang="zh-CN" dirty="0">
                <a:ea typeface="宋体" charset="-122"/>
              </a:rPr>
              <a:t>Fourier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f(x) is real, F(-</a:t>
            </a:r>
            <a:r>
              <a:rPr lang="el-GR" altLang="zh-CN" dirty="0" smtClean="0"/>
              <a:t>ω</a:t>
            </a:r>
            <a:r>
              <a:rPr lang="en-US" altLang="zh-CN" dirty="0" smtClean="0"/>
              <a:t>)=F*(</a:t>
            </a:r>
            <a:r>
              <a:rPr lang="el-GR" altLang="zh-CN" dirty="0"/>
              <a:t>ω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If f(x) is real, R(</a:t>
            </a:r>
            <a:r>
              <a:rPr lang="el-GR" altLang="zh-CN" dirty="0"/>
              <a:t>ω</a:t>
            </a:r>
            <a:r>
              <a:rPr lang="en-US" altLang="zh-CN" dirty="0" smtClean="0"/>
              <a:t>) even, I(</a:t>
            </a:r>
            <a:r>
              <a:rPr lang="el-GR" altLang="zh-CN" dirty="0"/>
              <a:t>ω</a:t>
            </a:r>
            <a:r>
              <a:rPr lang="en-US" altLang="zh-CN" dirty="0" smtClean="0"/>
              <a:t>) odd</a:t>
            </a:r>
          </a:p>
          <a:p>
            <a:r>
              <a:rPr lang="en-US" altLang="zh-CN" dirty="0" smtClean="0"/>
              <a:t>If f(x) is real, f(-x)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en-US" altLang="zh-CN" dirty="0"/>
              <a:t>F*(</a:t>
            </a:r>
            <a:r>
              <a:rPr lang="el-GR" altLang="zh-CN" dirty="0"/>
              <a:t>ω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If f(x) is real and even, F(</a:t>
            </a:r>
            <a:r>
              <a:rPr lang="el-GR" altLang="zh-CN" dirty="0" smtClean="0"/>
              <a:t>ω</a:t>
            </a:r>
            <a:r>
              <a:rPr lang="en-US" altLang="zh-CN" dirty="0" smtClean="0"/>
              <a:t>) is real and even</a:t>
            </a:r>
          </a:p>
          <a:p>
            <a:r>
              <a:rPr lang="en-US" altLang="zh-CN" dirty="0"/>
              <a:t>If f(x) is real and </a:t>
            </a:r>
            <a:r>
              <a:rPr lang="en-US" altLang="zh-CN" dirty="0" smtClean="0"/>
              <a:t>odd, </a:t>
            </a:r>
            <a:r>
              <a:rPr lang="en-US" altLang="zh-CN" dirty="0"/>
              <a:t>F(</a:t>
            </a:r>
            <a:r>
              <a:rPr lang="el-GR" altLang="zh-CN" dirty="0"/>
              <a:t>ω</a:t>
            </a:r>
            <a:r>
              <a:rPr lang="en-US" altLang="zh-CN" dirty="0"/>
              <a:t>) is </a:t>
            </a:r>
            <a:r>
              <a:rPr lang="en-US" altLang="zh-CN" dirty="0" smtClean="0"/>
              <a:t>imaginary </a:t>
            </a:r>
            <a:r>
              <a:rPr lang="en-US" altLang="zh-CN" dirty="0"/>
              <a:t>and </a:t>
            </a:r>
            <a:r>
              <a:rPr lang="en-US" altLang="zh-CN" dirty="0" smtClean="0"/>
              <a:t>odd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2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altLang="zh-CN" dirty="0"/>
              <a:t>Properties of </a:t>
            </a:r>
            <a:r>
              <a:rPr lang="en-US" altLang="zh-CN" dirty="0">
                <a:ea typeface="宋体" charset="-122"/>
              </a:rPr>
              <a:t>Fourier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Linearity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Time shifting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Frequency shift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Time scaling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64000386"/>
              </p:ext>
            </p:extLst>
          </p:nvPr>
        </p:nvGraphicFramePr>
        <p:xfrm>
          <a:off x="2654300" y="692696"/>
          <a:ext cx="52959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6" name="公式" r:id="rId3" imgW="1790640" imgH="203040" progId="Equation.3">
                  <p:embed/>
                </p:oleObj>
              </mc:Choice>
              <mc:Fallback>
                <p:oleObj name="公式" r:id="rId3" imgW="1790640" imgH="203040" progId="Equation.3">
                  <p:embed/>
                  <p:pic>
                    <p:nvPicPr>
                      <p:cNvPr id="0" name="Object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692696"/>
                        <a:ext cx="52959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99758156"/>
              </p:ext>
            </p:extLst>
          </p:nvPr>
        </p:nvGraphicFramePr>
        <p:xfrm>
          <a:off x="2606675" y="1376909"/>
          <a:ext cx="54848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7" name="公式" r:id="rId5" imgW="1854000" imgH="203040" progId="Equation.3">
                  <p:embed/>
                </p:oleObj>
              </mc:Choice>
              <mc:Fallback>
                <p:oleObj name="公式" r:id="rId5" imgW="1854000" imgH="203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1376909"/>
                        <a:ext cx="54848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34680668"/>
              </p:ext>
            </p:extLst>
          </p:nvPr>
        </p:nvGraphicFramePr>
        <p:xfrm>
          <a:off x="3622650" y="2132856"/>
          <a:ext cx="35687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8" name="公式" r:id="rId7" imgW="1206360" imgH="228600" progId="Equation.3">
                  <p:embed/>
                </p:oleObj>
              </mc:Choice>
              <mc:Fallback>
                <p:oleObj name="公式" r:id="rId7" imgW="120636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50" y="2132856"/>
                        <a:ext cx="35687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11767791"/>
              </p:ext>
            </p:extLst>
          </p:nvPr>
        </p:nvGraphicFramePr>
        <p:xfrm>
          <a:off x="3435375" y="2763342"/>
          <a:ext cx="39449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9" name="公式" r:id="rId9" imgW="1333440" imgH="241200" progId="Equation.3">
                  <p:embed/>
                </p:oleObj>
              </mc:Choice>
              <mc:Fallback>
                <p:oleObj name="公式" r:id="rId9" imgW="1333440" imgH="241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75" y="2763342"/>
                        <a:ext cx="39449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7925440"/>
              </p:ext>
            </p:extLst>
          </p:nvPr>
        </p:nvGraphicFramePr>
        <p:xfrm>
          <a:off x="3930650" y="3501008"/>
          <a:ext cx="36433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0" name="公式" r:id="rId11" imgW="1231560" imgH="241200" progId="Equation.3">
                  <p:embed/>
                </p:oleObj>
              </mc:Choice>
              <mc:Fallback>
                <p:oleObj name="公式" r:id="rId11" imgW="1231560" imgH="241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3501008"/>
                        <a:ext cx="3643313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60935221"/>
              </p:ext>
            </p:extLst>
          </p:nvPr>
        </p:nvGraphicFramePr>
        <p:xfrm>
          <a:off x="3873500" y="4167758"/>
          <a:ext cx="37560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1" name="公式" r:id="rId13" imgW="1269720" imgH="228600" progId="Equation.3">
                  <p:embed/>
                </p:oleObj>
              </mc:Choice>
              <mc:Fallback>
                <p:oleObj name="公式" r:id="rId13" imgW="126972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4167758"/>
                        <a:ext cx="375602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72961666"/>
              </p:ext>
            </p:extLst>
          </p:nvPr>
        </p:nvGraphicFramePr>
        <p:xfrm>
          <a:off x="3779912" y="5013176"/>
          <a:ext cx="2743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2" name="公式" r:id="rId15" imgW="927000" imgH="203040" progId="Equation.3">
                  <p:embed/>
                </p:oleObj>
              </mc:Choice>
              <mc:Fallback>
                <p:oleObj name="公式" r:id="rId15" imgW="927000" imgH="203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013176"/>
                        <a:ext cx="2743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0315957"/>
              </p:ext>
            </p:extLst>
          </p:nvPr>
        </p:nvGraphicFramePr>
        <p:xfrm>
          <a:off x="3707904" y="5457417"/>
          <a:ext cx="33432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3" name="公式" r:id="rId17" imgW="1130040" imgH="482400" progId="Equation.3">
                  <p:embed/>
                </p:oleObj>
              </mc:Choice>
              <mc:Fallback>
                <p:oleObj name="公式" r:id="rId17" imgW="1130040" imgH="482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457417"/>
                        <a:ext cx="334327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Fourier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54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1D </a:t>
            </a:r>
            <a:r>
              <a:rPr lang="en-US" altLang="zh-CN" dirty="0"/>
              <a:t>Fourier </a:t>
            </a:r>
            <a:r>
              <a:rPr lang="en-US" altLang="zh-CN" dirty="0" smtClean="0"/>
              <a:t>Transform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2D </a:t>
            </a:r>
            <a:r>
              <a:rPr lang="en-US" altLang="zh-CN" dirty="0">
                <a:solidFill>
                  <a:srgbClr val="FF0000"/>
                </a:solidFill>
              </a:rPr>
              <a:t>Fourier </a:t>
            </a:r>
            <a:r>
              <a:rPr lang="en-US" altLang="zh-CN" dirty="0" smtClean="0">
                <a:solidFill>
                  <a:srgbClr val="FF0000"/>
                </a:solidFill>
              </a:rPr>
              <a:t>Transform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9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54006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Frequency Domain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Fourier </a:t>
            </a:r>
            <a:r>
              <a:rPr lang="en-US" altLang="zh-CN" dirty="0" smtClean="0">
                <a:solidFill>
                  <a:srgbClr val="FF0000"/>
                </a:solidFill>
              </a:rPr>
              <a:t>Transform</a:t>
            </a:r>
          </a:p>
          <a:p>
            <a:pPr lvl="1"/>
            <a:r>
              <a:rPr lang="en-US" altLang="zh-CN" dirty="0"/>
              <a:t>DCT (Discrete Cosine Transformation)</a:t>
            </a:r>
          </a:p>
          <a:p>
            <a:pPr lvl="1"/>
            <a:r>
              <a:rPr lang="en-US" altLang="zh-CN" dirty="0"/>
              <a:t>Wavelet</a:t>
            </a:r>
          </a:p>
          <a:p>
            <a:pPr lvl="1"/>
            <a:r>
              <a:rPr lang="en-US" altLang="zh-CN" dirty="0"/>
              <a:t>etc.</a:t>
            </a:r>
            <a:endParaRPr lang="zh-CN" altLang="en-US" dirty="0"/>
          </a:p>
          <a:p>
            <a:r>
              <a:rPr lang="en-US" altLang="zh-CN" dirty="0"/>
              <a:t>Image Filter in Frequency Domain</a:t>
            </a:r>
          </a:p>
          <a:p>
            <a:r>
              <a:rPr lang="en-US" altLang="zh-CN" dirty="0" err="1"/>
              <a:t>Lowpass</a:t>
            </a:r>
            <a:r>
              <a:rPr lang="en-US" altLang="zh-CN" dirty="0"/>
              <a:t> filters</a:t>
            </a:r>
          </a:p>
          <a:p>
            <a:r>
              <a:rPr lang="en-US" altLang="zh-CN" dirty="0" err="1"/>
              <a:t>Highpass</a:t>
            </a:r>
            <a:r>
              <a:rPr lang="en-US" altLang="zh-CN" dirty="0"/>
              <a:t> filters</a:t>
            </a:r>
          </a:p>
          <a:p>
            <a:r>
              <a:rPr lang="en-US" altLang="zh-CN" dirty="0" err="1"/>
              <a:t>Bandreject</a:t>
            </a:r>
            <a:r>
              <a:rPr lang="en-US" altLang="zh-CN" dirty="0"/>
              <a:t>/</a:t>
            </a:r>
            <a:r>
              <a:rPr lang="en-US" altLang="zh-CN" dirty="0" err="1"/>
              <a:t>BandPass</a:t>
            </a:r>
            <a:r>
              <a:rPr lang="en-US" altLang="zh-CN" dirty="0"/>
              <a:t> filters</a:t>
            </a:r>
          </a:p>
          <a:p>
            <a:r>
              <a:rPr lang="en-US" altLang="zh-CN" dirty="0" err="1"/>
              <a:t>Homomorphic</a:t>
            </a:r>
            <a:r>
              <a:rPr lang="en-US" altLang="zh-CN" dirty="0"/>
              <a:t> </a:t>
            </a:r>
            <a:r>
              <a:rPr lang="en-US" altLang="zh-CN" dirty="0" smtClean="0"/>
              <a:t>filtering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4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2D Fourier Transform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Fourier basis uses the family of complex sinusoidal functions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10263" name="Picture 2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3240088"/>
            <a:ext cx="6662737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64" name="Group 24"/>
          <p:cNvGrpSpPr>
            <a:grpSpLocks/>
          </p:cNvGrpSpPr>
          <p:nvPr/>
        </p:nvGrpSpPr>
        <p:grpSpPr bwMode="auto">
          <a:xfrm>
            <a:off x="609600" y="4495800"/>
            <a:ext cx="7924800" cy="609600"/>
            <a:chOff x="240" y="1920"/>
            <a:chExt cx="5280" cy="432"/>
          </a:xfrm>
        </p:grpSpPr>
        <p:pic>
          <p:nvPicPr>
            <p:cNvPr id="10265" name="Picture 25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" y="2020"/>
              <a:ext cx="5073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240" y="1920"/>
              <a:ext cx="5280" cy="4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6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2D DFT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Forward 2D DFT</a:t>
            </a:r>
          </a:p>
          <a:p>
            <a:pPr>
              <a:lnSpc>
                <a:spcPct val="80000"/>
              </a:lnSpc>
            </a:pPr>
            <a:endParaRPr lang="en-US" altLang="zh-CN" sz="280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28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Inverse 2D DFT</a:t>
            </a:r>
          </a:p>
          <a:p>
            <a:pPr>
              <a:lnSpc>
                <a:spcPct val="80000"/>
              </a:lnSpc>
            </a:pPr>
            <a:endParaRPr lang="en-US" altLang="zh-CN" sz="280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280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(u, v) are the frequency coordinates while (x, y) are the spatial coordinates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M, N are the number of spatial pixels along the x, y coordinates</a:t>
            </a:r>
          </a:p>
          <a:p>
            <a:pPr>
              <a:lnSpc>
                <a:spcPct val="80000"/>
              </a:lnSpc>
            </a:pPr>
            <a:endParaRPr lang="en-US" altLang="zh-CN" sz="2800">
              <a:ea typeface="宋体" charset="-122"/>
            </a:endParaRP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516266"/>
              </p:ext>
            </p:extLst>
          </p:nvPr>
        </p:nvGraphicFramePr>
        <p:xfrm>
          <a:off x="2051720" y="2060848"/>
          <a:ext cx="510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2" name="Equation" r:id="rId3" imgW="2590560" imgH="444240" progId="Equation.3">
                  <p:embed/>
                </p:oleObj>
              </mc:Choice>
              <mc:Fallback>
                <p:oleObj name="Equation" r:id="rId3" imgW="2590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060848"/>
                        <a:ext cx="5105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510006"/>
              </p:ext>
            </p:extLst>
          </p:nvPr>
        </p:nvGraphicFramePr>
        <p:xfrm>
          <a:off x="2051720" y="3284984"/>
          <a:ext cx="47418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3" name="Equation" r:id="rId5" imgW="2298600" imgH="431640" progId="Equation.3">
                  <p:embed/>
                </p:oleObj>
              </mc:Choice>
              <mc:Fallback>
                <p:oleObj name="Equation" r:id="rId5" imgW="2298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284984"/>
                        <a:ext cx="4741863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1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Fourier Basis</a:t>
            </a:r>
          </a:p>
        </p:txBody>
      </p:sp>
      <p:sp>
        <p:nvSpPr>
          <p:cNvPr id="12316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4495800" y="1247775"/>
            <a:ext cx="4572000" cy="5305425"/>
            <a:chOff x="1632" y="432"/>
            <a:chExt cx="3177" cy="3729"/>
          </a:xfrm>
        </p:grpSpPr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1632" y="432"/>
              <a:ext cx="3177" cy="3618"/>
              <a:chOff x="1632" y="654"/>
              <a:chExt cx="3177" cy="3618"/>
            </a:xfrm>
          </p:grpSpPr>
          <p:pic>
            <p:nvPicPr>
              <p:cNvPr id="12294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312"/>
              <a:stretch>
                <a:fillRect/>
              </a:stretch>
            </p:blipFill>
            <p:spPr bwMode="auto">
              <a:xfrm>
                <a:off x="1632" y="665"/>
                <a:ext cx="3173" cy="3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2295" name="Group 7"/>
              <p:cNvGrpSpPr>
                <a:grpSpLocks/>
              </p:cNvGrpSpPr>
              <p:nvPr/>
            </p:nvGrpSpPr>
            <p:grpSpPr bwMode="auto">
              <a:xfrm>
                <a:off x="1632" y="654"/>
                <a:ext cx="3177" cy="1362"/>
                <a:chOff x="-576" y="2679"/>
                <a:chExt cx="3177" cy="1362"/>
              </a:xfrm>
            </p:grpSpPr>
            <p:pic>
              <p:nvPicPr>
                <p:cNvPr id="12296" name="Picture 8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016" b="20050"/>
                <a:stretch>
                  <a:fillRect/>
                </a:stretch>
              </p:blipFill>
              <p:spPr bwMode="auto">
                <a:xfrm>
                  <a:off x="-576" y="3360"/>
                  <a:ext cx="3173" cy="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297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0202" b="2864"/>
                <a:stretch>
                  <a:fillRect/>
                </a:stretch>
              </p:blipFill>
              <p:spPr bwMode="auto">
                <a:xfrm>
                  <a:off x="-572" y="2679"/>
                  <a:ext cx="3173" cy="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2298" name="Group 10"/>
              <p:cNvGrpSpPr>
                <a:grpSpLocks/>
              </p:cNvGrpSpPr>
              <p:nvPr/>
            </p:nvGrpSpPr>
            <p:grpSpPr bwMode="auto">
              <a:xfrm>
                <a:off x="1632" y="2695"/>
                <a:ext cx="3173" cy="1523"/>
                <a:chOff x="-672" y="2276"/>
                <a:chExt cx="3173" cy="1523"/>
              </a:xfrm>
            </p:grpSpPr>
            <p:pic>
              <p:nvPicPr>
                <p:cNvPr id="12299" name="Picture 11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778" b="54422"/>
                <a:stretch>
                  <a:fillRect/>
                </a:stretch>
              </p:blipFill>
              <p:spPr bwMode="auto">
                <a:xfrm>
                  <a:off x="-672" y="2276"/>
                  <a:ext cx="3173" cy="7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00" name="Picture 1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312" b="71608"/>
                <a:stretch>
                  <a:fillRect/>
                </a:stretch>
              </p:blipFill>
              <p:spPr bwMode="auto">
                <a:xfrm>
                  <a:off x="-672" y="3072"/>
                  <a:ext cx="3173" cy="7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3168" y="3840"/>
              <a:ext cx="233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Tahoma" charset="0"/>
                  <a:ea typeface="宋体" charset="-122"/>
                </a:rPr>
                <a:t>v</a:t>
              </a:r>
            </a:p>
          </p:txBody>
        </p:sp>
      </p:grpSp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667000"/>
            <a:ext cx="927100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667000"/>
            <a:ext cx="927100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4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2667000"/>
            <a:ext cx="927100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821113"/>
            <a:ext cx="9271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365125" y="2667000"/>
            <a:ext cx="1497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2400">
                <a:latin typeface="Tahoma" charset="0"/>
                <a:ea typeface="宋体" charset="-122"/>
              </a:rPr>
              <a:t>Real</a:t>
            </a:r>
          </a:p>
          <a:p>
            <a:pPr algn="r" eaLnBrk="1" hangingPunct="1"/>
            <a:r>
              <a:rPr lang="en-US" altLang="zh-CN" sz="2400">
                <a:latin typeface="Tahoma" charset="0"/>
                <a:ea typeface="宋体" charset="-122"/>
              </a:rPr>
              <a:t>(cos) part</a:t>
            </a:r>
          </a:p>
        </p:txBody>
      </p:sp>
      <p:pic>
        <p:nvPicPr>
          <p:cNvPr id="12307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3821113"/>
            <a:ext cx="9271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8" name="Picture 2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3821113"/>
            <a:ext cx="9271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36563" y="3810000"/>
            <a:ext cx="1544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2400">
                <a:latin typeface="Tahoma" charset="0"/>
                <a:ea typeface="宋体" charset="-122"/>
              </a:rPr>
              <a:t>Imaginary</a:t>
            </a:r>
          </a:p>
          <a:p>
            <a:pPr algn="r" eaLnBrk="1" hangingPunct="1"/>
            <a:r>
              <a:rPr lang="en-US" altLang="zh-CN" sz="2400">
                <a:latin typeface="Tahoma" charset="0"/>
                <a:ea typeface="宋体" charset="-122"/>
              </a:rPr>
              <a:t>(sin) part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136650" y="34290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2400">
                <a:latin typeface="cmr10" pitchFamily="34" charset="0"/>
                <a:ea typeface="宋体" charset="-122"/>
              </a:rPr>
              <a:t>(</a:t>
            </a:r>
            <a:r>
              <a:rPr lang="en-US" altLang="zh-CN" sz="2400">
                <a:latin typeface="cmmi10" pitchFamily="34" charset="0"/>
                <a:ea typeface="宋体" charset="-122"/>
              </a:rPr>
              <a:t>u</a:t>
            </a:r>
            <a:r>
              <a:rPr lang="en-US" altLang="zh-CN" sz="2400">
                <a:latin typeface="cmr10" pitchFamily="34" charset="0"/>
                <a:ea typeface="宋体" charset="-122"/>
              </a:rPr>
              <a:t>, </a:t>
            </a:r>
            <a:r>
              <a:rPr lang="en-US" altLang="zh-CN" sz="2400">
                <a:latin typeface="cmmi10" pitchFamily="34" charset="0"/>
                <a:ea typeface="宋体" charset="-122"/>
              </a:rPr>
              <a:t>v</a:t>
            </a:r>
            <a:r>
              <a:rPr lang="en-US" altLang="zh-CN" sz="2400">
                <a:latin typeface="cmr10" pitchFamily="34" charset="0"/>
                <a:ea typeface="宋体" charset="-122"/>
              </a:rPr>
              <a:t>)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946275" y="34290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2400">
                <a:latin typeface="cmr10" pitchFamily="34" charset="0"/>
                <a:ea typeface="宋体" charset="-122"/>
              </a:rPr>
              <a:t>(1, 0)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735388" y="34290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2400">
                <a:latin typeface="cmr10" pitchFamily="34" charset="0"/>
                <a:ea typeface="宋体" charset="-122"/>
              </a:rPr>
              <a:t>(0, 5)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871788" y="34290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2400">
                <a:latin typeface="cmr10" pitchFamily="34" charset="0"/>
                <a:ea typeface="宋体" charset="-122"/>
              </a:rPr>
              <a:t>(1, 1)</a:t>
            </a:r>
          </a:p>
        </p:txBody>
      </p:sp>
    </p:spTree>
    <p:extLst>
      <p:ext uri="{BB962C8B-B14F-4D97-AF65-F5344CB8AC3E}">
        <p14:creationId xmlns:p14="http://schemas.microsoft.com/office/powerpoint/2010/main" val="27491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443538"/>
            <a:ext cx="8229600" cy="682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itchFamily="18" charset="-120"/>
              </a:rPr>
              <a:t>(a)f(x,y)                 (b)F(u,y)                 (c)F(u,v)</a:t>
            </a:r>
            <a:r>
              <a:rPr lang="en-US" altLang="zh-TW">
                <a:ea typeface="新細明體" pitchFamily="18" charset="-120"/>
              </a:rPr>
              <a:t> </a:t>
            </a:r>
          </a:p>
          <a:p>
            <a:endParaRPr lang="zh-TW" altLang="en-US">
              <a:ea typeface="新細明體" pitchFamily="18" charset="-120"/>
            </a:endParaRPr>
          </a:p>
        </p:txBody>
      </p:sp>
      <p:pic>
        <p:nvPicPr>
          <p:cNvPr id="2068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3192463"/>
            <a:ext cx="2179638" cy="217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13" y="3203575"/>
            <a:ext cx="2157412" cy="21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38" y="3214688"/>
            <a:ext cx="21209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9" name="Rectangle 11"/>
          <p:cNvSpPr>
            <a:spLocks noChangeArrowheads="1"/>
          </p:cNvSpPr>
          <p:nvPr/>
        </p:nvSpPr>
        <p:spPr bwMode="auto">
          <a:xfrm>
            <a:off x="763588" y="1693863"/>
            <a:ext cx="76438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TW">
                <a:ea typeface="新細明體" pitchFamily="18" charset="-120"/>
              </a:rPr>
              <a:t>The 2D DFT </a:t>
            </a:r>
            <a:r>
              <a:rPr lang="zh-CN" altLang="zh-TW" b="1">
                <a:ea typeface="新細明體" pitchFamily="18" charset="-120"/>
              </a:rPr>
              <a:t>F(u,v)</a:t>
            </a:r>
            <a:r>
              <a:rPr lang="zh-CN" altLang="zh-TW">
                <a:ea typeface="新細明體" pitchFamily="18" charset="-120"/>
              </a:rPr>
              <a:t> can be obtained by </a:t>
            </a:r>
            <a:endParaRPr lang="en-US" altLang="zh-TW">
              <a:ea typeface="新細明體" pitchFamily="18" charset="-120"/>
            </a:endParaRPr>
          </a:p>
          <a:p>
            <a:pPr>
              <a:buFontTx/>
              <a:buAutoNum type="arabicPeriod"/>
            </a:pPr>
            <a:r>
              <a:rPr lang="zh-CN" altLang="zh-TW">
                <a:ea typeface="新細明體" pitchFamily="18" charset="-120"/>
              </a:rPr>
              <a:t> taking the 1D DFT of every row of image </a:t>
            </a:r>
            <a:r>
              <a:rPr lang="zh-CN" altLang="zh-TW" b="1">
                <a:ea typeface="新細明體" pitchFamily="18" charset="-120"/>
              </a:rPr>
              <a:t>f(x,y)</a:t>
            </a:r>
            <a:r>
              <a:rPr lang="zh-CN" altLang="zh-TW">
                <a:ea typeface="新細明體" pitchFamily="18" charset="-120"/>
              </a:rPr>
              <a:t>, </a:t>
            </a:r>
            <a:r>
              <a:rPr lang="zh-CN" altLang="zh-TW" b="1">
                <a:ea typeface="新細明體" pitchFamily="18" charset="-120"/>
              </a:rPr>
              <a:t>F(u,y)</a:t>
            </a:r>
            <a:r>
              <a:rPr lang="zh-CN" altLang="zh-TW">
                <a:ea typeface="新細明體" pitchFamily="18" charset="-120"/>
              </a:rPr>
              <a:t>, </a:t>
            </a:r>
            <a:endParaRPr lang="en-US" altLang="zh-TW">
              <a:ea typeface="新細明體" pitchFamily="18" charset="-120"/>
            </a:endParaRPr>
          </a:p>
          <a:p>
            <a:pPr>
              <a:buFontTx/>
              <a:buAutoNum type="arabicPeriod"/>
            </a:pPr>
            <a:r>
              <a:rPr lang="zh-CN" altLang="zh-TW">
                <a:ea typeface="新細明體" pitchFamily="18" charset="-120"/>
              </a:rPr>
              <a:t> taking the 1D DFT of every column of </a:t>
            </a:r>
            <a:r>
              <a:rPr lang="zh-CN" altLang="zh-TW" b="1">
                <a:ea typeface="新細明體" pitchFamily="18" charset="-120"/>
              </a:rPr>
              <a:t>F(u,y)</a:t>
            </a:r>
            <a:r>
              <a:rPr lang="zh-CN" altLang="zh-TW">
                <a:ea typeface="新細明體" pitchFamily="18" charset="-120"/>
              </a:rPr>
              <a:t> </a:t>
            </a:r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206860" name="Rectangle 12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862" name="Rectangle 14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864" name="Rectangle 16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404664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/>
              <a:t>DFT</a:t>
            </a:r>
            <a:endParaRPr lang="zh-CN" altLang="en-US" sz="3600" b="1"/>
          </a:p>
        </p:txBody>
      </p:sp>
      <p:pic>
        <p:nvPicPr>
          <p:cNvPr id="12" name="Picture 4" descr="a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835" y="181002"/>
            <a:ext cx="2090406" cy="109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a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30" y="1789850"/>
            <a:ext cx="1806546" cy="12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6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19263"/>
            <a:ext cx="8383587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596" name="AutoShape 4"/>
          <p:cNvSpPr>
            <a:spLocks noChangeArrowheads="1"/>
          </p:cNvSpPr>
          <p:nvPr/>
        </p:nvSpPr>
        <p:spPr bwMode="auto">
          <a:xfrm>
            <a:off x="4722813" y="5561013"/>
            <a:ext cx="914400" cy="360362"/>
          </a:xfrm>
          <a:prstGeom prst="rightArrow">
            <a:avLst>
              <a:gd name="adj1" fmla="val 50000"/>
              <a:gd name="adj2" fmla="val 6343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4764088" y="5927725"/>
            <a:ext cx="725487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shift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936" y="404664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/>
              <a:t>DFT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1754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463550" y="3016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5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58" name="Rectangle 18"/>
          <p:cNvSpPr>
            <a:spLocks noChangeArrowheads="1"/>
          </p:cNvSpPr>
          <p:nvPr/>
        </p:nvSpPr>
        <p:spPr bwMode="auto"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1505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484313"/>
            <a:ext cx="5676900" cy="484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95936" y="404664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/>
              <a:t>DFT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23777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8905" name="Rectangle 9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8906" name="Rectangle 10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0890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1766888"/>
            <a:ext cx="2087562" cy="20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1743075"/>
            <a:ext cx="2098675" cy="20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11" name="Rectangle 15"/>
          <p:cNvSpPr>
            <a:spLocks noChangeArrowheads="1"/>
          </p:cNvSpPr>
          <p:nvPr/>
        </p:nvSpPr>
        <p:spPr bwMode="auto">
          <a:xfrm>
            <a:off x="463550" y="3016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0892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4108450"/>
            <a:ext cx="2074862" cy="20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26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4110038"/>
            <a:ext cx="2098675" cy="20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28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893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8945" name="AutoShape 49"/>
          <p:cNvSpPr>
            <a:spLocks noChangeArrowheads="1"/>
          </p:cNvSpPr>
          <p:nvPr/>
        </p:nvSpPr>
        <p:spPr bwMode="auto">
          <a:xfrm>
            <a:off x="4027488" y="2501900"/>
            <a:ext cx="903287" cy="381000"/>
          </a:xfrm>
          <a:prstGeom prst="rightArrow">
            <a:avLst>
              <a:gd name="adj1" fmla="val 50000"/>
              <a:gd name="adj2" fmla="val 59271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46" name="AutoShape 50"/>
          <p:cNvSpPr>
            <a:spLocks noChangeArrowheads="1"/>
          </p:cNvSpPr>
          <p:nvPr/>
        </p:nvSpPr>
        <p:spPr bwMode="auto">
          <a:xfrm>
            <a:off x="4002088" y="4868863"/>
            <a:ext cx="903287" cy="381000"/>
          </a:xfrm>
          <a:prstGeom prst="rightArrow">
            <a:avLst>
              <a:gd name="adj1" fmla="val 50000"/>
              <a:gd name="adj2" fmla="val 59271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47" name="Text Box 51"/>
          <p:cNvSpPr txBox="1">
            <a:spLocks noChangeArrowheads="1"/>
          </p:cNvSpPr>
          <p:nvPr/>
        </p:nvSpPr>
        <p:spPr bwMode="auto">
          <a:xfrm>
            <a:off x="4016375" y="2924175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DFT</a:t>
            </a:r>
          </a:p>
        </p:txBody>
      </p:sp>
      <p:sp>
        <p:nvSpPr>
          <p:cNvPr id="208948" name="Text Box 52"/>
          <p:cNvSpPr txBox="1">
            <a:spLocks noChangeArrowheads="1"/>
          </p:cNvSpPr>
          <p:nvPr/>
        </p:nvSpPr>
        <p:spPr bwMode="auto">
          <a:xfrm>
            <a:off x="4035425" y="5303838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DFT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936" y="404664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/>
              <a:t>DFT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19181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463550" y="3016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33" name="AutoShape 13"/>
          <p:cNvSpPr>
            <a:spLocks noChangeArrowheads="1"/>
          </p:cNvSpPr>
          <p:nvPr/>
        </p:nvSpPr>
        <p:spPr bwMode="auto">
          <a:xfrm>
            <a:off x="4027488" y="1784350"/>
            <a:ext cx="903287" cy="381000"/>
          </a:xfrm>
          <a:prstGeom prst="rightArrow">
            <a:avLst>
              <a:gd name="adj1" fmla="val 50000"/>
              <a:gd name="adj2" fmla="val 59271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4" name="AutoShape 14"/>
          <p:cNvSpPr>
            <a:spLocks noChangeArrowheads="1"/>
          </p:cNvSpPr>
          <p:nvPr/>
        </p:nvSpPr>
        <p:spPr bwMode="auto">
          <a:xfrm>
            <a:off x="4002088" y="4868863"/>
            <a:ext cx="903287" cy="381000"/>
          </a:xfrm>
          <a:prstGeom prst="rightArrow">
            <a:avLst>
              <a:gd name="adj1" fmla="val 50000"/>
              <a:gd name="adj2" fmla="val 59271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5" name="Text Box 15"/>
          <p:cNvSpPr txBox="1">
            <a:spLocks noChangeArrowheads="1"/>
          </p:cNvSpPr>
          <p:nvPr/>
        </p:nvSpPr>
        <p:spPr bwMode="auto">
          <a:xfrm>
            <a:off x="4027488" y="2241550"/>
            <a:ext cx="76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DFT</a:t>
            </a:r>
          </a:p>
        </p:txBody>
      </p: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4035425" y="5303838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DFT</a:t>
            </a:r>
          </a:p>
        </p:txBody>
      </p:sp>
      <p:pic>
        <p:nvPicPr>
          <p:cNvPr id="20993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15811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3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292417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37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405313"/>
            <a:ext cx="2052638" cy="20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940" name="Rectangle 2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42" name="Rectangle 22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44" name="Rectangle 24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09965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160496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64" name="Picture 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291147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63" name="Picture 4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4335463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989" name="AutoShape 69"/>
          <p:cNvSpPr>
            <a:spLocks noChangeArrowheads="1"/>
          </p:cNvSpPr>
          <p:nvPr/>
        </p:nvSpPr>
        <p:spPr bwMode="auto">
          <a:xfrm>
            <a:off x="3987800" y="3170238"/>
            <a:ext cx="903288" cy="381000"/>
          </a:xfrm>
          <a:prstGeom prst="rightArrow">
            <a:avLst>
              <a:gd name="adj1" fmla="val 50000"/>
              <a:gd name="adj2" fmla="val 59271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90" name="Text Box 70"/>
          <p:cNvSpPr txBox="1">
            <a:spLocks noChangeArrowheads="1"/>
          </p:cNvSpPr>
          <p:nvPr/>
        </p:nvSpPr>
        <p:spPr bwMode="auto">
          <a:xfrm>
            <a:off x="3976688" y="3706813"/>
            <a:ext cx="76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DFT</a:t>
            </a:r>
          </a:p>
        </p:txBody>
      </p:sp>
      <p:sp>
        <p:nvSpPr>
          <p:cNvPr id="209991" name="Text Box 71"/>
          <p:cNvSpPr txBox="1">
            <a:spLocks noChangeArrowheads="1"/>
          </p:cNvSpPr>
          <p:nvPr/>
        </p:nvSpPr>
        <p:spPr bwMode="auto">
          <a:xfrm>
            <a:off x="1419225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209992" name="Text Box 72"/>
          <p:cNvSpPr txBox="1">
            <a:spLocks noChangeArrowheads="1"/>
          </p:cNvSpPr>
          <p:nvPr/>
        </p:nvSpPr>
        <p:spPr bwMode="auto">
          <a:xfrm>
            <a:off x="1441450" y="32575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B</a:t>
            </a:r>
          </a:p>
        </p:txBody>
      </p:sp>
      <p:sp>
        <p:nvSpPr>
          <p:cNvPr id="209993" name="Text Box 73"/>
          <p:cNvSpPr txBox="1">
            <a:spLocks noChangeArrowheads="1"/>
          </p:cNvSpPr>
          <p:nvPr/>
        </p:nvSpPr>
        <p:spPr bwMode="auto">
          <a:xfrm>
            <a:off x="239713" y="4914900"/>
            <a:ext cx="12588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ea typeface="新細明體" pitchFamily="18" charset="-120"/>
              </a:rPr>
              <a:t>0.25 * A </a:t>
            </a:r>
          </a:p>
          <a:p>
            <a:r>
              <a:rPr lang="en-US" altLang="zh-TW" sz="2000">
                <a:ea typeface="新細明體" pitchFamily="18" charset="-120"/>
              </a:rPr>
              <a:t>+ 0.75 *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95936" y="404664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/>
              <a:t>DFT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29188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179512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04" name="Rectangle 12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05" name="Rectangle 13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08" name="Text Box 16"/>
          <p:cNvSpPr txBox="1">
            <a:spLocks noChangeArrowheads="1"/>
          </p:cNvSpPr>
          <p:nvPr/>
        </p:nvSpPr>
        <p:spPr bwMode="auto">
          <a:xfrm>
            <a:off x="793750" y="2165350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Sine wave </a:t>
            </a:r>
          </a:p>
        </p:txBody>
      </p:sp>
      <p:sp>
        <p:nvSpPr>
          <p:cNvPr id="213012" name="Rectangle 2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13" name="Rectangle 21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1301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1260475"/>
            <a:ext cx="4419600" cy="2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030" name="Text Box 38"/>
          <p:cNvSpPr txBox="1">
            <a:spLocks noChangeArrowheads="1"/>
          </p:cNvSpPr>
          <p:nvPr/>
        </p:nvSpPr>
        <p:spPr bwMode="auto">
          <a:xfrm>
            <a:off x="6727825" y="2133600"/>
            <a:ext cx="121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Its DFT </a:t>
            </a:r>
          </a:p>
        </p:txBody>
      </p:sp>
      <p:sp>
        <p:nvSpPr>
          <p:cNvPr id="213033" name="Rectangle 41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95936" y="404664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/>
              <a:t>DFT</a:t>
            </a:r>
            <a:endParaRPr lang="zh-CN" altLang="en-US" sz="3600" b="1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793750" y="4660474"/>
            <a:ext cx="1751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TW" dirty="0">
                <a:ea typeface="新細明體" pitchFamily="18" charset="-120"/>
              </a:rPr>
              <a:t>2D Gaussian</a:t>
            </a:r>
          </a:p>
          <a:p>
            <a:r>
              <a:rPr lang="zh-CN" altLang="zh-TW" dirty="0">
                <a:ea typeface="新細明體" pitchFamily="18" charset="-120"/>
              </a:rPr>
              <a:t>function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6752927" y="4843037"/>
            <a:ext cx="121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Its DFT </a:t>
            </a:r>
          </a:p>
        </p:txBody>
      </p:sp>
      <p:pic>
        <p:nvPicPr>
          <p:cNvPr id="24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3970460"/>
            <a:ext cx="4419600" cy="220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0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92263"/>
            <a:ext cx="54324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5936" y="404664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/>
              <a:t>DFT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34636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Fourier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5400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1D </a:t>
            </a:r>
            <a:r>
              <a:rPr lang="en-US" altLang="zh-CN" dirty="0">
                <a:solidFill>
                  <a:srgbClr val="FF0000"/>
                </a:solidFill>
              </a:rPr>
              <a:t>Fourier </a:t>
            </a:r>
            <a:r>
              <a:rPr lang="en-US" altLang="zh-CN" dirty="0" smtClean="0">
                <a:solidFill>
                  <a:srgbClr val="FF0000"/>
                </a:solidFill>
              </a:rPr>
              <a:t>Transform</a:t>
            </a:r>
          </a:p>
          <a:p>
            <a:r>
              <a:rPr lang="en-US" altLang="zh-CN" dirty="0" smtClean="0"/>
              <a:t>2D </a:t>
            </a:r>
            <a:r>
              <a:rPr lang="en-US" altLang="zh-CN" dirty="0"/>
              <a:t>Fourier </a:t>
            </a:r>
            <a:r>
              <a:rPr lang="en-US" altLang="zh-CN" dirty="0" smtClean="0"/>
              <a:t>Transform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7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54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Frequency Domain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Image </a:t>
            </a:r>
            <a:r>
              <a:rPr lang="en-US" altLang="zh-CN" dirty="0">
                <a:solidFill>
                  <a:srgbClr val="FF0000"/>
                </a:solidFill>
              </a:rPr>
              <a:t>Filter in Frequency Domain</a:t>
            </a:r>
          </a:p>
          <a:p>
            <a:r>
              <a:rPr lang="en-US" altLang="zh-CN" dirty="0" err="1"/>
              <a:t>Lowpass</a:t>
            </a:r>
            <a:r>
              <a:rPr lang="en-US" altLang="zh-CN" dirty="0"/>
              <a:t> filters</a:t>
            </a:r>
          </a:p>
          <a:p>
            <a:r>
              <a:rPr lang="en-US" altLang="zh-CN" dirty="0" err="1"/>
              <a:t>Highpass</a:t>
            </a:r>
            <a:r>
              <a:rPr lang="en-US" altLang="zh-CN" dirty="0"/>
              <a:t> filters</a:t>
            </a:r>
          </a:p>
          <a:p>
            <a:r>
              <a:rPr lang="en-US" altLang="zh-CN" dirty="0" err="1"/>
              <a:t>Bandreject</a:t>
            </a:r>
            <a:r>
              <a:rPr lang="en-US" altLang="zh-CN" dirty="0"/>
              <a:t>/</a:t>
            </a:r>
            <a:r>
              <a:rPr lang="en-US" altLang="zh-CN" dirty="0" err="1"/>
              <a:t>BandPass</a:t>
            </a:r>
            <a:r>
              <a:rPr lang="en-US" altLang="zh-CN" dirty="0"/>
              <a:t> filters</a:t>
            </a:r>
          </a:p>
          <a:p>
            <a:r>
              <a:rPr lang="en-US" altLang="zh-CN" dirty="0" err="1"/>
              <a:t>Homomorphic</a:t>
            </a:r>
            <a:r>
              <a:rPr lang="en-US" altLang="zh-CN" dirty="0"/>
              <a:t> </a:t>
            </a:r>
            <a:r>
              <a:rPr lang="en-US" altLang="zh-CN" dirty="0" smtClean="0"/>
              <a:t>filtering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5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Gaussian Smoothing</a:t>
            </a:r>
            <a:endParaRPr lang="en-US" altLang="zh-CN" dirty="0" smtClean="0">
              <a:ea typeface="宋体" charset="-122"/>
            </a:endParaRPr>
          </a:p>
        </p:txBody>
      </p:sp>
      <p:pic>
        <p:nvPicPr>
          <p:cNvPr id="27651" name="Picture 3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85850"/>
            <a:ext cx="2744788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 descr="Rmag"/>
          <p:cNvPicPr>
            <a:picLocks noChangeAspect="1" noChangeArrowheads="1"/>
          </p:cNvPicPr>
          <p:nvPr/>
        </p:nvPicPr>
        <p:blipFill>
          <a:blip r:embed="rId4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085850"/>
            <a:ext cx="274637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 descr="g2p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2744788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G2padma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971800"/>
            <a:ext cx="274637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 descr="rblur_cro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57750"/>
            <a:ext cx="27368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8" descr="Rblurmag"/>
          <p:cNvPicPr>
            <a:picLocks noChangeAspect="1" noChangeArrowheads="1"/>
          </p:cNvPicPr>
          <p:nvPr/>
        </p:nvPicPr>
        <p:blipFill>
          <a:blip r:embed="rId8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4857750"/>
            <a:ext cx="2844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336800" y="268605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>
                <a:latin typeface="Myriad Roman" pitchFamily="34" charset="0"/>
                <a:ea typeface="宋体" charset="-122"/>
              </a:rPr>
              <a:t>*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01600" y="17145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i="1">
                <a:latin typeface="Myriad Roman" pitchFamily="34" charset="0"/>
                <a:ea typeface="宋体" charset="-122"/>
              </a:rPr>
              <a:t>f</a:t>
            </a:r>
            <a:r>
              <a:rPr lang="en-US" altLang="zh-CN">
                <a:latin typeface="Myriad Roman" pitchFamily="34" charset="0"/>
                <a:ea typeface="宋体" charset="-122"/>
              </a:rPr>
              <a:t>(</a:t>
            </a:r>
            <a:r>
              <a:rPr lang="en-US" altLang="zh-CN" i="1">
                <a:latin typeface="Myriad Roman" pitchFamily="34" charset="0"/>
                <a:ea typeface="宋体" charset="-122"/>
              </a:rPr>
              <a:t>x</a:t>
            </a:r>
            <a:r>
              <a:rPr lang="en-US" altLang="zh-CN">
                <a:latin typeface="Myriad Roman" pitchFamily="34" charset="0"/>
                <a:ea typeface="宋体" charset="-122"/>
              </a:rPr>
              <a:t>,</a:t>
            </a:r>
            <a:r>
              <a:rPr lang="en-US" altLang="zh-CN" i="1">
                <a:latin typeface="Myriad Roman" pitchFamily="34" charset="0"/>
                <a:ea typeface="宋体" charset="-122"/>
              </a:rPr>
              <a:t>y</a:t>
            </a:r>
            <a:r>
              <a:rPr lang="en-US" altLang="zh-CN">
                <a:latin typeface="Myriad Roman" pitchFamily="34" charset="0"/>
                <a:ea typeface="宋体" charset="-122"/>
              </a:rPr>
              <a:t>)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01600" y="348615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i="1">
                <a:latin typeface="Myriad Roman" pitchFamily="34" charset="0"/>
                <a:ea typeface="宋体" charset="-122"/>
              </a:rPr>
              <a:t>h</a:t>
            </a:r>
            <a:r>
              <a:rPr lang="en-US" altLang="zh-CN">
                <a:latin typeface="Myriad Roman" pitchFamily="34" charset="0"/>
                <a:ea typeface="宋体" charset="-122"/>
              </a:rPr>
              <a:t>(</a:t>
            </a:r>
            <a:r>
              <a:rPr lang="en-US" altLang="zh-CN" i="1">
                <a:latin typeface="Myriad Roman" pitchFamily="34" charset="0"/>
                <a:ea typeface="宋体" charset="-122"/>
              </a:rPr>
              <a:t>x</a:t>
            </a:r>
            <a:r>
              <a:rPr lang="en-US" altLang="zh-CN">
                <a:latin typeface="Myriad Roman" pitchFamily="34" charset="0"/>
                <a:ea typeface="宋体" charset="-122"/>
              </a:rPr>
              <a:t>,</a:t>
            </a:r>
            <a:r>
              <a:rPr lang="en-US" altLang="zh-CN" i="1">
                <a:latin typeface="Myriad Roman" pitchFamily="34" charset="0"/>
                <a:ea typeface="宋体" charset="-122"/>
              </a:rPr>
              <a:t>y</a:t>
            </a:r>
            <a:r>
              <a:rPr lang="en-US" altLang="zh-CN">
                <a:latin typeface="Myriad Roman" pitchFamily="34" charset="0"/>
                <a:ea typeface="宋体" charset="-122"/>
              </a:rPr>
              <a:t>)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01600" y="53721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i="1">
                <a:latin typeface="Myriad Roman" pitchFamily="34" charset="0"/>
                <a:ea typeface="宋体" charset="-122"/>
              </a:rPr>
              <a:t>g</a:t>
            </a:r>
            <a:r>
              <a:rPr lang="en-US" altLang="zh-CN">
                <a:latin typeface="Myriad Roman" pitchFamily="34" charset="0"/>
                <a:ea typeface="宋体" charset="-122"/>
              </a:rPr>
              <a:t>(</a:t>
            </a:r>
            <a:r>
              <a:rPr lang="en-US" altLang="zh-CN" i="1">
                <a:latin typeface="Myriad Roman" pitchFamily="34" charset="0"/>
                <a:ea typeface="宋体" charset="-122"/>
              </a:rPr>
              <a:t>x</a:t>
            </a:r>
            <a:r>
              <a:rPr lang="en-US" altLang="zh-CN">
                <a:latin typeface="Myriad Roman" pitchFamily="34" charset="0"/>
                <a:ea typeface="宋体" charset="-122"/>
              </a:rPr>
              <a:t>,</a:t>
            </a:r>
            <a:r>
              <a:rPr lang="en-US" altLang="zh-CN" i="1">
                <a:latin typeface="Myriad Roman" pitchFamily="34" charset="0"/>
                <a:ea typeface="宋体" charset="-122"/>
              </a:rPr>
              <a:t>y</a:t>
            </a:r>
            <a:r>
              <a:rPr lang="en-US" altLang="zh-CN">
                <a:latin typeface="Myriad Roman" pitchFamily="34" charset="0"/>
                <a:ea typeface="宋体" charset="-122"/>
              </a:rPr>
              <a:t>)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315200" y="1657350"/>
            <a:ext cx="132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i="1">
                <a:latin typeface="Myriad Roman" pitchFamily="34" charset="0"/>
                <a:ea typeface="宋体" charset="-122"/>
              </a:rPr>
              <a:t>|F</a:t>
            </a:r>
            <a:r>
              <a:rPr lang="en-US" altLang="zh-CN">
                <a:latin typeface="Myriad Roman" pitchFamily="34" charset="0"/>
                <a:ea typeface="宋体" charset="-122"/>
              </a:rPr>
              <a:t>(s</a:t>
            </a:r>
            <a:r>
              <a:rPr lang="en-US" altLang="zh-CN" i="1" baseline="-25000">
                <a:latin typeface="Myriad Roman" pitchFamily="34" charset="0"/>
                <a:ea typeface="宋体" charset="-122"/>
              </a:rPr>
              <a:t>x</a:t>
            </a:r>
            <a:r>
              <a:rPr lang="en-US" altLang="zh-CN">
                <a:latin typeface="Myriad Roman" pitchFamily="34" charset="0"/>
                <a:ea typeface="宋体" charset="-122"/>
              </a:rPr>
              <a:t>,s</a:t>
            </a:r>
            <a:r>
              <a:rPr lang="en-US" altLang="zh-CN" i="1" baseline="-25000">
                <a:latin typeface="Myriad Roman" pitchFamily="34" charset="0"/>
                <a:ea typeface="宋体" charset="-122"/>
              </a:rPr>
              <a:t>y</a:t>
            </a:r>
            <a:r>
              <a:rPr lang="en-US" altLang="zh-CN">
                <a:latin typeface="Myriad Roman" pitchFamily="34" charset="0"/>
                <a:ea typeface="宋体" charset="-122"/>
              </a:rPr>
              <a:t>)|</a:t>
            </a:r>
          </a:p>
        </p:txBody>
      </p: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5894388" y="2743200"/>
            <a:ext cx="101600" cy="57150"/>
            <a:chOff x="3792" y="3792"/>
            <a:chExt cx="48" cy="48"/>
          </a:xfrm>
        </p:grpSpPr>
        <p:sp>
          <p:nvSpPr>
            <p:cNvPr id="27675" name="Line 15"/>
            <p:cNvSpPr>
              <a:spLocks noChangeShapeType="1"/>
            </p:cNvSpPr>
            <p:nvPr/>
          </p:nvSpPr>
          <p:spPr bwMode="auto">
            <a:xfrm>
              <a:off x="3792" y="379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16"/>
            <p:cNvSpPr>
              <a:spLocks noChangeShapeType="1"/>
            </p:cNvSpPr>
            <p:nvPr/>
          </p:nvSpPr>
          <p:spPr bwMode="auto">
            <a:xfrm flipH="1">
              <a:off x="3792" y="379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63" name="Group 17"/>
          <p:cNvGrpSpPr>
            <a:grpSpLocks/>
          </p:cNvGrpSpPr>
          <p:nvPr/>
        </p:nvGrpSpPr>
        <p:grpSpPr bwMode="auto">
          <a:xfrm>
            <a:off x="5811838" y="4594225"/>
            <a:ext cx="311150" cy="204788"/>
            <a:chOff x="3786" y="4464"/>
            <a:chExt cx="147" cy="172"/>
          </a:xfrm>
        </p:grpSpPr>
        <p:sp>
          <p:nvSpPr>
            <p:cNvPr id="27671" name="Line 18"/>
            <p:cNvSpPr>
              <a:spLocks noChangeShapeType="1"/>
            </p:cNvSpPr>
            <p:nvPr/>
          </p:nvSpPr>
          <p:spPr bwMode="auto">
            <a:xfrm>
              <a:off x="3786" y="4565"/>
              <a:ext cx="81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19"/>
            <p:cNvSpPr>
              <a:spLocks noChangeShapeType="1"/>
            </p:cNvSpPr>
            <p:nvPr/>
          </p:nvSpPr>
          <p:spPr bwMode="auto">
            <a:xfrm flipV="1">
              <a:off x="3867" y="4565"/>
              <a:ext cx="6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20"/>
            <p:cNvSpPr>
              <a:spLocks noChangeShapeType="1"/>
            </p:cNvSpPr>
            <p:nvPr/>
          </p:nvSpPr>
          <p:spPr bwMode="auto">
            <a:xfrm>
              <a:off x="3840" y="44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21"/>
            <p:cNvSpPr>
              <a:spLocks noChangeShapeType="1"/>
            </p:cNvSpPr>
            <p:nvPr/>
          </p:nvSpPr>
          <p:spPr bwMode="auto">
            <a:xfrm>
              <a:off x="3888" y="44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64" name="Group 22"/>
          <p:cNvGrpSpPr>
            <a:grpSpLocks/>
          </p:cNvGrpSpPr>
          <p:nvPr/>
        </p:nvGrpSpPr>
        <p:grpSpPr bwMode="auto">
          <a:xfrm>
            <a:off x="2484438" y="4600575"/>
            <a:ext cx="311150" cy="204788"/>
            <a:chOff x="3786" y="4464"/>
            <a:chExt cx="147" cy="172"/>
          </a:xfrm>
        </p:grpSpPr>
        <p:sp>
          <p:nvSpPr>
            <p:cNvPr id="27667" name="Line 23"/>
            <p:cNvSpPr>
              <a:spLocks noChangeShapeType="1"/>
            </p:cNvSpPr>
            <p:nvPr/>
          </p:nvSpPr>
          <p:spPr bwMode="auto">
            <a:xfrm>
              <a:off x="3786" y="4565"/>
              <a:ext cx="81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24"/>
            <p:cNvSpPr>
              <a:spLocks noChangeShapeType="1"/>
            </p:cNvSpPr>
            <p:nvPr/>
          </p:nvSpPr>
          <p:spPr bwMode="auto">
            <a:xfrm flipV="1">
              <a:off x="3867" y="4565"/>
              <a:ext cx="6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25"/>
            <p:cNvSpPr>
              <a:spLocks noChangeShapeType="1"/>
            </p:cNvSpPr>
            <p:nvPr/>
          </p:nvSpPr>
          <p:spPr bwMode="auto">
            <a:xfrm>
              <a:off x="3840" y="44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26"/>
            <p:cNvSpPr>
              <a:spLocks noChangeShapeType="1"/>
            </p:cNvSpPr>
            <p:nvPr/>
          </p:nvSpPr>
          <p:spPr bwMode="auto">
            <a:xfrm>
              <a:off x="3888" y="44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65" name="Text Box 27"/>
          <p:cNvSpPr txBox="1">
            <a:spLocks noChangeArrowheads="1"/>
          </p:cNvSpPr>
          <p:nvPr/>
        </p:nvSpPr>
        <p:spPr bwMode="auto">
          <a:xfrm>
            <a:off x="7315200" y="3543300"/>
            <a:ext cx="135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i="1">
                <a:latin typeface="Myriad Roman" pitchFamily="34" charset="0"/>
                <a:ea typeface="宋体" charset="-122"/>
              </a:rPr>
              <a:t>|H</a:t>
            </a:r>
            <a:r>
              <a:rPr lang="en-US" altLang="zh-CN">
                <a:latin typeface="Myriad Roman" pitchFamily="34" charset="0"/>
                <a:ea typeface="宋体" charset="-122"/>
              </a:rPr>
              <a:t>(s</a:t>
            </a:r>
            <a:r>
              <a:rPr lang="en-US" altLang="zh-CN" i="1" baseline="-25000">
                <a:latin typeface="Myriad Roman" pitchFamily="34" charset="0"/>
                <a:ea typeface="宋体" charset="-122"/>
              </a:rPr>
              <a:t>x</a:t>
            </a:r>
            <a:r>
              <a:rPr lang="en-US" altLang="zh-CN">
                <a:latin typeface="Myriad Roman" pitchFamily="34" charset="0"/>
                <a:ea typeface="宋体" charset="-122"/>
              </a:rPr>
              <a:t>,s</a:t>
            </a:r>
            <a:r>
              <a:rPr lang="en-US" altLang="zh-CN" i="1" baseline="-25000">
                <a:latin typeface="Myriad Roman" pitchFamily="34" charset="0"/>
                <a:ea typeface="宋体" charset="-122"/>
              </a:rPr>
              <a:t>y</a:t>
            </a:r>
            <a:r>
              <a:rPr lang="en-US" altLang="zh-CN">
                <a:latin typeface="Myriad Roman" pitchFamily="34" charset="0"/>
                <a:ea typeface="宋体" charset="-122"/>
              </a:rPr>
              <a:t>)|</a:t>
            </a:r>
          </a:p>
        </p:txBody>
      </p:sp>
      <p:sp>
        <p:nvSpPr>
          <p:cNvPr id="27666" name="Text Box 28"/>
          <p:cNvSpPr txBox="1">
            <a:spLocks noChangeArrowheads="1"/>
          </p:cNvSpPr>
          <p:nvPr/>
        </p:nvSpPr>
        <p:spPr bwMode="auto">
          <a:xfrm>
            <a:off x="7378700" y="55149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i="1">
                <a:latin typeface="Myriad Roman" pitchFamily="34" charset="0"/>
                <a:ea typeface="宋体" charset="-122"/>
              </a:rPr>
              <a:t>|G</a:t>
            </a:r>
            <a:r>
              <a:rPr lang="en-US" altLang="zh-CN">
                <a:latin typeface="Myriad Roman" pitchFamily="34" charset="0"/>
                <a:ea typeface="宋体" charset="-122"/>
              </a:rPr>
              <a:t>(s</a:t>
            </a:r>
            <a:r>
              <a:rPr lang="en-US" altLang="zh-CN" i="1" baseline="-25000">
                <a:latin typeface="Myriad Roman" pitchFamily="34" charset="0"/>
                <a:ea typeface="宋体" charset="-122"/>
              </a:rPr>
              <a:t>x</a:t>
            </a:r>
            <a:r>
              <a:rPr lang="en-US" altLang="zh-CN">
                <a:latin typeface="Myriad Roman" pitchFamily="34" charset="0"/>
                <a:ea typeface="宋体" charset="-122"/>
              </a:rPr>
              <a:t>,s</a:t>
            </a:r>
            <a:r>
              <a:rPr lang="en-US" altLang="zh-CN" i="1" baseline="-25000">
                <a:latin typeface="Myriad Roman" pitchFamily="34" charset="0"/>
                <a:ea typeface="宋体" charset="-122"/>
              </a:rPr>
              <a:t>y</a:t>
            </a:r>
            <a:r>
              <a:rPr lang="en-US" altLang="zh-CN">
                <a:latin typeface="Myriad Roman" pitchFamily="34" charset="0"/>
                <a:ea typeface="宋体" charset="-122"/>
              </a:rPr>
              <a:t>)|</a:t>
            </a:r>
          </a:p>
        </p:txBody>
      </p:sp>
    </p:spTree>
    <p:extLst>
      <p:ext uri="{BB962C8B-B14F-4D97-AF65-F5344CB8AC3E}">
        <p14:creationId xmlns:p14="http://schemas.microsoft.com/office/powerpoint/2010/main" val="9459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292" y="0"/>
            <a:ext cx="8229600" cy="1143000"/>
          </a:xfrm>
        </p:spPr>
        <p:txBody>
          <a:bodyPr/>
          <a:lstStyle/>
          <a:p>
            <a:pPr algn="l"/>
            <a:r>
              <a:rPr lang="en-US" altLang="zh-CN" dirty="0">
                <a:ea typeface="宋体" charset="-122"/>
              </a:rPr>
              <a:t>Image </a:t>
            </a:r>
            <a:r>
              <a:rPr lang="en-US" altLang="zh-CN" dirty="0" smtClean="0">
                <a:ea typeface="宋体" charset="-122"/>
              </a:rPr>
              <a:t>Gradient</a:t>
            </a:r>
            <a:endParaRPr lang="en-US" altLang="zh-CN" dirty="0" smtClean="0">
              <a:ea typeface="宋体" charset="-122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t="12382" r="35155" b="8870"/>
          <a:stretch/>
        </p:blipFill>
        <p:spPr bwMode="auto">
          <a:xfrm>
            <a:off x="467544" y="1988840"/>
            <a:ext cx="3168352" cy="300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3" t="11756" r="3098" b="29675"/>
          <a:stretch/>
        </p:blipFill>
        <p:spPr bwMode="auto">
          <a:xfrm>
            <a:off x="4067944" y="3591717"/>
            <a:ext cx="4536504" cy="326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" t="11295" r="68287" b="26785"/>
          <a:stretch/>
        </p:blipFill>
        <p:spPr bwMode="auto">
          <a:xfrm>
            <a:off x="4067944" y="0"/>
            <a:ext cx="4536504" cy="344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75097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3600" b="0" dirty="0" smtClean="0"/>
              <a:t>Image Filtering via Fourier </a:t>
            </a:r>
            <a:r>
              <a:rPr lang="en-US" altLang="zh-CN" sz="3600" b="0" dirty="0"/>
              <a:t>Transform</a:t>
            </a:r>
            <a:endParaRPr lang="en-US" altLang="zh-CN" sz="3200" b="0" dirty="0">
              <a:cs typeface="Times New Roman" pitchFamily="18" charset="0"/>
            </a:endParaRPr>
          </a:p>
        </p:txBody>
      </p:sp>
      <p:pic>
        <p:nvPicPr>
          <p:cNvPr id="67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72009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2772" name="AutoShape 4"/>
          <p:cNvSpPr>
            <a:spLocks noChangeArrowheads="1"/>
          </p:cNvSpPr>
          <p:nvPr/>
        </p:nvSpPr>
        <p:spPr bwMode="auto">
          <a:xfrm>
            <a:off x="539750" y="2349500"/>
            <a:ext cx="360363" cy="2592388"/>
          </a:xfrm>
          <a:prstGeom prst="upArrow">
            <a:avLst>
              <a:gd name="adj1" fmla="val 50000"/>
              <a:gd name="adj2" fmla="val 179846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73" name="AutoShape 5"/>
          <p:cNvSpPr>
            <a:spLocks noChangeArrowheads="1"/>
          </p:cNvSpPr>
          <p:nvPr/>
        </p:nvSpPr>
        <p:spPr bwMode="auto">
          <a:xfrm>
            <a:off x="2987675" y="2133600"/>
            <a:ext cx="720725" cy="503238"/>
          </a:xfrm>
          <a:prstGeom prst="rightArrow">
            <a:avLst>
              <a:gd name="adj1" fmla="val 50000"/>
              <a:gd name="adj2" fmla="val 35804"/>
            </a:avLst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74" name="AutoShape 6"/>
          <p:cNvSpPr>
            <a:spLocks noChangeArrowheads="1"/>
          </p:cNvSpPr>
          <p:nvPr/>
        </p:nvSpPr>
        <p:spPr bwMode="auto">
          <a:xfrm>
            <a:off x="5291138" y="3284538"/>
            <a:ext cx="360362" cy="7207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75" name="Text Box 7"/>
          <p:cNvSpPr txBox="1">
            <a:spLocks noChangeArrowheads="1"/>
          </p:cNvSpPr>
          <p:nvPr/>
        </p:nvSpPr>
        <p:spPr bwMode="auto">
          <a:xfrm>
            <a:off x="-36513" y="3426619"/>
            <a:ext cx="2124076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1    DFT</a:t>
            </a:r>
          </a:p>
        </p:txBody>
      </p:sp>
      <p:sp>
        <p:nvSpPr>
          <p:cNvPr id="672777" name="Text Box 9"/>
          <p:cNvSpPr txBox="1">
            <a:spLocks noChangeArrowheads="1"/>
          </p:cNvSpPr>
          <p:nvPr/>
        </p:nvSpPr>
        <p:spPr bwMode="auto">
          <a:xfrm>
            <a:off x="4500563" y="3357563"/>
            <a:ext cx="2592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3     IDFT</a:t>
            </a:r>
          </a:p>
        </p:txBody>
      </p:sp>
      <p:sp>
        <p:nvSpPr>
          <p:cNvPr id="672778" name="Text Box 10"/>
          <p:cNvSpPr txBox="1">
            <a:spLocks noChangeArrowheads="1"/>
          </p:cNvSpPr>
          <p:nvPr/>
        </p:nvSpPr>
        <p:spPr bwMode="auto">
          <a:xfrm>
            <a:off x="2987824" y="761330"/>
            <a:ext cx="755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91880" y="755993"/>
            <a:ext cx="55424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algn="ctr">
              <a:spcBef>
                <a:spcPct val="50000"/>
              </a:spcBef>
              <a:defRPr sz="3200" b="1">
                <a:solidFill>
                  <a:srgbClr val="0000FF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n-US" altLang="zh-CN" dirty="0"/>
              <a:t>Filtering in Frequency domain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3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2" grpId="0" animBg="1"/>
      <p:bldP spid="672773" grpId="0" animBg="1"/>
      <p:bldP spid="672774" grpId="0" animBg="1"/>
      <p:bldP spid="672775" grpId="0"/>
      <p:bldP spid="672777" grpId="0"/>
      <p:bldP spid="6727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Filtering </a:t>
            </a:r>
            <a:r>
              <a:rPr lang="en-US" altLang="zh-CN" dirty="0"/>
              <a:t>in the Frequency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altLang="zh-CN" dirty="0"/>
              <a:t>Filtering in the frequency domain consists of the following </a:t>
            </a:r>
            <a:r>
              <a:rPr lang="en-US" altLang="zh-CN" dirty="0" smtClean="0"/>
              <a:t>steps:</a:t>
            </a:r>
          </a:p>
          <a:p>
            <a:pPr marL="971550" lvl="1" indent="-571500">
              <a:lnSpc>
                <a:spcPct val="90000"/>
              </a:lnSpc>
            </a:pPr>
            <a:r>
              <a:rPr lang="en-US" altLang="zh-CN" dirty="0" smtClean="0"/>
              <a:t>1. Compute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), the DFT of the </a:t>
            </a:r>
            <a:r>
              <a:rPr lang="en-US" altLang="zh-CN" dirty="0" smtClean="0"/>
              <a:t>image.</a:t>
            </a:r>
          </a:p>
          <a:p>
            <a:pPr marL="971550" lvl="1" indent="-571500">
              <a:lnSpc>
                <a:spcPct val="90000"/>
              </a:lnSpc>
            </a:pPr>
            <a:r>
              <a:rPr lang="en-US" altLang="zh-CN" dirty="0" smtClean="0"/>
              <a:t>2. Multiply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 by a filter function 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 smtClean="0"/>
              <a:t>).</a:t>
            </a:r>
          </a:p>
          <a:p>
            <a:pPr marL="971550" lvl="1" indent="-571500">
              <a:lnSpc>
                <a:spcPct val="90000"/>
              </a:lnSpc>
            </a:pPr>
            <a:r>
              <a:rPr lang="en-US" altLang="zh-CN" dirty="0" smtClean="0"/>
              <a:t>3. Computer </a:t>
            </a:r>
            <a:r>
              <a:rPr lang="en-US" altLang="zh-CN" dirty="0"/>
              <a:t>the inverse DFT of the result in (2</a:t>
            </a:r>
            <a:r>
              <a:rPr lang="en-US" altLang="zh-CN" dirty="0" smtClean="0"/>
              <a:t>).</a:t>
            </a:r>
          </a:p>
          <a:p>
            <a:pPr marL="971550" lvl="1" indent="-571500">
              <a:lnSpc>
                <a:spcPct val="90000"/>
              </a:lnSpc>
            </a:pPr>
            <a:r>
              <a:rPr lang="en-US" altLang="zh-CN" dirty="0" smtClean="0"/>
              <a:t>4. Computer </a:t>
            </a:r>
            <a:r>
              <a:rPr lang="en-US" altLang="zh-CN" dirty="0"/>
              <a:t>the real part of the result in (3</a:t>
            </a:r>
            <a:r>
              <a:rPr lang="en-US" altLang="zh-CN" dirty="0" smtClean="0"/>
              <a:t>).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5"/>
          <a:stretch/>
        </p:blipFill>
        <p:spPr bwMode="auto">
          <a:xfrm>
            <a:off x="1979712" y="4389129"/>
            <a:ext cx="5544616" cy="246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6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Some basic </a:t>
            </a:r>
            <a:r>
              <a:rPr lang="en-US" altLang="zh-CN" dirty="0" smtClean="0"/>
              <a:t>filters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dirty="0" err="1"/>
              <a:t>Lowpass</a:t>
            </a:r>
            <a:r>
              <a:rPr lang="en-US" altLang="zh-CN" dirty="0"/>
              <a:t> filter</a:t>
            </a:r>
          </a:p>
          <a:p>
            <a:r>
              <a:rPr lang="en-US" altLang="zh-CN" dirty="0" err="1"/>
              <a:t>Highpass</a:t>
            </a:r>
            <a:r>
              <a:rPr lang="en-US" altLang="zh-CN" dirty="0"/>
              <a:t> filter</a:t>
            </a:r>
          </a:p>
          <a:p>
            <a:r>
              <a:rPr lang="en-US" altLang="zh-CN" dirty="0"/>
              <a:t>Selective </a:t>
            </a:r>
            <a:r>
              <a:rPr lang="en-US" altLang="zh-CN" dirty="0" smtClean="0"/>
              <a:t>filter</a:t>
            </a:r>
            <a:endParaRPr lang="en-US" altLang="zh-C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9"/>
          <a:stretch/>
        </p:blipFill>
        <p:spPr bwMode="auto">
          <a:xfrm>
            <a:off x="3509356" y="2132857"/>
            <a:ext cx="5544797" cy="446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14" b="50064"/>
          <a:stretch>
            <a:fillRect/>
          </a:stretch>
        </p:blipFill>
        <p:spPr bwMode="auto">
          <a:xfrm>
            <a:off x="6444208" y="76671"/>
            <a:ext cx="2537937" cy="19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24660" y="2305844"/>
            <a:ext cx="2519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  <a:tabLst>
                <a:tab pos="342900" algn="l"/>
              </a:tabLst>
            </a:pPr>
            <a:r>
              <a:rPr lang="zh-CN" altLang="en-US" sz="900" dirty="0">
                <a:solidFill>
                  <a:srgbClr val="FF0000"/>
                </a:solidFill>
              </a:rPr>
              <a:t>                          </a:t>
            </a:r>
            <a:r>
              <a:rPr lang="en-IE" altLang="zh-CN" sz="2000" dirty="0" err="1">
                <a:solidFill>
                  <a:srgbClr val="FF0000"/>
                </a:solidFill>
              </a:rPr>
              <a:t>Lowpass</a:t>
            </a:r>
            <a:r>
              <a:rPr lang="en-IE" altLang="zh-CN" sz="2000" dirty="0">
                <a:solidFill>
                  <a:srgbClr val="FF0000"/>
                </a:solidFill>
              </a:rPr>
              <a:t> Filter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 eaLnBrk="0" hangingPunct="0">
              <a:spcBef>
                <a:spcPct val="0"/>
              </a:spcBef>
              <a:tabLst>
                <a:tab pos="342900" algn="l"/>
              </a:tabLst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98661" y="6190971"/>
            <a:ext cx="247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000" dirty="0">
                <a:solidFill>
                  <a:srgbClr val="FF0000"/>
                </a:solidFill>
              </a:rPr>
              <a:t>                       </a:t>
            </a:r>
            <a:r>
              <a:rPr lang="en-IE" altLang="zh-CN" sz="2000" dirty="0" err="1">
                <a:solidFill>
                  <a:srgbClr val="FF0000"/>
                </a:solidFill>
              </a:rPr>
              <a:t>Highpass</a:t>
            </a:r>
            <a:r>
              <a:rPr lang="en-IE" altLang="zh-CN" sz="2000" dirty="0">
                <a:solidFill>
                  <a:srgbClr val="FF0000"/>
                </a:solidFill>
              </a:rPr>
              <a:t> Filter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7" y="2924944"/>
            <a:ext cx="1951085" cy="187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" y="4942262"/>
            <a:ext cx="1951084" cy="191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51" y="4197260"/>
            <a:ext cx="1151931" cy="120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8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Frequency Domain</a:t>
            </a:r>
          </a:p>
          <a:p>
            <a:r>
              <a:rPr lang="en-US" altLang="zh-CN" dirty="0" smtClean="0"/>
              <a:t>Image </a:t>
            </a:r>
            <a:r>
              <a:rPr lang="en-US" altLang="zh-CN" dirty="0" smtClean="0"/>
              <a:t>Filter in Frequency Domain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Lowpass</a:t>
            </a:r>
            <a:r>
              <a:rPr lang="en-US" altLang="zh-CN" dirty="0" smtClean="0">
                <a:solidFill>
                  <a:srgbClr val="FF0000"/>
                </a:solidFill>
              </a:rPr>
              <a:t> filters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Ideal </a:t>
            </a:r>
            <a:r>
              <a:rPr lang="en-US" altLang="zh-CN" dirty="0" err="1">
                <a:solidFill>
                  <a:srgbClr val="FF0000"/>
                </a:solidFill>
              </a:rPr>
              <a:t>Lowpass</a:t>
            </a:r>
            <a:r>
              <a:rPr lang="en-US" altLang="zh-CN" dirty="0">
                <a:solidFill>
                  <a:srgbClr val="FF0000"/>
                </a:solidFill>
              </a:rPr>
              <a:t> Filters (ILPF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Butterworth </a:t>
            </a:r>
            <a:r>
              <a:rPr lang="en-US" altLang="zh-CN" dirty="0" err="1"/>
              <a:t>Lowpass</a:t>
            </a:r>
            <a:r>
              <a:rPr lang="en-US" altLang="zh-CN" dirty="0"/>
              <a:t> Filter (BLPF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Gaussian </a:t>
            </a:r>
            <a:r>
              <a:rPr lang="en-US" altLang="zh-CN" dirty="0" err="1"/>
              <a:t>Lowpass</a:t>
            </a:r>
            <a:r>
              <a:rPr lang="en-US" altLang="zh-CN" dirty="0"/>
              <a:t> Filters (GLPF)</a:t>
            </a:r>
            <a:endParaRPr lang="en-US" altLang="zh-CN" dirty="0" smtClean="0"/>
          </a:p>
          <a:p>
            <a:r>
              <a:rPr lang="en-US" altLang="zh-CN" dirty="0" err="1" smtClean="0"/>
              <a:t>Highpass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 smtClean="0"/>
              <a:t>Bandreject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BandPass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/>
              <a:t>Homomorphic</a:t>
            </a:r>
            <a:r>
              <a:rPr lang="en-US" altLang="zh-CN" dirty="0"/>
              <a:t> filtering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8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</a:t>
            </a:r>
            <a:r>
              <a:rPr lang="en-US" altLang="zh-CN" dirty="0" err="1"/>
              <a:t>Lowpass</a:t>
            </a:r>
            <a:r>
              <a:rPr lang="en-US" altLang="zh-CN" dirty="0"/>
              <a:t> Filters (ILPF)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666340"/>
              </p:ext>
            </p:extLst>
          </p:nvPr>
        </p:nvGraphicFramePr>
        <p:xfrm>
          <a:off x="755576" y="1396777"/>
          <a:ext cx="3249503" cy="990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0" name="公式" r:id="rId3" imgW="1371600" imgH="419040" progId="Equation.3">
                  <p:embed/>
                </p:oleObj>
              </mc:Choice>
              <mc:Fallback>
                <p:oleObj name="公式" r:id="rId3" imgW="1371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396777"/>
                        <a:ext cx="3249503" cy="990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5421" y="2749610"/>
            <a:ext cx="684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If the image size is M×N, then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962460"/>
              </p:ext>
            </p:extLst>
          </p:nvPr>
        </p:nvGraphicFramePr>
        <p:xfrm>
          <a:off x="4362812" y="2749610"/>
          <a:ext cx="4034344" cy="59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" name="公式" r:id="rId5" imgW="2006280" imgH="253800" progId="Equation.3">
                  <p:embed/>
                </p:oleObj>
              </mc:Choice>
              <mc:Fallback>
                <p:oleObj name="公式" r:id="rId5" imgW="2006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812" y="2749610"/>
                        <a:ext cx="4034344" cy="590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55577" y="2349500"/>
            <a:ext cx="8208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where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D</a:t>
            </a:r>
            <a:r>
              <a:rPr lang="en-US" altLang="zh-CN" sz="2000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2000" dirty="0" smtClean="0">
                <a:solidFill>
                  <a:srgbClr val="000000"/>
                </a:solidFill>
              </a:rPr>
              <a:t> is a nonnegative constant, and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D</a:t>
            </a:r>
            <a:r>
              <a:rPr lang="en-US" altLang="zh-CN" sz="2000" dirty="0" smtClean="0">
                <a:solidFill>
                  <a:srgbClr val="000000"/>
                </a:solidFill>
              </a:rPr>
              <a:t>(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u</a:t>
            </a:r>
            <a:r>
              <a:rPr lang="en-US" altLang="zh-CN" sz="2000" dirty="0" smtClean="0">
                <a:solidFill>
                  <a:srgbClr val="000000"/>
                </a:solidFill>
              </a:rPr>
              <a:t>,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v</a:t>
            </a:r>
            <a:r>
              <a:rPr lang="en-US" altLang="zh-CN" sz="2000" dirty="0" smtClean="0">
                <a:solidFill>
                  <a:srgbClr val="000000"/>
                </a:solidFill>
              </a:rPr>
              <a:t>) is the distance from the origin.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44008" y="1700808"/>
            <a:ext cx="375314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 dirty="0" smtClean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altLang="zh-CN" baseline="-25000" dirty="0" smtClean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</a:rPr>
              <a:t> is also called </a:t>
            </a:r>
            <a:r>
              <a:rPr lang="en-US" altLang="zh-CN" i="1" dirty="0" smtClean="0">
                <a:solidFill>
                  <a:srgbClr val="000000"/>
                </a:solidFill>
                <a:latin typeface="Arial" charset="0"/>
              </a:rPr>
              <a:t>cutoff frequency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92011"/>
            <a:ext cx="7920880" cy="335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9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5037138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4" y="0"/>
            <a:ext cx="3743771" cy="562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" y="5733256"/>
            <a:ext cx="9054938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1604" y="4221088"/>
            <a:ext cx="46416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</a:rPr>
              <a:t>blurring and ringing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 phenomena can be seen, in which </a:t>
            </a:r>
            <a:r>
              <a:rPr lang="en-US" altLang="zh-CN" sz="2000" u="sng" dirty="0">
                <a:solidFill>
                  <a:srgbClr val="0000CC"/>
                </a:solidFill>
                <a:latin typeface="Arial" charset="0"/>
              </a:rPr>
              <a:t>ringing behavior is characteristic of ideal filters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35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/>
              <a:t>Ringing Effect of ILPF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19175"/>
            <a:ext cx="4176514" cy="572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022665"/>
              </p:ext>
            </p:extLst>
          </p:nvPr>
        </p:nvGraphicFramePr>
        <p:xfrm>
          <a:off x="4932040" y="2780928"/>
          <a:ext cx="37877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公式" r:id="rId4" imgW="1854000" imgH="431640" progId="Equation.3">
                  <p:embed/>
                </p:oleObj>
              </mc:Choice>
              <mc:Fallback>
                <p:oleObj name="公式" r:id="rId4" imgW="1854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780928"/>
                        <a:ext cx="378777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6308" y="756863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Frequency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1926898"/>
            <a:ext cx="83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Spatial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Fourier Transform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8229600" cy="1066800"/>
          </a:xfrm>
        </p:spPr>
        <p:txBody>
          <a:bodyPr/>
          <a:lstStyle/>
          <a:p>
            <a:pPr marL="0" indent="0"/>
            <a:r>
              <a:rPr lang="en-US" altLang="zh-CN" sz="2400" smtClean="0">
                <a:ea typeface="宋体" charset="-122"/>
              </a:rPr>
              <a:t>We want to understand the frequency </a:t>
            </a:r>
            <a:r>
              <a:rPr lang="en-US" altLang="zh-CN" sz="2400" i="1" smtClean="0">
                <a:latin typeface="Symbol" pitchFamily="18" charset="2"/>
                <a:ea typeface="宋体" charset="-122"/>
              </a:rPr>
              <a:t>w </a:t>
            </a:r>
            <a:r>
              <a:rPr lang="en-US" altLang="zh-CN" sz="2400" smtClean="0">
                <a:ea typeface="宋体" charset="-122"/>
              </a:rPr>
              <a:t>of our signal.  So, let’s reparametrize the signal by </a:t>
            </a:r>
            <a:r>
              <a:rPr lang="en-US" altLang="zh-CN" sz="2400" i="1" smtClean="0">
                <a:latin typeface="Symbol" pitchFamily="18" charset="2"/>
                <a:ea typeface="宋体" charset="-122"/>
              </a:rPr>
              <a:t>w</a:t>
            </a:r>
            <a:r>
              <a:rPr lang="en-US" altLang="zh-CN" sz="2400" smtClean="0">
                <a:ea typeface="宋体" charset="-122"/>
              </a:rPr>
              <a:t> instead of </a:t>
            </a:r>
            <a:r>
              <a:rPr lang="en-US" altLang="zh-CN" sz="2400" i="1" smtClean="0">
                <a:ea typeface="宋体" charset="-122"/>
              </a:rPr>
              <a:t>x</a:t>
            </a:r>
            <a:r>
              <a:rPr lang="en-US" altLang="zh-CN" sz="2400" smtClean="0">
                <a:ea typeface="宋体" charset="-122"/>
              </a:rPr>
              <a:t>:</a:t>
            </a:r>
          </a:p>
          <a:p>
            <a:pPr marL="0" indent="0"/>
            <a:endParaRPr lang="en-US" altLang="zh-CN" sz="2400" i="1" smtClean="0">
              <a:latin typeface="Symbol" pitchFamily="18" charset="2"/>
              <a:ea typeface="宋体" charset="-122"/>
            </a:endParaRPr>
          </a:p>
        </p:txBody>
      </p:sp>
      <p:grpSp>
        <p:nvGrpSpPr>
          <p:cNvPr id="10245" name="Group 14"/>
          <p:cNvGrpSpPr>
            <a:grpSpLocks/>
          </p:cNvGrpSpPr>
          <p:nvPr/>
        </p:nvGrpSpPr>
        <p:grpSpPr bwMode="auto">
          <a:xfrm>
            <a:off x="1165225" y="1905000"/>
            <a:ext cx="6537325" cy="838200"/>
            <a:chOff x="734" y="1296"/>
            <a:chExt cx="4118" cy="528"/>
          </a:xfrm>
        </p:grpSpPr>
        <p:sp>
          <p:nvSpPr>
            <p:cNvPr id="10258" name="Rectangle 7"/>
            <p:cNvSpPr>
              <a:spLocks noChangeArrowheads="1"/>
            </p:cNvSpPr>
            <p:nvPr/>
          </p:nvSpPr>
          <p:spPr bwMode="auto">
            <a:xfrm>
              <a:off x="1872" y="1296"/>
              <a:ext cx="1680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ea typeface="宋体" charset="-122"/>
              </a:endParaRPr>
            </a:p>
          </p:txBody>
        </p:sp>
        <p:sp>
          <p:nvSpPr>
            <p:cNvPr id="10259" name="Line 8"/>
            <p:cNvSpPr>
              <a:spLocks noChangeShapeType="1"/>
            </p:cNvSpPr>
            <p:nvPr/>
          </p:nvSpPr>
          <p:spPr bwMode="auto">
            <a:xfrm>
              <a:off x="1296" y="153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9"/>
            <p:cNvSpPr>
              <a:spLocks noChangeShapeType="1"/>
            </p:cNvSpPr>
            <p:nvPr/>
          </p:nvSpPr>
          <p:spPr bwMode="auto">
            <a:xfrm>
              <a:off x="3744" y="15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Text Box 10"/>
            <p:cNvSpPr txBox="1">
              <a:spLocks noChangeArrowheads="1"/>
            </p:cNvSpPr>
            <p:nvPr/>
          </p:nvSpPr>
          <p:spPr bwMode="auto">
            <a:xfrm>
              <a:off x="734" y="1353"/>
              <a:ext cx="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2800" b="1" i="1">
                  <a:ea typeface="宋体" charset="-122"/>
                </a:rPr>
                <a:t>f(x)</a:t>
              </a:r>
            </a:p>
          </p:txBody>
        </p:sp>
        <p:sp>
          <p:nvSpPr>
            <p:cNvPr id="10262" name="Text Box 12"/>
            <p:cNvSpPr txBox="1">
              <a:spLocks noChangeArrowheads="1"/>
            </p:cNvSpPr>
            <p:nvPr/>
          </p:nvSpPr>
          <p:spPr bwMode="auto">
            <a:xfrm>
              <a:off x="4295" y="1353"/>
              <a:ext cx="5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2800" b="1" i="1">
                  <a:ea typeface="宋体" charset="-122"/>
                </a:rPr>
                <a:t>F(</a:t>
              </a:r>
              <a:r>
                <a:rPr lang="en-US" altLang="zh-CN" sz="2800" b="1" i="1">
                  <a:latin typeface="Symbol" pitchFamily="18" charset="2"/>
                  <a:ea typeface="宋体" charset="-122"/>
                </a:rPr>
                <a:t>w</a:t>
              </a:r>
              <a:r>
                <a:rPr lang="en-US" altLang="zh-CN" sz="2800" b="1" i="1">
                  <a:ea typeface="宋体" charset="-122"/>
                </a:rPr>
                <a:t>)</a:t>
              </a:r>
            </a:p>
          </p:txBody>
        </p:sp>
        <p:sp>
          <p:nvSpPr>
            <p:cNvPr id="10263" name="Text Box 13"/>
            <p:cNvSpPr txBox="1">
              <a:spLocks noChangeArrowheads="1"/>
            </p:cNvSpPr>
            <p:nvPr/>
          </p:nvSpPr>
          <p:spPr bwMode="auto">
            <a:xfrm>
              <a:off x="2208" y="1306"/>
              <a:ext cx="99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zh-CN">
                  <a:ea typeface="宋体" charset="-122"/>
                </a:rPr>
                <a:t>Fourier </a:t>
              </a:r>
            </a:p>
            <a:p>
              <a:pPr algn="ctr"/>
              <a:r>
                <a:rPr lang="en-US" altLang="zh-CN">
                  <a:ea typeface="宋体" charset="-122"/>
                </a:rPr>
                <a:t>Transform</a:t>
              </a:r>
            </a:p>
          </p:txBody>
        </p:sp>
      </p:grpSp>
      <p:grpSp>
        <p:nvGrpSpPr>
          <p:cNvPr id="10246" name="Group 15"/>
          <p:cNvGrpSpPr>
            <a:grpSpLocks/>
          </p:cNvGrpSpPr>
          <p:nvPr/>
        </p:nvGrpSpPr>
        <p:grpSpPr bwMode="auto">
          <a:xfrm>
            <a:off x="1309689" y="4869160"/>
            <a:ext cx="6392862" cy="838200"/>
            <a:chOff x="734" y="1296"/>
            <a:chExt cx="4027" cy="528"/>
          </a:xfrm>
        </p:grpSpPr>
        <p:sp>
          <p:nvSpPr>
            <p:cNvPr id="10252" name="Rectangle 16"/>
            <p:cNvSpPr>
              <a:spLocks noChangeArrowheads="1"/>
            </p:cNvSpPr>
            <p:nvPr/>
          </p:nvSpPr>
          <p:spPr bwMode="auto">
            <a:xfrm>
              <a:off x="1872" y="1296"/>
              <a:ext cx="1680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ea typeface="宋体" charset="-122"/>
              </a:endParaRPr>
            </a:p>
          </p:txBody>
        </p:sp>
        <p:sp>
          <p:nvSpPr>
            <p:cNvPr id="10253" name="Line 17"/>
            <p:cNvSpPr>
              <a:spLocks noChangeShapeType="1"/>
            </p:cNvSpPr>
            <p:nvPr/>
          </p:nvSpPr>
          <p:spPr bwMode="auto">
            <a:xfrm>
              <a:off x="1296" y="153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18"/>
            <p:cNvSpPr>
              <a:spLocks noChangeShapeType="1"/>
            </p:cNvSpPr>
            <p:nvPr/>
          </p:nvSpPr>
          <p:spPr bwMode="auto">
            <a:xfrm>
              <a:off x="3744" y="15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Text Box 19"/>
            <p:cNvSpPr txBox="1">
              <a:spLocks noChangeArrowheads="1"/>
            </p:cNvSpPr>
            <p:nvPr/>
          </p:nvSpPr>
          <p:spPr bwMode="auto">
            <a:xfrm>
              <a:off x="734" y="1350"/>
              <a:ext cx="5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2800" b="1" i="1">
                  <a:ea typeface="宋体" charset="-122"/>
                </a:rPr>
                <a:t>F(</a:t>
              </a:r>
              <a:r>
                <a:rPr lang="en-US" altLang="zh-CN" sz="2800" b="1" i="1">
                  <a:latin typeface="Symbol" pitchFamily="18" charset="2"/>
                  <a:ea typeface="宋体" charset="-122"/>
                </a:rPr>
                <a:t>w</a:t>
              </a:r>
              <a:r>
                <a:rPr lang="en-US" altLang="zh-CN" sz="2800" b="1" i="1">
                  <a:ea typeface="宋体" charset="-122"/>
                </a:rPr>
                <a:t>)</a:t>
              </a:r>
            </a:p>
          </p:txBody>
        </p:sp>
        <p:sp>
          <p:nvSpPr>
            <p:cNvPr id="10256" name="Text Box 20"/>
            <p:cNvSpPr txBox="1">
              <a:spLocks noChangeArrowheads="1"/>
            </p:cNvSpPr>
            <p:nvPr/>
          </p:nvSpPr>
          <p:spPr bwMode="auto">
            <a:xfrm>
              <a:off x="4295" y="1356"/>
              <a:ext cx="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2800" b="1" i="1">
                  <a:ea typeface="宋体" charset="-122"/>
                </a:rPr>
                <a:t>f(x)</a:t>
              </a:r>
              <a:endParaRPr lang="en-US" altLang="zh-CN" sz="3200" b="1" i="1">
                <a:ea typeface="宋体" charset="-122"/>
              </a:endParaRPr>
            </a:p>
          </p:txBody>
        </p:sp>
        <p:sp>
          <p:nvSpPr>
            <p:cNvPr id="10257" name="Text Box 21"/>
            <p:cNvSpPr txBox="1">
              <a:spLocks noChangeArrowheads="1"/>
            </p:cNvSpPr>
            <p:nvPr/>
          </p:nvSpPr>
          <p:spPr bwMode="auto">
            <a:xfrm>
              <a:off x="1975" y="1306"/>
              <a:ext cx="146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zh-CN" dirty="0">
                  <a:ea typeface="宋体" charset="-122"/>
                </a:rPr>
                <a:t>Inverse Fourier </a:t>
              </a:r>
            </a:p>
            <a:p>
              <a:pPr algn="ctr"/>
              <a:r>
                <a:rPr lang="en-US" altLang="zh-CN" dirty="0">
                  <a:ea typeface="宋体" charset="-122"/>
                </a:rPr>
                <a:t>Transform</a:t>
              </a:r>
            </a:p>
          </p:txBody>
        </p:sp>
      </p:grpSp>
      <p:sp>
        <p:nvSpPr>
          <p:cNvPr id="10251" name="Text Box 29"/>
          <p:cNvSpPr txBox="1">
            <a:spLocks noChangeArrowheads="1"/>
          </p:cNvSpPr>
          <p:nvPr/>
        </p:nvSpPr>
        <p:spPr bwMode="auto">
          <a:xfrm>
            <a:off x="299243" y="4293096"/>
            <a:ext cx="3471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We can always go back: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2835276" y="5877272"/>
          <a:ext cx="35956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5" name="公式" r:id="rId3" imgW="1612800" imgH="342720" progId="Equation.3">
                  <p:embed/>
                </p:oleObj>
              </mc:Choice>
              <mc:Fallback>
                <p:oleObj name="公式" r:id="rId3" imgW="1612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6" y="5877272"/>
                        <a:ext cx="35956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527855" y="2852936"/>
          <a:ext cx="505618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6" name="公式" r:id="rId5" imgW="1650960" imgH="342720" progId="Equation.3">
                  <p:embed/>
                </p:oleObj>
              </mc:Choice>
              <mc:Fallback>
                <p:oleObj name="公式" r:id="rId5" imgW="16509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855" y="2852936"/>
                        <a:ext cx="5056188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57204811"/>
              </p:ext>
            </p:extLst>
          </p:nvPr>
        </p:nvGraphicFramePr>
        <p:xfrm>
          <a:off x="4124006" y="3814975"/>
          <a:ext cx="4920073" cy="67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7" name="公式" r:id="rId7" imgW="1663560" imgH="228600" progId="Equation.3">
                  <p:embed/>
                </p:oleObj>
              </mc:Choice>
              <mc:Fallback>
                <p:oleObj name="公式" r:id="rId7" imgW="1663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006" y="3814975"/>
                        <a:ext cx="4920073" cy="675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Frequency Domain</a:t>
            </a:r>
          </a:p>
          <a:p>
            <a:r>
              <a:rPr lang="en-US" altLang="zh-CN" dirty="0" smtClean="0"/>
              <a:t>Image </a:t>
            </a:r>
            <a:r>
              <a:rPr lang="en-US" altLang="zh-CN" dirty="0" smtClean="0"/>
              <a:t>Filter in Frequency Domain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Lowpass</a:t>
            </a:r>
            <a:r>
              <a:rPr lang="en-US" altLang="zh-CN" dirty="0" smtClean="0">
                <a:solidFill>
                  <a:srgbClr val="FF0000"/>
                </a:solidFill>
              </a:rPr>
              <a:t> filters</a:t>
            </a:r>
          </a:p>
          <a:p>
            <a:pPr lvl="1"/>
            <a:r>
              <a:rPr lang="en-US" altLang="zh-CN" dirty="0"/>
              <a:t>Ideal </a:t>
            </a:r>
            <a:r>
              <a:rPr lang="en-US" altLang="zh-CN" dirty="0" err="1"/>
              <a:t>Lowpass</a:t>
            </a:r>
            <a:r>
              <a:rPr lang="en-US" altLang="zh-CN" dirty="0"/>
              <a:t> Filters (ILPF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Butterworth </a:t>
            </a:r>
            <a:r>
              <a:rPr lang="en-US" altLang="zh-CN" dirty="0" err="1">
                <a:solidFill>
                  <a:srgbClr val="FF0000"/>
                </a:solidFill>
              </a:rPr>
              <a:t>Lowpass</a:t>
            </a:r>
            <a:r>
              <a:rPr lang="en-US" altLang="zh-CN" dirty="0">
                <a:solidFill>
                  <a:srgbClr val="FF0000"/>
                </a:solidFill>
              </a:rPr>
              <a:t> Filter (BLPF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Gaussian </a:t>
            </a:r>
            <a:r>
              <a:rPr lang="en-US" altLang="zh-CN" dirty="0" err="1"/>
              <a:t>Lowpass</a:t>
            </a:r>
            <a:r>
              <a:rPr lang="en-US" altLang="zh-CN" dirty="0"/>
              <a:t> Filters (GLPF)</a:t>
            </a:r>
            <a:endParaRPr lang="en-US" altLang="zh-CN" dirty="0" smtClean="0"/>
          </a:p>
          <a:p>
            <a:r>
              <a:rPr lang="en-US" altLang="zh-CN" dirty="0" err="1" smtClean="0"/>
              <a:t>Highpass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 smtClean="0"/>
              <a:t>Bandreject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BandPass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/>
              <a:t>Homomorphic</a:t>
            </a:r>
            <a:r>
              <a:rPr lang="en-US" altLang="zh-CN" dirty="0"/>
              <a:t> filtering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2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Butterworth </a:t>
            </a:r>
            <a:r>
              <a:rPr lang="en-US" altLang="zh-CN" dirty="0" err="1"/>
              <a:t>Lowpass</a:t>
            </a:r>
            <a:r>
              <a:rPr lang="en-US" altLang="zh-CN" dirty="0"/>
              <a:t> Filter (BLPF)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071410"/>
              </p:ext>
            </p:extLst>
          </p:nvPr>
        </p:nvGraphicFramePr>
        <p:xfrm>
          <a:off x="2555776" y="2192671"/>
          <a:ext cx="3918423" cy="962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公式" r:id="rId3" imgW="1586811" imgH="393529" progId="Equation.3">
                  <p:embed/>
                </p:oleObj>
              </mc:Choice>
              <mc:Fallback>
                <p:oleObj name="公式" r:id="rId3" imgW="158681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192671"/>
                        <a:ext cx="3918423" cy="962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1484785"/>
            <a:ext cx="84907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69999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The transfer function of a Butterworth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lowpass</a:t>
            </a:r>
            <a:r>
              <a:rPr lang="en-US" altLang="zh-CN" sz="2000" dirty="0" smtClean="0">
                <a:solidFill>
                  <a:srgbClr val="000000"/>
                </a:solidFill>
              </a:rPr>
              <a:t> filter of order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n</a:t>
            </a:r>
            <a:r>
              <a:rPr lang="en-US" altLang="zh-CN" sz="2000" dirty="0" smtClean="0">
                <a:solidFill>
                  <a:srgbClr val="000000"/>
                </a:solidFill>
              </a:rPr>
              <a:t> , and with cutoff frequency at a distance D0 from the origin, is defined as</a:t>
            </a:r>
            <a:endParaRPr lang="zh-CN" alt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70" y="3269396"/>
            <a:ext cx="8210994" cy="350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4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Butterworth </a:t>
            </a:r>
            <a:r>
              <a:rPr lang="en-US" altLang="zh-CN" dirty="0" err="1"/>
              <a:t>Lowpass</a:t>
            </a:r>
            <a:r>
              <a:rPr lang="en-US" altLang="zh-CN" dirty="0"/>
              <a:t> Filters (</a:t>
            </a:r>
            <a:r>
              <a:rPr lang="en-US" altLang="zh-CN" dirty="0" smtClean="0"/>
              <a:t>BLPF)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Spatial </a:t>
            </a:r>
            <a:r>
              <a:rPr lang="en-US" altLang="zh-CN" dirty="0" smtClean="0"/>
              <a:t>Representation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1700808"/>
            <a:ext cx="6264275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31775" y="5733256"/>
            <a:ext cx="8912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The BLPF may be viewed as a transition between ILPF AND GLPF, </a:t>
            </a:r>
            <a:r>
              <a:rPr lang="en-US" altLang="zh-CN" sz="2000" u="sng" dirty="0">
                <a:solidFill>
                  <a:srgbClr val="FF0000"/>
                </a:solidFill>
                <a:latin typeface="Arial" charset="0"/>
              </a:rPr>
              <a:t>BLPF of order 2</a:t>
            </a:r>
            <a:r>
              <a:rPr lang="en-US" altLang="zh-CN" sz="2000" u="sng" dirty="0">
                <a:solidFill>
                  <a:srgbClr val="0000CC"/>
                </a:solidFill>
                <a:latin typeface="Arial" charset="0"/>
              </a:rPr>
              <a:t> is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 a good compromise between effective </a:t>
            </a:r>
            <a:r>
              <a:rPr lang="en-US" altLang="zh-CN" sz="2000" dirty="0" err="1">
                <a:solidFill>
                  <a:srgbClr val="0000CC"/>
                </a:solidFill>
                <a:latin typeface="Arial" charset="0"/>
              </a:rPr>
              <a:t>lowpass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 filtering and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</a:rPr>
              <a:t>acceptable ringing characteristics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. </a:t>
            </a: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483768" y="1196975"/>
            <a:ext cx="2376487" cy="38877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4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409" y="111583"/>
            <a:ext cx="4581401" cy="667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4048" y="1844824"/>
            <a:ext cx="3672209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Verdana" pitchFamily="34" charset="0"/>
                <a:ea typeface="PMingLiU" pitchFamily="18" charset="-120"/>
              </a:rPr>
              <a:t>Butterworth </a:t>
            </a:r>
            <a:r>
              <a:rPr lang="en-US" altLang="zh-TW" sz="2400" dirty="0" err="1">
                <a:solidFill>
                  <a:srgbClr val="FF0000"/>
                </a:solidFill>
                <a:latin typeface="Verdana" pitchFamily="34" charset="0"/>
                <a:ea typeface="PMingLiU" pitchFamily="18" charset="-120"/>
              </a:rPr>
              <a:t>Lowpass</a:t>
            </a:r>
            <a:endParaRPr lang="en-US" altLang="zh-TW" sz="2400" dirty="0">
              <a:solidFill>
                <a:srgbClr val="FF0000"/>
              </a:solidFill>
              <a:latin typeface="Verdana" pitchFamily="34" charset="0"/>
              <a:ea typeface="PMingLiU" pitchFamily="18" charset="-120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Verdana" pitchFamily="34" charset="0"/>
                <a:ea typeface="PMingLiU" pitchFamily="18" charset="-120"/>
              </a:rPr>
              <a:t>Filters (BLPFs)</a:t>
            </a:r>
          </a:p>
          <a:p>
            <a:pPr eaLnBrk="0" hangingPunct="0">
              <a:spcBef>
                <a:spcPct val="0"/>
              </a:spcBef>
            </a:pPr>
            <a:endParaRPr lang="en-US" altLang="zh-TW" sz="2400" dirty="0">
              <a:solidFill>
                <a:srgbClr val="FF0000"/>
              </a:solidFill>
              <a:latin typeface="Verdana" pitchFamily="34" charset="0"/>
              <a:ea typeface="PMingLiU" pitchFamily="18" charset="-120"/>
            </a:endParaRPr>
          </a:p>
          <a:p>
            <a:pPr eaLnBrk="0" hangingPunct="0">
              <a:spcBef>
                <a:spcPct val="0"/>
              </a:spcBef>
            </a:pPr>
            <a:endParaRPr lang="en-US" altLang="zh-TW" sz="2400" dirty="0">
              <a:solidFill>
                <a:srgbClr val="FF0000"/>
              </a:solidFill>
              <a:latin typeface="Verdana" pitchFamily="34" charset="0"/>
              <a:ea typeface="PMingLiU" pitchFamily="18" charset="-120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TW" sz="2400" i="1" dirty="0">
                <a:ea typeface="PMingLiU" pitchFamily="18" charset="-120"/>
              </a:rPr>
              <a:t>n</a:t>
            </a:r>
            <a:r>
              <a:rPr lang="en-US" altLang="zh-TW" sz="2400" dirty="0">
                <a:ea typeface="PMingLiU" pitchFamily="18" charset="-120"/>
              </a:rPr>
              <a:t>=2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altLang="zh-TW" sz="2400" i="1" dirty="0">
                <a:ea typeface="PMingLiU" pitchFamily="18" charset="-120"/>
              </a:rPr>
              <a:t>D</a:t>
            </a:r>
            <a:r>
              <a:rPr lang="en-US" altLang="zh-TW" sz="2400" baseline="-25000" dirty="0">
                <a:ea typeface="PMingLiU" pitchFamily="18" charset="-120"/>
              </a:rPr>
              <a:t>0</a:t>
            </a:r>
            <a:r>
              <a:rPr lang="en-US" altLang="zh-TW" sz="2400" dirty="0">
                <a:ea typeface="PMingLiU" pitchFamily="18" charset="-120"/>
              </a:rPr>
              <a:t>=5,15,30,80,and 230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29001" y="5429251"/>
            <a:ext cx="489602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69999"/>
              </a:buClr>
              <a:buFont typeface="Wingdings" pitchFamily="2" charset="2"/>
              <a:buChar char="þ"/>
            </a:pP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BLPF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does not have a sharp discontinuity.</a:t>
            </a:r>
            <a:endParaRPr lang="zh-CN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429001" y="5932489"/>
            <a:ext cx="4679999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69999"/>
              </a:buClr>
              <a:buFont typeface="Wingdings" pitchFamily="2" charset="2"/>
              <a:buChar char="þ"/>
            </a:pP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BLPF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makes the image less blurred.</a:t>
            </a:r>
            <a:endParaRPr lang="zh-CN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355976" y="4924426"/>
            <a:ext cx="4392984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69999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Compared with ILPF, </a:t>
            </a:r>
          </a:p>
        </p:txBody>
      </p:sp>
    </p:spTree>
    <p:extLst>
      <p:ext uri="{BB962C8B-B14F-4D97-AF65-F5344CB8AC3E}">
        <p14:creationId xmlns:p14="http://schemas.microsoft.com/office/powerpoint/2010/main" val="25247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06"/>
          <a:stretch>
            <a:fillRect/>
          </a:stretch>
        </p:blipFill>
        <p:spPr bwMode="auto">
          <a:xfrm>
            <a:off x="-503744" y="408434"/>
            <a:ext cx="7056944" cy="604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043" name="Rectangle 3"/>
          <p:cNvSpPr>
            <a:spLocks noChangeArrowheads="1"/>
          </p:cNvSpPr>
          <p:nvPr/>
        </p:nvSpPr>
        <p:spPr bwMode="auto">
          <a:xfrm>
            <a:off x="6553200" y="3076942"/>
            <a:ext cx="25563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US" altLang="zh-TW" sz="2000" b="1" dirty="0" smtClean="0">
                <a:solidFill>
                  <a:srgbClr val="FF0000"/>
                </a:solidFill>
              </a:rPr>
              <a:t>Butterworth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Lowpass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TW" sz="2000" b="1" dirty="0">
                <a:solidFill>
                  <a:srgbClr val="FF0000"/>
                </a:solidFill>
              </a:rPr>
              <a:t>Filters (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BLPF)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0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42"/>
          <a:stretch>
            <a:fillRect/>
          </a:stretch>
        </p:blipFill>
        <p:spPr bwMode="auto">
          <a:xfrm>
            <a:off x="107950" y="332656"/>
            <a:ext cx="6408738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6685335" y="4324454"/>
            <a:ext cx="20741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dirty="0">
                <a:solidFill>
                  <a:srgbClr val="FF0000"/>
                </a:solidFill>
              </a:rPr>
              <a:t>ringing</a:t>
            </a:r>
            <a:r>
              <a:rPr lang="en-US" altLang="zh-CN" dirty="0">
                <a:solidFill>
                  <a:srgbClr val="0000CC"/>
                </a:solidFill>
              </a:rPr>
              <a:t> phenomena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6021" name="Rectangle 5"/>
          <p:cNvSpPr>
            <a:spLocks noChangeArrowheads="1"/>
          </p:cNvSpPr>
          <p:nvPr/>
        </p:nvSpPr>
        <p:spPr bwMode="auto">
          <a:xfrm>
            <a:off x="6516688" y="3140968"/>
            <a:ext cx="24114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/>
            <a:r>
              <a:rPr lang="en-US" altLang="zh-CN" sz="2400" b="1" dirty="0" smtClean="0">
                <a:solidFill>
                  <a:srgbClr val="FF0000"/>
                </a:solidFill>
              </a:rPr>
              <a:t>Ideal </a:t>
            </a:r>
            <a:r>
              <a:rPr lang="en-US" altLang="zh-CN" sz="2400" b="1" dirty="0" err="1">
                <a:solidFill>
                  <a:srgbClr val="FF0000"/>
                </a:solidFill>
              </a:rPr>
              <a:t>Lowpass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 algn="l"/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Filter (ILPF)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Frequency Domain</a:t>
            </a:r>
          </a:p>
          <a:p>
            <a:r>
              <a:rPr lang="en-US" altLang="zh-CN" dirty="0" smtClean="0"/>
              <a:t>Image </a:t>
            </a:r>
            <a:r>
              <a:rPr lang="en-US" altLang="zh-CN" dirty="0" smtClean="0"/>
              <a:t>Filter in Frequency Domain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Lowpass</a:t>
            </a:r>
            <a:r>
              <a:rPr lang="en-US" altLang="zh-CN" dirty="0" smtClean="0">
                <a:solidFill>
                  <a:srgbClr val="FF0000"/>
                </a:solidFill>
              </a:rPr>
              <a:t> filters</a:t>
            </a:r>
          </a:p>
          <a:p>
            <a:pPr lvl="1"/>
            <a:r>
              <a:rPr lang="en-US" altLang="zh-CN" dirty="0"/>
              <a:t>Ideal </a:t>
            </a:r>
            <a:r>
              <a:rPr lang="en-US" altLang="zh-CN" dirty="0" err="1"/>
              <a:t>Lowpass</a:t>
            </a:r>
            <a:r>
              <a:rPr lang="en-US" altLang="zh-CN" dirty="0"/>
              <a:t> Filters (ILPF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Butterworth </a:t>
            </a:r>
            <a:r>
              <a:rPr lang="en-US" altLang="zh-CN" dirty="0" err="1"/>
              <a:t>Lowpass</a:t>
            </a:r>
            <a:r>
              <a:rPr lang="en-US" altLang="zh-CN" dirty="0"/>
              <a:t> Filter (BLPF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Gaussian </a:t>
            </a:r>
            <a:r>
              <a:rPr lang="en-US" altLang="zh-CN" dirty="0" err="1">
                <a:solidFill>
                  <a:srgbClr val="FF0000"/>
                </a:solidFill>
              </a:rPr>
              <a:t>Lowpass</a:t>
            </a:r>
            <a:r>
              <a:rPr lang="en-US" altLang="zh-CN" dirty="0">
                <a:solidFill>
                  <a:srgbClr val="FF0000"/>
                </a:solidFill>
              </a:rPr>
              <a:t> Filters (GLPF)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Highpass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 smtClean="0"/>
              <a:t>Bandreject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BandPass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/>
              <a:t>Homomorphic</a:t>
            </a:r>
            <a:r>
              <a:rPr lang="en-US" altLang="zh-CN" dirty="0"/>
              <a:t> filtering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1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</a:t>
            </a:r>
            <a:r>
              <a:rPr lang="en-US" altLang="zh-CN" dirty="0" err="1"/>
              <a:t>Lowpass</a:t>
            </a:r>
            <a:r>
              <a:rPr lang="en-US" altLang="zh-CN" dirty="0"/>
              <a:t> Filters (GLPF)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30714"/>
              </p:ext>
            </p:extLst>
          </p:nvPr>
        </p:nvGraphicFramePr>
        <p:xfrm>
          <a:off x="2505409" y="1556792"/>
          <a:ext cx="3977607" cy="794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公式" r:id="rId3" imgW="1206500" imgH="241300" progId="Equation.3">
                  <p:embed/>
                </p:oleObj>
              </mc:Choice>
              <mc:Fallback>
                <p:oleObj name="公式" r:id="rId3" imgW="1206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409" y="1556792"/>
                        <a:ext cx="3977607" cy="794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53811"/>
            <a:ext cx="6912768" cy="299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6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155"/>
            <a:ext cx="4572000" cy="675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48956" y="1508950"/>
            <a:ext cx="311495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TW" sz="2400" dirty="0" smtClean="0">
                <a:solidFill>
                  <a:srgbClr val="FF0000"/>
                </a:solidFill>
                <a:latin typeface="Verdana" pitchFamily="34" charset="0"/>
                <a:ea typeface="PMingLiU" pitchFamily="18" charset="-120"/>
              </a:rPr>
              <a:t>Gaussian </a:t>
            </a:r>
            <a:r>
              <a:rPr lang="en-US" altLang="zh-TW" sz="2400" dirty="0" err="1">
                <a:solidFill>
                  <a:srgbClr val="FF0000"/>
                </a:solidFill>
                <a:latin typeface="Verdana" pitchFamily="34" charset="0"/>
                <a:ea typeface="PMingLiU" pitchFamily="18" charset="-120"/>
              </a:rPr>
              <a:t>Lowpass</a:t>
            </a:r>
            <a:r>
              <a:rPr lang="en-US" altLang="zh-TW" sz="2400" dirty="0">
                <a:solidFill>
                  <a:srgbClr val="FF0000"/>
                </a:solidFill>
                <a:latin typeface="Verdana" pitchFamily="34" charset="0"/>
                <a:ea typeface="PMingLiU" pitchFamily="18" charset="-120"/>
              </a:rPr>
              <a:t> </a:t>
            </a:r>
          </a:p>
          <a:p>
            <a:pPr algn="l" eaLnBrk="0" hangingPunct="0">
              <a:spcBef>
                <a:spcPct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Verdana" pitchFamily="34" charset="0"/>
                <a:ea typeface="PMingLiU" pitchFamily="18" charset="-120"/>
              </a:rPr>
              <a:t>Filters (</a:t>
            </a:r>
            <a:r>
              <a:rPr lang="en-US" altLang="zh-CN" sz="2400" dirty="0" smtClean="0">
                <a:solidFill>
                  <a:srgbClr val="FF0000"/>
                </a:solidFill>
                <a:latin typeface="Verdana" pitchFamily="34" charset="0"/>
                <a:ea typeface="PMingLiU" pitchFamily="18" charset="-120"/>
              </a:rPr>
              <a:t>G</a:t>
            </a:r>
            <a:r>
              <a:rPr lang="en-US" altLang="zh-TW" sz="2400" dirty="0" smtClean="0">
                <a:solidFill>
                  <a:srgbClr val="FF0000"/>
                </a:solidFill>
                <a:latin typeface="Verdana" pitchFamily="34" charset="0"/>
                <a:ea typeface="PMingLiU" pitchFamily="18" charset="-120"/>
              </a:rPr>
              <a:t>LPF)</a:t>
            </a:r>
            <a:endParaRPr lang="en-US" altLang="zh-TW" sz="2400" dirty="0">
              <a:solidFill>
                <a:srgbClr val="FF0000"/>
              </a:solidFill>
              <a:latin typeface="Verdana" pitchFamily="34" charset="0"/>
              <a:ea typeface="PMingLiU" pitchFamily="18" charset="-120"/>
            </a:endParaRPr>
          </a:p>
          <a:p>
            <a:pPr algn="l" eaLnBrk="0" hangingPunct="0">
              <a:spcBef>
                <a:spcPct val="0"/>
              </a:spcBef>
            </a:pPr>
            <a:endParaRPr lang="en-US" altLang="zh-TW" sz="2400" dirty="0">
              <a:solidFill>
                <a:srgbClr val="FF0000"/>
              </a:solidFill>
              <a:latin typeface="Verdana" pitchFamily="34" charset="0"/>
              <a:ea typeface="PMingLiU" pitchFamily="18" charset="-120"/>
            </a:endParaRPr>
          </a:p>
          <a:p>
            <a:pPr algn="l" eaLnBrk="0" hangingPunct="0">
              <a:spcBef>
                <a:spcPct val="0"/>
              </a:spcBef>
            </a:pPr>
            <a:endParaRPr lang="en-US" altLang="zh-TW" sz="2400" dirty="0">
              <a:solidFill>
                <a:srgbClr val="FF0000"/>
              </a:solidFill>
              <a:ea typeface="PMingLiU" pitchFamily="18" charset="-120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altLang="zh-TW" sz="2400" i="1" dirty="0">
                <a:ea typeface="PMingLiU" pitchFamily="18" charset="-120"/>
              </a:rPr>
              <a:t>D</a:t>
            </a:r>
            <a:r>
              <a:rPr lang="en-US" altLang="zh-TW" sz="2400" baseline="-25000" dirty="0">
                <a:ea typeface="PMingLiU" pitchFamily="18" charset="-120"/>
              </a:rPr>
              <a:t>0</a:t>
            </a:r>
            <a:r>
              <a:rPr lang="en-US" altLang="zh-TW" sz="2400" dirty="0">
                <a:ea typeface="PMingLiU" pitchFamily="18" charset="-120"/>
              </a:rPr>
              <a:t>=5,15,30,80,and 230</a:t>
            </a:r>
          </a:p>
        </p:txBody>
      </p:sp>
    </p:spTree>
    <p:extLst>
      <p:ext uri="{BB962C8B-B14F-4D97-AF65-F5344CB8AC3E}">
        <p14:creationId xmlns:p14="http://schemas.microsoft.com/office/powerpoint/2010/main" val="29962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305793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3600" dirty="0"/>
              <a:t>Contrast of three </a:t>
            </a:r>
            <a:r>
              <a:rPr lang="en-US" altLang="zh-CN" sz="3600" dirty="0" err="1"/>
              <a:t>lowpass</a:t>
            </a:r>
            <a:r>
              <a:rPr lang="en-US" altLang="zh-CN" sz="3600" dirty="0"/>
              <a:t> filters</a:t>
            </a:r>
          </a:p>
        </p:txBody>
      </p:sp>
      <p:pic>
        <p:nvPicPr>
          <p:cNvPr id="530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r="8780" b="6612"/>
          <a:stretch>
            <a:fillRect/>
          </a:stretch>
        </p:blipFill>
        <p:spPr bwMode="auto">
          <a:xfrm>
            <a:off x="3059113" y="1557338"/>
            <a:ext cx="2971800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0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2905125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0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4" b="6966"/>
          <a:stretch>
            <a:fillRect/>
          </a:stretch>
        </p:blipFill>
        <p:spPr bwMode="auto">
          <a:xfrm>
            <a:off x="6011863" y="1484313"/>
            <a:ext cx="2971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0440" name="Line 8"/>
          <p:cNvSpPr>
            <a:spLocks noChangeShapeType="1"/>
          </p:cNvSpPr>
          <p:nvPr/>
        </p:nvSpPr>
        <p:spPr bwMode="auto">
          <a:xfrm flipH="1">
            <a:off x="3132138" y="1125538"/>
            <a:ext cx="14287" cy="53990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0441" name="Line 9"/>
          <p:cNvSpPr>
            <a:spLocks noChangeShapeType="1"/>
          </p:cNvSpPr>
          <p:nvPr/>
        </p:nvSpPr>
        <p:spPr bwMode="auto">
          <a:xfrm>
            <a:off x="6011863" y="1125538"/>
            <a:ext cx="28575" cy="5153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a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43150"/>
            <a:ext cx="27432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5" descr="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52675"/>
            <a:ext cx="2514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6" descr="a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351088"/>
            <a:ext cx="251460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3048000" y="31146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= 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5943600" y="31908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+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15367" name="Picture 9" descr="a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84713"/>
            <a:ext cx="243840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3048000" y="5424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= 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5369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Frequency Spectra</a:t>
            </a:r>
          </a:p>
        </p:txBody>
      </p:sp>
    </p:spTree>
    <p:extLst>
      <p:ext uri="{BB962C8B-B14F-4D97-AF65-F5344CB8AC3E}">
        <p14:creationId xmlns:p14="http://schemas.microsoft.com/office/powerpoint/2010/main" val="31523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31863" y="444500"/>
            <a:ext cx="72390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TW" sz="2400" b="1" dirty="0">
                <a:solidFill>
                  <a:srgbClr val="FF0000"/>
                </a:solidFill>
                <a:latin typeface="Verdana" pitchFamily="34" charset="0"/>
                <a:ea typeface="PMingLiU" pitchFamily="18" charset="-120"/>
              </a:rPr>
              <a:t>Additional Examples of </a:t>
            </a:r>
            <a:r>
              <a:rPr lang="en-US" altLang="zh-TW" sz="2400" b="1" dirty="0" err="1">
                <a:solidFill>
                  <a:srgbClr val="FF0000"/>
                </a:solidFill>
                <a:latin typeface="Verdana" pitchFamily="34" charset="0"/>
                <a:ea typeface="PMingLiU" pitchFamily="18" charset="-120"/>
              </a:rPr>
              <a:t>Lowpass</a:t>
            </a:r>
            <a:r>
              <a:rPr lang="en-US" altLang="zh-TW" sz="2400" b="1" dirty="0">
                <a:solidFill>
                  <a:srgbClr val="FF0000"/>
                </a:solidFill>
                <a:latin typeface="Verdana" pitchFamily="34" charset="0"/>
                <a:ea typeface="PMingLiU" pitchFamily="18" charset="-120"/>
              </a:rPr>
              <a:t> Filtering</a:t>
            </a:r>
            <a:endParaRPr lang="en-US" altLang="zh-TW" sz="2400" b="1" dirty="0">
              <a:ea typeface="PMingLiU" pitchFamily="18" charset="-12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3450"/>
            <a:ext cx="8774113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5013" y="1069975"/>
            <a:ext cx="8408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Arial" charset="0"/>
              </a:rPr>
              <a:t>Character recognition in machine perception: join the broken character segments with a Gaussian </a:t>
            </a:r>
            <a:r>
              <a:rPr lang="en-US" altLang="zh-CN" sz="2000" b="1" dirty="0" err="1">
                <a:solidFill>
                  <a:srgbClr val="0000CC"/>
                </a:solidFill>
                <a:latin typeface="Arial" charset="0"/>
              </a:rPr>
              <a:t>lowpass</a:t>
            </a:r>
            <a:r>
              <a:rPr lang="en-US" altLang="zh-CN" sz="2000" b="1" dirty="0">
                <a:solidFill>
                  <a:srgbClr val="0000CC"/>
                </a:solidFill>
                <a:latin typeface="Arial" charset="0"/>
              </a:rPr>
              <a:t> filter with D</a:t>
            </a:r>
            <a:r>
              <a:rPr lang="en-US" altLang="zh-CN" sz="2000" b="1" baseline="-25000" dirty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en-US" altLang="zh-CN" sz="2000" b="1" dirty="0">
                <a:solidFill>
                  <a:srgbClr val="0000CC"/>
                </a:solidFill>
                <a:latin typeface="Arial" charset="0"/>
              </a:rPr>
              <a:t>=80.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850" y="6002338"/>
            <a:ext cx="82296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IE" altLang="zh-CN" sz="1900" b="1" i="1" dirty="0">
                <a:latin typeface="Arial" charset="0"/>
              </a:rPr>
              <a:t>Uses: A </a:t>
            </a:r>
            <a:r>
              <a:rPr lang="en-IE" altLang="zh-CN" sz="1900" b="1" i="1" dirty="0" err="1">
                <a:latin typeface="Arial" charset="0"/>
              </a:rPr>
              <a:t>lowpass</a:t>
            </a:r>
            <a:r>
              <a:rPr lang="en-IE" altLang="zh-CN" sz="1900" b="1" i="1" dirty="0">
                <a:latin typeface="Arial" charset="0"/>
              </a:rPr>
              <a:t> filter is used to connect broken text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356100" y="1643062"/>
            <a:ext cx="453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IE" altLang="zh-CN" sz="3200" b="1" dirty="0"/>
              <a:t>--- </a:t>
            </a:r>
            <a:r>
              <a:rPr lang="en-IE" altLang="zh-CN" sz="2800" b="1" dirty="0"/>
              <a:t>Smoothing/Blurring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410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9588" y="620713"/>
            <a:ext cx="86344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rgbClr val="0000CC"/>
                </a:solidFill>
                <a:latin typeface="Arial" charset="0"/>
              </a:rPr>
              <a:t>Gaussian lowpass filter for reducing the horizontal sensor scan lines and simplifying the detection of features like the interface boundaries.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9072563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40200" y="5589588"/>
            <a:ext cx="4537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IE" altLang="zh-CN" sz="3200"/>
              <a:t>--- </a:t>
            </a:r>
            <a:r>
              <a:rPr lang="en-IE" altLang="zh-CN" sz="2800" b="1"/>
              <a:t>Smoothing/Blurring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86725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36712"/>
            <a:ext cx="8640762" cy="602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55650" y="204788"/>
            <a:ext cx="7653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Arial" charset="0"/>
              </a:rPr>
              <a:t>Application in “cosmetic processing” and produce a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</a:rPr>
              <a:t> smoother</a:t>
            </a:r>
            <a:r>
              <a:rPr lang="en-US" altLang="zh-CN" sz="2000" b="1" dirty="0">
                <a:solidFill>
                  <a:srgbClr val="0000CC"/>
                </a:solidFill>
                <a:latin typeface="Arial" charset="0"/>
              </a:rPr>
              <a:t>, softer-looking result from a sharp original.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56226" y="928688"/>
            <a:ext cx="3852862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IE" altLang="zh-CN" sz="2000" b="1" dirty="0"/>
              <a:t>--- Noise reduction/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IE" altLang="zh-CN" sz="2000" b="1" dirty="0"/>
              <a:t>Removal of the details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61083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Frequency Domain</a:t>
            </a:r>
          </a:p>
          <a:p>
            <a:r>
              <a:rPr lang="en-US" altLang="zh-CN" dirty="0" smtClean="0"/>
              <a:t>Image </a:t>
            </a:r>
            <a:r>
              <a:rPr lang="en-US" altLang="zh-CN" dirty="0" smtClean="0"/>
              <a:t>Filter in Frequency Domain</a:t>
            </a:r>
          </a:p>
          <a:p>
            <a:r>
              <a:rPr lang="en-US" altLang="zh-CN" dirty="0" err="1" smtClean="0"/>
              <a:t>Lowpass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Highpass</a:t>
            </a:r>
            <a:r>
              <a:rPr lang="en-US" altLang="zh-CN" dirty="0" smtClean="0">
                <a:solidFill>
                  <a:srgbClr val="FF0000"/>
                </a:solidFill>
              </a:rPr>
              <a:t> filters</a:t>
            </a:r>
          </a:p>
          <a:p>
            <a:pPr lvl="1"/>
            <a:r>
              <a:rPr lang="en-US" altLang="zh-CN" dirty="0"/>
              <a:t>Ideal </a:t>
            </a:r>
            <a:r>
              <a:rPr lang="en-US" altLang="zh-CN" dirty="0" err="1" smtClean="0"/>
              <a:t>Highpass</a:t>
            </a:r>
            <a:r>
              <a:rPr lang="en-US" altLang="zh-CN" dirty="0" smtClean="0"/>
              <a:t> </a:t>
            </a:r>
            <a:r>
              <a:rPr lang="en-US" altLang="zh-CN" dirty="0"/>
              <a:t>Filters (</a:t>
            </a:r>
            <a:r>
              <a:rPr lang="en-US" altLang="zh-CN" dirty="0" smtClean="0"/>
              <a:t>IHPF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Butterworth </a:t>
            </a:r>
            <a:r>
              <a:rPr lang="en-US" altLang="zh-CN" dirty="0" err="1"/>
              <a:t>High</a:t>
            </a:r>
            <a:r>
              <a:rPr lang="en-US" altLang="zh-CN" dirty="0" err="1" smtClean="0"/>
              <a:t>pass</a:t>
            </a:r>
            <a:r>
              <a:rPr lang="en-US" altLang="zh-CN" dirty="0" smtClean="0"/>
              <a:t> </a:t>
            </a:r>
            <a:r>
              <a:rPr lang="en-US" altLang="zh-CN" dirty="0"/>
              <a:t>Filter (</a:t>
            </a:r>
            <a:r>
              <a:rPr lang="en-US" altLang="zh-CN" dirty="0" smtClean="0"/>
              <a:t>BHPF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Gaussian </a:t>
            </a:r>
            <a:r>
              <a:rPr lang="en-US" altLang="zh-CN" dirty="0" err="1"/>
              <a:t>High</a:t>
            </a:r>
            <a:r>
              <a:rPr lang="en-US" altLang="zh-CN" dirty="0" err="1" smtClean="0"/>
              <a:t>pass</a:t>
            </a:r>
            <a:r>
              <a:rPr lang="en-US" altLang="zh-CN" dirty="0" smtClean="0"/>
              <a:t> </a:t>
            </a:r>
            <a:r>
              <a:rPr lang="en-US" altLang="zh-CN" dirty="0"/>
              <a:t>Filters (</a:t>
            </a:r>
            <a:r>
              <a:rPr lang="en-US" altLang="zh-CN" dirty="0" smtClean="0"/>
              <a:t>GHPF)</a:t>
            </a:r>
          </a:p>
          <a:p>
            <a:r>
              <a:rPr lang="en-US" altLang="zh-CN" dirty="0" err="1" smtClean="0"/>
              <a:t>Bandreject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BandPass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/>
              <a:t>Homomorphic</a:t>
            </a:r>
            <a:r>
              <a:rPr lang="en-US" altLang="zh-CN" dirty="0"/>
              <a:t> filtering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3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Questions 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What relationship between the </a:t>
            </a:r>
            <a:r>
              <a:rPr lang="en-US" altLang="zh-CN" dirty="0" err="1">
                <a:solidFill>
                  <a:srgbClr val="FF0000"/>
                </a:solidFill>
              </a:rPr>
              <a:t>h</a:t>
            </a:r>
            <a:r>
              <a:rPr lang="en-US" altLang="zh-TW" dirty="0" err="1">
                <a:solidFill>
                  <a:srgbClr val="FF0000"/>
                </a:solidFill>
                <a:ea typeface="PMingLiU" pitchFamily="18" charset="-120"/>
              </a:rPr>
              <a:t>ighpass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 filter</a:t>
            </a:r>
            <a:r>
              <a:rPr lang="en-US" altLang="zh-CN" dirty="0">
                <a:solidFill>
                  <a:srgbClr val="FF0000"/>
                </a:solidFill>
              </a:rPr>
              <a:t> and its  </a:t>
            </a:r>
            <a:r>
              <a:rPr lang="en-US" altLang="zh-CN" dirty="0">
                <a:solidFill>
                  <a:srgbClr val="0000FF"/>
                </a:solidFill>
              </a:rPr>
              <a:t>corresponding</a:t>
            </a:r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low</a:t>
            </a:r>
            <a:r>
              <a:rPr lang="en-US" altLang="zh-TW" dirty="0" err="1">
                <a:solidFill>
                  <a:srgbClr val="FF0000"/>
                </a:solidFill>
                <a:ea typeface="PMingLiU" pitchFamily="18" charset="-120"/>
              </a:rPr>
              <a:t>pass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 filter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900113" y="3284538"/>
            <a:ext cx="30566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TW" sz="2800" dirty="0">
                <a:solidFill>
                  <a:srgbClr val="FF0000"/>
                </a:solidFill>
              </a:rPr>
              <a:t>Ideal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Highpass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filter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5564188" y="3284538"/>
            <a:ext cx="2987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TW" sz="2800" dirty="0">
                <a:solidFill>
                  <a:srgbClr val="0000FF"/>
                </a:solidFill>
              </a:rPr>
              <a:t>Ideal </a:t>
            </a:r>
            <a:r>
              <a:rPr lang="en-US" altLang="zh-TW" sz="2800" dirty="0" err="1" smtClean="0">
                <a:solidFill>
                  <a:srgbClr val="0000FF"/>
                </a:solidFill>
              </a:rPr>
              <a:t>L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ow</a:t>
            </a:r>
            <a:r>
              <a:rPr lang="en-US" altLang="zh-TW" sz="2800" dirty="0" err="1" smtClean="0">
                <a:solidFill>
                  <a:srgbClr val="0000FF"/>
                </a:solidFill>
              </a:rPr>
              <a:t>pass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</a:rPr>
              <a:t>filter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4355976" y="3318571"/>
            <a:ext cx="504056" cy="523220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2800" dirty="0"/>
              <a:t>vs.</a:t>
            </a:r>
            <a:endParaRPr lang="zh-CN" altLang="en-US" sz="28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02342"/>
            <a:ext cx="5136780" cy="217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3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Highpass</a:t>
            </a:r>
            <a:r>
              <a:rPr lang="en-US" altLang="zh-CN" dirty="0" smtClean="0"/>
              <a:t> </a:t>
            </a:r>
            <a:r>
              <a:rPr lang="en-US" altLang="zh-CN" dirty="0"/>
              <a:t>Filters</a:t>
            </a:r>
            <a:endParaRPr lang="zh-CN" alt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Image sharpening can be achieved in the frequency domain by a high-pass filtering process, which attenuates the low-frequency components without disturbing high-frequency information in the Fourier transform.</a:t>
            </a:r>
            <a:endParaRPr lang="zh-CN" altLang="en-US"/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654685"/>
              </p:ext>
            </p:extLst>
          </p:nvPr>
        </p:nvGraphicFramePr>
        <p:xfrm>
          <a:off x="1475656" y="4797152"/>
          <a:ext cx="5998724" cy="89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公式" r:id="rId3" imgW="1447560" imgH="215640" progId="Equation.3">
                  <p:embed/>
                </p:oleObj>
              </mc:Choice>
              <mc:Fallback>
                <p:oleObj name="公式" r:id="rId3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797152"/>
                        <a:ext cx="5998724" cy="891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7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1331913" y="404813"/>
            <a:ext cx="7632575" cy="46166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TW" sz="2400" b="1" dirty="0">
                <a:solidFill>
                  <a:srgbClr val="0000FF"/>
                </a:solidFill>
                <a:latin typeface="Verdana" pitchFamily="34" charset="0"/>
                <a:ea typeface="PMingLiU" pitchFamily="18" charset="-120"/>
              </a:rPr>
              <a:t>Some Basic </a:t>
            </a:r>
            <a:r>
              <a:rPr lang="en-US" altLang="zh-TW" sz="2400" b="1" dirty="0" smtClean="0">
                <a:solidFill>
                  <a:srgbClr val="0000FF"/>
                </a:solidFill>
                <a:latin typeface="Verdana" pitchFamily="34" charset="0"/>
                <a:ea typeface="PMingLiU" pitchFamily="18" charset="-120"/>
              </a:rPr>
              <a:t>Filters</a:t>
            </a:r>
            <a:endParaRPr lang="en-US" altLang="zh-TW" sz="2400" b="1" dirty="0">
              <a:solidFill>
                <a:srgbClr val="0000FF"/>
              </a:solidFill>
              <a:latin typeface="Verdana" pitchFamily="34" charset="0"/>
              <a:ea typeface="PMingLiU" pitchFamily="18" charset="-120"/>
            </a:endParaRPr>
          </a:p>
        </p:txBody>
      </p:sp>
      <p:pic>
        <p:nvPicPr>
          <p:cNvPr id="69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125538"/>
            <a:ext cx="5529263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433388" y="2238375"/>
            <a:ext cx="1935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TW" sz="2400">
                <a:solidFill>
                  <a:srgbClr val="FF0000"/>
                </a:solidFill>
                <a:ea typeface="PMingLiU" pitchFamily="18" charset="-120"/>
              </a:rPr>
              <a:t>Lowpass filter</a:t>
            </a: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446088" y="4067175"/>
            <a:ext cx="1985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TW" sz="2400">
                <a:solidFill>
                  <a:srgbClr val="FF0000"/>
                </a:solidFill>
                <a:ea typeface="PMingLiU" pitchFamily="18" charset="-120"/>
              </a:rPr>
              <a:t>Highpass filter</a:t>
            </a:r>
          </a:p>
        </p:txBody>
      </p:sp>
      <p:graphicFrame>
        <p:nvGraphicFramePr>
          <p:cNvPr id="693257" name="Object 9"/>
          <p:cNvGraphicFramePr>
            <a:graphicFrameLocks noChangeAspect="1"/>
          </p:cNvGraphicFramePr>
          <p:nvPr/>
        </p:nvGraphicFramePr>
        <p:xfrm>
          <a:off x="395288" y="3068638"/>
          <a:ext cx="34623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Equation" r:id="rId4" imgW="1447560" imgH="241200" progId="Equation.DSMT4">
                  <p:embed/>
                </p:oleObj>
              </mc:Choice>
              <mc:Fallback>
                <p:oleObj name="Equation" r:id="rId4" imgW="1447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3462337" cy="5730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5400000" scaled="1"/>
                      </a:gra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4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4927600" y="628650"/>
            <a:ext cx="1841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altLang="zh-TW" sz="2400">
              <a:ea typeface="PMingLiU" pitchFamily="18" charset="-120"/>
            </a:endParaRPr>
          </a:p>
        </p:txBody>
      </p:sp>
      <p:pic>
        <p:nvPicPr>
          <p:cNvPr id="68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3" y="1425277"/>
            <a:ext cx="47910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7108" name="Object 4"/>
          <p:cNvGraphicFramePr>
            <a:graphicFrameLocks noChangeAspect="1"/>
          </p:cNvGraphicFramePr>
          <p:nvPr/>
        </p:nvGraphicFramePr>
        <p:xfrm>
          <a:off x="3348038" y="692150"/>
          <a:ext cx="34623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2" name="Equation" r:id="rId4" imgW="1447560" imgH="241200" progId="Equation.DSMT4">
                  <p:embed/>
                </p:oleObj>
              </mc:Choice>
              <mc:Fallback>
                <p:oleObj name="Equation" r:id="rId4" imgW="1447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92150"/>
                        <a:ext cx="3462337" cy="5730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5400000" scaled="1"/>
                      </a:gra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717550" y="2093243"/>
            <a:ext cx="260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TW" sz="2400">
                <a:ea typeface="PMingLiU" pitchFamily="18" charset="-120"/>
              </a:rPr>
              <a:t>Ideal highpass filter</a:t>
            </a:r>
          </a:p>
        </p:txBody>
      </p:sp>
      <p:sp>
        <p:nvSpPr>
          <p:cNvPr id="687110" name="Text Box 6"/>
          <p:cNvSpPr txBox="1">
            <a:spLocks noChangeArrowheads="1"/>
          </p:cNvSpPr>
          <p:nvPr/>
        </p:nvSpPr>
        <p:spPr bwMode="auto">
          <a:xfrm>
            <a:off x="179388" y="3499768"/>
            <a:ext cx="346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TW" sz="2400">
                <a:ea typeface="PMingLiU" pitchFamily="18" charset="-120"/>
              </a:rPr>
              <a:t>Butterworth highpass filter</a:t>
            </a:r>
          </a:p>
        </p:txBody>
      </p:sp>
      <p:sp>
        <p:nvSpPr>
          <p:cNvPr id="687111" name="Text Box 7"/>
          <p:cNvSpPr txBox="1">
            <a:spLocks noChangeArrowheads="1"/>
          </p:cNvSpPr>
          <p:nvPr/>
        </p:nvSpPr>
        <p:spPr bwMode="auto">
          <a:xfrm>
            <a:off x="292100" y="4906293"/>
            <a:ext cx="311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TW" sz="2400">
                <a:ea typeface="PMingLiU" pitchFamily="18" charset="-120"/>
              </a:rPr>
              <a:t>Gaussian highpass filter</a:t>
            </a:r>
          </a:p>
        </p:txBody>
      </p:sp>
      <p:sp>
        <p:nvSpPr>
          <p:cNvPr id="687112" name="AutoShape 8"/>
          <p:cNvSpPr>
            <a:spLocks noChangeArrowheads="1"/>
          </p:cNvSpPr>
          <p:nvPr/>
        </p:nvSpPr>
        <p:spPr bwMode="auto">
          <a:xfrm>
            <a:off x="3494088" y="2258343"/>
            <a:ext cx="406400" cy="261937"/>
          </a:xfrm>
          <a:prstGeom prst="rightArrow">
            <a:avLst>
              <a:gd name="adj1" fmla="val 50000"/>
              <a:gd name="adj2" fmla="val 387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3" name="AutoShape 9"/>
          <p:cNvSpPr>
            <a:spLocks noChangeArrowheads="1"/>
          </p:cNvSpPr>
          <p:nvPr/>
        </p:nvSpPr>
        <p:spPr bwMode="auto">
          <a:xfrm>
            <a:off x="3652838" y="3677568"/>
            <a:ext cx="406400" cy="261937"/>
          </a:xfrm>
          <a:prstGeom prst="rightArrow">
            <a:avLst>
              <a:gd name="adj1" fmla="val 50000"/>
              <a:gd name="adj2" fmla="val 387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4" name="AutoShape 10"/>
          <p:cNvSpPr>
            <a:spLocks noChangeArrowheads="1"/>
          </p:cNvSpPr>
          <p:nvPr/>
        </p:nvSpPr>
        <p:spPr bwMode="auto">
          <a:xfrm>
            <a:off x="3548063" y="5012655"/>
            <a:ext cx="406400" cy="261938"/>
          </a:xfrm>
          <a:prstGeom prst="rightArrow">
            <a:avLst>
              <a:gd name="adj1" fmla="val 50000"/>
              <a:gd name="adj2" fmla="val 387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7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422716"/>
              </p:ext>
            </p:extLst>
          </p:nvPr>
        </p:nvGraphicFramePr>
        <p:xfrm>
          <a:off x="374650" y="2644105"/>
          <a:ext cx="32051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3" name="方程式" r:id="rId6" imgW="1942920" imgH="482400" progId="Equation.3">
                  <p:embed/>
                </p:oleObj>
              </mc:Choice>
              <mc:Fallback>
                <p:oleObj name="方程式" r:id="rId6" imgW="1942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2644105"/>
                        <a:ext cx="3205163" cy="79375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468663"/>
              </p:ext>
            </p:extLst>
          </p:nvPr>
        </p:nvGraphicFramePr>
        <p:xfrm>
          <a:off x="539750" y="4156993"/>
          <a:ext cx="25812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4" name="方程式" r:id="rId8" imgW="1739880" imgH="444240" progId="Equation.3">
                  <p:embed/>
                </p:oleObj>
              </mc:Choice>
              <mc:Fallback>
                <p:oleObj name="方程式" r:id="rId8" imgW="1739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56993"/>
                        <a:ext cx="2581275" cy="65722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371112"/>
              </p:ext>
            </p:extLst>
          </p:nvPr>
        </p:nvGraphicFramePr>
        <p:xfrm>
          <a:off x="465138" y="5442868"/>
          <a:ext cx="29876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5" name="方程式" r:id="rId10" imgW="1485720" imgH="253800" progId="Equation.3">
                  <p:embed/>
                </p:oleObj>
              </mc:Choice>
              <mc:Fallback>
                <p:oleObj name="方程式" r:id="rId10" imgW="1485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5442868"/>
                        <a:ext cx="2987675" cy="506412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229600" cy="490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3200" b="0" dirty="0" smtClean="0">
                <a:ea typeface="PMingLiU" pitchFamily="18" charset="-120"/>
              </a:rPr>
              <a:t>Sharpening </a:t>
            </a:r>
            <a:r>
              <a:rPr lang="en-US" altLang="zh-TW" sz="3200" b="0" dirty="0">
                <a:ea typeface="PMingLiU" pitchFamily="18" charset="-120"/>
              </a:rPr>
              <a:t>Frequency Domain Filter</a:t>
            </a:r>
            <a:r>
              <a:rPr lang="en-US" altLang="zh-CN" sz="3200" b="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740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"/>
          <a:stretch>
            <a:fillRect/>
          </a:stretch>
        </p:blipFill>
        <p:spPr bwMode="auto">
          <a:xfrm>
            <a:off x="1043608" y="1551748"/>
            <a:ext cx="7128791" cy="490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052513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Spatial representation</a:t>
            </a:r>
            <a:r>
              <a:rPr lang="en-US" altLang="zh-CN" sz="2000"/>
              <a:t> of Ideal, Butterworth and Gaussian </a:t>
            </a:r>
            <a:r>
              <a:rPr lang="en-US" altLang="zh-CN" sz="2000">
                <a:solidFill>
                  <a:srgbClr val="0000FF"/>
                </a:solidFill>
              </a:rPr>
              <a:t>highpass filters</a:t>
            </a:r>
            <a:endParaRPr lang="th-TH" sz="2000">
              <a:solidFill>
                <a:srgbClr val="0000FF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1547813" y="5805488"/>
            <a:ext cx="863600" cy="14446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074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932363" y="3967163"/>
          <a:ext cx="965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Equation" r:id="rId4" imgW="380880" imgH="190440" progId="Equation.DSMT4">
                  <p:embed/>
                </p:oleObj>
              </mc:Choice>
              <mc:Fallback>
                <p:oleObj name="Equation" r:id="rId4" imgW="380880" imgH="1904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967163"/>
                        <a:ext cx="9652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611188" y="333375"/>
            <a:ext cx="82296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TW" sz="3200" dirty="0">
                <a:ea typeface="PMingLiU" pitchFamily="18" charset="-120"/>
              </a:rPr>
              <a:t>Sharpening Frequency Domain Filter</a:t>
            </a:r>
            <a:r>
              <a:rPr lang="en-US" altLang="zh-CN" sz="3200" dirty="0"/>
              <a:t>s</a:t>
            </a:r>
            <a:endParaRPr lang="en-US" altLang="zh-CN" sz="3200" i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Frequency Domain</a:t>
            </a:r>
          </a:p>
          <a:p>
            <a:r>
              <a:rPr lang="en-US" altLang="zh-CN" dirty="0" smtClean="0"/>
              <a:t>Image </a:t>
            </a:r>
            <a:r>
              <a:rPr lang="en-US" altLang="zh-CN" dirty="0" smtClean="0"/>
              <a:t>Filter in Frequency Domain</a:t>
            </a:r>
          </a:p>
          <a:p>
            <a:r>
              <a:rPr lang="en-US" altLang="zh-CN" dirty="0" err="1" smtClean="0"/>
              <a:t>Lowpass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Highpass</a:t>
            </a:r>
            <a:r>
              <a:rPr lang="en-US" altLang="zh-CN" dirty="0" smtClean="0">
                <a:solidFill>
                  <a:srgbClr val="FF0000"/>
                </a:solidFill>
              </a:rPr>
              <a:t> filters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Ideal </a:t>
            </a:r>
            <a:r>
              <a:rPr lang="en-US" altLang="zh-CN" dirty="0" err="1" smtClean="0">
                <a:solidFill>
                  <a:srgbClr val="FF0000"/>
                </a:solidFill>
              </a:rPr>
              <a:t>Highpass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Filters (</a:t>
            </a:r>
            <a:r>
              <a:rPr lang="en-US" altLang="zh-CN" dirty="0" smtClean="0">
                <a:solidFill>
                  <a:srgbClr val="FF0000"/>
                </a:solidFill>
              </a:rPr>
              <a:t>IHPF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Butterworth </a:t>
            </a:r>
            <a:r>
              <a:rPr lang="en-US" altLang="zh-CN" dirty="0" err="1">
                <a:solidFill>
                  <a:srgbClr val="FF0000"/>
                </a:solidFill>
              </a:rPr>
              <a:t>High</a:t>
            </a:r>
            <a:r>
              <a:rPr lang="en-US" altLang="zh-CN" dirty="0" err="1" smtClean="0">
                <a:solidFill>
                  <a:srgbClr val="FF0000"/>
                </a:solidFill>
              </a:rPr>
              <a:t>pass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Filter (</a:t>
            </a:r>
            <a:r>
              <a:rPr lang="en-US" altLang="zh-CN" dirty="0" smtClean="0">
                <a:solidFill>
                  <a:srgbClr val="FF0000"/>
                </a:solidFill>
              </a:rPr>
              <a:t>BHPF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Gaussian </a:t>
            </a:r>
            <a:r>
              <a:rPr lang="en-US" altLang="zh-CN" dirty="0" err="1">
                <a:solidFill>
                  <a:srgbClr val="FF0000"/>
                </a:solidFill>
              </a:rPr>
              <a:t>High</a:t>
            </a:r>
            <a:r>
              <a:rPr lang="en-US" altLang="zh-CN" dirty="0" err="1" smtClean="0">
                <a:solidFill>
                  <a:srgbClr val="FF0000"/>
                </a:solidFill>
              </a:rPr>
              <a:t>pass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Filters (</a:t>
            </a:r>
            <a:r>
              <a:rPr lang="en-US" altLang="zh-CN" dirty="0" smtClean="0">
                <a:solidFill>
                  <a:srgbClr val="FF0000"/>
                </a:solidFill>
              </a:rPr>
              <a:t>GHPF)</a:t>
            </a:r>
          </a:p>
          <a:p>
            <a:r>
              <a:rPr lang="en-US" altLang="zh-CN" dirty="0" err="1" smtClean="0"/>
              <a:t>Bandreject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BandPass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/>
              <a:t>Homomorphic</a:t>
            </a:r>
            <a:r>
              <a:rPr lang="en-US" altLang="zh-CN" dirty="0"/>
              <a:t> filtering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8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a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43150"/>
            <a:ext cx="27432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3048000" y="31146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= 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5943600" y="31908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+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048000" y="5424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= 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16390" name="Picture 8" descr="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98713"/>
            <a:ext cx="243840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9" descr="a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81538"/>
            <a:ext cx="2514600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0" descr="a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76500"/>
            <a:ext cx="2438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Frequency Spectra</a:t>
            </a:r>
          </a:p>
        </p:txBody>
      </p:sp>
    </p:spTree>
    <p:extLst>
      <p:ext uri="{BB962C8B-B14F-4D97-AF65-F5344CB8AC3E}">
        <p14:creationId xmlns:p14="http://schemas.microsoft.com/office/powerpoint/2010/main" val="708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Ideal </a:t>
            </a:r>
            <a:r>
              <a:rPr lang="en-US" altLang="zh-CN" dirty="0" err="1"/>
              <a:t>Highpass</a:t>
            </a:r>
            <a:r>
              <a:rPr lang="en-US" altLang="zh-CN" dirty="0"/>
              <a:t> Filters</a:t>
            </a:r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664074"/>
              </p:ext>
            </p:extLst>
          </p:nvPr>
        </p:nvGraphicFramePr>
        <p:xfrm>
          <a:off x="3276600" y="2276872"/>
          <a:ext cx="2656427" cy="774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8" name="公式" r:id="rId3" imgW="1435100" imgH="419100" progId="Equation.3">
                  <p:embed/>
                </p:oleObj>
              </mc:Choice>
              <mc:Fallback>
                <p:oleObj name="公式" r:id="rId3" imgW="1435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76872"/>
                        <a:ext cx="2656427" cy="774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30237"/>
          </a:xfrm>
        </p:spPr>
        <p:txBody>
          <a:bodyPr/>
          <a:lstStyle/>
          <a:p>
            <a:r>
              <a:rPr lang="en-US" altLang="zh-CN"/>
              <a:t>A 2D ideal highpass filter (IHPF) is defined as</a:t>
            </a:r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68638"/>
            <a:ext cx="5037138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94" y="3052614"/>
            <a:ext cx="6308725" cy="281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5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Butterworth </a:t>
            </a:r>
            <a:r>
              <a:rPr lang="en-US" altLang="zh-CN" dirty="0" err="1"/>
              <a:t>Highpass</a:t>
            </a:r>
            <a:r>
              <a:rPr lang="en-US" altLang="zh-CN" dirty="0"/>
              <a:t> filters (BHPF)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30237"/>
          </a:xfrm>
        </p:spPr>
        <p:txBody>
          <a:bodyPr/>
          <a:lstStyle/>
          <a:p>
            <a:r>
              <a:rPr lang="en-US" altLang="zh-CN"/>
              <a:t>The BHPF is given by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965922"/>
              </p:ext>
            </p:extLst>
          </p:nvPr>
        </p:nvGraphicFramePr>
        <p:xfrm>
          <a:off x="4716016" y="1628800"/>
          <a:ext cx="3535217" cy="879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公式" r:id="rId3" imgW="1574800" imgH="393700" progId="Equation.3">
                  <p:embed/>
                </p:oleObj>
              </mc:Choice>
              <mc:Fallback>
                <p:oleObj name="公式" r:id="rId3" imgW="1574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628800"/>
                        <a:ext cx="3535217" cy="879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961" y="3068960"/>
            <a:ext cx="6302375" cy="27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6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Gaussian </a:t>
            </a:r>
            <a:r>
              <a:rPr lang="en-US" altLang="zh-CN" dirty="0" err="1"/>
              <a:t>Highpass</a:t>
            </a:r>
            <a:r>
              <a:rPr lang="en-US" altLang="zh-CN" dirty="0"/>
              <a:t> Filters (GHPF)</a:t>
            </a:r>
          </a:p>
        </p:txBody>
      </p:sp>
      <p:graphicFrame>
        <p:nvGraphicFramePr>
          <p:cNvPr id="153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932449"/>
              </p:ext>
            </p:extLst>
          </p:nvPr>
        </p:nvGraphicFramePr>
        <p:xfrm>
          <a:off x="2854828" y="1340768"/>
          <a:ext cx="4887385" cy="86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name="公式" r:id="rId3" imgW="1358640" imgH="241200" progId="Equation.3">
                  <p:embed/>
                </p:oleObj>
              </mc:Choice>
              <mc:Fallback>
                <p:oleObj name="公式" r:id="rId3" imgW="1358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828" y="1340768"/>
                        <a:ext cx="4887385" cy="867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816" y="3140968"/>
            <a:ext cx="6316663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3" name="AutoShape 5"/>
          <p:cNvSpPr>
            <a:spLocks noChangeAspect="1" noChangeArrowheads="1"/>
          </p:cNvSpPr>
          <p:nvPr/>
        </p:nvSpPr>
        <p:spPr bwMode="auto">
          <a:xfrm>
            <a:off x="1908175" y="692150"/>
            <a:ext cx="52562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9357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57"/>
          <a:stretch>
            <a:fillRect/>
          </a:stretch>
        </p:blipFill>
        <p:spPr bwMode="auto">
          <a:xfrm>
            <a:off x="2555875" y="908050"/>
            <a:ext cx="5832475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35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1" b="24301"/>
          <a:stretch>
            <a:fillRect/>
          </a:stretch>
        </p:blipFill>
        <p:spPr bwMode="auto">
          <a:xfrm>
            <a:off x="179388" y="981075"/>
            <a:ext cx="1979612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3576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03"/>
          <a:stretch>
            <a:fillRect/>
          </a:stretch>
        </p:blipFill>
        <p:spPr bwMode="auto">
          <a:xfrm>
            <a:off x="2627313" y="2924175"/>
            <a:ext cx="576103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3579" name="Picture 11" descr="GHPFef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724400"/>
            <a:ext cx="5761037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358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16123"/>
            <a:ext cx="8641208" cy="836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E" altLang="zh-CN" sz="2000" dirty="0"/>
              <a:t>Results Contrast of </a:t>
            </a:r>
            <a:r>
              <a:rPr lang="en-US" altLang="zh-CN" sz="2000" dirty="0"/>
              <a:t>Ideal, Butterworth and Gaussian </a:t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en-US" altLang="zh-CN" sz="2000" dirty="0" err="1"/>
              <a:t>highpass</a:t>
            </a:r>
            <a:r>
              <a:rPr lang="en-US" altLang="zh-CN" sz="2000" dirty="0"/>
              <a:t> filters</a:t>
            </a:r>
            <a:r>
              <a:rPr lang="en-IE" altLang="zh-CN" sz="2000" dirty="0"/>
              <a:t> with  </a:t>
            </a:r>
            <a:r>
              <a:rPr lang="en-IE" altLang="zh-CN" sz="2000" i="0" dirty="0"/>
              <a:t>D</a:t>
            </a:r>
            <a:r>
              <a:rPr lang="en-IE" altLang="zh-CN" sz="2000" baseline="-25000" dirty="0"/>
              <a:t>0</a:t>
            </a:r>
            <a:r>
              <a:rPr lang="en-IE" altLang="zh-CN" sz="2000" dirty="0"/>
              <a:t> = 15 ,30,80</a:t>
            </a:r>
          </a:p>
        </p:txBody>
      </p:sp>
      <p:sp>
        <p:nvSpPr>
          <p:cNvPr id="493588" name="Rectangle 20"/>
          <p:cNvSpPr>
            <a:spLocks noChangeArrowheads="1"/>
          </p:cNvSpPr>
          <p:nvPr/>
        </p:nvSpPr>
        <p:spPr bwMode="auto">
          <a:xfrm>
            <a:off x="0" y="3789363"/>
            <a:ext cx="3084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rgbClr val="FF0000"/>
                </a:solidFill>
              </a:rPr>
              <a:t>ringing properties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3589" name="Line 21"/>
          <p:cNvSpPr>
            <a:spLocks noChangeShapeType="1"/>
          </p:cNvSpPr>
          <p:nvPr/>
        </p:nvSpPr>
        <p:spPr bwMode="auto">
          <a:xfrm flipV="1">
            <a:off x="1331913" y="2276475"/>
            <a:ext cx="1439862" cy="18732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90" name="Line 22"/>
          <p:cNvSpPr>
            <a:spLocks noChangeShapeType="1"/>
          </p:cNvSpPr>
          <p:nvPr/>
        </p:nvSpPr>
        <p:spPr bwMode="auto">
          <a:xfrm>
            <a:off x="755650" y="2924175"/>
            <a:ext cx="80645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91" name="Line 23"/>
          <p:cNvSpPr>
            <a:spLocks noChangeShapeType="1"/>
          </p:cNvSpPr>
          <p:nvPr/>
        </p:nvSpPr>
        <p:spPr bwMode="auto">
          <a:xfrm>
            <a:off x="755650" y="4724400"/>
            <a:ext cx="80645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92" name="Rectangle 24"/>
          <p:cNvSpPr>
            <a:spLocks noChangeArrowheads="1"/>
          </p:cNvSpPr>
          <p:nvPr/>
        </p:nvSpPr>
        <p:spPr bwMode="auto">
          <a:xfrm>
            <a:off x="611188" y="0"/>
            <a:ext cx="82296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000" i="1" dirty="0" smtClean="0">
                <a:solidFill>
                  <a:srgbClr val="FF0000"/>
                </a:solidFill>
                <a:latin typeface="Arial" charset="0"/>
              </a:rPr>
              <a:t>Sharpening </a:t>
            </a:r>
            <a:r>
              <a:rPr lang="en-US" altLang="zh-TW" sz="2000" i="1" dirty="0">
                <a:solidFill>
                  <a:srgbClr val="FF0000"/>
                </a:solidFill>
                <a:latin typeface="Arial" charset="0"/>
              </a:rPr>
              <a:t>Frequency Domain Filter</a:t>
            </a:r>
            <a:r>
              <a:rPr lang="en-US" altLang="zh-CN" sz="2000" i="1" dirty="0">
                <a:solidFill>
                  <a:srgbClr val="FF0000"/>
                </a:solidFill>
                <a:latin typeface="Arial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1995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8" grpId="0"/>
      <p:bldP spid="49358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98373" name="Picture 5" descr="Miss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196975"/>
            <a:ext cx="1727200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8374" name="Rectangle 6"/>
          <p:cNvSpPr>
            <a:spLocks noChangeArrowheads="1"/>
          </p:cNvSpPr>
          <p:nvPr/>
        </p:nvSpPr>
        <p:spPr bwMode="auto">
          <a:xfrm>
            <a:off x="-146050" y="1222375"/>
            <a:ext cx="342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000">
                <a:cs typeface="Times New Roman" pitchFamily="18" charset="0"/>
              </a:rPr>
              <a:t>     </a:t>
            </a:r>
            <a:endParaRPr lang="zh-CN" altLang="en-US" sz="1800">
              <a:latin typeface="Arial" charset="0"/>
              <a:cs typeface="Times New Roman" pitchFamily="18" charset="0"/>
            </a:endParaRPr>
          </a:p>
        </p:txBody>
      </p:sp>
      <p:sp>
        <p:nvSpPr>
          <p:cNvPr id="698375" name="Rectangle 7"/>
          <p:cNvSpPr>
            <a:spLocks noChangeArrowheads="1"/>
          </p:cNvSpPr>
          <p:nvPr/>
        </p:nvSpPr>
        <p:spPr bwMode="auto">
          <a:xfrm>
            <a:off x="0" y="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000">
                <a:cs typeface="Times New Roman" pitchFamily="18" charset="0"/>
              </a:rPr>
              <a:t> </a:t>
            </a:r>
            <a:endParaRPr lang="zh-CN" altLang="en-US" sz="1800">
              <a:latin typeface="Arial" charset="0"/>
              <a:cs typeface="Times New Roman" pitchFamily="18" charset="0"/>
            </a:endParaRPr>
          </a:p>
        </p:txBody>
      </p:sp>
      <p:pic>
        <p:nvPicPr>
          <p:cNvPr id="698376" name="Picture 8" descr="Miss5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196975"/>
            <a:ext cx="1800225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8377" name="Rectangle 9"/>
          <p:cNvSpPr>
            <a:spLocks noChangeArrowheads="1"/>
          </p:cNvSpPr>
          <p:nvPr/>
        </p:nvSpPr>
        <p:spPr bwMode="auto">
          <a:xfrm>
            <a:off x="0" y="0"/>
            <a:ext cx="279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000">
                <a:cs typeface="Times New Roman" pitchFamily="18" charset="0"/>
              </a:rPr>
              <a:t>   </a:t>
            </a:r>
            <a:endParaRPr lang="zh-CN" altLang="en-US" sz="1800">
              <a:latin typeface="Arial" charset="0"/>
              <a:cs typeface="Times New Roman" pitchFamily="18" charset="0"/>
            </a:endParaRPr>
          </a:p>
        </p:txBody>
      </p:sp>
      <p:pic>
        <p:nvPicPr>
          <p:cNvPr id="698378" name="Picture 10" descr="miss6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71792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8379" name="Rectangle 11"/>
          <p:cNvSpPr>
            <a:spLocks noChangeArrowheads="1"/>
          </p:cNvSpPr>
          <p:nvPr/>
        </p:nvSpPr>
        <p:spPr bwMode="auto">
          <a:xfrm>
            <a:off x="-146050" y="1466850"/>
            <a:ext cx="2921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000">
                <a:cs typeface="Times New Roman" pitchFamily="18" charset="0"/>
              </a:rPr>
              <a:t>  </a:t>
            </a:r>
            <a:r>
              <a:rPr lang="zh-CN" altLang="en-US" sz="1100">
                <a:latin typeface="Tahoma" pitchFamily="34" charset="0"/>
                <a:cs typeface="Times New Roman" pitchFamily="18" charset="0"/>
              </a:rPr>
              <a:t> </a:t>
            </a:r>
            <a:endParaRPr lang="zh-CN" altLang="en-US" sz="1800">
              <a:latin typeface="Arial" charset="0"/>
              <a:cs typeface="Times New Roman" pitchFamily="18" charset="0"/>
            </a:endParaRPr>
          </a:p>
        </p:txBody>
      </p:sp>
      <p:sp>
        <p:nvSpPr>
          <p:cNvPr id="698380" name="Rectangle 12"/>
          <p:cNvSpPr>
            <a:spLocks noChangeArrowheads="1"/>
          </p:cNvSpPr>
          <p:nvPr/>
        </p:nvSpPr>
        <p:spPr bwMode="auto">
          <a:xfrm>
            <a:off x="0" y="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000">
                <a:cs typeface="Times New Roman" pitchFamily="18" charset="0"/>
              </a:rPr>
              <a:t>  </a:t>
            </a:r>
            <a:endParaRPr lang="zh-CN" altLang="en-US" sz="1800">
              <a:latin typeface="Arial" charset="0"/>
              <a:cs typeface="Times New Roman" pitchFamily="18" charset="0"/>
            </a:endParaRPr>
          </a:p>
        </p:txBody>
      </p:sp>
      <p:pic>
        <p:nvPicPr>
          <p:cNvPr id="698381" name="Picture 13" descr="miss8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717925"/>
            <a:ext cx="1728788" cy="1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8382" name="Rectangle 14"/>
          <p:cNvSpPr>
            <a:spLocks noChangeArrowheads="1"/>
          </p:cNvSpPr>
          <p:nvPr/>
        </p:nvSpPr>
        <p:spPr bwMode="auto">
          <a:xfrm>
            <a:off x="-146050" y="146685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000">
                <a:cs typeface="Times New Roman" pitchFamily="18" charset="0"/>
              </a:rPr>
              <a:t> </a:t>
            </a:r>
            <a:endParaRPr lang="zh-CN" altLang="en-US" sz="1800">
              <a:latin typeface="Arial" charset="0"/>
              <a:cs typeface="Times New Roman" pitchFamily="18" charset="0"/>
            </a:endParaRPr>
          </a:p>
        </p:txBody>
      </p:sp>
      <p:sp>
        <p:nvSpPr>
          <p:cNvPr id="69838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92150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0"/>
              <a:t>highpass filters</a:t>
            </a:r>
            <a:endParaRPr lang="zh-CN" altLang="en-US" sz="2500" b="0"/>
          </a:p>
        </p:txBody>
      </p:sp>
      <p:sp>
        <p:nvSpPr>
          <p:cNvPr id="698389" name="Rectangle 21"/>
          <p:cNvSpPr>
            <a:spLocks noChangeArrowheads="1"/>
          </p:cNvSpPr>
          <p:nvPr/>
        </p:nvSpPr>
        <p:spPr bwMode="auto">
          <a:xfrm>
            <a:off x="5003800" y="3068638"/>
            <a:ext cx="1789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99"/>
                </a:solidFill>
                <a:latin typeface="宋体" charset="-122"/>
              </a:rPr>
              <a:t>(b) </a:t>
            </a:r>
            <a:r>
              <a:rPr lang="en-US" altLang="zh-CN" sz="2000">
                <a:solidFill>
                  <a:srgbClr val="FF0000"/>
                </a:solidFill>
              </a:rPr>
              <a:t>IHPFs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98390" name="Rectangle 22"/>
          <p:cNvSpPr>
            <a:spLocks noChangeArrowheads="1"/>
          </p:cNvSpPr>
          <p:nvPr/>
        </p:nvSpPr>
        <p:spPr bwMode="auto">
          <a:xfrm>
            <a:off x="5651500" y="5589588"/>
            <a:ext cx="1441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rgbClr val="000099"/>
                </a:solidFill>
                <a:latin typeface="宋体" charset="-122"/>
              </a:rPr>
              <a:t>(d) </a:t>
            </a:r>
            <a:r>
              <a:rPr lang="en-US" altLang="zh-CN" sz="2000">
                <a:solidFill>
                  <a:srgbClr val="FF0000"/>
                </a:solidFill>
              </a:rPr>
              <a:t>GHPFs</a:t>
            </a:r>
            <a:endParaRPr lang="zh-CN" altLang="en-US" sz="2000">
              <a:solidFill>
                <a:srgbClr val="000099"/>
              </a:solidFill>
              <a:latin typeface="宋体" charset="-122"/>
            </a:endParaRPr>
          </a:p>
          <a:p>
            <a:pPr algn="l" eaLnBrk="0" hangingPunct="0">
              <a:spcBef>
                <a:spcPct val="0"/>
              </a:spcBef>
            </a:pPr>
            <a:endParaRPr lang="zh-CN" altLang="en-US" sz="2000">
              <a:latin typeface="宋体" charset="-122"/>
            </a:endParaRPr>
          </a:p>
        </p:txBody>
      </p:sp>
      <p:sp>
        <p:nvSpPr>
          <p:cNvPr id="698391" name="Rectangle 23"/>
          <p:cNvSpPr>
            <a:spLocks noChangeArrowheads="1"/>
          </p:cNvSpPr>
          <p:nvPr/>
        </p:nvSpPr>
        <p:spPr bwMode="auto">
          <a:xfrm>
            <a:off x="2268538" y="5703888"/>
            <a:ext cx="1427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rgbClr val="000099"/>
                </a:solidFill>
                <a:latin typeface="宋体" charset="-122"/>
              </a:rPr>
              <a:t>(c) </a:t>
            </a:r>
            <a:r>
              <a:rPr lang="en-US" altLang="zh-CN" sz="2000">
                <a:solidFill>
                  <a:srgbClr val="FF0000"/>
                </a:solidFill>
              </a:rPr>
              <a:t>BHPFs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98392" name="Rectangle 24"/>
          <p:cNvSpPr>
            <a:spLocks noChangeArrowheads="1"/>
          </p:cNvSpPr>
          <p:nvPr/>
        </p:nvSpPr>
        <p:spPr bwMode="auto">
          <a:xfrm>
            <a:off x="1116013" y="2997200"/>
            <a:ext cx="2681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</a:rPr>
              <a:t>      </a:t>
            </a:r>
            <a:r>
              <a:rPr lang="en-US" altLang="zh-CN" sz="2000">
                <a:solidFill>
                  <a:srgbClr val="000099"/>
                </a:solidFill>
                <a:latin typeface="宋体" charset="-122"/>
              </a:rPr>
              <a:t>(b) </a:t>
            </a:r>
            <a:r>
              <a:rPr lang="en-US" altLang="zh-CN" sz="2000">
                <a:solidFill>
                  <a:srgbClr val="FF0000"/>
                </a:solidFill>
              </a:rPr>
              <a:t>Original Image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98393" name="Rectangle 25"/>
          <p:cNvSpPr>
            <a:spLocks noChangeArrowheads="1"/>
          </p:cNvSpPr>
          <p:nvPr/>
        </p:nvSpPr>
        <p:spPr bwMode="auto">
          <a:xfrm>
            <a:off x="611188" y="0"/>
            <a:ext cx="82296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000" i="1" dirty="0" smtClean="0">
                <a:solidFill>
                  <a:srgbClr val="FF0000"/>
                </a:solidFill>
                <a:latin typeface="Arial" charset="0"/>
              </a:rPr>
              <a:t>Sharpening </a:t>
            </a:r>
            <a:r>
              <a:rPr lang="en-US" altLang="zh-TW" sz="2000" i="1" dirty="0">
                <a:solidFill>
                  <a:srgbClr val="FF0000"/>
                </a:solidFill>
                <a:latin typeface="Arial" charset="0"/>
              </a:rPr>
              <a:t>Frequency Domain Filter</a:t>
            </a:r>
            <a:r>
              <a:rPr lang="en-US" altLang="zh-CN" sz="2000" i="1" dirty="0">
                <a:solidFill>
                  <a:srgbClr val="FF0000"/>
                </a:solidFill>
                <a:latin typeface="Arial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784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Frequency Domain</a:t>
            </a:r>
          </a:p>
          <a:p>
            <a:r>
              <a:rPr lang="en-US" altLang="zh-CN" dirty="0" smtClean="0"/>
              <a:t>Image </a:t>
            </a:r>
            <a:r>
              <a:rPr lang="en-US" altLang="zh-CN" dirty="0" smtClean="0"/>
              <a:t>Filter in Frequency Domain</a:t>
            </a:r>
          </a:p>
          <a:p>
            <a:r>
              <a:rPr lang="en-US" altLang="zh-CN" dirty="0" err="1" smtClean="0"/>
              <a:t>Lowpass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 smtClean="0"/>
              <a:t>Highpass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Bandreject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BandPass</a:t>
            </a:r>
            <a:r>
              <a:rPr lang="en-US" altLang="zh-CN" dirty="0" smtClean="0">
                <a:solidFill>
                  <a:srgbClr val="FF0000"/>
                </a:solidFill>
              </a:rPr>
              <a:t> filters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Ideal </a:t>
            </a:r>
            <a:r>
              <a:rPr lang="en-US" altLang="zh-CN" dirty="0" err="1">
                <a:solidFill>
                  <a:srgbClr val="FF0000"/>
                </a:solidFill>
              </a:rPr>
              <a:t>Highpass</a:t>
            </a:r>
            <a:r>
              <a:rPr lang="en-US" altLang="zh-CN" dirty="0">
                <a:solidFill>
                  <a:srgbClr val="FF0000"/>
                </a:solidFill>
              </a:rPr>
              <a:t> Filters (IHPF)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Butterworth </a:t>
            </a:r>
            <a:r>
              <a:rPr lang="en-US" altLang="zh-CN" dirty="0" err="1">
                <a:solidFill>
                  <a:srgbClr val="FF0000"/>
                </a:solidFill>
              </a:rPr>
              <a:t>Highpass</a:t>
            </a:r>
            <a:r>
              <a:rPr lang="en-US" altLang="zh-CN" dirty="0">
                <a:solidFill>
                  <a:srgbClr val="FF0000"/>
                </a:solidFill>
              </a:rPr>
              <a:t> Filter (BHPF)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Gaussian </a:t>
            </a:r>
            <a:r>
              <a:rPr lang="en-US" altLang="zh-CN" dirty="0" err="1">
                <a:solidFill>
                  <a:srgbClr val="FF0000"/>
                </a:solidFill>
              </a:rPr>
              <a:t>Highpass</a:t>
            </a:r>
            <a:r>
              <a:rPr lang="en-US" altLang="zh-CN" dirty="0">
                <a:solidFill>
                  <a:srgbClr val="FF0000"/>
                </a:solidFill>
              </a:rPr>
              <a:t> Filters (GHPF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/>
          </a:p>
          <a:p>
            <a:r>
              <a:rPr lang="en-US" altLang="zh-CN" dirty="0" err="1"/>
              <a:t>Homomorphic</a:t>
            </a:r>
            <a:r>
              <a:rPr lang="en-US" altLang="zh-CN" dirty="0"/>
              <a:t> filtering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4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Bandreject</a:t>
            </a:r>
            <a:r>
              <a:rPr lang="en-US" altLang="zh-CN" dirty="0" smtClean="0"/>
              <a:t> </a:t>
            </a:r>
            <a:r>
              <a:rPr lang="en-US" altLang="zh-CN" dirty="0"/>
              <a:t>filters</a:t>
            </a:r>
            <a:endParaRPr lang="zh-CN" alt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75"/>
          <a:stretch/>
        </p:blipFill>
        <p:spPr bwMode="auto">
          <a:xfrm>
            <a:off x="95424" y="1431940"/>
            <a:ext cx="4614016" cy="161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456050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97578"/>
            <a:ext cx="4431378" cy="126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48617" y="908720"/>
            <a:ext cx="920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Ideal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108" y="3193957"/>
            <a:ext cx="2034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Butterworth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108" y="5335968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Gaussian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16" y="1202025"/>
            <a:ext cx="2952328" cy="199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057682"/>
            <a:ext cx="2827832" cy="202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403" y="4827652"/>
            <a:ext cx="2845617" cy="2063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2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Bandreject</a:t>
            </a:r>
            <a:r>
              <a:rPr lang="en-US" altLang="zh-CN" dirty="0"/>
              <a:t> filters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60"/>
            <a:ext cx="8583723" cy="516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2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Frequency Domain</a:t>
            </a:r>
          </a:p>
          <a:p>
            <a:r>
              <a:rPr lang="en-US" altLang="zh-CN" dirty="0" smtClean="0"/>
              <a:t>Image </a:t>
            </a:r>
            <a:r>
              <a:rPr lang="en-US" altLang="zh-CN" dirty="0" smtClean="0"/>
              <a:t>Filter in Frequency Domain</a:t>
            </a:r>
          </a:p>
          <a:p>
            <a:r>
              <a:rPr lang="en-US" altLang="zh-CN" dirty="0" err="1" smtClean="0"/>
              <a:t>Lowpass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 smtClean="0"/>
              <a:t>Highpass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 smtClean="0"/>
              <a:t>Bandreject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BandPass</a:t>
            </a:r>
            <a:r>
              <a:rPr lang="en-US" altLang="zh-CN" dirty="0" smtClean="0"/>
              <a:t> filters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Homomorphic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filtering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99256" y="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z="3800" dirty="0" err="1" smtClean="0"/>
              <a:t>Homomorphic</a:t>
            </a:r>
            <a:r>
              <a:rPr lang="en-US" altLang="zh-CN" sz="3800" dirty="0" smtClean="0"/>
              <a:t> filtering</a:t>
            </a:r>
            <a:endParaRPr lang="zh-CN" altLang="en-US" sz="3800" dirty="0" smtClean="0"/>
          </a:p>
        </p:txBody>
      </p:sp>
      <p:graphicFrame>
        <p:nvGraphicFramePr>
          <p:cNvPr id="11469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71698"/>
              </p:ext>
            </p:extLst>
          </p:nvPr>
        </p:nvGraphicFramePr>
        <p:xfrm>
          <a:off x="528762" y="1844824"/>
          <a:ext cx="25098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4" name="Equation" r:id="rId3" imgW="1435100" imgH="203200" progId="Equation.3">
                  <p:embed/>
                </p:oleObj>
              </mc:Choice>
              <mc:Fallback>
                <p:oleObj name="Equation" r:id="rId3" imgW="1435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62" y="1844824"/>
                        <a:ext cx="25098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Line 12"/>
          <p:cNvSpPr>
            <a:spLocks noChangeShapeType="1"/>
          </p:cNvSpPr>
          <p:nvPr/>
        </p:nvSpPr>
        <p:spPr bwMode="auto">
          <a:xfrm flipH="1" flipV="1">
            <a:off x="1594974" y="1528638"/>
            <a:ext cx="228600" cy="3161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Line 13"/>
          <p:cNvSpPr>
            <a:spLocks noChangeShapeType="1"/>
          </p:cNvSpPr>
          <p:nvPr/>
        </p:nvSpPr>
        <p:spPr bwMode="auto">
          <a:xfrm flipV="1">
            <a:off x="2701256" y="1596256"/>
            <a:ext cx="152400" cy="2485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Text Box 14"/>
          <p:cNvSpPr txBox="1">
            <a:spLocks noChangeArrowheads="1"/>
          </p:cNvSpPr>
          <p:nvPr/>
        </p:nvSpPr>
        <p:spPr bwMode="auto">
          <a:xfrm>
            <a:off x="693862" y="923007"/>
            <a:ext cx="1482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Illumination</a:t>
            </a:r>
          </a:p>
          <a:p>
            <a:pPr eaLnBrk="1" hangingPunct="1"/>
            <a:r>
              <a:rPr lang="en-US" altLang="zh-CN" sz="2000" dirty="0"/>
              <a:t>(low freq.)</a:t>
            </a:r>
          </a:p>
        </p:txBody>
      </p:sp>
      <p:sp>
        <p:nvSpPr>
          <p:cNvPr id="31754" name="Text Box 15"/>
          <p:cNvSpPr txBox="1">
            <a:spLocks noChangeArrowheads="1"/>
          </p:cNvSpPr>
          <p:nvPr/>
        </p:nvSpPr>
        <p:spPr bwMode="auto">
          <a:xfrm>
            <a:off x="2348037" y="923007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reflectance</a:t>
            </a:r>
          </a:p>
          <a:p>
            <a:pPr eaLnBrk="1" hangingPunct="1"/>
            <a:r>
              <a:rPr lang="en-US" altLang="zh-CN" sz="2000"/>
              <a:t>(high freq.)</a:t>
            </a:r>
          </a:p>
        </p:txBody>
      </p:sp>
      <p:sp>
        <p:nvSpPr>
          <p:cNvPr id="114699" name="AutoShape 17"/>
          <p:cNvSpPr>
            <a:spLocks noChangeArrowheads="1"/>
          </p:cNvSpPr>
          <p:nvPr/>
        </p:nvSpPr>
        <p:spPr bwMode="auto">
          <a:xfrm>
            <a:off x="1770187" y="2276872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zh-CN" sz="2000"/>
          </a:p>
        </p:txBody>
      </p:sp>
      <p:graphicFrame>
        <p:nvGraphicFramePr>
          <p:cNvPr id="11470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91791"/>
              </p:ext>
            </p:extLst>
          </p:nvPr>
        </p:nvGraphicFramePr>
        <p:xfrm>
          <a:off x="179512" y="2636912"/>
          <a:ext cx="34877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" name="Equation" r:id="rId5" imgW="1993900" imgH="203200" progId="Equation.3">
                  <p:embed/>
                </p:oleObj>
              </mc:Choice>
              <mc:Fallback>
                <p:oleObj name="Equation" r:id="rId5" imgW="1993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36912"/>
                        <a:ext cx="34877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1" name="Text Box 20"/>
          <p:cNvSpPr txBox="1">
            <a:spLocks noChangeArrowheads="1"/>
          </p:cNvSpPr>
          <p:nvPr/>
        </p:nvSpPr>
        <p:spPr bwMode="auto">
          <a:xfrm>
            <a:off x="1319337" y="3387402"/>
            <a:ext cx="1098550" cy="401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Filtering</a:t>
            </a:r>
          </a:p>
        </p:txBody>
      </p:sp>
      <p:sp>
        <p:nvSpPr>
          <p:cNvPr id="114702" name="AutoShape 17"/>
          <p:cNvSpPr>
            <a:spLocks noChangeArrowheads="1"/>
          </p:cNvSpPr>
          <p:nvPr/>
        </p:nvSpPr>
        <p:spPr bwMode="auto">
          <a:xfrm>
            <a:off x="1754312" y="2996952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zh-CN" sz="2000"/>
          </a:p>
        </p:txBody>
      </p:sp>
      <p:sp>
        <p:nvSpPr>
          <p:cNvPr id="114703" name="TextBox 1"/>
          <p:cNvSpPr txBox="1">
            <a:spLocks noChangeArrowheads="1"/>
          </p:cNvSpPr>
          <p:nvPr/>
        </p:nvSpPr>
        <p:spPr bwMode="auto">
          <a:xfrm>
            <a:off x="2065462" y="2132856"/>
            <a:ext cx="42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ln</a:t>
            </a:r>
            <a:endParaRPr lang="zh-CN" altLang="en-US" sz="2400" dirty="0"/>
          </a:p>
        </p:txBody>
      </p:sp>
      <p:sp>
        <p:nvSpPr>
          <p:cNvPr id="114704" name="AutoShape 17"/>
          <p:cNvSpPr>
            <a:spLocks noChangeArrowheads="1"/>
          </p:cNvSpPr>
          <p:nvPr/>
        </p:nvSpPr>
        <p:spPr bwMode="auto">
          <a:xfrm>
            <a:off x="1754312" y="3861048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zh-CN" sz="2000"/>
          </a:p>
        </p:txBody>
      </p:sp>
      <p:sp>
        <p:nvSpPr>
          <p:cNvPr id="114705" name="TextBox 18"/>
          <p:cNvSpPr txBox="1">
            <a:spLocks noChangeArrowheads="1"/>
          </p:cNvSpPr>
          <p:nvPr/>
        </p:nvSpPr>
        <p:spPr bwMode="auto">
          <a:xfrm>
            <a:off x="2007518" y="3717032"/>
            <a:ext cx="681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exp</a:t>
            </a:r>
            <a:endParaRPr lang="zh-CN" altLang="en-US" sz="2400" dirty="0"/>
          </a:p>
        </p:txBody>
      </p:sp>
      <p:sp>
        <p:nvSpPr>
          <p:cNvPr id="114707" name="TextBox 20"/>
          <p:cNvSpPr txBox="1">
            <a:spLocks noChangeArrowheads="1"/>
          </p:cNvSpPr>
          <p:nvPr/>
        </p:nvSpPr>
        <p:spPr bwMode="auto">
          <a:xfrm>
            <a:off x="1709274" y="4077072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1" dirty="0" smtClean="0"/>
              <a:t>g</a:t>
            </a:r>
            <a:endParaRPr lang="zh-CN" altLang="en-US" sz="2400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3" y="4538737"/>
            <a:ext cx="7918326" cy="1088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312" y="5680973"/>
            <a:ext cx="4799103" cy="85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448" y="1422201"/>
            <a:ext cx="4980637" cy="29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537564"/>
            <a:ext cx="3048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86318" y="6537564"/>
            <a:ext cx="6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e.g.,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4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a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43150"/>
            <a:ext cx="27432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3048000" y="31146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= 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5943600" y="31908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+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048000" y="5424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= 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17414" name="Picture 8" descr="a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14600"/>
            <a:ext cx="251460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9" descr="a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65663"/>
            <a:ext cx="2514600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0" descr="a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14600"/>
            <a:ext cx="25146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Frequency Spectra</a:t>
            </a:r>
          </a:p>
        </p:txBody>
      </p:sp>
    </p:spTree>
    <p:extLst>
      <p:ext uri="{BB962C8B-B14F-4D97-AF65-F5344CB8AC3E}">
        <p14:creationId xmlns:p14="http://schemas.microsoft.com/office/powerpoint/2010/main" val="31653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Homomorphic</a:t>
            </a:r>
            <a:r>
              <a:rPr lang="en-US" altLang="zh-CN" dirty="0"/>
              <a:t> filtering</a:t>
            </a:r>
            <a:endParaRPr lang="zh-CN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6947542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7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Homomorphic</a:t>
            </a:r>
            <a:r>
              <a:rPr lang="en-US" altLang="zh-CN" dirty="0"/>
              <a:t> filtering</a:t>
            </a:r>
            <a:endParaRPr lang="en-US" altLang="zh-CN" dirty="0" smtClean="0"/>
          </a:p>
        </p:txBody>
      </p:sp>
      <p:pic>
        <p:nvPicPr>
          <p:cNvPr id="11571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8224838" cy="4156075"/>
          </a:xfrm>
          <a:noFill/>
        </p:spPr>
      </p:pic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508125" y="55991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before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6248400" y="55626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6651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altLang="zh-CN" smtClean="0"/>
              <a:t>End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a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43150"/>
            <a:ext cx="27432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3048000" y="31146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= 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5943600" y="31908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+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3048000" y="5424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= 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18438" name="Picture 8" descr="a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63800"/>
            <a:ext cx="25717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9" descr="a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38400"/>
            <a:ext cx="260032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0" descr="kk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668838"/>
            <a:ext cx="2552700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Frequency Spectra</a:t>
            </a:r>
          </a:p>
        </p:txBody>
      </p:sp>
    </p:spTree>
    <p:extLst>
      <p:ext uri="{BB962C8B-B14F-4D97-AF65-F5344CB8AC3E}">
        <p14:creationId xmlns:p14="http://schemas.microsoft.com/office/powerpoint/2010/main" val="32244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a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43150"/>
            <a:ext cx="27432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3048000" y="31146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= 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5943600" y="31908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+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086100" y="53609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Comic Sans MS" pitchFamily="66" charset="0"/>
                <a:ea typeface="宋体" charset="-122"/>
                <a:cs typeface="Times New Roman" pitchFamily="18" charset="0"/>
              </a:rPr>
              <a:t>= </a:t>
            </a:r>
            <a:endParaRPr lang="en-US" altLang="zh-CN">
              <a:solidFill>
                <a:srgbClr val="FF3300"/>
              </a:solidFill>
              <a:latin typeface="Comic Sans MS" pitchFamily="66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19462" name="Picture 8" descr="a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46338"/>
            <a:ext cx="25908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9" descr="a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668838"/>
            <a:ext cx="2514600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0" descr="kk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46338"/>
            <a:ext cx="2601913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zh-CN" smtClean="0"/>
          </a:p>
        </p:txBody>
      </p:sp>
      <p:sp>
        <p:nvSpPr>
          <p:cNvPr id="1946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Frequency Spectra</a:t>
            </a:r>
          </a:p>
        </p:txBody>
      </p:sp>
    </p:spTree>
    <p:extLst>
      <p:ext uri="{BB962C8B-B14F-4D97-AF65-F5344CB8AC3E}">
        <p14:creationId xmlns:p14="http://schemas.microsoft.com/office/powerpoint/2010/main" val="24066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(s) =\int_{- \infty}^{\infty} f(x) e^{-i2\pi s x} dx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955.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(x)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1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F(u, v) = \int_{-\infty}^{\infty} \int_{-\infty}^{\infty} f(x, y) e^{-i 2 \pi(ux + vy)} dx dy 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OXWIDTH" val="348"/>
  <p:tag name="BOXHEIGHT" val="296"/>
  <p:tag name="BOXFONT" val="10"/>
  <p:tag name="BOXWRAP" val="False"/>
  <p:tag name="WORKAROUNDTRANSPARENCYBUG" val="False"/>
  <p:tag name="BITMAPFORMAT" val="bmpmono"/>
  <p:tag name="DEBUGINTERACTIVE" val="True"/>
  <p:tag name="ORIGWIDTH" val="332.875"/>
  <p:tag name="PICTUREFILESIZE" val="292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e^{-i 2 \pi(ux + vy)} = \cos(2 \pi(u x + v y)) + i \sin (2 \pi (u x + v y)) 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OXWIDTH" val="348"/>
  <p:tag name="BOXHEIGHT" val="296"/>
  <p:tag name="BOXFONT" val="10"/>
  <p:tag name="BOXWRAP" val="False"/>
  <p:tag name="WORKAROUNDTRANSPARENCYBUG" val="False"/>
  <p:tag name="BITMAPFORMAT" val="bmpmono"/>
  <p:tag name="DEBUGINTERACTIVE" val="True"/>
  <p:tag name="ORIGWIDTH" val="427"/>
  <p:tag name="PICTUREFILESIZE" val="1865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1301</Words>
  <Application>Microsoft Office PowerPoint</Application>
  <PresentationFormat>全屏显示(4:3)</PresentationFormat>
  <Paragraphs>348</Paragraphs>
  <Slides>72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72</vt:i4>
      </vt:variant>
    </vt:vector>
  </HeadingPairs>
  <TitlesOfParts>
    <vt:vector size="77" baseType="lpstr">
      <vt:lpstr>Office 主题</vt:lpstr>
      <vt:lpstr>公式</vt:lpstr>
      <vt:lpstr>Equation</vt:lpstr>
      <vt:lpstr>Microsoft 公式 3.0</vt:lpstr>
      <vt:lpstr>方程式</vt:lpstr>
      <vt:lpstr>PowerPoint 演示文稿</vt:lpstr>
      <vt:lpstr>Content</vt:lpstr>
      <vt:lpstr>Fourier Transform</vt:lpstr>
      <vt:lpstr>Fourier Transform</vt:lpstr>
      <vt:lpstr>Frequency Spectra</vt:lpstr>
      <vt:lpstr>Frequency Spectra</vt:lpstr>
      <vt:lpstr>Frequency Spectra</vt:lpstr>
      <vt:lpstr>Frequency Spectra</vt:lpstr>
      <vt:lpstr>Frequency Spectra</vt:lpstr>
      <vt:lpstr>Frequency Spectra</vt:lpstr>
      <vt:lpstr>Fourier Transform</vt:lpstr>
      <vt:lpstr>Discrete Fourier Transform</vt:lpstr>
      <vt:lpstr>Examples of Fourier Transform</vt:lpstr>
      <vt:lpstr>Examples of Fourier Transform</vt:lpstr>
      <vt:lpstr>Examples of Fourier Transform</vt:lpstr>
      <vt:lpstr>Frequency Spectra</vt:lpstr>
      <vt:lpstr>Properties of Fourier Transform</vt:lpstr>
      <vt:lpstr>Properties of Fourier Transform</vt:lpstr>
      <vt:lpstr>Fourier Transform</vt:lpstr>
      <vt:lpstr>2D Fourier Transform</vt:lpstr>
      <vt:lpstr>2D DFT</vt:lpstr>
      <vt:lpstr>Fourier Basis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</vt:lpstr>
      <vt:lpstr>Gaussian Smoothing</vt:lpstr>
      <vt:lpstr>Image Gradient</vt:lpstr>
      <vt:lpstr>Image Filtering via Fourier Transform</vt:lpstr>
      <vt:lpstr>Filtering in the Frequency Domain</vt:lpstr>
      <vt:lpstr>Some basic filters</vt:lpstr>
      <vt:lpstr>Content</vt:lpstr>
      <vt:lpstr>Ideal Lowpass Filters (ILPF)</vt:lpstr>
      <vt:lpstr>PowerPoint 演示文稿</vt:lpstr>
      <vt:lpstr>Ringing Effect of ILPF</vt:lpstr>
      <vt:lpstr>Content</vt:lpstr>
      <vt:lpstr>Butterworth Lowpass Filter (BLPF)</vt:lpstr>
      <vt:lpstr>Butterworth Lowpass Filters (BLPF) Spatial Representation</vt:lpstr>
      <vt:lpstr>PowerPoint 演示文稿</vt:lpstr>
      <vt:lpstr>PowerPoint 演示文稿</vt:lpstr>
      <vt:lpstr>PowerPoint 演示文稿</vt:lpstr>
      <vt:lpstr>Content</vt:lpstr>
      <vt:lpstr>Gaussian Lowpass Filters (GLPF)</vt:lpstr>
      <vt:lpstr>PowerPoint 演示文稿</vt:lpstr>
      <vt:lpstr>Contrast of three lowpass filters</vt:lpstr>
      <vt:lpstr>PowerPoint 演示文稿</vt:lpstr>
      <vt:lpstr>PowerPoint 演示文稿</vt:lpstr>
      <vt:lpstr>PowerPoint 演示文稿</vt:lpstr>
      <vt:lpstr>Content</vt:lpstr>
      <vt:lpstr>Questions </vt:lpstr>
      <vt:lpstr>Highpass Filters</vt:lpstr>
      <vt:lpstr>PowerPoint 演示文稿</vt:lpstr>
      <vt:lpstr>Sharpening Frequency Domain Filters</vt:lpstr>
      <vt:lpstr>Spatial representation of Ideal, Butterworth and Gaussian highpass filters</vt:lpstr>
      <vt:lpstr>Content</vt:lpstr>
      <vt:lpstr>Ideal Highpass Filters</vt:lpstr>
      <vt:lpstr>Butterworth Highpass filters (BHPF)</vt:lpstr>
      <vt:lpstr>Gaussian Highpass Filters (GHPF)</vt:lpstr>
      <vt:lpstr>Results Contrast of Ideal, Butterworth and Gaussian   highpass filters with  D0 = 15 ,30,80</vt:lpstr>
      <vt:lpstr>highpass filters</vt:lpstr>
      <vt:lpstr>Content</vt:lpstr>
      <vt:lpstr>Bandreject filters</vt:lpstr>
      <vt:lpstr>Bandreject filters</vt:lpstr>
      <vt:lpstr>Content</vt:lpstr>
      <vt:lpstr>Homomorphic filtering</vt:lpstr>
      <vt:lpstr>Homomorphic filtering</vt:lpstr>
      <vt:lpstr>Homomorphic filtering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Convolution, Filtering, and Transformation</dc:title>
  <cp:lastModifiedBy>ajon</cp:lastModifiedBy>
  <cp:revision>151</cp:revision>
  <dcterms:modified xsi:type="dcterms:W3CDTF">2020-12-07T02:01:52Z</dcterms:modified>
</cp:coreProperties>
</file>