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9"/>
  </p:notesMasterIdLst>
  <p:sldIdLst>
    <p:sldId id="256" r:id="rId2"/>
    <p:sldId id="257" r:id="rId3"/>
    <p:sldId id="259" r:id="rId4"/>
    <p:sldId id="261" r:id="rId5"/>
    <p:sldId id="260" r:id="rId6"/>
    <p:sldId id="266" r:id="rId7"/>
    <p:sldId id="267" r:id="rId8"/>
  </p:sldIdLst>
  <p:sldSz cx="9144000" cy="6858000" type="screen4x3"/>
  <p:notesSz cx="6858000" cy="9144000"/>
  <p:defaultTextStyle>
    <a:defPPr>
      <a:defRPr lang="en-US"/>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FF66FF"/>
    <a:srgbClr val="0099FF"/>
    <a:srgbClr val="00FFCC"/>
    <a:srgbClr val="00CC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449" autoAdjust="0"/>
    <p:restoredTop sz="93823" autoAdjust="0"/>
  </p:normalViewPr>
  <p:slideViewPr>
    <p:cSldViewPr snapToGrid="0">
      <p:cViewPr varScale="1">
        <p:scale>
          <a:sx n="68" d="100"/>
          <a:sy n="68" d="100"/>
        </p:scale>
        <p:origin x="-5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vl1pPr>
          </a:lstStyle>
          <a:p>
            <a:endParaRPr lang="en-US" dirty="0"/>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endParaRPr lang="en-US" dirty="0"/>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vl1pPr>
          </a:lstStyle>
          <a:p>
            <a:endParaRPr lang="en-US" dirty="0"/>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666FFB3B-89C0-4D24-A2A4-7EDCFB1BB23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5E07E2-431E-4D6D-89D1-4C68FAD91026}" type="slidenum">
              <a:rPr lang="en-US"/>
              <a:pPr/>
              <a:t>1</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buFontTx/>
              <a:buChar char="•"/>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09223-5C16-4461-A8A9-C2C8C7EBC054}" type="slidenum">
              <a:rPr lang="en-US"/>
              <a:pPr/>
              <a:t>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pPr>
              <a:buFontTx/>
              <a:buChar char="•"/>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E72B23-E4AE-404B-918D-D9BB817E29E1}" type="slidenum">
              <a:rPr lang="en-US"/>
              <a:pPr/>
              <a:t>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a:buFontTx/>
              <a:buChar char="•"/>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B58E9-A514-436B-8961-93805CE35F04}" type="slidenum">
              <a:rPr lang="en-US"/>
              <a:pPr/>
              <a:t>4</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a:buFontTx/>
              <a:buChar char="•"/>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72EBB2-C1AA-4BF9-9512-3968BAC343EE}" type="slidenum">
              <a:rPr lang="en-US"/>
              <a:pPr/>
              <a:t>5</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pPr>
              <a:buFontTx/>
              <a:buChar char="•"/>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9351770-DA8E-4C57-B3E4-DFE4B91145F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418BEA-C9C9-404F-B706-F34182C99D7D}" type="slidenum">
              <a:rPr lang="en-US" smtClean="0"/>
              <a:pPr/>
              <a:t>‹#›</a:t>
            </a:fld>
            <a:endParaRPr lang="en-US" dirty="0"/>
          </a:p>
        </p:txBody>
      </p:sp>
    </p:spTree>
  </p:cSld>
  <p:clrMapOvr>
    <a:masterClrMapping/>
  </p:clrMapOvr>
  <p:transition>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55116C-535A-4A71-AC7C-7711D5F00393}" type="slidenum">
              <a:rPr lang="en-US" smtClean="0"/>
              <a:pPr/>
              <a:t>‹#›</a:t>
            </a:fld>
            <a:endParaRPr lang="en-US" dirty="0"/>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313C9D-B5CB-4A27-94F4-A1B1B126408A}" type="slidenum">
              <a:rPr lang="en-US" smtClean="0"/>
              <a:pPr/>
              <a:t>‹#›</a:t>
            </a:fld>
            <a:endParaRPr lang="en-US" dirty="0"/>
          </a:p>
        </p:txBody>
      </p:sp>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67DD60-78E9-413D-A2E0-9EFB475417D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213A58-B189-4C54-A308-B6CC422C3F86}" type="slidenum">
              <a:rPr lang="en-US" smtClean="0"/>
              <a:pPr/>
              <a:t>‹#›</a:t>
            </a:fld>
            <a:endParaRPr lang="en-US" dirty="0"/>
          </a:p>
        </p:txBody>
      </p:sp>
    </p:spTree>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2B6303-7859-4665-BDA6-D35D83F47188}" type="slidenum">
              <a:rPr lang="en-US" smtClean="0"/>
              <a:pPr/>
              <a:t>‹#›</a:t>
            </a:fld>
            <a:endParaRPr lang="en-US" dirty="0"/>
          </a:p>
        </p:txBody>
      </p:sp>
    </p:spTree>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CC4E07-AF99-4925-92C7-3AF4E2986A0B}" type="slidenum">
              <a:rPr lang="en-US" smtClean="0"/>
              <a:pPr/>
              <a:t>‹#›</a:t>
            </a:fld>
            <a:endParaRPr lang="en-US" dirty="0"/>
          </a:p>
        </p:txBody>
      </p:sp>
    </p:spTree>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9ECF8C-9032-4F03-9D16-8028BA6DE39F}" type="slidenum">
              <a:rPr lang="en-US" smtClean="0"/>
              <a:pPr/>
              <a:t>‹#›</a:t>
            </a:fld>
            <a:endParaRPr lang="en-US" dirty="0"/>
          </a:p>
        </p:txBody>
      </p:sp>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25DF20-2166-400C-A829-3FB898DC4768}" type="slidenum">
              <a:rPr lang="en-US" smtClean="0"/>
              <a:pPr/>
              <a:t>‹#›</a:t>
            </a:fld>
            <a:endParaRPr lang="en-US" dirty="0"/>
          </a:p>
        </p:txBody>
      </p:sp>
    </p:spTree>
  </p:cSld>
  <p:clrMapOvr>
    <a:masterClrMapping/>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F16CEFC7-E3A3-4E12-922D-95995BF1676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A804580-C643-461C-808D-CDDF9976DA73}"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p:fade thruBlk="1"/>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11165" y="836400"/>
            <a:ext cx="7429500" cy="1143000"/>
          </a:xfrm>
        </p:spPr>
        <p:txBody>
          <a:bodyPr>
            <a:normAutofit fontScale="90000"/>
          </a:bodyPr>
          <a:lstStyle/>
          <a:p>
            <a:pPr algn="ctr"/>
            <a:r>
              <a:rPr lang="en-US" sz="4400" i="1" u="sng" dirty="0" smtClean="0">
                <a:effectLst>
                  <a:outerShdw blurRad="38100" dist="38100" dir="2700000" algn="tl">
                    <a:srgbClr val="000000">
                      <a:alpha val="43137"/>
                    </a:srgbClr>
                  </a:outerShdw>
                </a:effectLst>
                <a:latin typeface="Times New Roman" pitchFamily="18" charset="0"/>
                <a:cs typeface="Times New Roman" pitchFamily="18" charset="0"/>
              </a:rPr>
              <a:t>Unequal Error Protection for Streaming Media Based on </a:t>
            </a:r>
            <a:r>
              <a:rPr lang="en-US" sz="4400" i="1" u="sng" dirty="0" err="1" smtClean="0">
                <a:effectLst>
                  <a:outerShdw blurRad="38100" dist="38100" dir="2700000" algn="tl">
                    <a:srgbClr val="000000">
                      <a:alpha val="43137"/>
                    </a:srgbClr>
                  </a:outerShdw>
                </a:effectLst>
                <a:latin typeface="Times New Roman" pitchFamily="18" charset="0"/>
                <a:cs typeface="Times New Roman" pitchFamily="18" charset="0"/>
              </a:rPr>
              <a:t>Rateless</a:t>
            </a:r>
            <a:r>
              <a:rPr lang="en-US" sz="4400" i="1" u="sng" dirty="0" smtClean="0">
                <a:effectLst>
                  <a:outerShdw blurRad="38100" dist="38100" dir="2700000" algn="tl">
                    <a:srgbClr val="000000">
                      <a:alpha val="43137"/>
                    </a:srgbClr>
                  </a:outerShdw>
                </a:effectLst>
                <a:latin typeface="Times New Roman" pitchFamily="18" charset="0"/>
                <a:cs typeface="Times New Roman" pitchFamily="18" charset="0"/>
              </a:rPr>
              <a:t> Codes</a:t>
            </a:r>
            <a:endParaRPr lang="en-US" sz="4400" i="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Subtitle 5"/>
          <p:cNvSpPr>
            <a:spLocks noGrp="1"/>
          </p:cNvSpPr>
          <p:nvPr>
            <p:ph type="subTitle" idx="1"/>
          </p:nvPr>
        </p:nvSpPr>
        <p:spPr>
          <a:xfrm>
            <a:off x="0" y="2043184"/>
            <a:ext cx="8813800" cy="5524500"/>
          </a:xfrm>
          <a:ln>
            <a:noFill/>
          </a:ln>
        </p:spPr>
        <p:txBody>
          <a:bodyPr/>
          <a:lstStyle/>
          <a:p>
            <a:pPr algn="ctr"/>
            <a:endParaRPr lang="en-US" sz="2600" dirty="0" smtClean="0">
              <a:latin typeface="Times New Roman" pitchFamily="18" charset="0"/>
              <a:ea typeface="Arial Unicode MS" pitchFamily="34" charset="-128"/>
              <a:cs typeface="Times New Roman" pitchFamily="18" charset="0"/>
            </a:endParaRPr>
          </a:p>
          <a:p>
            <a:pPr algn="ctr"/>
            <a:r>
              <a:rPr lang="en-US" b="1" i="1" dirty="0" smtClean="0">
                <a:solidFill>
                  <a:schemeClr val="accent1">
                    <a:lumMod val="25000"/>
                  </a:schemeClr>
                </a:solidFill>
                <a:latin typeface="Times New Roman" pitchFamily="18" charset="0"/>
                <a:ea typeface="Arial Unicode MS" pitchFamily="34" charset="-128"/>
                <a:cs typeface="Times New Roman" pitchFamily="18" charset="0"/>
              </a:rPr>
              <a:t>PROJECT GUIDE: MR.P.SIVAKUMAR</a:t>
            </a:r>
            <a:endParaRPr lang="en-US" sz="2600" i="1" dirty="0" smtClean="0">
              <a:solidFill>
                <a:schemeClr val="accent1">
                  <a:lumMod val="25000"/>
                </a:schemeClr>
              </a:solidFill>
              <a:latin typeface="Times New Roman" pitchFamily="18" charset="0"/>
              <a:ea typeface="Arial Unicode MS" pitchFamily="34" charset="-128"/>
              <a:cs typeface="Times New Roman" pitchFamily="18" charset="0"/>
            </a:endParaRPr>
          </a:p>
          <a:p>
            <a:pPr algn="ctr"/>
            <a:endParaRPr lang="en-US" sz="2600" dirty="0">
              <a:latin typeface="Times New Roman" pitchFamily="18" charset="0"/>
              <a:ea typeface="Arial Unicode MS" pitchFamily="34" charset="-128"/>
              <a:cs typeface="Times New Roman" pitchFamily="18" charset="0"/>
            </a:endParaRPr>
          </a:p>
          <a:p>
            <a:pPr algn="ctr"/>
            <a:r>
              <a:rPr lang="en-US" sz="2600" b="1" dirty="0" smtClean="0">
                <a:solidFill>
                  <a:schemeClr val="accent1">
                    <a:lumMod val="25000"/>
                  </a:schemeClr>
                </a:solidFill>
                <a:latin typeface="Times New Roman" pitchFamily="18" charset="0"/>
                <a:ea typeface="Arial Unicode MS" pitchFamily="34" charset="-128"/>
                <a:cs typeface="Times New Roman" pitchFamily="18" charset="0"/>
              </a:rPr>
              <a:t>   TEAM MEMBERS:</a:t>
            </a:r>
          </a:p>
          <a:p>
            <a:pPr algn="ctr"/>
            <a:r>
              <a:rPr lang="en-US" i="1" dirty="0" smtClean="0">
                <a:solidFill>
                  <a:schemeClr val="accent1">
                    <a:lumMod val="25000"/>
                  </a:schemeClr>
                </a:solidFill>
                <a:latin typeface="Times New Roman" pitchFamily="18" charset="0"/>
                <a:ea typeface="Arial Unicode MS" pitchFamily="34" charset="-128"/>
                <a:cs typeface="Times New Roman" pitchFamily="18" charset="0"/>
              </a:rPr>
              <a:t>GOPALAKRISHNAN.P-100405108002</a:t>
            </a:r>
          </a:p>
          <a:p>
            <a:pPr algn="ctr"/>
            <a:r>
              <a:rPr lang="en-US" sz="2600" i="1" dirty="0" smtClean="0">
                <a:solidFill>
                  <a:schemeClr val="accent1">
                    <a:lumMod val="25000"/>
                  </a:schemeClr>
                </a:solidFill>
                <a:latin typeface="Times New Roman" pitchFamily="18" charset="0"/>
                <a:ea typeface="Arial Unicode MS" pitchFamily="34" charset="-128"/>
                <a:cs typeface="Times New Roman" pitchFamily="18" charset="0"/>
              </a:rPr>
              <a:t>GOKUL.S- 090105108010</a:t>
            </a:r>
          </a:p>
          <a:p>
            <a:pPr algn="ctr"/>
            <a:r>
              <a:rPr lang="en-US" i="1" dirty="0" smtClean="0">
                <a:solidFill>
                  <a:schemeClr val="accent1">
                    <a:lumMod val="25000"/>
                  </a:schemeClr>
                </a:solidFill>
                <a:latin typeface="Times New Roman" pitchFamily="18" charset="0"/>
                <a:ea typeface="Arial Unicode MS" pitchFamily="34" charset="-128"/>
                <a:cs typeface="Times New Roman" pitchFamily="18" charset="0"/>
              </a:rPr>
              <a:t>PRASANTH.V-090105108036</a:t>
            </a:r>
            <a:endParaRPr lang="en-US" sz="2600" i="1" dirty="0" smtClean="0">
              <a:solidFill>
                <a:schemeClr val="accent1">
                  <a:lumMod val="25000"/>
                </a:schemeClr>
              </a:solidFill>
              <a:latin typeface="Times New Roman" pitchFamily="18" charset="0"/>
              <a:ea typeface="Arial Unicode MS" pitchFamily="34" charset="-128"/>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85336" y="915103"/>
            <a:ext cx="8229600" cy="1143000"/>
          </a:xfrm>
        </p:spPr>
        <p:txBody>
          <a:bodyPr>
            <a:normAutofit fontScale="90000"/>
          </a:bodyPr>
          <a:lstStyle/>
          <a:p>
            <a:r>
              <a:rPr lang="en-US" sz="5400" b="1" i="1" dirty="0" smtClean="0">
                <a:solidFill>
                  <a:srgbClr val="006666"/>
                </a:solidFill>
                <a:latin typeface="Times New Roman" pitchFamily="18" charset="0"/>
                <a:cs typeface="Times New Roman" pitchFamily="18" charset="0"/>
              </a:rPr>
              <a:t>Software Platform:</a:t>
            </a:r>
            <a:br>
              <a:rPr lang="en-US" sz="5400" b="1" i="1" dirty="0" smtClean="0">
                <a:solidFill>
                  <a:srgbClr val="006666"/>
                </a:solidFill>
                <a:latin typeface="Times New Roman" pitchFamily="18" charset="0"/>
                <a:cs typeface="Times New Roman" pitchFamily="18" charset="0"/>
              </a:rPr>
            </a:br>
            <a:endParaRPr lang="en-US" dirty="0"/>
          </a:p>
        </p:txBody>
      </p:sp>
      <p:sp>
        <p:nvSpPr>
          <p:cNvPr id="7" name="Content Placeholder 6"/>
          <p:cNvSpPr>
            <a:spLocks noGrp="1"/>
          </p:cNvSpPr>
          <p:nvPr>
            <p:ph idx="1"/>
          </p:nvPr>
        </p:nvSpPr>
        <p:spPr>
          <a:xfrm>
            <a:off x="1090246" y="1752600"/>
            <a:ext cx="8229600" cy="4389120"/>
          </a:xfrm>
        </p:spPr>
        <p:txBody>
          <a:bodyPr/>
          <a:lstStyle/>
          <a:p>
            <a:r>
              <a:rPr lang="en-US" dirty="0" smtClean="0"/>
              <a:t>Network Communication</a:t>
            </a:r>
          </a:p>
          <a:p>
            <a:r>
              <a:rPr lang="en-US" dirty="0" smtClean="0">
                <a:latin typeface="Times New Roman" pitchFamily="18" charset="0"/>
                <a:cs typeface="Times New Roman" pitchFamily="18" charset="0"/>
              </a:rPr>
              <a:t>NS2</a:t>
            </a:r>
            <a:r>
              <a:rPr lang="en-US" dirty="0" smtClean="0"/>
              <a:t>- Network Simulator</a:t>
            </a:r>
            <a:endParaRPr 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title"/>
          </p:nvPr>
        </p:nvSpPr>
        <p:spPr>
          <a:xfrm>
            <a:off x="0" y="436802"/>
            <a:ext cx="8229600" cy="1143000"/>
          </a:xfrm>
        </p:spPr>
        <p:txBody>
          <a:bodyPr/>
          <a:lstStyle/>
          <a:p>
            <a:r>
              <a:rPr lang="en-US" dirty="0" smtClean="0"/>
              <a:t>         Abstract</a:t>
            </a:r>
            <a:endParaRPr lang="en-US" dirty="0"/>
          </a:p>
        </p:txBody>
      </p:sp>
      <p:sp>
        <p:nvSpPr>
          <p:cNvPr id="5126" name="Rectangle 6"/>
          <p:cNvSpPr>
            <a:spLocks noGrp="1" noChangeArrowheads="1"/>
          </p:cNvSpPr>
          <p:nvPr>
            <p:ph idx="1"/>
          </p:nvPr>
        </p:nvSpPr>
        <p:spPr>
          <a:xfrm>
            <a:off x="457200" y="1668194"/>
            <a:ext cx="8229600" cy="4389120"/>
          </a:xfrm>
        </p:spPr>
        <p:txBody>
          <a:bodyPr/>
          <a:lstStyle/>
          <a:p>
            <a:pPr algn="just"/>
            <a:endParaRPr lang="en-US" dirty="0" smtClean="0"/>
          </a:p>
          <a:p>
            <a:pPr algn="just">
              <a:spcBef>
                <a:spcPts val="1800"/>
              </a:spcBef>
            </a:pPr>
            <a:r>
              <a:rPr lang="en-US" dirty="0" smtClean="0"/>
              <a:t>    The paper presents an Unequal Error Protection(UEP) method for streaming media. Previous researches have shown that UEP </a:t>
            </a:r>
            <a:r>
              <a:rPr lang="en-US" dirty="0" err="1" smtClean="0"/>
              <a:t>rateless</a:t>
            </a:r>
            <a:r>
              <a:rPr lang="en-US" dirty="0" smtClean="0"/>
              <a:t> codes can provide a low-complexity solution for downloading scalable </a:t>
            </a:r>
            <a:r>
              <a:rPr lang="en-US" dirty="0" err="1" smtClean="0"/>
              <a:t>information.However</a:t>
            </a:r>
            <a:r>
              <a:rPr lang="en-US" dirty="0" smtClean="0"/>
              <a:t> , the randomized generator of </a:t>
            </a:r>
            <a:r>
              <a:rPr lang="en-US" dirty="0" err="1" smtClean="0"/>
              <a:t>rateless</a:t>
            </a:r>
            <a:r>
              <a:rPr lang="en-US" dirty="0" smtClean="0"/>
              <a:t> codes leads to uncertainty of decoding probability and decoding priority of input data.</a:t>
            </a:r>
            <a:endParaRPr lang="en-US"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7"/>
          <p:cNvSpPr>
            <a:spLocks noGrp="1" noChangeArrowheads="1"/>
          </p:cNvSpPr>
          <p:nvPr>
            <p:ph type="title"/>
          </p:nvPr>
        </p:nvSpPr>
        <p:spPr>
          <a:xfrm>
            <a:off x="429485" y="519949"/>
            <a:ext cx="8229600" cy="1143000"/>
          </a:xfrm>
        </p:spPr>
        <p:txBody>
          <a:bodyPr/>
          <a:lstStyle/>
          <a:p>
            <a:pPr algn="ctr"/>
            <a:r>
              <a:rPr lang="en-US" sz="3400" b="1" i="1" u="sng" dirty="0" smtClean="0">
                <a:latin typeface="Times New Roman" pitchFamily="18" charset="0"/>
                <a:cs typeface="Times New Roman" pitchFamily="18" charset="0"/>
              </a:rPr>
              <a:t>PURPOSED SYSTEM</a:t>
            </a:r>
            <a:endParaRPr lang="en-US" sz="3400" b="1" i="1" u="sng" dirty="0">
              <a:latin typeface="Times New Roman" pitchFamily="18" charset="0"/>
              <a:cs typeface="Times New Roman" pitchFamily="18" charset="0"/>
            </a:endParaRPr>
          </a:p>
        </p:txBody>
      </p:sp>
      <p:sp>
        <p:nvSpPr>
          <p:cNvPr id="7176" name="Rectangle 8"/>
          <p:cNvSpPr>
            <a:spLocks noGrp="1" noChangeArrowheads="1"/>
          </p:cNvSpPr>
          <p:nvPr>
            <p:ph idx="1"/>
          </p:nvPr>
        </p:nvSpPr>
        <p:spPr>
          <a:xfrm>
            <a:off x="662974" y="1976308"/>
            <a:ext cx="7675808" cy="4572000"/>
          </a:xfrm>
        </p:spPr>
        <p:txBody>
          <a:bodyPr/>
          <a:lstStyle/>
          <a:p>
            <a:pPr algn="just">
              <a:buBlip>
                <a:blip r:embed="rId3"/>
              </a:buBlip>
            </a:pPr>
            <a:endParaRPr lang="en-US" sz="2000" i="1" dirty="0" smtClean="0">
              <a:solidFill>
                <a:schemeClr val="accent1">
                  <a:lumMod val="25000"/>
                </a:schemeClr>
              </a:solidFill>
              <a:latin typeface="Times New Roman" pitchFamily="18" charset="0"/>
              <a:cs typeface="Times New Roman" pitchFamily="18" charset="0"/>
            </a:endParaRPr>
          </a:p>
          <a:p>
            <a:pPr algn="just">
              <a:buBlip>
                <a:blip r:embed="rId3"/>
              </a:buBlip>
            </a:pPr>
            <a:r>
              <a:rPr lang="en-US" sz="2800" i="1" dirty="0" smtClean="0">
                <a:solidFill>
                  <a:schemeClr val="accent1">
                    <a:lumMod val="25000"/>
                  </a:schemeClr>
                </a:solidFill>
                <a:latin typeface="Times New Roman" pitchFamily="18" charset="0"/>
                <a:cs typeface="Times New Roman" pitchFamily="18" charset="0"/>
              </a:rPr>
              <a:t>The hierarchical coding graph as well as low-complexity encoding and decoding operations.</a:t>
            </a:r>
          </a:p>
          <a:p>
            <a:pPr algn="just">
              <a:buBlip>
                <a:blip r:embed="rId3"/>
              </a:buBlip>
            </a:pPr>
            <a:endParaRPr lang="en-US" sz="2800" i="1" dirty="0" smtClean="0">
              <a:solidFill>
                <a:schemeClr val="accent1">
                  <a:lumMod val="25000"/>
                </a:schemeClr>
              </a:solidFill>
              <a:latin typeface="Times New Roman" pitchFamily="18" charset="0"/>
              <a:cs typeface="Times New Roman" pitchFamily="18" charset="0"/>
            </a:endParaRPr>
          </a:p>
          <a:p>
            <a:pPr algn="just">
              <a:buBlip>
                <a:blip r:embed="rId3"/>
              </a:buBlip>
            </a:pPr>
            <a:r>
              <a:rPr lang="en-US" sz="2800" i="1" dirty="0" smtClean="0">
                <a:solidFill>
                  <a:schemeClr val="accent1">
                    <a:lumMod val="25000"/>
                  </a:schemeClr>
                </a:solidFill>
                <a:latin typeface="Times New Roman" pitchFamily="18" charset="0"/>
                <a:cs typeface="Times New Roman" pitchFamily="18" charset="0"/>
              </a:rPr>
              <a:t>Hierarchical coding graph guarantees that high-priority input data are recovered before low-priority ones.</a:t>
            </a:r>
            <a:endParaRPr lang="en-US" sz="2800" dirty="0" smtClean="0">
              <a:solidFill>
                <a:schemeClr val="tx2">
                  <a:lumMod val="75000"/>
                </a:schemeClr>
              </a:solidFill>
            </a:endParaRPr>
          </a:p>
          <a:p>
            <a:pPr>
              <a:lnSpc>
                <a:spcPct val="90000"/>
              </a:lnSpc>
              <a:buNone/>
            </a:pPr>
            <a:endParaRPr lang="en-US" sz="2000"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10"/>
          <p:cNvSpPr>
            <a:spLocks noGrp="1" noChangeArrowheads="1"/>
          </p:cNvSpPr>
          <p:nvPr>
            <p:ph type="title"/>
          </p:nvPr>
        </p:nvSpPr>
        <p:spPr>
          <a:xfrm>
            <a:off x="1139988" y="518616"/>
            <a:ext cx="7010400" cy="618186"/>
          </a:xfrm>
        </p:spPr>
        <p:txBody>
          <a:bodyPr>
            <a:normAutofit fontScale="90000"/>
          </a:bodyPr>
          <a:lstStyle/>
          <a:p>
            <a:pPr algn="ctr"/>
            <a:r>
              <a:rPr lang="en-US" b="1" i="1" u="sng" dirty="0" smtClean="0">
                <a:latin typeface="Times New Roman" pitchFamily="18" charset="0"/>
                <a:cs typeface="Times New Roman" pitchFamily="18" charset="0"/>
              </a:rPr>
              <a:t>Existing system</a:t>
            </a:r>
            <a:endParaRPr lang="en-US" b="1" i="1" u="sng" dirty="0">
              <a:latin typeface="Times New Roman" pitchFamily="18" charset="0"/>
              <a:cs typeface="Times New Roman" pitchFamily="18" charset="0"/>
            </a:endParaRPr>
          </a:p>
        </p:txBody>
      </p:sp>
      <p:sp>
        <p:nvSpPr>
          <p:cNvPr id="6155" name="Rectangle 11"/>
          <p:cNvSpPr>
            <a:spLocks noGrp="1" noChangeArrowheads="1"/>
          </p:cNvSpPr>
          <p:nvPr>
            <p:ph idx="1"/>
          </p:nvPr>
        </p:nvSpPr>
        <p:spPr>
          <a:xfrm>
            <a:off x="1097394" y="1596787"/>
            <a:ext cx="6791011" cy="4633415"/>
          </a:xfrm>
        </p:spPr>
        <p:txBody>
          <a:bodyPr>
            <a:normAutofit/>
          </a:bodyPr>
          <a:lstStyle/>
          <a:p>
            <a:pPr lvl="0" algn="just" hangingPunct="0"/>
            <a:r>
              <a:rPr lang="en-US" sz="2000" dirty="0" smtClean="0">
                <a:latin typeface="Arial" pitchFamily="34" charset="0"/>
                <a:cs typeface="Arial" pitchFamily="34" charset="0"/>
              </a:rPr>
              <a:t>Datagram protocols, such as the User Datagram Protocol (UDP), send the media stream as a series of small packets. This is simple and efficient; however, there is no mechanism within the protocol to guarantee delivery. It is up to the receiving application to detect loss or corruption and recover data using error correction techniques. If data is lost, the stream may suffer a dropout.</a:t>
            </a:r>
          </a:p>
          <a:p>
            <a:pPr lvl="0" algn="just" hangingPunct="0"/>
            <a:r>
              <a:rPr lang="en-US" sz="2000" dirty="0" smtClean="0">
                <a:latin typeface="Arial" pitchFamily="34" charset="0"/>
                <a:cs typeface="Arial" pitchFamily="34" charset="0"/>
              </a:rPr>
              <a:t>The Real-time Streaming Protocol (RTSP), Real-time Transport Protocol (RTP) and the Real-time Transport Control Protocol (RTCP) were specifically designed to stream media over networks. RTSP runs over a variety of transport protocols, while the latter two are built on top of UDP.</a:t>
            </a:r>
          </a:p>
          <a:p>
            <a:pPr lvl="0" algn="just" hangingPunct="0"/>
            <a:endParaRPr lang="en-US" sz="2000" dirty="0" smtClean="0">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948" y="477672"/>
            <a:ext cx="7010400" cy="838200"/>
          </a:xfrm>
        </p:spPr>
        <p:txBody>
          <a:bodyPr/>
          <a:lstStyle/>
          <a:p>
            <a:r>
              <a:rPr lang="en-US" i="1" dirty="0" smtClean="0"/>
              <a:t>         </a:t>
            </a:r>
            <a:r>
              <a:rPr lang="en-US" sz="3400" i="1" u="sng" dirty="0" smtClean="0">
                <a:latin typeface="Times New Roman" pitchFamily="18" charset="0"/>
                <a:cs typeface="Times New Roman" pitchFamily="18" charset="0"/>
              </a:rPr>
              <a:t>NEW THOUGHTS</a:t>
            </a:r>
            <a:endParaRPr lang="en-US" sz="3400" i="1" u="sng" dirty="0">
              <a:latin typeface="Times New Roman" pitchFamily="18" charset="0"/>
              <a:cs typeface="Times New Roman" pitchFamily="18" charset="0"/>
            </a:endParaRPr>
          </a:p>
        </p:txBody>
      </p:sp>
      <p:sp>
        <p:nvSpPr>
          <p:cNvPr id="3" name="Content Placeholder 2"/>
          <p:cNvSpPr>
            <a:spLocks noGrp="1"/>
          </p:cNvSpPr>
          <p:nvPr>
            <p:ph idx="1"/>
          </p:nvPr>
        </p:nvSpPr>
        <p:spPr>
          <a:xfrm>
            <a:off x="725063" y="1616972"/>
            <a:ext cx="7572777" cy="5943600"/>
          </a:xfrm>
        </p:spPr>
        <p:txBody>
          <a:bodyPr>
            <a:normAutofit/>
          </a:bodyPr>
          <a:lstStyle/>
          <a:p>
            <a:pPr algn="just">
              <a:buBlip>
                <a:blip r:embed="rId2"/>
              </a:buBlip>
            </a:pPr>
            <a:endParaRPr lang="en-US" sz="2000" i="1" dirty="0" smtClean="0">
              <a:solidFill>
                <a:schemeClr val="accent1">
                  <a:lumMod val="25000"/>
                </a:schemeClr>
              </a:solidFill>
              <a:latin typeface="Times New Roman" pitchFamily="18" charset="0"/>
              <a:cs typeface="Times New Roman" pitchFamily="18" charset="0"/>
            </a:endParaRPr>
          </a:p>
          <a:p>
            <a:pPr algn="just">
              <a:buBlip>
                <a:blip r:embed="rId2"/>
              </a:buBlip>
            </a:pPr>
            <a:r>
              <a:rPr lang="en-US" sz="2000" i="1" dirty="0" smtClean="0">
                <a:solidFill>
                  <a:schemeClr val="accent1">
                    <a:lumMod val="25000"/>
                  </a:schemeClr>
                </a:solidFill>
                <a:latin typeface="Times New Roman" pitchFamily="18" charset="0"/>
                <a:cs typeface="Times New Roman" pitchFamily="18" charset="0"/>
              </a:rPr>
              <a:t> </a:t>
            </a:r>
            <a:r>
              <a:rPr lang="en-US" sz="2400" dirty="0" smtClean="0">
                <a:solidFill>
                  <a:schemeClr val="accent1">
                    <a:lumMod val="25000"/>
                  </a:schemeClr>
                </a:solidFill>
                <a:latin typeface="Times New Roman" pitchFamily="18" charset="0"/>
                <a:cs typeface="Times New Roman" pitchFamily="18" charset="0"/>
              </a:rPr>
              <a:t>A method to decrease the bit error rate (</a:t>
            </a:r>
            <a:r>
              <a:rPr lang="en-US" sz="2400" dirty="0" smtClean="0">
                <a:solidFill>
                  <a:schemeClr val="accent1">
                    <a:lumMod val="25000"/>
                  </a:schemeClr>
                </a:solidFill>
                <a:latin typeface="Times New Roman" pitchFamily="18" charset="0"/>
                <a:cs typeface="Times New Roman" pitchFamily="18" charset="0"/>
              </a:rPr>
              <a:t>BER) of </a:t>
            </a:r>
            <a:r>
              <a:rPr lang="en-US" sz="2400" dirty="0" smtClean="0">
                <a:solidFill>
                  <a:schemeClr val="accent1">
                    <a:lumMod val="25000"/>
                  </a:schemeClr>
                </a:solidFill>
                <a:latin typeface="Times New Roman" pitchFamily="18" charset="0"/>
                <a:cs typeface="Times New Roman" pitchFamily="18" charset="0"/>
              </a:rPr>
              <a:t>LT codes.</a:t>
            </a:r>
          </a:p>
          <a:p>
            <a:pPr algn="just">
              <a:buBlip>
                <a:blip r:embed="rId2"/>
              </a:buBlip>
            </a:pPr>
            <a:r>
              <a:rPr lang="en-US" sz="2400" dirty="0" smtClean="0">
                <a:solidFill>
                  <a:schemeClr val="accent1">
                    <a:lumMod val="25000"/>
                  </a:schemeClr>
                </a:solidFill>
                <a:latin typeface="Times New Roman" pitchFamily="18" charset="0"/>
                <a:cs typeface="Times New Roman" pitchFamily="18" charset="0"/>
              </a:rPr>
              <a:t> </a:t>
            </a:r>
            <a:r>
              <a:rPr lang="en-US" sz="2400" dirty="0" smtClean="0">
                <a:solidFill>
                  <a:schemeClr val="accent1">
                    <a:lumMod val="25000"/>
                  </a:schemeClr>
                </a:solidFill>
                <a:latin typeface="Times New Roman" pitchFamily="18" charset="0"/>
                <a:cs typeface="Times New Roman" pitchFamily="18" charset="0"/>
              </a:rPr>
              <a:t>The idea is to duplicate the set of </a:t>
            </a:r>
            <a:r>
              <a:rPr lang="en-US" sz="2400" dirty="0" smtClean="0">
                <a:solidFill>
                  <a:schemeClr val="accent1">
                    <a:lumMod val="25000"/>
                  </a:schemeClr>
                </a:solidFill>
                <a:latin typeface="Times New Roman" pitchFamily="18" charset="0"/>
                <a:cs typeface="Times New Roman" pitchFamily="18" charset="0"/>
              </a:rPr>
              <a:t>information symbols </a:t>
            </a:r>
            <a:r>
              <a:rPr lang="en-US" sz="2400" dirty="0" smtClean="0">
                <a:solidFill>
                  <a:schemeClr val="accent1">
                    <a:lumMod val="25000"/>
                  </a:schemeClr>
                </a:solidFill>
                <a:latin typeface="Times New Roman" pitchFamily="18" charset="0"/>
                <a:cs typeface="Times New Roman" pitchFamily="18" charset="0"/>
              </a:rPr>
              <a:t>and extend the original degree </a:t>
            </a:r>
            <a:r>
              <a:rPr lang="en-US" sz="2400" dirty="0" smtClean="0">
                <a:solidFill>
                  <a:schemeClr val="accent1">
                    <a:lumMod val="25000"/>
                  </a:schemeClr>
                </a:solidFill>
                <a:latin typeface="Times New Roman" pitchFamily="18" charset="0"/>
                <a:cs typeface="Times New Roman" pitchFamily="18" charset="0"/>
              </a:rPr>
              <a:t>distribution to </a:t>
            </a:r>
            <a:r>
              <a:rPr lang="en-US" sz="2400" dirty="0" smtClean="0">
                <a:solidFill>
                  <a:schemeClr val="accent1">
                    <a:lumMod val="25000"/>
                  </a:schemeClr>
                </a:solidFill>
                <a:latin typeface="Times New Roman" pitchFamily="18" charset="0"/>
                <a:cs typeface="Times New Roman" pitchFamily="18" charset="0"/>
              </a:rPr>
              <a:t>the new set of information symbols.</a:t>
            </a:r>
          </a:p>
          <a:p>
            <a:pPr algn="just">
              <a:buBlip>
                <a:blip r:embed="rId2"/>
              </a:buBlip>
            </a:pPr>
            <a:r>
              <a:rPr lang="en-US" sz="2400" dirty="0" smtClean="0">
                <a:solidFill>
                  <a:schemeClr val="accent1">
                    <a:lumMod val="25000"/>
                  </a:schemeClr>
                </a:solidFill>
                <a:latin typeface="Times New Roman" pitchFamily="18" charset="0"/>
                <a:cs typeface="Times New Roman" pitchFamily="18" charset="0"/>
              </a:rPr>
              <a:t> </a:t>
            </a:r>
            <a:r>
              <a:rPr lang="en-US" sz="2400" dirty="0" smtClean="0">
                <a:solidFill>
                  <a:schemeClr val="accent1">
                    <a:lumMod val="25000"/>
                  </a:schemeClr>
                </a:solidFill>
                <a:latin typeface="Times New Roman" pitchFamily="18" charset="0"/>
                <a:cs typeface="Times New Roman" pitchFamily="18" charset="0"/>
              </a:rPr>
              <a:t>Decrease the BER at the cost of a </a:t>
            </a:r>
            <a:r>
              <a:rPr lang="en-US" sz="2400" dirty="0" smtClean="0">
                <a:solidFill>
                  <a:schemeClr val="accent1">
                    <a:lumMod val="25000"/>
                  </a:schemeClr>
                </a:solidFill>
                <a:latin typeface="Times New Roman" pitchFamily="18" charset="0"/>
                <a:cs typeface="Times New Roman" pitchFamily="18" charset="0"/>
              </a:rPr>
              <a:t>controllable increase </a:t>
            </a:r>
            <a:r>
              <a:rPr lang="en-US" sz="2400" dirty="0" smtClean="0">
                <a:solidFill>
                  <a:schemeClr val="accent1">
                    <a:lumMod val="25000"/>
                  </a:schemeClr>
                </a:solidFill>
                <a:latin typeface="Times New Roman" pitchFamily="18" charset="0"/>
                <a:cs typeface="Times New Roman" pitchFamily="18" charset="0"/>
              </a:rPr>
              <a:t>in encoding and decoding complexity.</a:t>
            </a:r>
          </a:p>
          <a:p>
            <a:pPr algn="just">
              <a:buBlip>
                <a:blip r:embed="rId2"/>
              </a:buBlip>
            </a:pPr>
            <a:r>
              <a:rPr lang="en-US" sz="2400" dirty="0" smtClean="0">
                <a:solidFill>
                  <a:schemeClr val="accent1">
                    <a:lumMod val="25000"/>
                  </a:schemeClr>
                </a:solidFill>
                <a:latin typeface="Times New Roman" pitchFamily="18" charset="0"/>
                <a:cs typeface="Times New Roman" pitchFamily="18" charset="0"/>
              </a:rPr>
              <a:t> </a:t>
            </a:r>
            <a:r>
              <a:rPr lang="en-US" sz="2400" dirty="0" smtClean="0">
                <a:solidFill>
                  <a:schemeClr val="accent1">
                    <a:lumMod val="25000"/>
                  </a:schemeClr>
                </a:solidFill>
                <a:latin typeface="Times New Roman" pitchFamily="18" charset="0"/>
                <a:cs typeface="Times New Roman" pitchFamily="18" charset="0"/>
              </a:rPr>
              <a:t>An extension of this idea to UEP with LT codes.</a:t>
            </a:r>
          </a:p>
          <a:p>
            <a:pPr algn="just">
              <a:buBlip>
                <a:blip r:embed="rId2"/>
              </a:buBlip>
            </a:pPr>
            <a:r>
              <a:rPr lang="en-US" sz="2400" dirty="0" smtClean="0">
                <a:solidFill>
                  <a:schemeClr val="accent1">
                    <a:lumMod val="25000"/>
                  </a:schemeClr>
                </a:solidFill>
                <a:latin typeface="Times New Roman" pitchFamily="18" charset="0"/>
                <a:cs typeface="Times New Roman" pitchFamily="18" charset="0"/>
              </a:rPr>
              <a:t>In particular, we apply our UEP scheme to </a:t>
            </a:r>
            <a:r>
              <a:rPr lang="en-US" sz="2400" dirty="0" smtClean="0">
                <a:solidFill>
                  <a:schemeClr val="accent1">
                    <a:lumMod val="25000"/>
                  </a:schemeClr>
                </a:solidFill>
                <a:latin typeface="Times New Roman" pitchFamily="18" charset="0"/>
                <a:cs typeface="Times New Roman" pitchFamily="18" charset="0"/>
              </a:rPr>
              <a:t>the problem </a:t>
            </a:r>
            <a:r>
              <a:rPr lang="en-US" sz="2400" dirty="0" smtClean="0">
                <a:solidFill>
                  <a:schemeClr val="accent1">
                    <a:lumMod val="25000"/>
                  </a:schemeClr>
                </a:solidFill>
                <a:latin typeface="Times New Roman" pitchFamily="18" charset="0"/>
                <a:cs typeface="Times New Roman" pitchFamily="18" charset="0"/>
              </a:rPr>
              <a:t>of video multicast with </a:t>
            </a:r>
            <a:r>
              <a:rPr lang="en-US" sz="2400" dirty="0" smtClean="0">
                <a:solidFill>
                  <a:schemeClr val="accent1">
                    <a:lumMod val="25000"/>
                  </a:schemeClr>
                </a:solidFill>
                <a:latin typeface="Times New Roman" pitchFamily="18" charset="0"/>
                <a:cs typeface="Times New Roman" pitchFamily="18" charset="0"/>
              </a:rPr>
              <a:t>heterogeneous receivers</a:t>
            </a:r>
            <a:r>
              <a:rPr lang="en-US" sz="2400" dirty="0" smtClean="0">
                <a:solidFill>
                  <a:schemeClr val="accent1">
                    <a:lumMod val="25000"/>
                  </a:schemeClr>
                </a:solidFill>
                <a:latin typeface="Times New Roman" pitchFamily="18" charset="0"/>
                <a:cs typeface="Times New Roman" pitchFamily="18" charset="0"/>
              </a:rPr>
              <a:t>.</a:t>
            </a:r>
            <a:endParaRPr lang="en-US" sz="2400" dirty="0" smtClean="0">
              <a:solidFill>
                <a:schemeClr val="accent1">
                  <a:lumMod val="25000"/>
                </a:schemeClr>
              </a:solidFill>
              <a:latin typeface="Times New Roman" pitchFamily="18" charset="0"/>
              <a:cs typeface="Times New Roman" pitchFamily="18" charset="0"/>
            </a:endParaRPr>
          </a:p>
          <a:p>
            <a:pPr>
              <a:buBlip>
                <a:blip r:embed="rId2"/>
              </a:buBlip>
            </a:pPr>
            <a:endParaRPr lang="en-US" sz="2100" i="1" dirty="0" smtClean="0">
              <a:solidFill>
                <a:schemeClr val="accent1">
                  <a:lumMod val="25000"/>
                </a:schemeClr>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188" y="1375922"/>
            <a:ext cx="8229600" cy="4389120"/>
          </a:xfrm>
        </p:spPr>
        <p:txBody>
          <a:bodyPr/>
          <a:lstStyle/>
          <a:p>
            <a:pPr>
              <a:buNone/>
            </a:pPr>
            <a:endParaRPr lang="en-US" dirty="0" smtClean="0"/>
          </a:p>
          <a:p>
            <a:pPr algn="ctr">
              <a:buNone/>
            </a:pPr>
            <a:endParaRPr lang="en-US" dirty="0" smtClean="0"/>
          </a:p>
          <a:p>
            <a:pPr algn="ctr">
              <a:buNone/>
            </a:pPr>
            <a:r>
              <a:rPr lang="en-US" sz="6000" i="1" u="sng" dirty="0" smtClean="0">
                <a:solidFill>
                  <a:srgbClr val="006666"/>
                </a:solidFill>
                <a:latin typeface="Times New Roman" pitchFamily="18" charset="0"/>
                <a:cs typeface="Times New Roman" pitchFamily="18" charset="0"/>
              </a:rPr>
              <a:t>THANK YOU</a:t>
            </a:r>
            <a:endParaRPr lang="en-US" sz="6000" i="1" u="sng" dirty="0">
              <a:solidFill>
                <a:srgbClr val="006666"/>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440</TotalTime>
  <Words>213</Words>
  <Application>Microsoft Office PowerPoint</Application>
  <PresentationFormat>On-screen Show (4:3)</PresentationFormat>
  <Paragraphs>37</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Unequal Error Protection for Streaming Media Based on Rateless Codes</vt:lpstr>
      <vt:lpstr>Software Platform: </vt:lpstr>
      <vt:lpstr>         Abstract</vt:lpstr>
      <vt:lpstr>PURPOSED SYSTEM</vt:lpstr>
      <vt:lpstr>Existing system</vt:lpstr>
      <vt:lpstr>         NEW THOUGHTS</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Classroom System</dc:title>
  <dc:creator>Arun</dc:creator>
  <cp:lastModifiedBy>Arun</cp:lastModifiedBy>
  <cp:revision>70</cp:revision>
  <dcterms:created xsi:type="dcterms:W3CDTF">2008-12-06T14:01:56Z</dcterms:created>
  <dcterms:modified xsi:type="dcterms:W3CDTF">2012-11-04T14:02:40Z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ies>
</file>