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637" r:id="rId3"/>
    <p:sldId id="692" r:id="rId5"/>
    <p:sldId id="694" r:id="rId6"/>
    <p:sldId id="695" r:id="rId7"/>
    <p:sldId id="714" r:id="rId8"/>
    <p:sldId id="704" r:id="rId9"/>
    <p:sldId id="679" r:id="rId10"/>
    <p:sldId id="681" r:id="rId11"/>
    <p:sldId id="715" r:id="rId12"/>
    <p:sldId id="696" r:id="rId13"/>
    <p:sldId id="697" r:id="rId14"/>
    <p:sldId id="703" r:id="rId15"/>
    <p:sldId id="701" r:id="rId16"/>
    <p:sldId id="716" r:id="rId17"/>
    <p:sldId id="699" r:id="rId18"/>
    <p:sldId id="705" r:id="rId19"/>
    <p:sldId id="717" r:id="rId20"/>
    <p:sldId id="708" r:id="rId21"/>
    <p:sldId id="709" r:id="rId22"/>
    <p:sldId id="707" r:id="rId23"/>
    <p:sldId id="713" r:id="rId24"/>
    <p:sldId id="718" r:id="rId25"/>
    <p:sldId id="711" r:id="rId26"/>
    <p:sldId id="712" r:id="rId27"/>
    <p:sldId id="743" r:id="rId28"/>
    <p:sldId id="746" r:id="rId29"/>
    <p:sldId id="719" r:id="rId30"/>
    <p:sldId id="735" r:id="rId31"/>
    <p:sldId id="737" r:id="rId32"/>
    <p:sldId id="736" r:id="rId33"/>
    <p:sldId id="775" r:id="rId34"/>
    <p:sldId id="747" r:id="rId35"/>
    <p:sldId id="748" r:id="rId36"/>
    <p:sldId id="733" r:id="rId37"/>
    <p:sldId id="734" r:id="rId38"/>
    <p:sldId id="749" r:id="rId39"/>
    <p:sldId id="725" r:id="rId40"/>
    <p:sldId id="750" r:id="rId41"/>
    <p:sldId id="700" r:id="rId42"/>
    <p:sldId id="755" r:id="rId43"/>
    <p:sldId id="751" r:id="rId44"/>
    <p:sldId id="682" r:id="rId45"/>
    <p:sldId id="740" r:id="rId46"/>
    <p:sldId id="684" r:id="rId47"/>
    <p:sldId id="739" r:id="rId48"/>
    <p:sldId id="742" r:id="rId49"/>
    <p:sldId id="685" r:id="rId50"/>
    <p:sldId id="698" r:id="rId51"/>
    <p:sldId id="752" r:id="rId52"/>
    <p:sldId id="720" r:id="rId53"/>
    <p:sldId id="730" r:id="rId54"/>
    <p:sldId id="731" r:id="rId55"/>
    <p:sldId id="728" r:id="rId56"/>
    <p:sldId id="754" r:id="rId57"/>
    <p:sldId id="683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5567002-E995-894C-91D6-B9897D361982}">
          <p14:sldIdLst>
            <p14:sldId id="637"/>
          </p14:sldIdLst>
        </p14:section>
        <p14:section name="Inner" id="{B2863E8C-2235-3944-A439-2A6F24937E6E}">
          <p14:sldIdLst>
            <p14:sldId id="692"/>
            <p14:sldId id="694"/>
            <p14:sldId id="695"/>
            <p14:sldId id="714"/>
            <p14:sldId id="704"/>
            <p14:sldId id="679"/>
            <p14:sldId id="681"/>
            <p14:sldId id="715"/>
            <p14:sldId id="696"/>
            <p14:sldId id="697"/>
            <p14:sldId id="703"/>
            <p14:sldId id="701"/>
            <p14:sldId id="716"/>
            <p14:sldId id="699"/>
            <p14:sldId id="705"/>
            <p14:sldId id="717"/>
            <p14:sldId id="708"/>
            <p14:sldId id="709"/>
            <p14:sldId id="707"/>
            <p14:sldId id="713"/>
            <p14:sldId id="718"/>
            <p14:sldId id="711"/>
            <p14:sldId id="712"/>
            <p14:sldId id="743"/>
            <p14:sldId id="746"/>
            <p14:sldId id="719"/>
            <p14:sldId id="735"/>
            <p14:sldId id="737"/>
            <p14:sldId id="736"/>
            <p14:sldId id="775"/>
            <p14:sldId id="747"/>
            <p14:sldId id="748"/>
            <p14:sldId id="733"/>
            <p14:sldId id="734"/>
            <p14:sldId id="749"/>
            <p14:sldId id="725"/>
            <p14:sldId id="750"/>
            <p14:sldId id="700"/>
            <p14:sldId id="755"/>
            <p14:sldId id="751"/>
            <p14:sldId id="682"/>
            <p14:sldId id="740"/>
            <p14:sldId id="684"/>
            <p14:sldId id="739"/>
            <p14:sldId id="742"/>
            <p14:sldId id="685"/>
            <p14:sldId id="698"/>
            <p14:sldId id="752"/>
            <p14:sldId id="720"/>
            <p14:sldId id="730"/>
            <p14:sldId id="731"/>
            <p14:sldId id="728"/>
            <p14:sldId id="754"/>
          </p14:sldIdLst>
        </p14:section>
        <p14:section name="End Frame" id="{97BF8181-13B5-D84A-A26F-F5A3C3195F78}">
          <p14:sldIdLst>
            <p14:sldId id="6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489"/>
    <a:srgbClr val="18814D"/>
    <a:srgbClr val="00925F"/>
    <a:srgbClr val="D9D9D9"/>
    <a:srgbClr val="CCCCCC"/>
    <a:srgbClr val="E6E6E6"/>
    <a:srgbClr val="F3F3F3"/>
    <a:srgbClr val="BFBFBF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 autoAdjust="0"/>
    <p:restoredTop sz="89920" autoAdjust="0"/>
  </p:normalViewPr>
  <p:slideViewPr>
    <p:cSldViewPr snapToObjects="1">
      <p:cViewPr varScale="1">
        <p:scale>
          <a:sx n="97" d="100"/>
          <a:sy n="97" d="100"/>
        </p:scale>
        <p:origin x="-966" y="-102"/>
      </p:cViewPr>
      <p:guideLst>
        <p:guide orient="horz" pos="4108"/>
        <p:guide orient="horz" pos="3972"/>
        <p:guide orient="horz" pos="3077"/>
        <p:guide orient="horz" pos="2378"/>
        <p:guide pos="278"/>
        <p:guide pos="5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128" d="100"/>
          <a:sy n="128" d="100"/>
        </p:scale>
        <p:origin x="-4576" y="-112"/>
      </p:cViewPr>
      <p:guideLst>
        <p:guide orient="horz" pos="2938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第一行包含了</a:t>
            </a:r>
            <a:r>
              <a:rPr lang="en-US" altLang="zh-CN"/>
              <a:t>Buffer/Cache</a:t>
            </a:r>
            <a:r>
              <a:rPr lang="zh-CN" altLang="en-US"/>
              <a:t>，</a:t>
            </a:r>
            <a:r>
              <a:rPr lang="en-US" altLang="zh-CN"/>
              <a:t>10G</a:t>
            </a:r>
            <a:r>
              <a:rPr lang="zh-CN" altLang="en-US"/>
              <a:t>是系统当前真正空闲的内存</a:t>
            </a:r>
            <a:endParaRPr lang="zh-CN" altLang="en-US"/>
          </a:p>
          <a:p>
            <a:r>
              <a:rPr lang="zh-CN" altLang="en-US"/>
              <a:t>Linux系统会占用部分空闲物理内存作缓存（比如：为了提升文件的读写的时间）。</a:t>
            </a:r>
            <a:endParaRPr lang="zh-CN" altLang="en-US"/>
          </a:p>
          <a:p>
            <a:r>
              <a:rPr lang="zh-CN" altLang="en-US"/>
              <a:t>当程序需要内存且当前空余物理内存不足时，linux系统会释放缓存的内存供进程使用。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第二行的</a:t>
            </a:r>
            <a:r>
              <a:rPr lang="en-US" altLang="zh-CN"/>
              <a:t>27G</a:t>
            </a:r>
            <a:r>
              <a:rPr lang="zh-CN" altLang="en-US"/>
              <a:t>是加上了</a:t>
            </a:r>
            <a:r>
              <a:rPr lang="en-US" altLang="zh-CN"/>
              <a:t>Buffer/Cache</a:t>
            </a:r>
            <a:r>
              <a:rPr lang="zh-CN" altLang="en-US"/>
              <a:t>的。 是不是意味这就很多内存了？</a:t>
            </a:r>
            <a:endParaRPr lang="zh-CN" altLang="en-US"/>
          </a:p>
          <a:p>
            <a:r>
              <a:rPr lang="zh-CN" altLang="en-US"/>
              <a:t>缓存内存不一定能够被回收供进程使用，如</a:t>
            </a:r>
            <a:r>
              <a:rPr lang="zh-CN" altLang="en-US" b="1"/>
              <a:t>共享内存</a:t>
            </a:r>
            <a:r>
              <a:rPr lang="zh-CN" altLang="en-US"/>
              <a:t>、动态库、临时文件系统（tmpfs）、当前状态属于Dirty的缓存等</a:t>
            </a:r>
            <a:endParaRPr lang="zh-CN" altLang="en-US"/>
          </a:p>
          <a:p>
            <a:r>
              <a:rPr lang="zh-CN" altLang="en-US"/>
              <a:t>不过我们一般都是</a:t>
            </a:r>
            <a:r>
              <a:rPr lang="en-US" altLang="zh-CN"/>
              <a:t>java</a:t>
            </a:r>
            <a:r>
              <a:rPr lang="zh-CN" altLang="en-US"/>
              <a:t>开发作为后台， 共享内存可以忽略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/>
              <a:t>swap </a:t>
            </a:r>
            <a:r>
              <a:rPr lang="zh-CN" altLang="en-US"/>
              <a:t>（</a:t>
            </a:r>
            <a:r>
              <a:rPr lang="en-US" altLang="zh-CN"/>
              <a:t>swap</a:t>
            </a:r>
            <a:r>
              <a:rPr lang="zh-CN" altLang="en-US"/>
              <a:t>是当系统内存不够用时，将部分暂时用不到的内存保存到磁盘中。如果需要的时候会再次从磁盘中导入，导致大量的磁盘</a:t>
            </a:r>
            <a:r>
              <a:rPr lang="en-US" altLang="zh-CN"/>
              <a:t>IO</a:t>
            </a:r>
            <a:r>
              <a:rPr lang="zh-CN" altLang="en-US"/>
              <a:t>，性能极具下降。 如果存在一般也意味着内存不够用了）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伴随着cache清除的行为的，一般都是系统IO飙高。因为内核要对比cache中的数据和对应硬盘文件上的数据是否一致，如果不一致需要写回，之后才能回收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Linux系统当出现内存吃紧时，到底会选择释放内存还是Swap内存是有倾向的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可以通过调整/proc/sys/vm/swappiness进而影响系统的行为。（例如：当swappiness值为90，内存不足时，系统将更倾向于使用swap。）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VIRT：虚拟内存，这部分内存不一定分配了真实的物理内存，有可能没使用，有可能被换到了交换区。一般会很大 。 所以一般不用太关注</a:t>
            </a:r>
            <a:endParaRPr lang="zh-CN" altLang="en-US"/>
          </a:p>
          <a:p>
            <a:r>
              <a:rPr lang="zh-CN" altLang="en-US"/>
              <a:t>RSS：进程实际正在使用的，没有被换出的物理内存</a:t>
            </a:r>
            <a:endParaRPr lang="zh-CN" altLang="en-US"/>
          </a:p>
          <a:p>
            <a:r>
              <a:rPr lang="zh-CN" altLang="en-US"/>
              <a:t>SHR：共享内存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有垃圾回收机制，理论上是不会有内存泄漏的。但编码不当可能会导致内存泄漏：无意识地保存了长期不用的句柄。（比如</a:t>
            </a:r>
            <a:r>
              <a:rPr lang="en-US" altLang="zh-CN"/>
              <a:t>map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中）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多检查代码逻辑！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无用资源尽快释放</a:t>
            </a:r>
            <a:endParaRPr lang="zh-CN" altLang="en-US"/>
          </a:p>
          <a:p>
            <a:r>
              <a:rPr lang="zh-CN" altLang="en-US"/>
              <a:t>池子资源取了后记得释放，特别在异常情况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df</a:t>
            </a:r>
            <a:r>
              <a:rPr lang="zh-CN" altLang="en-US"/>
              <a:t>：查看硬盘的大小及使用率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du</a:t>
            </a:r>
            <a:r>
              <a:rPr lang="zh-CN" altLang="en-US"/>
              <a:t>：查看目录、文件的大小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35760</a:t>
            </a:r>
            <a:r>
              <a:rPr lang="zh-CN" altLang="en-US"/>
              <a:t>：已分配文件句柄数</a:t>
            </a:r>
            <a:endParaRPr lang="zh-CN" altLang="en-US"/>
          </a:p>
          <a:p>
            <a:r>
              <a:rPr lang="zh-CN" altLang="en-US"/>
              <a:t>0：已分配未使用文件句柄数</a:t>
            </a:r>
            <a:endParaRPr lang="zh-CN" altLang="en-US"/>
          </a:p>
          <a:p>
            <a:r>
              <a:rPr lang="en-US" altLang="zh-CN"/>
              <a:t>524288</a:t>
            </a:r>
            <a:r>
              <a:rPr lang="zh-CN" altLang="en-US"/>
              <a:t>：系统最大文件句柄数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iotop权限线上环境好像没有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r>
              <a:rPr lang="en-US" altLang="zh-CN"/>
              <a:t>dstat </a:t>
            </a:r>
            <a:r>
              <a:rPr lang="zh-CN" altLang="en-US"/>
              <a:t>现在功能比较全，是查看硬盘和网络的利器</a:t>
            </a:r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线上机器不一定安装了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最后送大家一个彩蛋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跟</a:t>
            </a:r>
            <a:r>
              <a:rPr lang="en-US" altLang="zh-CN"/>
              <a:t>ps</a:t>
            </a:r>
            <a:r>
              <a:rPr lang="zh-CN" altLang="en-US"/>
              <a:t>类似，不过只查看</a:t>
            </a:r>
            <a:r>
              <a:rPr lang="en-US" altLang="zh-CN"/>
              <a:t>java</a:t>
            </a:r>
            <a:r>
              <a:rPr lang="zh-CN" altLang="en-US"/>
              <a:t>进程， 相当于获取进程号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jstat </a:t>
            </a:r>
            <a:r>
              <a:rPr lang="zh-CN" altLang="en-US">
                <a:sym typeface="+mn-ea"/>
              </a:rPr>
              <a:t>的查看方式很多种，不过都跟</a:t>
            </a:r>
            <a:r>
              <a:rPr lang="en-US" altLang="zh-CN">
                <a:sym typeface="+mn-ea"/>
              </a:rPr>
              <a:t>GC</a:t>
            </a:r>
            <a:r>
              <a:rPr lang="zh-CN" altLang="en-US">
                <a:sym typeface="+mn-ea"/>
              </a:rPr>
              <a:t>相关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S0C：输出Survivor0空间的大小。单位KB。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S1C：输出Survivor1空间的大小。单位KB。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S0U：输出Survivor0已用空间的大小。单位KB。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S1U：输出Survivor1已用空间的大小。单位KB。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EC：输出Eden空间的大小。单位KB。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EU：输出Eden已用空间的大小。单位KB。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OC：输出老年代空间的大小。单位KB。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OU：输出老年代已用空间的大小。单位KB。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MC(PC)：输出方法区(持久代)空间的大小。单位KB。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MU(PU)：输出方法区(持久代)已用空间的大小。单位KB。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CCSC：输出压缩类空间大小。单位KB。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CCSU：输出压缩类空间使用大小。单位KB。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YGC：新生代空间GC时间发生的次数。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YGCT：新生代GC处理花费的时间。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FGC：full GC发生的次数。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FGCT：full GC操作花费的时间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GCT：GC操作花费的总时间。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top </a:t>
            </a:r>
            <a:r>
              <a:rPr lang="zh-CN" altLang="en-US"/>
              <a:t>查看进程 异常线程  获取线程的</a:t>
            </a:r>
            <a:r>
              <a:rPr lang="en-US" altLang="zh-CN"/>
              <a:t>PID</a:t>
            </a:r>
            <a:r>
              <a:rPr lang="zh-CN" altLang="en-US"/>
              <a:t>号。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jstack</a:t>
            </a:r>
            <a:r>
              <a:rPr lang="zh-CN" altLang="en-US"/>
              <a:t>打印进程的所有 线程堆栈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拿异常</a:t>
            </a:r>
            <a:r>
              <a:rPr lang="en-US" altLang="zh-CN"/>
              <a:t>PID</a:t>
            </a:r>
            <a:r>
              <a:rPr lang="zh-CN" altLang="en-US"/>
              <a:t>去线程堆栈中查找， 看看线程此时在做什么操作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不过</a:t>
            </a:r>
            <a:r>
              <a:rPr lang="en-US" altLang="zh-CN"/>
              <a:t>dump</a:t>
            </a:r>
            <a:r>
              <a:rPr lang="zh-CN" altLang="en-US"/>
              <a:t>出来的东西可能会很大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无状态、幂等、方便扩容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逻辑简单尽量少踩坑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、多地区、多运营商机房部署，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就近接入</a:t>
            </a:r>
            <a:r>
              <a:rPr lang="zh-CN" altLang="en-US">
                <a:sym typeface="+mn-ea"/>
              </a:rPr>
              <a:t>用户。避免跨城、跨地区流量访问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协程</a:t>
            </a:r>
            <a:r>
              <a:rPr lang="zh-CN" altLang="en-US"/>
              <a:t>：同步编写代码（线性的，符合人类思维的），到了要</a:t>
            </a:r>
            <a:r>
              <a:rPr lang="en-US" altLang="zh-CN"/>
              <a:t>“</a:t>
            </a:r>
            <a:r>
              <a:rPr lang="zh-CN" altLang="en-US"/>
              <a:t>阻塞</a:t>
            </a:r>
            <a:r>
              <a:rPr lang="en-US" altLang="zh-CN"/>
              <a:t>”</a:t>
            </a:r>
            <a:r>
              <a:rPr lang="zh-CN" altLang="en-US"/>
              <a:t>的地方，比如一个网络</a:t>
            </a:r>
            <a:r>
              <a:rPr lang="en-US" altLang="zh-CN"/>
              <a:t>rpc</a:t>
            </a:r>
            <a:r>
              <a:rPr lang="zh-CN" altLang="en-US"/>
              <a:t>请求， 会自动把你把当前上下文保存起来， 调用远端服务，切换到别的协程，等结果回来后，恢复上下文，继续后面的逻辑。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如果线程的话， 你只能发送请求， 然后阻塞住整个线程。等请求回来。</a:t>
            </a:r>
            <a:endParaRPr lang="zh-CN" altLang="en-US"/>
          </a:p>
          <a:p>
            <a:endParaRPr lang="zh-CN" altLang="en-US"/>
          </a:p>
          <a:p>
            <a:r>
              <a:t>一个服务端能支持多少个客户端连接，往往取决于服务端所能创建的线程数量</a:t>
            </a:r>
          </a:p>
          <a:p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https://blog.csdn.net/b2222505/article/details/79681202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协程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https://zhuanlan.zhihu.com/p/27590299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协程：同步编写代码（线性的，符合人类思维的），到了要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阻塞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的地方，比如一个网络</a:t>
            </a:r>
            <a:r>
              <a:rPr lang="en-US" altLang="zh-CN">
                <a:sym typeface="+mn-ea"/>
              </a:rPr>
              <a:t>rpc</a:t>
            </a:r>
            <a:r>
              <a:rPr lang="zh-CN" altLang="en-US">
                <a:sym typeface="+mn-ea"/>
              </a:rPr>
              <a:t>请求， 会自动把你把当前上下文保存起来， 调用远端服务，切换到别的协程，等结果回来后，恢复上下文，继续后面的逻辑。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如果线程的话， 你只能发送请求， 然后阻塞住整个线程。等请求回来。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一个服务端能支持多少个客户端连接，往往取决于服务端所能创建的线程数量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Compare and Swap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专业的事情 交给 专业的工具做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堆外就是意味着直接操作内容，不收</a:t>
            </a:r>
            <a:r>
              <a:rPr lang="en-US" altLang="zh-CN"/>
              <a:t>jvm</a:t>
            </a:r>
            <a:r>
              <a:rPr lang="zh-CN" altLang="en-US"/>
              <a:t>垃圾收集管理，缩小</a:t>
            </a:r>
            <a:r>
              <a:rPr lang="en-US" altLang="zh-CN"/>
              <a:t>GC</a:t>
            </a:r>
            <a:r>
              <a:rPr lang="zh-CN" altLang="en-US"/>
              <a:t>扫描范围</a:t>
            </a:r>
            <a:endParaRPr lang="zh-CN" altLang="en-US"/>
          </a:p>
          <a:p>
            <a:r>
              <a:rPr lang="zh-CN" altLang="en-US"/>
              <a:t>适用生命周期长的对象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本地缓存 违背了 服务无状态原则， 所以不能重度依赖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堆外就是意味着直接操作内容，不收</a:t>
            </a:r>
            <a:r>
              <a:rPr lang="en-US" altLang="zh-CN"/>
              <a:t>jvm</a:t>
            </a:r>
            <a:r>
              <a:rPr lang="zh-CN" altLang="en-US"/>
              <a:t>垃圾收集管理，缩小</a:t>
            </a:r>
            <a:r>
              <a:rPr lang="en-US" altLang="zh-CN"/>
              <a:t>GC</a:t>
            </a:r>
            <a:r>
              <a:rPr lang="zh-CN" altLang="en-US"/>
              <a:t>扫描范围</a:t>
            </a:r>
            <a:endParaRPr lang="zh-CN" altLang="en-US"/>
          </a:p>
          <a:p>
            <a:r>
              <a:rPr lang="zh-CN" altLang="en-US"/>
              <a:t>适用生命周期长的对象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！</a:t>
            </a:r>
            <a:r>
              <a:rPr lang="en-US" altLang="zh-CN"/>
              <a:t>=  </a:t>
            </a:r>
            <a:r>
              <a:rPr lang="zh-CN" altLang="en-US"/>
              <a:t>、</a:t>
            </a:r>
            <a:r>
              <a:rPr lang="en-US" altLang="zh-CN"/>
              <a:t>or  </a:t>
            </a:r>
            <a:r>
              <a:rPr lang="zh-CN" altLang="en-US"/>
              <a:t>是不会使用索引的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最左原则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当然 </a:t>
            </a:r>
            <a:r>
              <a:rPr lang="en-US" altLang="zh-CN"/>
              <a:t>Mongo </a:t>
            </a:r>
            <a:r>
              <a:rPr lang="zh-CN" altLang="en-US"/>
              <a:t>也是有 </a:t>
            </a:r>
            <a:r>
              <a:rPr lang="en-US" altLang="zh-CN"/>
              <a:t>explain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避免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随着素的增加，而导致无谓的频繁重新分配更大的内存并拷贝内存操作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方便用</a:t>
            </a:r>
            <a:r>
              <a:rPr lang="en-US" altLang="zh-CN"/>
              <a:t>awk </a:t>
            </a:r>
            <a:r>
              <a:rPr lang="zh-CN" altLang="en-US"/>
              <a:t>等</a:t>
            </a:r>
            <a:r>
              <a:rPr lang="en-US" altLang="zh-CN"/>
              <a:t>linux</a:t>
            </a:r>
            <a:r>
              <a:rPr lang="zh-CN" altLang="en-US"/>
              <a:t>命令作分析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避免跑满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usr:用户空间CPU使用占比</a:t>
            </a:r>
            <a:endParaRPr lang="zh-CN" altLang="en-US"/>
          </a:p>
          <a:p>
            <a:r>
              <a:rPr lang="zh-CN" altLang="en-US"/>
              <a:t>sys:内核空间CPU使用占比</a:t>
            </a:r>
            <a:endParaRPr lang="zh-CN" altLang="en-US"/>
          </a:p>
          <a:p>
            <a:r>
              <a:rPr lang="zh-CN" altLang="en-US"/>
              <a:t>nice:低优先级进程使用CPU占比（nice值大于0的进程）</a:t>
            </a:r>
            <a:endParaRPr lang="zh-CN" altLang="en-US"/>
          </a:p>
          <a:p>
            <a:r>
              <a:rPr lang="zh-CN" altLang="en-US"/>
              <a:t>idle:CPU空闲时间占比</a:t>
            </a:r>
            <a:endParaRPr lang="zh-CN" altLang="en-US"/>
          </a:p>
          <a:p>
            <a:r>
              <a:rPr lang="zh-CN" altLang="en-US"/>
              <a:t>io wait:CPU等待IO占比</a:t>
            </a:r>
            <a:endParaRPr lang="zh-CN" altLang="en-US"/>
          </a:p>
          <a:p>
            <a:r>
              <a:rPr lang="zh-CN" altLang="en-US"/>
              <a:t>irq/hi:CPU处理硬中断占比</a:t>
            </a:r>
            <a:endParaRPr lang="zh-CN" altLang="en-US"/>
          </a:p>
          <a:p>
            <a:r>
              <a:rPr lang="zh-CN" altLang="en-US"/>
              <a:t>soft/si:CPU处理软中断占比</a:t>
            </a:r>
            <a:endParaRPr lang="zh-CN" altLang="en-US"/>
          </a:p>
          <a:p>
            <a:r>
              <a:rPr lang="zh-CN" altLang="en-US"/>
              <a:t>guest与steal与虚拟机有关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VIRT:    进程虚拟内存大小 [进程总得寻址空间大小]</a:t>
            </a:r>
            <a:endParaRPr lang="zh-CN" altLang="en-US"/>
          </a:p>
          <a:p>
            <a:r>
              <a:rPr lang="zh-CN" altLang="en-US"/>
              <a:t>RES:     进程实际占用物理内存大小</a:t>
            </a:r>
            <a:endParaRPr lang="zh-CN" altLang="en-US"/>
          </a:p>
          <a:p>
            <a:r>
              <a:rPr lang="zh-CN" altLang="en-US"/>
              <a:t>SHR:     共享内存大小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前三个是1、5、15分钟内的平均进程数。第四个的分子是正在运行的进程数，分母是进程总数；最后一个最近运行的进程ID号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对于单核次来说，  大于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是负载高的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核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，大于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是负载高的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/*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一般来说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每个</a:t>
            </a:r>
            <a:r>
              <a:rPr lang="zh-CN" altLang="en-US">
                <a:sym typeface="+mn-ea"/>
              </a:rPr>
              <a:t>CPU的当前活动进程数不大于3那么系统的性能就是良好的。如果每个CPU的任务数大于5，那么就表明机器的性能有严重问题。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注意是每个</a:t>
            </a:r>
            <a:r>
              <a:rPr lang="en-US" altLang="zh-CN">
                <a:sym typeface="+mn-ea"/>
              </a:rPr>
              <a:t>CPU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对于上面的例子来说，假设系统有8个CPU，那么其每个CPU在1分钟内的进程数为：0.</a:t>
            </a:r>
            <a:r>
              <a:rPr lang="en-US" altLang="zh-CN"/>
              <a:t>87</a:t>
            </a:r>
            <a:r>
              <a:rPr lang="zh-CN" altLang="en-US"/>
              <a:t>/8=0.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*/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前面都是系统级别。  </a:t>
            </a:r>
            <a:r>
              <a:rPr lang="en-US" altLang="zh-CN"/>
              <a:t>pidstat</a:t>
            </a:r>
            <a:r>
              <a:rPr lang="zh-CN" altLang="en-US"/>
              <a:t>是进程级别的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广东欧珀移动通信有限公司</a:t>
            </a: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深圳市福田区泰然八路泰然大厦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C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座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楼</a:t>
            </a: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20/F, Block C,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Building,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8</a:t>
            </a:r>
            <a:r>
              <a:rPr lang="en-US" sz="1230" baseline="300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th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Rd,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Futian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, Shenzhen</a:t>
            </a:r>
            <a:endParaRPr lang="en-US" sz="123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8560" y="2221230"/>
            <a:ext cx="4246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4000"/>
              <a:t>程序优化的那些事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5604510" y="4162425"/>
            <a:ext cx="339915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吴海斌</a:t>
            </a:r>
            <a:endParaRPr lang="zh-CN" altLang="en-US"/>
          </a:p>
          <a:p>
            <a:r>
              <a:rPr lang="en-US" altLang="zh-CN"/>
              <a:t>wuhaibin@oppo.com/80230652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930" y="29718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系统内存</a:t>
            </a:r>
            <a:endParaRPr lang="zh-CN" altLang="en-US"/>
          </a:p>
        </p:txBody>
      </p:sp>
      <p:pic>
        <p:nvPicPr>
          <p:cNvPr id="4" name="图片 3" descr="free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812165"/>
            <a:ext cx="5971540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3055" y="1927225"/>
            <a:ext cx="19989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free -m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cat /proc/meminfo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top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75" y="247015"/>
            <a:ext cx="24390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swap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>
                <a:sym typeface="+mn-ea"/>
              </a:rPr>
              <a:t>关闭：swapoff -a 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关闭：swapon –a</a:t>
            </a:r>
            <a:endParaRPr lang="zh-CN" altLang="en-US"/>
          </a:p>
          <a:p>
            <a:pPr algn="l"/>
            <a:endParaRPr lang="zh-CN" altLang="en-US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375" y="1625600"/>
            <a:ext cx="32562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共享内存</a:t>
            </a:r>
            <a:endParaRPr lang="zh-CN" altLang="en-US"/>
          </a:p>
          <a:p>
            <a:pPr algn="l"/>
            <a:r>
              <a:rPr lang="en-US" altLang="zh-CN"/>
              <a:t>	systemV</a:t>
            </a:r>
            <a:r>
              <a:rPr lang="zh-CN" altLang="en-US"/>
              <a:t>：</a:t>
            </a:r>
            <a:r>
              <a:rPr lang="en-US" altLang="zh-CN"/>
              <a:t>ipcs -mu</a:t>
            </a:r>
            <a:endParaRPr lang="en-US" altLang="zh-CN"/>
          </a:p>
          <a:p>
            <a:pPr algn="l"/>
            <a:r>
              <a:rPr lang="en-US" altLang="zh-CN"/>
              <a:t>	POSIX</a:t>
            </a:r>
            <a:r>
              <a:rPr lang="zh-CN" altLang="en-US"/>
              <a:t>：du -sm /dev/shm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375" y="2796540"/>
            <a:ext cx="1076833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清除</a:t>
            </a:r>
            <a:r>
              <a:rPr lang="en-US" altLang="zh-CN"/>
              <a:t>Buffer/Cache</a:t>
            </a:r>
            <a:endParaRPr lang="en-US" altLang="zh-CN"/>
          </a:p>
          <a:p>
            <a:pPr algn="l"/>
            <a:r>
              <a:rPr lang="en-US" altLang="zh-CN"/>
              <a:t>	echo 1 &gt; /proc/sys/vm/drop_caches 表示清除page cache。</a:t>
            </a:r>
            <a:endParaRPr lang="en-US" altLang="zh-CN"/>
          </a:p>
          <a:p>
            <a:pPr algn="l"/>
            <a:r>
              <a:rPr lang="en-US" altLang="zh-CN"/>
              <a:t>	echo 2 &gt; /proc/sys/vm/drop_caches 表示清除slab分配器中的对象（包括目录项缓存和inode缓存）。</a:t>
            </a:r>
            <a:endParaRPr lang="en-US" altLang="zh-CN"/>
          </a:p>
          <a:p>
            <a:pPr algn="l"/>
            <a:r>
              <a:rPr lang="en-US" altLang="zh-CN"/>
              <a:t>	echo 3 &gt; /proc/sys/vm/drop_caches 表示清除page cache和slab分配器中的缓存对象。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9375" y="4414520"/>
            <a:ext cx="7650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/proc/sys/vm/swappiness 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	</a:t>
            </a:r>
            <a:r>
              <a:rPr lang="zh-CN" altLang="en-US">
                <a:sym typeface="+mn-ea"/>
              </a:rPr>
              <a:t>例如：当swappiness值为90，内存不足时，系统将更倾向于使用swap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140" y="21653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进程内存</a:t>
            </a:r>
            <a:endParaRPr lang="en-US" altLang="zh-CN"/>
          </a:p>
        </p:txBody>
      </p:sp>
      <p:pic>
        <p:nvPicPr>
          <p:cNvPr id="5" name="图片 4" descr="mem.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716915"/>
            <a:ext cx="6400165" cy="2333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8140" y="3333750"/>
            <a:ext cx="24434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top</a:t>
            </a:r>
            <a:endParaRPr lang="en-US" altLang="zh-CN" b="1">
              <a:solidFill>
                <a:srgbClr val="FF0000"/>
              </a:solidFill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cat /proc/${pid}/smaps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pmap -x </a:t>
            </a:r>
            <a:r>
              <a:rPr lang="en-US" altLang="zh-CN">
                <a:sym typeface="+mn-ea"/>
              </a:rPr>
              <a:t>${pid}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195" y="724535"/>
            <a:ext cx="2748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OOM</a:t>
            </a:r>
            <a:r>
              <a:rPr lang="zh-CN" altLang="en-US"/>
              <a:t>（Out Of Memory）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4195" y="1584325"/>
            <a:ext cx="365379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dmesg</a:t>
            </a:r>
            <a:r>
              <a:rPr lang="zh-CN" altLang="en-US"/>
              <a:t>（</a:t>
            </a:r>
            <a:r>
              <a:rPr lang="en-US" altLang="zh-CN" b="1">
                <a:solidFill>
                  <a:srgbClr val="FF0000"/>
                </a:solidFill>
              </a:rPr>
              <a:t>out of memory</a:t>
            </a:r>
            <a:r>
              <a:rPr lang="zh-CN" altLang="en-US" b="1">
                <a:solidFill>
                  <a:srgbClr val="FF0000"/>
                </a:solidFill>
              </a:rPr>
              <a:t>关键字</a:t>
            </a:r>
            <a:r>
              <a:rPr lang="zh-CN" altLang="en-US"/>
              <a:t>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检测系统内存使用情况</a:t>
            </a:r>
            <a:endParaRPr lang="zh-CN" altLang="en-US"/>
          </a:p>
          <a:p>
            <a:pPr algn="l"/>
            <a:r>
              <a:rPr lang="zh-CN" altLang="en-US"/>
              <a:t>检测进程启动</a:t>
            </a:r>
            <a:r>
              <a:rPr lang="en-US" altLang="zh-CN"/>
              <a:t>VM </a:t>
            </a:r>
            <a:r>
              <a:rPr lang="zh-CN" altLang="en-US"/>
              <a:t>内存相关参数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检测进程启动日志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8645" y="3916680"/>
            <a:ext cx="2659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java</a:t>
            </a:r>
            <a:r>
              <a:rPr lang="zh-CN" altLang="en-US"/>
              <a:t>会不会有内存泄漏？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1310" y="2388870"/>
            <a:ext cx="881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磁盘</a:t>
            </a:r>
            <a:r>
              <a:rPr lang="en-US" altLang="zh-CN"/>
              <a:t>IO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480" y="433705"/>
            <a:ext cx="881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</a:t>
            </a:r>
            <a:r>
              <a:rPr lang="en-US" altLang="zh-CN"/>
              <a:t>IO</a:t>
            </a:r>
            <a:endParaRPr lang="en-US" altLang="zh-CN"/>
          </a:p>
        </p:txBody>
      </p:sp>
      <p:pic>
        <p:nvPicPr>
          <p:cNvPr id="3" name="图片 2" descr="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989965"/>
            <a:ext cx="3933190" cy="876300"/>
          </a:xfrm>
          <a:prstGeom prst="rect">
            <a:avLst/>
          </a:prstGeom>
        </p:spPr>
      </p:pic>
      <p:pic>
        <p:nvPicPr>
          <p:cNvPr id="4" name="图片 3" descr="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442845"/>
            <a:ext cx="3371215" cy="1047750"/>
          </a:xfrm>
          <a:prstGeom prst="rect">
            <a:avLst/>
          </a:prstGeom>
        </p:spPr>
      </p:pic>
      <p:pic>
        <p:nvPicPr>
          <p:cNvPr id="6" name="图片 5" descr="文件句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4018915"/>
            <a:ext cx="361886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085" y="351790"/>
            <a:ext cx="20116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系统</a:t>
            </a:r>
            <a:r>
              <a:rPr lang="zh-CN" altLang="en-US"/>
              <a:t>磁盘</a:t>
            </a:r>
            <a:r>
              <a:rPr lang="en-US" altLang="zh-CN"/>
              <a:t>IO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iostat -kdx 1</a:t>
            </a:r>
            <a:endParaRPr lang="zh-CN" altLang="en-US"/>
          </a:p>
          <a:p>
            <a:pPr algn="l"/>
            <a:r>
              <a:rPr lang="zh-CN" altLang="en-US"/>
              <a:t>cat /proc/diskstat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3" name="图片 2" descr="iost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950085"/>
            <a:ext cx="8630920" cy="770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085" y="3175635"/>
            <a:ext cx="23037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进程</a:t>
            </a:r>
            <a:r>
              <a:rPr lang="zh-CN" altLang="en-US"/>
              <a:t>磁盘</a:t>
            </a:r>
            <a:r>
              <a:rPr lang="en-US" altLang="zh-CN"/>
              <a:t>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iotop -op</a:t>
            </a:r>
            <a:endParaRPr lang="en-US" altLang="zh-CN"/>
          </a:p>
          <a:p>
            <a:pPr algn="l"/>
            <a:r>
              <a:rPr lang="en-US" altLang="zh-CN"/>
              <a:t>pidstat -d 1</a:t>
            </a:r>
            <a:endParaRPr lang="en-US" altLang="zh-CN"/>
          </a:p>
          <a:p>
            <a:pPr algn="l"/>
            <a:r>
              <a:rPr lang="en-US" altLang="zh-CN"/>
              <a:t>pidstat -d 1 -p %{pid}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1310" y="2388870"/>
            <a:ext cx="881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网络</a:t>
            </a:r>
            <a:r>
              <a:rPr lang="en-US" altLang="zh-CN"/>
              <a:t>IO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125" y="271145"/>
            <a:ext cx="4386580" cy="3108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网络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查看所有连接（</a:t>
            </a:r>
            <a:r>
              <a:rPr lang="en-US" altLang="zh-CN"/>
              <a:t>listen</a:t>
            </a:r>
            <a:r>
              <a:rPr lang="zh-CN" altLang="en-US"/>
              <a:t>、</a:t>
            </a:r>
            <a:r>
              <a:rPr lang="en-US" altLang="zh-CN"/>
              <a:t>established</a:t>
            </a:r>
            <a:r>
              <a:rPr lang="zh-CN" altLang="en-US"/>
              <a:t>等等）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netstat -nalp</a:t>
            </a:r>
            <a:endParaRPr lang="en-US" altLang="zh-CN" b="1">
              <a:solidFill>
                <a:srgbClr val="FF0000"/>
              </a:solidFill>
            </a:endParaRPr>
          </a:p>
          <a:p>
            <a:pPr algn="l"/>
            <a:endParaRPr lang="en-US" altLang="zh-CN"/>
          </a:p>
          <a:p>
            <a:pPr algn="l"/>
            <a:r>
              <a:rPr lang="zh-CN" altLang="en-US"/>
              <a:t>查看统计后的连接数（</a:t>
            </a:r>
            <a:r>
              <a:rPr lang="en-US" altLang="zh-CN"/>
              <a:t>tcp</a:t>
            </a:r>
            <a:r>
              <a:rPr lang="zh-CN" altLang="en-US"/>
              <a:t>、</a:t>
            </a:r>
            <a:r>
              <a:rPr lang="en-US" altLang="zh-CN"/>
              <a:t>udp</a:t>
            </a:r>
            <a:r>
              <a:rPr lang="zh-CN" altLang="en-US"/>
              <a:t>等）</a:t>
            </a:r>
            <a:endParaRPr lang="zh-CN" altLang="en-US"/>
          </a:p>
          <a:p>
            <a:pPr algn="l"/>
            <a:r>
              <a:rPr lang="en-US" altLang="zh-CN"/>
              <a:t>ss -s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查看某个端口被哪个进程占用</a:t>
            </a:r>
            <a:endParaRPr lang="zh-CN" altLang="en-US"/>
          </a:p>
          <a:p>
            <a:pPr algn="l"/>
            <a:r>
              <a:rPr lang="en-US" altLang="zh-CN"/>
              <a:t>lsof -i:8080</a:t>
            </a:r>
            <a:endParaRPr lang="en-US" altLang="zh-CN"/>
          </a:p>
        </p:txBody>
      </p:sp>
      <p:pic>
        <p:nvPicPr>
          <p:cNvPr id="4" name="图片 3" descr="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275" y="1584960"/>
            <a:ext cx="4784725" cy="101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075" y="320040"/>
            <a:ext cx="258000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查看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系统</a:t>
            </a:r>
            <a:r>
              <a:rPr lang="zh-CN" altLang="en-US">
                <a:sym typeface="+mn-ea"/>
              </a:rPr>
              <a:t>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情况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sar -n DEV 1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只查看</a:t>
            </a:r>
            <a:r>
              <a:rPr lang="en-US" altLang="zh-CN">
                <a:sym typeface="+mn-ea"/>
              </a:rPr>
              <a:t>TCP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sar -n TCP,ETCP 1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查看网络错误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sar -n EDEV 1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dstat 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nload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cat </a:t>
            </a:r>
            <a:r>
              <a:rPr lang="zh-CN" altLang="en-US">
                <a:sym typeface="+mn-ea"/>
              </a:rPr>
              <a:t>/proc/net/snmp</a:t>
            </a:r>
            <a:endParaRPr lang="zh-CN" altLang="en-US"/>
          </a:p>
        </p:txBody>
      </p:sp>
      <p:pic>
        <p:nvPicPr>
          <p:cNvPr id="3" name="图片 2" descr="s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986790"/>
            <a:ext cx="7095490" cy="1143000"/>
          </a:xfrm>
          <a:prstGeom prst="rect">
            <a:avLst/>
          </a:prstGeom>
        </p:spPr>
      </p:pic>
      <p:pic>
        <p:nvPicPr>
          <p:cNvPr id="5" name="图片 4" descr="dst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2549525"/>
            <a:ext cx="6000115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7130" y="953770"/>
            <a:ext cx="33832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常用</a:t>
            </a:r>
            <a:r>
              <a:rPr lang="en-US" altLang="zh-CN"/>
              <a:t>linux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常用</a:t>
            </a:r>
            <a:r>
              <a:rPr lang="en-US" altLang="zh-CN"/>
              <a:t>java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后台服务常用性能优化手段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其他编码细节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270" y="238125"/>
            <a:ext cx="2674620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# </a:t>
            </a:r>
            <a:r>
              <a:rPr lang="zh-CN" altLang="en-US"/>
              <a:t>查看</a:t>
            </a:r>
            <a:r>
              <a:rPr lang="zh-CN" altLang="en-US" b="1">
                <a:solidFill>
                  <a:srgbClr val="FF0000"/>
                </a:solidFill>
              </a:rPr>
              <a:t>进程</a:t>
            </a:r>
            <a:r>
              <a:rPr lang="zh-CN" altLang="en-US"/>
              <a:t>的网络</a:t>
            </a:r>
            <a:r>
              <a:rPr lang="en-US" altLang="zh-CN"/>
              <a:t>IO</a:t>
            </a:r>
            <a:r>
              <a:rPr lang="zh-CN" altLang="en-US"/>
              <a:t>情况</a:t>
            </a:r>
            <a:endParaRPr lang="zh-CN" altLang="en-US"/>
          </a:p>
          <a:p>
            <a:pPr algn="l"/>
            <a:r>
              <a:rPr lang="en-US" altLang="zh-CN"/>
              <a:t>iftop -p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同上</a:t>
            </a:r>
            <a:endParaRPr lang="zh-CN" altLang="en-US"/>
          </a:p>
          <a:p>
            <a:pPr algn="l"/>
            <a:r>
              <a:rPr lang="en-US" altLang="zh-CN"/>
              <a:t>nethogs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60960"/>
            <a:ext cx="7172960" cy="502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3810" y="2388870"/>
            <a:ext cx="1516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常用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命令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0880" y="730250"/>
            <a:ext cx="4030980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# </a:t>
            </a:r>
            <a:r>
              <a:rPr lang="zh-CN" altLang="en-US"/>
              <a:t>查看机器所有</a:t>
            </a:r>
            <a:r>
              <a:rPr lang="en-US" altLang="zh-CN"/>
              <a:t>java</a:t>
            </a:r>
            <a:r>
              <a:rPr lang="zh-CN" altLang="en-US"/>
              <a:t>进程</a:t>
            </a:r>
            <a:endParaRPr lang="zh-CN" altLang="en-US"/>
          </a:p>
          <a:p>
            <a:pPr algn="l"/>
            <a:r>
              <a:rPr lang="zh-CN" altLang="en-US"/>
              <a:t>jps -mlvV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# 查看进程</a:t>
            </a:r>
            <a:r>
              <a:rPr lang="zh-CN" altLang="en-US"/>
              <a:t>启动的</a:t>
            </a:r>
            <a:r>
              <a:rPr lang="en-US" altLang="zh-CN"/>
              <a:t>系统配置信息和参数</a:t>
            </a:r>
            <a:endParaRPr lang="en-US" altLang="zh-CN"/>
          </a:p>
          <a:p>
            <a:pPr algn="l"/>
            <a:r>
              <a:rPr lang="en-US" altLang="zh-CN"/>
              <a:t>jinfo </a:t>
            </a:r>
            <a:r>
              <a:rPr lang="en-US" altLang="zh-CN">
                <a:sym typeface="+mn-ea"/>
              </a:rPr>
              <a:t>17424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查看进程</a:t>
            </a:r>
            <a:r>
              <a:rPr lang="en-US" altLang="zh-CN">
                <a:sym typeface="+mn-ea"/>
              </a:rPr>
              <a:t>3093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GC</a:t>
            </a:r>
            <a:r>
              <a:rPr lang="zh-CN" altLang="en-US">
                <a:sym typeface="+mn-ea"/>
              </a:rPr>
              <a:t>情况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jstat -gc </a:t>
            </a:r>
            <a:r>
              <a:rPr lang="en-US" altLang="zh-CN">
                <a:sym typeface="+mn-ea"/>
              </a:rPr>
              <a:t>17424  </a:t>
            </a:r>
            <a:r>
              <a:rPr lang="en-US" altLang="zh-CN"/>
              <a:t>1000</a:t>
            </a:r>
            <a:endParaRPr lang="en-US" altLang="zh-CN"/>
          </a:p>
        </p:txBody>
      </p:sp>
      <p:pic>
        <p:nvPicPr>
          <p:cNvPr id="3" name="图片 2" descr="jst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3297555"/>
            <a:ext cx="8380095" cy="51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5645" y="351790"/>
            <a:ext cx="6494780" cy="3931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# 查看</a:t>
            </a:r>
            <a:r>
              <a:rPr lang="en-US" altLang="zh-CN">
                <a:sym typeface="+mn-ea"/>
              </a:rPr>
              <a:t>17424</a:t>
            </a:r>
            <a:r>
              <a:rPr lang="en-US" altLang="zh-CN"/>
              <a:t>进程内所有线程</a:t>
            </a:r>
            <a:r>
              <a:rPr lang="zh-CN" altLang="en-US"/>
              <a:t>的</a:t>
            </a:r>
            <a:r>
              <a:rPr lang="en-US" altLang="zh-CN"/>
              <a:t>TOP</a:t>
            </a:r>
            <a:r>
              <a:rPr lang="zh-CN" altLang="en-US"/>
              <a:t>信息</a:t>
            </a:r>
            <a:endParaRPr lang="zh-CN" altLang="en-US"/>
          </a:p>
          <a:p>
            <a:pPr algn="l"/>
            <a:r>
              <a:rPr lang="zh-CN" altLang="en-US"/>
              <a:t>top -Hp </a:t>
            </a:r>
            <a:r>
              <a:rPr lang="en-US" altLang="zh-CN"/>
              <a:t>17424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# 查看</a:t>
            </a:r>
            <a:r>
              <a:rPr lang="zh-CN" altLang="en-US"/>
              <a:t>进程</a:t>
            </a:r>
            <a:r>
              <a:rPr lang="en-US" altLang="zh-CN">
                <a:sym typeface="+mn-ea"/>
              </a:rPr>
              <a:t>17424</a:t>
            </a:r>
            <a:r>
              <a:rPr lang="en-US" altLang="zh-CN"/>
              <a:t>的线程堆栈</a:t>
            </a:r>
            <a:endParaRPr lang="en-US" altLang="zh-CN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jstack -F -m</a:t>
            </a:r>
            <a:r>
              <a:rPr lang="zh-CN" altLang="en-US"/>
              <a:t> </a:t>
            </a:r>
            <a:r>
              <a:rPr lang="en-US" altLang="zh-CN">
                <a:sym typeface="+mn-ea"/>
              </a:rPr>
              <a:t>17424  &gt; /tmp/a.txt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#</a:t>
            </a:r>
            <a:r>
              <a:rPr lang="zh-CN" altLang="en-US"/>
              <a:t> 获得线程10进制转16进制后jstack去抓看这个线程到底在干啥</a:t>
            </a:r>
            <a:endParaRPr lang="zh-CN" altLang="en-US"/>
          </a:p>
          <a:p>
            <a:pPr algn="l"/>
            <a:r>
              <a:rPr lang="zh-CN" altLang="en-US"/>
              <a:t>printf "%x\n" </a:t>
            </a:r>
            <a:r>
              <a:rPr lang="en-US" altLang="zh-CN">
                <a:sym typeface="+mn-ea"/>
              </a:rPr>
              <a:t>17887  // 45df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930" y="694690"/>
            <a:ext cx="5344160" cy="196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jstat.gre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786765"/>
            <a:ext cx="8827770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5" y="386080"/>
            <a:ext cx="6185535" cy="3383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# </a:t>
            </a:r>
            <a:r>
              <a:rPr lang="zh-CN" altLang="en-US"/>
              <a:t>简单查看进程的</a:t>
            </a:r>
            <a:r>
              <a:rPr lang="zh-CN" altLang="en-US" b="1">
                <a:solidFill>
                  <a:srgbClr val="FF0000"/>
                </a:solidFill>
              </a:rPr>
              <a:t>内存使用信息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jmap -heap 3093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查看堆内存中的</a:t>
            </a:r>
            <a:r>
              <a:rPr lang="en-US" altLang="zh-CN" b="1">
                <a:solidFill>
                  <a:srgbClr val="FF0000"/>
                </a:solidFill>
              </a:rPr>
              <a:t>对象数目</a:t>
            </a:r>
            <a:endParaRPr lang="en-US" altLang="zh-CN" b="1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jmap -histo:live 2109 &gt; /tmp/jmap-histo.txt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en-US" altLang="zh-CN" b="1">
                <a:solidFill>
                  <a:srgbClr val="FF0000"/>
                </a:solidFill>
              </a:rPr>
              <a:t>dump</a:t>
            </a:r>
            <a:r>
              <a:rPr lang="zh-CN" altLang="en-US"/>
              <a:t>出进程</a:t>
            </a:r>
            <a:r>
              <a:rPr lang="en-US" altLang="zh-CN">
                <a:sym typeface="+mn-ea"/>
              </a:rPr>
              <a:t>17424</a:t>
            </a:r>
            <a:r>
              <a:rPr lang="zh-CN" altLang="en-US">
                <a:sym typeface="+mn-ea"/>
              </a:rPr>
              <a:t>的内存， 用</a:t>
            </a:r>
            <a:r>
              <a:rPr lang="en-US" altLang="zh-CN">
                <a:sym typeface="+mn-ea"/>
              </a:rPr>
              <a:t>MAT</a:t>
            </a:r>
            <a:r>
              <a:rPr lang="zh-CN" altLang="en-US">
                <a:sym typeface="+mn-ea"/>
              </a:rPr>
              <a:t>、jhat分析（更全面）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jmap -dump:format=b,live,file=/tmp/dump.txt </a:t>
            </a:r>
            <a:r>
              <a:rPr lang="en-US" altLang="zh-CN">
                <a:sym typeface="+mn-ea"/>
              </a:rPr>
              <a:t>17424  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08960" y="2388870"/>
            <a:ext cx="2926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后台服务常用性能优化手段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395" y="647700"/>
            <a:ext cx="4199890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宏观设计原则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、模块设计尽量</a:t>
            </a:r>
            <a:r>
              <a:rPr lang="zh-CN" altLang="en-US" b="1">
                <a:solidFill>
                  <a:srgbClr val="FF0000"/>
                </a:solidFill>
              </a:rPr>
              <a:t>无状态</a:t>
            </a:r>
            <a:r>
              <a:rPr lang="en-US" altLang="zh-CN" b="1">
                <a:solidFill>
                  <a:srgbClr val="FF0000"/>
                </a:solidFill>
              </a:rPr>
              <a:t>.</a:t>
            </a:r>
            <a:endParaRPr lang="en-US" altLang="zh-CN" b="1">
              <a:solidFill>
                <a:srgbClr val="FF0000"/>
              </a:solidFill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、方法尽量可重入、</a:t>
            </a:r>
            <a:r>
              <a:rPr lang="zh-CN" altLang="en-US" b="1">
                <a:solidFill>
                  <a:srgbClr val="FF0000"/>
                </a:solidFill>
              </a:rPr>
              <a:t>幂等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、前期</a:t>
            </a:r>
            <a:r>
              <a:rPr lang="zh-CN" altLang="en-US">
                <a:sym typeface="+mn-ea"/>
              </a:rPr>
              <a:t>增加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调用链</a:t>
            </a:r>
            <a:r>
              <a:rPr lang="zh-CN" altLang="en-US">
                <a:sym typeface="+mn-ea"/>
              </a:rPr>
              <a:t>，观察系统性能瓶颈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、逻辑尽量</a:t>
            </a:r>
            <a:r>
              <a:rPr lang="zh-CN" altLang="en-US" b="1">
                <a:solidFill>
                  <a:srgbClr val="FF0000"/>
                </a:solidFill>
              </a:rPr>
              <a:t>简单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94760" y="23888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线程模型与锁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8410" y="2388870"/>
            <a:ext cx="156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常用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命令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6590" y="934085"/>
            <a:ext cx="740283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、线程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线程切换需切换到内核态，性能低下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多线程编程尽量使用</a:t>
            </a:r>
            <a:r>
              <a:rPr lang="zh-CN" altLang="en-US" b="1">
                <a:solidFill>
                  <a:srgbClr val="FF0000"/>
                </a:solidFill>
              </a:rPr>
              <a:t>线程池</a:t>
            </a:r>
            <a:r>
              <a:rPr lang="zh-CN" altLang="en-US"/>
              <a:t>，如ExecutorService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善用ReentrantLock、CountDownLatch、CyclicBarrier解决多线程同步问题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、协程（</a:t>
            </a:r>
            <a:r>
              <a:rPr lang="zh-CN" altLang="en-US" b="1">
                <a:solidFill>
                  <a:srgbClr val="FF0000"/>
                </a:solidFill>
              </a:rPr>
              <a:t>Fiber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en-US" altLang="zh-CN"/>
              <a:t>	“</a:t>
            </a:r>
            <a:r>
              <a:rPr lang="zh-CN" altLang="en-US"/>
              <a:t>用户态线程</a:t>
            </a:r>
            <a:r>
              <a:rPr lang="en-US" altLang="zh-CN"/>
              <a:t>”</a:t>
            </a:r>
            <a:r>
              <a:rPr lang="zh-CN" altLang="en-US"/>
              <a:t>，性能极高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259715"/>
            <a:ext cx="7306310" cy="4624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420" y="811530"/>
            <a:ext cx="54787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尽量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减少锁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如果允许，使用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CAS</a:t>
            </a:r>
            <a:r>
              <a:rPr lang="zh-CN" altLang="en-US">
                <a:sym typeface="+mn-ea"/>
              </a:rPr>
              <a:t>操作（自旋锁）代替，如</a:t>
            </a:r>
            <a:r>
              <a:rPr lang="en-US" altLang="zh-CN">
                <a:sym typeface="+mn-ea"/>
              </a:rPr>
              <a:t>Atomic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如果实在不行，读多写少的场景使用读写锁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6375" y="2388870"/>
            <a:ext cx="1110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960" y="1154430"/>
            <a:ext cx="8260080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对外提供网络服务时：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底层选择合适的异步网络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框架（支持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epoll</a:t>
            </a:r>
            <a:r>
              <a:rPr lang="zh-CN" altLang="en-US">
                <a:sym typeface="+mn-ea"/>
              </a:rPr>
              <a:t>）如 </a:t>
            </a:r>
            <a:r>
              <a:rPr lang="en-US" altLang="zh-CN">
                <a:sym typeface="+mn-ea"/>
              </a:rPr>
              <a:t>netty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作为客户端访问网络服务时：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适当使用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连接池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	tcp</a:t>
            </a:r>
            <a:r>
              <a:rPr lang="zh-CN" altLang="en-US">
                <a:sym typeface="+mn-ea"/>
              </a:rPr>
              <a:t>跟后端服务长期频繁交互时，尽可能保持长连接，减少三次握手消耗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设置合理的超时时间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40" y="194945"/>
            <a:ext cx="727964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尽量</a:t>
            </a:r>
            <a:r>
              <a:rPr lang="zh-CN" altLang="en-US" b="1">
                <a:solidFill>
                  <a:srgbClr val="FF0000"/>
                </a:solidFill>
              </a:rPr>
              <a:t>减少网络IO</a:t>
            </a:r>
            <a:r>
              <a:rPr lang="zh-CN" altLang="en-US"/>
              <a:t>操作（如</a:t>
            </a:r>
            <a:r>
              <a:rPr lang="en-US" altLang="zh-CN"/>
              <a:t>dubbo</a:t>
            </a:r>
            <a:r>
              <a:rPr lang="zh-CN" altLang="en-US"/>
              <a:t>调用）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实在需要访问远端服务，则</a:t>
            </a:r>
            <a:r>
              <a:rPr lang="zh-CN" altLang="en-US" b="1">
                <a:solidFill>
                  <a:srgbClr val="FF0000"/>
                </a:solidFill>
              </a:rPr>
              <a:t>批量操作</a:t>
            </a:r>
            <a:r>
              <a:rPr lang="zh-CN" altLang="en-US"/>
              <a:t>、</a:t>
            </a:r>
            <a:r>
              <a:rPr lang="zh-CN" altLang="en-US" b="1"/>
              <a:t>合并请求</a:t>
            </a:r>
            <a:r>
              <a:rPr lang="zh-CN" altLang="en-US"/>
              <a:t>、缓存一定量后再请求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4640" y="1544955"/>
            <a:ext cx="774763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// </a:t>
            </a:r>
            <a:r>
              <a:rPr lang="zh-CN" altLang="en-US"/>
              <a:t>错误例子</a:t>
            </a:r>
            <a:endParaRPr lang="zh-CN" altLang="en-US"/>
          </a:p>
          <a:p>
            <a:pPr algn="l"/>
            <a:r>
              <a:rPr lang="en-US" altLang="zh-CN"/>
              <a:t>for(i : iList) {</a:t>
            </a:r>
            <a:endParaRPr lang="en-US" altLang="zh-CN"/>
          </a:p>
          <a:p>
            <a:pPr algn="l"/>
            <a:r>
              <a:rPr lang="en-US" altLang="zh-CN"/>
              <a:t>	Object  someThing = service.getSomeThing(i); // </a:t>
            </a:r>
            <a:r>
              <a:rPr lang="zh-CN" altLang="en-US"/>
              <a:t>单个获取</a:t>
            </a:r>
            <a:endParaRPr lang="zh-CN" altLang="en-US"/>
          </a:p>
          <a:p>
            <a:pPr algn="l"/>
            <a:r>
              <a:rPr lang="en-US" altLang="zh-CN"/>
              <a:t>	// ...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// </a:t>
            </a:r>
            <a:r>
              <a:rPr lang="zh-CN" altLang="en-US"/>
              <a:t>正确例子</a:t>
            </a:r>
            <a:endParaRPr lang="zh-CN" altLang="en-US"/>
          </a:p>
          <a:p>
            <a:pPr algn="l"/>
            <a:r>
              <a:rPr lang="en-US" altLang="zh-CN"/>
              <a:t>List someThingList = </a:t>
            </a:r>
            <a:r>
              <a:rPr lang="en-US" altLang="zh-CN">
                <a:sym typeface="+mn-ea"/>
              </a:rPr>
              <a:t>service.getSomeThingBatch(iList); // </a:t>
            </a:r>
            <a:r>
              <a:rPr lang="zh-CN" altLang="en-US">
                <a:sym typeface="+mn-ea"/>
              </a:rPr>
              <a:t>批量获取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for (i:iList){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Object  someThing =someThingList.get(i);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// ...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6375" y="2388870"/>
            <a:ext cx="1110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消息队列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595" y="855345"/>
            <a:ext cx="6812280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消息队列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 b="1">
                <a:solidFill>
                  <a:srgbClr val="FF0000"/>
                </a:solidFill>
              </a:rPr>
              <a:t>解耦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异步化</a:t>
            </a:r>
            <a:r>
              <a:rPr lang="zh-CN" altLang="en-US"/>
              <a:t>操作、提高性能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如：</a:t>
            </a:r>
            <a:r>
              <a:rPr lang="en-US" altLang="zh-CN"/>
              <a:t>kafka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本地队列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起缓存，</a:t>
            </a:r>
            <a:r>
              <a:rPr lang="zh-CN" altLang="en-US" b="1">
                <a:solidFill>
                  <a:srgbClr val="FF0000"/>
                </a:solidFill>
              </a:rPr>
              <a:t>削峰填谷</a:t>
            </a:r>
            <a:r>
              <a:rPr lang="zh-CN" altLang="en-US"/>
              <a:t>、应对请求量毛刺问题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对于已超时请求可及早丢弃，避免滚雪球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缓存大小不宜过大，避免积攒过多超时请求，浪费服务器资源</a:t>
            </a:r>
            <a:endParaRPr lang="zh-CN" altLang="en-US"/>
          </a:p>
          <a:p>
            <a:pPr algn="l"/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46880" y="2388870"/>
            <a:ext cx="650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10" y="1172210"/>
            <a:ext cx="6342380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缓存（</a:t>
            </a:r>
            <a:r>
              <a:rPr lang="zh-CN" altLang="en-US" b="1">
                <a:solidFill>
                  <a:srgbClr val="FF0000"/>
                </a:solidFill>
              </a:rPr>
              <a:t>内存</a:t>
            </a:r>
            <a:r>
              <a:rPr lang="zh-CN" altLang="en-US"/>
              <a:t>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本地缓存：</a:t>
            </a:r>
            <a:r>
              <a:rPr lang="en-US" altLang="zh-CN"/>
              <a:t>Guava</a:t>
            </a:r>
            <a:r>
              <a:rPr lang="zh-CN" altLang="en-US"/>
              <a:t>（堆内）、Ehcache和Cassandra（堆外） </a:t>
            </a:r>
            <a:endParaRPr lang="zh-CN" altLang="en-US"/>
          </a:p>
          <a:p>
            <a:pPr algn="l"/>
            <a:r>
              <a:rPr lang="zh-CN" altLang="en-US"/>
              <a:t>缓存服务：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MemeryCache</a:t>
            </a:r>
            <a:endParaRPr lang="en-US" altLang="zh-CN"/>
          </a:p>
          <a:p>
            <a:pPr algn="l"/>
            <a:r>
              <a:rPr lang="zh-CN" altLang="en-US"/>
              <a:t>就近缓存：CDN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尽量用连接池，减少频繁建立和关闭连接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2465" y="634365"/>
            <a:ext cx="20802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后端服务</a:t>
            </a:r>
            <a:r>
              <a:rPr lang="en-US" altLang="zh-CN"/>
              <a:t>:</a:t>
            </a:r>
            <a:r>
              <a:rPr lang="zh-CN" altLang="en-US"/>
              <a:t>四大金刚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1430" y="1238885"/>
            <a:ext cx="8813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endParaRPr lang="en-US" altLang="zh-CN"/>
          </a:p>
          <a:p>
            <a:r>
              <a:rPr lang="zh-CN" altLang="en-US"/>
              <a:t>内存</a:t>
            </a:r>
            <a:endParaRPr lang="zh-CN" altLang="en-US"/>
          </a:p>
          <a:p>
            <a:r>
              <a:rPr lang="zh-CN" altLang="en-US"/>
              <a:t>网络</a:t>
            </a:r>
            <a:r>
              <a:rPr lang="en-US" altLang="zh-CN"/>
              <a:t>IO</a:t>
            </a:r>
            <a:endParaRPr lang="en-US" altLang="zh-CN"/>
          </a:p>
          <a:p>
            <a:r>
              <a:rPr lang="zh-CN" altLang="en-US"/>
              <a:t>磁盘</a:t>
            </a:r>
            <a:r>
              <a:rPr lang="en-US" altLang="zh-CN"/>
              <a:t>IO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210" y="1172210"/>
            <a:ext cx="3751580" cy="3383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字段精简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存储的</a:t>
            </a:r>
            <a:r>
              <a:rPr lang="zh-CN" altLang="en-US" b="1">
                <a:solidFill>
                  <a:srgbClr val="FF0000"/>
                </a:solidFill>
              </a:rPr>
              <a:t>字段尽可能的少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key</a:t>
            </a:r>
            <a:r>
              <a:rPr lang="zh-CN" altLang="en-US" b="1">
                <a:solidFill>
                  <a:srgbClr val="FF0000"/>
                </a:solidFill>
              </a:rPr>
              <a:t>尽可能的小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如：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registrationId </a:t>
            </a:r>
            <a:r>
              <a:rPr lang="zh-CN" altLang="en-US"/>
              <a:t>【不建议】</a:t>
            </a:r>
            <a:endParaRPr lang="zh-CN" altLang="en-US"/>
          </a:p>
          <a:p>
            <a:pPr algn="l"/>
            <a:r>
              <a:rPr lang="en-US" altLang="zh-CN"/>
              <a:t>	key</a:t>
            </a:r>
            <a:r>
              <a:rPr lang="zh-CN" altLang="en-US"/>
              <a:t>：</a:t>
            </a:r>
            <a:r>
              <a:rPr lang="en-US" altLang="zh-CN"/>
              <a:t>R</a:t>
            </a:r>
            <a:r>
              <a:rPr lang="zh-CN" altLang="en-US"/>
              <a:t>【建议】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95115" y="2388870"/>
            <a:ext cx="953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70" y="986790"/>
            <a:ext cx="2989580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、关系型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支持事务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、非关系型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数据量大、性能高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数据结构不确定</a:t>
            </a:r>
            <a:r>
              <a:rPr lang="en-US" altLang="zh-CN"/>
              <a:t>/</a:t>
            </a:r>
            <a:r>
              <a:rPr lang="zh-CN" altLang="en-US"/>
              <a:t>可扩展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1355" y="886460"/>
            <a:ext cx="31546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表设计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字段大小够用就好，越小越好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必须带唯一主键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325" y="342900"/>
            <a:ext cx="9024620" cy="3931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索引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如果数据量大，且查询请求量大，适当建立</a:t>
            </a:r>
            <a:r>
              <a:rPr lang="zh-CN" altLang="en-US" b="1">
                <a:solidFill>
                  <a:srgbClr val="FF0000"/>
                </a:solidFill>
              </a:rPr>
              <a:t>索引</a:t>
            </a:r>
            <a:r>
              <a:rPr lang="zh-CN" altLang="en-US"/>
              <a:t>，避免扫全库（如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Mongo</a:t>
            </a:r>
            <a:r>
              <a:rPr lang="zh-CN" altLang="en-US"/>
              <a:t>索引）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适当建立检索服务，提供</a:t>
            </a:r>
            <a:r>
              <a:rPr lang="zh-CN" altLang="en-US" b="1">
                <a:solidFill>
                  <a:srgbClr val="FF0000"/>
                </a:solidFill>
              </a:rPr>
              <a:t>专业查询、聚合</a:t>
            </a:r>
            <a:r>
              <a:rPr lang="zh-CN" altLang="en-US"/>
              <a:t>需求。如 </a:t>
            </a:r>
            <a:r>
              <a:rPr lang="en-US" altLang="zh-CN"/>
              <a:t>ElasticSearch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什么情况不适合建立索引？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列的值唯一性太小（如性别，类型什么的），不适合建索引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太长的列，可以选择只建立部分索引或使用专业的全文索引服务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更新非常频繁的数据不适宜建索引。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830" y="63500"/>
            <a:ext cx="4902835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Mysql</a:t>
            </a:r>
            <a:r>
              <a:rPr lang="zh-CN" altLang="en-US"/>
              <a:t>索引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会用索引的情况：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&lt;、&lt;=、=、&gt;、&gt;=、BETWEEN、IN、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like、order by、group by、 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”xxxx%”是可以用到索引的，但尽量少用。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组合索引：如 KEY `idx1` (`id`,`user`,`passwd`)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2270760"/>
            <a:ext cx="7209790" cy="268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8365" y="694690"/>
            <a:ext cx="1465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慢查询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8365" y="1242695"/>
            <a:ext cx="66268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EXPLAIN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查看是否全表扫描、是否命中索引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8365" y="694690"/>
            <a:ext cx="156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Mongo</a:t>
            </a:r>
            <a:r>
              <a:rPr lang="zh-CN" altLang="en-US"/>
              <a:t>慢查询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8365" y="1242695"/>
            <a:ext cx="6626860" cy="3230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日常使用的慢日志（system.profile）查询</a:t>
            </a:r>
            <a:endParaRPr lang="zh-CN" altLang="en-US" sz="1200"/>
          </a:p>
          <a:p>
            <a:r>
              <a:rPr lang="zh-CN" altLang="en-US" sz="1200"/>
              <a:t>#返回最近的10条记录</a:t>
            </a:r>
            <a:endParaRPr lang="zh-CN" altLang="en-US" sz="1200"/>
          </a:p>
          <a:p>
            <a:r>
              <a:rPr lang="zh-CN" altLang="en-US" sz="1200"/>
              <a:t>db.system.profile.find().limit(10).sort({ ts : -1 }).pretty()</a:t>
            </a:r>
            <a:endParaRPr lang="zh-CN" altLang="en-US" sz="1200"/>
          </a:p>
          <a:p>
            <a:endParaRPr lang="zh-CN" altLang="en-US" sz="1000"/>
          </a:p>
          <a:p>
            <a:r>
              <a:rPr lang="zh-CN" altLang="en-US" sz="1200"/>
              <a:t>#返回最慢的10条记录</a:t>
            </a:r>
            <a:endParaRPr lang="zh-CN" altLang="en-US" sz="1200"/>
          </a:p>
          <a:p>
            <a:r>
              <a:rPr lang="zh-CN" altLang="en-US" sz="1200"/>
              <a:t>db.system.profile.find().limit(10).sort({ millis : -1 }).pretty()</a:t>
            </a:r>
            <a:endParaRPr lang="zh-CN" altLang="en-US" sz="1200"/>
          </a:p>
          <a:p>
            <a:endParaRPr lang="zh-CN" altLang="en-US" sz="1000"/>
          </a:p>
          <a:p>
            <a:r>
              <a:rPr lang="zh-CN" altLang="en-US" sz="1200"/>
              <a:t>#返回大于5毫秒的慢操作</a:t>
            </a:r>
            <a:endParaRPr lang="zh-CN" altLang="en-US" sz="1200"/>
          </a:p>
          <a:p>
            <a:r>
              <a:rPr lang="zh-CN" altLang="en-US" sz="1200"/>
              <a:t>db.system.profile.find({ millis : { $gt : 5 } } ).pretty()</a:t>
            </a:r>
            <a:endParaRPr lang="zh-CN" altLang="en-US" sz="1200"/>
          </a:p>
          <a:p>
            <a:endParaRPr lang="zh-CN" altLang="en-US" sz="1000"/>
          </a:p>
          <a:p>
            <a:r>
              <a:rPr lang="zh-CN" altLang="en-US" sz="1200"/>
              <a:t>#返回所有的操作，除command类型的</a:t>
            </a:r>
            <a:endParaRPr lang="zh-CN" altLang="en-US" sz="1200"/>
          </a:p>
          <a:p>
            <a:r>
              <a:rPr lang="zh-CN" altLang="en-US" sz="1200"/>
              <a:t>db.system.profile.find( { op: { $ne : ‘command‘ } }).pretty()</a:t>
            </a:r>
            <a:endParaRPr lang="zh-CN" altLang="en-US" sz="1200"/>
          </a:p>
          <a:p>
            <a:endParaRPr lang="zh-CN" altLang="en-US" sz="1000"/>
          </a:p>
          <a:p>
            <a:r>
              <a:rPr lang="zh-CN" altLang="en-US" sz="1200"/>
              <a:t>#返回特定集合</a:t>
            </a:r>
            <a:endParaRPr lang="zh-CN" altLang="en-US" sz="1200"/>
          </a:p>
          <a:p>
            <a:r>
              <a:rPr lang="zh-CN" altLang="en-US" sz="1200"/>
              <a:t>db.system.profile.find( { ns : ‘mydb.test‘ } ).pretty()</a:t>
            </a:r>
            <a:endParaRPr lang="zh-CN" altLang="en-US" sz="1200"/>
          </a:p>
          <a:p>
            <a:endParaRPr lang="zh-CN" altLang="en-US" sz="1000"/>
          </a:p>
          <a:p>
            <a:r>
              <a:rPr lang="zh-CN" altLang="en-US" sz="1200"/>
              <a:t>#查看集合sites索引大小</a:t>
            </a:r>
            <a:endParaRPr lang="zh-CN" altLang="en-US" sz="1200"/>
          </a:p>
          <a:p>
            <a:r>
              <a:rPr lang="zh-CN" altLang="en-US" sz="1200"/>
              <a:t>db.sites.totalIndexSize()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0880" y="491490"/>
            <a:ext cx="818896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当读请求很大时可考虑</a:t>
            </a:r>
            <a:r>
              <a:rPr lang="zh-CN" altLang="en-US" b="1">
                <a:solidFill>
                  <a:srgbClr val="FF0000"/>
                </a:solidFill>
              </a:rPr>
              <a:t>读写分离</a:t>
            </a:r>
            <a:r>
              <a:rPr lang="zh-CN" altLang="en-US"/>
              <a:t>，如主写从读（但要考虑是否要求数据高一致）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数据层</a:t>
            </a:r>
            <a:r>
              <a:rPr lang="zh-CN" altLang="en-US" b="1">
                <a:solidFill>
                  <a:srgbClr val="FF0000"/>
                </a:solidFill>
              </a:rPr>
              <a:t>分片</a:t>
            </a:r>
            <a:r>
              <a:rPr lang="zh-CN" altLang="en-US"/>
              <a:t>（如</a:t>
            </a:r>
            <a:r>
              <a:rPr lang="en-US" altLang="zh-CN"/>
              <a:t>mysql</a:t>
            </a:r>
            <a:r>
              <a:rPr lang="zh-CN" altLang="en-US"/>
              <a:t>分表分库、</a:t>
            </a:r>
            <a:r>
              <a:rPr lang="en-US" altLang="zh-CN"/>
              <a:t>mongo</a:t>
            </a:r>
            <a:r>
              <a:rPr lang="zh-CN" altLang="en-US"/>
              <a:t>分片）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94760" y="238887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其他编码细节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260" y="2388870"/>
            <a:ext cx="665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CPU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960" y="721995"/>
            <a:ext cx="80822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set</a:t>
            </a:r>
            <a:r>
              <a:rPr lang="zh-CN" altLang="en-US"/>
              <a:t>等容器，如果事先知道大小，则</a:t>
            </a:r>
            <a:r>
              <a:rPr lang="zh-CN" altLang="en-US" b="1">
                <a:solidFill>
                  <a:srgbClr val="FF0000"/>
                </a:solidFill>
              </a:rPr>
              <a:t>集合初始化的时候指定大小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原因：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避免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随着素的增加，而导致无谓的频繁重新分配更大的内存并拷贝内存操作</a:t>
            </a:r>
            <a:endParaRPr lang="zh-CN" altLang="en-US"/>
          </a:p>
          <a:p>
            <a:pPr algn="l"/>
            <a:r>
              <a:rPr lang="en-US" altLang="zh-CN"/>
              <a:t>	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570" y="367665"/>
            <a:ext cx="224536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少打</a:t>
            </a:r>
            <a:r>
              <a:rPr lang="zh-CN" altLang="en-US">
                <a:sym typeface="+mn-ea"/>
              </a:rPr>
              <a:t>日志、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精简</a:t>
            </a:r>
            <a:r>
              <a:rPr lang="zh-CN" altLang="en-US">
                <a:sym typeface="+mn-ea"/>
              </a:rPr>
              <a:t>日志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统一格式 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XXX|XXX|XXX|XXX</a:t>
            </a:r>
            <a:endParaRPr lang="en-US" altLang="zh-CN"/>
          </a:p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570" y="367665"/>
            <a:ext cx="42913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密集型的程序，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适当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sleep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，让出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cpu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3360" y="238887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优化总结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53615" y="160020"/>
            <a:ext cx="256699" cy="134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网络</a:t>
            </a:r>
            <a:r>
              <a:rPr lang="en-US" altLang="zh-CN" sz="1350"/>
              <a:t>IO</a:t>
            </a:r>
            <a:r>
              <a:rPr lang="zh-CN" altLang="en-US" sz="1350"/>
              <a:t>层</a:t>
            </a:r>
            <a:endParaRPr lang="zh-CN" altLang="en-US" sz="1350"/>
          </a:p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2731135" y="716280"/>
            <a:ext cx="1248410" cy="22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本地内存队列</a:t>
            </a:r>
            <a:endParaRPr lang="zh-CN" altLang="en-US" sz="1350"/>
          </a:p>
        </p:txBody>
      </p:sp>
      <p:sp>
        <p:nvSpPr>
          <p:cNvPr id="9" name="圆角矩形 8"/>
          <p:cNvSpPr/>
          <p:nvPr/>
        </p:nvSpPr>
        <p:spPr>
          <a:xfrm>
            <a:off x="4058126" y="160020"/>
            <a:ext cx="256699" cy="134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线程池</a:t>
            </a:r>
            <a:endParaRPr lang="zh-CN" altLang="en-US" sz="1350"/>
          </a:p>
          <a:p>
            <a:pPr algn="ctr"/>
            <a:r>
              <a:rPr lang="en-US" altLang="zh-CN" sz="1350"/>
              <a:t>/</a:t>
            </a:r>
            <a:endParaRPr lang="en-US" altLang="zh-CN" sz="1350"/>
          </a:p>
          <a:p>
            <a:pPr algn="ctr"/>
            <a:r>
              <a:rPr lang="zh-CN" altLang="en-US" sz="1350"/>
              <a:t>协程</a:t>
            </a: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4471511" y="338138"/>
            <a:ext cx="1169194" cy="22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worker</a:t>
            </a:r>
            <a:r>
              <a:rPr lang="zh-CN" altLang="en-US" sz="1350"/>
              <a:t>线程</a:t>
            </a:r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4471511" y="716756"/>
            <a:ext cx="1169194" cy="22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worker</a:t>
            </a:r>
            <a:r>
              <a:rPr lang="zh-CN" altLang="en-US" sz="1350"/>
              <a:t>线程</a:t>
            </a:r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471511" y="1108234"/>
            <a:ext cx="1169194" cy="22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worker</a:t>
            </a:r>
            <a:r>
              <a:rPr lang="zh-CN" altLang="en-US" sz="1350"/>
              <a:t>线程</a:t>
            </a:r>
            <a:endParaRPr lang="zh-CN" altLang="en-US" sz="1350"/>
          </a:p>
        </p:txBody>
      </p:sp>
      <p:sp>
        <p:nvSpPr>
          <p:cNvPr id="16" name="圆柱形 15"/>
          <p:cNvSpPr/>
          <p:nvPr/>
        </p:nvSpPr>
        <p:spPr>
          <a:xfrm>
            <a:off x="1804511" y="2211705"/>
            <a:ext cx="449104" cy="7205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Mq</a:t>
            </a:r>
            <a:endParaRPr lang="en-US" altLang="zh-CN" sz="1350"/>
          </a:p>
        </p:txBody>
      </p:sp>
      <p:sp>
        <p:nvSpPr>
          <p:cNvPr id="18" name="矩形 17"/>
          <p:cNvSpPr/>
          <p:nvPr/>
        </p:nvSpPr>
        <p:spPr>
          <a:xfrm>
            <a:off x="2937986" y="2535555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Redis</a:t>
            </a:r>
            <a:endParaRPr lang="en-US" altLang="zh-CN" sz="1350"/>
          </a:p>
        </p:txBody>
      </p:sp>
      <p:sp>
        <p:nvSpPr>
          <p:cNvPr id="19" name="矩形 18"/>
          <p:cNvSpPr/>
          <p:nvPr/>
        </p:nvSpPr>
        <p:spPr>
          <a:xfrm>
            <a:off x="3700939" y="2528411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Redis</a:t>
            </a:r>
            <a:endParaRPr lang="en-US" altLang="zh-CN" sz="1350"/>
          </a:p>
        </p:txBody>
      </p:sp>
      <p:sp>
        <p:nvSpPr>
          <p:cNvPr id="20" name="矩形 19"/>
          <p:cNvSpPr/>
          <p:nvPr/>
        </p:nvSpPr>
        <p:spPr>
          <a:xfrm>
            <a:off x="4471511" y="2535555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Redis</a:t>
            </a:r>
            <a:endParaRPr lang="en-US" altLang="zh-CN" sz="1350"/>
          </a:p>
        </p:txBody>
      </p:sp>
      <p:sp>
        <p:nvSpPr>
          <p:cNvPr id="25" name="圆柱形 24"/>
          <p:cNvSpPr/>
          <p:nvPr/>
        </p:nvSpPr>
        <p:spPr>
          <a:xfrm>
            <a:off x="1255395" y="2211705"/>
            <a:ext cx="449104" cy="7205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Mq</a:t>
            </a:r>
            <a:endParaRPr lang="en-US" altLang="zh-CN" sz="1350"/>
          </a:p>
        </p:txBody>
      </p:sp>
      <p:sp>
        <p:nvSpPr>
          <p:cNvPr id="26" name="圆柱形 25"/>
          <p:cNvSpPr/>
          <p:nvPr/>
        </p:nvSpPr>
        <p:spPr>
          <a:xfrm>
            <a:off x="727710" y="2211705"/>
            <a:ext cx="449104" cy="7205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Mq</a:t>
            </a:r>
            <a:endParaRPr lang="en-US" altLang="zh-CN" sz="1350"/>
          </a:p>
        </p:txBody>
      </p:sp>
      <p:sp>
        <p:nvSpPr>
          <p:cNvPr id="27" name="矩形 26"/>
          <p:cNvSpPr/>
          <p:nvPr/>
        </p:nvSpPr>
        <p:spPr>
          <a:xfrm>
            <a:off x="6219349" y="2336006"/>
            <a:ext cx="1704499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其他服务</a:t>
            </a:r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405086" y="2392680"/>
            <a:ext cx="1704499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其他服务</a:t>
            </a:r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2510314" y="3505676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Mysql</a:t>
            </a:r>
            <a:endParaRPr lang="en-US" altLang="zh-CN" sz="1350"/>
          </a:p>
        </p:txBody>
      </p:sp>
      <p:sp>
        <p:nvSpPr>
          <p:cNvPr id="30" name="矩形 29"/>
          <p:cNvSpPr/>
          <p:nvPr/>
        </p:nvSpPr>
        <p:spPr>
          <a:xfrm>
            <a:off x="3300413" y="3505676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Mysql</a:t>
            </a:r>
            <a:endParaRPr lang="en-US" altLang="zh-CN" sz="1350"/>
          </a:p>
        </p:txBody>
      </p:sp>
      <p:sp>
        <p:nvSpPr>
          <p:cNvPr id="31" name="矩形 30"/>
          <p:cNvSpPr/>
          <p:nvPr/>
        </p:nvSpPr>
        <p:spPr>
          <a:xfrm>
            <a:off x="4598670" y="3505676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Mongo</a:t>
            </a:r>
            <a:endParaRPr lang="en-US" altLang="zh-CN" sz="1350"/>
          </a:p>
        </p:txBody>
      </p:sp>
      <p:sp>
        <p:nvSpPr>
          <p:cNvPr id="32" name="矩形 31"/>
          <p:cNvSpPr/>
          <p:nvPr/>
        </p:nvSpPr>
        <p:spPr>
          <a:xfrm>
            <a:off x="4716780" y="3598545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Mongo</a:t>
            </a:r>
            <a:endParaRPr lang="en-US" altLang="zh-CN" sz="1350"/>
          </a:p>
        </p:txBody>
      </p:sp>
      <p:sp>
        <p:nvSpPr>
          <p:cNvPr id="33" name="矩形 32"/>
          <p:cNvSpPr/>
          <p:nvPr/>
        </p:nvSpPr>
        <p:spPr>
          <a:xfrm>
            <a:off x="4666774" y="3598545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Mongo</a:t>
            </a:r>
            <a:endParaRPr lang="en-US" altLang="zh-CN" sz="1350"/>
          </a:p>
        </p:txBody>
      </p:sp>
      <p:sp>
        <p:nvSpPr>
          <p:cNvPr id="34" name="矩形 33"/>
          <p:cNvSpPr/>
          <p:nvPr/>
        </p:nvSpPr>
        <p:spPr>
          <a:xfrm>
            <a:off x="4766310" y="3677126"/>
            <a:ext cx="678656" cy="3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Mongo</a:t>
            </a:r>
            <a:endParaRPr lang="en-US" altLang="zh-CN" sz="135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789748" y="1751171"/>
            <a:ext cx="877253" cy="342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058126" y="1836896"/>
            <a:ext cx="0" cy="45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719763" y="1722596"/>
            <a:ext cx="1038225" cy="489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26770" y="1580198"/>
            <a:ext cx="6768941" cy="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058126" y="2932271"/>
            <a:ext cx="0" cy="48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890736" y="1829753"/>
            <a:ext cx="1621155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网络协议</a:t>
            </a:r>
            <a:r>
              <a:rPr lang="en-US" altLang="zh-CN" sz="1350"/>
              <a:t>/RPC</a:t>
            </a:r>
            <a:r>
              <a:rPr lang="zh-CN" altLang="en-US" sz="1350"/>
              <a:t>框架</a:t>
            </a:r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323533" y="269240"/>
            <a:ext cx="159258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高效异步</a:t>
            </a:r>
            <a:r>
              <a:rPr lang="en-US" altLang="zh-CN" sz="1350"/>
              <a:t>IO</a:t>
            </a:r>
            <a:r>
              <a:rPr lang="zh-CN" altLang="en-US" sz="1350"/>
              <a:t>：</a:t>
            </a:r>
            <a:r>
              <a:rPr lang="en-US" altLang="zh-CN" sz="1350"/>
              <a:t>netty</a:t>
            </a:r>
            <a:endParaRPr lang="zh-CN" altLang="en-US" sz="1350"/>
          </a:p>
        </p:txBody>
      </p:sp>
      <p:sp>
        <p:nvSpPr>
          <p:cNvPr id="44" name="文本框 43"/>
          <p:cNvSpPr txBox="1"/>
          <p:nvPr/>
        </p:nvSpPr>
        <p:spPr>
          <a:xfrm>
            <a:off x="937736" y="1722596"/>
            <a:ext cx="155448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消息中间件：解耦</a:t>
            </a:r>
            <a:endParaRPr lang="zh-CN" altLang="en-US" sz="1350"/>
          </a:p>
        </p:txBody>
      </p:sp>
      <p:sp>
        <p:nvSpPr>
          <p:cNvPr id="45" name="文本框 44"/>
          <p:cNvSpPr txBox="1"/>
          <p:nvPr/>
        </p:nvSpPr>
        <p:spPr>
          <a:xfrm>
            <a:off x="4236720" y="1836896"/>
            <a:ext cx="52578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缓存</a:t>
            </a:r>
            <a:endParaRPr lang="zh-CN" altLang="en-US" sz="1350"/>
          </a:p>
        </p:txBody>
      </p:sp>
      <p:sp>
        <p:nvSpPr>
          <p:cNvPr id="46" name="文本框 45"/>
          <p:cNvSpPr txBox="1"/>
          <p:nvPr/>
        </p:nvSpPr>
        <p:spPr>
          <a:xfrm>
            <a:off x="5640705" y="3625691"/>
            <a:ext cx="6972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持久化</a:t>
            </a:r>
            <a:endParaRPr lang="zh-CN" altLang="en-US" sz="1350"/>
          </a:p>
        </p:txBody>
      </p:sp>
      <p:sp>
        <p:nvSpPr>
          <p:cNvPr id="47" name="文本框 46"/>
          <p:cNvSpPr txBox="1"/>
          <p:nvPr/>
        </p:nvSpPr>
        <p:spPr>
          <a:xfrm>
            <a:off x="5753576" y="242411"/>
            <a:ext cx="1087755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多线程</a:t>
            </a:r>
            <a:r>
              <a:rPr lang="en-US" altLang="zh-CN" sz="1350"/>
              <a:t>/</a:t>
            </a:r>
            <a:r>
              <a:rPr lang="zh-CN" altLang="en-US" sz="1350"/>
              <a:t>协程</a:t>
            </a:r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24009" y="3542506"/>
            <a:ext cx="1704499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其他服务</a:t>
            </a:r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09746" y="3599180"/>
            <a:ext cx="1704499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其他服务</a:t>
            </a:r>
            <a:endParaRPr lang="zh-CN" altLang="en-US" sz="1350"/>
          </a:p>
        </p:txBody>
      </p:sp>
      <p:cxnSp>
        <p:nvCxnSpPr>
          <p:cNvPr id="5" name="直接箭头连接符 4"/>
          <p:cNvCxnSpPr>
            <a:endCxn id="2" idx="0"/>
          </p:cNvCxnSpPr>
          <p:nvPr/>
        </p:nvCxnSpPr>
        <p:spPr>
          <a:xfrm flipH="1">
            <a:off x="1176020" y="2932430"/>
            <a:ext cx="424180" cy="6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2960" y="2190750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谢谢大家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985" y="409575"/>
            <a:ext cx="538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top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3" name="图片 2" descr="cpu.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833755"/>
            <a:ext cx="6533515" cy="2505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985" y="3513455"/>
            <a:ext cx="50596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M   //按内存占用率排序显示</a:t>
            </a:r>
            <a:endParaRPr lang="zh-CN" altLang="en-US"/>
          </a:p>
          <a:p>
            <a:pPr algn="l"/>
            <a:r>
              <a:rPr lang="zh-CN" altLang="en-US"/>
              <a:t>P    //按cpu占用率排序显示</a:t>
            </a:r>
            <a:endParaRPr lang="zh-CN" altLang="en-US"/>
          </a:p>
          <a:p>
            <a:pPr algn="l"/>
            <a:r>
              <a:rPr lang="zh-CN" altLang="en-US"/>
              <a:t>1    // 查看</a:t>
            </a:r>
            <a:r>
              <a:rPr lang="en-US" altLang="zh-CN"/>
              <a:t>cpu</a:t>
            </a:r>
            <a:r>
              <a:rPr lang="zh-CN" altLang="en-US"/>
              <a:t>的逻辑核数及各cpu使用率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cat /proc/stat   （</a:t>
            </a:r>
            <a:r>
              <a:rPr lang="zh-CN" altLang="en-US">
                <a:sym typeface="+mn-ea"/>
              </a:rPr>
              <a:t>/proc/</a:t>
            </a:r>
            <a:r>
              <a:rPr lang="en-US" altLang="zh-CN">
                <a:sym typeface="+mn-ea"/>
              </a:rPr>
              <a:t>cpuinfo</a:t>
            </a:r>
            <a:r>
              <a:rPr lang="zh-CN" altLang="en-US">
                <a:sym typeface="+mn-ea"/>
              </a:rPr>
              <a:t>、/proc/</a:t>
            </a:r>
            <a:r>
              <a:rPr lang="en-US" altLang="zh-CN">
                <a:sym typeface="+mn-ea"/>
              </a:rPr>
              <a:t>${PID}/*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590" y="723900"/>
            <a:ext cx="31184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系统平均负载(Load average)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2750" y="1344295"/>
            <a:ext cx="2540000" cy="182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cat /proc/loadavg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uptime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top</a:t>
            </a:r>
            <a:endParaRPr lang="en-US" altLang="zh-CN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w</a:t>
            </a:r>
            <a:endParaRPr lang="en-US" altLang="zh-CN">
              <a:sym typeface="+mn-ea"/>
            </a:endParaRPr>
          </a:p>
        </p:txBody>
      </p:sp>
      <p:pic>
        <p:nvPicPr>
          <p:cNvPr id="10" name="图片 9" descr="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2410" y="1508760"/>
            <a:ext cx="3152140" cy="466725"/>
          </a:xfrm>
          <a:prstGeom prst="rect">
            <a:avLst/>
          </a:prstGeom>
        </p:spPr>
      </p:pic>
      <p:pic>
        <p:nvPicPr>
          <p:cNvPr id="11" name="图片 10" descr="load-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836545"/>
            <a:ext cx="665734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1685" y="550545"/>
            <a:ext cx="3830320" cy="3108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# </a:t>
            </a:r>
            <a:r>
              <a:rPr lang="zh-CN" altLang="en-US"/>
              <a:t>查看系统</a:t>
            </a:r>
            <a:r>
              <a:rPr lang="en-US" altLang="zh-CN"/>
              <a:t>CPU</a:t>
            </a:r>
            <a:r>
              <a:rPr lang="zh-CN" altLang="en-US"/>
              <a:t>、内存、磁盘</a:t>
            </a:r>
            <a:r>
              <a:rPr lang="en-US" altLang="zh-CN"/>
              <a:t>io</a:t>
            </a:r>
            <a:r>
              <a:rPr lang="zh-CN" altLang="en-US"/>
              <a:t>情况</a:t>
            </a:r>
            <a:endParaRPr lang="zh-CN" altLang="en-US"/>
          </a:p>
          <a:p>
            <a:pPr algn="l"/>
            <a:r>
              <a:rPr lang="en-US" altLang="zh-CN"/>
              <a:t>vmstat 1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查看各逻辑</a:t>
            </a:r>
            <a:r>
              <a:rPr lang="en-US" altLang="zh-CN"/>
              <a:t>CPU</a:t>
            </a:r>
            <a:r>
              <a:rPr lang="zh-CN" altLang="en-US"/>
              <a:t>使用情况</a:t>
            </a:r>
            <a:endParaRPr lang="zh-CN" altLang="en-US"/>
          </a:p>
          <a:p>
            <a:pPr algn="l"/>
            <a:r>
              <a:rPr lang="en-US" altLang="zh-CN"/>
              <a:t>mpstat -P ALL 1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查看当前运行中</a:t>
            </a:r>
            <a:r>
              <a:rPr lang="zh-CN" altLang="en-US" b="1">
                <a:solidFill>
                  <a:srgbClr val="FF0000"/>
                </a:solidFill>
              </a:rPr>
              <a:t>进程</a:t>
            </a:r>
            <a:r>
              <a:rPr lang="en-US" altLang="zh-CN"/>
              <a:t>CPU</a:t>
            </a:r>
            <a:r>
              <a:rPr lang="zh-CN" altLang="en-US"/>
              <a:t>使用情况</a:t>
            </a:r>
            <a:endParaRPr lang="zh-CN" altLang="en-US"/>
          </a:p>
          <a:p>
            <a:pPr algn="l"/>
            <a:r>
              <a:rPr lang="en-US" altLang="zh-CN"/>
              <a:t>pidstat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pidstat ${PID} 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1960" y="238887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3661</Words>
  <Application>WPS 演示</Application>
  <PresentationFormat>全屏显示(16:9)</PresentationFormat>
  <Paragraphs>448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宋体</vt:lpstr>
      <vt:lpstr>Wingdings</vt:lpstr>
      <vt:lpstr>Myriad Pro</vt:lpstr>
      <vt:lpstr>Arial</vt:lpstr>
      <vt:lpstr>方正兰亭中粗黑简体</vt:lpstr>
      <vt:lpstr>FZLTZCHJW--GB1-0</vt:lpstr>
      <vt:lpstr>方正兰亭准黑简体</vt:lpstr>
      <vt:lpstr>方正兰亭纤黑简体</vt:lpstr>
      <vt:lpstr>Myriad Pro</vt:lpstr>
      <vt:lpstr>黑体</vt:lpstr>
      <vt:lpstr>微软雅黑</vt:lpstr>
      <vt:lpstr>Malgun Gothic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Administrator</cp:lastModifiedBy>
  <cp:revision>1368</cp:revision>
  <cp:lastPrinted>2016-07-25T10:43:00Z</cp:lastPrinted>
  <dcterms:created xsi:type="dcterms:W3CDTF">2013-04-17T08:02:00Z</dcterms:created>
  <dcterms:modified xsi:type="dcterms:W3CDTF">2018-09-18T02:34:40Z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  <property fmtid="{D5CDD505-2E9C-101B-9397-08002B2CF9AE}" pid="3" name="KSORubyTemplateID">
    <vt:lpwstr>8</vt:lpwstr>
  </property>
</Properties>
</file>