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4"/>
  </p:notesMasterIdLst>
  <p:sldIdLst>
    <p:sldId id="607" r:id="rId2"/>
    <p:sldId id="844" r:id="rId3"/>
    <p:sldId id="865" r:id="rId4"/>
    <p:sldId id="839" r:id="rId5"/>
    <p:sldId id="867" r:id="rId6"/>
    <p:sldId id="866" r:id="rId7"/>
    <p:sldId id="870" r:id="rId8"/>
    <p:sldId id="874" r:id="rId9"/>
    <p:sldId id="873" r:id="rId10"/>
    <p:sldId id="868" r:id="rId11"/>
    <p:sldId id="855" r:id="rId12"/>
    <p:sldId id="843" r:id="rId13"/>
  </p:sldIdLst>
  <p:sldSz cx="9144000" cy="5143500" type="screen16x9"/>
  <p:notesSz cx="6858000" cy="9144000"/>
  <p:custDataLst>
    <p:tags r:id="rId15"/>
  </p:custDataLst>
  <p:defaultTextStyle>
    <a:defPPr>
      <a:defRPr lang="zh-CN"/>
    </a:defPPr>
    <a:lvl1pPr marL="0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0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2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2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63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04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45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85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26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7CD"/>
    <a:srgbClr val="DB2C03"/>
    <a:srgbClr val="595959"/>
    <a:srgbClr val="0075BF"/>
    <a:srgbClr val="034EA2"/>
    <a:srgbClr val="C68F06"/>
    <a:srgbClr val="EBAC07"/>
    <a:srgbClr val="008487"/>
    <a:srgbClr val="163C46"/>
    <a:srgbClr val="008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712" autoAdjust="0"/>
  </p:normalViewPr>
  <p:slideViewPr>
    <p:cSldViewPr>
      <p:cViewPr varScale="1">
        <p:scale>
          <a:sx n="218" d="100"/>
          <a:sy n="218" d="100"/>
        </p:scale>
        <p:origin x="210" y="18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6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  <a:pPr/>
              <a:t>2018/8/16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34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0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82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22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63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04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45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85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26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295031C-36FB-4BFB-B547-5049AC3C4D20}" type="slidenum">
              <a:rPr lang="zh-CN" altLang="en-US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982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78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057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D643E-5F2C-49CF-83FF-E485C6A051C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1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844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277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295031C-36FB-4BFB-B547-5049AC3C4D20}" type="slidenum">
              <a:rPr lang="zh-CN" altLang="en-US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912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2018/8/16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323528" y="314715"/>
            <a:ext cx="912897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吉风物联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等腰三角形 8"/>
          <p:cNvSpPr/>
          <p:nvPr userDrawn="1"/>
        </p:nvSpPr>
        <p:spPr>
          <a:xfrm rot="5400000">
            <a:off x="-171627" y="330602"/>
            <a:ext cx="576064" cy="30583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1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>
        <p:random/>
      </p:transition>
    </mc:Choice>
    <mc:Fallback xmlns="">
      <p:transition spd="slow" advClick="0" advTm="10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C0F3E8C-8BCD-4A8F-98D8-F8D96B87BD28}" type="datetimeFigureOut">
              <a:rPr lang="zh-CN" altLang="en-US"/>
              <a:pPr>
                <a:defRPr/>
              </a:pPr>
              <a:t>2018/8/16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4AAA05D2-2F82-4D1D-9A69-4CC173608B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>
        <p:random/>
      </p:transition>
    </mc:Choice>
    <mc:Fallback xmlns="">
      <p:transition spd="slow" advClick="0" advTm="10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582c0aa581928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>
        <p:random/>
      </p:transition>
    </mc:Choice>
    <mc:Fallback xmlns="">
      <p:transition spd="slow" advClick="0" advTm="10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21D-12A3-824C-80FA-D34F01E9177B}" type="datetimeFigureOut">
              <a:rPr kumimoji="1" lang="zh-CN" altLang="en-US" smtClean="0"/>
              <a:pPr/>
              <a:t>2018/8/16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FEDB-804C-9249-87AB-F8162CDD6F1B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972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>
        <p:random/>
      </p:transition>
    </mc:Choice>
    <mc:Fallback xmlns="">
      <p:transition spd="slow" advClick="0" advTm="10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32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>
        <p:random/>
      </p:transition>
    </mc:Choice>
    <mc:Fallback xmlns="">
      <p:transition spd="slow" advClick="0" advTm="10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pPr/>
              <a:t>2018/8/16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34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>
        <p:random/>
      </p:transition>
    </mc:Choice>
    <mc:Fallback xmlns="">
      <p:transition spd="slow" advClick="0" advTm="10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934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>
        <p:random/>
      </p:transition>
    </mc:Choice>
    <mc:Fallback xmlns="">
      <p:transition spd="slow" advClick="0" advTm="10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9143436" cy="5143184"/>
          </a:xfrm>
          <a:prstGeom prst="rect">
            <a:avLst/>
          </a:prstGeom>
          <a:solidFill>
            <a:srgbClr val="FBFA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>
        <p:random/>
      </p:transition>
    </mc:Choice>
    <mc:Fallback xmlns="">
      <p:transition spd="slow" advClick="0" advTm="10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 smtClean="0"/>
              <a:t>吉风物联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A03-91AF-448A-9954-517C0577E5F0}" type="datetimeFigureOut">
              <a:rPr lang="zh-CN" altLang="en-US" smtClean="0"/>
              <a:pPr/>
              <a:t>2018/8/16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07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8" r:id="rId2"/>
    <p:sldLayoutId id="2147483664" r:id="rId3"/>
    <p:sldLayoutId id="2147483665" r:id="rId4"/>
    <p:sldLayoutId id="2147483667" r:id="rId5"/>
    <p:sldLayoutId id="2147483668" r:id="rId6"/>
    <p:sldLayoutId id="2147483669" r:id="rId7"/>
    <p:sldLayoutId id="2147483670" r:id="rId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10000">
        <p:random/>
      </p:transition>
    </mc:Choice>
    <mc:Fallback xmlns="">
      <p:transition spd="slow" advClick="0" advTm="10000">
        <p:random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28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5" indent="-342855" algn="l" defTabSz="91428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54" indent="-285713" algn="l" defTabSz="914282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52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93" indent="-228570" algn="l" defTabSz="914282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33" indent="-228570" algn="l" defTabSz="91428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75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15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56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97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0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2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22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63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04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45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85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26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6498720b5dd654942de10d1d9f6fd83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390972"/>
            <a:ext cx="4745228" cy="4752528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4499992" y="1203598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spc="-300" smtClean="0">
                <a:gradFill flip="none" rotWithShape="1">
                  <a:gsLst>
                    <a:gs pos="0">
                      <a:schemeClr val="accent2">
                        <a:shade val="30000"/>
                        <a:satMod val="115000"/>
                      </a:schemeClr>
                    </a:gs>
                    <a:gs pos="50000">
                      <a:schemeClr val="accent2"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Arial Black" pitchFamily="34" charset="0"/>
              </a:rPr>
              <a:t>2018</a:t>
            </a:r>
            <a:endParaRPr lang="zh-CN" altLang="en-US" sz="7200" spc="-300">
              <a:gradFill flip="none" rotWithShape="1">
                <a:gsLst>
                  <a:gs pos="0">
                    <a:schemeClr val="accent2">
                      <a:shade val="30000"/>
                      <a:satMod val="115000"/>
                    </a:schemeClr>
                  </a:gs>
                  <a:gs pos="50000">
                    <a:schemeClr val="accent2">
                      <a:shade val="67500"/>
                      <a:satMod val="115000"/>
                    </a:schemeClr>
                  </a:gs>
                  <a:gs pos="100000">
                    <a:schemeClr val="accent2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atin typeface="Arial Black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69220" y="2155381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吉风物联网科技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44710" y="2499742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万物互联的时代</a:t>
            </a:r>
            <a:endParaRPr lang="zh-CN" altLang="en-US" sz="360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>
        <p:random/>
      </p:transition>
    </mc:Choice>
    <mc:Fallback xmlns="">
      <p:transition spd="slow" advClick="0" advTm="10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800"/>
                            </p:stCondLst>
                            <p:childTnLst>
                              <p:par>
                                <p:cTn id="2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3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3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76210" y="897564"/>
            <a:ext cx="2212327" cy="1778758"/>
            <a:chOff x="1968278" y="785276"/>
            <a:chExt cx="2949770" cy="2371673"/>
          </a:xfrm>
        </p:grpSpPr>
        <p:grpSp>
          <p:nvGrpSpPr>
            <p:cNvPr id="3" name="Group 2"/>
            <p:cNvGrpSpPr/>
            <p:nvPr/>
          </p:nvGrpSpPr>
          <p:grpSpPr>
            <a:xfrm>
              <a:off x="1968278" y="785276"/>
              <a:ext cx="2949770" cy="2371673"/>
              <a:chOff x="1968278" y="785277"/>
              <a:chExt cx="2949770" cy="2371678"/>
            </a:xfrm>
          </p:grpSpPr>
          <p:sp>
            <p:nvSpPr>
              <p:cNvPr id="45" name="Freeform: Shape 5"/>
              <p:cNvSpPr/>
              <p:nvPr/>
            </p:nvSpPr>
            <p:spPr>
              <a:xfrm>
                <a:off x="3364767" y="785277"/>
                <a:ext cx="153405" cy="23716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cubicBezTo>
                      <a:pt x="21600" y="0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chemeClr val="tx2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6" name="Freeform: Shape 6"/>
              <p:cNvSpPr/>
              <p:nvPr/>
            </p:nvSpPr>
            <p:spPr>
              <a:xfrm>
                <a:off x="1968278" y="957487"/>
                <a:ext cx="1399875" cy="6645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4397" y="21600"/>
                    </a:lnTo>
                    <a:lnTo>
                      <a:pt x="0" y="10800"/>
                    </a:lnTo>
                    <a:lnTo>
                      <a:pt x="4397" y="0"/>
                    </a:lnTo>
                    <a:lnTo>
                      <a:pt x="21600" y="0"/>
                    </a:lnTo>
                    <a:cubicBezTo>
                      <a:pt x="21600" y="0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" name="Freeform: Shape 7"/>
              <p:cNvSpPr/>
              <p:nvPr/>
            </p:nvSpPr>
            <p:spPr>
              <a:xfrm>
                <a:off x="3518172" y="957487"/>
                <a:ext cx="1399876" cy="6645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7203" y="21600"/>
                    </a:lnTo>
                    <a:lnTo>
                      <a:pt x="21600" y="10800"/>
                    </a:lnTo>
                    <a:lnTo>
                      <a:pt x="17203" y="0"/>
                    </a:lnTo>
                    <a:lnTo>
                      <a:pt x="0" y="0"/>
                    </a:lnTo>
                    <a:cubicBezTo>
                      <a:pt x="0" y="0"/>
                      <a:pt x="0" y="21600"/>
                      <a:pt x="0" y="216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43" name="Rectangle 3"/>
            <p:cNvSpPr/>
            <p:nvPr/>
          </p:nvSpPr>
          <p:spPr>
            <a:xfrm>
              <a:off x="3628649" y="1098219"/>
              <a:ext cx="1066267" cy="33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</a:ext>
            </a:extLst>
          </p:spPr>
          <p:txBody>
            <a:bodyPr wrap="square" lIns="25400" tIns="25400" rIns="25400" bIns="25400" anchor="ctr">
              <a:normAutofit fontScale="92500" lnSpcReduction="10000"/>
            </a:bodyPr>
            <a:lstStyle/>
            <a:p>
              <a:pPr algn="ctr"/>
              <a:r>
                <a:rPr lang="zh-CN" altLang="en-US" sz="1500" b="1" smtClean="0">
                  <a:solidFill>
                    <a:schemeClr val="bg1"/>
                  </a:solidFill>
                  <a:cs typeface="+mn-ea"/>
                  <a:sym typeface="+mn-lt"/>
                </a:rPr>
                <a:t>右</a:t>
              </a:r>
              <a:endParaRPr lang="en-US" sz="15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4" name="Rectangle 4"/>
            <p:cNvSpPr/>
            <p:nvPr/>
          </p:nvSpPr>
          <p:spPr>
            <a:xfrm>
              <a:off x="2232945" y="1098220"/>
              <a:ext cx="1066267" cy="33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</a:ext>
            </a:extLst>
          </p:spPr>
          <p:txBody>
            <a:bodyPr wrap="square" lIns="25400" tIns="25400" rIns="25400" bIns="25400" anchor="ctr">
              <a:normAutofit fontScale="92500" lnSpcReduction="10000"/>
            </a:bodyPr>
            <a:lstStyle/>
            <a:p>
              <a:pPr algn="ctr"/>
              <a:r>
                <a:rPr lang="zh-CN" altLang="en-US" sz="1500" b="1" smtClean="0">
                  <a:solidFill>
                    <a:schemeClr val="bg1"/>
                  </a:solidFill>
                  <a:cs typeface="+mn-ea"/>
                  <a:sym typeface="+mn-lt"/>
                </a:rPr>
                <a:t>左</a:t>
              </a:r>
              <a:endParaRPr lang="en-US" sz="15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" name="Group 8"/>
          <p:cNvGrpSpPr/>
          <p:nvPr/>
        </p:nvGrpSpPr>
        <p:grpSpPr>
          <a:xfrm>
            <a:off x="888962" y="1798701"/>
            <a:ext cx="1267946" cy="2913072"/>
            <a:chOff x="0" y="0"/>
            <a:chExt cx="3381189" cy="7768191"/>
          </a:xfrm>
        </p:grpSpPr>
        <p:sp>
          <p:nvSpPr>
            <p:cNvPr id="31" name="Freeform: Shape 9"/>
            <p:cNvSpPr/>
            <p:nvPr/>
          </p:nvSpPr>
          <p:spPr>
            <a:xfrm>
              <a:off x="0" y="1281910"/>
              <a:ext cx="1104602" cy="2215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479" h="17327" extrusionOk="0">
                  <a:moveTo>
                    <a:pt x="15894" y="10545"/>
                  </a:moveTo>
                  <a:cubicBezTo>
                    <a:pt x="15894" y="10545"/>
                    <a:pt x="8222" y="10071"/>
                    <a:pt x="7025" y="7225"/>
                  </a:cubicBezTo>
                  <a:cubicBezTo>
                    <a:pt x="5423" y="3416"/>
                    <a:pt x="12837" y="2302"/>
                    <a:pt x="12837" y="2302"/>
                  </a:cubicBezTo>
                  <a:cubicBezTo>
                    <a:pt x="12837" y="2302"/>
                    <a:pt x="12581" y="485"/>
                    <a:pt x="10455" y="0"/>
                  </a:cubicBezTo>
                  <a:cubicBezTo>
                    <a:pt x="10455" y="0"/>
                    <a:pt x="-38" y="2331"/>
                    <a:pt x="0" y="7440"/>
                  </a:cubicBezTo>
                  <a:cubicBezTo>
                    <a:pt x="26" y="10896"/>
                    <a:pt x="7075" y="12827"/>
                    <a:pt x="11459" y="15482"/>
                  </a:cubicBezTo>
                  <a:cubicBezTo>
                    <a:pt x="21562" y="21600"/>
                    <a:pt x="15894" y="10545"/>
                    <a:pt x="15894" y="10545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rgbClr val="DCDEE0"/>
              </a:solidFill>
              <a:prstDash val="solid"/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2" name="Freeform: Shape 10"/>
            <p:cNvSpPr/>
            <p:nvPr/>
          </p:nvSpPr>
          <p:spPr>
            <a:xfrm>
              <a:off x="2954401" y="4867252"/>
              <a:ext cx="356079" cy="628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83" h="19397" extrusionOk="0">
                  <a:moveTo>
                    <a:pt x="19882" y="2560"/>
                  </a:moveTo>
                  <a:cubicBezTo>
                    <a:pt x="19882" y="2560"/>
                    <a:pt x="20120" y="17243"/>
                    <a:pt x="12574" y="18690"/>
                  </a:cubicBezTo>
                  <a:cubicBezTo>
                    <a:pt x="5031" y="20139"/>
                    <a:pt x="3195" y="18912"/>
                    <a:pt x="3195" y="18912"/>
                  </a:cubicBezTo>
                  <a:cubicBezTo>
                    <a:pt x="3195" y="18912"/>
                    <a:pt x="9292" y="9642"/>
                    <a:pt x="6955" y="9891"/>
                  </a:cubicBezTo>
                  <a:cubicBezTo>
                    <a:pt x="4616" y="10140"/>
                    <a:pt x="2091" y="15503"/>
                    <a:pt x="306" y="15022"/>
                  </a:cubicBezTo>
                  <a:cubicBezTo>
                    <a:pt x="-1480" y="14542"/>
                    <a:pt x="4997" y="2740"/>
                    <a:pt x="8428" y="640"/>
                  </a:cubicBezTo>
                  <a:cubicBezTo>
                    <a:pt x="11862" y="-1461"/>
                    <a:pt x="18854" y="2283"/>
                    <a:pt x="18854" y="2283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3" name="Freeform: Shape 11"/>
            <p:cNvSpPr/>
            <p:nvPr/>
          </p:nvSpPr>
          <p:spPr>
            <a:xfrm>
              <a:off x="2543789" y="2774133"/>
              <a:ext cx="837400" cy="2198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211" h="18123" extrusionOk="0">
                  <a:moveTo>
                    <a:pt x="725" y="6019"/>
                  </a:moveTo>
                  <a:cubicBezTo>
                    <a:pt x="725" y="6019"/>
                    <a:pt x="5956" y="5749"/>
                    <a:pt x="8083" y="9009"/>
                  </a:cubicBezTo>
                  <a:cubicBezTo>
                    <a:pt x="10211" y="12268"/>
                    <a:pt x="9553" y="17682"/>
                    <a:pt x="9553" y="17682"/>
                  </a:cubicBezTo>
                  <a:cubicBezTo>
                    <a:pt x="9553" y="17682"/>
                    <a:pt x="12588" y="17793"/>
                    <a:pt x="14583" y="18123"/>
                  </a:cubicBezTo>
                  <a:cubicBezTo>
                    <a:pt x="14583" y="18123"/>
                    <a:pt x="18401" y="6616"/>
                    <a:pt x="7209" y="1386"/>
                  </a:cubicBezTo>
                  <a:cubicBezTo>
                    <a:pt x="-3199" y="-3477"/>
                    <a:pt x="725" y="6019"/>
                    <a:pt x="725" y="6019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rgbClr val="DCDEE0"/>
              </a:solidFill>
              <a:prstDash val="solid"/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4" name="Freeform: Shape 12"/>
            <p:cNvSpPr/>
            <p:nvPr/>
          </p:nvSpPr>
          <p:spPr>
            <a:xfrm>
              <a:off x="1291924" y="7180698"/>
              <a:ext cx="573276" cy="550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4" h="20702" extrusionOk="0">
                  <a:moveTo>
                    <a:pt x="8953" y="4792"/>
                  </a:moveTo>
                  <a:cubicBezTo>
                    <a:pt x="13531" y="-505"/>
                    <a:pt x="17237" y="-898"/>
                    <a:pt x="19417" y="1144"/>
                  </a:cubicBezTo>
                  <a:cubicBezTo>
                    <a:pt x="21600" y="3187"/>
                    <a:pt x="21170" y="6663"/>
                    <a:pt x="16854" y="12194"/>
                  </a:cubicBezTo>
                  <a:cubicBezTo>
                    <a:pt x="13126" y="16968"/>
                    <a:pt x="8648" y="18090"/>
                    <a:pt x="7322" y="19109"/>
                  </a:cubicBezTo>
                  <a:lnTo>
                    <a:pt x="6835" y="20535"/>
                  </a:lnTo>
                  <a:lnTo>
                    <a:pt x="374" y="20702"/>
                  </a:lnTo>
                  <a:cubicBezTo>
                    <a:pt x="374" y="20702"/>
                    <a:pt x="0" y="19109"/>
                    <a:pt x="0" y="16837"/>
                  </a:cubicBezTo>
                  <a:cubicBezTo>
                    <a:pt x="0" y="16837"/>
                    <a:pt x="6980" y="7075"/>
                    <a:pt x="8953" y="4792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5" name="Freeform: Shape 13"/>
            <p:cNvSpPr/>
            <p:nvPr/>
          </p:nvSpPr>
          <p:spPr>
            <a:xfrm>
              <a:off x="1992969" y="7210743"/>
              <a:ext cx="581891" cy="557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9" h="20620" extrusionOk="0">
                  <a:moveTo>
                    <a:pt x="8772" y="4965"/>
                  </a:moveTo>
                  <a:cubicBezTo>
                    <a:pt x="13256" y="-245"/>
                    <a:pt x="17325" y="-980"/>
                    <a:pt x="19461" y="1031"/>
                  </a:cubicBezTo>
                  <a:cubicBezTo>
                    <a:pt x="21600" y="3040"/>
                    <a:pt x="20741" y="6808"/>
                    <a:pt x="16512" y="12247"/>
                  </a:cubicBezTo>
                  <a:cubicBezTo>
                    <a:pt x="12860" y="16947"/>
                    <a:pt x="8473" y="18050"/>
                    <a:pt x="7174" y="19052"/>
                  </a:cubicBezTo>
                  <a:lnTo>
                    <a:pt x="6696" y="20457"/>
                  </a:lnTo>
                  <a:lnTo>
                    <a:pt x="257" y="20620"/>
                  </a:lnTo>
                  <a:cubicBezTo>
                    <a:pt x="257" y="20620"/>
                    <a:pt x="0" y="18936"/>
                    <a:pt x="0" y="16817"/>
                  </a:cubicBezTo>
                  <a:cubicBezTo>
                    <a:pt x="0" y="16817"/>
                    <a:pt x="6838" y="7212"/>
                    <a:pt x="8772" y="4965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6" name="Freeform: Shape 14"/>
            <p:cNvSpPr/>
            <p:nvPr/>
          </p:nvSpPr>
          <p:spPr>
            <a:xfrm>
              <a:off x="721074" y="2473686"/>
              <a:ext cx="2206535" cy="2814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3" h="21424" extrusionOk="0">
                  <a:moveTo>
                    <a:pt x="20523" y="18501"/>
                  </a:moveTo>
                  <a:cubicBezTo>
                    <a:pt x="20523" y="19341"/>
                    <a:pt x="19984" y="19968"/>
                    <a:pt x="19068" y="20422"/>
                  </a:cubicBezTo>
                  <a:cubicBezTo>
                    <a:pt x="16898" y="21500"/>
                    <a:pt x="12620" y="21600"/>
                    <a:pt x="8451" y="21229"/>
                  </a:cubicBezTo>
                  <a:cubicBezTo>
                    <a:pt x="4358" y="20865"/>
                    <a:pt x="2431" y="20711"/>
                    <a:pt x="1441" y="20054"/>
                  </a:cubicBezTo>
                  <a:cubicBezTo>
                    <a:pt x="685" y="19554"/>
                    <a:pt x="471" y="18763"/>
                    <a:pt x="259" y="17366"/>
                  </a:cubicBezTo>
                  <a:cubicBezTo>
                    <a:pt x="-1077" y="8619"/>
                    <a:pt x="3178" y="0"/>
                    <a:pt x="3178" y="0"/>
                  </a:cubicBezTo>
                  <a:cubicBezTo>
                    <a:pt x="8489" y="4443"/>
                    <a:pt x="17610" y="853"/>
                    <a:pt x="17610" y="853"/>
                  </a:cubicBezTo>
                  <a:cubicBezTo>
                    <a:pt x="17610" y="853"/>
                    <a:pt x="20523" y="11058"/>
                    <a:pt x="20523" y="18501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rgbClr val="DCDEE0"/>
              </a:solidFill>
              <a:prstDash val="solid"/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7" name="Freeform: Shape 15"/>
            <p:cNvSpPr/>
            <p:nvPr/>
          </p:nvSpPr>
          <p:spPr>
            <a:xfrm>
              <a:off x="871298" y="5107609"/>
              <a:ext cx="1897852" cy="2586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51"/>
                  </a:moveTo>
                  <a:cubicBezTo>
                    <a:pt x="21600" y="2386"/>
                    <a:pt x="20068" y="4115"/>
                    <a:pt x="17666" y="5256"/>
                  </a:cubicBezTo>
                  <a:lnTo>
                    <a:pt x="15172" y="21600"/>
                  </a:lnTo>
                  <a:lnTo>
                    <a:pt x="12627" y="21600"/>
                  </a:lnTo>
                  <a:lnTo>
                    <a:pt x="12720" y="6576"/>
                  </a:lnTo>
                  <a:cubicBezTo>
                    <a:pt x="12098" y="6640"/>
                    <a:pt x="11457" y="6676"/>
                    <a:pt x="10800" y="6676"/>
                  </a:cubicBezTo>
                  <a:cubicBezTo>
                    <a:pt x="10124" y="6676"/>
                    <a:pt x="9464" y="6638"/>
                    <a:pt x="8823" y="6569"/>
                  </a:cubicBezTo>
                  <a:lnTo>
                    <a:pt x="7121" y="21125"/>
                  </a:lnTo>
                  <a:lnTo>
                    <a:pt x="4575" y="21125"/>
                  </a:lnTo>
                  <a:lnTo>
                    <a:pt x="4575" y="5536"/>
                  </a:lnTo>
                  <a:cubicBezTo>
                    <a:pt x="1810" y="4410"/>
                    <a:pt x="0" y="2552"/>
                    <a:pt x="0" y="451"/>
                  </a:cubicBezTo>
                  <a:cubicBezTo>
                    <a:pt x="0" y="300"/>
                    <a:pt x="9" y="149"/>
                    <a:pt x="28" y="0"/>
                  </a:cubicBezTo>
                  <a:cubicBezTo>
                    <a:pt x="1240" y="721"/>
                    <a:pt x="3598" y="889"/>
                    <a:pt x="8606" y="1289"/>
                  </a:cubicBezTo>
                  <a:cubicBezTo>
                    <a:pt x="13708" y="1696"/>
                    <a:pt x="18943" y="1586"/>
                    <a:pt x="21598" y="403"/>
                  </a:cubicBezTo>
                  <a:cubicBezTo>
                    <a:pt x="21600" y="419"/>
                    <a:pt x="21600" y="436"/>
                    <a:pt x="21600" y="451"/>
                  </a:cubicBezTo>
                  <a:close/>
                </a:path>
              </a:pathLst>
            </a:cu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8" name="Freeform: Shape 16"/>
            <p:cNvSpPr/>
            <p:nvPr/>
          </p:nvSpPr>
          <p:spPr>
            <a:xfrm>
              <a:off x="1001492" y="160238"/>
              <a:ext cx="2101595" cy="2683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43" h="19565" extrusionOk="0">
                  <a:moveTo>
                    <a:pt x="20425" y="12368"/>
                  </a:moveTo>
                  <a:cubicBezTo>
                    <a:pt x="20285" y="11213"/>
                    <a:pt x="19238" y="9872"/>
                    <a:pt x="18057" y="8781"/>
                  </a:cubicBezTo>
                  <a:cubicBezTo>
                    <a:pt x="18023" y="8648"/>
                    <a:pt x="17989" y="8515"/>
                    <a:pt x="17951" y="8378"/>
                  </a:cubicBezTo>
                  <a:cubicBezTo>
                    <a:pt x="17495" y="6714"/>
                    <a:pt x="16776" y="2600"/>
                    <a:pt x="15448" y="1949"/>
                  </a:cubicBezTo>
                  <a:cubicBezTo>
                    <a:pt x="14121" y="1299"/>
                    <a:pt x="4471" y="-997"/>
                    <a:pt x="3654" y="495"/>
                  </a:cubicBezTo>
                  <a:cubicBezTo>
                    <a:pt x="3654" y="495"/>
                    <a:pt x="-1054" y="13973"/>
                    <a:pt x="218" y="17591"/>
                  </a:cubicBezTo>
                  <a:cubicBezTo>
                    <a:pt x="892" y="19507"/>
                    <a:pt x="10673" y="20603"/>
                    <a:pt x="15851" y="18148"/>
                  </a:cubicBezTo>
                  <a:cubicBezTo>
                    <a:pt x="17104" y="17553"/>
                    <a:pt x="19271" y="17269"/>
                    <a:pt x="19432" y="15656"/>
                  </a:cubicBezTo>
                  <a:cubicBezTo>
                    <a:pt x="19483" y="15142"/>
                    <a:pt x="19467" y="14622"/>
                    <a:pt x="19393" y="14053"/>
                  </a:cubicBezTo>
                  <a:cubicBezTo>
                    <a:pt x="20060" y="13851"/>
                    <a:pt x="20546" y="13373"/>
                    <a:pt x="20425" y="12368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9" name="Freeform: Shape 17"/>
            <p:cNvSpPr/>
            <p:nvPr/>
          </p:nvSpPr>
          <p:spPr>
            <a:xfrm>
              <a:off x="931387" y="0"/>
              <a:ext cx="2289370" cy="2480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93" h="19626" extrusionOk="0">
                  <a:moveTo>
                    <a:pt x="3278" y="1238"/>
                  </a:moveTo>
                  <a:cubicBezTo>
                    <a:pt x="959" y="2444"/>
                    <a:pt x="-594" y="5172"/>
                    <a:pt x="217" y="13564"/>
                  </a:cubicBezTo>
                  <a:cubicBezTo>
                    <a:pt x="720" y="18768"/>
                    <a:pt x="-419" y="19096"/>
                    <a:pt x="5491" y="19516"/>
                  </a:cubicBezTo>
                  <a:cubicBezTo>
                    <a:pt x="14237" y="20138"/>
                    <a:pt x="14758" y="18081"/>
                    <a:pt x="14557" y="14393"/>
                  </a:cubicBezTo>
                  <a:cubicBezTo>
                    <a:pt x="14425" y="11969"/>
                    <a:pt x="14274" y="10656"/>
                    <a:pt x="15123" y="10601"/>
                  </a:cubicBezTo>
                  <a:cubicBezTo>
                    <a:pt x="15973" y="10545"/>
                    <a:pt x="16333" y="12883"/>
                    <a:pt x="16333" y="12883"/>
                  </a:cubicBezTo>
                  <a:lnTo>
                    <a:pt x="17109" y="12909"/>
                  </a:lnTo>
                  <a:cubicBezTo>
                    <a:pt x="16827" y="10404"/>
                    <a:pt x="16751" y="8453"/>
                    <a:pt x="16810" y="6945"/>
                  </a:cubicBezTo>
                  <a:cubicBezTo>
                    <a:pt x="18579" y="7892"/>
                    <a:pt x="20415" y="7181"/>
                    <a:pt x="20582" y="5266"/>
                  </a:cubicBezTo>
                  <a:cubicBezTo>
                    <a:pt x="21006" y="421"/>
                    <a:pt x="8473" y="-1462"/>
                    <a:pt x="3278" y="1238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0" name="Freeform: Shape 18"/>
            <p:cNvSpPr/>
            <p:nvPr/>
          </p:nvSpPr>
          <p:spPr>
            <a:xfrm>
              <a:off x="681014" y="1081611"/>
              <a:ext cx="490054" cy="477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1" h="21213" extrusionOk="0">
                  <a:moveTo>
                    <a:pt x="12762" y="11"/>
                  </a:moveTo>
                  <a:cubicBezTo>
                    <a:pt x="1761" y="-387"/>
                    <a:pt x="823" y="9497"/>
                    <a:pt x="86" y="9155"/>
                  </a:cubicBezTo>
                  <a:cubicBezTo>
                    <a:pt x="-662" y="8813"/>
                    <a:pt x="3711" y="21213"/>
                    <a:pt x="3711" y="21213"/>
                  </a:cubicBezTo>
                  <a:cubicBezTo>
                    <a:pt x="3711" y="21213"/>
                    <a:pt x="13541" y="20771"/>
                    <a:pt x="18220" y="18830"/>
                  </a:cubicBezTo>
                  <a:cubicBezTo>
                    <a:pt x="18251" y="18808"/>
                    <a:pt x="18282" y="18797"/>
                    <a:pt x="18315" y="18787"/>
                  </a:cubicBezTo>
                  <a:cubicBezTo>
                    <a:pt x="18504" y="18498"/>
                    <a:pt x="18693" y="18191"/>
                    <a:pt x="18830" y="17871"/>
                  </a:cubicBezTo>
                  <a:cubicBezTo>
                    <a:pt x="19315" y="16756"/>
                    <a:pt x="19146" y="15621"/>
                    <a:pt x="16260" y="15455"/>
                  </a:cubicBezTo>
                  <a:cubicBezTo>
                    <a:pt x="11392" y="15178"/>
                    <a:pt x="8800" y="12145"/>
                    <a:pt x="11961" y="12046"/>
                  </a:cubicBezTo>
                  <a:cubicBezTo>
                    <a:pt x="15122" y="11958"/>
                    <a:pt x="17398" y="14252"/>
                    <a:pt x="18124" y="14760"/>
                  </a:cubicBezTo>
                  <a:cubicBezTo>
                    <a:pt x="18640" y="15124"/>
                    <a:pt x="19579" y="15951"/>
                    <a:pt x="20453" y="15344"/>
                  </a:cubicBezTo>
                  <a:cubicBezTo>
                    <a:pt x="20569" y="15256"/>
                    <a:pt x="20685" y="15158"/>
                    <a:pt x="20790" y="15025"/>
                  </a:cubicBezTo>
                  <a:lnTo>
                    <a:pt x="20790" y="14815"/>
                  </a:lnTo>
                  <a:cubicBezTo>
                    <a:pt x="20938" y="9828"/>
                    <a:pt x="19621" y="264"/>
                    <a:pt x="12762" y="11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1" name="Freeform: Shape 19"/>
            <p:cNvSpPr/>
            <p:nvPr/>
          </p:nvSpPr>
          <p:spPr>
            <a:xfrm>
              <a:off x="1001492" y="2443640"/>
              <a:ext cx="1745252" cy="432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4853" extrusionOk="0">
                  <a:moveTo>
                    <a:pt x="0" y="6441"/>
                  </a:moveTo>
                  <a:lnTo>
                    <a:pt x="43" y="0"/>
                  </a:lnTo>
                  <a:cubicBezTo>
                    <a:pt x="43" y="0"/>
                    <a:pt x="5749" y="9887"/>
                    <a:pt x="21227" y="4862"/>
                  </a:cubicBezTo>
                  <a:lnTo>
                    <a:pt x="21600" y="11644"/>
                  </a:lnTo>
                  <a:cubicBezTo>
                    <a:pt x="21600" y="11644"/>
                    <a:pt x="6700" y="21600"/>
                    <a:pt x="0" y="644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5" name="Group 21"/>
          <p:cNvGrpSpPr/>
          <p:nvPr/>
        </p:nvGrpSpPr>
        <p:grpSpPr>
          <a:xfrm>
            <a:off x="3131840" y="2067694"/>
            <a:ext cx="5256584" cy="1512168"/>
            <a:chOff x="4902223" y="2434412"/>
            <a:chExt cx="6017072" cy="2016225"/>
          </a:xfrm>
        </p:grpSpPr>
        <p:sp>
          <p:nvSpPr>
            <p:cNvPr id="7" name="TextBox 22"/>
            <p:cNvSpPr txBox="1"/>
            <p:nvPr/>
          </p:nvSpPr>
          <p:spPr>
            <a:xfrm>
              <a:off x="4936688" y="2434412"/>
              <a:ext cx="440826" cy="677108"/>
            </a:xfrm>
            <a:prstGeom prst="rect">
              <a:avLst/>
            </a:prstGeom>
            <a:noFill/>
          </p:spPr>
          <p:txBody>
            <a:bodyPr wrap="none" lIns="0" tIns="0" rIns="0" bIns="0">
              <a:normAutofit fontScale="92500" lnSpcReduction="10000"/>
            </a:bodyPr>
            <a:lstStyle/>
            <a:p>
              <a:pPr algn="ctr"/>
              <a:r>
                <a:rPr lang="id-ID" sz="3800" spc="-30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8" name="TextBox 23"/>
            <p:cNvSpPr txBox="1"/>
            <p:nvPr/>
          </p:nvSpPr>
          <p:spPr>
            <a:xfrm>
              <a:off x="4902223" y="3633200"/>
              <a:ext cx="509755" cy="677108"/>
            </a:xfrm>
            <a:prstGeom prst="rect">
              <a:avLst/>
            </a:prstGeom>
            <a:noFill/>
          </p:spPr>
          <p:txBody>
            <a:bodyPr wrap="none" lIns="0" tIns="0" rIns="0" bIns="0">
              <a:normAutofit fontScale="92500" lnSpcReduction="10000"/>
            </a:bodyPr>
            <a:lstStyle/>
            <a:p>
              <a:pPr algn="ctr"/>
              <a:r>
                <a:rPr lang="id-ID" sz="3800" spc="-30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10" name="TextBox 25"/>
            <p:cNvSpPr txBox="1"/>
            <p:nvPr/>
          </p:nvSpPr>
          <p:spPr>
            <a:xfrm>
              <a:off x="7972640" y="2434412"/>
              <a:ext cx="508151" cy="677108"/>
            </a:xfrm>
            <a:prstGeom prst="rect">
              <a:avLst/>
            </a:prstGeom>
            <a:noFill/>
          </p:spPr>
          <p:txBody>
            <a:bodyPr wrap="none" lIns="0" tIns="0" rIns="0" bIns="0">
              <a:normAutofit fontScale="92500" lnSpcReduction="10000"/>
            </a:bodyPr>
            <a:lstStyle/>
            <a:p>
              <a:pPr algn="ctr"/>
              <a:r>
                <a:rPr lang="id-ID" sz="3800" spc="-30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0</a:t>
              </a:r>
              <a:r>
                <a:rPr lang="en-US" sz="3800" spc="-30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3</a:t>
              </a:r>
              <a:endParaRPr lang="id-ID" sz="3800" spc="-3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endParaRPr>
            </a:p>
          </p:txBody>
        </p:sp>
        <p:sp>
          <p:nvSpPr>
            <p:cNvPr id="11" name="TextBox 26"/>
            <p:cNvSpPr txBox="1"/>
            <p:nvPr/>
          </p:nvSpPr>
          <p:spPr>
            <a:xfrm>
              <a:off x="7962220" y="3633200"/>
              <a:ext cx="528991" cy="677108"/>
            </a:xfrm>
            <a:prstGeom prst="rect">
              <a:avLst/>
            </a:prstGeom>
            <a:noFill/>
          </p:spPr>
          <p:txBody>
            <a:bodyPr wrap="none" lIns="0" tIns="0" rIns="0" bIns="0">
              <a:normAutofit fontScale="92500" lnSpcReduction="10000"/>
            </a:bodyPr>
            <a:lstStyle/>
            <a:p>
              <a:pPr algn="ctr"/>
              <a:r>
                <a:rPr lang="id-ID" sz="3800" spc="-30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0</a:t>
              </a:r>
              <a:r>
                <a:rPr lang="en-US" sz="3800" spc="-30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4</a:t>
              </a:r>
              <a:endParaRPr lang="id-ID" sz="3800" spc="-3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endParaRPr>
            </a:p>
          </p:txBody>
        </p:sp>
        <p:sp>
          <p:nvSpPr>
            <p:cNvPr id="30" name="TextBox 45"/>
            <p:cNvSpPr txBox="1">
              <a:spLocks/>
            </p:cNvSpPr>
            <p:nvPr/>
          </p:nvSpPr>
          <p:spPr>
            <a:xfrm>
              <a:off x="5561628" y="2488007"/>
              <a:ext cx="2166682" cy="714491"/>
            </a:xfrm>
            <a:prstGeom prst="rect">
              <a:avLst/>
            </a:prstGeom>
          </p:spPr>
          <p:txBody>
            <a:bodyPr vert="horz" wrap="square" lIns="0" tIns="0" rIns="0" bIns="0" anchor="t" anchorCtr="0">
              <a:normAutofit/>
            </a:bodyPr>
            <a:lstStyle/>
            <a:p>
              <a:pPr defTabSz="914330">
                <a:lnSpc>
                  <a:spcPct val="120000"/>
                </a:lnSpc>
              </a:pPr>
              <a:r>
                <a:rPr lang="en-US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我们为只做设备生产的企业提供成熟的产品模块，并提供公版</a:t>
              </a:r>
              <a:r>
                <a:rPr lang="en-US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App</a:t>
              </a:r>
              <a:r>
                <a:rPr lang="zh-CN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服务器等，一套完整的</a:t>
              </a:r>
              <a:r>
                <a:rPr lang="zh-CN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通信服务。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endParaRPr>
            </a:p>
          </p:txBody>
        </p:sp>
        <p:sp>
          <p:nvSpPr>
            <p:cNvPr id="28" name="TextBox 43"/>
            <p:cNvSpPr txBox="1">
              <a:spLocks/>
            </p:cNvSpPr>
            <p:nvPr/>
          </p:nvSpPr>
          <p:spPr>
            <a:xfrm>
              <a:off x="5561628" y="3736146"/>
              <a:ext cx="2294929" cy="714491"/>
            </a:xfrm>
            <a:prstGeom prst="rect">
              <a:avLst/>
            </a:prstGeom>
          </p:spPr>
          <p:txBody>
            <a:bodyPr vert="horz" wrap="square" lIns="0" tIns="0" rIns="0" bIns="0" anchor="t" anchorCtr="0">
              <a:normAutofit/>
            </a:bodyPr>
            <a:lstStyle/>
            <a:p>
              <a:r>
                <a:rPr lang="en-US" altLang="zh-CN" sz="9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zh-CN" sz="9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我们为只做</a:t>
              </a:r>
              <a:r>
                <a:rPr lang="en-US" altLang="zh-CN" sz="9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App</a:t>
              </a:r>
              <a:r>
                <a:rPr lang="zh-CN" altLang="zh-CN" sz="9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与服务器通信的企业提供</a:t>
              </a:r>
              <a:r>
                <a:rPr lang="en-US" altLang="zh-CN" sz="9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App</a:t>
              </a:r>
              <a:r>
                <a:rPr lang="zh-CN" altLang="zh-CN" sz="9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端</a:t>
              </a:r>
              <a:r>
                <a:rPr lang="en-US" altLang="zh-CN" sz="9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SDK</a:t>
              </a:r>
              <a:r>
                <a:rPr lang="zh-CN" altLang="zh-CN" sz="9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、服务器端</a:t>
              </a:r>
              <a:r>
                <a:rPr lang="en-US" altLang="zh-CN" sz="9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SDK</a:t>
              </a:r>
              <a:r>
                <a:rPr lang="zh-CN" altLang="zh-CN" sz="900" smtClean="0">
                  <a:latin typeface="微软雅黑" pitchFamily="34" charset="-122"/>
                  <a:ea typeface="微软雅黑" pitchFamily="34" charset="-122"/>
                </a:rPr>
                <a:t>。</a:t>
              </a:r>
              <a:endParaRPr lang="zh-CN" altLang="zh-CN" sz="9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39"/>
            <p:cNvSpPr txBox="1">
              <a:spLocks/>
            </p:cNvSpPr>
            <p:nvPr/>
          </p:nvSpPr>
          <p:spPr>
            <a:xfrm>
              <a:off x="8616352" y="2520715"/>
              <a:ext cx="2294929" cy="714491"/>
            </a:xfrm>
            <a:prstGeom prst="rect">
              <a:avLst/>
            </a:prstGeom>
          </p:spPr>
          <p:txBody>
            <a:bodyPr vert="horz" wrap="square" lIns="0" tIns="0" rIns="0" bIns="0" anchor="t" anchorCtr="0">
              <a:normAutofit/>
            </a:bodyPr>
            <a:lstStyle/>
            <a:p>
              <a:r>
                <a:rPr lang="en-US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我们为做整套智能家居产品的企业提供产品模块、所有的</a:t>
              </a:r>
              <a:r>
                <a:rPr lang="en-US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SDK</a:t>
              </a:r>
              <a:r>
                <a:rPr lang="zh-CN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、代码等。</a:t>
              </a:r>
              <a:endParaRPr lang="zh-CN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37"/>
            <p:cNvSpPr txBox="1">
              <a:spLocks/>
            </p:cNvSpPr>
            <p:nvPr/>
          </p:nvSpPr>
          <p:spPr>
            <a:xfrm>
              <a:off x="8624366" y="3682551"/>
              <a:ext cx="2294929" cy="714491"/>
            </a:xfrm>
            <a:prstGeom prst="rect">
              <a:avLst/>
            </a:prstGeom>
          </p:spPr>
          <p:txBody>
            <a:bodyPr vert="horz" wrap="square" lIns="0" tIns="0" rIns="0" bIns="0" anchor="t" anchorCtr="0">
              <a:normAutofit/>
            </a:bodyPr>
            <a:lstStyle/>
            <a:p>
              <a:pPr defTabSz="914330">
                <a:lnSpc>
                  <a:spcPct val="120000"/>
                </a:lnSpc>
              </a:pPr>
              <a:r>
                <a:rPr lang="en-US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我们为所有使用吉风物联通信协议的设备提供跨</a:t>
              </a: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服务器</a:t>
              </a:r>
              <a:r>
                <a:rPr lang="zh-CN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通信</a:t>
              </a: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服务</a:t>
              </a:r>
              <a:r>
                <a:rPr lang="zh-CN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，并维护、升级</a:t>
              </a: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所有使用</a:t>
              </a:r>
              <a:r>
                <a:rPr lang="zh-CN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吉风</a:t>
              </a: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物联通信</a:t>
              </a:r>
              <a:r>
                <a:rPr lang="zh-CN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协议</a:t>
              </a: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的产品</a:t>
              </a:r>
              <a:r>
                <a:rPr lang="zh-CN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。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3851920" y="41151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我们提供的服务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57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>
        <p:random/>
      </p:transition>
    </mc:Choice>
    <mc:Fallback xmlns="">
      <p:transition spd="slow" advClick="0" advTm="10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331640" y="771550"/>
            <a:ext cx="6552728" cy="2016224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331640" y="3080886"/>
            <a:ext cx="6552728" cy="93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智能穿带与智能设备的系统组合，已提上日程</a:t>
            </a:r>
            <a:endParaRPr lang="en-US" altLang="zh-CN" sz="1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智能穿带，物联网下一个风口，市场缺口大。如果能结合智能穿带设备，将人类与智能设备更方便的联系起来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就可以通过语音，</a:t>
            </a:r>
            <a:endParaRPr lang="en-US" altLang="zh-CN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手势等，控制智能设备。还能通过</a:t>
            </a:r>
            <a:r>
              <a:rPr lang="en-US" altLang="zh-CN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gps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定位，在主人到家前，提前开启自定义情景功能：开启通风、空调等。在有未知生物闯进家或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安防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设备报警时，能够及时通知主人。</a:t>
            </a:r>
          </a:p>
        </p:txBody>
      </p:sp>
    </p:spTree>
    <p:extLst>
      <p:ext uri="{BB962C8B-B14F-4D97-AF65-F5344CB8AC3E}">
        <p14:creationId xmlns:p14="http://schemas.microsoft.com/office/powerpoint/2010/main" val="349302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>
        <p:random/>
      </p:transition>
    </mc:Choice>
    <mc:Fallback xmlns="">
      <p:transition spd="slow" advClick="0" advTm="10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6498720b5dd654942de10d1d9f6fd83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699542"/>
            <a:ext cx="3809124" cy="3814984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4499992" y="1203598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spc="-300" smtClean="0">
                <a:gradFill flip="none" rotWithShape="1">
                  <a:gsLst>
                    <a:gs pos="0">
                      <a:schemeClr val="accent2">
                        <a:shade val="30000"/>
                        <a:satMod val="115000"/>
                      </a:schemeClr>
                    </a:gs>
                    <a:gs pos="50000">
                      <a:schemeClr val="accent2"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Arial Black" pitchFamily="34" charset="0"/>
              </a:rPr>
              <a:t>2018</a:t>
            </a:r>
            <a:endParaRPr lang="zh-CN" altLang="en-US" sz="7200" spc="-300">
              <a:gradFill flip="none" rotWithShape="1">
                <a:gsLst>
                  <a:gs pos="0">
                    <a:schemeClr val="accent2">
                      <a:shade val="30000"/>
                      <a:satMod val="115000"/>
                    </a:schemeClr>
                  </a:gs>
                  <a:gs pos="50000">
                    <a:schemeClr val="accent2">
                      <a:shade val="67500"/>
                      <a:satMod val="115000"/>
                    </a:schemeClr>
                  </a:gs>
                  <a:gs pos="100000">
                    <a:schemeClr val="accent2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atin typeface="Arial Black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44710" y="2171640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深圳</a:t>
            </a:r>
            <a:r>
              <a:rPr lang="zh-CN" altLang="zh-CN" sz="20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吉风</a:t>
            </a:r>
            <a:r>
              <a:rPr lang="zh-CN" altLang="en-US" sz="20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物联网科技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44710" y="2499742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非常感谢您的观看！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98929" y="3416101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如有需求，欢迎联系了解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37508" y="3797627"/>
            <a:ext cx="2598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邮箱：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ludycool@163.com</a:t>
            </a:r>
          </a:p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</a:t>
            </a:r>
          </a:p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电话：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13481111402 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13265673662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>
        <p:random/>
      </p:transition>
    </mc:Choice>
    <mc:Fallback xmlns="">
      <p:transition spd="slow" advClick="0" advTm="10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800"/>
                            </p:stCondLst>
                            <p:childTnLst>
                              <p:par>
                                <p:cTn id="2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600"/>
                            </p:stCondLst>
                            <p:childTnLst>
                              <p:par>
                                <p:cTn id="29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6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7" grpId="0"/>
      <p:bldP spid="33" grpId="0"/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/>
          <p:cNvSpPr txBox="1">
            <a:spLocks/>
          </p:cNvSpPr>
          <p:nvPr/>
        </p:nvSpPr>
        <p:spPr>
          <a:xfrm>
            <a:off x="1243630" y="897679"/>
            <a:ext cx="2255883" cy="496723"/>
          </a:xfrm>
          <a:prstGeom prst="rect">
            <a:avLst/>
          </a:prstGeom>
        </p:spPr>
        <p:txBody>
          <a:bodyPr lIns="65023" tIns="32511" rIns="65023" bIns="32511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>
                <a:solidFill>
                  <a:schemeClr val="accent3"/>
                </a:solidFill>
                <a:cs typeface="+mn-ea"/>
                <a:sym typeface="+mn-lt"/>
              </a:rPr>
              <a:t>/</a:t>
            </a:r>
            <a:r>
              <a:rPr lang="en-US" altLang="zh-CN" sz="1800" b="1">
                <a:solidFill>
                  <a:schemeClr val="accent3"/>
                </a:solidFill>
                <a:cs typeface="+mn-ea"/>
                <a:sym typeface="+mn-lt"/>
              </a:rPr>
              <a:t>Contents</a:t>
            </a:r>
            <a:endParaRPr lang="en-GB" sz="1800" b="1">
              <a:solidFill>
                <a:schemeClr val="accent3"/>
              </a:solidFill>
              <a:cs typeface="+mn-ea"/>
              <a:sym typeface="+mn-lt"/>
            </a:endParaRPr>
          </a:p>
        </p:txBody>
      </p:sp>
      <p:grpSp>
        <p:nvGrpSpPr>
          <p:cNvPr id="2" name="组合 8"/>
          <p:cNvGrpSpPr/>
          <p:nvPr/>
        </p:nvGrpSpPr>
        <p:grpSpPr>
          <a:xfrm>
            <a:off x="2294428" y="1695749"/>
            <a:ext cx="894100" cy="523220"/>
            <a:chOff x="2215144" y="927951"/>
            <a:chExt cx="1244730" cy="959371"/>
          </a:xfrm>
        </p:grpSpPr>
        <p:sp>
          <p:nvSpPr>
            <p:cNvPr id="10" name="平行四边形 9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  <p:sp>
          <p:nvSpPr>
            <p:cNvPr id="11" name="文本框 9"/>
            <p:cNvSpPr txBox="1"/>
            <p:nvPr/>
          </p:nvSpPr>
          <p:spPr>
            <a:xfrm>
              <a:off x="2393075" y="927951"/>
              <a:ext cx="1066799" cy="959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28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11"/>
          <p:cNvGrpSpPr/>
          <p:nvPr/>
        </p:nvGrpSpPr>
        <p:grpSpPr>
          <a:xfrm>
            <a:off x="2294428" y="2375280"/>
            <a:ext cx="894100" cy="523220"/>
            <a:chOff x="2215144" y="1952311"/>
            <a:chExt cx="1244730" cy="959375"/>
          </a:xfrm>
        </p:grpSpPr>
        <p:sp>
          <p:nvSpPr>
            <p:cNvPr id="13" name="平行四边形 12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  <p:sp>
          <p:nvSpPr>
            <p:cNvPr id="14" name="文本框 10"/>
            <p:cNvSpPr txBox="1"/>
            <p:nvPr/>
          </p:nvSpPr>
          <p:spPr>
            <a:xfrm>
              <a:off x="2393075" y="1952311"/>
              <a:ext cx="1066799" cy="95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" name="组合 14"/>
          <p:cNvGrpSpPr/>
          <p:nvPr/>
        </p:nvGrpSpPr>
        <p:grpSpPr>
          <a:xfrm>
            <a:off x="2294428" y="3077041"/>
            <a:ext cx="894100" cy="523220"/>
            <a:chOff x="2215144" y="3018135"/>
            <a:chExt cx="1244730" cy="959372"/>
          </a:xfrm>
        </p:grpSpPr>
        <p:sp>
          <p:nvSpPr>
            <p:cNvPr id="16" name="平行四边形 15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  <p:sp>
          <p:nvSpPr>
            <p:cNvPr id="17" name="文本框 11"/>
            <p:cNvSpPr txBox="1"/>
            <p:nvPr/>
          </p:nvSpPr>
          <p:spPr>
            <a:xfrm>
              <a:off x="2393075" y="3018135"/>
              <a:ext cx="1066799" cy="959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组合 20"/>
          <p:cNvGrpSpPr/>
          <p:nvPr/>
        </p:nvGrpSpPr>
        <p:grpSpPr>
          <a:xfrm>
            <a:off x="2973559" y="1709059"/>
            <a:ext cx="3856562" cy="509910"/>
            <a:chOff x="4315150" y="953426"/>
            <a:chExt cx="3857250" cy="599131"/>
          </a:xfrm>
        </p:grpSpPr>
        <p:sp>
          <p:nvSpPr>
            <p:cNvPr id="22" name="矩形 21"/>
            <p:cNvSpPr/>
            <p:nvPr/>
          </p:nvSpPr>
          <p:spPr>
            <a:xfrm>
              <a:off x="4841198" y="1007438"/>
              <a:ext cx="2827147" cy="545119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简介</a:t>
              </a:r>
              <a:endParaRPr lang="en-GB" altLang="zh-CN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3" name="平行四边形 22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8" name="组合 23"/>
          <p:cNvGrpSpPr/>
          <p:nvPr/>
        </p:nvGrpSpPr>
        <p:grpSpPr>
          <a:xfrm>
            <a:off x="2973559" y="2403127"/>
            <a:ext cx="3856562" cy="495373"/>
            <a:chOff x="4315150" y="1647579"/>
            <a:chExt cx="3857250" cy="582050"/>
          </a:xfrm>
        </p:grpSpPr>
        <p:sp>
          <p:nvSpPr>
            <p:cNvPr id="25" name="矩形 24"/>
            <p:cNvSpPr/>
            <p:nvPr/>
          </p:nvSpPr>
          <p:spPr>
            <a:xfrm>
              <a:off x="4848739" y="1688052"/>
              <a:ext cx="2827147" cy="541577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zh-CN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吉风物联网的优点</a:t>
              </a:r>
              <a:endParaRPr lang="en-GB" altLang="zh-CN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6" name="平行四边形 25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9" name="组合 26"/>
          <p:cNvGrpSpPr/>
          <p:nvPr/>
        </p:nvGrpSpPr>
        <p:grpSpPr>
          <a:xfrm>
            <a:off x="2973559" y="3097195"/>
            <a:ext cx="3856562" cy="503065"/>
            <a:chOff x="4315150" y="2341731"/>
            <a:chExt cx="3857250" cy="591088"/>
          </a:xfrm>
        </p:grpSpPr>
        <p:sp>
          <p:nvSpPr>
            <p:cNvPr id="28" name="矩形 27"/>
            <p:cNvSpPr/>
            <p:nvPr/>
          </p:nvSpPr>
          <p:spPr>
            <a:xfrm>
              <a:off x="4761543" y="2391242"/>
              <a:ext cx="2827146" cy="541577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使用案列</a:t>
              </a:r>
              <a:endParaRPr lang="en-GB" altLang="zh-CN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9" name="平行四边形 28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6" name="组合 11"/>
          <p:cNvGrpSpPr/>
          <p:nvPr/>
        </p:nvGrpSpPr>
        <p:grpSpPr>
          <a:xfrm>
            <a:off x="2299243" y="3840694"/>
            <a:ext cx="894100" cy="523220"/>
            <a:chOff x="2215144" y="1952311"/>
            <a:chExt cx="1244730" cy="959375"/>
          </a:xfrm>
        </p:grpSpPr>
        <p:sp>
          <p:nvSpPr>
            <p:cNvPr id="37" name="平行四边形 36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  <p:sp>
          <p:nvSpPr>
            <p:cNvPr id="38" name="文本框 10"/>
            <p:cNvSpPr txBox="1"/>
            <p:nvPr/>
          </p:nvSpPr>
          <p:spPr>
            <a:xfrm>
              <a:off x="2393075" y="1952311"/>
              <a:ext cx="1066799" cy="95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9" name="组合 23"/>
          <p:cNvGrpSpPr/>
          <p:nvPr/>
        </p:nvGrpSpPr>
        <p:grpSpPr>
          <a:xfrm>
            <a:off x="2978374" y="3868541"/>
            <a:ext cx="3856562" cy="495373"/>
            <a:chOff x="4315150" y="1647579"/>
            <a:chExt cx="3857250" cy="582050"/>
          </a:xfrm>
        </p:grpSpPr>
        <p:sp>
          <p:nvSpPr>
            <p:cNvPr id="40" name="矩形 39"/>
            <p:cNvSpPr/>
            <p:nvPr/>
          </p:nvSpPr>
          <p:spPr>
            <a:xfrm>
              <a:off x="4848739" y="1688052"/>
              <a:ext cx="2827147" cy="541577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zh-CN" dirty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我们提供的服务</a:t>
              </a:r>
              <a:endParaRPr lang="en-GB" altLang="zh-CN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1" name="平行四边形 40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965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>
        <p:random/>
      </p:transition>
    </mc:Choice>
    <mc:Fallback xmlns="">
      <p:transition spd="slow" advClick="0" advTm="10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rot="1820888">
            <a:off x="2978524" y="2639714"/>
            <a:ext cx="3074906" cy="458736"/>
          </a:xfrm>
          <a:prstGeom prst="ellipse">
            <a:avLst/>
          </a:prstGeom>
          <a:noFill/>
          <a:ln w="9525">
            <a:solidFill>
              <a:schemeClr val="accent1"/>
            </a:solidFill>
            <a:headEnd type="none"/>
            <a:tailEnd type="stealt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2" tIns="27000" rIns="54002" bIns="2700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 rot="19657204">
            <a:off x="2928985" y="2664828"/>
            <a:ext cx="3074906" cy="458736"/>
          </a:xfrm>
          <a:prstGeom prst="ellipse">
            <a:avLst/>
          </a:prstGeom>
          <a:noFill/>
          <a:ln w="9525">
            <a:solidFill>
              <a:schemeClr val="accent4"/>
            </a:solidFill>
            <a:headEnd type="none"/>
            <a:tailEnd type="stealt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2" tIns="27000" rIns="54002" bIns="2700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5591791" y="3383528"/>
            <a:ext cx="325850" cy="31027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2" tIns="27000" rIns="54002" bIns="2700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51000" y="267494"/>
            <a:ext cx="6810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32401" y="627534"/>
            <a:ext cx="547590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      </a:t>
            </a:r>
            <a:r>
              <a:rPr lang="zh-CN" altLang="zh-CN" sz="9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吉风物联是一个致力于物联网方向，提供一站式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解决</a:t>
            </a:r>
            <a:r>
              <a:rPr lang="zh-CN" altLang="zh-CN" sz="9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方案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zh-CN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帮助智能家居厂商快速</a:t>
            </a:r>
            <a:r>
              <a:rPr lang="zh-CN" altLang="zh-CN" sz="9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推出自己</a:t>
            </a:r>
            <a:r>
              <a:rPr lang="zh-CN" altLang="zh-CN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产品</a:t>
            </a:r>
            <a:r>
              <a:rPr lang="zh-CN" altLang="zh-CN" sz="9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真正能够使</a:t>
            </a:r>
            <a:r>
              <a:rPr lang="zh-CN" altLang="zh-CN" sz="9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企业</a:t>
            </a:r>
            <a:r>
              <a:rPr lang="zh-CN" altLang="zh-CN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节约成本</a:t>
            </a:r>
            <a:r>
              <a:rPr lang="zh-CN" altLang="zh-CN" sz="9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 </a:t>
            </a:r>
            <a:r>
              <a:rPr lang="zh-CN" altLang="zh-CN" sz="9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快速</a:t>
            </a:r>
            <a:r>
              <a:rPr lang="zh-CN" altLang="zh-CN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实现智能化</a:t>
            </a:r>
            <a:r>
              <a:rPr lang="zh-CN" altLang="zh-CN" sz="9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转型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方案</a:t>
            </a:r>
            <a:r>
              <a:rPr lang="zh-CN" altLang="zh-CN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供应商</a:t>
            </a:r>
            <a:endParaRPr lang="en-US" altLang="zh-CN" sz="9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endParaRPr lang="en-US" altLang="zh-CN" sz="9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    1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zh-CN" sz="9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我们提供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：</a:t>
            </a:r>
            <a:r>
              <a:rPr lang="zh-CN" altLang="zh-CN" sz="9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服务器、通信模块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9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手机端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App</a:t>
            </a:r>
            <a:r>
              <a:rPr lang="zh-CN" altLang="zh-CN" sz="9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、微信小程序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9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   2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，我们还提供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：</a:t>
            </a:r>
            <a:r>
              <a:rPr lang="zh-CN" altLang="zh-CN" sz="9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服务器、设备、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App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等，</a:t>
            </a:r>
            <a:r>
              <a:rPr lang="zh-CN" altLang="zh-CN" sz="9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开发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使用</a:t>
            </a:r>
            <a:r>
              <a:rPr lang="zh-CN" altLang="zh-CN" sz="9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SDK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，以及生产工具与测试工具。</a:t>
            </a:r>
            <a:endParaRPr lang="en-US" altLang="zh-CN" sz="9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102397" y="2004494"/>
            <a:ext cx="325850" cy="31027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2" tIns="27000" rIns="54002" bIns="2700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2999128" y="3496421"/>
            <a:ext cx="325850" cy="310278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2" tIns="27000" rIns="54002" bIns="2700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" name="组合 10"/>
          <p:cNvGrpSpPr/>
          <p:nvPr/>
        </p:nvGrpSpPr>
        <p:grpSpPr>
          <a:xfrm>
            <a:off x="3045164" y="4273600"/>
            <a:ext cx="3114307" cy="522517"/>
            <a:chOff x="4806090" y="3873879"/>
            <a:chExt cx="3114710" cy="548813"/>
          </a:xfrm>
        </p:grpSpPr>
        <p:sp>
          <p:nvSpPr>
            <p:cNvPr id="11" name="矩形 10"/>
            <p:cNvSpPr/>
            <p:nvPr/>
          </p:nvSpPr>
          <p:spPr>
            <a:xfrm>
              <a:off x="5614255" y="3873879"/>
              <a:ext cx="1694161" cy="2909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b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SDK</a:t>
              </a:r>
              <a:endParaRPr lang="zh-CN" altLang="zh-CN" sz="11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806090" y="4165965"/>
              <a:ext cx="3114710" cy="2567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9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App SDK</a:t>
              </a:r>
              <a:r>
                <a:rPr lang="zh-CN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、设备</a:t>
              </a:r>
              <a:r>
                <a:rPr lang="en-US" altLang="zh-CN" sz="9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SDK</a:t>
              </a:r>
              <a:r>
                <a:rPr lang="zh-CN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、服务器</a:t>
              </a:r>
              <a:r>
                <a:rPr lang="en-US" altLang="zh-CN" sz="9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SDK</a:t>
              </a:r>
              <a:endParaRPr lang="zh-CN" alt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6" name="组合 16"/>
          <p:cNvGrpSpPr/>
          <p:nvPr/>
        </p:nvGrpSpPr>
        <p:grpSpPr>
          <a:xfrm>
            <a:off x="323528" y="3578273"/>
            <a:ext cx="2580675" cy="518863"/>
            <a:chOff x="1043146" y="3534069"/>
            <a:chExt cx="1860836" cy="544974"/>
          </a:xfrm>
        </p:grpSpPr>
        <p:sp>
          <p:nvSpPr>
            <p:cNvPr id="17" name="矩形 16"/>
            <p:cNvSpPr/>
            <p:nvPr/>
          </p:nvSpPr>
          <p:spPr>
            <a:xfrm>
              <a:off x="2411475" y="3534069"/>
              <a:ext cx="492507" cy="2909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1200" b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设备</a:t>
              </a:r>
              <a:endPara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043146" y="3836595"/>
              <a:ext cx="1837274" cy="2424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WI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FI</a:t>
              </a:r>
              <a:r>
                <a:rPr lang="zh-CN" alt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</a:t>
              </a:r>
              <a:r>
                <a:rPr lang="en-US" altLang="zh-CN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zigbee</a:t>
              </a:r>
              <a:r>
                <a:rPr lang="zh-CN" alt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</a:t>
              </a:r>
              <a:r>
                <a:rPr lang="en-US" altLang="zh-CN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 </a:t>
              </a:r>
              <a:r>
                <a:rPr lang="en-US" altLang="zh-CN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zwave</a:t>
              </a:r>
              <a:r>
                <a:rPr lang="zh-CN" alt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</a:t>
              </a:r>
              <a:r>
                <a:rPr lang="en-US" altLang="zh-CN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 thread</a:t>
              </a:r>
              <a:r>
                <a:rPr lang="zh-CN" alt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</a:t>
              </a:r>
              <a:r>
                <a:rPr lang="en-US" altLang="zh-CN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 NB-</a:t>
              </a:r>
              <a:r>
                <a:rPr lang="en-US" altLang="zh-CN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IoT</a:t>
              </a:r>
              <a:r>
                <a:rPr lang="en-US" altLang="zh-CN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</a:p>
          </p:txBody>
        </p:sp>
      </p:grpSp>
      <p:sp>
        <p:nvSpPr>
          <p:cNvPr id="19" name="椭圆 18"/>
          <p:cNvSpPr/>
          <p:nvPr/>
        </p:nvSpPr>
        <p:spPr>
          <a:xfrm>
            <a:off x="5557351" y="1987541"/>
            <a:ext cx="325850" cy="310277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2" tIns="27000" rIns="54002" bIns="2700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3" name="组合 23"/>
          <p:cNvGrpSpPr/>
          <p:nvPr/>
        </p:nvGrpSpPr>
        <p:grpSpPr>
          <a:xfrm>
            <a:off x="971601" y="1830074"/>
            <a:ext cx="1736093" cy="527562"/>
            <a:chOff x="1740914" y="1771675"/>
            <a:chExt cx="1736316" cy="554111"/>
          </a:xfrm>
        </p:grpSpPr>
        <p:sp>
          <p:nvSpPr>
            <p:cNvPr id="24" name="矩形 23"/>
            <p:cNvSpPr/>
            <p:nvPr/>
          </p:nvSpPr>
          <p:spPr>
            <a:xfrm>
              <a:off x="2081877" y="1771675"/>
              <a:ext cx="1387450" cy="2909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zh-CN" altLang="en-US" sz="1200" b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服务器</a:t>
              </a:r>
              <a:endPara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740914" y="2069059"/>
              <a:ext cx="1736316" cy="2567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90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Linux,windows</a:t>
              </a:r>
              <a:endParaRPr lang="zh-CN" alt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5400000">
            <a:off x="3379667" y="2611796"/>
            <a:ext cx="2324492" cy="410768"/>
          </a:xfrm>
          <a:prstGeom prst="ellipse">
            <a:avLst/>
          </a:prstGeom>
          <a:noFill/>
          <a:ln w="9525">
            <a:solidFill>
              <a:schemeClr val="accent3"/>
            </a:solidFill>
            <a:headEnd type="none"/>
            <a:tailEnd type="stealt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2" tIns="27000" rIns="54002" bIns="2700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7" name="组合 27"/>
          <p:cNvGrpSpPr/>
          <p:nvPr/>
        </p:nvGrpSpPr>
        <p:grpSpPr>
          <a:xfrm>
            <a:off x="3837327" y="2176889"/>
            <a:ext cx="1416226" cy="1348546"/>
            <a:chOff x="4804332" y="2348505"/>
            <a:chExt cx="2398155" cy="2398155"/>
          </a:xfrm>
        </p:grpSpPr>
        <p:sp>
          <p:nvSpPr>
            <p:cNvPr id="28" name="菱形 27"/>
            <p:cNvSpPr/>
            <p:nvPr/>
          </p:nvSpPr>
          <p:spPr>
            <a:xfrm>
              <a:off x="4804332" y="2348505"/>
              <a:ext cx="2398155" cy="2398155"/>
            </a:xfrm>
            <a:prstGeom prst="diamond">
              <a:avLst/>
            </a:prstGeom>
            <a:solidFill>
              <a:schemeClr val="accent2">
                <a:alpha val="99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chemeClr val="bg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560648" y="3047869"/>
              <a:ext cx="931596" cy="5541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25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吉风</a:t>
              </a:r>
              <a:endParaRPr lang="zh-CN" altLang="en-US" sz="1425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382888" y="3495422"/>
              <a:ext cx="1241040" cy="5541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25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物联网</a:t>
              </a:r>
              <a:endParaRPr lang="zh-CN" altLang="en-US" sz="1425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1" name="组合 31"/>
          <p:cNvGrpSpPr/>
          <p:nvPr/>
        </p:nvGrpSpPr>
        <p:grpSpPr>
          <a:xfrm>
            <a:off x="4377260" y="1491630"/>
            <a:ext cx="325850" cy="2649167"/>
            <a:chOff x="4377231" y="1342422"/>
            <a:chExt cx="325893" cy="2782484"/>
          </a:xfrm>
          <a:solidFill>
            <a:schemeClr val="accent3"/>
          </a:solidFill>
        </p:grpSpPr>
        <p:sp>
          <p:nvSpPr>
            <p:cNvPr id="32" name="椭圆 31"/>
            <p:cNvSpPr/>
            <p:nvPr/>
          </p:nvSpPr>
          <p:spPr>
            <a:xfrm>
              <a:off x="4377231" y="1342422"/>
              <a:ext cx="325893" cy="325893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505" tIns="20252" rIns="40505" bIns="20252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05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4377231" y="3799013"/>
              <a:ext cx="325893" cy="325893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0505" tIns="20252" rIns="40505" bIns="20252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05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976156" y="1812124"/>
            <a:ext cx="1728196" cy="501115"/>
            <a:chOff x="5976333" y="1678485"/>
            <a:chExt cx="1728420" cy="526171"/>
          </a:xfrm>
        </p:grpSpPr>
        <p:sp>
          <p:nvSpPr>
            <p:cNvPr id="41" name="矩形 40"/>
            <p:cNvSpPr/>
            <p:nvPr/>
          </p:nvSpPr>
          <p:spPr>
            <a:xfrm>
              <a:off x="5976333" y="1678485"/>
              <a:ext cx="505332" cy="2908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App</a:t>
              </a:r>
              <a:endParaRPr lang="en-US" altLang="zh-CN" sz="16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5976724" y="1948009"/>
              <a:ext cx="1728029" cy="2566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90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Andriod</a:t>
              </a:r>
              <a:r>
                <a:rPr lang="zh-CN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</a:t>
              </a:r>
              <a:r>
                <a:rPr lang="en-US" altLang="zh-CN" sz="9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IOS</a:t>
              </a:r>
              <a:endParaRPr lang="zh-CN" alt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012160" y="3362246"/>
            <a:ext cx="1728197" cy="495475"/>
            <a:chOff x="5904319" y="3291205"/>
            <a:chExt cx="1728421" cy="520249"/>
          </a:xfrm>
        </p:grpSpPr>
        <p:sp>
          <p:nvSpPr>
            <p:cNvPr id="44" name="矩形 43"/>
            <p:cNvSpPr/>
            <p:nvPr/>
          </p:nvSpPr>
          <p:spPr>
            <a:xfrm>
              <a:off x="5904319" y="3291205"/>
              <a:ext cx="492507" cy="2908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b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微信</a:t>
              </a:r>
              <a:endPara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5904788" y="3554807"/>
              <a:ext cx="1727952" cy="2566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900" b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公众号，小程序</a:t>
              </a:r>
              <a:endParaRPr lang="zh-CN" alt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>
        <p:random/>
      </p:transition>
    </mc:Choice>
    <mc:Fallback xmlns="">
      <p:transition spd="slow" advClick="0" advTm="10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8" grpId="0" animBg="1"/>
      <p:bldP spid="9" grpId="0" animBg="1"/>
      <p:bldP spid="19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矩形 76"/>
          <p:cNvSpPr/>
          <p:nvPr/>
        </p:nvSpPr>
        <p:spPr>
          <a:xfrm>
            <a:off x="3923928" y="267494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八大优点</a:t>
            </a:r>
            <a:endParaRPr lang="en-US" altLang="zh-CN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Round Same Side Corner Rectangle 4"/>
          <p:cNvSpPr/>
          <p:nvPr/>
        </p:nvSpPr>
        <p:spPr>
          <a:xfrm>
            <a:off x="467544" y="627535"/>
            <a:ext cx="464234" cy="451596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0" name="Group 33"/>
          <p:cNvGrpSpPr/>
          <p:nvPr/>
        </p:nvGrpSpPr>
        <p:grpSpPr>
          <a:xfrm>
            <a:off x="467544" y="843558"/>
            <a:ext cx="1080120" cy="360039"/>
            <a:chOff x="5128064" y="2256183"/>
            <a:chExt cx="1080120" cy="515155"/>
          </a:xfrm>
        </p:grpSpPr>
        <p:sp>
          <p:nvSpPr>
            <p:cNvPr id="81" name="Pentagon 3"/>
            <p:cNvSpPr/>
            <p:nvPr/>
          </p:nvSpPr>
          <p:spPr>
            <a:xfrm>
              <a:off x="5128065" y="2256184"/>
              <a:ext cx="1080119" cy="515154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smtClean="0">
                  <a:latin typeface="Arial" panose="020B0604020202020204" pitchFamily="34" charset="0"/>
                  <a:cs typeface="Arial" panose="020B0604020202020204" pitchFamily="34" charset="0"/>
                </a:rPr>
                <a:t>      1</a:t>
              </a:r>
              <a:endParaRPr lang="en-GB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Rectangle 8"/>
            <p:cNvSpPr/>
            <p:nvPr/>
          </p:nvSpPr>
          <p:spPr>
            <a:xfrm>
              <a:off x="5128064" y="2256183"/>
              <a:ext cx="464234" cy="51515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3" name="Group 34"/>
          <p:cNvGrpSpPr/>
          <p:nvPr/>
        </p:nvGrpSpPr>
        <p:grpSpPr>
          <a:xfrm>
            <a:off x="467544" y="1347614"/>
            <a:ext cx="1080120" cy="360039"/>
            <a:chOff x="5128064" y="3095119"/>
            <a:chExt cx="1080120" cy="515155"/>
          </a:xfrm>
        </p:grpSpPr>
        <p:sp>
          <p:nvSpPr>
            <p:cNvPr id="84" name="Pentagon 5"/>
            <p:cNvSpPr/>
            <p:nvPr/>
          </p:nvSpPr>
          <p:spPr>
            <a:xfrm>
              <a:off x="5128065" y="3095119"/>
              <a:ext cx="1080119" cy="515154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i="1" smtClean="0">
                  <a:latin typeface="Arial" panose="020B0604020202020204" pitchFamily="34" charset="0"/>
                  <a:cs typeface="Arial" panose="020B0604020202020204" pitchFamily="34" charset="0"/>
                </a:rPr>
                <a:t>      2</a:t>
              </a:r>
              <a:endParaRPr lang="en-GB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Rectangle 9"/>
            <p:cNvSpPr/>
            <p:nvPr/>
          </p:nvSpPr>
          <p:spPr>
            <a:xfrm>
              <a:off x="5128064" y="3095119"/>
              <a:ext cx="464234" cy="51515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5" name="Group 33"/>
          <p:cNvGrpSpPr/>
          <p:nvPr/>
        </p:nvGrpSpPr>
        <p:grpSpPr>
          <a:xfrm>
            <a:off x="467544" y="1851670"/>
            <a:ext cx="1080120" cy="360039"/>
            <a:chOff x="5128064" y="2256183"/>
            <a:chExt cx="1080120" cy="515155"/>
          </a:xfrm>
        </p:grpSpPr>
        <p:sp>
          <p:nvSpPr>
            <p:cNvPr id="96" name="Pentagon 3"/>
            <p:cNvSpPr/>
            <p:nvPr/>
          </p:nvSpPr>
          <p:spPr>
            <a:xfrm>
              <a:off x="5128065" y="2256184"/>
              <a:ext cx="1080119" cy="515154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i="1" smtClean="0">
                  <a:latin typeface="Arial" panose="020B0604020202020204" pitchFamily="34" charset="0"/>
                  <a:cs typeface="Arial" panose="020B0604020202020204" pitchFamily="34" charset="0"/>
                </a:rPr>
                <a:t>      3</a:t>
              </a:r>
              <a:endParaRPr lang="en-GB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Rectangle 8"/>
            <p:cNvSpPr/>
            <p:nvPr/>
          </p:nvSpPr>
          <p:spPr>
            <a:xfrm>
              <a:off x="5128064" y="2256183"/>
              <a:ext cx="464234" cy="51515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8" name="Group 34"/>
          <p:cNvGrpSpPr/>
          <p:nvPr/>
        </p:nvGrpSpPr>
        <p:grpSpPr>
          <a:xfrm>
            <a:off x="467544" y="2355726"/>
            <a:ext cx="1080120" cy="360039"/>
            <a:chOff x="5128064" y="3095119"/>
            <a:chExt cx="1080120" cy="515155"/>
          </a:xfrm>
        </p:grpSpPr>
        <p:sp>
          <p:nvSpPr>
            <p:cNvPr id="99" name="Pentagon 5"/>
            <p:cNvSpPr/>
            <p:nvPr/>
          </p:nvSpPr>
          <p:spPr>
            <a:xfrm>
              <a:off x="5128065" y="3095119"/>
              <a:ext cx="1080119" cy="515154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i="1" smtClean="0">
                  <a:latin typeface="Arial" panose="020B0604020202020204" pitchFamily="34" charset="0"/>
                  <a:cs typeface="Arial" panose="020B0604020202020204" pitchFamily="34" charset="0"/>
                </a:rPr>
                <a:t>     4</a:t>
              </a:r>
              <a:endParaRPr lang="en-GB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Rectangle 9"/>
            <p:cNvSpPr/>
            <p:nvPr/>
          </p:nvSpPr>
          <p:spPr>
            <a:xfrm>
              <a:off x="5128064" y="3095119"/>
              <a:ext cx="464234" cy="51515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1" name="Group 33"/>
          <p:cNvGrpSpPr/>
          <p:nvPr/>
        </p:nvGrpSpPr>
        <p:grpSpPr>
          <a:xfrm>
            <a:off x="467544" y="2859782"/>
            <a:ext cx="1080120" cy="360039"/>
            <a:chOff x="5128064" y="2256183"/>
            <a:chExt cx="1080120" cy="515155"/>
          </a:xfrm>
        </p:grpSpPr>
        <p:sp>
          <p:nvSpPr>
            <p:cNvPr id="102" name="Pentagon 3"/>
            <p:cNvSpPr/>
            <p:nvPr/>
          </p:nvSpPr>
          <p:spPr>
            <a:xfrm>
              <a:off x="5128065" y="2256184"/>
              <a:ext cx="1080119" cy="515154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i="1" smtClean="0">
                  <a:latin typeface="Arial" panose="020B0604020202020204" pitchFamily="34" charset="0"/>
                  <a:cs typeface="Arial" panose="020B0604020202020204" pitchFamily="34" charset="0"/>
                </a:rPr>
                <a:t>     5</a:t>
              </a:r>
              <a:endParaRPr lang="en-GB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Rectangle 8"/>
            <p:cNvSpPr/>
            <p:nvPr/>
          </p:nvSpPr>
          <p:spPr>
            <a:xfrm>
              <a:off x="5128064" y="2256183"/>
              <a:ext cx="464234" cy="51515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4" name="Group 34"/>
          <p:cNvGrpSpPr/>
          <p:nvPr/>
        </p:nvGrpSpPr>
        <p:grpSpPr>
          <a:xfrm>
            <a:off x="467544" y="3363838"/>
            <a:ext cx="1080120" cy="360039"/>
            <a:chOff x="5128064" y="3095119"/>
            <a:chExt cx="1080120" cy="515155"/>
          </a:xfrm>
        </p:grpSpPr>
        <p:sp>
          <p:nvSpPr>
            <p:cNvPr id="105" name="Pentagon 5"/>
            <p:cNvSpPr/>
            <p:nvPr/>
          </p:nvSpPr>
          <p:spPr>
            <a:xfrm>
              <a:off x="5128065" y="3095119"/>
              <a:ext cx="1080119" cy="515154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i="1" smtClean="0">
                  <a:latin typeface="Arial" panose="020B0604020202020204" pitchFamily="34" charset="0"/>
                  <a:cs typeface="Arial" panose="020B0604020202020204" pitchFamily="34" charset="0"/>
                </a:rPr>
                <a:t>     6</a:t>
              </a:r>
              <a:endParaRPr lang="en-GB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Rectangle 9"/>
            <p:cNvSpPr/>
            <p:nvPr/>
          </p:nvSpPr>
          <p:spPr>
            <a:xfrm>
              <a:off x="5128064" y="3095119"/>
              <a:ext cx="464234" cy="51515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7" name="Group 33"/>
          <p:cNvGrpSpPr/>
          <p:nvPr/>
        </p:nvGrpSpPr>
        <p:grpSpPr>
          <a:xfrm>
            <a:off x="467544" y="3867894"/>
            <a:ext cx="1080120" cy="360039"/>
            <a:chOff x="5128064" y="2256183"/>
            <a:chExt cx="1080120" cy="515155"/>
          </a:xfrm>
        </p:grpSpPr>
        <p:sp>
          <p:nvSpPr>
            <p:cNvPr id="108" name="Pentagon 3"/>
            <p:cNvSpPr/>
            <p:nvPr/>
          </p:nvSpPr>
          <p:spPr>
            <a:xfrm>
              <a:off x="5128065" y="2256184"/>
              <a:ext cx="1080119" cy="515154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i="1" smtClean="0">
                  <a:latin typeface="Arial" panose="020B0604020202020204" pitchFamily="34" charset="0"/>
                  <a:cs typeface="Arial" panose="020B0604020202020204" pitchFamily="34" charset="0"/>
                </a:rPr>
                <a:t>     7</a:t>
              </a:r>
              <a:endParaRPr lang="en-GB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Rectangle 8"/>
            <p:cNvSpPr/>
            <p:nvPr/>
          </p:nvSpPr>
          <p:spPr>
            <a:xfrm>
              <a:off x="5128064" y="2256183"/>
              <a:ext cx="464234" cy="51515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0" name="Group 34"/>
          <p:cNvGrpSpPr/>
          <p:nvPr/>
        </p:nvGrpSpPr>
        <p:grpSpPr>
          <a:xfrm>
            <a:off x="467544" y="4371950"/>
            <a:ext cx="1080120" cy="360039"/>
            <a:chOff x="5128064" y="3095119"/>
            <a:chExt cx="1080120" cy="515155"/>
          </a:xfrm>
        </p:grpSpPr>
        <p:sp>
          <p:nvSpPr>
            <p:cNvPr id="111" name="Pentagon 5"/>
            <p:cNvSpPr/>
            <p:nvPr/>
          </p:nvSpPr>
          <p:spPr>
            <a:xfrm>
              <a:off x="5128065" y="3095119"/>
              <a:ext cx="1080119" cy="515154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i="1" smtClean="0">
                  <a:latin typeface="Arial" panose="020B0604020202020204" pitchFamily="34" charset="0"/>
                  <a:cs typeface="Arial" panose="020B0604020202020204" pitchFamily="34" charset="0"/>
                </a:rPr>
                <a:t>     8</a:t>
              </a:r>
              <a:endParaRPr lang="en-GB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Rectangle 9"/>
            <p:cNvSpPr/>
            <p:nvPr/>
          </p:nvSpPr>
          <p:spPr>
            <a:xfrm>
              <a:off x="5128064" y="3095119"/>
              <a:ext cx="464234" cy="51515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1784712" y="869688"/>
            <a:ext cx="5150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支持所有的智能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设备</a:t>
            </a:r>
            <a:r>
              <a:rPr lang="zh-CN" altLang="zh-CN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通信协议、让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“</a:t>
            </a:r>
            <a:r>
              <a:rPr lang="zh-CN" altLang="zh-CN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万物互联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zh-CN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不再是一个口号。</a:t>
            </a:r>
            <a:endParaRPr lang="zh-CN" altLang="en-US" sz="14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784712" y="1373744"/>
            <a:ext cx="5270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支持局域网通信、广域网通信、跨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服务器</a:t>
            </a:r>
            <a:r>
              <a:rPr lang="zh-CN" altLang="zh-CN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通信，让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“</a:t>
            </a:r>
            <a:r>
              <a:rPr lang="zh-CN" altLang="zh-CN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设备更自由。</a:t>
            </a:r>
            <a:endParaRPr lang="zh-CN" altLang="en-US" sz="14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763688" y="1877800"/>
            <a:ext cx="5630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支持局域网内创建情景、支持广域网创建情景。让“情景走出家门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1400" dirty="0"/>
          </a:p>
        </p:txBody>
      </p:sp>
      <p:sp>
        <p:nvSpPr>
          <p:cNvPr id="117" name="TextBox 116"/>
          <p:cNvSpPr txBox="1"/>
          <p:nvPr/>
        </p:nvSpPr>
        <p:spPr>
          <a:xfrm>
            <a:off x="1763688" y="2381856"/>
            <a:ext cx="4852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支持真正可编程情景，支持情景嵌套。让“情景更智能”。</a:t>
            </a:r>
            <a:endParaRPr lang="zh-CN" altLang="en-US" sz="1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1763688" y="2885517"/>
            <a:ext cx="7045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完整的黑白名单权限管理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,</a:t>
            </a:r>
            <a:r>
              <a:rPr lang="zh-CN" altLang="zh-CN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让你精确地管理每一个设备的用户访问权限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,</a:t>
            </a:r>
            <a:r>
              <a:rPr lang="zh-CN" altLang="zh-CN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让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“</a:t>
            </a:r>
            <a:r>
              <a:rPr lang="zh-CN" altLang="zh-CN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设备更体贴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zh-CN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1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1763688" y="3389968"/>
            <a:ext cx="7186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每个设备配备三个随机生成的通信密钥，不同权限使用不同的密钥，让“设备更安全”。</a:t>
            </a:r>
            <a:endParaRPr lang="zh-CN" altLang="en-US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763688" y="3891750"/>
            <a:ext cx="5389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支持设备历史操作记录、设备报警记录，让所有控制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“</a:t>
            </a:r>
            <a:r>
              <a:rPr lang="zh-CN" altLang="zh-CN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有据可查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zh-CN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1400" dirty="0"/>
          </a:p>
        </p:txBody>
      </p:sp>
      <p:sp>
        <p:nvSpPr>
          <p:cNvPr id="121" name="TextBox 120"/>
          <p:cNvSpPr txBox="1"/>
          <p:nvPr/>
        </p:nvSpPr>
        <p:spPr>
          <a:xfrm>
            <a:off x="1763688" y="4398080"/>
            <a:ext cx="3416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支持一键入网，设备分享、体验更友好。</a:t>
            </a:r>
          </a:p>
        </p:txBody>
      </p:sp>
    </p:spTree>
    <p:extLst>
      <p:ext uri="{BB962C8B-B14F-4D97-AF65-F5344CB8AC3E}">
        <p14:creationId xmlns:p14="http://schemas.microsoft.com/office/powerpoint/2010/main" val="415374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>
        <p:random/>
      </p:transition>
    </mc:Choice>
    <mc:Fallback xmlns="">
      <p:transition spd="slow" advClick="0" advTm="10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4"/>
          <p:cNvGrpSpPr/>
          <p:nvPr/>
        </p:nvGrpSpPr>
        <p:grpSpPr>
          <a:xfrm flipH="1">
            <a:off x="1523785" y="3358734"/>
            <a:ext cx="355625" cy="299723"/>
            <a:chOff x="6350" y="1588"/>
            <a:chExt cx="1403350" cy="1182687"/>
          </a:xfrm>
          <a:solidFill>
            <a:schemeClr val="accent1"/>
          </a:solidFill>
        </p:grpSpPr>
        <p:sp>
          <p:nvSpPr>
            <p:cNvPr id="26" name="Freeform 5"/>
            <p:cNvSpPr/>
            <p:nvPr/>
          </p:nvSpPr>
          <p:spPr bwMode="auto">
            <a:xfrm>
              <a:off x="498475" y="1588"/>
              <a:ext cx="627063" cy="625475"/>
            </a:xfrm>
            <a:custGeom>
              <a:avLst/>
              <a:gdLst>
                <a:gd name="T0" fmla="*/ 163 w 166"/>
                <a:gd name="T1" fmla="*/ 30 h 165"/>
                <a:gd name="T2" fmla="*/ 134 w 166"/>
                <a:gd name="T3" fmla="*/ 1 h 165"/>
                <a:gd name="T4" fmla="*/ 127 w 166"/>
                <a:gd name="T5" fmla="*/ 0 h 165"/>
                <a:gd name="T6" fmla="*/ 99 w 166"/>
                <a:gd name="T7" fmla="*/ 0 h 165"/>
                <a:gd name="T8" fmla="*/ 94 w 166"/>
                <a:gd name="T9" fmla="*/ 2 h 165"/>
                <a:gd name="T10" fmla="*/ 3 w 166"/>
                <a:gd name="T11" fmla="*/ 93 h 165"/>
                <a:gd name="T12" fmla="*/ 3 w 166"/>
                <a:gd name="T13" fmla="*/ 105 h 165"/>
                <a:gd name="T14" fmla="*/ 9 w 166"/>
                <a:gd name="T15" fmla="*/ 107 h 165"/>
                <a:gd name="T16" fmla="*/ 15 w 166"/>
                <a:gd name="T17" fmla="*/ 104 h 165"/>
                <a:gd name="T18" fmla="*/ 104 w 166"/>
                <a:gd name="T19" fmla="*/ 15 h 165"/>
                <a:gd name="T20" fmla="*/ 125 w 166"/>
                <a:gd name="T21" fmla="*/ 15 h 165"/>
                <a:gd name="T22" fmla="*/ 126 w 166"/>
                <a:gd name="T23" fmla="*/ 16 h 165"/>
                <a:gd name="T24" fmla="*/ 125 w 166"/>
                <a:gd name="T25" fmla="*/ 17 h 165"/>
                <a:gd name="T26" fmla="*/ 25 w 166"/>
                <a:gd name="T27" fmla="*/ 117 h 165"/>
                <a:gd name="T28" fmla="*/ 25 w 166"/>
                <a:gd name="T29" fmla="*/ 123 h 165"/>
                <a:gd name="T30" fmla="*/ 29 w 166"/>
                <a:gd name="T31" fmla="*/ 124 h 165"/>
                <a:gd name="T32" fmla="*/ 32 w 166"/>
                <a:gd name="T33" fmla="*/ 123 h 165"/>
                <a:gd name="T34" fmla="*/ 131 w 166"/>
                <a:gd name="T35" fmla="*/ 23 h 165"/>
                <a:gd name="T36" fmla="*/ 132 w 166"/>
                <a:gd name="T37" fmla="*/ 23 h 165"/>
                <a:gd name="T38" fmla="*/ 143 w 166"/>
                <a:gd name="T39" fmla="*/ 34 h 165"/>
                <a:gd name="T40" fmla="*/ 142 w 166"/>
                <a:gd name="T41" fmla="*/ 34 h 165"/>
                <a:gd name="T42" fmla="*/ 42 w 166"/>
                <a:gd name="T43" fmla="*/ 134 h 165"/>
                <a:gd name="T44" fmla="*/ 42 w 166"/>
                <a:gd name="T45" fmla="*/ 140 h 165"/>
                <a:gd name="T46" fmla="*/ 45 w 166"/>
                <a:gd name="T47" fmla="*/ 141 h 165"/>
                <a:gd name="T48" fmla="*/ 49 w 166"/>
                <a:gd name="T49" fmla="*/ 140 h 165"/>
                <a:gd name="T50" fmla="*/ 148 w 166"/>
                <a:gd name="T51" fmla="*/ 40 h 165"/>
                <a:gd name="T52" fmla="*/ 149 w 166"/>
                <a:gd name="T53" fmla="*/ 40 h 165"/>
                <a:gd name="T54" fmla="*/ 151 w 166"/>
                <a:gd name="T55" fmla="*/ 41 h 165"/>
                <a:gd name="T56" fmla="*/ 151 w 166"/>
                <a:gd name="T57" fmla="*/ 61 h 165"/>
                <a:gd name="T58" fmla="*/ 61 w 166"/>
                <a:gd name="T59" fmla="*/ 150 h 165"/>
                <a:gd name="T60" fmla="*/ 61 w 166"/>
                <a:gd name="T61" fmla="*/ 162 h 165"/>
                <a:gd name="T62" fmla="*/ 67 w 166"/>
                <a:gd name="T63" fmla="*/ 165 h 165"/>
                <a:gd name="T64" fmla="*/ 73 w 166"/>
                <a:gd name="T65" fmla="*/ 162 h 165"/>
                <a:gd name="T66" fmla="*/ 164 w 166"/>
                <a:gd name="T67" fmla="*/ 71 h 165"/>
                <a:gd name="T68" fmla="*/ 164 w 166"/>
                <a:gd name="T69" fmla="*/ 71 h 165"/>
                <a:gd name="T70" fmla="*/ 166 w 166"/>
                <a:gd name="T71" fmla="*/ 65 h 165"/>
                <a:gd name="T72" fmla="*/ 166 w 166"/>
                <a:gd name="T73" fmla="*/ 37 h 165"/>
                <a:gd name="T74" fmla="*/ 163 w 166"/>
                <a:gd name="T75" fmla="*/ 3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6" h="165">
                  <a:moveTo>
                    <a:pt x="163" y="30"/>
                  </a:moveTo>
                  <a:cubicBezTo>
                    <a:pt x="134" y="1"/>
                    <a:pt x="134" y="1"/>
                    <a:pt x="134" y="1"/>
                  </a:cubicBezTo>
                  <a:cubicBezTo>
                    <a:pt x="133" y="0"/>
                    <a:pt x="130" y="0"/>
                    <a:pt x="127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7" y="0"/>
                    <a:pt x="96" y="0"/>
                    <a:pt x="94" y="2"/>
                  </a:cubicBezTo>
                  <a:cubicBezTo>
                    <a:pt x="3" y="93"/>
                    <a:pt x="3" y="93"/>
                    <a:pt x="3" y="93"/>
                  </a:cubicBezTo>
                  <a:cubicBezTo>
                    <a:pt x="0" y="96"/>
                    <a:pt x="0" y="101"/>
                    <a:pt x="3" y="105"/>
                  </a:cubicBezTo>
                  <a:cubicBezTo>
                    <a:pt x="5" y="106"/>
                    <a:pt x="7" y="107"/>
                    <a:pt x="9" y="107"/>
                  </a:cubicBezTo>
                  <a:cubicBezTo>
                    <a:pt x="11" y="107"/>
                    <a:pt x="14" y="106"/>
                    <a:pt x="15" y="104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25" y="15"/>
                    <a:pt x="125" y="15"/>
                    <a:pt x="125" y="15"/>
                  </a:cubicBezTo>
                  <a:cubicBezTo>
                    <a:pt x="126" y="16"/>
                    <a:pt x="126" y="16"/>
                    <a:pt x="126" y="16"/>
                  </a:cubicBezTo>
                  <a:cubicBezTo>
                    <a:pt x="125" y="17"/>
                    <a:pt x="125" y="17"/>
                    <a:pt x="125" y="17"/>
                  </a:cubicBezTo>
                  <a:cubicBezTo>
                    <a:pt x="25" y="117"/>
                    <a:pt x="25" y="117"/>
                    <a:pt x="25" y="117"/>
                  </a:cubicBezTo>
                  <a:cubicBezTo>
                    <a:pt x="24" y="118"/>
                    <a:pt x="24" y="121"/>
                    <a:pt x="25" y="123"/>
                  </a:cubicBezTo>
                  <a:cubicBezTo>
                    <a:pt x="26" y="124"/>
                    <a:pt x="27" y="124"/>
                    <a:pt x="29" y="124"/>
                  </a:cubicBezTo>
                  <a:cubicBezTo>
                    <a:pt x="30" y="124"/>
                    <a:pt x="31" y="124"/>
                    <a:pt x="32" y="123"/>
                  </a:cubicBezTo>
                  <a:cubicBezTo>
                    <a:pt x="131" y="23"/>
                    <a:pt x="131" y="23"/>
                    <a:pt x="131" y="23"/>
                  </a:cubicBezTo>
                  <a:cubicBezTo>
                    <a:pt x="131" y="23"/>
                    <a:pt x="131" y="23"/>
                    <a:pt x="132" y="23"/>
                  </a:cubicBezTo>
                  <a:cubicBezTo>
                    <a:pt x="143" y="34"/>
                    <a:pt x="143" y="34"/>
                    <a:pt x="143" y="34"/>
                  </a:cubicBezTo>
                  <a:cubicBezTo>
                    <a:pt x="142" y="34"/>
                    <a:pt x="142" y="34"/>
                    <a:pt x="142" y="34"/>
                  </a:cubicBezTo>
                  <a:cubicBezTo>
                    <a:pt x="42" y="134"/>
                    <a:pt x="42" y="134"/>
                    <a:pt x="42" y="134"/>
                  </a:cubicBezTo>
                  <a:cubicBezTo>
                    <a:pt x="41" y="135"/>
                    <a:pt x="41" y="138"/>
                    <a:pt x="42" y="140"/>
                  </a:cubicBezTo>
                  <a:cubicBezTo>
                    <a:pt x="43" y="141"/>
                    <a:pt x="44" y="141"/>
                    <a:pt x="45" y="141"/>
                  </a:cubicBezTo>
                  <a:cubicBezTo>
                    <a:pt x="47" y="141"/>
                    <a:pt x="48" y="141"/>
                    <a:pt x="49" y="140"/>
                  </a:cubicBezTo>
                  <a:cubicBezTo>
                    <a:pt x="148" y="40"/>
                    <a:pt x="148" y="40"/>
                    <a:pt x="148" y="40"/>
                  </a:cubicBezTo>
                  <a:cubicBezTo>
                    <a:pt x="148" y="40"/>
                    <a:pt x="149" y="40"/>
                    <a:pt x="149" y="40"/>
                  </a:cubicBezTo>
                  <a:cubicBezTo>
                    <a:pt x="151" y="41"/>
                    <a:pt x="151" y="41"/>
                    <a:pt x="151" y="41"/>
                  </a:cubicBezTo>
                  <a:cubicBezTo>
                    <a:pt x="151" y="61"/>
                    <a:pt x="151" y="61"/>
                    <a:pt x="151" y="61"/>
                  </a:cubicBezTo>
                  <a:cubicBezTo>
                    <a:pt x="61" y="150"/>
                    <a:pt x="61" y="150"/>
                    <a:pt x="61" y="150"/>
                  </a:cubicBezTo>
                  <a:cubicBezTo>
                    <a:pt x="58" y="153"/>
                    <a:pt x="58" y="159"/>
                    <a:pt x="61" y="162"/>
                  </a:cubicBezTo>
                  <a:cubicBezTo>
                    <a:pt x="63" y="164"/>
                    <a:pt x="65" y="165"/>
                    <a:pt x="67" y="165"/>
                  </a:cubicBezTo>
                  <a:cubicBezTo>
                    <a:pt x="69" y="165"/>
                    <a:pt x="71" y="164"/>
                    <a:pt x="73" y="162"/>
                  </a:cubicBezTo>
                  <a:cubicBezTo>
                    <a:pt x="164" y="71"/>
                    <a:pt x="164" y="71"/>
                    <a:pt x="164" y="71"/>
                  </a:cubicBezTo>
                  <a:cubicBezTo>
                    <a:pt x="164" y="71"/>
                    <a:pt x="164" y="71"/>
                    <a:pt x="164" y="71"/>
                  </a:cubicBezTo>
                  <a:cubicBezTo>
                    <a:pt x="166" y="69"/>
                    <a:pt x="166" y="67"/>
                    <a:pt x="166" y="65"/>
                  </a:cubicBezTo>
                  <a:cubicBezTo>
                    <a:pt x="166" y="37"/>
                    <a:pt x="166" y="37"/>
                    <a:pt x="166" y="37"/>
                  </a:cubicBezTo>
                  <a:cubicBezTo>
                    <a:pt x="166" y="34"/>
                    <a:pt x="165" y="32"/>
                    <a:pt x="16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50000"/>
                </a:lnSpc>
              </a:pPr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" name="Freeform 6"/>
            <p:cNvSpPr/>
            <p:nvPr/>
          </p:nvSpPr>
          <p:spPr bwMode="auto">
            <a:xfrm>
              <a:off x="6350" y="214313"/>
              <a:ext cx="1403350" cy="969962"/>
            </a:xfrm>
            <a:custGeom>
              <a:avLst/>
              <a:gdLst>
                <a:gd name="T0" fmla="*/ 346 w 371"/>
                <a:gd name="T1" fmla="*/ 209 h 256"/>
                <a:gd name="T2" fmla="*/ 346 w 371"/>
                <a:gd name="T3" fmla="*/ 25 h 256"/>
                <a:gd name="T4" fmla="*/ 321 w 371"/>
                <a:gd name="T5" fmla="*/ 0 h 256"/>
                <a:gd name="T6" fmla="*/ 309 w 371"/>
                <a:gd name="T7" fmla="*/ 0 h 256"/>
                <a:gd name="T8" fmla="*/ 309 w 371"/>
                <a:gd name="T9" fmla="*/ 9 h 256"/>
                <a:gd name="T10" fmla="*/ 309 w 371"/>
                <a:gd name="T11" fmla="*/ 12 h 256"/>
                <a:gd name="T12" fmla="*/ 321 w 371"/>
                <a:gd name="T13" fmla="*/ 12 h 256"/>
                <a:gd name="T14" fmla="*/ 334 w 371"/>
                <a:gd name="T15" fmla="*/ 25 h 256"/>
                <a:gd name="T16" fmla="*/ 334 w 371"/>
                <a:gd name="T17" fmla="*/ 209 h 256"/>
                <a:gd name="T18" fmla="*/ 231 w 371"/>
                <a:gd name="T19" fmla="*/ 209 h 256"/>
                <a:gd name="T20" fmla="*/ 231 w 371"/>
                <a:gd name="T21" fmla="*/ 212 h 256"/>
                <a:gd name="T22" fmla="*/ 218 w 371"/>
                <a:gd name="T23" fmla="*/ 225 h 256"/>
                <a:gd name="T24" fmla="*/ 150 w 371"/>
                <a:gd name="T25" fmla="*/ 225 h 256"/>
                <a:gd name="T26" fmla="*/ 137 w 371"/>
                <a:gd name="T27" fmla="*/ 212 h 256"/>
                <a:gd name="T28" fmla="*/ 137 w 371"/>
                <a:gd name="T29" fmla="*/ 209 h 256"/>
                <a:gd name="T30" fmla="*/ 40 w 371"/>
                <a:gd name="T31" fmla="*/ 209 h 256"/>
                <a:gd name="T32" fmla="*/ 40 w 371"/>
                <a:gd name="T33" fmla="*/ 25 h 256"/>
                <a:gd name="T34" fmla="*/ 53 w 371"/>
                <a:gd name="T35" fmla="*/ 12 h 256"/>
                <a:gd name="T36" fmla="*/ 140 w 371"/>
                <a:gd name="T37" fmla="*/ 12 h 256"/>
                <a:gd name="T38" fmla="*/ 152 w 371"/>
                <a:gd name="T39" fmla="*/ 0 h 256"/>
                <a:gd name="T40" fmla="*/ 53 w 371"/>
                <a:gd name="T41" fmla="*/ 0 h 256"/>
                <a:gd name="T42" fmla="*/ 28 w 371"/>
                <a:gd name="T43" fmla="*/ 25 h 256"/>
                <a:gd name="T44" fmla="*/ 28 w 371"/>
                <a:gd name="T45" fmla="*/ 209 h 256"/>
                <a:gd name="T46" fmla="*/ 0 w 371"/>
                <a:gd name="T47" fmla="*/ 209 h 256"/>
                <a:gd name="T48" fmla="*/ 0 w 371"/>
                <a:gd name="T49" fmla="*/ 231 h 256"/>
                <a:gd name="T50" fmla="*/ 25 w 371"/>
                <a:gd name="T51" fmla="*/ 256 h 256"/>
                <a:gd name="T52" fmla="*/ 346 w 371"/>
                <a:gd name="T53" fmla="*/ 256 h 256"/>
                <a:gd name="T54" fmla="*/ 371 w 371"/>
                <a:gd name="T55" fmla="*/ 231 h 256"/>
                <a:gd name="T56" fmla="*/ 371 w 371"/>
                <a:gd name="T57" fmla="*/ 209 h 256"/>
                <a:gd name="T58" fmla="*/ 346 w 371"/>
                <a:gd name="T59" fmla="*/ 209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1" h="256">
                  <a:moveTo>
                    <a:pt x="346" y="209"/>
                  </a:moveTo>
                  <a:cubicBezTo>
                    <a:pt x="346" y="25"/>
                    <a:pt x="346" y="25"/>
                    <a:pt x="346" y="25"/>
                  </a:cubicBezTo>
                  <a:cubicBezTo>
                    <a:pt x="346" y="11"/>
                    <a:pt x="335" y="0"/>
                    <a:pt x="321" y="0"/>
                  </a:cubicBezTo>
                  <a:cubicBezTo>
                    <a:pt x="309" y="0"/>
                    <a:pt x="309" y="0"/>
                    <a:pt x="309" y="0"/>
                  </a:cubicBezTo>
                  <a:cubicBezTo>
                    <a:pt x="309" y="9"/>
                    <a:pt x="309" y="9"/>
                    <a:pt x="309" y="9"/>
                  </a:cubicBezTo>
                  <a:cubicBezTo>
                    <a:pt x="309" y="10"/>
                    <a:pt x="309" y="11"/>
                    <a:pt x="309" y="12"/>
                  </a:cubicBezTo>
                  <a:cubicBezTo>
                    <a:pt x="321" y="12"/>
                    <a:pt x="321" y="12"/>
                    <a:pt x="321" y="12"/>
                  </a:cubicBezTo>
                  <a:cubicBezTo>
                    <a:pt x="328" y="12"/>
                    <a:pt x="334" y="18"/>
                    <a:pt x="334" y="25"/>
                  </a:cubicBezTo>
                  <a:cubicBezTo>
                    <a:pt x="334" y="209"/>
                    <a:pt x="334" y="209"/>
                    <a:pt x="334" y="209"/>
                  </a:cubicBezTo>
                  <a:cubicBezTo>
                    <a:pt x="231" y="209"/>
                    <a:pt x="231" y="209"/>
                    <a:pt x="231" y="209"/>
                  </a:cubicBezTo>
                  <a:cubicBezTo>
                    <a:pt x="231" y="212"/>
                    <a:pt x="231" y="212"/>
                    <a:pt x="231" y="212"/>
                  </a:cubicBezTo>
                  <a:cubicBezTo>
                    <a:pt x="231" y="219"/>
                    <a:pt x="225" y="225"/>
                    <a:pt x="218" y="225"/>
                  </a:cubicBezTo>
                  <a:cubicBezTo>
                    <a:pt x="150" y="225"/>
                    <a:pt x="150" y="225"/>
                    <a:pt x="150" y="225"/>
                  </a:cubicBezTo>
                  <a:cubicBezTo>
                    <a:pt x="143" y="225"/>
                    <a:pt x="137" y="219"/>
                    <a:pt x="137" y="212"/>
                  </a:cubicBezTo>
                  <a:cubicBezTo>
                    <a:pt x="137" y="209"/>
                    <a:pt x="137" y="209"/>
                    <a:pt x="137" y="209"/>
                  </a:cubicBezTo>
                  <a:cubicBezTo>
                    <a:pt x="40" y="209"/>
                    <a:pt x="40" y="209"/>
                    <a:pt x="40" y="209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18"/>
                    <a:pt x="46" y="12"/>
                    <a:pt x="53" y="12"/>
                  </a:cubicBezTo>
                  <a:cubicBezTo>
                    <a:pt x="140" y="12"/>
                    <a:pt x="140" y="12"/>
                    <a:pt x="140" y="12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9" y="0"/>
                    <a:pt x="28" y="11"/>
                    <a:pt x="28" y="25"/>
                  </a:cubicBezTo>
                  <a:cubicBezTo>
                    <a:pt x="28" y="209"/>
                    <a:pt x="28" y="209"/>
                    <a:pt x="28" y="209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245"/>
                    <a:pt x="11" y="256"/>
                    <a:pt x="25" y="256"/>
                  </a:cubicBezTo>
                  <a:cubicBezTo>
                    <a:pt x="346" y="256"/>
                    <a:pt x="346" y="256"/>
                    <a:pt x="346" y="256"/>
                  </a:cubicBezTo>
                  <a:cubicBezTo>
                    <a:pt x="360" y="256"/>
                    <a:pt x="371" y="245"/>
                    <a:pt x="371" y="231"/>
                  </a:cubicBezTo>
                  <a:cubicBezTo>
                    <a:pt x="371" y="209"/>
                    <a:pt x="371" y="209"/>
                    <a:pt x="371" y="209"/>
                  </a:cubicBezTo>
                  <a:lnTo>
                    <a:pt x="346" y="2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50000"/>
                </a:lnSpc>
              </a:pPr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9" name="Freeform 7"/>
            <p:cNvSpPr/>
            <p:nvPr/>
          </p:nvSpPr>
          <p:spPr bwMode="auto">
            <a:xfrm>
              <a:off x="369888" y="411163"/>
              <a:ext cx="339725" cy="333375"/>
            </a:xfrm>
            <a:custGeom>
              <a:avLst/>
              <a:gdLst>
                <a:gd name="T0" fmla="*/ 88 w 90"/>
                <a:gd name="T1" fmla="*/ 59 h 88"/>
                <a:gd name="T2" fmla="*/ 78 w 90"/>
                <a:gd name="T3" fmla="*/ 53 h 88"/>
                <a:gd name="T4" fmla="*/ 40 w 90"/>
                <a:gd name="T5" fmla="*/ 63 h 88"/>
                <a:gd name="T6" fmla="*/ 39 w 90"/>
                <a:gd name="T7" fmla="*/ 61 h 88"/>
                <a:gd name="T8" fmla="*/ 27 w 90"/>
                <a:gd name="T9" fmla="*/ 48 h 88"/>
                <a:gd name="T10" fmla="*/ 37 w 90"/>
                <a:gd name="T11" fmla="*/ 12 h 88"/>
                <a:gd name="T12" fmla="*/ 31 w 90"/>
                <a:gd name="T13" fmla="*/ 2 h 88"/>
                <a:gd name="T14" fmla="*/ 21 w 90"/>
                <a:gd name="T15" fmla="*/ 7 h 88"/>
                <a:gd name="T16" fmla="*/ 0 w 90"/>
                <a:gd name="T17" fmla="*/ 77 h 88"/>
                <a:gd name="T18" fmla="*/ 0 w 90"/>
                <a:gd name="T19" fmla="*/ 78 h 88"/>
                <a:gd name="T20" fmla="*/ 0 w 90"/>
                <a:gd name="T21" fmla="*/ 82 h 88"/>
                <a:gd name="T22" fmla="*/ 9 w 90"/>
                <a:gd name="T23" fmla="*/ 88 h 88"/>
                <a:gd name="T24" fmla="*/ 11 w 90"/>
                <a:gd name="T25" fmla="*/ 88 h 88"/>
                <a:gd name="T26" fmla="*/ 82 w 90"/>
                <a:gd name="T27" fmla="*/ 70 h 88"/>
                <a:gd name="T28" fmla="*/ 88 w 90"/>
                <a:gd name="T29" fmla="*/ 5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0" h="88">
                  <a:moveTo>
                    <a:pt x="88" y="59"/>
                  </a:moveTo>
                  <a:cubicBezTo>
                    <a:pt x="87" y="55"/>
                    <a:pt x="83" y="52"/>
                    <a:pt x="78" y="53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40" y="62"/>
                    <a:pt x="39" y="61"/>
                    <a:pt x="39" y="61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8" y="8"/>
                    <a:pt x="36" y="3"/>
                    <a:pt x="31" y="2"/>
                  </a:cubicBezTo>
                  <a:cubicBezTo>
                    <a:pt x="27" y="0"/>
                    <a:pt x="22" y="3"/>
                    <a:pt x="21" y="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8"/>
                    <a:pt x="0" y="78"/>
                  </a:cubicBezTo>
                  <a:cubicBezTo>
                    <a:pt x="0" y="79"/>
                    <a:pt x="0" y="80"/>
                    <a:pt x="0" y="82"/>
                  </a:cubicBezTo>
                  <a:cubicBezTo>
                    <a:pt x="1" y="85"/>
                    <a:pt x="5" y="88"/>
                    <a:pt x="9" y="88"/>
                  </a:cubicBezTo>
                  <a:cubicBezTo>
                    <a:pt x="9" y="88"/>
                    <a:pt x="10" y="88"/>
                    <a:pt x="11" y="88"/>
                  </a:cubicBezTo>
                  <a:cubicBezTo>
                    <a:pt x="82" y="70"/>
                    <a:pt x="82" y="70"/>
                    <a:pt x="82" y="70"/>
                  </a:cubicBezTo>
                  <a:cubicBezTo>
                    <a:pt x="87" y="68"/>
                    <a:pt x="90" y="64"/>
                    <a:pt x="88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50000"/>
                </a:lnSpc>
              </a:pPr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0" name="Freeform 54"/>
          <p:cNvSpPr>
            <a:spLocks noEditPoints="1"/>
          </p:cNvSpPr>
          <p:nvPr/>
        </p:nvSpPr>
        <p:spPr bwMode="auto">
          <a:xfrm>
            <a:off x="4400512" y="3358735"/>
            <a:ext cx="327177" cy="334206"/>
          </a:xfrm>
          <a:custGeom>
            <a:avLst/>
            <a:gdLst>
              <a:gd name="T0" fmla="*/ 126 w 175"/>
              <a:gd name="T1" fmla="*/ 34 h 178"/>
              <a:gd name="T2" fmla="*/ 53 w 175"/>
              <a:gd name="T3" fmla="*/ 28 h 178"/>
              <a:gd name="T4" fmla="*/ 11 w 175"/>
              <a:gd name="T5" fmla="*/ 44 h 178"/>
              <a:gd name="T6" fmla="*/ 0 w 175"/>
              <a:gd name="T7" fmla="*/ 57 h 178"/>
              <a:gd name="T8" fmla="*/ 14 w 175"/>
              <a:gd name="T9" fmla="*/ 83 h 178"/>
              <a:gd name="T10" fmla="*/ 50 w 175"/>
              <a:gd name="T11" fmla="*/ 145 h 178"/>
              <a:gd name="T12" fmla="*/ 62 w 175"/>
              <a:gd name="T13" fmla="*/ 167 h 178"/>
              <a:gd name="T14" fmla="*/ 79 w 175"/>
              <a:gd name="T15" fmla="*/ 176 h 178"/>
              <a:gd name="T16" fmla="*/ 123 w 175"/>
              <a:gd name="T17" fmla="*/ 151 h 178"/>
              <a:gd name="T18" fmla="*/ 164 w 175"/>
              <a:gd name="T19" fmla="*/ 134 h 178"/>
              <a:gd name="T20" fmla="*/ 171 w 175"/>
              <a:gd name="T21" fmla="*/ 57 h 178"/>
              <a:gd name="T22" fmla="*/ 158 w 175"/>
              <a:gd name="T23" fmla="*/ 89 h 178"/>
              <a:gd name="T24" fmla="*/ 159 w 175"/>
              <a:gd name="T25" fmla="*/ 79 h 178"/>
              <a:gd name="T26" fmla="*/ 142 w 175"/>
              <a:gd name="T27" fmla="*/ 70 h 178"/>
              <a:gd name="T28" fmla="*/ 129 w 175"/>
              <a:gd name="T29" fmla="*/ 40 h 178"/>
              <a:gd name="T30" fmla="*/ 154 w 175"/>
              <a:gd name="T31" fmla="*/ 94 h 178"/>
              <a:gd name="T32" fmla="*/ 154 w 175"/>
              <a:gd name="T33" fmla="*/ 95 h 178"/>
              <a:gd name="T34" fmla="*/ 136 w 175"/>
              <a:gd name="T35" fmla="*/ 89 h 178"/>
              <a:gd name="T36" fmla="*/ 138 w 175"/>
              <a:gd name="T37" fmla="*/ 75 h 178"/>
              <a:gd name="T38" fmla="*/ 148 w 175"/>
              <a:gd name="T39" fmla="*/ 90 h 178"/>
              <a:gd name="T40" fmla="*/ 154 w 175"/>
              <a:gd name="T41" fmla="*/ 94 h 178"/>
              <a:gd name="T42" fmla="*/ 113 w 175"/>
              <a:gd name="T43" fmla="*/ 47 h 178"/>
              <a:gd name="T44" fmla="*/ 122 w 175"/>
              <a:gd name="T45" fmla="*/ 40 h 178"/>
              <a:gd name="T46" fmla="*/ 88 w 175"/>
              <a:gd name="T47" fmla="*/ 7 h 178"/>
              <a:gd name="T48" fmla="*/ 92 w 175"/>
              <a:gd name="T49" fmla="*/ 37 h 178"/>
              <a:gd name="T50" fmla="*/ 88 w 175"/>
              <a:gd name="T51" fmla="*/ 7 h 178"/>
              <a:gd name="T52" fmla="*/ 82 w 175"/>
              <a:gd name="T53" fmla="*/ 40 h 178"/>
              <a:gd name="T54" fmla="*/ 50 w 175"/>
              <a:gd name="T55" fmla="*/ 54 h 178"/>
              <a:gd name="T56" fmla="*/ 48 w 175"/>
              <a:gd name="T57" fmla="*/ 34 h 178"/>
              <a:gd name="T58" fmla="*/ 42 w 175"/>
              <a:gd name="T59" fmla="*/ 58 h 178"/>
              <a:gd name="T60" fmla="*/ 15 w 175"/>
              <a:gd name="T61" fmla="*/ 67 h 178"/>
              <a:gd name="T62" fmla="*/ 17 w 175"/>
              <a:gd name="T63" fmla="*/ 48 h 178"/>
              <a:gd name="T64" fmla="*/ 48 w 175"/>
              <a:gd name="T65" fmla="*/ 34 h 178"/>
              <a:gd name="T66" fmla="*/ 22 w 175"/>
              <a:gd name="T67" fmla="*/ 84 h 178"/>
              <a:gd name="T68" fmla="*/ 22 w 175"/>
              <a:gd name="T69" fmla="*/ 83 h 178"/>
              <a:gd name="T70" fmla="*/ 39 w 175"/>
              <a:gd name="T71" fmla="*/ 89 h 178"/>
              <a:gd name="T72" fmla="*/ 11 w 175"/>
              <a:gd name="T73" fmla="*/ 119 h 178"/>
              <a:gd name="T74" fmla="*/ 42 w 175"/>
              <a:gd name="T75" fmla="*/ 116 h 178"/>
              <a:gd name="T76" fmla="*/ 11 w 175"/>
              <a:gd name="T77" fmla="*/ 119 h 178"/>
              <a:gd name="T78" fmla="*/ 48 w 175"/>
              <a:gd name="T79" fmla="*/ 62 h 178"/>
              <a:gd name="T80" fmla="*/ 92 w 175"/>
              <a:gd name="T81" fmla="*/ 44 h 178"/>
              <a:gd name="T82" fmla="*/ 128 w 175"/>
              <a:gd name="T83" fmla="*/ 66 h 178"/>
              <a:gd name="T84" fmla="*/ 128 w 175"/>
              <a:gd name="T85" fmla="*/ 116 h 178"/>
              <a:gd name="T86" fmla="*/ 84 w 175"/>
              <a:gd name="T87" fmla="*/ 134 h 178"/>
              <a:gd name="T88" fmla="*/ 48 w 175"/>
              <a:gd name="T89" fmla="*/ 112 h 178"/>
              <a:gd name="T90" fmla="*/ 49 w 175"/>
              <a:gd name="T91" fmla="*/ 122 h 178"/>
              <a:gd name="T92" fmla="*/ 74 w 175"/>
              <a:gd name="T93" fmla="*/ 137 h 178"/>
              <a:gd name="T94" fmla="*/ 49 w 175"/>
              <a:gd name="T95" fmla="*/ 122 h 178"/>
              <a:gd name="T96" fmla="*/ 83 w 175"/>
              <a:gd name="T97" fmla="*/ 171 h 178"/>
              <a:gd name="T98" fmla="*/ 73 w 175"/>
              <a:gd name="T99" fmla="*/ 156 h 178"/>
              <a:gd name="T100" fmla="*/ 57 w 175"/>
              <a:gd name="T101" fmla="*/ 145 h 178"/>
              <a:gd name="T102" fmla="*/ 116 w 175"/>
              <a:gd name="T103" fmla="*/ 150 h 178"/>
              <a:gd name="T104" fmla="*/ 119 w 175"/>
              <a:gd name="T105" fmla="*/ 144 h 178"/>
              <a:gd name="T106" fmla="*/ 105 w 175"/>
              <a:gd name="T107" fmla="*/ 134 h 178"/>
              <a:gd name="T108" fmla="*/ 119 w 175"/>
              <a:gd name="T109" fmla="*/ 144 h 178"/>
              <a:gd name="T110" fmla="*/ 128 w 175"/>
              <a:gd name="T111" fmla="*/ 144 h 178"/>
              <a:gd name="T112" fmla="*/ 133 w 175"/>
              <a:gd name="T113" fmla="*/ 120 h 178"/>
              <a:gd name="T114" fmla="*/ 159 w 175"/>
              <a:gd name="T115" fmla="*/ 131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75" h="178">
                <a:moveTo>
                  <a:pt x="171" y="57"/>
                </a:moveTo>
                <a:cubicBezTo>
                  <a:pt x="165" y="43"/>
                  <a:pt x="149" y="35"/>
                  <a:pt x="126" y="34"/>
                </a:cubicBezTo>
                <a:cubicBezTo>
                  <a:pt x="117" y="13"/>
                  <a:pt x="104" y="0"/>
                  <a:pt x="88" y="0"/>
                </a:cubicBezTo>
                <a:cubicBezTo>
                  <a:pt x="74" y="0"/>
                  <a:pt x="61" y="11"/>
                  <a:pt x="53" y="28"/>
                </a:cubicBezTo>
                <a:cubicBezTo>
                  <a:pt x="51" y="28"/>
                  <a:pt x="50" y="27"/>
                  <a:pt x="48" y="27"/>
                </a:cubicBezTo>
                <a:cubicBezTo>
                  <a:pt x="31" y="27"/>
                  <a:pt x="18" y="33"/>
                  <a:pt x="11" y="44"/>
                </a:cubicBezTo>
                <a:cubicBezTo>
                  <a:pt x="11" y="45"/>
                  <a:pt x="11" y="45"/>
                  <a:pt x="10" y="46"/>
                </a:cubicBezTo>
                <a:cubicBezTo>
                  <a:pt x="5" y="46"/>
                  <a:pt x="0" y="51"/>
                  <a:pt x="0" y="57"/>
                </a:cubicBezTo>
                <a:cubicBezTo>
                  <a:pt x="0" y="62"/>
                  <a:pt x="4" y="67"/>
                  <a:pt x="9" y="68"/>
                </a:cubicBezTo>
                <a:cubicBezTo>
                  <a:pt x="10" y="73"/>
                  <a:pt x="11" y="78"/>
                  <a:pt x="14" y="83"/>
                </a:cubicBezTo>
                <a:cubicBezTo>
                  <a:pt x="4" y="96"/>
                  <a:pt x="1" y="110"/>
                  <a:pt x="5" y="121"/>
                </a:cubicBezTo>
                <a:cubicBezTo>
                  <a:pt x="10" y="135"/>
                  <a:pt x="27" y="144"/>
                  <a:pt x="50" y="145"/>
                </a:cubicBezTo>
                <a:cubicBezTo>
                  <a:pt x="53" y="153"/>
                  <a:pt x="57" y="159"/>
                  <a:pt x="62" y="165"/>
                </a:cubicBezTo>
                <a:cubicBezTo>
                  <a:pt x="62" y="166"/>
                  <a:pt x="62" y="166"/>
                  <a:pt x="62" y="167"/>
                </a:cubicBezTo>
                <a:cubicBezTo>
                  <a:pt x="62" y="173"/>
                  <a:pt x="67" y="178"/>
                  <a:pt x="73" y="178"/>
                </a:cubicBezTo>
                <a:cubicBezTo>
                  <a:pt x="75" y="178"/>
                  <a:pt x="77" y="177"/>
                  <a:pt x="79" y="176"/>
                </a:cubicBezTo>
                <a:cubicBezTo>
                  <a:pt x="82" y="178"/>
                  <a:pt x="85" y="178"/>
                  <a:pt x="88" y="178"/>
                </a:cubicBezTo>
                <a:cubicBezTo>
                  <a:pt x="102" y="178"/>
                  <a:pt x="114" y="168"/>
                  <a:pt x="123" y="151"/>
                </a:cubicBezTo>
                <a:cubicBezTo>
                  <a:pt x="125" y="151"/>
                  <a:pt x="126" y="151"/>
                  <a:pt x="128" y="151"/>
                </a:cubicBezTo>
                <a:cubicBezTo>
                  <a:pt x="145" y="151"/>
                  <a:pt x="158" y="145"/>
                  <a:pt x="164" y="134"/>
                </a:cubicBezTo>
                <a:cubicBezTo>
                  <a:pt x="171" y="124"/>
                  <a:pt x="170" y="110"/>
                  <a:pt x="162" y="95"/>
                </a:cubicBezTo>
                <a:cubicBezTo>
                  <a:pt x="172" y="82"/>
                  <a:pt x="175" y="68"/>
                  <a:pt x="171" y="57"/>
                </a:cubicBezTo>
                <a:close/>
                <a:moveTo>
                  <a:pt x="165" y="59"/>
                </a:moveTo>
                <a:cubicBezTo>
                  <a:pt x="168" y="68"/>
                  <a:pt x="166" y="79"/>
                  <a:pt x="158" y="89"/>
                </a:cubicBezTo>
                <a:cubicBezTo>
                  <a:pt x="158" y="89"/>
                  <a:pt x="157" y="88"/>
                  <a:pt x="156" y="87"/>
                </a:cubicBezTo>
                <a:cubicBezTo>
                  <a:pt x="158" y="85"/>
                  <a:pt x="159" y="82"/>
                  <a:pt x="159" y="79"/>
                </a:cubicBezTo>
                <a:cubicBezTo>
                  <a:pt x="159" y="73"/>
                  <a:pt x="155" y="68"/>
                  <a:pt x="148" y="68"/>
                </a:cubicBezTo>
                <a:cubicBezTo>
                  <a:pt x="146" y="68"/>
                  <a:pt x="144" y="69"/>
                  <a:pt x="142" y="70"/>
                </a:cubicBezTo>
                <a:cubicBezTo>
                  <a:pt x="140" y="68"/>
                  <a:pt x="137" y="65"/>
                  <a:pt x="134" y="63"/>
                </a:cubicBezTo>
                <a:cubicBezTo>
                  <a:pt x="133" y="55"/>
                  <a:pt x="131" y="47"/>
                  <a:pt x="129" y="40"/>
                </a:cubicBezTo>
                <a:cubicBezTo>
                  <a:pt x="147" y="42"/>
                  <a:pt x="161" y="49"/>
                  <a:pt x="165" y="59"/>
                </a:cubicBezTo>
                <a:close/>
                <a:moveTo>
                  <a:pt x="154" y="94"/>
                </a:moveTo>
                <a:cubicBezTo>
                  <a:pt x="154" y="94"/>
                  <a:pt x="154" y="94"/>
                  <a:pt x="154" y="95"/>
                </a:cubicBezTo>
                <a:cubicBezTo>
                  <a:pt x="154" y="95"/>
                  <a:pt x="154" y="95"/>
                  <a:pt x="154" y="95"/>
                </a:cubicBezTo>
                <a:cubicBezTo>
                  <a:pt x="148" y="101"/>
                  <a:pt x="142" y="107"/>
                  <a:pt x="135" y="112"/>
                </a:cubicBezTo>
                <a:cubicBezTo>
                  <a:pt x="136" y="104"/>
                  <a:pt x="136" y="97"/>
                  <a:pt x="136" y="89"/>
                </a:cubicBezTo>
                <a:cubicBezTo>
                  <a:pt x="136" y="83"/>
                  <a:pt x="136" y="78"/>
                  <a:pt x="136" y="72"/>
                </a:cubicBezTo>
                <a:cubicBezTo>
                  <a:pt x="136" y="73"/>
                  <a:pt x="137" y="74"/>
                  <a:pt x="138" y="75"/>
                </a:cubicBezTo>
                <a:cubicBezTo>
                  <a:pt x="138" y="76"/>
                  <a:pt x="137" y="78"/>
                  <a:pt x="137" y="79"/>
                </a:cubicBezTo>
                <a:cubicBezTo>
                  <a:pt x="137" y="85"/>
                  <a:pt x="142" y="90"/>
                  <a:pt x="148" y="90"/>
                </a:cubicBezTo>
                <a:cubicBezTo>
                  <a:pt x="149" y="90"/>
                  <a:pt x="150" y="90"/>
                  <a:pt x="151" y="90"/>
                </a:cubicBezTo>
                <a:cubicBezTo>
                  <a:pt x="152" y="91"/>
                  <a:pt x="153" y="93"/>
                  <a:pt x="154" y="94"/>
                </a:cubicBezTo>
                <a:close/>
                <a:moveTo>
                  <a:pt x="127" y="57"/>
                </a:moveTo>
                <a:cubicBezTo>
                  <a:pt x="122" y="54"/>
                  <a:pt x="118" y="50"/>
                  <a:pt x="113" y="47"/>
                </a:cubicBezTo>
                <a:cubicBezTo>
                  <a:pt x="109" y="45"/>
                  <a:pt x="106" y="44"/>
                  <a:pt x="102" y="42"/>
                </a:cubicBezTo>
                <a:cubicBezTo>
                  <a:pt x="109" y="41"/>
                  <a:pt x="115" y="40"/>
                  <a:pt x="122" y="40"/>
                </a:cubicBezTo>
                <a:cubicBezTo>
                  <a:pt x="124" y="45"/>
                  <a:pt x="125" y="51"/>
                  <a:pt x="127" y="57"/>
                </a:cubicBezTo>
                <a:close/>
                <a:moveTo>
                  <a:pt x="88" y="7"/>
                </a:moveTo>
                <a:cubicBezTo>
                  <a:pt x="100" y="7"/>
                  <a:pt x="111" y="17"/>
                  <a:pt x="119" y="34"/>
                </a:cubicBezTo>
                <a:cubicBezTo>
                  <a:pt x="110" y="34"/>
                  <a:pt x="101" y="35"/>
                  <a:pt x="92" y="37"/>
                </a:cubicBezTo>
                <a:cubicBezTo>
                  <a:pt x="81" y="33"/>
                  <a:pt x="70" y="30"/>
                  <a:pt x="60" y="28"/>
                </a:cubicBezTo>
                <a:cubicBezTo>
                  <a:pt x="67" y="15"/>
                  <a:pt x="77" y="7"/>
                  <a:pt x="88" y="7"/>
                </a:cubicBezTo>
                <a:close/>
                <a:moveTo>
                  <a:pt x="57" y="34"/>
                </a:moveTo>
                <a:cubicBezTo>
                  <a:pt x="65" y="35"/>
                  <a:pt x="73" y="37"/>
                  <a:pt x="82" y="40"/>
                </a:cubicBezTo>
                <a:cubicBezTo>
                  <a:pt x="78" y="41"/>
                  <a:pt x="74" y="43"/>
                  <a:pt x="71" y="44"/>
                </a:cubicBezTo>
                <a:cubicBezTo>
                  <a:pt x="63" y="47"/>
                  <a:pt x="56" y="50"/>
                  <a:pt x="50" y="54"/>
                </a:cubicBezTo>
                <a:cubicBezTo>
                  <a:pt x="52" y="47"/>
                  <a:pt x="54" y="40"/>
                  <a:pt x="57" y="34"/>
                </a:cubicBezTo>
                <a:close/>
                <a:moveTo>
                  <a:pt x="48" y="34"/>
                </a:moveTo>
                <a:cubicBezTo>
                  <a:pt x="49" y="34"/>
                  <a:pt x="49" y="34"/>
                  <a:pt x="50" y="34"/>
                </a:cubicBezTo>
                <a:cubicBezTo>
                  <a:pt x="47" y="41"/>
                  <a:pt x="44" y="49"/>
                  <a:pt x="42" y="58"/>
                </a:cubicBezTo>
                <a:cubicBezTo>
                  <a:pt x="33" y="64"/>
                  <a:pt x="25" y="71"/>
                  <a:pt x="19" y="78"/>
                </a:cubicBezTo>
                <a:cubicBezTo>
                  <a:pt x="17" y="74"/>
                  <a:pt x="16" y="71"/>
                  <a:pt x="15" y="67"/>
                </a:cubicBezTo>
                <a:cubicBezTo>
                  <a:pt x="19" y="66"/>
                  <a:pt x="22" y="62"/>
                  <a:pt x="22" y="57"/>
                </a:cubicBezTo>
                <a:cubicBezTo>
                  <a:pt x="22" y="53"/>
                  <a:pt x="20" y="50"/>
                  <a:pt x="17" y="48"/>
                </a:cubicBezTo>
                <a:cubicBezTo>
                  <a:pt x="17" y="47"/>
                  <a:pt x="17" y="47"/>
                  <a:pt x="17" y="47"/>
                </a:cubicBezTo>
                <a:cubicBezTo>
                  <a:pt x="22" y="39"/>
                  <a:pt x="33" y="34"/>
                  <a:pt x="48" y="34"/>
                </a:cubicBezTo>
                <a:close/>
                <a:moveTo>
                  <a:pt x="40" y="106"/>
                </a:moveTo>
                <a:cubicBezTo>
                  <a:pt x="33" y="99"/>
                  <a:pt x="27" y="92"/>
                  <a:pt x="22" y="84"/>
                </a:cubicBezTo>
                <a:cubicBezTo>
                  <a:pt x="22" y="84"/>
                  <a:pt x="22" y="84"/>
                  <a:pt x="22" y="84"/>
                </a:cubicBezTo>
                <a:cubicBezTo>
                  <a:pt x="22" y="84"/>
                  <a:pt x="22" y="83"/>
                  <a:pt x="22" y="83"/>
                </a:cubicBezTo>
                <a:cubicBezTo>
                  <a:pt x="27" y="77"/>
                  <a:pt x="34" y="72"/>
                  <a:pt x="41" y="67"/>
                </a:cubicBezTo>
                <a:cubicBezTo>
                  <a:pt x="40" y="74"/>
                  <a:pt x="39" y="81"/>
                  <a:pt x="39" y="89"/>
                </a:cubicBezTo>
                <a:cubicBezTo>
                  <a:pt x="39" y="95"/>
                  <a:pt x="40" y="101"/>
                  <a:pt x="40" y="106"/>
                </a:cubicBezTo>
                <a:close/>
                <a:moveTo>
                  <a:pt x="11" y="119"/>
                </a:moveTo>
                <a:cubicBezTo>
                  <a:pt x="8" y="110"/>
                  <a:pt x="10" y="100"/>
                  <a:pt x="18" y="89"/>
                </a:cubicBezTo>
                <a:cubicBezTo>
                  <a:pt x="24" y="98"/>
                  <a:pt x="32" y="107"/>
                  <a:pt x="42" y="116"/>
                </a:cubicBezTo>
                <a:cubicBezTo>
                  <a:pt x="43" y="124"/>
                  <a:pt x="45" y="131"/>
                  <a:pt x="47" y="138"/>
                </a:cubicBezTo>
                <a:cubicBezTo>
                  <a:pt x="29" y="137"/>
                  <a:pt x="15" y="130"/>
                  <a:pt x="11" y="119"/>
                </a:cubicBezTo>
                <a:close/>
                <a:moveTo>
                  <a:pt x="46" y="89"/>
                </a:moveTo>
                <a:cubicBezTo>
                  <a:pt x="46" y="80"/>
                  <a:pt x="47" y="71"/>
                  <a:pt x="48" y="62"/>
                </a:cubicBezTo>
                <a:cubicBezTo>
                  <a:pt x="56" y="57"/>
                  <a:pt x="64" y="53"/>
                  <a:pt x="73" y="50"/>
                </a:cubicBezTo>
                <a:cubicBezTo>
                  <a:pt x="79" y="47"/>
                  <a:pt x="85" y="46"/>
                  <a:pt x="92" y="44"/>
                </a:cubicBezTo>
                <a:cubicBezTo>
                  <a:pt x="98" y="47"/>
                  <a:pt x="104" y="50"/>
                  <a:pt x="109" y="53"/>
                </a:cubicBezTo>
                <a:cubicBezTo>
                  <a:pt x="116" y="57"/>
                  <a:pt x="123" y="61"/>
                  <a:pt x="128" y="66"/>
                </a:cubicBezTo>
                <a:cubicBezTo>
                  <a:pt x="129" y="73"/>
                  <a:pt x="130" y="81"/>
                  <a:pt x="130" y="89"/>
                </a:cubicBezTo>
                <a:cubicBezTo>
                  <a:pt x="130" y="99"/>
                  <a:pt x="129" y="108"/>
                  <a:pt x="128" y="116"/>
                </a:cubicBezTo>
                <a:cubicBezTo>
                  <a:pt x="120" y="121"/>
                  <a:pt x="112" y="125"/>
                  <a:pt x="103" y="128"/>
                </a:cubicBezTo>
                <a:cubicBezTo>
                  <a:pt x="97" y="131"/>
                  <a:pt x="91" y="133"/>
                  <a:pt x="84" y="134"/>
                </a:cubicBezTo>
                <a:cubicBezTo>
                  <a:pt x="78" y="132"/>
                  <a:pt x="72" y="129"/>
                  <a:pt x="67" y="125"/>
                </a:cubicBezTo>
                <a:cubicBezTo>
                  <a:pt x="60" y="121"/>
                  <a:pt x="53" y="117"/>
                  <a:pt x="48" y="112"/>
                </a:cubicBezTo>
                <a:cubicBezTo>
                  <a:pt x="46" y="105"/>
                  <a:pt x="46" y="97"/>
                  <a:pt x="46" y="89"/>
                </a:cubicBezTo>
                <a:close/>
                <a:moveTo>
                  <a:pt x="49" y="122"/>
                </a:moveTo>
                <a:cubicBezTo>
                  <a:pt x="54" y="125"/>
                  <a:pt x="58" y="128"/>
                  <a:pt x="63" y="131"/>
                </a:cubicBezTo>
                <a:cubicBezTo>
                  <a:pt x="67" y="133"/>
                  <a:pt x="70" y="135"/>
                  <a:pt x="74" y="137"/>
                </a:cubicBezTo>
                <a:cubicBezTo>
                  <a:pt x="67" y="138"/>
                  <a:pt x="61" y="138"/>
                  <a:pt x="54" y="138"/>
                </a:cubicBezTo>
                <a:cubicBezTo>
                  <a:pt x="52" y="133"/>
                  <a:pt x="51" y="128"/>
                  <a:pt x="49" y="122"/>
                </a:cubicBezTo>
                <a:close/>
                <a:moveTo>
                  <a:pt x="88" y="172"/>
                </a:moveTo>
                <a:cubicBezTo>
                  <a:pt x="86" y="172"/>
                  <a:pt x="85" y="172"/>
                  <a:pt x="83" y="171"/>
                </a:cubicBezTo>
                <a:cubicBezTo>
                  <a:pt x="84" y="170"/>
                  <a:pt x="84" y="168"/>
                  <a:pt x="84" y="167"/>
                </a:cubicBezTo>
                <a:cubicBezTo>
                  <a:pt x="84" y="161"/>
                  <a:pt x="79" y="156"/>
                  <a:pt x="73" y="156"/>
                </a:cubicBezTo>
                <a:cubicBezTo>
                  <a:pt x="70" y="156"/>
                  <a:pt x="68" y="157"/>
                  <a:pt x="66" y="159"/>
                </a:cubicBezTo>
                <a:cubicBezTo>
                  <a:pt x="62" y="155"/>
                  <a:pt x="59" y="150"/>
                  <a:pt x="57" y="145"/>
                </a:cubicBezTo>
                <a:cubicBezTo>
                  <a:pt x="65" y="144"/>
                  <a:pt x="75" y="143"/>
                  <a:pt x="84" y="141"/>
                </a:cubicBezTo>
                <a:cubicBezTo>
                  <a:pt x="95" y="146"/>
                  <a:pt x="106" y="149"/>
                  <a:pt x="116" y="150"/>
                </a:cubicBezTo>
                <a:cubicBezTo>
                  <a:pt x="109" y="163"/>
                  <a:pt x="99" y="172"/>
                  <a:pt x="88" y="172"/>
                </a:cubicBezTo>
                <a:close/>
                <a:moveTo>
                  <a:pt x="119" y="144"/>
                </a:moveTo>
                <a:cubicBezTo>
                  <a:pt x="111" y="143"/>
                  <a:pt x="103" y="141"/>
                  <a:pt x="94" y="138"/>
                </a:cubicBezTo>
                <a:cubicBezTo>
                  <a:pt x="98" y="137"/>
                  <a:pt x="102" y="136"/>
                  <a:pt x="105" y="134"/>
                </a:cubicBezTo>
                <a:cubicBezTo>
                  <a:pt x="113" y="132"/>
                  <a:pt x="119" y="128"/>
                  <a:pt x="126" y="125"/>
                </a:cubicBezTo>
                <a:cubicBezTo>
                  <a:pt x="124" y="132"/>
                  <a:pt x="122" y="138"/>
                  <a:pt x="119" y="144"/>
                </a:cubicBezTo>
                <a:close/>
                <a:moveTo>
                  <a:pt x="159" y="131"/>
                </a:moveTo>
                <a:cubicBezTo>
                  <a:pt x="154" y="140"/>
                  <a:pt x="143" y="144"/>
                  <a:pt x="128" y="144"/>
                </a:cubicBezTo>
                <a:cubicBezTo>
                  <a:pt x="127" y="144"/>
                  <a:pt x="127" y="144"/>
                  <a:pt x="126" y="144"/>
                </a:cubicBezTo>
                <a:cubicBezTo>
                  <a:pt x="129" y="137"/>
                  <a:pt x="132" y="129"/>
                  <a:pt x="133" y="120"/>
                </a:cubicBezTo>
                <a:cubicBezTo>
                  <a:pt x="143" y="114"/>
                  <a:pt x="151" y="108"/>
                  <a:pt x="157" y="101"/>
                </a:cubicBezTo>
                <a:cubicBezTo>
                  <a:pt x="163" y="113"/>
                  <a:pt x="164" y="123"/>
                  <a:pt x="159" y="13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68575" tIns="34288" rIns="68575" bIns="3428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TextBox 39"/>
          <p:cNvSpPr txBox="1"/>
          <p:nvPr/>
        </p:nvSpPr>
        <p:spPr>
          <a:xfrm>
            <a:off x="827584" y="3750522"/>
            <a:ext cx="1719107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兼容多协议</a:t>
            </a:r>
          </a:p>
          <a:p>
            <a:pPr>
              <a:lnSpc>
                <a:spcPct val="150000"/>
              </a:lnSpc>
            </a:pPr>
            <a:r>
              <a:rPr lang="en-US" altLang="zh-CN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wifi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zigbee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zwave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thread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等各个标准协议有机结合，设备间通信互相兼容。现已支持市场上主流智能设备。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TextBox 39"/>
          <p:cNvSpPr txBox="1"/>
          <p:nvPr/>
        </p:nvSpPr>
        <p:spPr>
          <a:xfrm>
            <a:off x="3627164" y="3750522"/>
            <a:ext cx="1880940" cy="6001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可编程情景</a:t>
            </a:r>
          </a:p>
          <a:p>
            <a:pPr>
              <a:lnSpc>
                <a:spcPct val="150000"/>
              </a:lnSpc>
            </a:pP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    </a:t>
            </a:r>
            <a:r>
              <a:rPr lang="zh-CN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设备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可以像</a:t>
            </a:r>
            <a:r>
              <a:rPr lang="zh-CN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编程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一样编辑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情景</a:t>
            </a:r>
            <a:r>
              <a:rPr lang="zh-CN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，兴趣爱好者 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通过编程</a:t>
            </a:r>
            <a:r>
              <a:rPr lang="zh-CN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可实现各种特效。</a:t>
            </a:r>
            <a:endParaRPr lang="zh-CN" altLang="en-US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TextBox 39"/>
          <p:cNvSpPr txBox="1"/>
          <p:nvPr/>
        </p:nvSpPr>
        <p:spPr>
          <a:xfrm>
            <a:off x="6526216" y="3750522"/>
            <a:ext cx="186220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安全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     通信加密，每个设备都独立配备了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3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个密钥。</a:t>
            </a:r>
            <a:r>
              <a:rPr lang="zh-CN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管理员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家庭</a:t>
            </a:r>
            <a:r>
              <a:rPr lang="zh-CN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成员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家庭访客使用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不同的密钥</a:t>
            </a:r>
            <a:r>
              <a:rPr lang="zh-CN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。极大的保证设备安全。</a:t>
            </a:r>
            <a:endParaRPr lang="zh-CN" altLang="en-US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</p:txBody>
      </p:sp>
      <p:pic>
        <p:nvPicPr>
          <p:cNvPr id="13" name="图片 12" descr="QQ截图20180715165948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1059582"/>
            <a:ext cx="4352400" cy="2062800"/>
          </a:xfrm>
          <a:prstGeom prst="rect">
            <a:avLst/>
          </a:prstGeom>
        </p:spPr>
      </p:pic>
      <p:pic>
        <p:nvPicPr>
          <p:cNvPr id="50179" name="Picture 3" descr="F:\设计ui\iot\QQ截图20180715171543.png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1059582"/>
            <a:ext cx="4352400" cy="2059200"/>
          </a:xfrm>
          <a:prstGeom prst="rect">
            <a:avLst/>
          </a:prstGeom>
          <a:noFill/>
        </p:spPr>
      </p:pic>
      <p:sp>
        <p:nvSpPr>
          <p:cNvPr id="16" name="Freeform 25"/>
          <p:cNvSpPr>
            <a:spLocks noEditPoints="1"/>
          </p:cNvSpPr>
          <p:nvPr/>
        </p:nvSpPr>
        <p:spPr bwMode="auto">
          <a:xfrm>
            <a:off x="7308304" y="3363838"/>
            <a:ext cx="288032" cy="360040"/>
          </a:xfrm>
          <a:custGeom>
            <a:avLst/>
            <a:gdLst>
              <a:gd name="T0" fmla="*/ 279400 w 2214"/>
              <a:gd name="T1" fmla="*/ 671513 h 2664"/>
              <a:gd name="T2" fmla="*/ 271576 w 2214"/>
              <a:gd name="T3" fmla="*/ 668488 h 2664"/>
              <a:gd name="T4" fmla="*/ 137050 w 2214"/>
              <a:gd name="T5" fmla="*/ 587826 h 2664"/>
              <a:gd name="T6" fmla="*/ 43664 w 2214"/>
              <a:gd name="T7" fmla="*/ 485990 h 2664"/>
              <a:gd name="T8" fmla="*/ 0 w 2214"/>
              <a:gd name="T9" fmla="*/ 339285 h 2664"/>
              <a:gd name="T10" fmla="*/ 0 w 2214"/>
              <a:gd name="T11" fmla="*/ 60245 h 2664"/>
              <a:gd name="T12" fmla="*/ 21201 w 2214"/>
              <a:gd name="T13" fmla="*/ 60245 h 2664"/>
              <a:gd name="T14" fmla="*/ 128973 w 2214"/>
              <a:gd name="T15" fmla="*/ 53943 h 2664"/>
              <a:gd name="T16" fmla="*/ 264509 w 2214"/>
              <a:gd name="T17" fmla="*/ 14872 h 2664"/>
              <a:gd name="T18" fmla="*/ 279400 w 2214"/>
              <a:gd name="T19" fmla="*/ 0 h 2664"/>
              <a:gd name="T20" fmla="*/ 294291 w 2214"/>
              <a:gd name="T21" fmla="*/ 14872 h 2664"/>
              <a:gd name="T22" fmla="*/ 430332 w 2214"/>
              <a:gd name="T23" fmla="*/ 53943 h 2664"/>
              <a:gd name="T24" fmla="*/ 537599 w 2214"/>
              <a:gd name="T25" fmla="*/ 60245 h 2664"/>
              <a:gd name="T26" fmla="*/ 558800 w 2214"/>
              <a:gd name="T27" fmla="*/ 60245 h 2664"/>
              <a:gd name="T28" fmla="*/ 558800 w 2214"/>
              <a:gd name="T29" fmla="*/ 339285 h 2664"/>
              <a:gd name="T30" fmla="*/ 515136 w 2214"/>
              <a:gd name="T31" fmla="*/ 485990 h 2664"/>
              <a:gd name="T32" fmla="*/ 421750 w 2214"/>
              <a:gd name="T33" fmla="*/ 587826 h 2664"/>
              <a:gd name="T34" fmla="*/ 287224 w 2214"/>
              <a:gd name="T35" fmla="*/ 668488 h 2664"/>
              <a:gd name="T36" fmla="*/ 279400 w 2214"/>
              <a:gd name="T37" fmla="*/ 671513 h 2664"/>
              <a:gd name="T38" fmla="*/ 42150 w 2214"/>
              <a:gd name="T39" fmla="*/ 102088 h 2664"/>
              <a:gd name="T40" fmla="*/ 42150 w 2214"/>
              <a:gd name="T41" fmla="*/ 339285 h 2664"/>
              <a:gd name="T42" fmla="*/ 163299 w 2214"/>
              <a:gd name="T43" fmla="*/ 555057 h 2664"/>
              <a:gd name="T44" fmla="*/ 279400 w 2214"/>
              <a:gd name="T45" fmla="*/ 625888 h 2664"/>
              <a:gd name="T46" fmla="*/ 396258 w 2214"/>
              <a:gd name="T47" fmla="*/ 554301 h 2664"/>
              <a:gd name="T48" fmla="*/ 516650 w 2214"/>
              <a:gd name="T49" fmla="*/ 339285 h 2664"/>
              <a:gd name="T50" fmla="*/ 516650 w 2214"/>
              <a:gd name="T51" fmla="*/ 102088 h 2664"/>
              <a:gd name="T52" fmla="*/ 425536 w 2214"/>
              <a:gd name="T53" fmla="*/ 95786 h 2664"/>
              <a:gd name="T54" fmla="*/ 279400 w 2214"/>
              <a:gd name="T55" fmla="*/ 56464 h 2664"/>
              <a:gd name="T56" fmla="*/ 133264 w 2214"/>
              <a:gd name="T57" fmla="*/ 95786 h 2664"/>
              <a:gd name="T58" fmla="*/ 42150 w 2214"/>
              <a:gd name="T59" fmla="*/ 102088 h 2664"/>
              <a:gd name="T60" fmla="*/ 317764 w 2214"/>
              <a:gd name="T61" fmla="*/ 109650 h 2664"/>
              <a:gd name="T62" fmla="*/ 159008 w 2214"/>
              <a:gd name="T63" fmla="*/ 379617 h 2664"/>
              <a:gd name="T64" fmla="*/ 300096 w 2214"/>
              <a:gd name="T65" fmla="*/ 315087 h 2664"/>
              <a:gd name="T66" fmla="*/ 264761 w 2214"/>
              <a:gd name="T67" fmla="*/ 544218 h 2664"/>
              <a:gd name="T68" fmla="*/ 441184 w 2214"/>
              <a:gd name="T69" fmla="*/ 215267 h 2664"/>
              <a:gd name="T70" fmla="*/ 311706 w 2214"/>
              <a:gd name="T71" fmla="*/ 244759 h 2664"/>
              <a:gd name="T72" fmla="*/ 317764 w 2214"/>
              <a:gd name="T73" fmla="*/ 109650 h 2664"/>
              <a:gd name="T74" fmla="*/ 317764 w 2214"/>
              <a:gd name="T75" fmla="*/ 109650 h 2664"/>
              <a:gd name="T76" fmla="*/ 317764 w 2214"/>
              <a:gd name="T77" fmla="*/ 109650 h 2664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214" h="2664">
                <a:moveTo>
                  <a:pt x="1107" y="2664"/>
                </a:moveTo>
                <a:cubicBezTo>
                  <a:pt x="1076" y="2652"/>
                  <a:pt x="1076" y="2652"/>
                  <a:pt x="1076" y="2652"/>
                </a:cubicBezTo>
                <a:cubicBezTo>
                  <a:pt x="1065" y="2647"/>
                  <a:pt x="806" y="2542"/>
                  <a:pt x="543" y="2332"/>
                </a:cubicBezTo>
                <a:cubicBezTo>
                  <a:pt x="387" y="2208"/>
                  <a:pt x="262" y="2072"/>
                  <a:pt x="173" y="1928"/>
                </a:cubicBezTo>
                <a:cubicBezTo>
                  <a:pt x="58" y="1744"/>
                  <a:pt x="0" y="1549"/>
                  <a:pt x="0" y="1346"/>
                </a:cubicBezTo>
                <a:cubicBezTo>
                  <a:pt x="0" y="239"/>
                  <a:pt x="0" y="239"/>
                  <a:pt x="0" y="239"/>
                </a:cubicBezTo>
                <a:cubicBezTo>
                  <a:pt x="84" y="239"/>
                  <a:pt x="84" y="239"/>
                  <a:pt x="84" y="239"/>
                </a:cubicBezTo>
                <a:cubicBezTo>
                  <a:pt x="86" y="239"/>
                  <a:pt x="288" y="239"/>
                  <a:pt x="511" y="214"/>
                </a:cubicBezTo>
                <a:cubicBezTo>
                  <a:pt x="885" y="172"/>
                  <a:pt x="1008" y="99"/>
                  <a:pt x="1048" y="59"/>
                </a:cubicBezTo>
                <a:cubicBezTo>
                  <a:pt x="1107" y="0"/>
                  <a:pt x="1107" y="0"/>
                  <a:pt x="1107" y="0"/>
                </a:cubicBezTo>
                <a:cubicBezTo>
                  <a:pt x="1166" y="59"/>
                  <a:pt x="1166" y="59"/>
                  <a:pt x="1166" y="59"/>
                </a:cubicBezTo>
                <a:cubicBezTo>
                  <a:pt x="1206" y="99"/>
                  <a:pt x="1329" y="172"/>
                  <a:pt x="1705" y="214"/>
                </a:cubicBezTo>
                <a:cubicBezTo>
                  <a:pt x="1928" y="239"/>
                  <a:pt x="2128" y="239"/>
                  <a:pt x="2130" y="239"/>
                </a:cubicBezTo>
                <a:cubicBezTo>
                  <a:pt x="2214" y="239"/>
                  <a:pt x="2214" y="239"/>
                  <a:pt x="2214" y="239"/>
                </a:cubicBezTo>
                <a:cubicBezTo>
                  <a:pt x="2214" y="1346"/>
                  <a:pt x="2214" y="1346"/>
                  <a:pt x="2214" y="1346"/>
                </a:cubicBezTo>
                <a:cubicBezTo>
                  <a:pt x="2214" y="1549"/>
                  <a:pt x="2156" y="1744"/>
                  <a:pt x="2041" y="1928"/>
                </a:cubicBezTo>
                <a:cubicBezTo>
                  <a:pt x="1951" y="2072"/>
                  <a:pt x="1827" y="2208"/>
                  <a:pt x="1671" y="2332"/>
                </a:cubicBezTo>
                <a:cubicBezTo>
                  <a:pt x="1408" y="2542"/>
                  <a:pt x="1149" y="2647"/>
                  <a:pt x="1138" y="2652"/>
                </a:cubicBezTo>
                <a:cubicBezTo>
                  <a:pt x="1107" y="2664"/>
                  <a:pt x="1107" y="2664"/>
                  <a:pt x="1107" y="2664"/>
                </a:cubicBezTo>
                <a:close/>
                <a:moveTo>
                  <a:pt x="167" y="405"/>
                </a:moveTo>
                <a:cubicBezTo>
                  <a:pt x="167" y="1346"/>
                  <a:pt x="167" y="1346"/>
                  <a:pt x="167" y="1346"/>
                </a:cubicBezTo>
                <a:cubicBezTo>
                  <a:pt x="167" y="1659"/>
                  <a:pt x="329" y="1947"/>
                  <a:pt x="647" y="2202"/>
                </a:cubicBezTo>
                <a:cubicBezTo>
                  <a:pt x="840" y="2356"/>
                  <a:pt x="1033" y="2450"/>
                  <a:pt x="1107" y="2483"/>
                </a:cubicBezTo>
                <a:cubicBezTo>
                  <a:pt x="1181" y="2450"/>
                  <a:pt x="1377" y="2354"/>
                  <a:pt x="1570" y="2199"/>
                </a:cubicBezTo>
                <a:cubicBezTo>
                  <a:pt x="1886" y="1945"/>
                  <a:pt x="2047" y="1658"/>
                  <a:pt x="2047" y="1346"/>
                </a:cubicBezTo>
                <a:cubicBezTo>
                  <a:pt x="2047" y="405"/>
                  <a:pt x="2047" y="405"/>
                  <a:pt x="2047" y="405"/>
                </a:cubicBezTo>
                <a:cubicBezTo>
                  <a:pt x="1965" y="403"/>
                  <a:pt x="1831" y="396"/>
                  <a:pt x="1686" y="380"/>
                </a:cubicBezTo>
                <a:cubicBezTo>
                  <a:pt x="1412" y="350"/>
                  <a:pt x="1221" y="299"/>
                  <a:pt x="1107" y="224"/>
                </a:cubicBezTo>
                <a:cubicBezTo>
                  <a:pt x="993" y="299"/>
                  <a:pt x="802" y="350"/>
                  <a:pt x="528" y="380"/>
                </a:cubicBezTo>
                <a:cubicBezTo>
                  <a:pt x="383" y="396"/>
                  <a:pt x="249" y="403"/>
                  <a:pt x="167" y="405"/>
                </a:cubicBezTo>
                <a:close/>
                <a:moveTo>
                  <a:pt x="1259" y="435"/>
                </a:moveTo>
                <a:cubicBezTo>
                  <a:pt x="630" y="1506"/>
                  <a:pt x="630" y="1506"/>
                  <a:pt x="630" y="1506"/>
                </a:cubicBezTo>
                <a:cubicBezTo>
                  <a:pt x="1189" y="1250"/>
                  <a:pt x="1189" y="1250"/>
                  <a:pt x="1189" y="1250"/>
                </a:cubicBezTo>
                <a:cubicBezTo>
                  <a:pt x="1049" y="2159"/>
                  <a:pt x="1049" y="2159"/>
                  <a:pt x="1049" y="2159"/>
                </a:cubicBezTo>
                <a:cubicBezTo>
                  <a:pt x="1748" y="854"/>
                  <a:pt x="1748" y="854"/>
                  <a:pt x="1748" y="854"/>
                </a:cubicBezTo>
                <a:cubicBezTo>
                  <a:pt x="1235" y="971"/>
                  <a:pt x="1235" y="971"/>
                  <a:pt x="1235" y="971"/>
                </a:cubicBezTo>
                <a:cubicBezTo>
                  <a:pt x="1259" y="435"/>
                  <a:pt x="1259" y="435"/>
                  <a:pt x="1259" y="435"/>
                </a:cubicBezTo>
                <a:close/>
                <a:moveTo>
                  <a:pt x="1259" y="435"/>
                </a:moveTo>
                <a:cubicBezTo>
                  <a:pt x="1259" y="435"/>
                  <a:pt x="1259" y="435"/>
                  <a:pt x="1259" y="435"/>
                </a:cubicBez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246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>
        <p:random/>
      </p:transition>
    </mc:Choice>
    <mc:Fallback xmlns="">
      <p:transition spd="slow" advClick="0" advTm="10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7" grpId="0"/>
      <p:bldP spid="33" grpId="0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86835" y="1083717"/>
            <a:ext cx="3135458" cy="3137266"/>
            <a:chOff x="4013977" y="1353289"/>
            <a:chExt cx="4180610" cy="4183021"/>
          </a:xfrm>
        </p:grpSpPr>
        <p:sp>
          <p:nvSpPr>
            <p:cNvPr id="17" name="Freeform: Shape 34"/>
            <p:cNvSpPr>
              <a:spLocks/>
            </p:cNvSpPr>
            <p:nvPr/>
          </p:nvSpPr>
          <p:spPr bwMode="auto">
            <a:xfrm>
              <a:off x="5057924" y="3446006"/>
              <a:ext cx="2090305" cy="2090304"/>
            </a:xfrm>
            <a:custGeom>
              <a:avLst/>
              <a:gdLst/>
              <a:ahLst/>
              <a:cxnLst>
                <a:cxn ang="0">
                  <a:pos x="403" y="188"/>
                </a:cxn>
                <a:cxn ang="0">
                  <a:pos x="282" y="196"/>
                </a:cxn>
                <a:cxn ang="0">
                  <a:pos x="290" y="75"/>
                </a:cxn>
                <a:cxn ang="0">
                  <a:pos x="330" y="51"/>
                </a:cxn>
                <a:cxn ang="0">
                  <a:pos x="239" y="0"/>
                </a:cxn>
                <a:cxn ang="0">
                  <a:pos x="188" y="91"/>
                </a:cxn>
                <a:cxn ang="0">
                  <a:pos x="164" y="51"/>
                </a:cxn>
                <a:cxn ang="0">
                  <a:pos x="43" y="43"/>
                </a:cxn>
                <a:cxn ang="0">
                  <a:pos x="51" y="164"/>
                </a:cxn>
                <a:cxn ang="0">
                  <a:pos x="102" y="191"/>
                </a:cxn>
                <a:cxn ang="0">
                  <a:pos x="0" y="239"/>
                </a:cxn>
                <a:cxn ang="0">
                  <a:pos x="239" y="478"/>
                </a:cxn>
                <a:cxn ang="0">
                  <a:pos x="478" y="239"/>
                </a:cxn>
                <a:cxn ang="0">
                  <a:pos x="430" y="137"/>
                </a:cxn>
                <a:cxn ang="0">
                  <a:pos x="403" y="188"/>
                </a:cxn>
              </a:cxnLst>
              <a:rect l="0" t="0" r="r" b="b"/>
              <a:pathLst>
                <a:path w="478" h="478">
                  <a:moveTo>
                    <a:pt x="403" y="188"/>
                  </a:moveTo>
                  <a:cubicBezTo>
                    <a:pt x="367" y="223"/>
                    <a:pt x="313" y="227"/>
                    <a:pt x="282" y="196"/>
                  </a:cubicBezTo>
                  <a:cubicBezTo>
                    <a:pt x="251" y="165"/>
                    <a:pt x="255" y="111"/>
                    <a:pt x="290" y="75"/>
                  </a:cubicBezTo>
                  <a:cubicBezTo>
                    <a:pt x="302" y="64"/>
                    <a:pt x="316" y="55"/>
                    <a:pt x="330" y="51"/>
                  </a:cubicBezTo>
                  <a:cubicBezTo>
                    <a:pt x="301" y="32"/>
                    <a:pt x="270" y="16"/>
                    <a:pt x="239" y="0"/>
                  </a:cubicBezTo>
                  <a:cubicBezTo>
                    <a:pt x="223" y="31"/>
                    <a:pt x="207" y="62"/>
                    <a:pt x="188" y="91"/>
                  </a:cubicBezTo>
                  <a:cubicBezTo>
                    <a:pt x="184" y="77"/>
                    <a:pt x="176" y="63"/>
                    <a:pt x="164" y="51"/>
                  </a:cubicBezTo>
                  <a:cubicBezTo>
                    <a:pt x="128" y="16"/>
                    <a:pt x="74" y="12"/>
                    <a:pt x="43" y="43"/>
                  </a:cubicBezTo>
                  <a:cubicBezTo>
                    <a:pt x="12" y="74"/>
                    <a:pt x="16" y="128"/>
                    <a:pt x="51" y="164"/>
                  </a:cubicBezTo>
                  <a:cubicBezTo>
                    <a:pt x="66" y="178"/>
                    <a:pt x="84" y="188"/>
                    <a:pt x="102" y="191"/>
                  </a:cubicBezTo>
                  <a:cubicBezTo>
                    <a:pt x="73" y="213"/>
                    <a:pt x="40" y="230"/>
                    <a:pt x="0" y="239"/>
                  </a:cubicBezTo>
                  <a:cubicBezTo>
                    <a:pt x="239" y="478"/>
                    <a:pt x="239" y="478"/>
                    <a:pt x="239" y="478"/>
                  </a:cubicBezTo>
                  <a:cubicBezTo>
                    <a:pt x="478" y="239"/>
                    <a:pt x="478" y="239"/>
                    <a:pt x="478" y="239"/>
                  </a:cubicBezTo>
                  <a:cubicBezTo>
                    <a:pt x="469" y="199"/>
                    <a:pt x="452" y="166"/>
                    <a:pt x="430" y="137"/>
                  </a:cubicBezTo>
                  <a:cubicBezTo>
                    <a:pt x="427" y="155"/>
                    <a:pt x="417" y="173"/>
                    <a:pt x="403" y="188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endParaRPr>
            </a:p>
          </p:txBody>
        </p:sp>
        <p:sp>
          <p:nvSpPr>
            <p:cNvPr id="18" name="Freeform: Shape 35"/>
            <p:cNvSpPr>
              <a:spLocks/>
            </p:cNvSpPr>
            <p:nvPr/>
          </p:nvSpPr>
          <p:spPr bwMode="auto">
            <a:xfrm>
              <a:off x="4013977" y="2399647"/>
              <a:ext cx="2090305" cy="2090304"/>
            </a:xfrm>
            <a:custGeom>
              <a:avLst/>
              <a:gdLst/>
              <a:ahLst/>
              <a:cxnLst>
                <a:cxn ang="0">
                  <a:pos x="290" y="403"/>
                </a:cxn>
                <a:cxn ang="0">
                  <a:pos x="282" y="282"/>
                </a:cxn>
                <a:cxn ang="0">
                  <a:pos x="403" y="290"/>
                </a:cxn>
                <a:cxn ang="0">
                  <a:pos x="427" y="330"/>
                </a:cxn>
                <a:cxn ang="0">
                  <a:pos x="478" y="239"/>
                </a:cxn>
                <a:cxn ang="0">
                  <a:pos x="387" y="188"/>
                </a:cxn>
                <a:cxn ang="0">
                  <a:pos x="427" y="164"/>
                </a:cxn>
                <a:cxn ang="0">
                  <a:pos x="435" y="43"/>
                </a:cxn>
                <a:cxn ang="0">
                  <a:pos x="314" y="51"/>
                </a:cxn>
                <a:cxn ang="0">
                  <a:pos x="287" y="102"/>
                </a:cxn>
                <a:cxn ang="0">
                  <a:pos x="239" y="0"/>
                </a:cxn>
                <a:cxn ang="0">
                  <a:pos x="0" y="239"/>
                </a:cxn>
                <a:cxn ang="0">
                  <a:pos x="239" y="478"/>
                </a:cxn>
                <a:cxn ang="0">
                  <a:pos x="341" y="430"/>
                </a:cxn>
                <a:cxn ang="0">
                  <a:pos x="290" y="403"/>
                </a:cxn>
              </a:cxnLst>
              <a:rect l="0" t="0" r="r" b="b"/>
              <a:pathLst>
                <a:path w="478" h="478">
                  <a:moveTo>
                    <a:pt x="290" y="403"/>
                  </a:moveTo>
                  <a:cubicBezTo>
                    <a:pt x="255" y="367"/>
                    <a:pt x="251" y="313"/>
                    <a:pt x="282" y="282"/>
                  </a:cubicBezTo>
                  <a:cubicBezTo>
                    <a:pt x="313" y="251"/>
                    <a:pt x="367" y="255"/>
                    <a:pt x="403" y="290"/>
                  </a:cubicBezTo>
                  <a:cubicBezTo>
                    <a:pt x="415" y="302"/>
                    <a:pt x="423" y="316"/>
                    <a:pt x="427" y="330"/>
                  </a:cubicBezTo>
                  <a:cubicBezTo>
                    <a:pt x="446" y="301"/>
                    <a:pt x="462" y="270"/>
                    <a:pt x="478" y="239"/>
                  </a:cubicBezTo>
                  <a:cubicBezTo>
                    <a:pt x="447" y="223"/>
                    <a:pt x="416" y="207"/>
                    <a:pt x="387" y="188"/>
                  </a:cubicBezTo>
                  <a:cubicBezTo>
                    <a:pt x="401" y="184"/>
                    <a:pt x="415" y="175"/>
                    <a:pt x="427" y="164"/>
                  </a:cubicBezTo>
                  <a:cubicBezTo>
                    <a:pt x="462" y="128"/>
                    <a:pt x="466" y="74"/>
                    <a:pt x="435" y="43"/>
                  </a:cubicBezTo>
                  <a:cubicBezTo>
                    <a:pt x="404" y="12"/>
                    <a:pt x="350" y="16"/>
                    <a:pt x="314" y="51"/>
                  </a:cubicBezTo>
                  <a:cubicBezTo>
                    <a:pt x="300" y="66"/>
                    <a:pt x="290" y="84"/>
                    <a:pt x="287" y="102"/>
                  </a:cubicBezTo>
                  <a:cubicBezTo>
                    <a:pt x="265" y="73"/>
                    <a:pt x="248" y="40"/>
                    <a:pt x="239" y="0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239" y="478"/>
                    <a:pt x="239" y="478"/>
                    <a:pt x="239" y="478"/>
                  </a:cubicBezTo>
                  <a:cubicBezTo>
                    <a:pt x="279" y="469"/>
                    <a:pt x="312" y="452"/>
                    <a:pt x="341" y="430"/>
                  </a:cubicBezTo>
                  <a:cubicBezTo>
                    <a:pt x="323" y="427"/>
                    <a:pt x="305" y="417"/>
                    <a:pt x="290" y="403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endParaRPr>
            </a:p>
          </p:txBody>
        </p:sp>
        <p:sp>
          <p:nvSpPr>
            <p:cNvPr id="19" name="Freeform: Shape 36"/>
            <p:cNvSpPr>
              <a:spLocks/>
            </p:cNvSpPr>
            <p:nvPr/>
          </p:nvSpPr>
          <p:spPr bwMode="auto">
            <a:xfrm>
              <a:off x="6104282" y="2399647"/>
              <a:ext cx="2090305" cy="2090304"/>
            </a:xfrm>
            <a:custGeom>
              <a:avLst/>
              <a:gdLst/>
              <a:ahLst/>
              <a:cxnLst>
                <a:cxn ang="0">
                  <a:pos x="188" y="75"/>
                </a:cxn>
                <a:cxn ang="0">
                  <a:pos x="196" y="196"/>
                </a:cxn>
                <a:cxn ang="0">
                  <a:pos x="75" y="188"/>
                </a:cxn>
                <a:cxn ang="0">
                  <a:pos x="51" y="148"/>
                </a:cxn>
                <a:cxn ang="0">
                  <a:pos x="0" y="239"/>
                </a:cxn>
                <a:cxn ang="0">
                  <a:pos x="91" y="290"/>
                </a:cxn>
                <a:cxn ang="0">
                  <a:pos x="51" y="314"/>
                </a:cxn>
                <a:cxn ang="0">
                  <a:pos x="43" y="435"/>
                </a:cxn>
                <a:cxn ang="0">
                  <a:pos x="164" y="427"/>
                </a:cxn>
                <a:cxn ang="0">
                  <a:pos x="191" y="376"/>
                </a:cxn>
                <a:cxn ang="0">
                  <a:pos x="239" y="478"/>
                </a:cxn>
                <a:cxn ang="0">
                  <a:pos x="478" y="239"/>
                </a:cxn>
                <a:cxn ang="0">
                  <a:pos x="239" y="0"/>
                </a:cxn>
                <a:cxn ang="0">
                  <a:pos x="137" y="48"/>
                </a:cxn>
                <a:cxn ang="0">
                  <a:pos x="188" y="75"/>
                </a:cxn>
              </a:cxnLst>
              <a:rect l="0" t="0" r="r" b="b"/>
              <a:pathLst>
                <a:path w="478" h="478">
                  <a:moveTo>
                    <a:pt x="188" y="75"/>
                  </a:moveTo>
                  <a:cubicBezTo>
                    <a:pt x="223" y="111"/>
                    <a:pt x="227" y="165"/>
                    <a:pt x="196" y="196"/>
                  </a:cubicBezTo>
                  <a:cubicBezTo>
                    <a:pt x="165" y="227"/>
                    <a:pt x="111" y="223"/>
                    <a:pt x="75" y="188"/>
                  </a:cubicBezTo>
                  <a:cubicBezTo>
                    <a:pt x="64" y="176"/>
                    <a:pt x="55" y="162"/>
                    <a:pt x="51" y="148"/>
                  </a:cubicBezTo>
                  <a:cubicBezTo>
                    <a:pt x="32" y="177"/>
                    <a:pt x="16" y="208"/>
                    <a:pt x="0" y="239"/>
                  </a:cubicBezTo>
                  <a:cubicBezTo>
                    <a:pt x="31" y="255"/>
                    <a:pt x="62" y="271"/>
                    <a:pt x="91" y="290"/>
                  </a:cubicBezTo>
                  <a:cubicBezTo>
                    <a:pt x="77" y="294"/>
                    <a:pt x="63" y="303"/>
                    <a:pt x="51" y="314"/>
                  </a:cubicBezTo>
                  <a:cubicBezTo>
                    <a:pt x="16" y="350"/>
                    <a:pt x="12" y="404"/>
                    <a:pt x="43" y="435"/>
                  </a:cubicBezTo>
                  <a:cubicBezTo>
                    <a:pt x="74" y="466"/>
                    <a:pt x="128" y="462"/>
                    <a:pt x="164" y="427"/>
                  </a:cubicBezTo>
                  <a:cubicBezTo>
                    <a:pt x="178" y="412"/>
                    <a:pt x="188" y="394"/>
                    <a:pt x="191" y="376"/>
                  </a:cubicBezTo>
                  <a:cubicBezTo>
                    <a:pt x="213" y="405"/>
                    <a:pt x="230" y="438"/>
                    <a:pt x="239" y="478"/>
                  </a:cubicBezTo>
                  <a:cubicBezTo>
                    <a:pt x="478" y="239"/>
                    <a:pt x="478" y="239"/>
                    <a:pt x="478" y="239"/>
                  </a:cubicBezTo>
                  <a:cubicBezTo>
                    <a:pt x="239" y="0"/>
                    <a:pt x="239" y="0"/>
                    <a:pt x="239" y="0"/>
                  </a:cubicBezTo>
                  <a:cubicBezTo>
                    <a:pt x="199" y="9"/>
                    <a:pt x="166" y="26"/>
                    <a:pt x="137" y="48"/>
                  </a:cubicBezTo>
                  <a:cubicBezTo>
                    <a:pt x="155" y="51"/>
                    <a:pt x="173" y="61"/>
                    <a:pt x="188" y="75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endParaRPr>
            </a:p>
          </p:txBody>
        </p:sp>
        <p:sp>
          <p:nvSpPr>
            <p:cNvPr id="20" name="Freeform: Shape 37"/>
            <p:cNvSpPr>
              <a:spLocks/>
            </p:cNvSpPr>
            <p:nvPr/>
          </p:nvSpPr>
          <p:spPr bwMode="auto">
            <a:xfrm>
              <a:off x="5057924" y="1353289"/>
              <a:ext cx="2090305" cy="2092717"/>
            </a:xfrm>
            <a:custGeom>
              <a:avLst/>
              <a:gdLst/>
              <a:ahLst/>
              <a:cxnLst>
                <a:cxn ang="0">
                  <a:pos x="0" y="239"/>
                </a:cxn>
                <a:cxn ang="0">
                  <a:pos x="48" y="341"/>
                </a:cxn>
                <a:cxn ang="0">
                  <a:pos x="75" y="290"/>
                </a:cxn>
                <a:cxn ang="0">
                  <a:pos x="196" y="282"/>
                </a:cxn>
                <a:cxn ang="0">
                  <a:pos x="188" y="403"/>
                </a:cxn>
                <a:cxn ang="0">
                  <a:pos x="148" y="427"/>
                </a:cxn>
                <a:cxn ang="0">
                  <a:pos x="239" y="478"/>
                </a:cxn>
                <a:cxn ang="0">
                  <a:pos x="290" y="387"/>
                </a:cxn>
                <a:cxn ang="0">
                  <a:pos x="314" y="427"/>
                </a:cxn>
                <a:cxn ang="0">
                  <a:pos x="435" y="435"/>
                </a:cxn>
                <a:cxn ang="0">
                  <a:pos x="427" y="314"/>
                </a:cxn>
                <a:cxn ang="0">
                  <a:pos x="376" y="287"/>
                </a:cxn>
                <a:cxn ang="0">
                  <a:pos x="478" y="239"/>
                </a:cxn>
                <a:cxn ang="0">
                  <a:pos x="239" y="0"/>
                </a:cxn>
                <a:cxn ang="0">
                  <a:pos x="0" y="239"/>
                </a:cxn>
              </a:cxnLst>
              <a:rect l="0" t="0" r="r" b="b"/>
              <a:pathLst>
                <a:path w="478" h="478">
                  <a:moveTo>
                    <a:pt x="0" y="239"/>
                  </a:moveTo>
                  <a:cubicBezTo>
                    <a:pt x="9" y="279"/>
                    <a:pt x="26" y="312"/>
                    <a:pt x="48" y="341"/>
                  </a:cubicBezTo>
                  <a:cubicBezTo>
                    <a:pt x="51" y="323"/>
                    <a:pt x="61" y="305"/>
                    <a:pt x="75" y="290"/>
                  </a:cubicBezTo>
                  <a:cubicBezTo>
                    <a:pt x="111" y="255"/>
                    <a:pt x="165" y="251"/>
                    <a:pt x="196" y="282"/>
                  </a:cubicBezTo>
                  <a:cubicBezTo>
                    <a:pt x="227" y="313"/>
                    <a:pt x="223" y="367"/>
                    <a:pt x="188" y="403"/>
                  </a:cubicBezTo>
                  <a:cubicBezTo>
                    <a:pt x="176" y="414"/>
                    <a:pt x="162" y="423"/>
                    <a:pt x="148" y="427"/>
                  </a:cubicBezTo>
                  <a:cubicBezTo>
                    <a:pt x="177" y="446"/>
                    <a:pt x="208" y="462"/>
                    <a:pt x="239" y="478"/>
                  </a:cubicBezTo>
                  <a:cubicBezTo>
                    <a:pt x="255" y="447"/>
                    <a:pt x="271" y="416"/>
                    <a:pt x="290" y="387"/>
                  </a:cubicBezTo>
                  <a:cubicBezTo>
                    <a:pt x="294" y="401"/>
                    <a:pt x="303" y="415"/>
                    <a:pt x="314" y="427"/>
                  </a:cubicBezTo>
                  <a:cubicBezTo>
                    <a:pt x="350" y="462"/>
                    <a:pt x="404" y="466"/>
                    <a:pt x="435" y="435"/>
                  </a:cubicBezTo>
                  <a:cubicBezTo>
                    <a:pt x="466" y="404"/>
                    <a:pt x="462" y="350"/>
                    <a:pt x="427" y="314"/>
                  </a:cubicBezTo>
                  <a:cubicBezTo>
                    <a:pt x="412" y="300"/>
                    <a:pt x="394" y="290"/>
                    <a:pt x="376" y="287"/>
                  </a:cubicBezTo>
                  <a:cubicBezTo>
                    <a:pt x="405" y="265"/>
                    <a:pt x="438" y="248"/>
                    <a:pt x="478" y="239"/>
                  </a:cubicBezTo>
                  <a:cubicBezTo>
                    <a:pt x="239" y="0"/>
                    <a:pt x="239" y="0"/>
                    <a:pt x="239" y="0"/>
                  </a:cubicBezTo>
                  <a:lnTo>
                    <a:pt x="0" y="239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endParaRPr>
            </a:p>
          </p:txBody>
        </p:sp>
        <p:grpSp>
          <p:nvGrpSpPr>
            <p:cNvPr id="3" name="Group 38"/>
            <p:cNvGrpSpPr/>
            <p:nvPr/>
          </p:nvGrpSpPr>
          <p:grpSpPr>
            <a:xfrm>
              <a:off x="5832020" y="1895017"/>
              <a:ext cx="507206" cy="572237"/>
              <a:chOff x="5010151" y="4568825"/>
              <a:chExt cx="185737" cy="209550"/>
            </a:xfrm>
            <a:solidFill>
              <a:schemeClr val="bg1"/>
            </a:solidFill>
          </p:grpSpPr>
          <p:sp>
            <p:nvSpPr>
              <p:cNvPr id="38" name="Oval 39"/>
              <p:cNvSpPr>
                <a:spLocks/>
              </p:cNvSpPr>
              <p:nvPr/>
            </p:nvSpPr>
            <p:spPr bwMode="auto">
              <a:xfrm>
                <a:off x="5073651" y="4654550"/>
                <a:ext cx="28575" cy="2540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9" name="Freeform: Shape 40"/>
              <p:cNvSpPr>
                <a:spLocks/>
              </p:cNvSpPr>
              <p:nvPr/>
            </p:nvSpPr>
            <p:spPr bwMode="auto">
              <a:xfrm>
                <a:off x="5010151" y="4679950"/>
                <a:ext cx="114300" cy="98425"/>
              </a:xfrm>
              <a:custGeom>
                <a:avLst/>
                <a:gdLst/>
                <a:ahLst/>
                <a:cxnLst>
                  <a:cxn ang="0">
                    <a:pos x="38" y="10"/>
                  </a:cxn>
                  <a:cxn ang="0">
                    <a:pos x="29" y="9"/>
                  </a:cxn>
                  <a:cxn ang="0">
                    <a:pos x="29" y="8"/>
                  </a:cxn>
                  <a:cxn ang="0">
                    <a:pos x="32" y="8"/>
                  </a:cxn>
                  <a:cxn ang="0">
                    <a:pos x="34" y="3"/>
                  </a:cxn>
                  <a:cxn ang="0">
                    <a:pos x="27" y="4"/>
                  </a:cxn>
                  <a:cxn ang="0">
                    <a:pos x="25" y="2"/>
                  </a:cxn>
                  <a:cxn ang="0">
                    <a:pos x="22" y="1"/>
                  </a:cxn>
                  <a:cxn ang="0">
                    <a:pos x="17" y="3"/>
                  </a:cxn>
                  <a:cxn ang="0">
                    <a:pos x="13" y="15"/>
                  </a:cxn>
                  <a:cxn ang="0">
                    <a:pos x="13" y="15"/>
                  </a:cxn>
                  <a:cxn ang="0">
                    <a:pos x="11" y="22"/>
                  </a:cxn>
                  <a:cxn ang="0">
                    <a:pos x="3" y="22"/>
                  </a:cxn>
                  <a:cxn ang="0">
                    <a:pos x="0" y="25"/>
                  </a:cxn>
                  <a:cxn ang="0">
                    <a:pos x="3" y="28"/>
                  </a:cxn>
                  <a:cxn ang="0">
                    <a:pos x="13" y="28"/>
                  </a:cxn>
                  <a:cxn ang="0">
                    <a:pos x="15" y="26"/>
                  </a:cxn>
                  <a:cxn ang="0">
                    <a:pos x="18" y="20"/>
                  </a:cxn>
                  <a:cxn ang="0">
                    <a:pos x="19" y="21"/>
                  </a:cxn>
                  <a:cxn ang="0">
                    <a:pos x="20" y="21"/>
                  </a:cxn>
                  <a:cxn ang="0">
                    <a:pos x="24" y="33"/>
                  </a:cxn>
                  <a:cxn ang="0">
                    <a:pos x="27" y="34"/>
                  </a:cxn>
                  <a:cxn ang="0">
                    <a:pos x="28" y="34"/>
                  </a:cxn>
                  <a:cxn ang="0">
                    <a:pos x="30" y="31"/>
                  </a:cxn>
                  <a:cxn ang="0">
                    <a:pos x="24" y="17"/>
                  </a:cxn>
                  <a:cxn ang="0">
                    <a:pos x="26" y="12"/>
                  </a:cxn>
                  <a:cxn ang="0">
                    <a:pos x="27" y="13"/>
                  </a:cxn>
                  <a:cxn ang="0">
                    <a:pos x="38" y="15"/>
                  </a:cxn>
                  <a:cxn ang="0">
                    <a:pos x="38" y="15"/>
                  </a:cxn>
                  <a:cxn ang="0">
                    <a:pos x="40" y="13"/>
                  </a:cxn>
                  <a:cxn ang="0">
                    <a:pos x="38" y="10"/>
                  </a:cxn>
                </a:cxnLst>
                <a:rect l="0" t="0" r="r" b="b"/>
                <a:pathLst>
                  <a:path w="40" h="34">
                    <a:moveTo>
                      <a:pt x="38" y="10"/>
                    </a:moveTo>
                    <a:cubicBezTo>
                      <a:pt x="29" y="9"/>
                      <a:pt x="29" y="9"/>
                      <a:pt x="29" y="9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7" y="3"/>
                      <a:pt x="26" y="2"/>
                      <a:pt x="25" y="2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0" y="0"/>
                      <a:pt x="18" y="1"/>
                      <a:pt x="17" y="3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1" y="22"/>
                      <a:pt x="0" y="23"/>
                      <a:pt x="0" y="25"/>
                    </a:cubicBezTo>
                    <a:cubicBezTo>
                      <a:pt x="0" y="27"/>
                      <a:pt x="1" y="28"/>
                      <a:pt x="3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4" y="28"/>
                      <a:pt x="15" y="27"/>
                      <a:pt x="15" y="26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20" y="21"/>
                      <a:pt x="20" y="21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5" y="34"/>
                      <a:pt x="26" y="34"/>
                      <a:pt x="27" y="34"/>
                    </a:cubicBezTo>
                    <a:cubicBezTo>
                      <a:pt x="27" y="34"/>
                      <a:pt x="28" y="34"/>
                      <a:pt x="28" y="34"/>
                    </a:cubicBezTo>
                    <a:cubicBezTo>
                      <a:pt x="29" y="34"/>
                      <a:pt x="30" y="32"/>
                      <a:pt x="30" y="31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3"/>
                      <a:pt x="27" y="13"/>
                      <a:pt x="27" y="13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9" y="15"/>
                      <a:pt x="40" y="14"/>
                      <a:pt x="40" y="13"/>
                    </a:cubicBezTo>
                    <a:cubicBezTo>
                      <a:pt x="40" y="11"/>
                      <a:pt x="39" y="10"/>
                      <a:pt x="38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0" name="Freeform: Shape 41"/>
              <p:cNvSpPr>
                <a:spLocks/>
              </p:cNvSpPr>
              <p:nvPr/>
            </p:nvSpPr>
            <p:spPr bwMode="auto">
              <a:xfrm>
                <a:off x="5119688" y="4689475"/>
                <a:ext cx="11113" cy="142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5"/>
                  </a:cxn>
                  <a:cxn ang="0">
                    <a:pos x="2" y="5"/>
                  </a:cxn>
                  <a:cxn ang="0">
                    <a:pos x="4" y="2"/>
                  </a:cxn>
                  <a:cxn ang="0">
                    <a:pos x="2" y="0"/>
                  </a:cxn>
                </a:cxnLst>
                <a:rect l="0" t="0" r="r" b="b"/>
                <a:pathLst>
                  <a:path w="4" h="5">
                    <a:moveTo>
                      <a:pt x="2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4" y="4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1" name="Freeform: Shape 42"/>
              <p:cNvSpPr>
                <a:spLocks/>
              </p:cNvSpPr>
              <p:nvPr/>
            </p:nvSpPr>
            <p:spPr bwMode="auto">
              <a:xfrm>
                <a:off x="5089526" y="4724400"/>
                <a:ext cx="17463" cy="174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0"/>
                  </a:cxn>
                  <a:cxn ang="0">
                    <a:pos x="1" y="2"/>
                  </a:cxn>
                  <a:cxn ang="0">
                    <a:pos x="2" y="5"/>
                  </a:cxn>
                  <a:cxn ang="0">
                    <a:pos x="5" y="4"/>
                  </a:cxn>
                  <a:cxn ang="0">
                    <a:pos x="6" y="1"/>
                  </a:cxn>
                  <a:cxn ang="0">
                    <a:pos x="2" y="0"/>
                  </a:cxn>
                </a:cxnLst>
                <a:rect l="0" t="0" r="r" b="b"/>
                <a:pathLst>
                  <a:path w="6" h="6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1" y="5"/>
                      <a:pt x="2" y="5"/>
                    </a:cubicBezTo>
                    <a:cubicBezTo>
                      <a:pt x="3" y="6"/>
                      <a:pt x="4" y="5"/>
                      <a:pt x="5" y="4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0"/>
                      <a:pt x="4" y="0"/>
                      <a:pt x="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2" name="Freeform: Shape 43"/>
              <p:cNvSpPr>
                <a:spLocks/>
              </p:cNvSpPr>
              <p:nvPr/>
            </p:nvSpPr>
            <p:spPr bwMode="auto">
              <a:xfrm>
                <a:off x="5110163" y="4678363"/>
                <a:ext cx="17463" cy="7937"/>
              </a:xfrm>
              <a:custGeom>
                <a:avLst/>
                <a:gdLst/>
                <a:ahLst/>
                <a:cxnLst>
                  <a:cxn ang="0">
                    <a:pos x="5" y="3"/>
                  </a:cxn>
                  <a:cxn ang="0">
                    <a:pos x="5" y="1"/>
                  </a:cxn>
                  <a:cxn ang="0">
                    <a:pos x="2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2"/>
                  </a:cxn>
                  <a:cxn ang="0">
                    <a:pos x="4" y="3"/>
                  </a:cxn>
                  <a:cxn ang="0">
                    <a:pos x="5" y="3"/>
                  </a:cxn>
                </a:cxnLst>
                <a:rect l="0" t="0" r="r" b="b"/>
                <a:pathLst>
                  <a:path w="6" h="3">
                    <a:moveTo>
                      <a:pt x="5" y="3"/>
                    </a:moveTo>
                    <a:cubicBezTo>
                      <a:pt x="6" y="2"/>
                      <a:pt x="5" y="2"/>
                      <a:pt x="5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5" y="3"/>
                      <a:pt x="5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3" name="Freeform: Shape 44"/>
              <p:cNvSpPr>
                <a:spLocks/>
              </p:cNvSpPr>
              <p:nvPr/>
            </p:nvSpPr>
            <p:spPr bwMode="auto">
              <a:xfrm>
                <a:off x="5116513" y="4672013"/>
                <a:ext cx="11113" cy="7937"/>
              </a:xfrm>
              <a:custGeom>
                <a:avLst/>
                <a:gdLst/>
                <a:ahLst/>
                <a:cxnLst>
                  <a:cxn ang="0">
                    <a:pos x="7" y="5"/>
                  </a:cxn>
                  <a:cxn ang="0">
                    <a:pos x="7" y="4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7" y="5"/>
                  </a:cxn>
                </a:cxnLst>
                <a:rect l="0" t="0" r="r" b="b"/>
                <a:pathLst>
                  <a:path w="7" h="5">
                    <a:moveTo>
                      <a:pt x="7" y="5"/>
                    </a:moveTo>
                    <a:lnTo>
                      <a:pt x="7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7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4" name="Freeform: Shape 45"/>
              <p:cNvSpPr>
                <a:spLocks/>
              </p:cNvSpPr>
              <p:nvPr/>
            </p:nvSpPr>
            <p:spPr bwMode="auto">
              <a:xfrm>
                <a:off x="5084763" y="4568825"/>
                <a:ext cx="111125" cy="109537"/>
              </a:xfrm>
              <a:custGeom>
                <a:avLst/>
                <a:gdLst/>
                <a:ahLst/>
                <a:cxnLst>
                  <a:cxn ang="0">
                    <a:pos x="20" y="38"/>
                  </a:cxn>
                  <a:cxn ang="0">
                    <a:pos x="13" y="37"/>
                  </a:cxn>
                  <a:cxn ang="0">
                    <a:pos x="4" y="12"/>
                  </a:cxn>
                  <a:cxn ang="0">
                    <a:pos x="21" y="0"/>
                  </a:cxn>
                  <a:cxn ang="0">
                    <a:pos x="28" y="2"/>
                  </a:cxn>
                  <a:cxn ang="0">
                    <a:pos x="37" y="12"/>
                  </a:cxn>
                  <a:cxn ang="0">
                    <a:pos x="37" y="26"/>
                  </a:cxn>
                  <a:cxn ang="0">
                    <a:pos x="20" y="38"/>
                  </a:cxn>
                  <a:cxn ang="0">
                    <a:pos x="21" y="4"/>
                  </a:cxn>
                  <a:cxn ang="0">
                    <a:pos x="8" y="14"/>
                  </a:cxn>
                  <a:cxn ang="0">
                    <a:pos x="15" y="33"/>
                  </a:cxn>
                  <a:cxn ang="0">
                    <a:pos x="20" y="34"/>
                  </a:cxn>
                  <a:cxn ang="0">
                    <a:pos x="33" y="24"/>
                  </a:cxn>
                  <a:cxn ang="0">
                    <a:pos x="34" y="13"/>
                  </a:cxn>
                  <a:cxn ang="0">
                    <a:pos x="26" y="5"/>
                  </a:cxn>
                  <a:cxn ang="0">
                    <a:pos x="21" y="4"/>
                  </a:cxn>
                </a:cxnLst>
                <a:rect l="0" t="0" r="r" b="b"/>
                <a:pathLst>
                  <a:path w="39" h="38">
                    <a:moveTo>
                      <a:pt x="20" y="38"/>
                    </a:moveTo>
                    <a:cubicBezTo>
                      <a:pt x="18" y="38"/>
                      <a:pt x="15" y="37"/>
                      <a:pt x="13" y="37"/>
                    </a:cubicBezTo>
                    <a:cubicBezTo>
                      <a:pt x="4" y="33"/>
                      <a:pt x="0" y="22"/>
                      <a:pt x="4" y="12"/>
                    </a:cubicBezTo>
                    <a:cubicBezTo>
                      <a:pt x="7" y="5"/>
                      <a:pt x="14" y="0"/>
                      <a:pt x="21" y="0"/>
                    </a:cubicBezTo>
                    <a:cubicBezTo>
                      <a:pt x="24" y="0"/>
                      <a:pt x="26" y="1"/>
                      <a:pt x="28" y="2"/>
                    </a:cubicBezTo>
                    <a:cubicBezTo>
                      <a:pt x="32" y="3"/>
                      <a:pt x="36" y="7"/>
                      <a:pt x="37" y="12"/>
                    </a:cubicBezTo>
                    <a:cubicBezTo>
                      <a:pt x="39" y="16"/>
                      <a:pt x="39" y="21"/>
                      <a:pt x="37" y="26"/>
                    </a:cubicBezTo>
                    <a:cubicBezTo>
                      <a:pt x="34" y="33"/>
                      <a:pt x="27" y="38"/>
                      <a:pt x="20" y="38"/>
                    </a:cubicBezTo>
                    <a:close/>
                    <a:moveTo>
                      <a:pt x="21" y="4"/>
                    </a:moveTo>
                    <a:cubicBezTo>
                      <a:pt x="16" y="4"/>
                      <a:pt x="10" y="8"/>
                      <a:pt x="8" y="14"/>
                    </a:cubicBezTo>
                    <a:cubicBezTo>
                      <a:pt x="4" y="21"/>
                      <a:pt x="8" y="30"/>
                      <a:pt x="15" y="33"/>
                    </a:cubicBezTo>
                    <a:cubicBezTo>
                      <a:pt x="16" y="34"/>
                      <a:pt x="18" y="34"/>
                      <a:pt x="20" y="34"/>
                    </a:cubicBezTo>
                    <a:cubicBezTo>
                      <a:pt x="26" y="34"/>
                      <a:pt x="31" y="30"/>
                      <a:pt x="33" y="24"/>
                    </a:cubicBezTo>
                    <a:cubicBezTo>
                      <a:pt x="35" y="21"/>
                      <a:pt x="35" y="17"/>
                      <a:pt x="34" y="13"/>
                    </a:cubicBezTo>
                    <a:cubicBezTo>
                      <a:pt x="32" y="9"/>
                      <a:pt x="30" y="7"/>
                      <a:pt x="26" y="5"/>
                    </a:cubicBezTo>
                    <a:cubicBezTo>
                      <a:pt x="25" y="4"/>
                      <a:pt x="23" y="4"/>
                      <a:pt x="21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5" name="Freeform: Shape 46"/>
              <p:cNvSpPr>
                <a:spLocks/>
              </p:cNvSpPr>
              <p:nvPr/>
            </p:nvSpPr>
            <p:spPr bwMode="auto">
              <a:xfrm>
                <a:off x="5103813" y="4605338"/>
                <a:ext cx="52388" cy="58737"/>
              </a:xfrm>
              <a:custGeom>
                <a:avLst/>
                <a:gdLst/>
                <a:ahLst/>
                <a:cxnLst>
                  <a:cxn ang="0">
                    <a:pos x="13" y="20"/>
                  </a:cxn>
                  <a:cxn ang="0">
                    <a:pos x="8" y="19"/>
                  </a:cxn>
                  <a:cxn ang="0">
                    <a:pos x="2" y="11"/>
                  </a:cxn>
                  <a:cxn ang="0">
                    <a:pos x="2" y="1"/>
                  </a:cxn>
                  <a:cxn ang="0">
                    <a:pos x="4" y="1"/>
                  </a:cxn>
                  <a:cxn ang="0">
                    <a:pos x="4" y="2"/>
                  </a:cxn>
                  <a:cxn ang="0">
                    <a:pos x="4" y="11"/>
                  </a:cxn>
                  <a:cxn ang="0">
                    <a:pos x="9" y="16"/>
                  </a:cxn>
                  <a:cxn ang="0">
                    <a:pos x="16" y="16"/>
                  </a:cxn>
                  <a:cxn ang="0">
                    <a:pos x="17" y="17"/>
                  </a:cxn>
                  <a:cxn ang="0">
                    <a:pos x="16" y="19"/>
                  </a:cxn>
                  <a:cxn ang="0">
                    <a:pos x="13" y="20"/>
                  </a:cxn>
                </a:cxnLst>
                <a:rect l="0" t="0" r="r" b="b"/>
                <a:pathLst>
                  <a:path w="18" h="20">
                    <a:moveTo>
                      <a:pt x="13" y="20"/>
                    </a:moveTo>
                    <a:cubicBezTo>
                      <a:pt x="11" y="20"/>
                      <a:pt x="10" y="19"/>
                      <a:pt x="8" y="19"/>
                    </a:cubicBezTo>
                    <a:cubicBezTo>
                      <a:pt x="5" y="17"/>
                      <a:pt x="3" y="15"/>
                      <a:pt x="2" y="11"/>
                    </a:cubicBezTo>
                    <a:cubicBezTo>
                      <a:pt x="0" y="8"/>
                      <a:pt x="0" y="5"/>
                      <a:pt x="2" y="1"/>
                    </a:cubicBezTo>
                    <a:cubicBezTo>
                      <a:pt x="2" y="1"/>
                      <a:pt x="3" y="0"/>
                      <a:pt x="4" y="1"/>
                    </a:cubicBezTo>
                    <a:cubicBezTo>
                      <a:pt x="4" y="1"/>
                      <a:pt x="5" y="2"/>
                      <a:pt x="4" y="2"/>
                    </a:cubicBezTo>
                    <a:cubicBezTo>
                      <a:pt x="3" y="5"/>
                      <a:pt x="3" y="8"/>
                      <a:pt x="4" y="11"/>
                    </a:cubicBezTo>
                    <a:cubicBezTo>
                      <a:pt x="5" y="13"/>
                      <a:pt x="7" y="15"/>
                      <a:pt x="9" y="16"/>
                    </a:cubicBezTo>
                    <a:cubicBezTo>
                      <a:pt x="11" y="17"/>
                      <a:pt x="14" y="17"/>
                      <a:pt x="16" y="16"/>
                    </a:cubicBezTo>
                    <a:cubicBezTo>
                      <a:pt x="16" y="16"/>
                      <a:pt x="17" y="17"/>
                      <a:pt x="17" y="17"/>
                    </a:cubicBezTo>
                    <a:cubicBezTo>
                      <a:pt x="18" y="18"/>
                      <a:pt x="17" y="19"/>
                      <a:pt x="16" y="19"/>
                    </a:cubicBezTo>
                    <a:cubicBezTo>
                      <a:pt x="15" y="19"/>
                      <a:pt x="14" y="20"/>
                      <a:pt x="13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6" name="Freeform: Shape 47"/>
              <p:cNvSpPr>
                <a:spLocks/>
              </p:cNvSpPr>
              <p:nvPr/>
            </p:nvSpPr>
            <p:spPr bwMode="auto">
              <a:xfrm>
                <a:off x="5102226" y="4683125"/>
                <a:ext cx="19050" cy="238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4" y="8"/>
                  </a:cxn>
                  <a:cxn ang="0">
                    <a:pos x="5" y="8"/>
                  </a:cxn>
                  <a:cxn ang="0">
                    <a:pos x="7" y="2"/>
                  </a:cxn>
                  <a:cxn ang="0">
                    <a:pos x="3" y="0"/>
                  </a:cxn>
                  <a:cxn ang="0">
                    <a:pos x="0" y="8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cubicBezTo>
                      <a:pt x="2" y="8"/>
                      <a:pt x="3" y="8"/>
                      <a:pt x="4" y="8"/>
                    </a:cubicBezTo>
                    <a:cubicBezTo>
                      <a:pt x="4" y="8"/>
                      <a:pt x="4" y="8"/>
                      <a:pt x="5" y="8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4" name="Group 48"/>
            <p:cNvGrpSpPr/>
            <p:nvPr/>
          </p:nvGrpSpPr>
          <p:grpSpPr>
            <a:xfrm>
              <a:off x="7155532" y="3182578"/>
              <a:ext cx="437820" cy="556399"/>
              <a:chOff x="3949701" y="4570413"/>
              <a:chExt cx="152400" cy="193675"/>
            </a:xfrm>
            <a:solidFill>
              <a:schemeClr val="bg1"/>
            </a:solidFill>
          </p:grpSpPr>
          <p:sp>
            <p:nvSpPr>
              <p:cNvPr id="32" name="Oval 49"/>
              <p:cNvSpPr>
                <a:spLocks/>
              </p:cNvSpPr>
              <p:nvPr/>
            </p:nvSpPr>
            <p:spPr bwMode="auto">
              <a:xfrm>
                <a:off x="4079876" y="4657725"/>
                <a:ext cx="22225" cy="2222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3" name="Freeform: Shape 50"/>
              <p:cNvSpPr>
                <a:spLocks/>
              </p:cNvSpPr>
              <p:nvPr/>
            </p:nvSpPr>
            <p:spPr bwMode="auto">
              <a:xfrm>
                <a:off x="4041776" y="4660900"/>
                <a:ext cx="55563" cy="103187"/>
              </a:xfrm>
              <a:custGeom>
                <a:avLst/>
                <a:gdLst/>
                <a:ahLst/>
                <a:cxnLst>
                  <a:cxn ang="0">
                    <a:pos x="18" y="32"/>
                  </a:cxn>
                  <a:cxn ang="0">
                    <a:pos x="13" y="22"/>
                  </a:cxn>
                  <a:cxn ang="0">
                    <a:pos x="15" y="20"/>
                  </a:cxn>
                  <a:cxn ang="0">
                    <a:pos x="16" y="12"/>
                  </a:cxn>
                  <a:cxn ang="0">
                    <a:pos x="15" y="9"/>
                  </a:cxn>
                  <a:cxn ang="0">
                    <a:pos x="8" y="1"/>
                  </a:cxn>
                  <a:cxn ang="0">
                    <a:pos x="4" y="1"/>
                  </a:cxn>
                  <a:cxn ang="0">
                    <a:pos x="4" y="4"/>
                  </a:cxn>
                  <a:cxn ang="0">
                    <a:pos x="9" y="9"/>
                  </a:cxn>
                  <a:cxn ang="0">
                    <a:pos x="4" y="7"/>
                  </a:cxn>
                  <a:cxn ang="0">
                    <a:pos x="1" y="8"/>
                  </a:cxn>
                  <a:cxn ang="0">
                    <a:pos x="2" y="11"/>
                  </a:cxn>
                  <a:cxn ang="0">
                    <a:pos x="7" y="14"/>
                  </a:cxn>
                  <a:cxn ang="0">
                    <a:pos x="8" y="14"/>
                  </a:cxn>
                  <a:cxn ang="0">
                    <a:pos x="6" y="23"/>
                  </a:cxn>
                  <a:cxn ang="0">
                    <a:pos x="4" y="31"/>
                  </a:cxn>
                  <a:cxn ang="0">
                    <a:pos x="4" y="33"/>
                  </a:cxn>
                  <a:cxn ang="0">
                    <a:pos x="5" y="36"/>
                  </a:cxn>
                  <a:cxn ang="0">
                    <a:pos x="6" y="36"/>
                  </a:cxn>
                  <a:cxn ang="0">
                    <a:pos x="8" y="34"/>
                  </a:cxn>
                  <a:cxn ang="0">
                    <a:pos x="10" y="27"/>
                  </a:cxn>
                  <a:cxn ang="0">
                    <a:pos x="14" y="34"/>
                  </a:cxn>
                  <a:cxn ang="0">
                    <a:pos x="17" y="35"/>
                  </a:cxn>
                  <a:cxn ang="0">
                    <a:pos x="18" y="32"/>
                  </a:cxn>
                </a:cxnLst>
                <a:rect l="0" t="0" r="r" b="b"/>
                <a:pathLst>
                  <a:path w="19" h="36">
                    <a:moveTo>
                      <a:pt x="18" y="32"/>
                    </a:moveTo>
                    <a:cubicBezTo>
                      <a:pt x="13" y="22"/>
                      <a:pt x="13" y="22"/>
                      <a:pt x="13" y="22"/>
                    </a:cubicBezTo>
                    <a:cubicBezTo>
                      <a:pt x="14" y="21"/>
                      <a:pt x="14" y="21"/>
                      <a:pt x="15" y="20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1"/>
                      <a:pt x="16" y="10"/>
                      <a:pt x="15" y="9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0"/>
                      <a:pt x="5" y="0"/>
                      <a:pt x="4" y="1"/>
                    </a:cubicBezTo>
                    <a:cubicBezTo>
                      <a:pt x="3" y="2"/>
                      <a:pt x="3" y="3"/>
                      <a:pt x="4" y="4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6"/>
                      <a:pt x="1" y="7"/>
                      <a:pt x="1" y="8"/>
                    </a:cubicBezTo>
                    <a:cubicBezTo>
                      <a:pt x="0" y="9"/>
                      <a:pt x="1" y="11"/>
                      <a:pt x="2" y="11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4"/>
                      <a:pt x="8" y="14"/>
                      <a:pt x="8" y="14"/>
                    </a:cubicBezTo>
                    <a:cubicBezTo>
                      <a:pt x="7" y="17"/>
                      <a:pt x="7" y="21"/>
                      <a:pt x="6" y="23"/>
                    </a:cubicBezTo>
                    <a:cubicBezTo>
                      <a:pt x="5" y="26"/>
                      <a:pt x="5" y="28"/>
                      <a:pt x="4" y="31"/>
                    </a:cubicBezTo>
                    <a:cubicBezTo>
                      <a:pt x="4" y="31"/>
                      <a:pt x="4" y="32"/>
                      <a:pt x="4" y="33"/>
                    </a:cubicBezTo>
                    <a:cubicBezTo>
                      <a:pt x="3" y="34"/>
                      <a:pt x="4" y="35"/>
                      <a:pt x="5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7" y="36"/>
                      <a:pt x="8" y="35"/>
                      <a:pt x="8" y="34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14" y="35"/>
                      <a:pt x="16" y="36"/>
                      <a:pt x="17" y="35"/>
                    </a:cubicBezTo>
                    <a:cubicBezTo>
                      <a:pt x="18" y="34"/>
                      <a:pt x="19" y="33"/>
                      <a:pt x="18" y="3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4" name="Oval 51"/>
              <p:cNvSpPr>
                <a:spLocks/>
              </p:cNvSpPr>
              <p:nvPr/>
            </p:nvSpPr>
            <p:spPr bwMode="auto">
              <a:xfrm>
                <a:off x="3987801" y="4675188"/>
                <a:ext cx="25400" cy="2222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5" name="Freeform: Shape 52"/>
              <p:cNvSpPr>
                <a:spLocks/>
              </p:cNvSpPr>
              <p:nvPr/>
            </p:nvSpPr>
            <p:spPr bwMode="auto">
              <a:xfrm>
                <a:off x="3963988" y="4672013"/>
                <a:ext cx="69850" cy="92075"/>
              </a:xfrm>
              <a:custGeom>
                <a:avLst/>
                <a:gdLst/>
                <a:ahLst/>
                <a:cxnLst>
                  <a:cxn ang="0">
                    <a:pos x="21" y="19"/>
                  </a:cxn>
                  <a:cxn ang="0">
                    <a:pos x="18" y="19"/>
                  </a:cxn>
                  <a:cxn ang="0">
                    <a:pos x="18" y="15"/>
                  </a:cxn>
                  <a:cxn ang="0">
                    <a:pos x="23" y="11"/>
                  </a:cxn>
                  <a:cxn ang="0">
                    <a:pos x="24" y="9"/>
                  </a:cxn>
                  <a:cxn ang="0">
                    <a:pos x="24" y="2"/>
                  </a:cxn>
                  <a:cxn ang="0">
                    <a:pos x="21" y="0"/>
                  </a:cxn>
                  <a:cxn ang="0">
                    <a:pos x="19" y="2"/>
                  </a:cxn>
                  <a:cxn ang="0">
                    <a:pos x="19" y="8"/>
                  </a:cxn>
                  <a:cxn ang="0">
                    <a:pos x="14" y="12"/>
                  </a:cxn>
                  <a:cxn ang="0">
                    <a:pos x="7" y="10"/>
                  </a:cxn>
                  <a:cxn ang="0">
                    <a:pos x="6" y="5"/>
                  </a:cxn>
                  <a:cxn ang="0">
                    <a:pos x="3" y="3"/>
                  </a:cxn>
                  <a:cxn ang="0">
                    <a:pos x="1" y="6"/>
                  </a:cxn>
                  <a:cxn ang="0">
                    <a:pos x="3" y="12"/>
                  </a:cxn>
                  <a:cxn ang="0">
                    <a:pos x="5" y="14"/>
                  </a:cxn>
                  <a:cxn ang="0">
                    <a:pos x="9" y="16"/>
                  </a:cxn>
                  <a:cxn ang="0">
                    <a:pos x="9" y="24"/>
                  </a:cxn>
                  <a:cxn ang="0">
                    <a:pos x="9" y="24"/>
                  </a:cxn>
                  <a:cxn ang="0">
                    <a:pos x="9" y="27"/>
                  </a:cxn>
                  <a:cxn ang="0">
                    <a:pos x="2" y="27"/>
                  </a:cxn>
                  <a:cxn ang="0">
                    <a:pos x="0" y="29"/>
                  </a:cxn>
                  <a:cxn ang="0">
                    <a:pos x="2" y="32"/>
                  </a:cxn>
                  <a:cxn ang="0">
                    <a:pos x="12" y="32"/>
                  </a:cxn>
                  <a:cxn ang="0">
                    <a:pos x="14" y="29"/>
                  </a:cxn>
                  <a:cxn ang="0">
                    <a:pos x="14" y="24"/>
                  </a:cxn>
                  <a:cxn ang="0">
                    <a:pos x="19" y="24"/>
                  </a:cxn>
                  <a:cxn ang="0">
                    <a:pos x="19" y="29"/>
                  </a:cxn>
                  <a:cxn ang="0">
                    <a:pos x="21" y="32"/>
                  </a:cxn>
                  <a:cxn ang="0">
                    <a:pos x="23" y="29"/>
                  </a:cxn>
                  <a:cxn ang="0">
                    <a:pos x="23" y="21"/>
                  </a:cxn>
                  <a:cxn ang="0">
                    <a:pos x="21" y="19"/>
                  </a:cxn>
                </a:cxnLst>
                <a:rect l="0" t="0" r="r" b="b"/>
                <a:pathLst>
                  <a:path w="24" h="32">
                    <a:moveTo>
                      <a:pt x="21" y="19"/>
                    </a:move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4" y="10"/>
                      <a:pt x="24" y="9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1"/>
                      <a:pt x="23" y="0"/>
                      <a:pt x="21" y="0"/>
                    </a:cubicBezTo>
                    <a:cubicBezTo>
                      <a:pt x="20" y="0"/>
                      <a:pt x="19" y="1"/>
                      <a:pt x="19" y="2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4"/>
                      <a:pt x="4" y="3"/>
                      <a:pt x="3" y="3"/>
                    </a:cubicBezTo>
                    <a:cubicBezTo>
                      <a:pt x="1" y="4"/>
                      <a:pt x="1" y="5"/>
                      <a:pt x="1" y="6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3"/>
                      <a:pt x="4" y="13"/>
                      <a:pt x="5" y="14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7"/>
                      <a:pt x="0" y="28"/>
                      <a:pt x="0" y="29"/>
                    </a:cubicBezTo>
                    <a:cubicBezTo>
                      <a:pt x="0" y="31"/>
                      <a:pt x="1" y="32"/>
                      <a:pt x="2" y="32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4" y="31"/>
                      <a:pt x="14" y="29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1"/>
                      <a:pt x="20" y="32"/>
                      <a:pt x="21" y="32"/>
                    </a:cubicBezTo>
                    <a:cubicBezTo>
                      <a:pt x="22" y="32"/>
                      <a:pt x="23" y="31"/>
                      <a:pt x="23" y="29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0"/>
                      <a:pt x="22" y="19"/>
                      <a:pt x="21" y="1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6" name="Freeform: Shape 53"/>
              <p:cNvSpPr>
                <a:spLocks/>
              </p:cNvSpPr>
              <p:nvPr/>
            </p:nvSpPr>
            <p:spPr bwMode="auto">
              <a:xfrm>
                <a:off x="3949701" y="4570413"/>
                <a:ext cx="87313" cy="95250"/>
              </a:xfrm>
              <a:custGeom>
                <a:avLst/>
                <a:gdLst/>
                <a:ahLst/>
                <a:cxnLst>
                  <a:cxn ang="0">
                    <a:pos x="29" y="25"/>
                  </a:cxn>
                  <a:cxn ang="0">
                    <a:pos x="29" y="24"/>
                  </a:cxn>
                  <a:cxn ang="0">
                    <a:pos x="29" y="24"/>
                  </a:cxn>
                  <a:cxn ang="0">
                    <a:pos x="29" y="24"/>
                  </a:cxn>
                  <a:cxn ang="0">
                    <a:pos x="28" y="24"/>
                  </a:cxn>
                  <a:cxn ang="0">
                    <a:pos x="27" y="19"/>
                  </a:cxn>
                  <a:cxn ang="0">
                    <a:pos x="28" y="18"/>
                  </a:cxn>
                  <a:cxn ang="0">
                    <a:pos x="27" y="18"/>
                  </a:cxn>
                  <a:cxn ang="0">
                    <a:pos x="28" y="13"/>
                  </a:cxn>
                  <a:cxn ang="0">
                    <a:pos x="29" y="13"/>
                  </a:cxn>
                  <a:cxn ang="0">
                    <a:pos x="29" y="12"/>
                  </a:cxn>
                  <a:cxn ang="0">
                    <a:pos x="30" y="11"/>
                  </a:cxn>
                  <a:cxn ang="0">
                    <a:pos x="29" y="9"/>
                  </a:cxn>
                  <a:cxn ang="0">
                    <a:pos x="30" y="6"/>
                  </a:cxn>
                  <a:cxn ang="0">
                    <a:pos x="29" y="5"/>
                  </a:cxn>
                  <a:cxn ang="0">
                    <a:pos x="28" y="3"/>
                  </a:cxn>
                  <a:cxn ang="0">
                    <a:pos x="25" y="5"/>
                  </a:cxn>
                  <a:cxn ang="0">
                    <a:pos x="24" y="4"/>
                  </a:cxn>
                  <a:cxn ang="0">
                    <a:pos x="23" y="1"/>
                  </a:cxn>
                  <a:cxn ang="0">
                    <a:pos x="19" y="0"/>
                  </a:cxn>
                  <a:cxn ang="0">
                    <a:pos x="18" y="2"/>
                  </a:cxn>
                  <a:cxn ang="0">
                    <a:pos x="16" y="2"/>
                  </a:cxn>
                  <a:cxn ang="0">
                    <a:pos x="15" y="0"/>
                  </a:cxn>
                  <a:cxn ang="0">
                    <a:pos x="11" y="1"/>
                  </a:cxn>
                  <a:cxn ang="0">
                    <a:pos x="11" y="4"/>
                  </a:cxn>
                  <a:cxn ang="0">
                    <a:pos x="9" y="5"/>
                  </a:cxn>
                  <a:cxn ang="0">
                    <a:pos x="7" y="3"/>
                  </a:cxn>
                  <a:cxn ang="0">
                    <a:pos x="5" y="5"/>
                  </a:cxn>
                  <a:cxn ang="0">
                    <a:pos x="4" y="6"/>
                  </a:cxn>
                  <a:cxn ang="0">
                    <a:pos x="5" y="9"/>
                  </a:cxn>
                  <a:cxn ang="0">
                    <a:pos x="4" y="10"/>
                  </a:cxn>
                  <a:cxn ang="0">
                    <a:pos x="1" y="10"/>
                  </a:cxn>
                  <a:cxn ang="0">
                    <a:pos x="0" y="14"/>
                  </a:cxn>
                  <a:cxn ang="0">
                    <a:pos x="3" y="16"/>
                  </a:cxn>
                  <a:cxn ang="0">
                    <a:pos x="3" y="17"/>
                  </a:cxn>
                  <a:cxn ang="0">
                    <a:pos x="0" y="19"/>
                  </a:cxn>
                  <a:cxn ang="0">
                    <a:pos x="1" y="23"/>
                  </a:cxn>
                  <a:cxn ang="0">
                    <a:pos x="4" y="23"/>
                  </a:cxn>
                  <a:cxn ang="0">
                    <a:pos x="5" y="24"/>
                  </a:cxn>
                  <a:cxn ang="0">
                    <a:pos x="4" y="27"/>
                  </a:cxn>
                  <a:cxn ang="0">
                    <a:pos x="5" y="28"/>
                  </a:cxn>
                  <a:cxn ang="0">
                    <a:pos x="7" y="30"/>
                  </a:cxn>
                  <a:cxn ang="0">
                    <a:pos x="9" y="29"/>
                  </a:cxn>
                  <a:cxn ang="0">
                    <a:pos x="11" y="29"/>
                  </a:cxn>
                  <a:cxn ang="0">
                    <a:pos x="11" y="32"/>
                  </a:cxn>
                  <a:cxn ang="0">
                    <a:pos x="15" y="33"/>
                  </a:cxn>
                  <a:cxn ang="0">
                    <a:pos x="16" y="31"/>
                  </a:cxn>
                  <a:cxn ang="0">
                    <a:pos x="18" y="31"/>
                  </a:cxn>
                  <a:cxn ang="0">
                    <a:pos x="19" y="33"/>
                  </a:cxn>
                  <a:cxn ang="0">
                    <a:pos x="23" y="32"/>
                  </a:cxn>
                  <a:cxn ang="0">
                    <a:pos x="23" y="29"/>
                  </a:cxn>
                  <a:cxn ang="0">
                    <a:pos x="25" y="29"/>
                  </a:cxn>
                  <a:cxn ang="0">
                    <a:pos x="27" y="30"/>
                  </a:cxn>
                  <a:cxn ang="0">
                    <a:pos x="29" y="29"/>
                  </a:cxn>
                  <a:cxn ang="0">
                    <a:pos x="30" y="27"/>
                  </a:cxn>
                  <a:cxn ang="0">
                    <a:pos x="30" y="26"/>
                  </a:cxn>
                  <a:cxn ang="0">
                    <a:pos x="29" y="25"/>
                  </a:cxn>
                  <a:cxn ang="0">
                    <a:pos x="14" y="19"/>
                  </a:cxn>
                  <a:cxn ang="0">
                    <a:pos x="14" y="14"/>
                  </a:cxn>
                  <a:cxn ang="0">
                    <a:pos x="20" y="14"/>
                  </a:cxn>
                  <a:cxn ang="0">
                    <a:pos x="20" y="19"/>
                  </a:cxn>
                  <a:cxn ang="0">
                    <a:pos x="14" y="19"/>
                  </a:cxn>
                </a:cxnLst>
                <a:rect l="0" t="0" r="r" b="b"/>
                <a:pathLst>
                  <a:path w="30" h="33">
                    <a:moveTo>
                      <a:pt x="29" y="25"/>
                    </a:move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27" y="18"/>
                      <a:pt x="27" y="18"/>
                      <a:pt x="27" y="18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30" y="11"/>
                      <a:pt x="29" y="9"/>
                      <a:pt x="29" y="9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0" y="4"/>
                      <a:pt x="10" y="4"/>
                      <a:pt x="9" y="5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10"/>
                      <a:pt x="4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6"/>
                      <a:pt x="3" y="17"/>
                      <a:pt x="3" y="17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10" y="29"/>
                      <a:pt x="10" y="29"/>
                      <a:pt x="11" y="29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7" y="31"/>
                      <a:pt x="17" y="31"/>
                      <a:pt x="18" y="31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4" y="29"/>
                      <a:pt x="24" y="29"/>
                      <a:pt x="25" y="29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9" y="29"/>
                      <a:pt x="29" y="29"/>
                      <a:pt x="29" y="29"/>
                    </a:cubicBezTo>
                    <a:cubicBezTo>
                      <a:pt x="30" y="27"/>
                      <a:pt x="30" y="27"/>
                      <a:pt x="30" y="27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29" y="25"/>
                      <a:pt x="29" y="25"/>
                      <a:pt x="29" y="25"/>
                    </a:cubicBezTo>
                    <a:close/>
                    <a:moveTo>
                      <a:pt x="14" y="19"/>
                    </a:moveTo>
                    <a:cubicBezTo>
                      <a:pt x="13" y="18"/>
                      <a:pt x="13" y="15"/>
                      <a:pt x="14" y="14"/>
                    </a:cubicBezTo>
                    <a:cubicBezTo>
                      <a:pt x="16" y="13"/>
                      <a:pt x="18" y="13"/>
                      <a:pt x="20" y="14"/>
                    </a:cubicBezTo>
                    <a:cubicBezTo>
                      <a:pt x="21" y="15"/>
                      <a:pt x="21" y="18"/>
                      <a:pt x="20" y="19"/>
                    </a:cubicBezTo>
                    <a:cubicBezTo>
                      <a:pt x="18" y="21"/>
                      <a:pt x="16" y="21"/>
                      <a:pt x="14" y="1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7" name="Freeform: Shape 54"/>
              <p:cNvSpPr>
                <a:spLocks/>
              </p:cNvSpPr>
              <p:nvPr/>
            </p:nvSpPr>
            <p:spPr bwMode="auto">
              <a:xfrm>
                <a:off x="4033838" y="4594225"/>
                <a:ext cx="57150" cy="60325"/>
              </a:xfrm>
              <a:custGeom>
                <a:avLst/>
                <a:gdLst/>
                <a:ahLst/>
                <a:cxnLst>
                  <a:cxn ang="0">
                    <a:pos x="17" y="15"/>
                  </a:cxn>
                  <a:cxn ang="0">
                    <a:pos x="17" y="14"/>
                  </a:cxn>
                  <a:cxn ang="0">
                    <a:pos x="19" y="14"/>
                  </a:cxn>
                  <a:cxn ang="0">
                    <a:pos x="20" y="12"/>
                  </a:cxn>
                  <a:cxn ang="0">
                    <a:pos x="18" y="11"/>
                  </a:cxn>
                  <a:cxn ang="0">
                    <a:pos x="18" y="10"/>
                  </a:cxn>
                  <a:cxn ang="0">
                    <a:pos x="20" y="9"/>
                  </a:cxn>
                  <a:cxn ang="0">
                    <a:pos x="19" y="7"/>
                  </a:cxn>
                  <a:cxn ang="0">
                    <a:pos x="17" y="6"/>
                  </a:cxn>
                  <a:cxn ang="0">
                    <a:pos x="17" y="6"/>
                  </a:cxn>
                  <a:cxn ang="0">
                    <a:pos x="18" y="4"/>
                  </a:cxn>
                  <a:cxn ang="0">
                    <a:pos x="17" y="3"/>
                  </a:cxn>
                  <a:cxn ang="0">
                    <a:pos x="16" y="2"/>
                  </a:cxn>
                  <a:cxn ang="0">
                    <a:pos x="14" y="3"/>
                  </a:cxn>
                  <a:cxn ang="0">
                    <a:pos x="14" y="3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10" y="2"/>
                  </a:cxn>
                  <a:cxn ang="0">
                    <a:pos x="9" y="2"/>
                  </a:cxn>
                  <a:cxn ang="0">
                    <a:pos x="8" y="0"/>
                  </a:cxn>
                  <a:cxn ang="0">
                    <a:pos x="6" y="1"/>
                  </a:cxn>
                  <a:cxn ang="0">
                    <a:pos x="6" y="3"/>
                  </a:cxn>
                  <a:cxn ang="0">
                    <a:pos x="5" y="3"/>
                  </a:cxn>
                  <a:cxn ang="0">
                    <a:pos x="3" y="2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0" y="7"/>
                  </a:cxn>
                  <a:cxn ang="0">
                    <a:pos x="0" y="9"/>
                  </a:cxn>
                  <a:cxn ang="0">
                    <a:pos x="1" y="10"/>
                  </a:cxn>
                  <a:cxn ang="0">
                    <a:pos x="1" y="11"/>
                  </a:cxn>
                  <a:cxn ang="0">
                    <a:pos x="0" y="12"/>
                  </a:cxn>
                  <a:cxn ang="0">
                    <a:pos x="0" y="14"/>
                  </a:cxn>
                  <a:cxn ang="0">
                    <a:pos x="2" y="14"/>
                  </a:cxn>
                  <a:cxn ang="0">
                    <a:pos x="2" y="15"/>
                  </a:cxn>
                  <a:cxn ang="0">
                    <a:pos x="2" y="17"/>
                  </a:cxn>
                  <a:cxn ang="0">
                    <a:pos x="3" y="18"/>
                  </a:cxn>
                  <a:cxn ang="0">
                    <a:pos x="5" y="18"/>
                  </a:cxn>
                  <a:cxn ang="0">
                    <a:pos x="6" y="18"/>
                  </a:cxn>
                  <a:cxn ang="0">
                    <a:pos x="6" y="20"/>
                  </a:cxn>
                  <a:cxn ang="0">
                    <a:pos x="8" y="21"/>
                  </a:cxn>
                  <a:cxn ang="0">
                    <a:pos x="9" y="19"/>
                  </a:cxn>
                  <a:cxn ang="0">
                    <a:pos x="10" y="19"/>
                  </a:cxn>
                  <a:cxn ang="0">
                    <a:pos x="11" y="21"/>
                  </a:cxn>
                  <a:cxn ang="0">
                    <a:pos x="14" y="20"/>
                  </a:cxn>
                  <a:cxn ang="0">
                    <a:pos x="14" y="18"/>
                  </a:cxn>
                  <a:cxn ang="0">
                    <a:pos x="14" y="18"/>
                  </a:cxn>
                  <a:cxn ang="0">
                    <a:pos x="16" y="18"/>
                  </a:cxn>
                  <a:cxn ang="0">
                    <a:pos x="17" y="18"/>
                  </a:cxn>
                  <a:cxn ang="0">
                    <a:pos x="18" y="17"/>
                  </a:cxn>
                  <a:cxn ang="0">
                    <a:pos x="17" y="15"/>
                  </a:cxn>
                  <a:cxn ang="0">
                    <a:pos x="8" y="12"/>
                  </a:cxn>
                  <a:cxn ang="0">
                    <a:pos x="8" y="9"/>
                  </a:cxn>
                  <a:cxn ang="0">
                    <a:pos x="11" y="9"/>
                  </a:cxn>
                  <a:cxn ang="0">
                    <a:pos x="11" y="12"/>
                  </a:cxn>
                  <a:cxn ang="0">
                    <a:pos x="8" y="12"/>
                  </a:cxn>
                </a:cxnLst>
                <a:rect l="0" t="0" r="r" b="b"/>
                <a:pathLst>
                  <a:path w="20" h="21">
                    <a:moveTo>
                      <a:pt x="17" y="15"/>
                    </a:moveTo>
                    <a:cubicBezTo>
                      <a:pt x="17" y="15"/>
                      <a:pt x="17" y="15"/>
                      <a:pt x="17" y="14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0"/>
                      <a:pt x="18" y="10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1"/>
                      <a:pt x="1" y="1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8"/>
                      <a:pt x="5" y="18"/>
                      <a:pt x="6" y="18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7"/>
                      <a:pt x="18" y="17"/>
                      <a:pt x="18" y="17"/>
                    </a:cubicBezTo>
                    <a:lnTo>
                      <a:pt x="17" y="15"/>
                    </a:lnTo>
                    <a:close/>
                    <a:moveTo>
                      <a:pt x="8" y="12"/>
                    </a:moveTo>
                    <a:cubicBezTo>
                      <a:pt x="7" y="11"/>
                      <a:pt x="7" y="10"/>
                      <a:pt x="8" y="9"/>
                    </a:cubicBezTo>
                    <a:cubicBezTo>
                      <a:pt x="9" y="8"/>
                      <a:pt x="10" y="8"/>
                      <a:pt x="11" y="9"/>
                    </a:cubicBezTo>
                    <a:cubicBezTo>
                      <a:pt x="12" y="10"/>
                      <a:pt x="12" y="11"/>
                      <a:pt x="11" y="12"/>
                    </a:cubicBezTo>
                    <a:cubicBezTo>
                      <a:pt x="10" y="13"/>
                      <a:pt x="9" y="13"/>
                      <a:pt x="8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Group 55"/>
            <p:cNvGrpSpPr/>
            <p:nvPr/>
          </p:nvGrpSpPr>
          <p:grpSpPr>
            <a:xfrm>
              <a:off x="5944960" y="4413990"/>
              <a:ext cx="329914" cy="633645"/>
              <a:chOff x="4486276" y="4586288"/>
              <a:chExt cx="100012" cy="192087"/>
            </a:xfrm>
            <a:solidFill>
              <a:schemeClr val="bg1"/>
            </a:solidFill>
          </p:grpSpPr>
          <p:sp>
            <p:nvSpPr>
              <p:cNvPr id="29" name="Freeform: Shape 56"/>
              <p:cNvSpPr>
                <a:spLocks/>
              </p:cNvSpPr>
              <p:nvPr/>
            </p:nvSpPr>
            <p:spPr bwMode="auto">
              <a:xfrm>
                <a:off x="4494213" y="4586288"/>
                <a:ext cx="92075" cy="77787"/>
              </a:xfrm>
              <a:custGeom>
                <a:avLst/>
                <a:gdLst/>
                <a:ahLst/>
                <a:cxnLst>
                  <a:cxn ang="0">
                    <a:pos x="24" y="2"/>
                  </a:cxn>
                  <a:cxn ang="0">
                    <a:pos x="11" y="3"/>
                  </a:cxn>
                  <a:cxn ang="0">
                    <a:pos x="1" y="12"/>
                  </a:cxn>
                  <a:cxn ang="0">
                    <a:pos x="0" y="14"/>
                  </a:cxn>
                  <a:cxn ang="0">
                    <a:pos x="1" y="24"/>
                  </a:cxn>
                  <a:cxn ang="0">
                    <a:pos x="2" y="25"/>
                  </a:cxn>
                  <a:cxn ang="0">
                    <a:pos x="2" y="25"/>
                  </a:cxn>
                  <a:cxn ang="0">
                    <a:pos x="2" y="25"/>
                  </a:cxn>
                  <a:cxn ang="0">
                    <a:pos x="4" y="27"/>
                  </a:cxn>
                  <a:cxn ang="0">
                    <a:pos x="5" y="26"/>
                  </a:cxn>
                  <a:cxn ang="0">
                    <a:pos x="6" y="24"/>
                  </a:cxn>
                  <a:cxn ang="0">
                    <a:pos x="7" y="16"/>
                  </a:cxn>
                  <a:cxn ang="0">
                    <a:pos x="13" y="11"/>
                  </a:cxn>
                  <a:cxn ang="0">
                    <a:pos x="14" y="11"/>
                  </a:cxn>
                  <a:cxn ang="0">
                    <a:pos x="16" y="14"/>
                  </a:cxn>
                  <a:cxn ang="0">
                    <a:pos x="16" y="17"/>
                  </a:cxn>
                  <a:cxn ang="0">
                    <a:pos x="12" y="22"/>
                  </a:cxn>
                  <a:cxn ang="0">
                    <a:pos x="13" y="25"/>
                  </a:cxn>
                  <a:cxn ang="0">
                    <a:pos x="14" y="25"/>
                  </a:cxn>
                  <a:cxn ang="0">
                    <a:pos x="16" y="25"/>
                  </a:cxn>
                  <a:cxn ang="0">
                    <a:pos x="22" y="17"/>
                  </a:cxn>
                  <a:cxn ang="0">
                    <a:pos x="29" y="11"/>
                  </a:cxn>
                  <a:cxn ang="0">
                    <a:pos x="30" y="11"/>
                  </a:cxn>
                  <a:cxn ang="0">
                    <a:pos x="32" y="9"/>
                  </a:cxn>
                  <a:cxn ang="0">
                    <a:pos x="32" y="2"/>
                  </a:cxn>
                  <a:cxn ang="0">
                    <a:pos x="30" y="0"/>
                  </a:cxn>
                  <a:cxn ang="0">
                    <a:pos x="24" y="2"/>
                  </a:cxn>
                </a:cxnLst>
                <a:rect l="0" t="0" r="r" b="b"/>
                <a:pathLst>
                  <a:path w="32" h="27">
                    <a:moveTo>
                      <a:pt x="24" y="2"/>
                    </a:moveTo>
                    <a:cubicBezTo>
                      <a:pt x="24" y="2"/>
                      <a:pt x="13" y="2"/>
                      <a:pt x="11" y="3"/>
                    </a:cubicBezTo>
                    <a:cubicBezTo>
                      <a:pt x="9" y="3"/>
                      <a:pt x="1" y="12"/>
                      <a:pt x="1" y="12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5"/>
                      <a:pt x="2" y="25"/>
                      <a:pt x="2" y="25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6"/>
                      <a:pt x="3" y="27"/>
                      <a:pt x="4" y="27"/>
                    </a:cubicBezTo>
                    <a:cubicBezTo>
                      <a:pt x="4" y="27"/>
                      <a:pt x="5" y="26"/>
                      <a:pt x="5" y="26"/>
                    </a:cubicBezTo>
                    <a:cubicBezTo>
                      <a:pt x="6" y="25"/>
                      <a:pt x="6" y="25"/>
                      <a:pt x="6" y="24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11"/>
                      <a:pt x="14" y="10"/>
                      <a:pt x="14" y="11"/>
                    </a:cubicBezTo>
                    <a:cubicBezTo>
                      <a:pt x="15" y="12"/>
                      <a:pt x="16" y="13"/>
                      <a:pt x="16" y="14"/>
                    </a:cubicBezTo>
                    <a:cubicBezTo>
                      <a:pt x="17" y="16"/>
                      <a:pt x="16" y="17"/>
                      <a:pt x="16" y="17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2" y="24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5" y="25"/>
                      <a:pt x="15" y="25"/>
                      <a:pt x="16" y="25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30" y="11"/>
                      <a:pt x="32" y="11"/>
                      <a:pt x="32" y="9"/>
                    </a:cubicBezTo>
                    <a:cubicBezTo>
                      <a:pt x="32" y="6"/>
                      <a:pt x="32" y="3"/>
                      <a:pt x="32" y="2"/>
                    </a:cubicBezTo>
                    <a:cubicBezTo>
                      <a:pt x="32" y="0"/>
                      <a:pt x="30" y="0"/>
                      <a:pt x="30" y="0"/>
                    </a:cubicBezTo>
                    <a:lnTo>
                      <a:pt x="24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0" name="Freeform: Shape 57"/>
              <p:cNvSpPr>
                <a:spLocks/>
              </p:cNvSpPr>
              <p:nvPr/>
            </p:nvSpPr>
            <p:spPr bwMode="auto">
              <a:xfrm>
                <a:off x="4486276" y="4689475"/>
                <a:ext cx="88900" cy="88900"/>
              </a:xfrm>
              <a:custGeom>
                <a:avLst/>
                <a:gdLst/>
                <a:ahLst/>
                <a:cxnLst>
                  <a:cxn ang="0">
                    <a:pos x="6" y="3"/>
                  </a:cxn>
                  <a:cxn ang="0">
                    <a:pos x="18" y="29"/>
                  </a:cxn>
                  <a:cxn ang="0">
                    <a:pos x="16" y="0"/>
                  </a:cxn>
                  <a:cxn ang="0">
                    <a:pos x="22" y="22"/>
                  </a:cxn>
                  <a:cxn ang="0">
                    <a:pos x="18" y="24"/>
                  </a:cxn>
                  <a:cxn ang="0">
                    <a:pos x="17" y="26"/>
                  </a:cxn>
                  <a:cxn ang="0">
                    <a:pos x="16" y="24"/>
                  </a:cxn>
                  <a:cxn ang="0">
                    <a:pos x="12" y="25"/>
                  </a:cxn>
                  <a:cxn ang="0">
                    <a:pos x="10" y="23"/>
                  </a:cxn>
                  <a:cxn ang="0">
                    <a:pos x="11" y="22"/>
                  </a:cxn>
                  <a:cxn ang="0">
                    <a:pos x="13" y="22"/>
                  </a:cxn>
                  <a:cxn ang="0">
                    <a:pos x="17" y="22"/>
                  </a:cxn>
                  <a:cxn ang="0">
                    <a:pos x="19" y="21"/>
                  </a:cxn>
                  <a:cxn ang="0">
                    <a:pos x="19" y="18"/>
                  </a:cxn>
                  <a:cxn ang="0">
                    <a:pos x="17" y="17"/>
                  </a:cxn>
                  <a:cxn ang="0">
                    <a:pos x="13" y="17"/>
                  </a:cxn>
                  <a:cxn ang="0">
                    <a:pos x="9" y="17"/>
                  </a:cxn>
                  <a:cxn ang="0">
                    <a:pos x="7" y="14"/>
                  </a:cxn>
                  <a:cxn ang="0">
                    <a:pos x="8" y="10"/>
                  </a:cxn>
                  <a:cxn ang="0">
                    <a:pos x="12" y="8"/>
                  </a:cxn>
                  <a:cxn ang="0">
                    <a:pos x="12" y="6"/>
                  </a:cxn>
                  <a:cxn ang="0">
                    <a:pos x="14" y="8"/>
                  </a:cxn>
                  <a:cxn ang="0">
                    <a:pos x="17" y="8"/>
                  </a:cxn>
                  <a:cxn ang="0">
                    <a:pos x="19" y="9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4" y="10"/>
                  </a:cxn>
                  <a:cxn ang="0">
                    <a:pos x="11" y="11"/>
                  </a:cxn>
                  <a:cxn ang="0">
                    <a:pos x="11" y="13"/>
                  </a:cxn>
                  <a:cxn ang="0">
                    <a:pos x="12" y="14"/>
                  </a:cxn>
                  <a:cxn ang="0">
                    <a:pos x="15" y="14"/>
                  </a:cxn>
                  <a:cxn ang="0">
                    <a:pos x="18" y="14"/>
                  </a:cxn>
                  <a:cxn ang="0">
                    <a:pos x="23" y="17"/>
                  </a:cxn>
                </a:cxnLst>
                <a:rect l="0" t="0" r="r" b="b"/>
                <a:pathLst>
                  <a:path w="31" h="31">
                    <a:moveTo>
                      <a:pt x="16" y="0"/>
                    </a:moveTo>
                    <a:cubicBezTo>
                      <a:pt x="6" y="3"/>
                      <a:pt x="6" y="3"/>
                      <a:pt x="6" y="3"/>
                    </a:cubicBezTo>
                    <a:cubicBezTo>
                      <a:pt x="3" y="7"/>
                      <a:pt x="0" y="14"/>
                      <a:pt x="2" y="20"/>
                    </a:cubicBezTo>
                    <a:cubicBezTo>
                      <a:pt x="4" y="28"/>
                      <a:pt x="11" y="31"/>
                      <a:pt x="18" y="29"/>
                    </a:cubicBezTo>
                    <a:cubicBezTo>
                      <a:pt x="26" y="27"/>
                      <a:pt x="31" y="21"/>
                      <a:pt x="29" y="13"/>
                    </a:cubicBezTo>
                    <a:cubicBezTo>
                      <a:pt x="27" y="8"/>
                      <a:pt x="21" y="2"/>
                      <a:pt x="16" y="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2" y="21"/>
                      <a:pt x="22" y="22"/>
                    </a:cubicBezTo>
                    <a:cubicBezTo>
                      <a:pt x="21" y="22"/>
                      <a:pt x="20" y="23"/>
                      <a:pt x="20" y="23"/>
                    </a:cubicBezTo>
                    <a:cubicBezTo>
                      <a:pt x="19" y="23"/>
                      <a:pt x="18" y="24"/>
                      <a:pt x="18" y="24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26"/>
                      <a:pt x="18" y="26"/>
                      <a:pt x="17" y="26"/>
                    </a:cubicBezTo>
                    <a:cubicBezTo>
                      <a:pt x="17" y="26"/>
                      <a:pt x="16" y="26"/>
                      <a:pt x="16" y="26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5" y="25"/>
                      <a:pt x="15" y="25"/>
                      <a:pt x="14" y="25"/>
                    </a:cubicBezTo>
                    <a:cubicBezTo>
                      <a:pt x="14" y="25"/>
                      <a:pt x="13" y="25"/>
                      <a:pt x="12" y="25"/>
                    </a:cubicBezTo>
                    <a:cubicBezTo>
                      <a:pt x="11" y="25"/>
                      <a:pt x="11" y="24"/>
                      <a:pt x="10" y="24"/>
                    </a:cubicBezTo>
                    <a:cubicBezTo>
                      <a:pt x="10" y="24"/>
                      <a:pt x="10" y="24"/>
                      <a:pt x="10" y="23"/>
                    </a:cubicBezTo>
                    <a:cubicBezTo>
                      <a:pt x="10" y="23"/>
                      <a:pt x="10" y="23"/>
                      <a:pt x="10" y="22"/>
                    </a:cubicBezTo>
                    <a:cubicBezTo>
                      <a:pt x="10" y="22"/>
                      <a:pt x="10" y="22"/>
                      <a:pt x="11" y="22"/>
                    </a:cubicBezTo>
                    <a:cubicBezTo>
                      <a:pt x="11" y="22"/>
                      <a:pt x="11" y="22"/>
                      <a:pt x="12" y="22"/>
                    </a:cubicBezTo>
                    <a:cubicBezTo>
                      <a:pt x="12" y="22"/>
                      <a:pt x="12" y="22"/>
                      <a:pt x="13" y="22"/>
                    </a:cubicBezTo>
                    <a:cubicBezTo>
                      <a:pt x="13" y="22"/>
                      <a:pt x="14" y="22"/>
                      <a:pt x="15" y="22"/>
                    </a:cubicBezTo>
                    <a:cubicBezTo>
                      <a:pt x="15" y="22"/>
                      <a:pt x="16" y="22"/>
                      <a:pt x="17" y="22"/>
                    </a:cubicBezTo>
                    <a:cubicBezTo>
                      <a:pt x="17" y="22"/>
                      <a:pt x="17" y="21"/>
                      <a:pt x="18" y="21"/>
                    </a:cubicBezTo>
                    <a:cubicBezTo>
                      <a:pt x="18" y="21"/>
                      <a:pt x="18" y="21"/>
                      <a:pt x="19" y="21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19"/>
                      <a:pt x="19" y="19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7" y="17"/>
                    </a:cubicBezTo>
                    <a:cubicBezTo>
                      <a:pt x="16" y="17"/>
                      <a:pt x="15" y="17"/>
                      <a:pt x="15" y="17"/>
                    </a:cubicBezTo>
                    <a:cubicBezTo>
                      <a:pt x="14" y="17"/>
                      <a:pt x="13" y="17"/>
                      <a:pt x="13" y="17"/>
                    </a:cubicBezTo>
                    <a:cubicBezTo>
                      <a:pt x="12" y="17"/>
                      <a:pt x="11" y="17"/>
                      <a:pt x="11" y="17"/>
                    </a:cubicBezTo>
                    <a:cubicBezTo>
                      <a:pt x="10" y="17"/>
                      <a:pt x="10" y="17"/>
                      <a:pt x="9" y="17"/>
                    </a:cubicBezTo>
                    <a:cubicBezTo>
                      <a:pt x="9" y="16"/>
                      <a:pt x="8" y="16"/>
                      <a:pt x="8" y="16"/>
                    </a:cubicBezTo>
                    <a:cubicBezTo>
                      <a:pt x="8" y="15"/>
                      <a:pt x="7" y="15"/>
                      <a:pt x="7" y="14"/>
                    </a:cubicBezTo>
                    <a:cubicBezTo>
                      <a:pt x="7" y="13"/>
                      <a:pt x="7" y="13"/>
                      <a:pt x="7" y="12"/>
                    </a:cubicBezTo>
                    <a:cubicBezTo>
                      <a:pt x="8" y="11"/>
                      <a:pt x="8" y="11"/>
                      <a:pt x="8" y="10"/>
                    </a:cubicBezTo>
                    <a:cubicBezTo>
                      <a:pt x="9" y="10"/>
                      <a:pt x="9" y="9"/>
                      <a:pt x="10" y="9"/>
                    </a:cubicBezTo>
                    <a:cubicBezTo>
                      <a:pt x="11" y="9"/>
                      <a:pt x="11" y="9"/>
                      <a:pt x="12" y="8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6"/>
                      <a:pt x="11" y="6"/>
                      <a:pt x="12" y="6"/>
                    </a:cubicBezTo>
                    <a:cubicBezTo>
                      <a:pt x="13" y="5"/>
                      <a:pt x="13" y="6"/>
                      <a:pt x="13" y="6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8"/>
                      <a:pt x="15" y="8"/>
                      <a:pt x="15" y="8"/>
                    </a:cubicBezTo>
                    <a:cubicBezTo>
                      <a:pt x="16" y="7"/>
                      <a:pt x="17" y="8"/>
                      <a:pt x="17" y="8"/>
                    </a:cubicBezTo>
                    <a:cubicBezTo>
                      <a:pt x="18" y="8"/>
                      <a:pt x="18" y="8"/>
                      <a:pt x="19" y="8"/>
                    </a:cubicBezTo>
                    <a:cubicBezTo>
                      <a:pt x="19" y="8"/>
                      <a:pt x="19" y="9"/>
                      <a:pt x="19" y="9"/>
                    </a:cubicBezTo>
                    <a:cubicBezTo>
                      <a:pt x="19" y="9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7" y="10"/>
                      <a:pt x="17" y="10"/>
                      <a:pt x="16" y="10"/>
                    </a:cubicBezTo>
                    <a:cubicBezTo>
                      <a:pt x="15" y="10"/>
                      <a:pt x="15" y="10"/>
                      <a:pt x="14" y="10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1" y="11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3"/>
                      <a:pt x="11" y="14"/>
                      <a:pt x="11" y="14"/>
                    </a:cubicBezTo>
                    <a:cubicBezTo>
                      <a:pt x="11" y="14"/>
                      <a:pt x="12" y="14"/>
                      <a:pt x="12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4" y="14"/>
                      <a:pt x="14" y="14"/>
                      <a:pt x="15" y="14"/>
                    </a:cubicBezTo>
                    <a:cubicBezTo>
                      <a:pt x="15" y="14"/>
                      <a:pt x="16" y="14"/>
                      <a:pt x="17" y="14"/>
                    </a:cubicBezTo>
                    <a:cubicBezTo>
                      <a:pt x="17" y="14"/>
                      <a:pt x="18" y="14"/>
                      <a:pt x="18" y="14"/>
                    </a:cubicBezTo>
                    <a:cubicBezTo>
                      <a:pt x="20" y="14"/>
                      <a:pt x="20" y="15"/>
                      <a:pt x="21" y="15"/>
                    </a:cubicBezTo>
                    <a:cubicBezTo>
                      <a:pt x="22" y="16"/>
                      <a:pt x="22" y="16"/>
                      <a:pt x="23" y="17"/>
                    </a:cubicBezTo>
                    <a:cubicBezTo>
                      <a:pt x="23" y="18"/>
                      <a:pt x="23" y="19"/>
                      <a:pt x="23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1" name="Freeform: Shape 58"/>
              <p:cNvSpPr>
                <a:spLocks/>
              </p:cNvSpPr>
              <p:nvPr/>
            </p:nvSpPr>
            <p:spPr bwMode="auto">
              <a:xfrm>
                <a:off x="4491038" y="4660900"/>
                <a:ext cx="38100" cy="31750"/>
              </a:xfrm>
              <a:custGeom>
                <a:avLst/>
                <a:gdLst/>
                <a:ahLst/>
                <a:cxnLst>
                  <a:cxn ang="0">
                    <a:pos x="5" y="11"/>
                  </a:cxn>
                  <a:cxn ang="0">
                    <a:pos x="9" y="10"/>
                  </a:cxn>
                  <a:cxn ang="0">
                    <a:pos x="13" y="9"/>
                  </a:cxn>
                  <a:cxn ang="0">
                    <a:pos x="13" y="2"/>
                  </a:cxn>
                  <a:cxn ang="0">
                    <a:pos x="10" y="4"/>
                  </a:cxn>
                  <a:cxn ang="0">
                    <a:pos x="10" y="4"/>
                  </a:cxn>
                  <a:cxn ang="0">
                    <a:pos x="10" y="3"/>
                  </a:cxn>
                  <a:cxn ang="0">
                    <a:pos x="8" y="2"/>
                  </a:cxn>
                  <a:cxn ang="0">
                    <a:pos x="6" y="3"/>
                  </a:cxn>
                  <a:cxn ang="0">
                    <a:pos x="5" y="5"/>
                  </a:cxn>
                  <a:cxn ang="0">
                    <a:pos x="5" y="6"/>
                  </a:cxn>
                  <a:cxn ang="0">
                    <a:pos x="1" y="5"/>
                  </a:cxn>
                  <a:cxn ang="0">
                    <a:pos x="5" y="11"/>
                  </a:cxn>
                </a:cxnLst>
                <a:rect l="0" t="0" r="r" b="b"/>
                <a:pathLst>
                  <a:path w="13" h="11">
                    <a:moveTo>
                      <a:pt x="5" y="11"/>
                    </a:moveTo>
                    <a:cubicBezTo>
                      <a:pt x="5" y="11"/>
                      <a:pt x="9" y="10"/>
                      <a:pt x="9" y="10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9"/>
                      <a:pt x="13" y="4"/>
                      <a:pt x="13" y="2"/>
                    </a:cubicBezTo>
                    <a:cubicBezTo>
                      <a:pt x="13" y="0"/>
                      <a:pt x="11" y="1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3"/>
                    </a:cubicBezTo>
                    <a:cubicBezTo>
                      <a:pt x="9" y="3"/>
                      <a:pt x="9" y="2"/>
                      <a:pt x="8" y="2"/>
                    </a:cubicBezTo>
                    <a:cubicBezTo>
                      <a:pt x="7" y="1"/>
                      <a:pt x="6" y="2"/>
                      <a:pt x="6" y="3"/>
                    </a:cubicBezTo>
                    <a:cubicBezTo>
                      <a:pt x="5" y="4"/>
                      <a:pt x="5" y="4"/>
                      <a:pt x="5" y="5"/>
                    </a:cubicBezTo>
                    <a:cubicBezTo>
                      <a:pt x="5" y="5"/>
                      <a:pt x="5" y="6"/>
                      <a:pt x="5" y="6"/>
                    </a:cubicBezTo>
                    <a:cubicBezTo>
                      <a:pt x="3" y="3"/>
                      <a:pt x="0" y="3"/>
                      <a:pt x="1" y="5"/>
                    </a:cubicBezTo>
                    <a:cubicBezTo>
                      <a:pt x="3" y="7"/>
                      <a:pt x="5" y="11"/>
                      <a:pt x="5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Group 59"/>
            <p:cNvGrpSpPr/>
            <p:nvPr/>
          </p:nvGrpSpPr>
          <p:grpSpPr>
            <a:xfrm>
              <a:off x="4652272" y="3150905"/>
              <a:ext cx="380069" cy="584717"/>
              <a:chOff x="4235451" y="4579938"/>
              <a:chExt cx="123825" cy="190499"/>
            </a:xfrm>
            <a:solidFill>
              <a:schemeClr val="bg1"/>
            </a:solidFill>
          </p:grpSpPr>
          <p:sp>
            <p:nvSpPr>
              <p:cNvPr id="25" name="Freeform: Shape 60"/>
              <p:cNvSpPr>
                <a:spLocks/>
              </p:cNvSpPr>
              <p:nvPr/>
            </p:nvSpPr>
            <p:spPr bwMode="auto">
              <a:xfrm>
                <a:off x="4235451" y="4721225"/>
                <a:ext cx="123825" cy="492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8" y="17"/>
                  </a:cxn>
                  <a:cxn ang="0">
                    <a:pos x="12" y="16"/>
                  </a:cxn>
                  <a:cxn ang="0">
                    <a:pos x="30" y="15"/>
                  </a:cxn>
                  <a:cxn ang="0">
                    <a:pos x="43" y="3"/>
                  </a:cxn>
                  <a:cxn ang="0">
                    <a:pos x="40" y="2"/>
                  </a:cxn>
                  <a:cxn ang="0">
                    <a:pos x="33" y="8"/>
                  </a:cxn>
                  <a:cxn ang="0">
                    <a:pos x="17" y="7"/>
                  </a:cxn>
                  <a:cxn ang="0">
                    <a:pos x="30" y="5"/>
                  </a:cxn>
                  <a:cxn ang="0">
                    <a:pos x="28" y="2"/>
                  </a:cxn>
                  <a:cxn ang="0">
                    <a:pos x="15" y="2"/>
                  </a:cxn>
                  <a:cxn ang="0">
                    <a:pos x="7" y="1"/>
                  </a:cxn>
                  <a:cxn ang="0">
                    <a:pos x="0" y="8"/>
                  </a:cxn>
                </a:cxnLst>
                <a:rect l="0" t="0" r="r" b="b"/>
                <a:pathLst>
                  <a:path w="43" h="17">
                    <a:moveTo>
                      <a:pt x="0" y="8"/>
                    </a:moveTo>
                    <a:cubicBezTo>
                      <a:pt x="0" y="11"/>
                      <a:pt x="5" y="16"/>
                      <a:pt x="8" y="17"/>
                    </a:cubicBezTo>
                    <a:cubicBezTo>
                      <a:pt x="9" y="17"/>
                      <a:pt x="10" y="16"/>
                      <a:pt x="12" y="16"/>
                    </a:cubicBezTo>
                    <a:cubicBezTo>
                      <a:pt x="12" y="16"/>
                      <a:pt x="26" y="17"/>
                      <a:pt x="30" y="15"/>
                    </a:cubicBezTo>
                    <a:cubicBezTo>
                      <a:pt x="33" y="14"/>
                      <a:pt x="43" y="5"/>
                      <a:pt x="43" y="3"/>
                    </a:cubicBezTo>
                    <a:cubicBezTo>
                      <a:pt x="43" y="1"/>
                      <a:pt x="42" y="0"/>
                      <a:pt x="40" y="2"/>
                    </a:cubicBezTo>
                    <a:cubicBezTo>
                      <a:pt x="37" y="3"/>
                      <a:pt x="35" y="6"/>
                      <a:pt x="33" y="8"/>
                    </a:cubicBezTo>
                    <a:cubicBezTo>
                      <a:pt x="29" y="11"/>
                      <a:pt x="21" y="12"/>
                      <a:pt x="17" y="7"/>
                    </a:cubicBezTo>
                    <a:cubicBezTo>
                      <a:pt x="17" y="7"/>
                      <a:pt x="28" y="8"/>
                      <a:pt x="30" y="5"/>
                    </a:cubicBezTo>
                    <a:cubicBezTo>
                      <a:pt x="31" y="3"/>
                      <a:pt x="30" y="1"/>
                      <a:pt x="28" y="2"/>
                    </a:cubicBezTo>
                    <a:cubicBezTo>
                      <a:pt x="26" y="2"/>
                      <a:pt x="17" y="2"/>
                      <a:pt x="15" y="2"/>
                    </a:cubicBezTo>
                    <a:cubicBezTo>
                      <a:pt x="12" y="1"/>
                      <a:pt x="8" y="0"/>
                      <a:pt x="7" y="1"/>
                    </a:cubicBezTo>
                    <a:cubicBezTo>
                      <a:pt x="5" y="2"/>
                      <a:pt x="1" y="5"/>
                      <a:pt x="0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6" name="Freeform: Shape 61"/>
              <p:cNvSpPr>
                <a:spLocks/>
              </p:cNvSpPr>
              <p:nvPr/>
            </p:nvSpPr>
            <p:spPr bwMode="auto">
              <a:xfrm>
                <a:off x="4281488" y="4695825"/>
                <a:ext cx="49213" cy="1905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9" y="7"/>
                  </a:cxn>
                  <a:cxn ang="0">
                    <a:pos x="13" y="4"/>
                  </a:cxn>
                  <a:cxn ang="0">
                    <a:pos x="12" y="4"/>
                  </a:cxn>
                  <a:cxn ang="0">
                    <a:pos x="15" y="4"/>
                  </a:cxn>
                  <a:cxn ang="0">
                    <a:pos x="17" y="2"/>
                  </a:cxn>
                  <a:cxn ang="0">
                    <a:pos x="15" y="0"/>
                  </a:cxn>
                </a:cxnLst>
                <a:rect l="0" t="0" r="r" b="b"/>
                <a:pathLst>
                  <a:path w="17" h="7">
                    <a:moveTo>
                      <a:pt x="15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6"/>
                      <a:pt x="6" y="7"/>
                      <a:pt x="9" y="7"/>
                    </a:cubicBezTo>
                    <a:cubicBezTo>
                      <a:pt x="11" y="7"/>
                      <a:pt x="13" y="6"/>
                      <a:pt x="13" y="4"/>
                    </a:cubicBezTo>
                    <a:cubicBezTo>
                      <a:pt x="13" y="4"/>
                      <a:pt x="12" y="4"/>
                      <a:pt x="12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4"/>
                      <a:pt x="17" y="3"/>
                      <a:pt x="17" y="2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7" name="Freeform: Shape 62"/>
              <p:cNvSpPr>
                <a:spLocks/>
              </p:cNvSpPr>
              <p:nvPr/>
            </p:nvSpPr>
            <p:spPr bwMode="auto">
              <a:xfrm>
                <a:off x="4260851" y="4579938"/>
                <a:ext cx="88900" cy="100012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0" y="16"/>
                  </a:cxn>
                  <a:cxn ang="0">
                    <a:pos x="7" y="35"/>
                  </a:cxn>
                  <a:cxn ang="0">
                    <a:pos x="25" y="35"/>
                  </a:cxn>
                  <a:cxn ang="0">
                    <a:pos x="31" y="16"/>
                  </a:cxn>
                  <a:cxn ang="0">
                    <a:pos x="16" y="0"/>
                  </a:cxn>
                  <a:cxn ang="0">
                    <a:pos x="19" y="21"/>
                  </a:cxn>
                  <a:cxn ang="0">
                    <a:pos x="16" y="19"/>
                  </a:cxn>
                  <a:cxn ang="0">
                    <a:pos x="12" y="21"/>
                  </a:cxn>
                  <a:cxn ang="0">
                    <a:pos x="12" y="17"/>
                  </a:cxn>
                  <a:cxn ang="0">
                    <a:pos x="9" y="14"/>
                  </a:cxn>
                  <a:cxn ang="0">
                    <a:pos x="14" y="13"/>
                  </a:cxn>
                  <a:cxn ang="0">
                    <a:pos x="16" y="9"/>
                  </a:cxn>
                  <a:cxn ang="0">
                    <a:pos x="17" y="13"/>
                  </a:cxn>
                  <a:cxn ang="0">
                    <a:pos x="22" y="14"/>
                  </a:cxn>
                  <a:cxn ang="0">
                    <a:pos x="19" y="17"/>
                  </a:cxn>
                  <a:cxn ang="0">
                    <a:pos x="19" y="21"/>
                  </a:cxn>
                </a:cxnLst>
                <a:rect l="0" t="0" r="r" b="b"/>
                <a:pathLst>
                  <a:path w="31" h="35">
                    <a:moveTo>
                      <a:pt x="16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23"/>
                      <a:pt x="7" y="27"/>
                      <a:pt x="7" y="35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5" y="27"/>
                      <a:pt x="31" y="23"/>
                      <a:pt x="31" y="16"/>
                    </a:cubicBezTo>
                    <a:cubicBezTo>
                      <a:pt x="31" y="7"/>
                      <a:pt x="24" y="0"/>
                      <a:pt x="16" y="0"/>
                    </a:cubicBezTo>
                    <a:close/>
                    <a:moveTo>
                      <a:pt x="19" y="21"/>
                    </a:moveTo>
                    <a:cubicBezTo>
                      <a:pt x="16" y="19"/>
                      <a:pt x="16" y="19"/>
                      <a:pt x="16" y="1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19" y="17"/>
                      <a:pt x="19" y="17"/>
                      <a:pt x="19" y="17"/>
                    </a:cubicBezTo>
                    <a:lnTo>
                      <a:pt x="19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8" name="Freeform: Shape 63"/>
              <p:cNvSpPr>
                <a:spLocks/>
              </p:cNvSpPr>
              <p:nvPr/>
            </p:nvSpPr>
            <p:spPr bwMode="auto">
              <a:xfrm>
                <a:off x="4281488" y="4683125"/>
                <a:ext cx="49213" cy="9525"/>
              </a:xfrm>
              <a:custGeom>
                <a:avLst/>
                <a:gdLst/>
                <a:ahLst/>
                <a:cxnLst>
                  <a:cxn ang="0">
                    <a:pos x="1" y="3"/>
                  </a:cxn>
                  <a:cxn ang="0">
                    <a:pos x="16" y="3"/>
                  </a:cxn>
                  <a:cxn ang="0">
                    <a:pos x="17" y="2"/>
                  </a:cxn>
                  <a:cxn ang="0">
                    <a:pos x="16" y="0"/>
                  </a:cxn>
                  <a:cxn ang="0">
                    <a:pos x="1" y="0"/>
                  </a:cxn>
                  <a:cxn ang="0">
                    <a:pos x="0" y="2"/>
                  </a:cxn>
                  <a:cxn ang="0">
                    <a:pos x="1" y="3"/>
                  </a:cxn>
                </a:cxnLst>
                <a:rect l="0" t="0" r="r" b="b"/>
                <a:pathLst>
                  <a:path w="17" h="3">
                    <a:moveTo>
                      <a:pt x="1" y="3"/>
                    </a:moveTo>
                    <a:cubicBezTo>
                      <a:pt x="16" y="3"/>
                      <a:pt x="16" y="3"/>
                      <a:pt x="16" y="3"/>
                    </a:cubicBezTo>
                    <a:cubicBezTo>
                      <a:pt x="17" y="3"/>
                      <a:pt x="17" y="2"/>
                      <a:pt x="17" y="2"/>
                    </a:cubicBezTo>
                    <a:cubicBezTo>
                      <a:pt x="17" y="1"/>
                      <a:pt x="17" y="0"/>
                      <a:pt x="16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2"/>
                      <a:pt x="0" y="3"/>
                      <a:pt x="1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" name="Group 76"/>
          <p:cNvGrpSpPr/>
          <p:nvPr/>
        </p:nvGrpSpPr>
        <p:grpSpPr>
          <a:xfrm>
            <a:off x="6145941" y="2383410"/>
            <a:ext cx="2184893" cy="649603"/>
            <a:chOff x="1415480" y="1651350"/>
            <a:chExt cx="2913191" cy="866137"/>
          </a:xfrm>
        </p:grpSpPr>
        <p:sp>
          <p:nvSpPr>
            <p:cNvPr id="15" name="TextBox 77"/>
            <p:cNvSpPr txBox="1">
              <a:spLocks/>
            </p:cNvSpPr>
            <p:nvPr/>
          </p:nvSpPr>
          <p:spPr bwMode="auto">
            <a:xfrm>
              <a:off x="1415480" y="1651350"/>
              <a:ext cx="2913191" cy="309958"/>
            </a:xfrm>
            <a:prstGeom prst="rect">
              <a:avLst/>
            </a:prstGeom>
            <a:noFill/>
            <a:extLst/>
          </p:spPr>
          <p:txBody>
            <a:bodyPr wrap="none" lIns="540000" tIns="0" rIns="0" bIns="0" anchor="ctr" anchorCtr="0">
              <a:normAutofit/>
            </a:bodyPr>
            <a:lstStyle/>
            <a:p>
              <a:r>
                <a:rPr lang="zh-CN" altLang="en-US" sz="14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分布式</a:t>
              </a:r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78"/>
            <p:cNvSpPr txBox="1">
              <a:spLocks/>
            </p:cNvSpPr>
            <p:nvPr/>
          </p:nvSpPr>
          <p:spPr bwMode="auto">
            <a:xfrm>
              <a:off x="1415480" y="1961309"/>
              <a:ext cx="2221892" cy="556178"/>
            </a:xfrm>
            <a:prstGeom prst="rect">
              <a:avLst/>
            </a:prstGeom>
            <a:noFill/>
            <a:extLst/>
          </p:spPr>
          <p:txBody>
            <a:bodyPr wrap="square" lIns="540000" tIns="0" rIns="0" bIns="0" anchor="ctr" anchorCtr="0">
              <a:normAutofit/>
            </a:bodyPr>
            <a:lstStyle/>
            <a:p>
              <a:pPr algn="l" latinLnBrk="0">
                <a:lnSpc>
                  <a:spcPct val="120000"/>
                </a:lnSpc>
              </a:pPr>
              <a:r>
                <a:rPr lang="zh-CN" alt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设备、服务器、分布式管理，扩容无上限！</a:t>
              </a:r>
              <a:endPara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8" name="Group 79"/>
          <p:cNvGrpSpPr/>
          <p:nvPr/>
        </p:nvGrpSpPr>
        <p:grpSpPr>
          <a:xfrm>
            <a:off x="5437887" y="3579862"/>
            <a:ext cx="2662505" cy="732977"/>
            <a:chOff x="1415480" y="1651350"/>
            <a:chExt cx="2913191" cy="866137"/>
          </a:xfrm>
        </p:grpSpPr>
        <p:sp>
          <p:nvSpPr>
            <p:cNvPr id="13" name="TextBox 80"/>
            <p:cNvSpPr txBox="1">
              <a:spLocks/>
            </p:cNvSpPr>
            <p:nvPr/>
          </p:nvSpPr>
          <p:spPr bwMode="auto">
            <a:xfrm>
              <a:off x="1415480" y="1651350"/>
              <a:ext cx="2913191" cy="309958"/>
            </a:xfrm>
            <a:prstGeom prst="rect">
              <a:avLst/>
            </a:prstGeom>
            <a:noFill/>
            <a:extLst/>
          </p:spPr>
          <p:txBody>
            <a:bodyPr wrap="none" lIns="540000" tIns="0" rIns="0" bIns="0" anchor="ctr" anchorCtr="0">
              <a:normAutofit/>
            </a:bodyPr>
            <a:lstStyle/>
            <a:p>
              <a:pPr algn="l" latinLnBrk="0"/>
              <a:r>
                <a:rPr lang="zh-CN" altLang="en-US" sz="14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简约集成</a:t>
              </a:r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endParaRPr>
            </a:p>
          </p:txBody>
        </p:sp>
        <p:sp>
          <p:nvSpPr>
            <p:cNvPr id="14" name="TextBox 81"/>
            <p:cNvSpPr txBox="1">
              <a:spLocks/>
            </p:cNvSpPr>
            <p:nvPr/>
          </p:nvSpPr>
          <p:spPr bwMode="auto">
            <a:xfrm>
              <a:off x="1415480" y="1961308"/>
              <a:ext cx="2282888" cy="556179"/>
            </a:xfrm>
            <a:prstGeom prst="rect">
              <a:avLst/>
            </a:prstGeom>
            <a:noFill/>
            <a:extLst/>
          </p:spPr>
          <p:txBody>
            <a:bodyPr wrap="square" lIns="540000" tIns="0" rIns="0" bIns="0" anchor="ctr" anchorCtr="0">
              <a:normAutofit fontScale="92500" lnSpcReduction="10000"/>
            </a:bodyPr>
            <a:lstStyle/>
            <a:p>
              <a:pPr algn="l" latinLnBrk="0">
                <a:lnSpc>
                  <a:spcPct val="120000"/>
                </a:lnSpc>
              </a:pPr>
              <a:r>
                <a:rPr lang="zh-CN" altLang="en-US" sz="10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简洁高效的</a:t>
              </a:r>
              <a:r>
                <a:rPr lang="en-US" altLang="zh-CN" sz="1000" dirty="0" err="1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sdk</a:t>
              </a:r>
              <a:r>
                <a:rPr lang="zh-CN" altLang="en-US" sz="10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，完善的文档。几行代码，便可以实现通信集成。让产品更注重应用与体验</a:t>
              </a: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1" name="Group 82"/>
          <p:cNvGrpSpPr/>
          <p:nvPr/>
        </p:nvGrpSpPr>
        <p:grpSpPr>
          <a:xfrm>
            <a:off x="899592" y="843558"/>
            <a:ext cx="2692873" cy="921007"/>
            <a:chOff x="793990" y="1227225"/>
            <a:chExt cx="2299240" cy="866137"/>
          </a:xfrm>
        </p:grpSpPr>
        <p:sp>
          <p:nvSpPr>
            <p:cNvPr id="11" name="TextBox 83"/>
            <p:cNvSpPr txBox="1">
              <a:spLocks/>
            </p:cNvSpPr>
            <p:nvPr/>
          </p:nvSpPr>
          <p:spPr bwMode="auto">
            <a:xfrm>
              <a:off x="793990" y="1227225"/>
              <a:ext cx="2299240" cy="309958"/>
            </a:xfrm>
            <a:prstGeom prst="rect">
              <a:avLst/>
            </a:prstGeom>
            <a:noFill/>
            <a:extLst/>
          </p:spPr>
          <p:txBody>
            <a:bodyPr wrap="none" lIns="0" tIns="0" rIns="360000" bIns="0" anchor="ctr" anchorCtr="0">
              <a:normAutofit/>
            </a:bodyPr>
            <a:lstStyle/>
            <a:p>
              <a:pPr algn="r"/>
              <a:r>
                <a:rPr lang="zh-CN" altLang="zh-CN" sz="14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rPr>
                <a:t>局域网</a:t>
              </a:r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endParaRPr>
            </a:p>
          </p:txBody>
        </p:sp>
        <p:sp>
          <p:nvSpPr>
            <p:cNvPr id="12" name="TextBox 84"/>
            <p:cNvSpPr txBox="1">
              <a:spLocks/>
            </p:cNvSpPr>
            <p:nvPr/>
          </p:nvSpPr>
          <p:spPr bwMode="auto">
            <a:xfrm>
              <a:off x="1777705" y="1537183"/>
              <a:ext cx="1315525" cy="556179"/>
            </a:xfrm>
            <a:prstGeom prst="rect">
              <a:avLst/>
            </a:prstGeom>
            <a:noFill/>
            <a:extLst/>
          </p:spPr>
          <p:txBody>
            <a:bodyPr wrap="square" lIns="0" tIns="0" rIns="360000" bIns="0" anchor="ctr" anchorCtr="0">
              <a:normAutofit/>
            </a:bodyPr>
            <a:lstStyle/>
            <a:p>
              <a:pPr latinLnBrk="0">
                <a:lnSpc>
                  <a:spcPct val="120000"/>
                </a:lnSpc>
              </a:pPr>
              <a:r>
                <a:rPr lang="zh-CN" alt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设备控制、情景执行，皆可在局域网内直接通信，不再担心断网！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2" name="Group 85"/>
          <p:cNvGrpSpPr/>
          <p:nvPr/>
        </p:nvGrpSpPr>
        <p:grpSpPr>
          <a:xfrm>
            <a:off x="1457014" y="2427733"/>
            <a:ext cx="1674825" cy="1080121"/>
            <a:chOff x="793990" y="1227225"/>
            <a:chExt cx="2423523" cy="866138"/>
          </a:xfrm>
        </p:grpSpPr>
        <p:sp>
          <p:nvSpPr>
            <p:cNvPr id="9" name="TextBox 86"/>
            <p:cNvSpPr txBox="1">
              <a:spLocks/>
            </p:cNvSpPr>
            <p:nvPr/>
          </p:nvSpPr>
          <p:spPr bwMode="auto">
            <a:xfrm>
              <a:off x="793990" y="1227225"/>
              <a:ext cx="2299240" cy="309958"/>
            </a:xfrm>
            <a:prstGeom prst="rect">
              <a:avLst/>
            </a:prstGeom>
            <a:noFill/>
            <a:extLst/>
          </p:spPr>
          <p:txBody>
            <a:bodyPr wrap="none" lIns="0" tIns="0" rIns="360000" bIns="0" anchor="ctr" anchorCtr="0">
              <a:normAutofit/>
            </a:bodyPr>
            <a:lstStyle/>
            <a:p>
              <a:pPr algn="r" latinLnBrk="0"/>
              <a:r>
                <a:rPr lang="zh-CN" altLang="en-US" sz="14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高效</a:t>
              </a:r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endParaRPr>
            </a:p>
          </p:txBody>
        </p:sp>
        <p:sp>
          <p:nvSpPr>
            <p:cNvPr id="10" name="TextBox 87"/>
            <p:cNvSpPr txBox="1">
              <a:spLocks/>
            </p:cNvSpPr>
            <p:nvPr/>
          </p:nvSpPr>
          <p:spPr bwMode="auto">
            <a:xfrm>
              <a:off x="793990" y="1537184"/>
              <a:ext cx="2423523" cy="556179"/>
            </a:xfrm>
            <a:prstGeom prst="rect">
              <a:avLst/>
            </a:prstGeom>
            <a:noFill/>
            <a:extLst/>
          </p:spPr>
          <p:txBody>
            <a:bodyPr wrap="square" lIns="0" tIns="0" rIns="360000" bIns="0" anchor="ctr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传输简洁有效，无冗余的数据，支持大数据传输，开放式指令，为未来人工智能等业务预留接口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929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>
        <p:random/>
      </p:transition>
    </mc:Choice>
    <mc:Fallback xmlns="">
      <p:transition spd="slow" advClick="0" advTm="10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4025260" y="25820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应用案例一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1347614"/>
            <a:ext cx="3240360" cy="265375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27584" y="1491630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、你还在担心购买的智能家居设备跟别的厂商不兼容吗？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23928" y="699542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多协议混合使用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6324" y="2337142"/>
            <a:ext cx="33136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、你是不是在犹豫购买支持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zigbee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协议的设备好，还是支持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z-wave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的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设备，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异或是支持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LoRa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的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设备？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04620" y="3507854"/>
            <a:ext cx="31683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、吉风物联来帮你，多种通信协议的智能设备可以混合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使用，不再担心设备的兼容问题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49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>
        <p:random/>
      </p:transition>
    </mc:Choice>
    <mc:Fallback xmlns="">
      <p:transition spd="slow" advClick="0" advTm="10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3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  <p:bldP spid="8" grpId="1"/>
      <p:bldP spid="1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4025260" y="25820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应用案例二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942" y="1419622"/>
            <a:ext cx="2785780" cy="244827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915" y="987574"/>
            <a:ext cx="1220533" cy="10801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915" y="2175706"/>
            <a:ext cx="1220533" cy="10801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914" y="3363838"/>
            <a:ext cx="1220533" cy="1080120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H="1">
            <a:off x="6519820" y="1527634"/>
            <a:ext cx="792088" cy="1188132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6519820" y="2787774"/>
            <a:ext cx="841300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 flipV="1">
            <a:off x="6519820" y="2859783"/>
            <a:ext cx="792088" cy="1008111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95536" y="1419622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、你家有多层楼一个网关不够用？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820941" y="699542"/>
            <a:ext cx="1800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分布安装，集中管理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95536" y="2284588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、你有多套房子布置安防想要同时监控？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95536" y="3147814"/>
            <a:ext cx="30963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、吉风物联来帮你，吉风物联在分布式安装的网络中，仍然可以进行集中式管理。再多的房子依然可以把安防信息安全推送到你设定好的地方。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93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>
        <p:random/>
      </p:transition>
    </mc:Choice>
    <mc:Fallback xmlns="">
      <p:transition spd="slow" advClick="0" advTm="10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47"/>
          <p:cNvSpPr txBox="1"/>
          <p:nvPr/>
        </p:nvSpPr>
        <p:spPr>
          <a:xfrm>
            <a:off x="4025260" y="25820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应用案例三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323528" y="1616482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、你有没有感觉你家的智能设备不够智能？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4245253" y="627534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情景编程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45253" y="1923678"/>
            <a:ext cx="443120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{</a:t>
            </a:r>
          </a:p>
          <a:p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en-US" altLang="zh-CN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do”:”x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=0”,</a:t>
            </a:r>
            <a:endParaRPr lang="zh-CN" altLang="zh-CN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"while": {</a:t>
            </a:r>
            <a:endParaRPr lang="zh-CN" altLang="zh-CN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"reason": 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“x&lt;3",</a:t>
            </a:r>
          </a:p>
          <a:p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"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send": "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addr:0100010100000012,keyID:00,port:04,otype:02,dtype:01,aID:009020,dlen:1,data:01",</a:t>
            </a:r>
          </a:p>
          <a:p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“delay”:500,</a:t>
            </a:r>
            <a:endParaRPr lang="zh-CN" altLang="zh-CN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"send": "addr:0100010100000012,keyID:00,port:03,otype:02,dtype:01,aID:009020,dlen:1,data:01",</a:t>
            </a:r>
          </a:p>
          <a:p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"send": "addr:0100010100000012,keyID:00,port:04,otype:02,dtype:01,aID:009020,dlen:1,data:00",</a:t>
            </a:r>
          </a:p>
          <a:p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“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delay”:500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endParaRPr lang="zh-CN" altLang="zh-CN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"send": "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addr:0100010100000012,keyID:00,port:02,otype:02,dtype:01,aID:009020,dlen:1,data:01",</a:t>
            </a:r>
          </a:p>
          <a:p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"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send": "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addr:0100010100000012,keyID:00,port:03,otype:02,dtype:01,aID:009020,dlen:1,data:00",</a:t>
            </a:r>
          </a:p>
          <a:p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“delay”:500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endParaRPr lang="zh-CN" altLang="zh-CN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"send": "addr:0100010100000012,keyID:02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,,port:01,otype:02,dtype:01,aID:009020,dlen:1,data:01“,</a:t>
            </a:r>
          </a:p>
          <a:p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"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send": "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addr:0100010100000012,keyID:00,port:02,otype:02,dtype:01,aID:009020,dlen:1,data:00",</a:t>
            </a:r>
          </a:p>
          <a:p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“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delay”:500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</a:p>
          <a:p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"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send": "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addr:0100010100000012,keyID:00,port:01,otype:02,dtype:01,aID:009020,dlen:1,data:00",</a:t>
            </a:r>
          </a:p>
          <a:p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“delay”:500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</a:p>
          <a:p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“</a:t>
            </a:r>
            <a:r>
              <a:rPr lang="en-US" altLang="zh-CN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do”:”x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=x+1”,</a:t>
            </a:r>
            <a:endParaRPr lang="zh-CN" altLang="zh-CN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}</a:t>
            </a:r>
          </a:p>
          <a:p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  <a:endParaRPr lang="zh-CN" altLang="zh-CN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4139952" y="1646679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流水灯情景：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4848872" y="1029363"/>
            <a:ext cx="290557" cy="29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>
            <a:off x="3668370" y="1029363"/>
            <a:ext cx="290557" cy="29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4261648" y="1034305"/>
            <a:ext cx="290557" cy="29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5436097" y="1034301"/>
            <a:ext cx="290557" cy="29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3668370" y="1029362"/>
            <a:ext cx="290557" cy="2991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>
            <a:off x="3668369" y="1032735"/>
            <a:ext cx="290557" cy="29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/>
          <p:cNvSpPr/>
          <p:nvPr/>
        </p:nvSpPr>
        <p:spPr>
          <a:xfrm>
            <a:off x="4261648" y="1034304"/>
            <a:ext cx="290557" cy="2991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/>
          <p:cNvSpPr/>
          <p:nvPr/>
        </p:nvSpPr>
        <p:spPr>
          <a:xfrm>
            <a:off x="4261648" y="1034303"/>
            <a:ext cx="290557" cy="29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/>
          <p:cNvSpPr/>
          <p:nvPr/>
        </p:nvSpPr>
        <p:spPr>
          <a:xfrm>
            <a:off x="4848872" y="1029361"/>
            <a:ext cx="290557" cy="2991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椭圆 104"/>
          <p:cNvSpPr/>
          <p:nvPr/>
        </p:nvSpPr>
        <p:spPr>
          <a:xfrm>
            <a:off x="4848872" y="1029361"/>
            <a:ext cx="290557" cy="29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>
            <a:off x="5436097" y="1037101"/>
            <a:ext cx="290557" cy="2991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>
            <a:off x="5436097" y="1037101"/>
            <a:ext cx="290557" cy="29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>
            <a:off x="3668369" y="1029360"/>
            <a:ext cx="290557" cy="2991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>
            <a:off x="3668369" y="1032735"/>
            <a:ext cx="290557" cy="29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>
            <a:off x="4261648" y="1034303"/>
            <a:ext cx="290557" cy="2991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/>
          <p:cNvSpPr/>
          <p:nvPr/>
        </p:nvSpPr>
        <p:spPr>
          <a:xfrm>
            <a:off x="4261648" y="1034302"/>
            <a:ext cx="290557" cy="29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/>
          <p:cNvSpPr/>
          <p:nvPr/>
        </p:nvSpPr>
        <p:spPr>
          <a:xfrm>
            <a:off x="4848872" y="1029360"/>
            <a:ext cx="290557" cy="2991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>
            <a:off x="4848872" y="1029360"/>
            <a:ext cx="290557" cy="29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>
            <a:off x="5436096" y="1037101"/>
            <a:ext cx="290557" cy="2991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椭圆 114"/>
          <p:cNvSpPr/>
          <p:nvPr/>
        </p:nvSpPr>
        <p:spPr>
          <a:xfrm>
            <a:off x="5436096" y="1037101"/>
            <a:ext cx="290557" cy="29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椭圆 115"/>
          <p:cNvSpPr/>
          <p:nvPr/>
        </p:nvSpPr>
        <p:spPr>
          <a:xfrm>
            <a:off x="3668369" y="1029359"/>
            <a:ext cx="290557" cy="2991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3668369" y="1032735"/>
            <a:ext cx="290557" cy="29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4261648" y="1034301"/>
            <a:ext cx="290557" cy="2991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椭圆 118"/>
          <p:cNvSpPr/>
          <p:nvPr/>
        </p:nvSpPr>
        <p:spPr>
          <a:xfrm>
            <a:off x="4261647" y="1034301"/>
            <a:ext cx="290557" cy="29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4848872" y="1027508"/>
            <a:ext cx="290557" cy="2991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>
            <a:off x="4848872" y="1027508"/>
            <a:ext cx="290557" cy="29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5436096" y="1034301"/>
            <a:ext cx="290557" cy="2991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5436096" y="1034301"/>
            <a:ext cx="290557" cy="29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323528" y="2479997"/>
            <a:ext cx="316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、你有没有想要更炫的情景功能？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23528" y="3147814"/>
            <a:ext cx="31683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、吉风物联来帮你，吉风物联支持情景编程。你可以像编程一样对你的智能家居设备进行特效控制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23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>
        <p:random/>
      </p:transition>
    </mc:Choice>
    <mc:Fallback xmlns="">
      <p:transition spd="slow" advClick="0" advTm="10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35" grpId="0"/>
      <p:bldP spid="3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多彩年度工作总结"/>
</p:tagLst>
</file>

<file path=ppt/theme/theme1.xml><?xml version="1.0" encoding="utf-8"?>
<a:theme xmlns:a="http://schemas.openxmlformats.org/drawingml/2006/main" name="Office 主题​​">
  <a:themeElements>
    <a:clrScheme name="自定义 11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08BC4"/>
      </a:accent1>
      <a:accent2>
        <a:srgbClr val="73C8FF"/>
      </a:accent2>
      <a:accent3>
        <a:srgbClr val="308BC4"/>
      </a:accent3>
      <a:accent4>
        <a:srgbClr val="73C8FF"/>
      </a:accent4>
      <a:accent5>
        <a:srgbClr val="308BC4"/>
      </a:accent5>
      <a:accent6>
        <a:srgbClr val="73C8FF"/>
      </a:accent6>
      <a:hlink>
        <a:srgbClr val="007FA2"/>
      </a:hlink>
      <a:folHlink>
        <a:srgbClr val="FF495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4360</TotalTime>
  <Words>1069</Words>
  <Application>Microsoft Office PowerPoint</Application>
  <PresentationFormat>全屏显示(16:9)</PresentationFormat>
  <Paragraphs>125</Paragraphs>
  <Slides>12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宋体</vt:lpstr>
      <vt:lpstr>微软雅黑</vt:lpstr>
      <vt:lpstr>Arial</vt:lpstr>
      <vt:lpstr>Arial Black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多彩年度工作总结</dc:title>
  <dc:creator>USER</dc:creator>
  <cp:lastModifiedBy>lort</cp:lastModifiedBy>
  <cp:revision>611</cp:revision>
  <dcterms:created xsi:type="dcterms:W3CDTF">2014-11-09T01:07:25Z</dcterms:created>
  <dcterms:modified xsi:type="dcterms:W3CDTF">2018-08-16T12:57:58Z</dcterms:modified>
</cp:coreProperties>
</file>