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71"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8995" autoAdjust="0"/>
    <p:restoredTop sz="94660"/>
  </p:normalViewPr>
  <p:slideViewPr>
    <p:cSldViewPr snapToGrid="0">
      <p:cViewPr varScale="1">
        <p:scale>
          <a:sx n="102" d="100"/>
          <a:sy n="102" d="100"/>
        </p:scale>
        <p:origin x="-128" y="-16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9" d="100"/>
          <a:sy n="79" d="100"/>
        </p:scale>
        <p:origin x="-333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AB73B5-4C5F-5942-9314-C06023C076FD}" type="datetimeFigureOut">
              <a:rPr kumimoji="1" lang="zh-CN" altLang="en-US" smtClean="0"/>
              <a:t>13-8-27</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D14BFC-5893-394B-8154-78E461D54B60}" type="slidenum">
              <a:rPr kumimoji="1" lang="zh-CN" altLang="en-US" smtClean="0"/>
              <a:t>‹#›</a:t>
            </a:fld>
            <a:endParaRPr kumimoji="1" lang="zh-CN" altLang="en-US"/>
          </a:p>
        </p:txBody>
      </p:sp>
    </p:spTree>
    <p:extLst>
      <p:ext uri="{BB962C8B-B14F-4D97-AF65-F5344CB8AC3E}">
        <p14:creationId xmlns:p14="http://schemas.microsoft.com/office/powerpoint/2010/main" val="9473157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shell and exec channels are quite similar - both execute commands with the remote shell (at least, conceptually - the server might be configured to treat them differently, of course). RFC 4254 groups them in the section "Interactive Sessions", and they both (as well as subsystem, see below) use the channel type "session" in the SSH protocol.</a:t>
            </a:r>
          </a:p>
          <a:p>
            <a:endParaRPr kumimoji="1" lang="en-US" altLang="zh-CN" dirty="0" smtClean="0"/>
          </a:p>
          <a:p>
            <a:r>
              <a:rPr kumimoji="1" lang="en-US" altLang="zh-CN" dirty="0" smtClean="0"/>
              <a:t>There is one important difference:</a:t>
            </a:r>
          </a:p>
          <a:p>
            <a:endParaRPr kumimoji="1" lang="en-US" altLang="zh-CN" dirty="0" smtClean="0"/>
          </a:p>
          <a:p>
            <a:r>
              <a:rPr kumimoji="1" lang="en-US" altLang="zh-CN" dirty="0" smtClean="0"/>
              <a:t>For </a:t>
            </a:r>
            <a:r>
              <a:rPr kumimoji="1" lang="en-US" altLang="zh-CN" dirty="0" err="1" smtClean="0"/>
              <a:t>ChannelShell</a:t>
            </a:r>
            <a:r>
              <a:rPr kumimoji="1" lang="en-US" altLang="zh-CN" dirty="0" smtClean="0"/>
              <a:t>, the input stream provides both the commands and input to these commands. This is like using an interactive shell on your local computer. (And it is normally used just for that: interactive use.)</a:t>
            </a:r>
          </a:p>
          <a:p>
            <a:endParaRPr kumimoji="1" lang="en-US" altLang="zh-CN" dirty="0" smtClean="0"/>
          </a:p>
          <a:p>
            <a:r>
              <a:rPr kumimoji="1" lang="en-US" altLang="zh-CN" dirty="0" smtClean="0"/>
              <a:t>For </a:t>
            </a:r>
            <a:r>
              <a:rPr kumimoji="1" lang="en-US" altLang="zh-CN" dirty="0" err="1" smtClean="0"/>
              <a:t>ChannelExec</a:t>
            </a:r>
            <a:r>
              <a:rPr kumimoji="1" lang="en-US" altLang="zh-CN" dirty="0" smtClean="0"/>
              <a:t>, the commands are given with </a:t>
            </a:r>
            <a:r>
              <a:rPr kumimoji="1" lang="en-US" altLang="zh-CN" dirty="0" err="1" smtClean="0"/>
              <a:t>setCommand</a:t>
            </a:r>
            <a:r>
              <a:rPr kumimoji="1" lang="en-US" altLang="zh-CN" dirty="0" smtClean="0"/>
              <a:t>() before connect(), and the input stream will be sent to these commands as input. (Most often, you will have only one command, but you can provide multiple ones using the normal shell separators &amp;, &amp;&amp;, |, ||, ;, newline, and compound commands.) This is like executing a shell script on your local computer. (Of course, if one of the commands itself is an interactive shell, this will behave like a </a:t>
            </a:r>
            <a:r>
              <a:rPr kumimoji="1" lang="en-US" altLang="zh-CN" dirty="0" err="1" smtClean="0"/>
              <a:t>ChannelShell</a:t>
            </a:r>
            <a:r>
              <a:rPr kumimoji="1" lang="en-US" altLang="zh-CN" dirty="0" smtClean="0"/>
              <a:t>.)</a:t>
            </a:r>
          </a:p>
          <a:p>
            <a:endParaRPr kumimoji="1" lang="en-US" altLang="zh-CN" dirty="0" smtClean="0"/>
          </a:p>
          <a:p>
            <a:r>
              <a:rPr kumimoji="1" lang="en-US" altLang="zh-CN" dirty="0" smtClean="0"/>
              <a:t>There is a third similar one, </a:t>
            </a:r>
            <a:r>
              <a:rPr kumimoji="1" lang="en-US" altLang="zh-CN" dirty="0" err="1" smtClean="0"/>
              <a:t>ChannelSubsystem</a:t>
            </a:r>
            <a:r>
              <a:rPr kumimoji="1" lang="en-US" altLang="zh-CN" dirty="0" smtClean="0"/>
              <a:t>, which executes a subsystem of the </a:t>
            </a:r>
            <a:r>
              <a:rPr kumimoji="1" lang="en-US" altLang="zh-CN" dirty="0" err="1" smtClean="0"/>
              <a:t>ssh</a:t>
            </a:r>
            <a:r>
              <a:rPr kumimoji="1" lang="en-US" altLang="zh-CN" dirty="0" smtClean="0"/>
              <a:t> server - here the server's configuration decides what to do, not the remote user's shell. (The most often used subsystem is </a:t>
            </a:r>
            <a:r>
              <a:rPr kumimoji="1" lang="en-US" altLang="zh-CN" dirty="0" err="1" smtClean="0"/>
              <a:t>sftp</a:t>
            </a:r>
            <a:r>
              <a:rPr kumimoji="1" lang="en-US" altLang="zh-CN" dirty="0" smtClean="0"/>
              <a:t>, but for this </a:t>
            </a:r>
            <a:r>
              <a:rPr kumimoji="1" lang="en-US" altLang="zh-CN" dirty="0" err="1" smtClean="0"/>
              <a:t>JSch</a:t>
            </a:r>
            <a:r>
              <a:rPr kumimoji="1" lang="en-US" altLang="zh-CN" dirty="0" smtClean="0"/>
              <a:t> provides a specialized channel, which understands the protocol.)</a:t>
            </a:r>
            <a:endParaRPr kumimoji="1" lang="zh-CN" altLang="en-US" dirty="0"/>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13</a:t>
            </a:fld>
            <a:endParaRPr kumimoji="1" lang="zh-CN" altLang="en-US"/>
          </a:p>
        </p:txBody>
      </p:sp>
    </p:spTree>
    <p:extLst>
      <p:ext uri="{BB962C8B-B14F-4D97-AF65-F5344CB8AC3E}">
        <p14:creationId xmlns:p14="http://schemas.microsoft.com/office/powerpoint/2010/main" val="408051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14</a:t>
            </a:fld>
            <a:endParaRPr kumimoji="1" lang="zh-CN" altLang="en-US"/>
          </a:p>
        </p:txBody>
      </p:sp>
    </p:spTree>
    <p:extLst>
      <p:ext uri="{BB962C8B-B14F-4D97-AF65-F5344CB8AC3E}">
        <p14:creationId xmlns:p14="http://schemas.microsoft.com/office/powerpoint/2010/main" val="362892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15</a:t>
            </a:fld>
            <a:endParaRPr kumimoji="1" lang="zh-CN" altLang="en-US"/>
          </a:p>
        </p:txBody>
      </p:sp>
    </p:spTree>
    <p:extLst>
      <p:ext uri="{BB962C8B-B14F-4D97-AF65-F5344CB8AC3E}">
        <p14:creationId xmlns:p14="http://schemas.microsoft.com/office/powerpoint/2010/main" val="56787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16</a:t>
            </a:fld>
            <a:endParaRPr kumimoji="1" lang="zh-CN" altLang="en-US"/>
          </a:p>
        </p:txBody>
      </p:sp>
    </p:spTree>
    <p:extLst>
      <p:ext uri="{BB962C8B-B14F-4D97-AF65-F5344CB8AC3E}">
        <p14:creationId xmlns:p14="http://schemas.microsoft.com/office/powerpoint/2010/main" val="143578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43024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42969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16333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3260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64666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08088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42855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34065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12015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29989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6AEFEC-D4CF-404A-A7BE-D5681A3384B3}" type="datetimeFigureOut">
              <a:rPr lang="zh-CN" altLang="en-US" smtClean="0"/>
              <a:t>13-8-27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5955559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AEFEC-D4CF-404A-A7BE-D5681A3384B3}" type="datetimeFigureOut">
              <a:rPr lang="zh-CN" altLang="en-US" smtClean="0"/>
              <a:t>13-8-27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78415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tackoverflow.com/questions/6265278/whats-the-exact-differences-between-jsch-channelexec-and-channelshe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github.com/bingoohuang/ec-ssh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EC-SSHE</a:t>
            </a:r>
            <a:endParaRPr lang="zh-CN" altLang="en-US" dirty="0"/>
          </a:p>
        </p:txBody>
      </p:sp>
      <p:sp>
        <p:nvSpPr>
          <p:cNvPr id="3" name="副标题 2"/>
          <p:cNvSpPr>
            <a:spLocks noGrp="1"/>
          </p:cNvSpPr>
          <p:nvPr>
            <p:ph type="subTitle" idx="1"/>
          </p:nvPr>
        </p:nvSpPr>
        <p:spPr/>
        <p:txBody>
          <a:bodyPr/>
          <a:lstStyle/>
          <a:p>
            <a:r>
              <a:rPr lang="zh-CN" altLang="en-US" dirty="0" smtClean="0"/>
              <a:t>不再是“点击的猴子”，喝杯普洱，静待其变</a:t>
            </a:r>
            <a:endParaRPr lang="zh-CN" altLang="en-US" dirty="0"/>
          </a:p>
        </p:txBody>
      </p:sp>
    </p:spTree>
    <p:extLst>
      <p:ext uri="{BB962C8B-B14F-4D97-AF65-F5344CB8AC3E}">
        <p14:creationId xmlns:p14="http://schemas.microsoft.com/office/powerpoint/2010/main" val="41615254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2: </a:t>
            </a:r>
            <a:r>
              <a:rPr lang="zh-CN" altLang="en-US" dirty="0" smtClean="0"/>
              <a:t>本机通过</a:t>
            </a:r>
            <a:r>
              <a:rPr lang="en-US" altLang="zh-CN" dirty="0" smtClean="0"/>
              <a:t>VPN</a:t>
            </a:r>
            <a:r>
              <a:rPr lang="zh-CN" altLang="en-US" dirty="0" smtClean="0"/>
              <a:t>连接多台</a:t>
            </a:r>
            <a:r>
              <a:rPr lang="en-US" altLang="zh-CN" dirty="0" smtClean="0"/>
              <a:t>VPN</a:t>
            </a:r>
            <a:r>
              <a:rPr lang="zh-CN" altLang="en-US" dirty="0" smtClean="0"/>
              <a:t>主机，速度太慢怎么办？</a:t>
            </a:r>
            <a:endParaRPr lang="zh-CN" altLang="en-US" dirty="0"/>
          </a:p>
        </p:txBody>
      </p:sp>
      <p:sp>
        <p:nvSpPr>
          <p:cNvPr id="3" name="内容占位符 2"/>
          <p:cNvSpPr>
            <a:spLocks noGrp="1"/>
          </p:cNvSpPr>
          <p:nvPr>
            <p:ph idx="1"/>
          </p:nvPr>
        </p:nvSpPr>
        <p:spPr/>
        <p:txBody>
          <a:bodyPr/>
          <a:lstStyle/>
          <a:p>
            <a:r>
              <a:rPr lang="zh-CN" altLang="en-US" dirty="0" smtClean="0"/>
              <a:t>办法</a:t>
            </a:r>
            <a:r>
              <a:rPr lang="en-US" altLang="zh-CN" dirty="0" smtClean="0"/>
              <a:t>1</a:t>
            </a:r>
            <a:r>
              <a:rPr lang="zh-CN" altLang="en-US" dirty="0" smtClean="0"/>
              <a:t>：选择一台代理主机，上传</a:t>
            </a:r>
            <a:r>
              <a:rPr lang="en-US" altLang="zh-CN" dirty="0" err="1" smtClean="0"/>
              <a:t>sshe</a:t>
            </a:r>
            <a:r>
              <a:rPr lang="zh-CN" altLang="en-US" dirty="0" smtClean="0"/>
              <a:t>程序，在该代理主机上运行</a:t>
            </a:r>
            <a:r>
              <a:rPr lang="en-US" altLang="zh-CN" dirty="0" err="1" smtClean="0"/>
              <a:t>sshe</a:t>
            </a:r>
            <a:r>
              <a:rPr lang="zh-CN" altLang="en-US" dirty="0" smtClean="0"/>
              <a:t>命令行版本。（本机开</a:t>
            </a:r>
            <a:r>
              <a:rPr lang="en-US" altLang="zh-CN" dirty="0" err="1" smtClean="0"/>
              <a:t>xshell</a:t>
            </a:r>
            <a:r>
              <a:rPr lang="zh-CN" altLang="en-US" dirty="0" smtClean="0"/>
              <a:t>或者</a:t>
            </a:r>
            <a:r>
              <a:rPr lang="en-US" altLang="zh-CN" dirty="0" err="1" smtClean="0"/>
              <a:t>secureCRT</a:t>
            </a:r>
            <a:r>
              <a:rPr lang="zh-CN" altLang="en-US" dirty="0" smtClean="0"/>
              <a:t>等终端软件）</a:t>
            </a:r>
            <a:endParaRPr lang="en-US" altLang="zh-CN" dirty="0" smtClean="0"/>
          </a:p>
          <a:p>
            <a:r>
              <a:rPr lang="zh-CN" altLang="en-US" dirty="0" smtClean="0"/>
              <a:t>办法</a:t>
            </a:r>
            <a:r>
              <a:rPr lang="en-US" altLang="zh-CN" dirty="0" smtClean="0"/>
              <a:t>2</a:t>
            </a:r>
            <a:r>
              <a:rPr lang="zh-CN" altLang="en-US" dirty="0" smtClean="0"/>
              <a:t>：选择一台代理主机，上传</a:t>
            </a:r>
            <a:r>
              <a:rPr lang="en-US" altLang="zh-CN" dirty="0" err="1" smtClean="0"/>
              <a:t>sshe</a:t>
            </a:r>
            <a:r>
              <a:rPr lang="zh-CN" altLang="en-US" dirty="0" smtClean="0"/>
              <a:t>程序。然后本机运行</a:t>
            </a:r>
            <a:r>
              <a:rPr lang="en-US" altLang="zh-CN" dirty="0" err="1" smtClean="0"/>
              <a:t>sshe</a:t>
            </a:r>
            <a:r>
              <a:rPr lang="zh-CN" altLang="en-US" dirty="0" smtClean="0"/>
              <a:t>，上传合适的</a:t>
            </a:r>
            <a:r>
              <a:rPr lang="en-US" altLang="zh-CN" dirty="0" err="1" smtClean="0"/>
              <a:t>sshe</a:t>
            </a:r>
            <a:r>
              <a:rPr lang="zh-CN" altLang="en-US" dirty="0" smtClean="0"/>
              <a:t>配置文件到代理主机，通过本地</a:t>
            </a:r>
            <a:r>
              <a:rPr lang="en-US" altLang="zh-CN" dirty="0" err="1" smtClean="0"/>
              <a:t>sshe</a:t>
            </a:r>
            <a:r>
              <a:rPr lang="zh-CN" altLang="en-US" dirty="0" smtClean="0"/>
              <a:t>程序在代理主机上执行</a:t>
            </a:r>
            <a:r>
              <a:rPr lang="en-US" altLang="zh-CN" dirty="0" err="1" smtClean="0"/>
              <a:t>sshe</a:t>
            </a:r>
            <a:r>
              <a:rPr lang="zh-CN" altLang="en-US" dirty="0" smtClean="0"/>
              <a:t>命令行。（本机开</a:t>
            </a:r>
            <a:r>
              <a:rPr lang="en-US" altLang="zh-CN" dirty="0" err="1" smtClean="0"/>
              <a:t>sshe</a:t>
            </a:r>
            <a:r>
              <a:rPr lang="zh-CN" altLang="en-US" dirty="0" smtClean="0"/>
              <a:t>，直接运行）</a:t>
            </a:r>
            <a:endParaRPr lang="zh-CN" altLang="en-US" dirty="0"/>
          </a:p>
        </p:txBody>
      </p:sp>
    </p:spTree>
    <p:extLst>
      <p:ext uri="{BB962C8B-B14F-4D97-AF65-F5344CB8AC3E}">
        <p14:creationId xmlns:p14="http://schemas.microsoft.com/office/powerpoint/2010/main" val="510506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3: </a:t>
            </a:r>
            <a:r>
              <a:rPr lang="zh-CN" altLang="en-US" dirty="0" smtClean="0"/>
              <a:t>配置文件有好多版本，如果指定配置文件运行</a:t>
            </a:r>
            <a:r>
              <a:rPr lang="en-US" altLang="zh-CN" dirty="0" err="1" smtClean="0"/>
              <a:t>sshe</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办法</a:t>
            </a:r>
            <a:r>
              <a:rPr lang="en-US" altLang="zh-CN" dirty="0" smtClean="0"/>
              <a:t>1</a:t>
            </a:r>
            <a:r>
              <a:rPr lang="zh-CN" altLang="en-US" dirty="0" smtClean="0"/>
              <a:t>： 运行帮助查看用法，</a:t>
            </a:r>
            <a:r>
              <a:rPr lang="en-US" altLang="zh-CN" dirty="0" smtClean="0"/>
              <a:t>java -jar ec-sshe-x.x.x.jar </a:t>
            </a:r>
            <a:r>
              <a:rPr lang="en-US" altLang="zh-CN" b="1" dirty="0" smtClean="0">
                <a:solidFill>
                  <a:srgbClr val="FF0000"/>
                </a:solidFill>
              </a:rPr>
              <a:t>-h</a:t>
            </a:r>
          </a:p>
          <a:p>
            <a:r>
              <a:rPr lang="zh-CN" altLang="en-US" dirty="0" smtClean="0"/>
              <a:t>办法</a:t>
            </a:r>
            <a:r>
              <a:rPr lang="en-US" altLang="zh-CN" dirty="0" smtClean="0"/>
              <a:t>2</a:t>
            </a:r>
            <a:r>
              <a:rPr lang="zh-CN" altLang="en-US" dirty="0" smtClean="0"/>
              <a:t>：不想探究的，直接</a:t>
            </a:r>
            <a:r>
              <a:rPr lang="en-US" altLang="zh-CN" dirty="0" smtClean="0"/>
              <a:t>java -jar ec-sshe-x.x.x.jar -f &lt;</a:t>
            </a:r>
            <a:r>
              <a:rPr lang="en-US" altLang="zh-CN" dirty="0" err="1" smtClean="0"/>
              <a:t>conf</a:t>
            </a:r>
            <a:r>
              <a:rPr lang="en-US" altLang="zh-CN" dirty="0" smtClean="0"/>
              <a:t> file path&gt;</a:t>
            </a:r>
          </a:p>
          <a:p>
            <a:pPr lvl="1"/>
            <a:r>
              <a:rPr lang="zh-CN" altLang="en-US" dirty="0" smtClean="0"/>
              <a:t>例如</a:t>
            </a:r>
            <a:r>
              <a:rPr lang="en-US" altLang="zh-CN" dirty="0" smtClean="0"/>
              <a:t>: java -jar ec-sshe-x.x.x.jar  -f </a:t>
            </a:r>
            <a:r>
              <a:rPr lang="en-US" altLang="zh-CN" dirty="0" err="1" smtClean="0"/>
              <a:t>sshe_checkflume.conf</a:t>
            </a:r>
            <a:endParaRPr lang="en-US" altLang="zh-CN" dirty="0" smtClean="0"/>
          </a:p>
          <a:p>
            <a:pPr lvl="1"/>
            <a:endParaRPr lang="zh-CN" altLang="en-US" dirty="0"/>
          </a:p>
        </p:txBody>
      </p:sp>
    </p:spTree>
    <p:extLst>
      <p:ext uri="{BB962C8B-B14F-4D97-AF65-F5344CB8AC3E}">
        <p14:creationId xmlns:p14="http://schemas.microsoft.com/office/powerpoint/2010/main" val="7968073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4: </a:t>
            </a:r>
            <a:r>
              <a:rPr lang="zh-CN" altLang="en-US" dirty="0" smtClean="0"/>
              <a:t>我是懒人，我只想点击，可以么？</a:t>
            </a:r>
            <a:endParaRPr lang="zh-CN" altLang="en-US" dirty="0"/>
          </a:p>
        </p:txBody>
      </p:sp>
      <p:sp>
        <p:nvSpPr>
          <p:cNvPr id="3" name="内容占位符 2"/>
          <p:cNvSpPr>
            <a:spLocks noGrp="1"/>
          </p:cNvSpPr>
          <p:nvPr>
            <p:ph idx="1"/>
          </p:nvPr>
        </p:nvSpPr>
        <p:spPr/>
        <p:txBody>
          <a:bodyPr/>
          <a:lstStyle/>
          <a:p>
            <a:r>
              <a:rPr lang="zh-CN" altLang="en-US" dirty="0" smtClean="0"/>
              <a:t>可以！</a:t>
            </a:r>
            <a:endParaRPr lang="en-US" altLang="zh-CN" dirty="0" smtClean="0"/>
          </a:p>
          <a:p>
            <a:r>
              <a:rPr lang="zh-CN" altLang="en-US" dirty="0"/>
              <a:t>命令行</a:t>
            </a:r>
            <a:r>
              <a:rPr lang="zh-CN" altLang="en-US" dirty="0" smtClean="0"/>
              <a:t>版本：点击</a:t>
            </a:r>
            <a:r>
              <a:rPr lang="en-US" altLang="zh-CN" dirty="0" smtClean="0"/>
              <a:t>run.sh(</a:t>
            </a:r>
            <a:r>
              <a:rPr lang="en-US" altLang="zh-CN" dirty="0" err="1" smtClean="0"/>
              <a:t>linux</a:t>
            </a:r>
            <a:r>
              <a:rPr lang="en-US" altLang="zh-CN" dirty="0" smtClean="0"/>
              <a:t>)/run.bat(windows)</a:t>
            </a:r>
            <a:r>
              <a:rPr lang="zh-CN" altLang="en-US" dirty="0" smtClean="0"/>
              <a:t>。</a:t>
            </a:r>
            <a:endParaRPr lang="en-US" altLang="zh-CN" dirty="0" smtClean="0"/>
          </a:p>
          <a:p>
            <a:r>
              <a:rPr lang="en-US" altLang="zh-CN" dirty="0" smtClean="0"/>
              <a:t>GUI</a:t>
            </a:r>
            <a:r>
              <a:rPr lang="zh-CN" altLang="en-US" dirty="0" smtClean="0"/>
              <a:t>版本：点击</a:t>
            </a:r>
            <a:r>
              <a:rPr lang="en-US" altLang="zh-CN" dirty="0" smtClean="0"/>
              <a:t>gui.sh(</a:t>
            </a:r>
            <a:r>
              <a:rPr lang="en-US" altLang="zh-CN" dirty="0" err="1" smtClean="0"/>
              <a:t>linux</a:t>
            </a:r>
            <a:r>
              <a:rPr lang="en-US" altLang="zh-CN" dirty="0" smtClean="0"/>
              <a:t>)/gui.bat(windows)</a:t>
            </a:r>
            <a:r>
              <a:rPr lang="zh-CN" altLang="en-US" dirty="0" smtClean="0"/>
              <a:t>。</a:t>
            </a:r>
            <a:endParaRPr lang="zh-CN" altLang="en-US" dirty="0"/>
          </a:p>
        </p:txBody>
      </p:sp>
    </p:spTree>
    <p:extLst>
      <p:ext uri="{BB962C8B-B14F-4D97-AF65-F5344CB8AC3E}">
        <p14:creationId xmlns:p14="http://schemas.microsoft.com/office/powerpoint/2010/main" val="35379534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FAQ</a:t>
            </a:r>
            <a:r>
              <a:rPr kumimoji="1" lang="en-US" altLang="zh-CN" dirty="0" smtClean="0"/>
              <a:t> 5: </a:t>
            </a:r>
            <a:r>
              <a:rPr kumimoji="1" lang="en-US" altLang="zh-CN" dirty="0" err="1" smtClean="0"/>
              <a:t>cmdType</a:t>
            </a:r>
            <a:r>
              <a:rPr kumimoji="1" lang="zh-CN" altLang="en-US" dirty="0" smtClean="0"/>
              <a:t>之</a:t>
            </a:r>
            <a:r>
              <a:rPr kumimoji="1" lang="en-US" altLang="zh-CN" dirty="0" smtClean="0"/>
              <a:t>exec</a:t>
            </a:r>
            <a:r>
              <a:rPr kumimoji="1" lang="zh-CN" altLang="en-US" dirty="0" smtClean="0"/>
              <a:t>与</a:t>
            </a:r>
            <a:r>
              <a:rPr kumimoji="1" lang="en-US" altLang="zh-CN" dirty="0" smtClean="0"/>
              <a:t>shell</a:t>
            </a:r>
            <a:r>
              <a:rPr kumimoji="1" lang="zh-CN" altLang="en-US" dirty="0" smtClean="0"/>
              <a:t>区别</a:t>
            </a:r>
            <a:endParaRPr kumimoji="1" lang="zh-CN" altLang="en-US" dirty="0"/>
          </a:p>
        </p:txBody>
      </p:sp>
      <p:sp>
        <p:nvSpPr>
          <p:cNvPr id="3" name="内容占位符 2"/>
          <p:cNvSpPr>
            <a:spLocks noGrp="1"/>
          </p:cNvSpPr>
          <p:nvPr>
            <p:ph idx="1"/>
          </p:nvPr>
        </p:nvSpPr>
        <p:spPr/>
        <p:txBody>
          <a:bodyPr/>
          <a:lstStyle/>
          <a:p>
            <a:r>
              <a:rPr kumimoji="1" lang="en-US" altLang="zh-CN" dirty="0" smtClean="0"/>
              <a:t>exec</a:t>
            </a:r>
            <a:r>
              <a:rPr kumimoji="1" lang="zh-CN" altLang="en-US" dirty="0" smtClean="0"/>
              <a:t>无上下文保持，每条命令独立；</a:t>
            </a:r>
            <a:r>
              <a:rPr kumimoji="1" lang="en-US" altLang="zh-CN" dirty="0" smtClean="0"/>
              <a:t>shell</a:t>
            </a:r>
            <a:r>
              <a:rPr kumimoji="1" lang="zh-CN" altLang="en-US" dirty="0" smtClean="0"/>
              <a:t>命令则保持上下文。</a:t>
            </a:r>
            <a:endParaRPr kumimoji="1" lang="en-US" altLang="zh-CN" dirty="0" smtClean="0"/>
          </a:p>
          <a:p>
            <a:r>
              <a:rPr kumimoji="1" lang="en-US" altLang="zh-CN" dirty="0" err="1"/>
              <a:t>exec</a:t>
            </a:r>
            <a:r>
              <a:rPr kumimoji="1" lang="en-US" altLang="en-US" dirty="0" err="1"/>
              <a:t>不是所有命令</a:t>
            </a:r>
            <a:r>
              <a:rPr kumimoji="1" lang="en-US" altLang="en-US" dirty="0" err="1" smtClean="0"/>
              <a:t>都能执行</a:t>
            </a:r>
            <a:r>
              <a:rPr kumimoji="1" lang="en-US" altLang="en-US" dirty="0" smtClean="0"/>
              <a:t>(</a:t>
            </a:r>
            <a:r>
              <a:rPr kumimoji="1" lang="en-US" altLang="en-US" dirty="0" err="1" smtClean="0"/>
              <a:t>例如ll</a:t>
            </a:r>
            <a:r>
              <a:rPr kumimoji="1" lang="en-US" altLang="en-US" dirty="0" smtClean="0"/>
              <a:t>)， </a:t>
            </a:r>
            <a:r>
              <a:rPr kumimoji="1" lang="en-US" altLang="en-US" dirty="0" err="1" smtClean="0"/>
              <a:t>shell与普通终端操作相仿</a:t>
            </a:r>
            <a:r>
              <a:rPr kumimoji="1" lang="en-US" altLang="en-US" dirty="0" smtClean="0"/>
              <a:t>。</a:t>
            </a:r>
          </a:p>
          <a:p>
            <a:r>
              <a:rPr kumimoji="1" lang="en-US" altLang="en-US" dirty="0" smtClean="0"/>
              <a:t>执行速度差异巨大。</a:t>
            </a:r>
          </a:p>
          <a:p>
            <a:pPr lvl="1"/>
            <a:r>
              <a:rPr kumimoji="1" lang="en-US" altLang="en-US" dirty="0" smtClean="0"/>
              <a:t>商城环境，执行24台机器的ps –</a:t>
            </a:r>
            <a:r>
              <a:rPr kumimoji="1" lang="en-US" altLang="en-US" dirty="0" err="1" smtClean="0"/>
              <a:t>ef|grep</a:t>
            </a:r>
            <a:r>
              <a:rPr kumimoji="1" lang="en-US" altLang="en-US" dirty="0" smtClean="0"/>
              <a:t>  </a:t>
            </a:r>
            <a:r>
              <a:rPr kumimoji="1" lang="en-US" altLang="en-US" dirty="0" err="1" smtClean="0"/>
              <a:t>flume命令</a:t>
            </a:r>
            <a:endParaRPr kumimoji="1" lang="en-US" altLang="en-US" dirty="0"/>
          </a:p>
          <a:p>
            <a:pPr lvl="1"/>
            <a:r>
              <a:rPr kumimoji="1" lang="en-US" altLang="en-US" dirty="0" smtClean="0"/>
              <a:t>exec方式只需要</a:t>
            </a:r>
            <a:r>
              <a:rPr kumimoji="1" lang="en-US" altLang="en-US" b="1" dirty="0" smtClean="0">
                <a:solidFill>
                  <a:srgbClr val="FF0000"/>
                </a:solidFill>
              </a:rPr>
              <a:t>2秒</a:t>
            </a:r>
            <a:r>
              <a:rPr kumimoji="1" lang="en-US" altLang="en-US" dirty="0" smtClean="0"/>
              <a:t>，shell方式需要</a:t>
            </a:r>
            <a:r>
              <a:rPr kumimoji="1" lang="en-US" altLang="en-US" b="1" dirty="0" smtClean="0">
                <a:solidFill>
                  <a:srgbClr val="FF0000"/>
                </a:solidFill>
              </a:rPr>
              <a:t>27秒</a:t>
            </a:r>
          </a:p>
          <a:p>
            <a:pPr lvl="1"/>
            <a:endParaRPr kumimoji="1" lang="zh-CN" altLang="en-US" dirty="0"/>
          </a:p>
        </p:txBody>
      </p:sp>
      <p:sp>
        <p:nvSpPr>
          <p:cNvPr id="4" name="矩形 3"/>
          <p:cNvSpPr/>
          <p:nvPr/>
        </p:nvSpPr>
        <p:spPr>
          <a:xfrm>
            <a:off x="311258" y="6256219"/>
            <a:ext cx="11740675" cy="369332"/>
          </a:xfrm>
          <a:prstGeom prst="rect">
            <a:avLst/>
          </a:prstGeom>
        </p:spPr>
        <p:txBody>
          <a:bodyPr wrap="square">
            <a:spAutoFit/>
          </a:bodyPr>
          <a:lstStyle/>
          <a:p>
            <a:r>
              <a:rPr lang="en-US" altLang="zh-CN" dirty="0">
                <a:hlinkClick r:id="rId3"/>
              </a:rPr>
              <a:t>http://stackoverflow.com/questions/6265278/whats-the-exact-differences-between-jsch-channelexec-and-</a:t>
            </a:r>
            <a:r>
              <a:rPr lang="en-US" altLang="zh-CN" dirty="0" smtClean="0">
                <a:hlinkClick r:id="rId3"/>
              </a:rPr>
              <a:t>channelshell</a:t>
            </a:r>
            <a:r>
              <a:rPr lang="zh-CN" altLang="en-US" dirty="0" smtClean="0"/>
              <a:t>  </a:t>
            </a:r>
            <a:endParaRPr lang="zh-CN" altLang="en-US" dirty="0"/>
          </a:p>
        </p:txBody>
      </p:sp>
    </p:spTree>
    <p:extLst>
      <p:ext uri="{BB962C8B-B14F-4D97-AF65-F5344CB8AC3E}">
        <p14:creationId xmlns:p14="http://schemas.microsoft.com/office/powerpoint/2010/main" val="282382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lstStyle/>
          <a:p>
            <a:r>
              <a:rPr lang="zh-CN" altLang="en-US" dirty="0" smtClean="0"/>
              <a:t>演示</a:t>
            </a:r>
            <a:r>
              <a:rPr lang="en-US" altLang="zh-CN" dirty="0" smtClean="0"/>
              <a:t>1</a:t>
            </a:r>
            <a:r>
              <a:rPr lang="zh-CN" altLang="en-US" dirty="0" smtClean="0"/>
              <a:t>：商城</a:t>
            </a:r>
            <a:r>
              <a:rPr lang="en-US" altLang="zh-CN" dirty="0" smtClean="0"/>
              <a:t>25</a:t>
            </a:r>
            <a:r>
              <a:rPr lang="zh-CN" altLang="en-US" dirty="0" smtClean="0"/>
              <a:t>台主机部署</a:t>
            </a:r>
            <a:r>
              <a:rPr lang="en-US" altLang="zh-CN" dirty="0" smtClean="0"/>
              <a:t>flume</a:t>
            </a:r>
            <a:r>
              <a:rPr lang="zh-CN" altLang="en-US" dirty="0" smtClean="0"/>
              <a:t>的</a:t>
            </a:r>
            <a:r>
              <a:rPr lang="en-US" altLang="zh-CN" dirty="0" err="1" smtClean="0"/>
              <a:t>sshe</a:t>
            </a:r>
            <a:r>
              <a:rPr lang="zh-CN" altLang="en-US" dirty="0"/>
              <a:t>配置</a:t>
            </a:r>
          </a:p>
        </p:txBody>
      </p:sp>
      <p:sp>
        <p:nvSpPr>
          <p:cNvPr id="4" name="矩形 3"/>
          <p:cNvSpPr/>
          <p:nvPr/>
        </p:nvSpPr>
        <p:spPr>
          <a:xfrm>
            <a:off x="838200" y="1516943"/>
            <a:ext cx="9632540" cy="5293757"/>
          </a:xfrm>
          <a:prstGeom prst="rect">
            <a:avLst/>
          </a:prstGeom>
        </p:spPr>
        <p:txBody>
          <a:bodyPr wrap="square">
            <a:spAutoFit/>
          </a:bodyPr>
          <a:lstStyle/>
          <a:p>
            <a:r>
              <a:rPr lang="zh-CN" altLang="en-US" sz="2000" b="1" dirty="0" smtClean="0">
                <a:solidFill>
                  <a:srgbClr val="0000FF"/>
                </a:solidFill>
              </a:rPr>
              <a:t>*settings</a:t>
            </a:r>
            <a:endParaRPr lang="zh-CN" altLang="en-US" sz="2000" dirty="0" smtClean="0"/>
          </a:p>
          <a:p>
            <a:r>
              <a:rPr lang="zh-CN" altLang="en-US" sz="2000" dirty="0" smtClean="0">
                <a:solidFill>
                  <a:schemeClr val="accent2"/>
                </a:solidFill>
              </a:rPr>
              <a:t>excludeLinePattern</a:t>
            </a:r>
            <a:r>
              <a:rPr lang="zh-CN" altLang="en-US" sz="2000" dirty="0" smtClean="0"/>
              <a:t>= </a:t>
            </a:r>
            <a:r>
              <a:rPr lang="en-US" altLang="zh-CN" sz="2000" dirty="0" smtClean="0"/>
              <a:t>^\||^--</a:t>
            </a:r>
            <a:endParaRPr lang="zh-CN" altLang="en-US" sz="2000" dirty="0" smtClean="0"/>
          </a:p>
          <a:p>
            <a:endParaRPr lang="zh-CN" altLang="en-US" sz="2000" dirty="0" smtClean="0"/>
          </a:p>
          <a:p>
            <a:r>
              <a:rPr lang="zh-CN" altLang="en-US" sz="2000" b="1" dirty="0">
                <a:solidFill>
                  <a:srgbClr val="0000FF"/>
                </a:solidFill>
              </a:rPr>
              <a:t>*hosts</a:t>
            </a:r>
          </a:p>
          <a:p>
            <a:r>
              <a:rPr lang="zh-CN" altLang="en-US" sz="2000" dirty="0" smtClean="0"/>
              <a:t>10.142.194.155 webapp in</a:t>
            </a:r>
            <a:r>
              <a:rPr lang="en-US" altLang="zh-CN" sz="2000" dirty="0" err="1" smtClean="0"/>
              <a:t>ddf</a:t>
            </a:r>
            <a:r>
              <a:rPr lang="zh-CN" altLang="en-US" sz="2000" dirty="0" smtClean="0"/>
              <a:t>6c</a:t>
            </a:r>
          </a:p>
          <a:p>
            <a:r>
              <a:rPr lang="zh-CN" altLang="en-US" sz="2000" dirty="0" smtClean="0"/>
              <a:t>10.142.194.156</a:t>
            </a:r>
          </a:p>
          <a:p>
            <a:r>
              <a:rPr lang="zh-CN" altLang="en-US" sz="2000" dirty="0" smtClean="0"/>
              <a:t>10.142.194.157</a:t>
            </a:r>
          </a:p>
          <a:p>
            <a:r>
              <a:rPr lang="en-US" altLang="zh-CN" sz="2000" dirty="0" smtClean="0"/>
              <a:t># </a:t>
            </a:r>
            <a:r>
              <a:rPr lang="zh-CN" altLang="en-US" sz="2000" dirty="0" smtClean="0"/>
              <a:t>只列一部分</a:t>
            </a:r>
            <a:endParaRPr lang="en-US" altLang="zh-CN" sz="2000" dirty="0" smtClean="0"/>
          </a:p>
          <a:p>
            <a:endParaRPr lang="zh-CN" altLang="en-US" sz="2000" dirty="0" smtClean="0"/>
          </a:p>
          <a:p>
            <a:r>
              <a:rPr lang="zh-CN" altLang="en-US" sz="2000" b="1" dirty="0">
                <a:solidFill>
                  <a:srgbClr val="0000FF"/>
                </a:solidFill>
              </a:rPr>
              <a:t>*operations</a:t>
            </a:r>
          </a:p>
          <a:p>
            <a:r>
              <a:rPr lang="zh-CN" altLang="en-US" sz="2000" dirty="0" smtClean="0"/>
              <a:t>pkill -f flume</a:t>
            </a:r>
          </a:p>
          <a:p>
            <a:r>
              <a:rPr lang="zh-CN" altLang="en-US" sz="2000" dirty="0" smtClean="0"/>
              <a:t>rm -fr n3r-flume-1.1-dist</a:t>
            </a:r>
          </a:p>
          <a:p>
            <a:r>
              <a:rPr lang="zh-CN" altLang="en-US" sz="2000" dirty="0">
                <a:solidFill>
                  <a:schemeClr val="accent2"/>
                </a:solidFill>
              </a:rPr>
              <a:t>[sftp] </a:t>
            </a:r>
            <a:r>
              <a:rPr lang="zh-CN" altLang="en-US" sz="2000" dirty="0" smtClean="0"/>
              <a:t>put ../n3r-flume-1.1-dist.tar.gz .</a:t>
            </a:r>
          </a:p>
          <a:p>
            <a:r>
              <a:rPr lang="zh-CN" altLang="en-US" sz="2000" dirty="0" smtClean="0"/>
              <a:t>tar zxf n3r-flume-1.1-dist.tar.gz</a:t>
            </a:r>
          </a:p>
          <a:p>
            <a:r>
              <a:rPr lang="zh-CN" altLang="en-US" sz="2000" dirty="0" smtClean="0"/>
              <a:t>rm n3r-flume-1.1-dist.tar.gz</a:t>
            </a:r>
          </a:p>
          <a:p>
            <a:r>
              <a:rPr lang="zh-CN" altLang="en-US" sz="2000" dirty="0" smtClean="0"/>
              <a:t>cd n3r-flume-1.1-dist</a:t>
            </a:r>
          </a:p>
          <a:p>
            <a:r>
              <a:rPr lang="zh-CN" altLang="en-US" sz="2000" dirty="0" smtClean="0"/>
              <a:t>nohup java -jar n3r-flume-1.1.jar -i &gt; /dev/null &amp;</a:t>
            </a:r>
            <a:endParaRPr lang="zh-CN" altLang="en-US" sz="2000" dirty="0"/>
          </a:p>
        </p:txBody>
      </p:sp>
    </p:spTree>
    <p:extLst>
      <p:ext uri="{BB962C8B-B14F-4D97-AF65-F5344CB8AC3E}">
        <p14:creationId xmlns:p14="http://schemas.microsoft.com/office/powerpoint/2010/main" val="2334164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演示</a:t>
            </a:r>
            <a:r>
              <a:rPr lang="en-US" altLang="zh-CN" dirty="0" smtClean="0"/>
              <a:t>2</a:t>
            </a:r>
            <a:r>
              <a:rPr lang="zh-CN" altLang="en-US" dirty="0" smtClean="0"/>
              <a:t>：在</a:t>
            </a:r>
            <a:r>
              <a:rPr lang="en-US" altLang="zh-CN" dirty="0" smtClean="0"/>
              <a:t>&gt;3</a:t>
            </a:r>
            <a:r>
              <a:rPr lang="zh-CN" altLang="en-US" dirty="0" smtClean="0"/>
              <a:t>台机器找接口报文</a:t>
            </a:r>
            <a:endParaRPr lang="zh-CN" altLang="en-US" dirty="0"/>
          </a:p>
        </p:txBody>
      </p:sp>
      <p:sp>
        <p:nvSpPr>
          <p:cNvPr id="4" name="矩形 3"/>
          <p:cNvSpPr/>
          <p:nvPr/>
        </p:nvSpPr>
        <p:spPr>
          <a:xfrm>
            <a:off x="838200" y="1516943"/>
            <a:ext cx="6096000" cy="4708981"/>
          </a:xfrm>
          <a:prstGeom prst="rect">
            <a:avLst/>
          </a:prstGeom>
        </p:spPr>
        <p:txBody>
          <a:bodyPr>
            <a:spAutoFit/>
          </a:bodyPr>
          <a:lstStyle/>
          <a:p>
            <a:r>
              <a:rPr lang="zh-CN" altLang="en-US" sz="2000" b="1" dirty="0" smtClean="0">
                <a:solidFill>
                  <a:srgbClr val="0000FF"/>
                </a:solidFill>
              </a:rPr>
              <a:t>*settings</a:t>
            </a:r>
            <a:endParaRPr lang="zh-CN" altLang="en-US" sz="2000" dirty="0" smtClean="0"/>
          </a:p>
          <a:p>
            <a:r>
              <a:rPr lang="en-US" altLang="zh-CN" sz="2000" dirty="0" smtClean="0">
                <a:solidFill>
                  <a:schemeClr val="accent2"/>
                </a:solidFill>
              </a:rPr>
              <a:t>charset</a:t>
            </a:r>
            <a:r>
              <a:rPr lang="zh-CN" altLang="en-US" sz="2000" dirty="0" smtClean="0"/>
              <a:t>= </a:t>
            </a:r>
            <a:r>
              <a:rPr lang="en-US" altLang="zh-CN" sz="2000" dirty="0" smtClean="0"/>
              <a:t>GBK</a:t>
            </a:r>
            <a:endParaRPr lang="zh-CN" altLang="en-US" sz="2000" dirty="0" smtClean="0"/>
          </a:p>
          <a:p>
            <a:endParaRPr lang="zh-CN" altLang="en-US" sz="2000" dirty="0" smtClean="0"/>
          </a:p>
          <a:p>
            <a:r>
              <a:rPr lang="zh-CN" altLang="en-US" sz="2000" b="1" dirty="0">
                <a:solidFill>
                  <a:srgbClr val="0000FF"/>
                </a:solidFill>
              </a:rPr>
              <a:t>*hosts</a:t>
            </a:r>
          </a:p>
          <a:p>
            <a:r>
              <a:rPr lang="zh-CN" altLang="en-US" sz="2000" dirty="0" smtClean="0"/>
              <a:t>10.142.194.155 webapp in</a:t>
            </a:r>
            <a:r>
              <a:rPr lang="en-US" altLang="zh-CN" sz="2000" dirty="0" err="1" smtClean="0"/>
              <a:t>ddf</a:t>
            </a:r>
            <a:r>
              <a:rPr lang="zh-CN" altLang="en-US" sz="2000" dirty="0" smtClean="0"/>
              <a:t>6c</a:t>
            </a:r>
          </a:p>
          <a:p>
            <a:r>
              <a:rPr lang="zh-CN" altLang="en-US" sz="2000" dirty="0" smtClean="0"/>
              <a:t>10.142.194.156</a:t>
            </a:r>
          </a:p>
          <a:p>
            <a:r>
              <a:rPr lang="zh-CN" altLang="en-US" sz="2000" dirty="0" smtClean="0"/>
              <a:t>10.142.194.157</a:t>
            </a:r>
          </a:p>
          <a:p>
            <a:r>
              <a:rPr lang="en-US" altLang="zh-CN" sz="2000" dirty="0" smtClean="0"/>
              <a:t># </a:t>
            </a:r>
            <a:r>
              <a:rPr lang="zh-CN" altLang="en-US" sz="2000" dirty="0" smtClean="0"/>
              <a:t>只列一部分</a:t>
            </a:r>
            <a:endParaRPr lang="en-US" altLang="zh-CN" sz="2000" dirty="0" smtClean="0"/>
          </a:p>
          <a:p>
            <a:endParaRPr lang="zh-CN" altLang="en-US" sz="2000" dirty="0" smtClean="0"/>
          </a:p>
          <a:p>
            <a:r>
              <a:rPr lang="zh-CN" altLang="en-US" sz="2000" b="1" dirty="0" smtClean="0">
                <a:solidFill>
                  <a:srgbClr val="0000FF"/>
                </a:solidFill>
              </a:rPr>
              <a:t>*operations</a:t>
            </a:r>
          </a:p>
          <a:p>
            <a:r>
              <a:rPr lang="en-US" altLang="zh-CN" sz="2000" dirty="0" smtClean="0"/>
              <a:t>cd xxx/log</a:t>
            </a:r>
          </a:p>
          <a:p>
            <a:r>
              <a:rPr lang="en-US" altLang="zh-CN" sz="2000" dirty="0" err="1" smtClean="0"/>
              <a:t>grep</a:t>
            </a:r>
            <a:r>
              <a:rPr lang="en-US" altLang="zh-CN" sz="2000" dirty="0" smtClean="0"/>
              <a:t> </a:t>
            </a:r>
            <a:r>
              <a:rPr lang="en-US" altLang="zh-CN" sz="2000" dirty="0" smtClean="0">
                <a:solidFill>
                  <a:srgbClr val="FF0000"/>
                </a:solidFill>
              </a:rPr>
              <a:t>18602506990</a:t>
            </a:r>
            <a:r>
              <a:rPr lang="en-US" altLang="zh-CN" sz="2000" dirty="0" smtClean="0"/>
              <a:t> *.log</a:t>
            </a:r>
          </a:p>
          <a:p>
            <a:endParaRPr lang="en-US" altLang="zh-CN" sz="2000" dirty="0"/>
          </a:p>
          <a:p>
            <a:r>
              <a:rPr lang="en-US" altLang="zh-CN" sz="2000" b="1" dirty="0">
                <a:solidFill>
                  <a:srgbClr val="0000FF"/>
                </a:solidFill>
              </a:rPr>
              <a:t>*</a:t>
            </a:r>
            <a:r>
              <a:rPr lang="en-US" altLang="zh-CN" sz="2000" b="1" dirty="0" smtClean="0">
                <a:solidFill>
                  <a:srgbClr val="0000FF"/>
                </a:solidFill>
              </a:rPr>
              <a:t>collectors</a:t>
            </a:r>
            <a:endParaRPr lang="en-US" altLang="zh-CN" sz="2000" b="1" dirty="0">
              <a:solidFill>
                <a:srgbClr val="0000FF"/>
              </a:solidFill>
            </a:endParaRPr>
          </a:p>
          <a:p>
            <a:r>
              <a:rPr lang="en-US" altLang="zh-CN" sz="2000" dirty="0" smtClean="0"/>
              <a:t>[contains] .log:</a:t>
            </a:r>
            <a:endParaRPr lang="zh-CN" altLang="en-US" sz="2000" dirty="0" smtClean="0"/>
          </a:p>
        </p:txBody>
      </p:sp>
    </p:spTree>
    <p:extLst>
      <p:ext uri="{BB962C8B-B14F-4D97-AF65-F5344CB8AC3E}">
        <p14:creationId xmlns:p14="http://schemas.microsoft.com/office/powerpoint/2010/main" val="2095119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19135" y="200013"/>
            <a:ext cx="2638864" cy="6447919"/>
          </a:xfrm>
          <a:prstGeom prst="rect">
            <a:avLst/>
          </a:prstGeom>
          <a:noFill/>
        </p:spPr>
        <p:txBody>
          <a:bodyPr wrap="none" rtlCol="0">
            <a:spAutoFit/>
          </a:bodyPr>
          <a:lstStyle/>
          <a:p>
            <a:r>
              <a:rPr lang="en-US" altLang="zh-CN" sz="41300" b="1" dirty="0">
                <a:solidFill>
                  <a:srgbClr val="FF0000"/>
                </a:solidFill>
              </a:rPr>
              <a:t>?</a:t>
            </a:r>
            <a:endParaRPr lang="zh-CN" altLang="en-US" sz="41300" b="1" dirty="0">
              <a:solidFill>
                <a:srgbClr val="FF0000"/>
              </a:solidFill>
            </a:endParaRPr>
          </a:p>
        </p:txBody>
      </p:sp>
    </p:spTree>
    <p:extLst>
      <p:ext uri="{BB962C8B-B14F-4D97-AF65-F5344CB8AC3E}">
        <p14:creationId xmlns:p14="http://schemas.microsoft.com/office/powerpoint/2010/main" val="42000335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18888" y="3119697"/>
            <a:ext cx="5301048" cy="3057266"/>
          </a:xfrm>
          <a:prstGeom prst="rect">
            <a:avLst/>
          </a:prstGeom>
        </p:spPr>
      </p:pic>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r>
              <a:rPr lang="zh-CN" altLang="en-US" dirty="0" smtClean="0"/>
              <a:t>需要在</a:t>
            </a:r>
            <a:r>
              <a:rPr lang="en-US" altLang="zh-CN" dirty="0" smtClean="0"/>
              <a:t>25</a:t>
            </a:r>
            <a:r>
              <a:rPr lang="zh-CN" altLang="en-US" dirty="0" smtClean="0"/>
              <a:t>台机器上部署</a:t>
            </a:r>
            <a:r>
              <a:rPr lang="en-US" altLang="zh-CN" dirty="0" smtClean="0"/>
              <a:t>flume</a:t>
            </a:r>
            <a:r>
              <a:rPr lang="zh-CN" altLang="en-US" dirty="0" smtClean="0"/>
              <a:t>。</a:t>
            </a:r>
            <a:endParaRPr lang="en-US" altLang="zh-CN" dirty="0" smtClean="0"/>
          </a:p>
          <a:p>
            <a:r>
              <a:rPr lang="zh-CN" altLang="en-US" dirty="0" smtClean="0"/>
              <a:t>考察已有的工具，要么太复杂，要么不符合要求。</a:t>
            </a:r>
            <a:endParaRPr lang="en-US" altLang="zh-CN" dirty="0" smtClean="0"/>
          </a:p>
          <a:p>
            <a:r>
              <a:rPr lang="zh-CN" altLang="en-US" dirty="0"/>
              <a:t>黄泰</a:t>
            </a:r>
            <a:r>
              <a:rPr lang="zh-CN" altLang="en-US" dirty="0" smtClean="0"/>
              <a:t>运版本，王彦平版本：未考虑通用化。</a:t>
            </a:r>
            <a:endParaRPr lang="en-US" altLang="zh-CN" dirty="0" smtClean="0"/>
          </a:p>
          <a:p>
            <a:r>
              <a:rPr lang="zh-CN" altLang="en-US" dirty="0"/>
              <a:t>开</a:t>
            </a:r>
            <a:r>
              <a:rPr lang="zh-CN" altLang="en-US" dirty="0" smtClean="0"/>
              <a:t>源做一个：</a:t>
            </a:r>
            <a:endParaRPr lang="en-US" altLang="zh-CN" dirty="0" smtClean="0"/>
          </a:p>
          <a:p>
            <a:pPr lvl="1"/>
            <a:r>
              <a:rPr lang="zh-CN" altLang="en-US" dirty="0" smtClean="0"/>
              <a:t>基于</a:t>
            </a:r>
            <a:r>
              <a:rPr lang="en-US" altLang="zh-CN" dirty="0" smtClean="0"/>
              <a:t>JSCH</a:t>
            </a:r>
          </a:p>
          <a:p>
            <a:pPr lvl="1"/>
            <a:r>
              <a:rPr lang="zh-CN" altLang="en-US" dirty="0" smtClean="0"/>
              <a:t>使用</a:t>
            </a:r>
            <a:r>
              <a:rPr lang="en-US" altLang="zh-CN" dirty="0" err="1" smtClean="0"/>
              <a:t>Intellj</a:t>
            </a:r>
            <a:r>
              <a:rPr lang="en-US" altLang="zh-CN" dirty="0" smtClean="0"/>
              <a:t> IDEA</a:t>
            </a:r>
            <a:r>
              <a:rPr lang="zh-CN" altLang="en-US" dirty="0" smtClean="0"/>
              <a:t>开发</a:t>
            </a:r>
            <a:endParaRPr lang="en-US" altLang="zh-CN" dirty="0" smtClean="0"/>
          </a:p>
          <a:p>
            <a:pPr lvl="1"/>
            <a:r>
              <a:rPr lang="zh-CN" altLang="en-US" dirty="0"/>
              <a:t>开</a:t>
            </a:r>
            <a:r>
              <a:rPr lang="zh-CN" altLang="en-US" dirty="0" smtClean="0"/>
              <a:t>源在</a:t>
            </a:r>
            <a:r>
              <a:rPr lang="en-US" altLang="zh-CN" dirty="0" smtClean="0">
                <a:hlinkClick r:id="rId3"/>
              </a:rPr>
              <a:t>https://github.com/bingoohuang/ec-sshe</a:t>
            </a:r>
            <a:r>
              <a:rPr lang="en-US" altLang="zh-CN" dirty="0" smtClean="0"/>
              <a:t> </a:t>
            </a:r>
            <a:r>
              <a:rPr lang="zh-CN" altLang="en-US" dirty="0" smtClean="0"/>
              <a:t>上</a:t>
            </a:r>
            <a:endParaRPr lang="en-US" altLang="zh-CN" dirty="0" smtClean="0"/>
          </a:p>
          <a:p>
            <a:pPr lvl="1"/>
            <a:r>
              <a:rPr lang="en-US" altLang="zh-CN" dirty="0" smtClean="0"/>
              <a:t>SSHE</a:t>
            </a:r>
            <a:r>
              <a:rPr lang="zh-CN" altLang="en-US" dirty="0" smtClean="0"/>
              <a:t>：</a:t>
            </a:r>
            <a:r>
              <a:rPr lang="en-US" altLang="zh-CN" b="1" dirty="0" err="1" smtClean="0">
                <a:solidFill>
                  <a:srgbClr val="FF0000"/>
                </a:solidFill>
              </a:rPr>
              <a:t>ssh</a:t>
            </a:r>
            <a:r>
              <a:rPr lang="en-US" altLang="zh-CN" b="1" dirty="0" smtClean="0">
                <a:solidFill>
                  <a:srgbClr val="FF0000"/>
                </a:solidFill>
              </a:rPr>
              <a:t> easy, </a:t>
            </a:r>
            <a:r>
              <a:rPr lang="en-US" altLang="zh-CN" b="1" dirty="0" smtClean="0">
                <a:solidFill>
                  <a:srgbClr val="FF0000"/>
                </a:solidFill>
              </a:rPr>
              <a:t>sexy</a:t>
            </a:r>
            <a:r>
              <a:rPr lang="en-US" altLang="en-US" b="1" dirty="0" smtClean="0">
                <a:solidFill>
                  <a:srgbClr val="FF0000"/>
                </a:solidFill>
              </a:rPr>
              <a:t>/slim/simple</a:t>
            </a:r>
            <a:r>
              <a:rPr lang="en-US" altLang="zh-CN" b="1" dirty="0" smtClean="0">
                <a:solidFill>
                  <a:srgbClr val="FF0000"/>
                </a:solidFill>
              </a:rPr>
              <a:t> </a:t>
            </a:r>
            <a:r>
              <a:rPr lang="en-US" altLang="zh-CN" b="1" dirty="0" smtClean="0">
                <a:solidFill>
                  <a:srgbClr val="FF0000"/>
                </a:solidFill>
              </a:rPr>
              <a:t>she</a:t>
            </a:r>
          </a:p>
          <a:p>
            <a:pPr lvl="1"/>
            <a:r>
              <a:rPr lang="en-US" altLang="zh-CN" dirty="0" smtClean="0"/>
              <a:t>EC-SSHE, </a:t>
            </a:r>
            <a:r>
              <a:rPr lang="zh-CN" altLang="en-US" dirty="0" smtClean="0"/>
              <a:t>电渠版本</a:t>
            </a:r>
            <a:endParaRPr lang="zh-CN" altLang="en-US" dirty="0"/>
          </a:p>
        </p:txBody>
      </p:sp>
    </p:spTree>
    <p:extLst>
      <p:ext uri="{BB962C8B-B14F-4D97-AF65-F5344CB8AC3E}">
        <p14:creationId xmlns:p14="http://schemas.microsoft.com/office/powerpoint/2010/main" val="28422912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461665"/>
            <a:ext cx="7551432" cy="5835197"/>
          </a:xfrm>
          <a:prstGeom prst="rect">
            <a:avLst/>
          </a:prstGeom>
          <a:ln>
            <a:solidFill>
              <a:schemeClr val="accent1"/>
            </a:solidFill>
          </a:ln>
        </p:spPr>
      </p:pic>
      <p:sp>
        <p:nvSpPr>
          <p:cNvPr id="5" name="矩形 4"/>
          <p:cNvSpPr/>
          <p:nvPr/>
        </p:nvSpPr>
        <p:spPr>
          <a:xfrm>
            <a:off x="1804088" y="0"/>
            <a:ext cx="3340145" cy="461665"/>
          </a:xfrm>
          <a:prstGeom prst="rect">
            <a:avLst/>
          </a:prstGeom>
        </p:spPr>
        <p:txBody>
          <a:bodyPr wrap="none">
            <a:spAutoFit/>
          </a:bodyPr>
          <a:lstStyle/>
          <a:p>
            <a:r>
              <a:rPr lang="zh-CN" altLang="en-US" sz="2400" b="1" dirty="0" smtClean="0">
                <a:solidFill>
                  <a:srgbClr val="FF0000"/>
                </a:solidFill>
              </a:rPr>
              <a:t>java -jar ec-sshe-0.</a:t>
            </a:r>
            <a:r>
              <a:rPr lang="en-US" altLang="zh-CN" sz="2400" b="1" dirty="0" smtClean="0">
                <a:solidFill>
                  <a:srgbClr val="FF0000"/>
                </a:solidFill>
              </a:rPr>
              <a:t>x</a:t>
            </a:r>
            <a:r>
              <a:rPr lang="zh-CN" altLang="en-US" sz="2400" b="1" dirty="0" smtClean="0">
                <a:solidFill>
                  <a:srgbClr val="FF0000"/>
                </a:solidFill>
              </a:rPr>
              <a:t>.</a:t>
            </a:r>
            <a:r>
              <a:rPr lang="en-US" altLang="zh-CN" sz="2400" b="1" dirty="0" smtClean="0">
                <a:solidFill>
                  <a:srgbClr val="FF0000"/>
                </a:solidFill>
              </a:rPr>
              <a:t>x</a:t>
            </a:r>
            <a:r>
              <a:rPr lang="zh-CN" altLang="en-US" sz="2400" b="1" dirty="0" smtClean="0">
                <a:solidFill>
                  <a:srgbClr val="FF0000"/>
                </a:solidFill>
              </a:rPr>
              <a:t>.jar</a:t>
            </a:r>
            <a:endParaRPr lang="zh-CN" altLang="en-US" sz="2400" b="1" dirty="0">
              <a:solidFill>
                <a:srgbClr val="FF0000"/>
              </a:solidFill>
            </a:endParaRPr>
          </a:p>
        </p:txBody>
      </p:sp>
      <p:pic>
        <p:nvPicPr>
          <p:cNvPr id="6" name="图片 5"/>
          <p:cNvPicPr>
            <a:picLocks noChangeAspect="1"/>
          </p:cNvPicPr>
          <p:nvPr/>
        </p:nvPicPr>
        <p:blipFill>
          <a:blip r:embed="rId3"/>
          <a:stretch>
            <a:fillRect/>
          </a:stretch>
        </p:blipFill>
        <p:spPr>
          <a:xfrm>
            <a:off x="7256815" y="504645"/>
            <a:ext cx="4935185" cy="2874618"/>
          </a:xfrm>
          <a:prstGeom prst="rect">
            <a:avLst/>
          </a:prstGeom>
          <a:noFill/>
          <a:ln>
            <a:solidFill>
              <a:schemeClr val="accent1"/>
            </a:solidFill>
          </a:ln>
        </p:spPr>
      </p:pic>
    </p:spTree>
    <p:extLst>
      <p:ext uri="{BB962C8B-B14F-4D97-AF65-F5344CB8AC3E}">
        <p14:creationId xmlns:p14="http://schemas.microsoft.com/office/powerpoint/2010/main" val="20950106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4088" y="0"/>
            <a:ext cx="3649525" cy="461665"/>
          </a:xfrm>
          <a:prstGeom prst="rect">
            <a:avLst/>
          </a:prstGeom>
        </p:spPr>
        <p:txBody>
          <a:bodyPr wrap="none">
            <a:spAutoFit/>
          </a:bodyPr>
          <a:lstStyle/>
          <a:p>
            <a:r>
              <a:rPr lang="zh-CN" altLang="en-US" sz="2400" b="1" dirty="0" smtClean="0"/>
              <a:t>java -jar ec-sshe-0.</a:t>
            </a:r>
            <a:r>
              <a:rPr lang="en-US" altLang="zh-CN" sz="2400" b="1" dirty="0" smtClean="0"/>
              <a:t>x</a:t>
            </a:r>
            <a:r>
              <a:rPr lang="zh-CN" altLang="en-US" sz="2400" b="1" dirty="0" smtClean="0"/>
              <a:t>.</a:t>
            </a:r>
            <a:r>
              <a:rPr lang="en-US" altLang="zh-CN" sz="2400" b="1" dirty="0"/>
              <a:t>x</a:t>
            </a:r>
            <a:r>
              <a:rPr lang="zh-CN" altLang="en-US" sz="2400" b="1" dirty="0" smtClean="0"/>
              <a:t>.jar </a:t>
            </a:r>
            <a:r>
              <a:rPr lang="en-US" altLang="zh-CN" sz="2400" b="1" dirty="0" smtClean="0">
                <a:solidFill>
                  <a:srgbClr val="FF0000"/>
                </a:solidFill>
              </a:rPr>
              <a:t>-g</a:t>
            </a:r>
            <a:endParaRPr lang="zh-CN" altLang="en-US" sz="2400" b="1" dirty="0">
              <a:solidFill>
                <a:srgbClr val="FF0000"/>
              </a:solidFill>
            </a:endParaRPr>
          </a:p>
        </p:txBody>
      </p:sp>
      <p:pic>
        <p:nvPicPr>
          <p:cNvPr id="5" name="图片 4"/>
          <p:cNvPicPr>
            <a:picLocks noChangeAspect="1"/>
          </p:cNvPicPr>
          <p:nvPr/>
        </p:nvPicPr>
        <p:blipFill>
          <a:blip r:embed="rId2"/>
          <a:stretch>
            <a:fillRect/>
          </a:stretch>
        </p:blipFill>
        <p:spPr>
          <a:xfrm>
            <a:off x="0" y="461665"/>
            <a:ext cx="7359545" cy="6268302"/>
          </a:xfrm>
          <a:prstGeom prst="rect">
            <a:avLst/>
          </a:prstGeom>
          <a:ln>
            <a:solidFill>
              <a:schemeClr val="accent1"/>
            </a:solidFill>
          </a:ln>
        </p:spPr>
      </p:pic>
      <p:pic>
        <p:nvPicPr>
          <p:cNvPr id="7" name="图片 6"/>
          <p:cNvPicPr>
            <a:picLocks noChangeAspect="1"/>
          </p:cNvPicPr>
          <p:nvPr/>
        </p:nvPicPr>
        <p:blipFill>
          <a:blip r:embed="rId3"/>
          <a:stretch>
            <a:fillRect/>
          </a:stretch>
        </p:blipFill>
        <p:spPr>
          <a:xfrm>
            <a:off x="7001766" y="461665"/>
            <a:ext cx="5190234" cy="3798030"/>
          </a:xfrm>
          <a:prstGeom prst="rect">
            <a:avLst/>
          </a:prstGeom>
          <a:ln>
            <a:solidFill>
              <a:schemeClr val="accent1"/>
            </a:solidFill>
          </a:ln>
        </p:spPr>
      </p:pic>
    </p:spTree>
    <p:extLst>
      <p:ext uri="{BB962C8B-B14F-4D97-AF65-F5344CB8AC3E}">
        <p14:creationId xmlns:p14="http://schemas.microsoft.com/office/powerpoint/2010/main" val="31715741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smtClean="0"/>
              <a:t>1(</a:t>
            </a:r>
            <a:r>
              <a:rPr lang="zh-CN" altLang="en-US" dirty="0" smtClean="0"/>
              <a:t>本身要求为</a:t>
            </a:r>
            <a:r>
              <a:rPr lang="en-US" altLang="zh-CN" dirty="0" smtClean="0"/>
              <a:t>UTF-8)</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设置</a:t>
            </a:r>
            <a:r>
              <a:rPr lang="en-US" altLang="zh-CN" dirty="0" smtClean="0"/>
              <a:t>(</a:t>
            </a:r>
            <a:r>
              <a:rPr lang="en-US" altLang="zh-CN" b="1" dirty="0" smtClean="0">
                <a:solidFill>
                  <a:srgbClr val="0000FF"/>
                </a:solidFill>
              </a:rPr>
              <a:t>*settings</a:t>
            </a:r>
            <a:r>
              <a:rPr lang="en-US" altLang="zh-CN" dirty="0" smtClean="0"/>
              <a:t>)</a:t>
            </a:r>
          </a:p>
          <a:p>
            <a:pPr lvl="1"/>
            <a:r>
              <a:rPr lang="en-US" altLang="zh-CN" b="1" dirty="0" smtClean="0">
                <a:solidFill>
                  <a:srgbClr val="FF0000"/>
                </a:solidFill>
              </a:rPr>
              <a:t>charset</a:t>
            </a:r>
            <a:r>
              <a:rPr lang="en-US" altLang="zh-CN" dirty="0" smtClean="0"/>
              <a:t>: </a:t>
            </a:r>
            <a:r>
              <a:rPr lang="zh-CN" altLang="en-US" dirty="0" smtClean="0"/>
              <a:t>与主机通信的字符集，不设置为运行</a:t>
            </a:r>
            <a:r>
              <a:rPr lang="en-US" altLang="zh-CN" dirty="0" smtClean="0"/>
              <a:t>SSHE</a:t>
            </a:r>
            <a:r>
              <a:rPr lang="zh-CN" altLang="en-US" dirty="0" smtClean="0"/>
              <a:t>机器系统字符集。</a:t>
            </a:r>
            <a:r>
              <a:rPr lang="en-US" altLang="zh-CN" dirty="0" smtClean="0"/>
              <a:t>(windows</a:t>
            </a:r>
            <a:r>
              <a:rPr lang="zh-CN" altLang="en-US" dirty="0" smtClean="0"/>
              <a:t>为</a:t>
            </a:r>
            <a:r>
              <a:rPr lang="en-US" altLang="zh-CN" dirty="0" smtClean="0"/>
              <a:t>GBK</a:t>
            </a:r>
            <a:r>
              <a:rPr lang="zh-CN" altLang="en-US" dirty="0" smtClean="0"/>
              <a:t>，</a:t>
            </a:r>
            <a:r>
              <a:rPr lang="en-US" altLang="zh-CN" dirty="0" smtClean="0"/>
              <a:t>mac</a:t>
            </a:r>
            <a:r>
              <a:rPr lang="zh-CN" altLang="en-US" dirty="0" smtClean="0"/>
              <a:t>为</a:t>
            </a:r>
            <a:r>
              <a:rPr lang="en-US" altLang="zh-CN" dirty="0" smtClean="0"/>
              <a:t>UTF-8)</a:t>
            </a:r>
          </a:p>
          <a:p>
            <a:pPr lvl="1"/>
            <a:r>
              <a:rPr lang="en-US" altLang="zh-CN" b="1" dirty="0">
                <a:solidFill>
                  <a:srgbClr val="FF0000"/>
                </a:solidFill>
              </a:rPr>
              <a:t>expect</a:t>
            </a:r>
            <a:r>
              <a:rPr lang="en-US" altLang="zh-CN" dirty="0" smtClean="0"/>
              <a:t>: shell</a:t>
            </a:r>
            <a:r>
              <a:rPr lang="zh-CN" altLang="en-US" dirty="0" smtClean="0"/>
              <a:t>命令执行期望返回特征字符串，默认为</a:t>
            </a:r>
            <a:r>
              <a:rPr lang="en-US" altLang="zh-CN" dirty="0" smtClean="0"/>
              <a:t>$</a:t>
            </a:r>
            <a:r>
              <a:rPr lang="zh-CN" altLang="en-US" dirty="0" smtClean="0"/>
              <a:t>。</a:t>
            </a:r>
            <a:endParaRPr lang="en-US" altLang="zh-CN" dirty="0" smtClean="0"/>
          </a:p>
          <a:p>
            <a:pPr lvl="1"/>
            <a:r>
              <a:rPr lang="en-US" altLang="zh-CN" b="1" dirty="0" err="1">
                <a:solidFill>
                  <a:srgbClr val="FF0000"/>
                </a:solidFill>
              </a:rPr>
              <a:t>excludeLinePattern</a:t>
            </a:r>
            <a:r>
              <a:rPr lang="en-US" altLang="zh-CN" dirty="0" smtClean="0"/>
              <a:t>: </a:t>
            </a:r>
            <a:r>
              <a:rPr lang="zh-CN" altLang="en-US" dirty="0" smtClean="0"/>
              <a:t>排除返回行模式。针对有的主机设置的登录欢迎信息进行消除。</a:t>
            </a:r>
            <a:endParaRPr lang="en-US" altLang="zh-CN" dirty="0" smtClean="0"/>
          </a:p>
          <a:p>
            <a:pPr lvl="1"/>
            <a:r>
              <a:rPr lang="en-US" altLang="zh-CN" b="1" dirty="0" err="1">
                <a:solidFill>
                  <a:srgbClr val="FF0000"/>
                </a:solidFill>
              </a:rPr>
              <a:t>ptyType</a:t>
            </a:r>
            <a:r>
              <a:rPr lang="en-US" altLang="zh-CN" dirty="0" smtClean="0"/>
              <a:t>: </a:t>
            </a:r>
            <a:r>
              <a:rPr lang="zh-CN" altLang="en-US" dirty="0" smtClean="0"/>
              <a:t>伪终端类型，默认为</a:t>
            </a:r>
            <a:r>
              <a:rPr lang="en-US" altLang="zh-CN" dirty="0" smtClean="0"/>
              <a:t>vt100</a:t>
            </a:r>
            <a:r>
              <a:rPr lang="zh-CN" altLang="en-US" dirty="0" smtClean="0"/>
              <a:t>，可以设置为</a:t>
            </a:r>
            <a:r>
              <a:rPr lang="en-US" altLang="zh-CN" dirty="0" smtClean="0"/>
              <a:t>dump</a:t>
            </a:r>
            <a:r>
              <a:rPr lang="zh-CN" altLang="en-US" dirty="0" smtClean="0"/>
              <a:t>等值。</a:t>
            </a:r>
            <a:endParaRPr lang="en-US" altLang="zh-CN" dirty="0" smtClean="0"/>
          </a:p>
          <a:p>
            <a:pPr lvl="1"/>
            <a:r>
              <a:rPr lang="en-US" altLang="zh-CN" b="1" dirty="0">
                <a:solidFill>
                  <a:srgbClr val="FF0000"/>
                </a:solidFill>
              </a:rPr>
              <a:t>confirm</a:t>
            </a:r>
            <a:r>
              <a:rPr lang="en-US" altLang="zh-CN" dirty="0" smtClean="0"/>
              <a:t>: </a:t>
            </a:r>
            <a:r>
              <a:rPr lang="zh-CN" altLang="en-US" dirty="0" smtClean="0"/>
              <a:t>命令执行后确认确认。取值为</a:t>
            </a:r>
            <a:r>
              <a:rPr lang="en-US" altLang="zh-CN" dirty="0" smtClean="0"/>
              <a:t>:</a:t>
            </a:r>
          </a:p>
          <a:p>
            <a:pPr lvl="2"/>
            <a:r>
              <a:rPr lang="en-US" altLang="zh-CN" sz="2400" b="1" dirty="0" err="1">
                <a:solidFill>
                  <a:srgbClr val="0000FF"/>
                </a:solidFill>
              </a:rPr>
              <a:t>byOp</a:t>
            </a:r>
            <a:r>
              <a:rPr lang="en-US" altLang="zh-CN" dirty="0" smtClean="0"/>
              <a:t>: </a:t>
            </a:r>
            <a:r>
              <a:rPr lang="zh-CN" altLang="en-US" dirty="0" smtClean="0"/>
              <a:t>每条操作执行后都需要确认，才执行下一条命令；</a:t>
            </a:r>
            <a:endParaRPr lang="en-US" altLang="zh-CN" dirty="0" smtClean="0"/>
          </a:p>
          <a:p>
            <a:pPr lvl="2"/>
            <a:r>
              <a:rPr lang="en-US" altLang="zh-CN" sz="2400" b="1" dirty="0" err="1">
                <a:solidFill>
                  <a:srgbClr val="0000FF"/>
                </a:solidFill>
              </a:rPr>
              <a:t>byHost</a:t>
            </a:r>
            <a:r>
              <a:rPr lang="en-US" altLang="zh-CN" dirty="0" smtClean="0"/>
              <a:t>: </a:t>
            </a:r>
            <a:r>
              <a:rPr lang="zh-CN" altLang="en-US" dirty="0" smtClean="0"/>
              <a:t>每一主机所有操作都执行完后，需要确认，才执行下一主机所有操作；</a:t>
            </a:r>
            <a:endParaRPr lang="en-US" altLang="zh-CN" dirty="0" smtClean="0"/>
          </a:p>
          <a:p>
            <a:pPr lvl="2"/>
            <a:r>
              <a:rPr lang="en-US" altLang="zh-CN" sz="2400" b="1" dirty="0">
                <a:solidFill>
                  <a:srgbClr val="0000FF"/>
                </a:solidFill>
              </a:rPr>
              <a:t>none</a:t>
            </a:r>
            <a:r>
              <a:rPr lang="en-US" altLang="zh-CN" dirty="0" smtClean="0"/>
              <a:t>: </a:t>
            </a:r>
            <a:r>
              <a:rPr lang="zh-CN" altLang="en-US" dirty="0" smtClean="0"/>
              <a:t>无需确认，默认值。</a:t>
            </a:r>
            <a:endParaRPr lang="en-US" altLang="zh-CN" dirty="0" smtClean="0"/>
          </a:p>
          <a:p>
            <a:pPr lvl="1"/>
            <a:r>
              <a:rPr lang="en-US" altLang="zh-CN" b="1" dirty="0" err="1">
                <a:solidFill>
                  <a:srgbClr val="FF0000"/>
                </a:solidFill>
              </a:rPr>
              <a:t>confirmMaxWaitMillis</a:t>
            </a:r>
            <a:r>
              <a:rPr lang="en-US" altLang="zh-CN" dirty="0" smtClean="0"/>
              <a:t>: </a:t>
            </a:r>
            <a:r>
              <a:rPr lang="zh-CN" altLang="en-US" dirty="0" smtClean="0"/>
              <a:t>确认最大等待毫秒数。默认为永久等待。</a:t>
            </a:r>
            <a:endParaRPr lang="en-US" altLang="zh-CN" dirty="0" smtClean="0"/>
          </a:p>
        </p:txBody>
      </p:sp>
    </p:spTree>
    <p:extLst>
      <p:ext uri="{BB962C8B-B14F-4D97-AF65-F5344CB8AC3E}">
        <p14:creationId xmlns:p14="http://schemas.microsoft.com/office/powerpoint/2010/main" val="14846966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dirty="0"/>
              <a:t>主机</a:t>
            </a:r>
            <a:r>
              <a:rPr lang="en-US" altLang="zh-CN" dirty="0" smtClean="0"/>
              <a:t>(</a:t>
            </a:r>
            <a:r>
              <a:rPr lang="en-US" altLang="zh-CN" b="1" dirty="0" smtClean="0">
                <a:solidFill>
                  <a:srgbClr val="0000FF"/>
                </a:solidFill>
              </a:rPr>
              <a:t>*hosts</a:t>
            </a:r>
            <a:r>
              <a:rPr lang="en-US" altLang="zh-CN" dirty="0" smtClean="0"/>
              <a:t>)</a:t>
            </a:r>
          </a:p>
          <a:p>
            <a:pPr lvl="1"/>
            <a:r>
              <a:rPr lang="zh-CN" altLang="en-US" dirty="0" smtClean="0"/>
              <a:t>所有需要批量执行操作的远程主机列表</a:t>
            </a:r>
            <a:endParaRPr lang="en-US" altLang="zh-CN" dirty="0" smtClean="0"/>
          </a:p>
          <a:p>
            <a:pPr lvl="1"/>
            <a:r>
              <a:rPr lang="zh-CN" altLang="en-US" dirty="0" smtClean="0"/>
              <a:t>每一行格式为</a:t>
            </a:r>
            <a:r>
              <a:rPr lang="en-US" altLang="zh-CN" dirty="0" smtClean="0"/>
              <a:t>: </a:t>
            </a:r>
            <a:r>
              <a:rPr lang="en-US" altLang="zh-CN" dirty="0" err="1" smtClean="0"/>
              <a:t>ip</a:t>
            </a:r>
            <a:r>
              <a:rPr lang="en-US" altLang="zh-CN" dirty="0" smtClean="0"/>
              <a:t> username password</a:t>
            </a:r>
            <a:r>
              <a:rPr lang="zh-CN" altLang="en-US" dirty="0" smtClean="0"/>
              <a:t>。</a:t>
            </a:r>
            <a:endParaRPr lang="en-US" altLang="zh-CN" dirty="0" smtClean="0"/>
          </a:p>
          <a:p>
            <a:pPr lvl="1"/>
            <a:r>
              <a:rPr lang="zh-CN" altLang="en-US" dirty="0" smtClean="0"/>
              <a:t>如果只写</a:t>
            </a:r>
            <a:r>
              <a:rPr lang="en-US" altLang="zh-CN" dirty="0" err="1" smtClean="0"/>
              <a:t>ip</a:t>
            </a:r>
            <a:r>
              <a:rPr lang="zh-CN" altLang="en-US" dirty="0" smtClean="0"/>
              <a:t>，表示</a:t>
            </a:r>
            <a:r>
              <a:rPr lang="en-US" altLang="zh-CN" dirty="0" smtClean="0"/>
              <a:t>username</a:t>
            </a:r>
            <a:r>
              <a:rPr lang="zh-CN" altLang="en-US" dirty="0" smtClean="0"/>
              <a:t>和</a:t>
            </a:r>
            <a:r>
              <a:rPr lang="en-US" altLang="zh-CN" dirty="0" smtClean="0"/>
              <a:t>password</a:t>
            </a:r>
            <a:r>
              <a:rPr lang="zh-CN" altLang="en-US" dirty="0" smtClean="0"/>
              <a:t>与上一行主机相同。</a:t>
            </a:r>
            <a:endParaRPr lang="en-US" altLang="zh-CN" dirty="0" smtClean="0"/>
          </a:p>
          <a:p>
            <a:pPr lvl="1"/>
            <a:r>
              <a:rPr lang="en-US" altLang="zh-CN" dirty="0" smtClean="0"/>
              <a:t>Password</a:t>
            </a:r>
            <a:r>
              <a:rPr lang="zh-CN" altLang="en-US" dirty="0" smtClean="0"/>
              <a:t>可以写明文，也可以写密文，密文格式为</a:t>
            </a:r>
            <a:r>
              <a:rPr lang="en-US" altLang="zh-CN" dirty="0" smtClean="0"/>
              <a:t>: {AES}XXXXX</a:t>
            </a:r>
            <a:r>
              <a:rPr lang="zh-CN" altLang="en-US" dirty="0" smtClean="0"/>
              <a:t>。</a:t>
            </a:r>
            <a:endParaRPr lang="en-US" altLang="zh-CN" dirty="0" smtClean="0"/>
          </a:p>
          <a:p>
            <a:pPr lvl="1"/>
            <a:endParaRPr lang="en-US" altLang="zh-CN" dirty="0" smtClean="0"/>
          </a:p>
          <a:p>
            <a:pPr lvl="1"/>
            <a:endParaRPr lang="en-US" altLang="zh-CN" dirty="0" smtClean="0"/>
          </a:p>
        </p:txBody>
      </p:sp>
      <p:pic>
        <p:nvPicPr>
          <p:cNvPr id="4" name="图片 3"/>
          <p:cNvPicPr>
            <a:picLocks noChangeAspect="1"/>
          </p:cNvPicPr>
          <p:nvPr/>
        </p:nvPicPr>
        <p:blipFill>
          <a:blip r:embed="rId2"/>
          <a:stretch>
            <a:fillRect/>
          </a:stretch>
        </p:blipFill>
        <p:spPr>
          <a:xfrm>
            <a:off x="1561586" y="4001294"/>
            <a:ext cx="5061636" cy="2814648"/>
          </a:xfrm>
          <a:prstGeom prst="rect">
            <a:avLst/>
          </a:prstGeom>
        </p:spPr>
      </p:pic>
    </p:spTree>
    <p:extLst>
      <p:ext uri="{BB962C8B-B14F-4D97-AF65-F5344CB8AC3E}">
        <p14:creationId xmlns:p14="http://schemas.microsoft.com/office/powerpoint/2010/main" val="31071023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a:t>3</a:t>
            </a:r>
            <a:endParaRPr lang="zh-CN" altLang="en-US" dirty="0"/>
          </a:p>
        </p:txBody>
      </p:sp>
      <p:sp>
        <p:nvSpPr>
          <p:cNvPr id="3" name="内容占位符 2"/>
          <p:cNvSpPr>
            <a:spLocks noGrp="1"/>
          </p:cNvSpPr>
          <p:nvPr>
            <p:ph idx="1"/>
          </p:nvPr>
        </p:nvSpPr>
        <p:spPr>
          <a:xfrm>
            <a:off x="838200" y="1371600"/>
            <a:ext cx="10515600" cy="5486400"/>
          </a:xfrm>
        </p:spPr>
        <p:txBody>
          <a:bodyPr>
            <a:normAutofit lnSpcReduction="10000"/>
          </a:bodyPr>
          <a:lstStyle/>
          <a:p>
            <a:r>
              <a:rPr lang="zh-CN" altLang="en-US" dirty="0"/>
              <a:t>操作</a:t>
            </a:r>
            <a:r>
              <a:rPr lang="en-US" altLang="zh-CN" dirty="0" smtClean="0"/>
              <a:t>(</a:t>
            </a:r>
            <a:r>
              <a:rPr lang="en-US" altLang="zh-CN" b="1" dirty="0" smtClean="0">
                <a:solidFill>
                  <a:srgbClr val="0000FF"/>
                </a:solidFill>
              </a:rPr>
              <a:t>*operations</a:t>
            </a:r>
            <a:r>
              <a:rPr lang="en-US" altLang="zh-CN" dirty="0" smtClean="0"/>
              <a:t>)</a:t>
            </a:r>
          </a:p>
          <a:p>
            <a:pPr lvl="1"/>
            <a:r>
              <a:rPr lang="zh-CN" altLang="en-US" dirty="0" smtClean="0"/>
              <a:t>格式</a:t>
            </a:r>
            <a:r>
              <a:rPr lang="en-US" altLang="zh-CN" dirty="0" smtClean="0"/>
              <a:t>: [@1.2.3.5] [</a:t>
            </a:r>
            <a:r>
              <a:rPr lang="en-US" altLang="zh-CN" dirty="0" err="1" smtClean="0"/>
              <a:t>cmdType</a:t>
            </a:r>
            <a:r>
              <a:rPr lang="en-US" altLang="zh-CN" dirty="0" smtClean="0"/>
              <a:t>] command</a:t>
            </a:r>
          </a:p>
          <a:p>
            <a:pPr lvl="1"/>
            <a:r>
              <a:rPr lang="zh-CN" altLang="en-US" dirty="0"/>
              <a:t>第</a:t>
            </a:r>
            <a:r>
              <a:rPr lang="zh-CN" altLang="en-US" dirty="0" smtClean="0"/>
              <a:t>一部分：通过</a:t>
            </a:r>
            <a:r>
              <a:rPr lang="en-US" altLang="zh-CN" dirty="0" smtClean="0"/>
              <a:t>@</a:t>
            </a:r>
            <a:r>
              <a:rPr lang="en-US" altLang="zh-CN" dirty="0" err="1" smtClean="0"/>
              <a:t>ip</a:t>
            </a:r>
            <a:r>
              <a:rPr lang="zh-CN" altLang="en-US" dirty="0" smtClean="0"/>
              <a:t>指定后续命令只在特定</a:t>
            </a:r>
            <a:r>
              <a:rPr lang="en-US" altLang="zh-CN" dirty="0" err="1" smtClean="0"/>
              <a:t>ip</a:t>
            </a:r>
            <a:r>
              <a:rPr lang="zh-CN" altLang="en-US" dirty="0" smtClean="0"/>
              <a:t>主机上执行，可选。</a:t>
            </a:r>
            <a:endParaRPr lang="en-US" altLang="zh-CN" dirty="0" smtClean="0"/>
          </a:p>
          <a:p>
            <a:pPr lvl="2"/>
            <a:r>
              <a:rPr lang="en-US" altLang="zh-CN" dirty="0" smtClean="0"/>
              <a:t>@xyz</a:t>
            </a:r>
            <a:r>
              <a:rPr lang="zh-CN" altLang="en-US" dirty="0" smtClean="0"/>
              <a:t>，</a:t>
            </a:r>
            <a:r>
              <a:rPr lang="en-US" altLang="zh-CN" dirty="0" smtClean="0"/>
              <a:t>xyz</a:t>
            </a:r>
            <a:r>
              <a:rPr lang="zh-CN" altLang="en-US" dirty="0" smtClean="0"/>
              <a:t>可以为完整的</a:t>
            </a:r>
            <a:r>
              <a:rPr lang="en-US" altLang="zh-CN" dirty="0" err="1" smtClean="0"/>
              <a:t>ip</a:t>
            </a:r>
            <a:r>
              <a:rPr lang="zh-CN" altLang="en-US" dirty="0" smtClean="0"/>
              <a:t>，或者</a:t>
            </a:r>
            <a:r>
              <a:rPr lang="en-US" altLang="zh-CN" dirty="0" err="1" smtClean="0"/>
              <a:t>ip</a:t>
            </a:r>
            <a:r>
              <a:rPr lang="zh-CN" altLang="en-US" dirty="0" smtClean="0"/>
              <a:t>一部分，或者使用*</a:t>
            </a:r>
            <a:r>
              <a:rPr lang="en-US" altLang="zh-CN" dirty="0" smtClean="0"/>
              <a:t>,?</a:t>
            </a:r>
            <a:r>
              <a:rPr lang="zh-CN" altLang="en-US" dirty="0" smtClean="0"/>
              <a:t>通配符进行匹配。</a:t>
            </a:r>
            <a:endParaRPr lang="en-US" altLang="zh-CN" dirty="0" smtClean="0"/>
          </a:p>
          <a:p>
            <a:pPr lvl="2"/>
            <a:r>
              <a:rPr lang="zh-CN" altLang="en-US" dirty="0" smtClean="0"/>
              <a:t>例如：</a:t>
            </a:r>
            <a:r>
              <a:rPr lang="en-US" altLang="zh-CN" dirty="0" smtClean="0"/>
              <a:t>@1.2.3.5  @5 </a:t>
            </a:r>
            <a:r>
              <a:rPr lang="zh-CN" altLang="en-US" dirty="0" smtClean="0"/>
              <a:t>或者 </a:t>
            </a:r>
            <a:r>
              <a:rPr lang="en-US" altLang="zh-CN" dirty="0" smtClean="0"/>
              <a:t>@*.5</a:t>
            </a:r>
            <a:r>
              <a:rPr lang="zh-CN" altLang="en-US" dirty="0" smtClean="0"/>
              <a:t>。</a:t>
            </a:r>
            <a:endParaRPr lang="en-US" altLang="zh-CN" dirty="0" smtClean="0"/>
          </a:p>
          <a:p>
            <a:pPr lvl="2"/>
            <a:r>
              <a:rPr lang="zh-CN" altLang="en-US" dirty="0" smtClean="0"/>
              <a:t>如果未使用</a:t>
            </a:r>
            <a:r>
              <a:rPr lang="en-US" altLang="zh-CN" dirty="0" smtClean="0"/>
              <a:t>@xyz</a:t>
            </a:r>
            <a:r>
              <a:rPr lang="zh-CN" altLang="en-US" dirty="0" smtClean="0"/>
              <a:t>来指定，则在所有配置主机上执行。</a:t>
            </a:r>
            <a:endParaRPr lang="en-US" altLang="zh-CN" dirty="0" smtClean="0"/>
          </a:p>
          <a:p>
            <a:pPr lvl="1"/>
            <a:r>
              <a:rPr lang="zh-CN" altLang="en-US" dirty="0" smtClean="0"/>
              <a:t>第二部分：操作类型</a:t>
            </a:r>
            <a:r>
              <a:rPr lang="en-US" altLang="zh-CN" dirty="0" smtClean="0"/>
              <a:t>(</a:t>
            </a:r>
            <a:r>
              <a:rPr lang="en-US" altLang="zh-CN" dirty="0" err="1" smtClean="0"/>
              <a:t>cmdType</a:t>
            </a:r>
            <a:r>
              <a:rPr lang="en-US" altLang="zh-CN" dirty="0" smtClean="0"/>
              <a:t>)</a:t>
            </a:r>
            <a:r>
              <a:rPr lang="zh-CN" altLang="en-US" dirty="0" smtClean="0"/>
              <a:t>，可选。没有指定时，默认为</a:t>
            </a:r>
            <a:r>
              <a:rPr lang="en-US" altLang="zh-CN" dirty="0" smtClean="0"/>
              <a:t>[shell]</a:t>
            </a:r>
            <a:r>
              <a:rPr lang="zh-CN" altLang="en-US" dirty="0" smtClean="0"/>
              <a:t>。</a:t>
            </a:r>
            <a:endParaRPr lang="en-US" altLang="zh-CN" dirty="0" smtClean="0"/>
          </a:p>
          <a:p>
            <a:pPr lvl="2"/>
            <a:r>
              <a:rPr lang="en-US" altLang="zh-CN" dirty="0" smtClean="0"/>
              <a:t>[shell] </a:t>
            </a:r>
            <a:r>
              <a:rPr lang="zh-CN" altLang="en-US" dirty="0" smtClean="0"/>
              <a:t>表示后续是普通</a:t>
            </a:r>
            <a:r>
              <a:rPr lang="en-US" altLang="zh-CN" dirty="0" smtClean="0"/>
              <a:t>shell</a:t>
            </a:r>
            <a:r>
              <a:rPr lang="zh-CN" altLang="en-US" dirty="0" smtClean="0"/>
              <a:t>命令。同一远程主机的所有</a:t>
            </a:r>
            <a:r>
              <a:rPr lang="en-US" altLang="zh-CN" dirty="0" smtClean="0"/>
              <a:t>shell</a:t>
            </a:r>
            <a:r>
              <a:rPr lang="zh-CN" altLang="en-US" dirty="0" smtClean="0"/>
              <a:t>命令具有上下文关系。</a:t>
            </a:r>
            <a:endParaRPr lang="en-US" altLang="zh-CN" dirty="0" smtClean="0"/>
          </a:p>
          <a:p>
            <a:pPr lvl="2"/>
            <a:r>
              <a:rPr lang="en-US" altLang="zh-CN" dirty="0" smtClean="0"/>
              <a:t>[exec] </a:t>
            </a:r>
            <a:r>
              <a:rPr lang="zh-CN" altLang="en-US" dirty="0" smtClean="0"/>
              <a:t>后续是远程主机命令。无上下文关系。</a:t>
            </a:r>
            <a:endParaRPr lang="en-US" altLang="zh-CN" dirty="0" smtClean="0"/>
          </a:p>
          <a:p>
            <a:pPr lvl="2"/>
            <a:r>
              <a:rPr lang="en-US" altLang="zh-CN" dirty="0"/>
              <a:t>[</a:t>
            </a:r>
            <a:r>
              <a:rPr lang="en-US" altLang="zh-CN" dirty="0" err="1" smtClean="0"/>
              <a:t>sftp</a:t>
            </a:r>
            <a:r>
              <a:rPr lang="en-US" altLang="zh-CN" dirty="0" smtClean="0"/>
              <a:t>] </a:t>
            </a:r>
            <a:r>
              <a:rPr lang="zh-CN" altLang="en-US" dirty="0" smtClean="0"/>
              <a:t>表示后续是</a:t>
            </a:r>
            <a:r>
              <a:rPr lang="en-US" altLang="zh-CN" dirty="0" err="1" smtClean="0"/>
              <a:t>sftp</a:t>
            </a:r>
            <a:r>
              <a:rPr lang="zh-CN" altLang="en-US" dirty="0" smtClean="0"/>
              <a:t>上传或者下载命令。</a:t>
            </a:r>
            <a:endParaRPr lang="en-US" altLang="zh-CN" dirty="0" smtClean="0"/>
          </a:p>
          <a:p>
            <a:pPr lvl="3"/>
            <a:r>
              <a:rPr lang="zh-CN" altLang="en-US" dirty="0" smtClean="0"/>
              <a:t>本命令会显示文件上传</a:t>
            </a:r>
            <a:r>
              <a:rPr lang="en-US" altLang="zh-CN" dirty="0" smtClean="0"/>
              <a:t>/</a:t>
            </a:r>
            <a:r>
              <a:rPr lang="zh-CN" altLang="en-US" dirty="0" smtClean="0"/>
              <a:t>下载进度。无上下文关系。</a:t>
            </a:r>
            <a:endParaRPr lang="en-US" altLang="zh-CN" dirty="0" smtClean="0"/>
          </a:p>
          <a:p>
            <a:pPr lvl="3"/>
            <a:r>
              <a:rPr lang="en-US" altLang="zh-CN" dirty="0" smtClean="0"/>
              <a:t>[</a:t>
            </a:r>
            <a:r>
              <a:rPr lang="en-US" altLang="zh-CN" dirty="0" err="1" smtClean="0"/>
              <a:t>sftp</a:t>
            </a:r>
            <a:r>
              <a:rPr lang="en-US" altLang="zh-CN" dirty="0" smtClean="0"/>
              <a:t>] put </a:t>
            </a:r>
            <a:r>
              <a:rPr lang="en-US" altLang="zh-CN" dirty="0" err="1" smtClean="0"/>
              <a:t>localpath</a:t>
            </a:r>
            <a:r>
              <a:rPr lang="en-US" altLang="zh-CN" dirty="0" smtClean="0"/>
              <a:t>/</a:t>
            </a:r>
            <a:r>
              <a:rPr lang="en-US" altLang="zh-CN" dirty="0" err="1" smtClean="0"/>
              <a:t>localfile</a:t>
            </a:r>
            <a:r>
              <a:rPr lang="en-US" altLang="zh-CN" dirty="0" smtClean="0"/>
              <a:t> </a:t>
            </a:r>
            <a:r>
              <a:rPr lang="en-US" altLang="zh-CN" dirty="0" err="1" smtClean="0"/>
              <a:t>remotepath</a:t>
            </a:r>
            <a:endParaRPr lang="en-US" altLang="zh-CN" dirty="0" smtClean="0"/>
          </a:p>
          <a:p>
            <a:pPr lvl="3"/>
            <a:r>
              <a:rPr lang="en-US" altLang="zh-CN" dirty="0" smtClean="0"/>
              <a:t>[</a:t>
            </a:r>
            <a:r>
              <a:rPr lang="en-US" altLang="zh-CN" dirty="0" err="1" smtClean="0"/>
              <a:t>sftp</a:t>
            </a:r>
            <a:r>
              <a:rPr lang="en-US" altLang="zh-CN" dirty="0" smtClean="0"/>
              <a:t>] get </a:t>
            </a:r>
            <a:r>
              <a:rPr lang="en-US" altLang="zh-CN" dirty="0" err="1" smtClean="0"/>
              <a:t>remotepath</a:t>
            </a:r>
            <a:r>
              <a:rPr lang="en-US" altLang="zh-CN" dirty="0" smtClean="0"/>
              <a:t>/</a:t>
            </a:r>
            <a:r>
              <a:rPr lang="en-US" altLang="zh-CN" dirty="0" err="1" smtClean="0"/>
              <a:t>remotefile</a:t>
            </a:r>
            <a:r>
              <a:rPr lang="en-US" altLang="zh-CN" dirty="0" smtClean="0"/>
              <a:t> </a:t>
            </a:r>
            <a:r>
              <a:rPr lang="en-US" altLang="zh-CN" dirty="0" err="1" smtClean="0"/>
              <a:t>localpath</a:t>
            </a:r>
            <a:endParaRPr lang="en-US" altLang="zh-CN" dirty="0" smtClean="0"/>
          </a:p>
          <a:p>
            <a:pPr lvl="2"/>
            <a:r>
              <a:rPr lang="en-US" altLang="zh-CN" dirty="0"/>
              <a:t>[</a:t>
            </a:r>
            <a:r>
              <a:rPr lang="en-US" altLang="zh-CN" dirty="0" err="1" smtClean="0"/>
              <a:t>scp</a:t>
            </a:r>
            <a:r>
              <a:rPr lang="en-US" altLang="zh-CN" dirty="0" smtClean="0"/>
              <a:t>] </a:t>
            </a:r>
            <a:r>
              <a:rPr lang="zh-CN" altLang="en-US" dirty="0" smtClean="0"/>
              <a:t>与</a:t>
            </a:r>
            <a:r>
              <a:rPr lang="en-US" altLang="zh-CN" dirty="0" err="1" smtClean="0"/>
              <a:t>sftp</a:t>
            </a:r>
            <a:r>
              <a:rPr lang="zh-CN" altLang="en-US" dirty="0" smtClean="0"/>
              <a:t>类似，但是无进度显示。</a:t>
            </a:r>
            <a:endParaRPr lang="en-US" altLang="zh-CN" dirty="0" smtClean="0"/>
          </a:p>
          <a:p>
            <a:pPr lvl="2"/>
            <a:r>
              <a:rPr lang="en-US" altLang="zh-CN" dirty="0" smtClean="0"/>
              <a:t>[sleep] </a:t>
            </a:r>
            <a:r>
              <a:rPr lang="zh-CN" altLang="en-US" dirty="0" smtClean="0"/>
              <a:t>本地命令，比如</a:t>
            </a:r>
            <a:r>
              <a:rPr lang="en-US" altLang="zh-CN" dirty="0" smtClean="0"/>
              <a:t>[sleep] 1000</a:t>
            </a:r>
            <a:r>
              <a:rPr lang="zh-CN" altLang="en-US" dirty="0" smtClean="0"/>
              <a:t>表示休眠</a:t>
            </a:r>
            <a:r>
              <a:rPr lang="en-US" altLang="zh-CN" dirty="0" smtClean="0"/>
              <a:t>1</a:t>
            </a:r>
            <a:r>
              <a:rPr lang="zh-CN" altLang="en-US" dirty="0" smtClean="0"/>
              <a:t>秒</a:t>
            </a:r>
            <a:r>
              <a:rPr lang="zh-CN" altLang="en-US" dirty="0"/>
              <a:t>。</a:t>
            </a:r>
            <a:endParaRPr lang="en-US" altLang="zh-CN" dirty="0" smtClean="0"/>
          </a:p>
          <a:p>
            <a:pPr lvl="2"/>
            <a:r>
              <a:rPr lang="en-US" altLang="zh-CN" dirty="0" smtClean="0"/>
              <a:t>[confirm]</a:t>
            </a:r>
            <a:r>
              <a:rPr lang="zh-CN" altLang="en-US" dirty="0" smtClean="0"/>
              <a:t>本地命令，比如</a:t>
            </a:r>
            <a:r>
              <a:rPr lang="en-US" altLang="zh-CN" dirty="0" smtClean="0"/>
              <a:t>[confirm]</a:t>
            </a:r>
            <a:r>
              <a:rPr lang="zh-CN" altLang="en-US" dirty="0" smtClean="0"/>
              <a:t>表示永久等待至用户确认。</a:t>
            </a:r>
            <a:r>
              <a:rPr lang="en-US" altLang="zh-CN" dirty="0" smtClean="0"/>
              <a:t>[confirm] 3000</a:t>
            </a:r>
            <a:r>
              <a:rPr lang="zh-CN" altLang="en-US" dirty="0" smtClean="0"/>
              <a:t>表示等待用户确认，但是最多等待</a:t>
            </a:r>
            <a:r>
              <a:rPr lang="en-US" altLang="zh-CN" dirty="0" smtClean="0"/>
              <a:t>3</a:t>
            </a:r>
            <a:r>
              <a:rPr lang="zh-CN" altLang="en-US" dirty="0" smtClean="0"/>
              <a:t>秒。</a:t>
            </a:r>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7083164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smtClean="0"/>
              <a:t>4</a:t>
            </a:r>
            <a:endParaRPr lang="zh-CN" altLang="en-US" dirty="0"/>
          </a:p>
        </p:txBody>
      </p:sp>
      <p:sp>
        <p:nvSpPr>
          <p:cNvPr id="3" name="内容占位符 2"/>
          <p:cNvSpPr>
            <a:spLocks noGrp="1"/>
          </p:cNvSpPr>
          <p:nvPr>
            <p:ph idx="1"/>
          </p:nvPr>
        </p:nvSpPr>
        <p:spPr>
          <a:xfrm>
            <a:off x="838200" y="1371600"/>
            <a:ext cx="10515600" cy="5486400"/>
          </a:xfrm>
        </p:spPr>
        <p:txBody>
          <a:bodyPr>
            <a:normAutofit/>
          </a:bodyPr>
          <a:lstStyle/>
          <a:p>
            <a:r>
              <a:rPr lang="zh-CN" altLang="en-US" dirty="0"/>
              <a:t>采集</a:t>
            </a:r>
            <a:r>
              <a:rPr lang="en-US" altLang="zh-CN" dirty="0" smtClean="0"/>
              <a:t>(</a:t>
            </a:r>
            <a:r>
              <a:rPr lang="en-US" altLang="zh-CN" b="1" dirty="0" smtClean="0">
                <a:solidFill>
                  <a:srgbClr val="0000FF"/>
                </a:solidFill>
              </a:rPr>
              <a:t>*collectors</a:t>
            </a:r>
            <a:r>
              <a:rPr lang="en-US" altLang="zh-CN" dirty="0" smtClean="0"/>
              <a:t>)</a:t>
            </a:r>
          </a:p>
          <a:p>
            <a:pPr lvl="1"/>
            <a:r>
              <a:rPr lang="zh-CN" altLang="en-US" dirty="0" smtClean="0"/>
              <a:t>格式</a:t>
            </a:r>
            <a:r>
              <a:rPr lang="en-US" altLang="zh-CN" dirty="0" smtClean="0"/>
              <a:t>: [</a:t>
            </a:r>
            <a:r>
              <a:rPr lang="zh-CN" altLang="en-US" dirty="0" smtClean="0"/>
              <a:t>采集类型</a:t>
            </a:r>
            <a:r>
              <a:rPr lang="en-US" altLang="zh-CN" dirty="0" smtClean="0"/>
              <a:t>] </a:t>
            </a:r>
            <a:r>
              <a:rPr lang="zh-CN" altLang="en-US" dirty="0" smtClean="0"/>
              <a:t>采集参数</a:t>
            </a:r>
            <a:endParaRPr lang="en-US" altLang="zh-CN" dirty="0" smtClean="0"/>
          </a:p>
          <a:p>
            <a:pPr lvl="1"/>
            <a:r>
              <a:rPr lang="zh-CN" altLang="en-US" dirty="0" smtClean="0"/>
              <a:t>例如：</a:t>
            </a:r>
            <a:r>
              <a:rPr lang="en-US" altLang="zh-CN" dirty="0" smtClean="0"/>
              <a:t>No such file or directory</a:t>
            </a:r>
            <a:r>
              <a:rPr lang="zh-CN" altLang="en-US" dirty="0" smtClean="0"/>
              <a:t>，表示采集所有输出包含改字眼的主机及其操作。</a:t>
            </a:r>
            <a:endParaRPr lang="en-US" altLang="zh-CN" dirty="0" smtClean="0"/>
          </a:p>
          <a:p>
            <a:pPr lvl="1"/>
            <a:r>
              <a:rPr lang="zh-CN" altLang="en-US" dirty="0" smtClean="0"/>
              <a:t>采集类型：</a:t>
            </a:r>
            <a:endParaRPr lang="en-US" altLang="zh-CN" dirty="0" smtClean="0"/>
          </a:p>
          <a:p>
            <a:pPr lvl="2"/>
            <a:r>
              <a:rPr lang="en-US" altLang="zh-CN" dirty="0" smtClean="0"/>
              <a:t>[contains] xyz </a:t>
            </a:r>
            <a:r>
              <a:rPr lang="zh-CN" altLang="en-US" dirty="0" smtClean="0"/>
              <a:t>采集执行结果包含</a:t>
            </a:r>
            <a:r>
              <a:rPr lang="en-US" altLang="zh-CN" dirty="0" smtClean="0"/>
              <a:t>xyz</a:t>
            </a:r>
            <a:r>
              <a:rPr lang="zh-CN" altLang="en-US" dirty="0" smtClean="0"/>
              <a:t>的主机及其操作。该类型为默认值</a:t>
            </a:r>
            <a:endParaRPr lang="en-US" altLang="zh-CN" dirty="0" smtClean="0"/>
          </a:p>
          <a:p>
            <a:pPr lvl="2"/>
            <a:r>
              <a:rPr lang="en-US" altLang="zh-CN" dirty="0" smtClean="0"/>
              <a:t>[not contains] xyz</a:t>
            </a:r>
          </a:p>
          <a:p>
            <a:pPr lvl="2"/>
            <a:r>
              <a:rPr lang="en-US" altLang="zh-CN" dirty="0" smtClean="0"/>
              <a:t>[matches] regex</a:t>
            </a:r>
          </a:p>
          <a:p>
            <a:pPr lvl="2"/>
            <a:r>
              <a:rPr lang="en-US" altLang="zh-CN" dirty="0" smtClean="0"/>
              <a:t>[not matches] regex</a:t>
            </a:r>
          </a:p>
          <a:p>
            <a:pPr lvl="1"/>
            <a:r>
              <a:rPr lang="zh-CN" altLang="en-US" dirty="0" smtClean="0"/>
              <a:t>示例</a:t>
            </a:r>
            <a:endParaRPr lang="en-US" altLang="zh-CN" dirty="0" smtClean="0"/>
          </a:p>
          <a:p>
            <a:pPr marL="457200" lvl="1" indent="0">
              <a:buNone/>
            </a:pPr>
            <a:r>
              <a:rPr lang="en-US" altLang="zh-CN" dirty="0" smtClean="0"/>
              <a:t>*collectors</a:t>
            </a:r>
          </a:p>
          <a:p>
            <a:pPr marL="457200" lvl="1" indent="0">
              <a:buNone/>
            </a:pPr>
            <a:r>
              <a:rPr lang="en-US" altLang="zh-CN" dirty="0" smtClean="0"/>
              <a:t>[contains] No such file or directory</a:t>
            </a:r>
          </a:p>
          <a:p>
            <a:pPr lvl="1"/>
            <a:endParaRPr lang="en-US" altLang="zh-CN" dirty="0" smtClean="0"/>
          </a:p>
          <a:p>
            <a:pPr lvl="1"/>
            <a:endParaRPr lang="en-US" altLang="zh-CN" dirty="0" smtClean="0"/>
          </a:p>
        </p:txBody>
      </p:sp>
    </p:spTree>
    <p:extLst>
      <p:ext uri="{BB962C8B-B14F-4D97-AF65-F5344CB8AC3E}">
        <p14:creationId xmlns:p14="http://schemas.microsoft.com/office/powerpoint/2010/main" val="25207677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1: </a:t>
            </a:r>
            <a:r>
              <a:rPr lang="zh-CN" altLang="en-US" dirty="0" smtClean="0"/>
              <a:t>命令很多，输出太快，没法确认执行结果，怎么办</a:t>
            </a:r>
            <a:endParaRPr lang="zh-CN" altLang="en-US" dirty="0"/>
          </a:p>
        </p:txBody>
      </p:sp>
      <p:sp>
        <p:nvSpPr>
          <p:cNvPr id="3" name="内容占位符 2"/>
          <p:cNvSpPr>
            <a:spLocks noGrp="1"/>
          </p:cNvSpPr>
          <p:nvPr>
            <p:ph idx="1"/>
          </p:nvPr>
        </p:nvSpPr>
        <p:spPr/>
        <p:txBody>
          <a:bodyPr/>
          <a:lstStyle/>
          <a:p>
            <a:r>
              <a:rPr lang="zh-CN" altLang="en-US" dirty="0" smtClean="0"/>
              <a:t>办法</a:t>
            </a:r>
            <a:r>
              <a:rPr lang="en-US" altLang="zh-CN" dirty="0" smtClean="0"/>
              <a:t>1</a:t>
            </a:r>
            <a:r>
              <a:rPr lang="zh-CN" altLang="en-US" dirty="0" smtClean="0"/>
              <a:t>：重定向结果到文件，然后打开文件慢慢看</a:t>
            </a:r>
            <a:endParaRPr lang="en-US" altLang="zh-CN" dirty="0" smtClean="0"/>
          </a:p>
          <a:p>
            <a:r>
              <a:rPr lang="zh-CN" altLang="en-US" dirty="0" smtClean="0"/>
              <a:t>办法</a:t>
            </a:r>
            <a:r>
              <a:rPr lang="en-US" altLang="zh-CN" dirty="0" smtClean="0"/>
              <a:t>2</a:t>
            </a:r>
            <a:r>
              <a:rPr lang="zh-CN" altLang="en-US" dirty="0" smtClean="0"/>
              <a:t>：在操作中合适位置添加</a:t>
            </a:r>
            <a:r>
              <a:rPr lang="en-US" altLang="zh-CN" dirty="0" smtClean="0"/>
              <a:t>[confirm]</a:t>
            </a:r>
            <a:r>
              <a:rPr lang="zh-CN" altLang="en-US" dirty="0" smtClean="0"/>
              <a:t>命令，等待用户确认后，再执行后续操作。</a:t>
            </a:r>
            <a:endParaRPr lang="en-US" altLang="zh-CN" dirty="0" smtClean="0"/>
          </a:p>
          <a:p>
            <a:r>
              <a:rPr lang="zh-CN" altLang="en-US" dirty="0" smtClean="0"/>
              <a:t>办法</a:t>
            </a:r>
            <a:r>
              <a:rPr lang="en-US" altLang="zh-CN" dirty="0" smtClean="0"/>
              <a:t>3</a:t>
            </a:r>
            <a:r>
              <a:rPr lang="zh-CN" altLang="en-US" dirty="0" smtClean="0"/>
              <a:t>：在设置中添加</a:t>
            </a:r>
            <a:r>
              <a:rPr lang="en-US" altLang="zh-CN" dirty="0" smtClean="0"/>
              <a:t>confirm=</a:t>
            </a:r>
            <a:r>
              <a:rPr lang="en-US" altLang="zh-CN" dirty="0" err="1" smtClean="0"/>
              <a:t>byOp</a:t>
            </a:r>
            <a:r>
              <a:rPr lang="en-US" altLang="zh-CN" dirty="0" smtClean="0"/>
              <a:t>/</a:t>
            </a:r>
            <a:r>
              <a:rPr lang="en-US" altLang="zh-CN" dirty="0" err="1" smtClean="0"/>
              <a:t>byHost</a:t>
            </a:r>
            <a:r>
              <a:rPr lang="zh-CN" altLang="en-US" dirty="0" smtClean="0"/>
              <a:t>指令。</a:t>
            </a:r>
            <a:endParaRPr lang="en-US" altLang="zh-CN" dirty="0" smtClean="0"/>
          </a:p>
          <a:p>
            <a:r>
              <a:rPr lang="zh-CN" altLang="en-US" dirty="0" smtClean="0"/>
              <a:t>注意：可以在等待用户确认时，添加最大等待时长。例如</a:t>
            </a:r>
            <a:endParaRPr lang="en-US" altLang="zh-CN" dirty="0" smtClean="0"/>
          </a:p>
          <a:p>
            <a:pPr lvl="1"/>
            <a:r>
              <a:rPr lang="zh-CN" altLang="en-US" dirty="0"/>
              <a:t>操作</a:t>
            </a:r>
            <a:r>
              <a:rPr lang="zh-CN" altLang="en-US" dirty="0" smtClean="0"/>
              <a:t>中，</a:t>
            </a:r>
            <a:r>
              <a:rPr lang="en-US" altLang="zh-CN" dirty="0" smtClean="0"/>
              <a:t>[confirm] 1000</a:t>
            </a:r>
            <a:r>
              <a:rPr lang="zh-CN" altLang="en-US" dirty="0" smtClean="0"/>
              <a:t>，表示</a:t>
            </a:r>
            <a:r>
              <a:rPr lang="en-US" altLang="zh-CN" dirty="0" smtClean="0"/>
              <a:t>1</a:t>
            </a:r>
            <a:r>
              <a:rPr lang="zh-CN" altLang="en-US" dirty="0" smtClean="0"/>
              <a:t>秒内未确认，自动往后执行。</a:t>
            </a:r>
            <a:endParaRPr lang="en-US" altLang="zh-CN" dirty="0" smtClean="0"/>
          </a:p>
          <a:p>
            <a:pPr lvl="1"/>
            <a:r>
              <a:rPr lang="zh-CN" altLang="en-US" dirty="0" smtClean="0"/>
              <a:t>设置中添加</a:t>
            </a:r>
            <a:r>
              <a:rPr lang="en-US" altLang="zh-CN" dirty="0" err="1" smtClean="0"/>
              <a:t>confirmMaxWaitMillis</a:t>
            </a:r>
            <a:r>
              <a:rPr lang="en-US" altLang="zh-CN" dirty="0" smtClean="0"/>
              <a:t>=1000</a:t>
            </a:r>
            <a:r>
              <a:rPr lang="zh-CN" altLang="en-US" dirty="0" smtClean="0"/>
              <a:t>，与上述同理。</a:t>
            </a:r>
            <a:endParaRPr lang="en-US" altLang="zh-CN" dirty="0" smtClean="0"/>
          </a:p>
          <a:p>
            <a:pPr lvl="1"/>
            <a:r>
              <a:rPr lang="zh-CN" altLang="en-US" dirty="0" smtClean="0"/>
              <a:t>建议上述二者最好不要混合使用。</a:t>
            </a:r>
            <a:endParaRPr lang="zh-CN" altLang="en-US" dirty="0"/>
          </a:p>
        </p:txBody>
      </p:sp>
    </p:spTree>
    <p:extLst>
      <p:ext uri="{BB962C8B-B14F-4D97-AF65-F5344CB8AC3E}">
        <p14:creationId xmlns:p14="http://schemas.microsoft.com/office/powerpoint/2010/main" val="4134213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TotalTime>
  <Words>1429</Words>
  <Application>Microsoft Macintosh PowerPoint</Application>
  <PresentationFormat>自定义</PresentationFormat>
  <Paragraphs>134</Paragraphs>
  <Slides>16</Slides>
  <Notes>4</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EC-SSHE</vt:lpstr>
      <vt:lpstr>背景</vt:lpstr>
      <vt:lpstr>PowerPoint 演示文稿</vt:lpstr>
      <vt:lpstr>PowerPoint 演示文稿</vt:lpstr>
      <vt:lpstr>配置文件格式1(本身要求为UTF-8)</vt:lpstr>
      <vt:lpstr>配置文件格式2</vt:lpstr>
      <vt:lpstr>配置文件格式3</vt:lpstr>
      <vt:lpstr>配置文件格式4</vt:lpstr>
      <vt:lpstr>FAQ 1: 命令很多，输出太快，没法确认执行结果，怎么办</vt:lpstr>
      <vt:lpstr>FAQ 2: 本机通过VPN连接多台VPN主机，速度太慢怎么办？</vt:lpstr>
      <vt:lpstr>FAQ 3: 配置文件有好多版本，如果指定配置文件运行sshe?</vt:lpstr>
      <vt:lpstr>FAQ 4: 我是懒人，我只想点击，可以么？</vt:lpstr>
      <vt:lpstr>FAQ 5: cmdType之exec与shell区别</vt:lpstr>
      <vt:lpstr>演示1：商城25台主机部署flume的sshe配置</vt:lpstr>
      <vt:lpstr>演示2：在&gt;3台机器找接口报文</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EC-SSHE</dc:title>
  <dc:creator>Bingoo</dc:creator>
  <cp:lastModifiedBy>bingoo huang</cp:lastModifiedBy>
  <cp:revision>53</cp:revision>
  <dcterms:created xsi:type="dcterms:W3CDTF">2013-08-26T13:14:06Z</dcterms:created>
  <dcterms:modified xsi:type="dcterms:W3CDTF">2013-08-27T04:03:47Z</dcterms:modified>
</cp:coreProperties>
</file>