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9623"/>
    <p:restoredTop sz="94698"/>
  </p:normalViewPr>
  <p:slideViewPr>
    <p:cSldViewPr>
      <p:cViewPr>
        <p:scale>
          <a:sx n="90" d="100"/>
          <a:sy n="90" d="100"/>
        </p:scale>
        <p:origin x="-1434" y="-90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presProps" Target="presProps.xml"  /><Relationship Id="rId24" Type="http://schemas.openxmlformats.org/officeDocument/2006/relationships/viewProps" Target="viewProps.xml"  /><Relationship Id="rId25" Type="http://schemas.openxmlformats.org/officeDocument/2006/relationships/theme" Target="theme/theme1.xml"  /><Relationship Id="rId26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5CE5EC3-6F40-415C-ABC9-9A93861889D4}" type="datetimeFigureOut">
              <a:rPr lang="ko-KR" altLang="en-US" smtClean="0"/>
              <a:t>2016-02-16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2F4CC2-CEAD-44A7-83A1-0982A5129C4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세로 본문" type="vertTx" preserve="1">
  <p:cSld name="제목 및 세로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kumimoji="0" lang="ko-KR" altLang="en-US"/>
              <a:t>마스터 제목 스타일 편집</a:t>
            </a:r>
            <a:endParaRPr kumimoji="0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 eaLnBrk="1" latinLnBrk="0" hangingPunct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 eaLnBrk="1" latinLnBrk="0" hangingPunct="1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 eaLnBrk="1" latinLnBrk="0" hangingPunct="1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 eaLnBrk="1" latinLnBrk="0" hangingPunct="1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5CE5EC3-6F40-415C-ABC9-9A93861889D4}" type="datetime1">
              <a:rPr lang="ko-KR" altLang="en-US"/>
              <a:pPr lvl="0">
                <a:defRPr lang="ko-KR" altLang="en-US"/>
              </a:pPr>
              <a:t>2016-02-17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F42F4CC2-CEAD-44A7-83A1-0982A5129C48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세로 제목 및 본문" type="vertTitleAndTx" preserve="1">
  <p:cSld name="세로 제목 및 본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kumimoji="0" lang="ko-KR" altLang="en-US"/>
              <a:t>마스터 제목 스타일 편집</a:t>
            </a:r>
            <a:endParaRPr kumimoji="0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 eaLnBrk="1" latinLnBrk="0" hangingPunct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 eaLnBrk="1" latinLnBrk="0" hangingPunct="1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 eaLnBrk="1" latinLnBrk="0" hangingPunct="1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 eaLnBrk="1" latinLnBrk="0" hangingPunct="1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lvl="0">
              <a:defRPr lang="ko-KR" altLang="en-US"/>
            </a:pPr>
            <a:fld id="{15CE5EC3-6F40-415C-ABC9-9A93861889D4}" type="datetime1">
              <a:rPr lang="ko-KR" altLang="en-US"/>
              <a:pPr lvl="0">
                <a:defRPr lang="ko-KR" altLang="en-US"/>
              </a:pPr>
              <a:t>2016-02-17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>
              <a:defRPr lang="ko-KR" altLang="en-US"/>
            </a:pPr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>
              <a:defRPr lang="ko-KR" altLang="en-US"/>
            </a:pP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>
              <a:defRPr lang="ko-KR" altLang="en-US"/>
            </a:pPr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 lvl="0">
              <a:defRPr lang="ko-KR" altLang="en-US"/>
            </a:pPr>
            <a:fld id="{F42F4CC2-CEAD-44A7-83A1-0982A5129C48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E5EC3-6F40-415C-ABC9-9A93861889D4}" type="datetimeFigureOut">
              <a:rPr lang="ko-KR" altLang="en-US" smtClean="0"/>
              <a:t>2016-02-16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42F4CC2-CEAD-44A7-83A1-0982A5129C4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>
              <a:defRPr lang="ko-KR" altLang="en-US"/>
            </a:pPr>
            <a:r>
              <a:rPr kumimoji="0" lang="ko-KR" altLang="en-US"/>
              <a:t>마스터 텍스트 스타일을 편집합니다</a:t>
            </a:r>
            <a:endParaRPr kumimoji="0"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>
              <a:defRPr lang="ko-KR" altLang="en-US"/>
            </a:pPr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>
              <a:defRPr lang="ko-KR" altLang="en-US"/>
            </a:pP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>
              <a:defRPr lang="ko-KR" altLang="en-US"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pPr lvl="0">
              <a:defRPr lang="ko-KR" altLang="en-US"/>
            </a:pPr>
            <a:r>
              <a:rPr kumimoji="0" lang="ko-KR" altLang="en-US"/>
              <a:t>마스터 제목 스타일 편집</a:t>
            </a:r>
            <a:endParaRPr kumimoji="0" lang="ko-KR" alt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5CE5EC3-6F40-415C-ABC9-9A93861889D4}" type="datetime1">
              <a:rPr lang="ko-KR" altLang="en-US"/>
              <a:pPr lvl="0">
                <a:defRPr lang="ko-KR" altLang="en-US"/>
              </a:pPr>
              <a:t>2016-02-17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lang="ko-KR" altLang="en-US"/>
            </a:pPr>
            <a:fld id="{F42F4CC2-CEAD-44A7-83A1-0982A5129C48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kumimoji="0" lang="ko-KR" altLang="en-US"/>
              <a:t>마스터 제목 스타일 편집</a:t>
            </a:r>
            <a:endParaRPr kumimoji="0"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 eaLnBrk="1" latinLnBrk="0" hangingPunct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 eaLnBrk="1" latinLnBrk="0" hangingPunct="1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 eaLnBrk="1" latinLnBrk="0" hangingPunct="1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 eaLnBrk="1" latinLnBrk="0" hangingPunct="1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 eaLnBrk="1" latinLnBrk="0" hangingPunct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 eaLnBrk="1" latinLnBrk="0" hangingPunct="1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 eaLnBrk="1" latinLnBrk="0" hangingPunct="1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 eaLnBrk="1" latinLnBrk="0" hangingPunct="1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lvl="0">
              <a:defRPr lang="ko-KR" altLang="en-US"/>
            </a:pPr>
            <a:fld id="{15CE5EC3-6F40-415C-ABC9-9A93861889D4}" type="datetime1">
              <a:rPr lang="ko-KR" altLang="en-US"/>
              <a:pPr lvl="0">
                <a:defRPr lang="ko-KR" altLang="en-US"/>
              </a:pPr>
              <a:t>2016-02-17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lvl="0">
              <a:defRPr lang="ko-KR" altLang="en-US"/>
            </a:pPr>
            <a:fld id="{F42F4CC2-CEAD-44A7-83A1-0982A5129C48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kumimoji="0" lang="ko-KR" altLang="en-US"/>
              <a:t>마스터 제목 스타일 편집</a:t>
            </a:r>
            <a:endParaRPr kumimoji="0"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 eaLnBrk="1" latinLnBrk="0" hangingPunct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 eaLnBrk="1" latinLnBrk="0" hangingPunct="1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 eaLnBrk="1" latinLnBrk="0" hangingPunct="1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 eaLnBrk="1" latinLnBrk="0" hangingPunct="1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 eaLnBrk="1" latinLnBrk="0" hangingPunct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 eaLnBrk="1" latinLnBrk="0" hangingPunct="1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 eaLnBrk="1" latinLnBrk="0" hangingPunct="1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 eaLnBrk="1" latinLnBrk="0" hangingPunct="1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lvl="0">
              <a:defRPr lang="ko-KR" altLang="en-US"/>
            </a:pPr>
            <a:fld id="{15CE5EC3-6F40-415C-ABC9-9A93861889D4}" type="datetime1">
              <a:rPr lang="ko-KR" altLang="en-US"/>
              <a:pPr lvl="0">
                <a:defRPr lang="ko-KR" altLang="en-US"/>
              </a:pPr>
              <a:t>2016-02-17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lvl="0">
              <a:defRPr lang="ko-KR" altLang="en-US"/>
            </a:pPr>
            <a:fld id="{F42F4CC2-CEAD-44A7-83A1-0982A5129C48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>
              <a:defRPr lang="ko-KR" altLang="en-US"/>
            </a:pPr>
            <a:r>
              <a:rPr kumimoji="0" lang="ko-KR" altLang="en-US"/>
              <a:t>마스터 텍스트 스타일을 편집합니다</a:t>
            </a:r>
            <a:endParaRPr kumimoji="0" lang="ko-KR" altLang="en-US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>
              <a:defRPr lang="ko-KR" altLang="en-US"/>
            </a:pPr>
            <a:r>
              <a:rPr kumimoji="0" lang="ko-KR" altLang="en-US"/>
              <a:t>마스터 텍스트 스타일을 편집합니다</a:t>
            </a:r>
            <a:endParaRPr kumimoji="0"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kumimoji="0" lang="ko-KR" altLang="en-US"/>
              <a:t>마스터 제목 스타일 편집</a:t>
            </a:r>
            <a:endParaRPr kumimoji="0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5CE5EC3-6F40-415C-ABC9-9A93861889D4}" type="datetime1">
              <a:rPr lang="ko-KR" altLang="en-US"/>
              <a:pPr lvl="0">
                <a:defRPr lang="ko-KR" altLang="en-US"/>
              </a:pPr>
              <a:t>2016-02-17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lang="ko-KR" altLang="en-US"/>
            </a:pPr>
            <a:fld id="{F42F4CC2-CEAD-44A7-83A1-0982A5129C48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5CE5EC3-6F40-415C-ABC9-9A93861889D4}" type="datetime1">
              <a:rPr lang="ko-KR" altLang="en-US"/>
              <a:pPr lvl="0">
                <a:defRPr lang="ko-KR" altLang="en-US"/>
              </a:pPr>
              <a:t>2016-02-17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>
              <a:defRPr lang="ko-KR" altLang="en-US"/>
            </a:pPr>
            <a:fld id="{F42F4CC2-CEAD-44A7-83A1-0982A5129C48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및 설명" type="objTx" preserve="1">
  <p:cSld name="내용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pPr lvl="0">
              <a:defRPr lang="ko-KR" altLang="en-US"/>
            </a:pPr>
            <a:r>
              <a:rPr kumimoji="0" lang="ko-KR" altLang="en-US"/>
              <a:t>마스터 제목 스타일 편집</a:t>
            </a:r>
            <a:endParaRPr kumimoji="0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5CE5EC3-6F40-415C-ABC9-9A93861889D4}" type="datetime1">
              <a:rPr lang="ko-KR" altLang="en-US"/>
              <a:pPr lvl="0">
                <a:defRPr lang="ko-KR" altLang="en-US"/>
              </a:pPr>
              <a:t>2016-02-17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lang="ko-KR" altLang="en-US"/>
            </a:pPr>
            <a:fld id="{F42F4CC2-CEAD-44A7-83A1-0982A5129C48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>
              <a:defRPr lang="ko-KR" altLang="en-US"/>
            </a:pPr>
            <a:r>
              <a:rPr kumimoji="0" lang="ko-KR" altLang="en-US"/>
              <a:t>마스터 텍스트 스타일을 편집합니다</a:t>
            </a:r>
            <a:endParaRPr kumimoji="0"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 eaLnBrk="1" latinLnBrk="0" hangingPunct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 eaLnBrk="1" latinLnBrk="0" hangingPunct="1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 eaLnBrk="1" latinLnBrk="0" hangingPunct="1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 eaLnBrk="1" latinLnBrk="0" hangingPunct="1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>
              <a:defRPr lang="ko-KR" altLang="en-US"/>
            </a:pPr>
            <a:r>
              <a:rPr kumimoji="0" lang="ko-KR" altLang="en-US"/>
              <a:t>마스터 텍스트 스타일을 편집합니다</a:t>
            </a:r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>
              <a:defRPr lang="ko-KR" altLang="en-US"/>
            </a:pP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>
              <a:defRPr lang="ko-KR" altLang="en-US"/>
            </a:pPr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>
              <a:defRPr lang="ko-KR" altLang="en-US"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pPr lvl="0">
              <a:defRPr lang="ko-KR" altLang="en-US"/>
            </a:pPr>
            <a:r>
              <a:rPr kumimoji="0" lang="ko-KR" altLang="en-US"/>
              <a:t>마스터 제목 스타일 편집</a:t>
            </a:r>
            <a:endParaRPr kumimoji="0" lang="ko-KR" alt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>
              <a:defRPr lang="ko-KR" altLang="en-US"/>
            </a:pP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/>
          <a:lstStyle/>
          <a:p>
            <a:pPr lvl="0">
              <a:defRPr lang="ko-KR" altLang="en-US"/>
            </a:pPr>
            <a:fld id="{15CE5EC3-6F40-415C-ABC9-9A93861889D4}" type="datetime1">
              <a:rPr lang="ko-KR" altLang="en-US"/>
              <a:pPr lvl="0">
                <a:defRPr lang="ko-KR" altLang="en-US"/>
              </a:pPr>
              <a:t>2016-02-17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/>
          <a:lstStyle>
            <a:lvl1pPr>
              <a:defRPr sz="2800"/>
            </a:lvl1pPr>
          </a:lstStyle>
          <a:p>
            <a:pPr lvl="0">
              <a:defRPr lang="ko-KR" altLang="en-US"/>
            </a:pPr>
            <a:fld id="{F42F4CC2-CEAD-44A7-83A1-0982A5129C48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>
              <a:defRPr lang="ko-KR" altLang="en-US"/>
            </a:pPr>
            <a:r>
              <a:rPr kumimoji="0" lang="ko-KR" altLang="en-US"/>
              <a:t>그림을 추가하려면 아이콘을 클릭하십시오</a:t>
            </a:r>
            <a:endParaRPr kumimoji="0"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5CE5EC3-6F40-415C-ABC9-9A93861889D4}" type="datetimeFigureOut">
              <a:rPr lang="ko-KR" altLang="en-US" smtClean="0"/>
              <a:t>2016-02-16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42F4CC2-CEAD-44A7-83A1-0982A5129C4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908720"/>
            <a:ext cx="7772400" cy="1470025"/>
          </a:xfrm>
        </p:spPr>
        <p:txBody>
          <a:bodyPr>
            <a:normAutofit/>
          </a:bodyPr>
          <a:lstStyle/>
          <a:p>
            <a:pPr algn="r"/>
            <a:r>
              <a:rPr lang="en-US" altLang="ko-KR" b="1" dirty="0"/>
              <a:t>Library Seat Management</a:t>
            </a:r>
            <a:br>
              <a:rPr lang="en-US" altLang="ko-KR" b="1" dirty="0"/>
            </a:br>
            <a:r>
              <a:rPr lang="en-US" altLang="ko-KR" sz="2200" b="1" dirty="0" smtClean="0"/>
              <a:t>(</a:t>
            </a:r>
            <a:r>
              <a:rPr lang="ko-KR" altLang="en-US" sz="2200" dirty="0"/>
              <a:t>도서관 좌석 </a:t>
            </a:r>
            <a:r>
              <a:rPr lang="ko-KR" altLang="en-US" sz="2200" dirty="0" smtClean="0"/>
              <a:t>관리</a:t>
            </a:r>
            <a:r>
              <a:rPr lang="en-US" altLang="ko-KR" sz="2200" b="1" dirty="0" smtClean="0"/>
              <a:t>)</a:t>
            </a:r>
            <a:endParaRPr lang="ko-KR" altLang="en-US" sz="2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895528" y="4653136"/>
            <a:ext cx="4248472" cy="1584176"/>
          </a:xfrm>
        </p:spPr>
        <p:txBody>
          <a:bodyPr>
            <a:normAutofit/>
          </a:bodyPr>
          <a:lstStyle/>
          <a:p>
            <a:pPr fontAlgn="base"/>
            <a:r>
              <a:rPr lang="ko-KR" altLang="en-US" sz="1800" b="1" dirty="0" smtClean="0">
                <a:solidFill>
                  <a:schemeClr val="tx1"/>
                </a:solidFill>
              </a:rPr>
              <a:t>팀 </a:t>
            </a:r>
            <a:r>
              <a:rPr lang="ko-KR" altLang="en-US" sz="1800" b="1" dirty="0">
                <a:solidFill>
                  <a:schemeClr val="tx1"/>
                </a:solidFill>
              </a:rPr>
              <a:t>명 </a:t>
            </a:r>
            <a:r>
              <a:rPr lang="en-US" altLang="ko-KR" sz="1800" b="1" dirty="0">
                <a:solidFill>
                  <a:schemeClr val="tx1"/>
                </a:solidFill>
              </a:rPr>
              <a:t>: </a:t>
            </a:r>
            <a:r>
              <a:rPr lang="ko-KR" altLang="en-US" sz="1800" b="1" dirty="0" err="1">
                <a:solidFill>
                  <a:schemeClr val="tx1"/>
                </a:solidFill>
              </a:rPr>
              <a:t>해적왕</a:t>
            </a:r>
            <a:r>
              <a:rPr lang="en-US" altLang="ko-KR" sz="1800" b="1" dirty="0">
                <a:solidFill>
                  <a:schemeClr val="tx1"/>
                </a:solidFill>
              </a:rPr>
              <a:t>(The king of Pirates)</a:t>
            </a:r>
            <a:endParaRPr lang="ko-KR" altLang="en-US" sz="1800" b="1" dirty="0">
              <a:solidFill>
                <a:schemeClr val="tx1"/>
              </a:solidFill>
            </a:endParaRPr>
          </a:p>
          <a:p>
            <a:pPr fontAlgn="base"/>
            <a:r>
              <a:rPr lang="ko-KR" altLang="en-US" sz="1800" b="1" dirty="0">
                <a:solidFill>
                  <a:schemeClr val="tx1"/>
                </a:solidFill>
              </a:rPr>
              <a:t>팀 원 </a:t>
            </a:r>
            <a:r>
              <a:rPr lang="en-US" altLang="ko-KR" sz="1800" b="1" dirty="0">
                <a:solidFill>
                  <a:schemeClr val="tx1"/>
                </a:solidFill>
              </a:rPr>
              <a:t>: </a:t>
            </a:r>
            <a:r>
              <a:rPr lang="ko-KR" altLang="en-US" sz="1800" b="1" dirty="0">
                <a:solidFill>
                  <a:schemeClr val="tx1"/>
                </a:solidFill>
              </a:rPr>
              <a:t>김미리</a:t>
            </a:r>
            <a:r>
              <a:rPr lang="en-US" altLang="ko-KR" sz="1800" b="1" dirty="0">
                <a:solidFill>
                  <a:schemeClr val="tx1"/>
                </a:solidFill>
              </a:rPr>
              <a:t>, </a:t>
            </a:r>
            <a:r>
              <a:rPr lang="ko-KR" altLang="en-US" sz="1800" b="1" dirty="0" err="1">
                <a:solidFill>
                  <a:schemeClr val="tx1"/>
                </a:solidFill>
              </a:rPr>
              <a:t>우성두</a:t>
            </a:r>
            <a:r>
              <a:rPr lang="en-US" altLang="ko-KR" sz="1800" b="1" dirty="0">
                <a:solidFill>
                  <a:schemeClr val="tx1"/>
                </a:solidFill>
              </a:rPr>
              <a:t>, 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박상혁</a:t>
            </a:r>
            <a:endParaRPr lang="en-US" altLang="ko-KR" sz="1800" b="1" dirty="0" smtClean="0">
              <a:solidFill>
                <a:schemeClr val="tx1"/>
              </a:solidFill>
            </a:endParaRPr>
          </a:p>
          <a:p>
            <a:pPr fontAlgn="base"/>
            <a:endParaRPr lang="en-US" altLang="ko-KR" sz="1800" b="1" dirty="0">
              <a:solidFill>
                <a:schemeClr val="tx1"/>
              </a:solidFill>
            </a:endParaRPr>
          </a:p>
          <a:p>
            <a:pPr fontAlgn="base"/>
            <a:endParaRPr lang="ko-KR" altLang="en-US" sz="1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ko-KR" altLang="en-US" b="1"/>
              <a:t>주요기능 설명</a:t>
            </a:r>
            <a:endParaRPr lang="ko-KR" altLang="en-US" sz="240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lvl="0">
              <a:defRPr lang="ko-KR" altLang="en-US"/>
            </a:pPr>
            <a:r>
              <a:rPr lang="ko-KR" altLang="en-US" sz="4142"/>
              <a:t>정적 분석</a:t>
            </a:r>
            <a:endParaRPr lang="ko-KR" altLang="en-US"/>
          </a:p>
          <a:p>
            <a:pPr lvl="0">
              <a:defRPr lang="ko-KR" altLang="en-US"/>
            </a:pPr>
            <a:endParaRPr lang="ko-KR" altLang="en-US"/>
          </a:p>
          <a:p>
            <a:pPr marL="514350" indent="-514350">
              <a:buFont typeface="+mj-lt"/>
              <a:buAutoNum type="arabicPeriod"/>
              <a:defRPr lang="ko-KR" altLang="en-US"/>
            </a:pPr>
            <a:r>
              <a:rPr lang="en-US" altLang="ko-KR"/>
              <a:t> main – MainView</a:t>
            </a:r>
            <a:r>
              <a:rPr lang="ko-KR" altLang="en-US"/>
              <a:t>클래스를 호출하는 클래스</a:t>
            </a:r>
            <a:endParaRPr lang="ko-KR" altLang="en-US"/>
          </a:p>
          <a:p>
            <a:pPr marL="514350" indent="-514350">
              <a:buFont typeface="+mj-lt"/>
              <a:buAutoNum type="arabicPeriod"/>
              <a:defRPr lang="ko-KR" altLang="en-US"/>
            </a:pPr>
            <a:r>
              <a:rPr lang="en-US" altLang="ko-KR"/>
              <a:t> MainView – TopView, LoginView, SeatTabView</a:t>
            </a:r>
            <a:r>
              <a:rPr lang="ko-KR" altLang="en-US"/>
              <a:t>클래스를 호출하는 클래스</a:t>
            </a:r>
            <a:endParaRPr lang="ko-KR" altLang="en-US"/>
          </a:p>
          <a:p>
            <a:pPr marL="514350" indent="-514350">
              <a:buFont typeface="+mj-lt"/>
              <a:buAutoNum type="arabicPeriod"/>
              <a:defRPr lang="ko-KR" altLang="en-US"/>
            </a:pPr>
            <a:r>
              <a:rPr lang="en-US" altLang="ko-KR"/>
              <a:t> ManagerView – </a:t>
            </a:r>
            <a:r>
              <a:rPr lang="ko-KR" altLang="en-US"/>
              <a:t>관리자 기능을 수행하는 클래스</a:t>
            </a:r>
            <a:endParaRPr lang="ko-KR" altLang="en-US"/>
          </a:p>
          <a:p>
            <a:pPr marL="514350" indent="-514350">
              <a:buFont typeface="+mj-lt"/>
              <a:buAutoNum type="arabicPeriod"/>
              <a:defRPr lang="ko-KR" altLang="en-US"/>
            </a:pPr>
            <a:r>
              <a:rPr lang="en-US" altLang="ko-KR"/>
              <a:t> DataIOClass – </a:t>
            </a:r>
            <a:r>
              <a:rPr lang="ko-KR" altLang="en-US"/>
              <a:t>회원가입</a:t>
            </a:r>
            <a:r>
              <a:rPr lang="en-US" altLang="ko-KR"/>
              <a:t>, </a:t>
            </a:r>
            <a:r>
              <a:rPr lang="ko-KR" altLang="en-US"/>
              <a:t>로그인 시 회원정보를 </a:t>
            </a:r>
            <a:r>
              <a:rPr lang="en-US" altLang="ko-KR"/>
              <a:t>MemberList.dat</a:t>
            </a:r>
            <a:r>
              <a:rPr lang="ko-KR" altLang="en-US"/>
              <a:t>파일로부터 </a:t>
            </a:r>
            <a:endParaRPr lang="ko-KR" altLang="en-US"/>
          </a:p>
          <a:p>
            <a:pPr marL="514350" indent="-514350">
              <a:buFont typeface="+mj-lt"/>
              <a:buAutoNum type="arabicPeriod"/>
              <a:defRPr lang="ko-KR" altLang="en-US"/>
            </a:pPr>
            <a:r>
              <a:rPr lang="ko-KR" altLang="en-US"/>
              <a:t>입출력하는 클래스</a:t>
            </a:r>
            <a:endParaRPr lang="ko-KR" altLang="en-US"/>
          </a:p>
          <a:p>
            <a:pPr marL="514350" indent="-514350">
              <a:buFont typeface="+mj-lt"/>
              <a:buAutoNum type="arabicPeriod"/>
              <a:defRPr lang="ko-KR" altLang="en-US"/>
            </a:pPr>
            <a:r>
              <a:rPr lang="en-US" altLang="ko-KR"/>
              <a:t> LoginView – </a:t>
            </a:r>
            <a:r>
              <a:rPr lang="ko-KR" altLang="en-US"/>
              <a:t>로그인</a:t>
            </a:r>
            <a:r>
              <a:rPr lang="en-US" altLang="ko-KR"/>
              <a:t>, </a:t>
            </a:r>
            <a:r>
              <a:rPr lang="ko-KR" altLang="en-US"/>
              <a:t>로그아웃</a:t>
            </a:r>
            <a:r>
              <a:rPr lang="en-US" altLang="ko-KR"/>
              <a:t>, </a:t>
            </a:r>
            <a:r>
              <a:rPr lang="ko-KR" altLang="en-US"/>
              <a:t>연장</a:t>
            </a:r>
            <a:r>
              <a:rPr lang="en-US" altLang="ko-KR"/>
              <a:t>, </a:t>
            </a:r>
            <a:r>
              <a:rPr lang="ko-KR" altLang="en-US"/>
              <a:t>퇴실기능 구현하는 클래스</a:t>
            </a:r>
            <a:endParaRPr lang="ko-KR" altLang="en-US"/>
          </a:p>
          <a:p>
            <a:pPr marL="514350" indent="-514350">
              <a:buFont typeface="+mj-lt"/>
              <a:buAutoNum type="arabicPeriod"/>
              <a:defRPr lang="ko-KR" altLang="en-US"/>
            </a:pPr>
            <a:r>
              <a:rPr lang="en-US" altLang="ko-KR"/>
              <a:t> JoinView – </a:t>
            </a:r>
            <a:r>
              <a:rPr lang="ko-KR" altLang="en-US"/>
              <a:t>회원가입 기능 구현 클래스</a:t>
            </a:r>
            <a:endParaRPr lang="ko-KR" altLang="en-US"/>
          </a:p>
          <a:p>
            <a:pPr marL="514350" indent="-514350">
              <a:buFont typeface="+mj-lt"/>
              <a:buAutoNum type="arabicPeriod"/>
              <a:defRPr lang="ko-KR" altLang="en-US"/>
            </a:pPr>
            <a:r>
              <a:rPr lang="en-US" altLang="ko-KR"/>
              <a:t> SeatTabView – </a:t>
            </a:r>
            <a:r>
              <a:rPr lang="ko-KR" altLang="en-US"/>
              <a:t>좌석</a:t>
            </a:r>
            <a:r>
              <a:rPr lang="en-US" altLang="ko-KR"/>
              <a:t>UI, </a:t>
            </a:r>
            <a:r>
              <a:rPr lang="ko-KR" altLang="en-US"/>
              <a:t>입실</a:t>
            </a:r>
            <a:r>
              <a:rPr lang="en-US" altLang="ko-KR"/>
              <a:t>, </a:t>
            </a:r>
            <a:r>
              <a:rPr lang="ko-KR" altLang="en-US"/>
              <a:t>좌석이동 기능을 구현하는 클래스</a:t>
            </a:r>
            <a:endParaRPr lang="ko-KR" altLang="en-US"/>
          </a:p>
          <a:p>
            <a:pPr marL="514350" indent="-514350">
              <a:buFont typeface="+mj-lt"/>
              <a:buAutoNum type="arabicPeriod"/>
              <a:defRPr lang="ko-KR" altLang="en-US"/>
            </a:pPr>
            <a:r>
              <a:rPr lang="en-US" altLang="ko-KR"/>
              <a:t> UpdateModel – </a:t>
            </a:r>
            <a:r>
              <a:rPr lang="ko-KR" altLang="en-US"/>
              <a:t>로그인정보</a:t>
            </a:r>
            <a:r>
              <a:rPr lang="en-US" altLang="ko-KR"/>
              <a:t>, </a:t>
            </a:r>
            <a:r>
              <a:rPr lang="ko-KR" altLang="en-US"/>
              <a:t>입</a:t>
            </a:r>
            <a:r>
              <a:rPr lang="en-US" altLang="ko-KR"/>
              <a:t>/</a:t>
            </a:r>
            <a:r>
              <a:rPr lang="ko-KR" altLang="en-US"/>
              <a:t>퇴실시간</a:t>
            </a:r>
            <a:r>
              <a:rPr lang="en-US" altLang="ko-KR"/>
              <a:t>, LoginView UI</a:t>
            </a:r>
            <a:r>
              <a:rPr lang="ko-KR" altLang="en-US"/>
              <a:t>전환 등 실시간으로 변동되는 정보를 관리하는 클래스</a:t>
            </a:r>
            <a:endParaRPr lang="ko-KR" altLang="en-US"/>
          </a:p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ko-KR" altLang="en-US" b="1"/>
              <a:t>인터페이스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 </a:t>
            </a:r>
            <a:r>
              <a:rPr lang="ko-KR" altLang="en-US"/>
              <a:t>하드웨어 인터페이스</a:t>
            </a:r>
            <a:endParaRPr lang="ko-KR" altLang="en-US"/>
          </a:p>
          <a:p>
            <a:pPr lvl="0">
              <a:buNone/>
              <a:defRPr lang="ko-KR" altLang="en-US"/>
            </a:pPr>
            <a:r>
              <a:rPr lang="ko-KR" altLang="en-US" sz="2400"/>
              <a:t>	</a:t>
            </a:r>
            <a:r>
              <a:rPr lang="en-US" altLang="ko-KR" sz="2400"/>
              <a:t> PC </a:t>
            </a:r>
            <a:r>
              <a:rPr lang="ko-KR" altLang="en-US" sz="2400"/>
              <a:t>본체와 모니터</a:t>
            </a:r>
            <a:r>
              <a:rPr lang="en-US" altLang="ko-KR" sz="2400"/>
              <a:t>, </a:t>
            </a:r>
            <a:r>
              <a:rPr lang="ko-KR" altLang="en-US" sz="2400"/>
              <a:t>입력장치</a:t>
            </a:r>
            <a:r>
              <a:rPr lang="en-US" altLang="ko-KR" sz="2400"/>
              <a:t>(</a:t>
            </a:r>
            <a:r>
              <a:rPr lang="ko-KR" altLang="en-US" sz="2400"/>
              <a:t>키보드</a:t>
            </a:r>
            <a:r>
              <a:rPr lang="en-US" altLang="ko-KR" sz="2400"/>
              <a:t>, </a:t>
            </a:r>
            <a:r>
              <a:rPr lang="ko-KR" altLang="en-US" sz="2400"/>
              <a:t>마우스 등</a:t>
            </a:r>
            <a:r>
              <a:rPr lang="en-US" altLang="ko-KR" sz="2400"/>
              <a:t>)</a:t>
            </a:r>
            <a:r>
              <a:rPr lang="ko-KR" altLang="en-US" sz="2400"/>
              <a:t>로 구성된다</a:t>
            </a:r>
            <a:r>
              <a:rPr lang="en-US" altLang="ko-KR" sz="2400"/>
              <a:t>. </a:t>
            </a:r>
            <a:r>
              <a:rPr lang="ko-KR" altLang="en-US" sz="2400"/>
              <a:t>사용자는 키보드와 마우스를 통하여 입력하며</a:t>
            </a:r>
            <a:r>
              <a:rPr lang="en-US" altLang="ko-KR" sz="2400"/>
              <a:t>, </a:t>
            </a:r>
            <a:r>
              <a:rPr lang="ko-KR" altLang="en-US" sz="2400"/>
              <a:t>입력되고 처리된 결과는 모니터를 통해 확인한다</a:t>
            </a:r>
            <a:r>
              <a:rPr lang="en-US" altLang="ko-KR" sz="2400"/>
              <a:t>. </a:t>
            </a:r>
            <a:endParaRPr lang="en-US" altLang="ko-KR" sz="2400"/>
          </a:p>
          <a:p>
            <a:pPr lvl="0">
              <a:defRPr lang="ko-KR" altLang="en-US"/>
            </a:pPr>
            <a:r>
              <a:rPr lang="en-US" altLang="ko-KR"/>
              <a:t> </a:t>
            </a:r>
            <a:r>
              <a:rPr lang="ko-KR" altLang="en-US"/>
              <a:t>소프트웨어 인터페이스</a:t>
            </a:r>
            <a:endParaRPr lang="en-US" altLang="ko-KR" sz="2400"/>
          </a:p>
          <a:p>
            <a:pPr lvl="0">
              <a:buNone/>
              <a:defRPr lang="ko-KR" altLang="en-US"/>
            </a:pPr>
            <a:r>
              <a:rPr lang="ko-KR" altLang="en-US" sz="2400"/>
              <a:t>	</a:t>
            </a:r>
            <a:r>
              <a:rPr lang="en-US" altLang="ko-KR" sz="2400"/>
              <a:t> PC</a:t>
            </a:r>
            <a:r>
              <a:rPr lang="ko-KR" altLang="en-US" sz="2400"/>
              <a:t>의 </a:t>
            </a:r>
            <a:r>
              <a:rPr lang="en-US" altLang="ko-KR" sz="2400"/>
              <a:t>OS</a:t>
            </a:r>
            <a:r>
              <a:rPr lang="ko-KR" altLang="en-US" sz="2400"/>
              <a:t>는 </a:t>
            </a:r>
            <a:r>
              <a:rPr lang="en-US" altLang="ko-KR" sz="2400"/>
              <a:t>window XP</a:t>
            </a:r>
            <a:r>
              <a:rPr lang="ko-KR" altLang="en-US" sz="2400"/>
              <a:t>이상이 권장되지만</a:t>
            </a:r>
            <a:r>
              <a:rPr lang="en-US" altLang="ko-KR" sz="2400"/>
              <a:t>, Java</a:t>
            </a:r>
            <a:r>
              <a:rPr lang="ko-KR" altLang="en-US" sz="2400"/>
              <a:t>기반의 </a:t>
            </a:r>
            <a:r>
              <a:rPr lang="en-US" altLang="ko-KR" sz="2400"/>
              <a:t>Eclipse</a:t>
            </a:r>
            <a:r>
              <a:rPr lang="ko-KR" altLang="en-US" sz="2400"/>
              <a:t>프로그램을 사용　하여 운영체제와 상관없이 작동한다</a:t>
            </a:r>
            <a:r>
              <a:rPr lang="en-US" altLang="ko-KR" sz="2400"/>
              <a:t>. GUI </a:t>
            </a:r>
            <a:r>
              <a:rPr lang="ko-KR" altLang="en-US" sz="2400"/>
              <a:t>환경으로 사용자가 쉽게 이용할 수 있도록 직관적인 인터페이스를 제공한다</a:t>
            </a:r>
            <a:r>
              <a:rPr lang="en-US" altLang="ko-KR" sz="2400"/>
              <a:t>.</a:t>
            </a:r>
            <a:endParaRPr lang="en-US" altLang="ko-KR" sz="2400"/>
          </a:p>
          <a:p>
            <a:pPr lvl="0">
              <a:defRPr lang="ko-KR" altLang="en-US"/>
            </a:pPr>
            <a:endParaRPr lang="ko-KR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pic>
        <p:nvPicPr>
          <p:cNvPr id="5121" name="_x44357176" descr="EMB000017783a0a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27348" y="1444614"/>
            <a:ext cx="6768245" cy="4468661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7140116" y="1753200"/>
            <a:ext cx="1908000" cy="3656842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lvl="0"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mc:Ignorable="hp" hp:hslEmbossed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- loginView</a:t>
            </a:r>
            <a:r>
              <a:rPr xmlns:mc="http://schemas.openxmlformats.org/markup-compatibility/2006" xmlns:hp="http://schemas.haansoft.com/office/presentation/8.0" lang="ko-KR" altLang="en-US" mc:Ignorable="hp" hp:hslEmbossed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와 </a:t>
            </a:r>
            <a:r>
              <a:rPr xmlns:mc="http://schemas.openxmlformats.org/markup-compatibility/2006" xmlns:hp="http://schemas.haansoft.com/office/presentation/8.0" lang="en-US" altLang="ko-KR" mc:Ignorable="hp" hp:hslEmbossed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seatTabView</a:t>
            </a:r>
            <a:r>
              <a:rPr xmlns:mc="http://schemas.openxmlformats.org/markup-compatibility/2006" xmlns:hp="http://schemas.haansoft.com/office/presentation/8.0" lang="ko-KR" altLang="en-US" mc:Ignorable="hp" hp:hslEmbossed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로 좌우를 나누어 로그인과 회원가입은 </a:t>
            </a:r>
            <a:r>
              <a:rPr xmlns:mc="http://schemas.openxmlformats.org/markup-compatibility/2006" xmlns:hp="http://schemas.haansoft.com/office/presentation/8.0" lang="en-US" altLang="ko-KR" mc:Ignorable="hp" hp:hslEmbossed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loginView</a:t>
            </a:r>
            <a:r>
              <a:rPr xmlns:mc="http://schemas.openxmlformats.org/markup-compatibility/2006" xmlns:hp="http://schemas.haansoft.com/office/presentation/8.0" lang="ko-KR" altLang="en-US" mc:Ignorable="hp" hp:hslEmbossed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를 통해 작업이 수행</a:t>
            </a:r>
            <a:r>
              <a:rPr xmlns:mc="http://schemas.openxmlformats.org/markup-compatibility/2006" xmlns:hp="http://schemas.haansoft.com/office/presentation/8.0" lang="en-US" altLang="ko-KR" mc:Ignorable="hp" hp:hslEmbossed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, </a:t>
            </a:r>
            <a:r>
              <a:rPr xmlns:mc="http://schemas.openxmlformats.org/markup-compatibility/2006" xmlns:hp="http://schemas.haansoft.com/office/presentation/8.0" lang="ko-KR" altLang="en-US" mc:Ignorable="hp" hp:hslEmbossed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현재 좌석사용 정보는 </a:t>
            </a:r>
            <a:r>
              <a:rPr xmlns:mc="http://schemas.openxmlformats.org/markup-compatibility/2006" xmlns:hp="http://schemas.haansoft.com/office/presentation/8.0" lang="en-US" altLang="ko-KR" mc:Ignorable="hp" hp:hslEmbossed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seatTabView</a:t>
            </a:r>
            <a:r>
              <a:rPr xmlns:mc="http://schemas.openxmlformats.org/markup-compatibility/2006" xmlns:hp="http://schemas.haansoft.com/office/presentation/8.0" lang="ko-KR" altLang="en-US" mc:Ignorable="hp" hp:hslEmbossed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를 통해 실시간으로 확인가능할 수 있다</a:t>
            </a:r>
            <a:r>
              <a:rPr xmlns:mc="http://schemas.openxmlformats.org/markup-compatibility/2006" xmlns:hp="http://schemas.haansoft.com/office/presentation/8.0" lang="en-US" altLang="ko-KR" mc:Ignorable="hp" hp:hslEmbossed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  <a:endParaRPr xmlns:mc="http://schemas.openxmlformats.org/markup-compatibility/2006" xmlns:hp="http://schemas.haansoft.com/office/presentation/8.0" lang="en-US" altLang="ko-KR" mc:Ignorable="hp" hp:hslEmbossed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-672752" y="667243"/>
            <a:ext cx="4320480" cy="5295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01750" indent="-28575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mc:Ignorable="hp" hp:hslEmbossed="0">
                <a:solidFill>
                  <a:srgbClr val="000000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맑은 고딕"/>
              </a:rPr>
              <a:t>메인 화면설계</a:t>
            </a:r>
            <a:endParaRPr xmlns:mc="http://schemas.openxmlformats.org/markup-compatibility/2006" xmlns:hp="http://schemas.haansoft.com/office/presentation/8.0" lang="ko-KR" altLang="en-US" mc:Ignorable="hp" hp:hslEmbossed="0">
              <a:solidFill>
                <a:srgbClr val="000000"/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  <a:latin typeface="맑은 고딕"/>
            </a:endParaRPr>
          </a:p>
        </p:txBody>
      </p:sp>
      <p:sp>
        <p:nvSpPr>
          <p:cNvPr id="5124" name="내용 개체 틀 2"/>
          <p:cNvSpPr>
            <a:spLocks noGrp="1"/>
          </p:cNvSpPr>
          <p:nvPr/>
        </p:nvSpPr>
        <p:spPr>
          <a:xfrm>
            <a:off x="216024" y="208992"/>
            <a:ext cx="3827748" cy="6277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lvl="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¨"/>
              <a:defRPr lang="ko-KR" altLang="en-US"/>
            </a:pPr>
            <a:r>
              <a:rPr xmlns:mc="http://schemas.openxmlformats.org/markup-compatibility/2006" xmlns:hp="http://schemas.haansoft.com/office/presentation/8.0" kumimoji="0" lang="en-US" altLang="ko-KR" sz="2900" b="0" i="0" u="none" strike="noStrike" kern="1200" cap="none" normalizeH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2900" b="0" i="0" u="none" strike="noStrike" kern="1200" cap="none" normalizeH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유저 인터페이스(</a:t>
            </a:r>
            <a:r>
              <a:rPr xmlns:mc="http://schemas.openxmlformats.org/markup-compatibility/2006" xmlns:hp="http://schemas.haansoft.com/office/presentation/8.0" kumimoji="0" lang="en-US" altLang="ko-KR" sz="2900" b="0" i="0" u="none" strike="noStrike" kern="1200" cap="none" normalizeH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UI)</a:t>
            </a:r>
            <a:endParaRPr xmlns:mc="http://schemas.openxmlformats.org/markup-compatibility/2006" xmlns:hp="http://schemas.haansoft.com/office/presentation/8.0" kumimoji="0" lang="en-US" altLang="ko-KR" sz="2900" b="0" i="0" u="none" strike="noStrike" kern="1200" cap="none" normalizeH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20040" lvl="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lang="ko-KR" altLang="en-US"/>
            </a:pPr>
            <a:endParaRPr xmlns:mc="http://schemas.openxmlformats.org/markup-compatibility/2006" xmlns:hp="http://schemas.haansoft.com/office/presentation/8.0" kumimoji="0" lang="ko-KR" altLang="en-US" sz="2400" b="0" i="0" u="none" strike="noStrike" kern="1200" cap="none" normalizeH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032316" y="1832787"/>
            <a:ext cx="2088020" cy="3108783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lvl="0"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mc:Ignorable="hp" hp:hslEmbossed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- loginView</a:t>
            </a:r>
            <a:r>
              <a:rPr xmlns:mc="http://schemas.openxmlformats.org/markup-compatibility/2006" xmlns:hp="http://schemas.haansoft.com/office/presentation/8.0" lang="ko-KR" altLang="en-US" mc:Ignorable="hp" hp:hslEmbossed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의 “</a:t>
            </a:r>
            <a:r>
              <a:rPr xmlns:mc="http://schemas.openxmlformats.org/markup-compatibility/2006" xmlns:hp="http://schemas.haansoft.com/office/presentation/8.0" lang="en-US" altLang="ko-KR" mc:Ignorable="hp" hp:hslEmbossed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Join“</a:t>
            </a:r>
            <a:r>
              <a:rPr xmlns:mc="http://schemas.openxmlformats.org/markup-compatibility/2006" xmlns:hp="http://schemas.haansoft.com/office/presentation/8.0" lang="ko-KR" altLang="en-US" mc:Ignorable="hp" hp:hslEmbossed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버튼 클릭시 </a:t>
            </a:r>
            <a:r>
              <a:rPr xmlns:mc="http://schemas.openxmlformats.org/markup-compatibility/2006" xmlns:hp="http://schemas.haansoft.com/office/presentation/8.0" lang="en-US" altLang="ko-KR" mc:Ignorable="hp" hp:hslEmbossed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Dialog</a:t>
            </a:r>
            <a:r>
              <a:rPr xmlns:mc="http://schemas.openxmlformats.org/markup-compatibility/2006" xmlns:hp="http://schemas.haansoft.com/office/presentation/8.0" lang="ko-KR" altLang="en-US" mc:Ignorable="hp" hp:hslEmbossed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를 이용해 구현 </a:t>
            </a:r>
            <a:r>
              <a:rPr xmlns:mc="http://schemas.openxmlformats.org/markup-compatibility/2006" xmlns:hp="http://schemas.haansoft.com/office/presentation/8.0" lang="en-US" altLang="ko-KR" mc:Ignorable="hp" hp:hslEmbossed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id, pw, name, birth </a:t>
            </a:r>
            <a:r>
              <a:rPr xmlns:mc="http://schemas.openxmlformats.org/markup-compatibility/2006" xmlns:hp="http://schemas.haansoft.com/office/presentation/8.0" lang="ko-KR" altLang="en-US" mc:Ignorable="hp" hp:hslEmbossed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값을 입력 받고 “가입”버튼 클릭시 </a:t>
            </a:r>
            <a:r>
              <a:rPr xmlns:mc="http://schemas.openxmlformats.org/markup-compatibility/2006" xmlns:hp="http://schemas.haansoft.com/office/presentation/8.0" lang="en-US" altLang="ko-KR" mc:Ignorable="hp" hp:hslEmbossed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DataIOClass</a:t>
            </a:r>
            <a:r>
              <a:rPr xmlns:mc="http://schemas.openxmlformats.org/markup-compatibility/2006" xmlns:hp="http://schemas.haansoft.com/office/presentation/8.0" lang="ko-KR" altLang="en-US" mc:Ignorable="hp" hp:hslEmbossed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를 이용해 회원정보를 </a:t>
            </a:r>
            <a:r>
              <a:rPr xmlns:mc="http://schemas.openxmlformats.org/markup-compatibility/2006" xmlns:hp="http://schemas.haansoft.com/office/presentation/8.0" lang="en-US" altLang="ko-KR" mc:Ignorable="hp" hp:hslEmbossed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MemberList.dat </a:t>
            </a:r>
            <a:r>
              <a:rPr xmlns:mc="http://schemas.openxmlformats.org/markup-compatibility/2006" xmlns:hp="http://schemas.haansoft.com/office/presentation/8.0" lang="ko-KR" altLang="en-US" mc:Ignorable="hp" hp:hslEmbossed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파일로 저장</a:t>
            </a:r>
            <a:r>
              <a:rPr xmlns:mc="http://schemas.openxmlformats.org/markup-compatibility/2006" xmlns:hp="http://schemas.haansoft.com/office/presentation/8.0" lang="en-US" altLang="ko-KR" mc:Ignorable="hp" hp:hslEmbossed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. </a:t>
            </a:r>
            <a:endParaRPr xmlns:mc="http://schemas.openxmlformats.org/markup-compatibility/2006" xmlns:hp="http://schemas.haansoft.com/office/presentation/8.0" lang="en-US" altLang="ko-KR" mc:Ignorable="hp" hp:hslEmbossed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0">
              <a:defRPr lang="ko-KR" altLang="en-US"/>
            </a:pPr>
            <a:endParaRPr xmlns:mc="http://schemas.openxmlformats.org/markup-compatibility/2006" xmlns:hp="http://schemas.haansoft.com/office/presentation/8.0" lang="en-US" altLang="ko-KR" mc:Ignorable="hp" hp:hslEmbossed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672752" y="667243"/>
            <a:ext cx="4320480" cy="5295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01750" indent="-28575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mc:Ignorable="hp" hp:hslEmbossed="0">
                <a:solidFill>
                  <a:srgbClr val="000000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맑은 고딕"/>
              </a:rPr>
              <a:t>회원가입 화면 설계</a:t>
            </a:r>
            <a:endParaRPr xmlns:mc="http://schemas.openxmlformats.org/markup-compatibility/2006" xmlns:hp="http://schemas.haansoft.com/office/presentation/8.0" lang="ko-KR" altLang="en-US" mc:Ignorable="hp" hp:hslEmbossed="0">
              <a:solidFill>
                <a:srgbClr val="000000"/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  <a:latin typeface="맑은 고딕"/>
            </a:endParaRPr>
          </a:p>
        </p:txBody>
      </p:sp>
      <p:sp>
        <p:nvSpPr>
          <p:cNvPr id="5124" name="내용 개체 틀 2"/>
          <p:cNvSpPr>
            <a:spLocks noGrp="1"/>
          </p:cNvSpPr>
          <p:nvPr/>
        </p:nvSpPr>
        <p:spPr>
          <a:xfrm>
            <a:off x="216024" y="208992"/>
            <a:ext cx="3827748" cy="6277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lvl="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¨"/>
              <a:defRPr lang="ko-KR" altLang="en-US"/>
            </a:pPr>
            <a:r>
              <a:rPr xmlns:mc="http://schemas.openxmlformats.org/markup-compatibility/2006" xmlns:hp="http://schemas.haansoft.com/office/presentation/8.0" kumimoji="0" lang="en-US" altLang="ko-KR" sz="2900" b="0" i="0" u="none" strike="noStrike" kern="1200" cap="none" normalizeH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2900" b="0" i="0" u="none" strike="noStrike" kern="1200" cap="none" normalizeH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유저 인터페이스(</a:t>
            </a:r>
            <a:r>
              <a:rPr xmlns:mc="http://schemas.openxmlformats.org/markup-compatibility/2006" xmlns:hp="http://schemas.haansoft.com/office/presentation/8.0" kumimoji="0" lang="en-US" altLang="ko-KR" sz="2900" b="0" i="0" u="none" strike="noStrike" kern="1200" cap="none" normalizeH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UI)</a:t>
            </a:r>
            <a:endParaRPr xmlns:mc="http://schemas.openxmlformats.org/markup-compatibility/2006" xmlns:hp="http://schemas.haansoft.com/office/presentation/8.0" kumimoji="0" lang="en-US" altLang="ko-KR" sz="2900" b="0" i="0" u="none" strike="noStrike" kern="1200" cap="none" normalizeH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127" name="_x122370128" descr="EMB000017783a13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27348" y="1448780"/>
            <a:ext cx="6768360" cy="446868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9" name="_x44357176" descr="EMB000017783a14"/>
          <p:cNvPicPr>
            <a:picLocks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55340" y="1448780"/>
            <a:ext cx="6068160" cy="4235040"/>
          </a:xfrm>
          <a:prstGeom prst="rect">
            <a:avLst/>
          </a:prstGeom>
          <a:noFill/>
        </p:spPr>
      </p:pic>
      <p:sp>
        <p:nvSpPr>
          <p:cNvPr id="4" name="Rectangle 2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456040" y="1140106"/>
            <a:ext cx="2628080" cy="4753964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lvl="0"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mc:Ignorable="hp" hp:hslEmbossed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- loginView</a:t>
            </a:r>
            <a:r>
              <a:rPr xmlns:mc="http://schemas.openxmlformats.org/markup-compatibility/2006" xmlns:hp="http://schemas.haansoft.com/office/presentation/8.0" lang="ko-KR" altLang="en-US" mc:Ignorable="hp" hp:hslEmbossed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를 통해 로그인 후 회원정보를 보여</a:t>
            </a: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0"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mc:Ignorable="hp" hp:hslEmbossed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주고</a:t>
            </a:r>
            <a:r>
              <a:rPr xmlns:mc="http://schemas.openxmlformats.org/markup-compatibility/2006" xmlns:hp="http://schemas.haansoft.com/office/presentation/8.0" lang="en-US" altLang="ko-KR" mc:Ignorable="hp" hp:hslEmbossed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, seatTabView</a:t>
            </a:r>
            <a:r>
              <a:rPr xmlns:mc="http://schemas.openxmlformats.org/markup-compatibility/2006" xmlns:hp="http://schemas.haansoft.com/office/presentation/8.0" lang="ko-KR" altLang="en-US" mc:Ignorable="hp" hp:hslEmbossed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를 통해 좌석을 배정받으면 </a:t>
            </a:r>
            <a:r>
              <a:rPr xmlns:mc="http://schemas.openxmlformats.org/markup-compatibility/2006" xmlns:hp="http://schemas.haansoft.com/office/presentation/8.0" lang="en-US" altLang="ko-KR" mc:Ignorable="hp" hp:hslEmbossed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loginView</a:t>
            </a:r>
            <a:r>
              <a:rPr xmlns:mc="http://schemas.openxmlformats.org/markup-compatibility/2006" xmlns:hp="http://schemas.haansoft.com/office/presentation/8.0" lang="ko-KR" altLang="en-US" mc:Ignorable="hp" hp:hslEmbossed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가 업데이트되어 회원정보와 좌석정보 출력된다</a:t>
            </a:r>
            <a:r>
              <a:rPr xmlns:mc="http://schemas.openxmlformats.org/markup-compatibility/2006" xmlns:hp="http://schemas.haansoft.com/office/presentation/8.0" lang="en-US" altLang="ko-KR" mc:Ignorable="hp" hp:hslEmbossed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. loginView</a:t>
            </a:r>
            <a:r>
              <a:rPr xmlns:mc="http://schemas.openxmlformats.org/markup-compatibility/2006" xmlns:hp="http://schemas.haansoft.com/office/presentation/8.0" lang="ko-KR" altLang="en-US" mc:Ignorable="hp" hp:hslEmbossed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의“</a:t>
            </a:r>
            <a:r>
              <a:rPr xmlns:mc="http://schemas.openxmlformats.org/markup-compatibility/2006" xmlns:hp="http://schemas.haansoft.com/office/presentation/8.0" lang="en-US" altLang="ko-KR" mc:Ignorable="hp" hp:hslEmbossed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extension“</a:t>
            </a:r>
            <a:r>
              <a:rPr xmlns:mc="http://schemas.openxmlformats.org/markup-compatibility/2006" xmlns:hp="http://schemas.haansoft.com/office/presentation/8.0" lang="ko-KR" altLang="en-US" mc:Ignorable="hp" hp:hslEmbossed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버튼을 통해 퇴실시간 연장</a:t>
            </a:r>
            <a:r>
              <a:rPr xmlns:mc="http://schemas.openxmlformats.org/markup-compatibility/2006" xmlns:hp="http://schemas.haansoft.com/office/presentation/8.0" lang="en-US" altLang="ko-KR" mc:Ignorable="hp" hp:hslEmbossed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,”logout“</a:t>
            </a:r>
            <a:r>
              <a:rPr xmlns:mc="http://schemas.openxmlformats.org/markup-compatibility/2006" xmlns:hp="http://schemas.haansoft.com/office/presentation/8.0" lang="ko-KR" altLang="en-US" mc:Ignorable="hp" hp:hslEmbossed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버튼을 통해 로그아웃</a:t>
            </a:r>
            <a:r>
              <a:rPr xmlns:mc="http://schemas.openxmlformats.org/markup-compatibility/2006" xmlns:hp="http://schemas.haansoft.com/office/presentation/8.0" lang="en-US" altLang="ko-KR" mc:Ignorable="hp" hp:hslEmbossed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,”checktout“</a:t>
            </a:r>
            <a:r>
              <a:rPr xmlns:mc="http://schemas.openxmlformats.org/markup-compatibility/2006" xmlns:hp="http://schemas.haansoft.com/office/presentation/8.0" lang="ko-KR" altLang="en-US" mc:Ignorable="hp" hp:hslEmbossed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버튼을 통해 퇴실 </a:t>
            </a:r>
            <a:r>
              <a:rPr xmlns:mc="http://schemas.openxmlformats.org/markup-compatibility/2006" xmlns:hp="http://schemas.haansoft.com/office/presentation/8.0" lang="en-US" altLang="ko-KR" mc:Ignorable="hp" hp:hslEmbossed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,”move“</a:t>
            </a:r>
            <a:r>
              <a:rPr xmlns:mc="http://schemas.openxmlformats.org/markup-compatibility/2006" xmlns:hp="http://schemas.haansoft.com/office/presentation/8.0" lang="ko-KR" altLang="en-US" mc:Ignorable="hp" hp:hslEmbossed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버튼을 통해 좌석이동권한을 부여받고 </a:t>
            </a:r>
            <a:r>
              <a:rPr xmlns:mc="http://schemas.openxmlformats.org/markup-compatibility/2006" xmlns:hp="http://schemas.haansoft.com/office/presentation/8.0" lang="en-US" altLang="ko-KR" mc:Ignorable="hp" hp:hslEmbossed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seatTabView</a:t>
            </a:r>
            <a:r>
              <a:rPr xmlns:mc="http://schemas.openxmlformats.org/markup-compatibility/2006" xmlns:hp="http://schemas.haansoft.com/office/presentation/8.0" lang="ko-KR" altLang="en-US" mc:Ignorable="hp" hp:hslEmbossed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의 좌석을 다시 선택해 좌석을 이동 할 수 있다</a:t>
            </a:r>
            <a:r>
              <a:rPr xmlns:mc="http://schemas.openxmlformats.org/markup-compatibility/2006" xmlns:hp="http://schemas.haansoft.com/office/presentation/8.0" lang="en-US" altLang="ko-KR" mc:Ignorable="hp" hp:hslEmbossed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  <a:endParaRPr xmlns:mc="http://schemas.openxmlformats.org/markup-compatibility/2006" xmlns:hp="http://schemas.haansoft.com/office/presentation/8.0" lang="en-US" altLang="ko-KR" mc:Ignorable="hp" hp:hslEmbossed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0">
              <a:defRPr lang="ko-KR" altLang="en-US"/>
            </a:pPr>
            <a:endParaRPr xmlns:mc="http://schemas.openxmlformats.org/markup-compatibility/2006" xmlns:hp="http://schemas.haansoft.com/office/presentation/8.0" lang="en-US" altLang="ko-KR" mc:Ignorable="hp" hp:hslEmbossed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672752" y="667243"/>
            <a:ext cx="4320480" cy="5295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01750" indent="-285750" algn="just">
              <a:lnSpc>
                <a:spcPct val="160000"/>
              </a:lnSpc>
              <a:buFont typeface="Arial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mc:Ignorable="hp" hp:hslEmbossed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좌석이용 화면 설계</a:t>
            </a: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124" name="내용 개체 틀 2"/>
          <p:cNvSpPr>
            <a:spLocks noGrp="1"/>
          </p:cNvSpPr>
          <p:nvPr/>
        </p:nvSpPr>
        <p:spPr>
          <a:xfrm>
            <a:off x="216024" y="208992"/>
            <a:ext cx="3827748" cy="6277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lvl="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¨"/>
              <a:defRPr lang="ko-KR" altLang="en-US"/>
            </a:pPr>
            <a:r>
              <a:rPr xmlns:mc="http://schemas.openxmlformats.org/markup-compatibility/2006" xmlns:hp="http://schemas.haansoft.com/office/presentation/8.0" kumimoji="0" lang="en-US" altLang="ko-KR" sz="2900" b="0" i="0" u="none" strike="noStrike" kern="1200" cap="none" normalizeH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2900" b="0" i="0" u="none" strike="noStrike" kern="1200" cap="none" normalizeH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유저 인터페이스(</a:t>
            </a:r>
            <a:r>
              <a:rPr xmlns:mc="http://schemas.openxmlformats.org/markup-compatibility/2006" xmlns:hp="http://schemas.haansoft.com/office/presentation/8.0" kumimoji="0" lang="en-US" altLang="ko-KR" sz="2900" b="0" i="0" u="none" strike="noStrike" kern="1200" cap="none" normalizeH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UI)</a:t>
            </a:r>
            <a:endParaRPr xmlns:mc="http://schemas.openxmlformats.org/markup-compatibility/2006" xmlns:hp="http://schemas.haansoft.com/office/presentation/8.0" kumimoji="0" lang="en-US" altLang="ko-KR" sz="2900" b="0" i="0" u="none" strike="noStrike" kern="1200" cap="none" normalizeH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128" name="_x126359680" descr="EMB000017783a15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71982" y="1448780"/>
            <a:ext cx="6068034" cy="423515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알고리즘 설계</a:t>
            </a:r>
            <a:r>
              <a:rPr lang="en-US" altLang="ko-KR" sz="2000"/>
              <a:t>- </a:t>
            </a:r>
            <a:r>
              <a:rPr lang="en-US" altLang="ko-KR" sz="2000" b="1"/>
              <a:t>MainView Class</a:t>
            </a:r>
            <a:endParaRPr lang="ko-KR" altLang="en-US" sz="200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79376" y="2060848"/>
            <a:ext cx="8153400" cy="4495800"/>
          </a:xfrm>
        </p:spPr>
        <p:txBody>
          <a:bodyPr>
            <a:normAutofit fontScale="55000" lnSpcReduction="20000"/>
          </a:bodyPr>
          <a:lstStyle/>
          <a:p>
            <a:pPr lvl="0">
              <a:defRPr lang="ko-KR" altLang="en-US"/>
            </a:pPr>
            <a:r>
              <a:rPr lang="en-US" altLang="ko-KR" b="1"/>
              <a:t>MainView Class</a:t>
            </a:r>
            <a:endParaRPr lang="en-US" altLang="ko-KR" b="1"/>
          </a:p>
          <a:p>
            <a:pPr lvl="0">
              <a:buNone/>
              <a:defRPr lang="ko-KR" altLang="en-US"/>
            </a:pPr>
            <a:r>
              <a:rPr lang="ko-KR" altLang="en-US"/>
              <a:t>	- 기능 </a:t>
            </a:r>
            <a:r>
              <a:rPr lang="en-US" altLang="ko-KR"/>
              <a:t>: </a:t>
            </a:r>
            <a:r>
              <a:rPr lang="ko-KR" altLang="en-US"/>
              <a:t>사용자와 상호작용하기 위한 </a:t>
            </a:r>
            <a:r>
              <a:rPr lang="en-US" altLang="ko-KR"/>
              <a:t>MainView class</a:t>
            </a:r>
            <a:r>
              <a:rPr lang="ko-KR" altLang="en-US"/>
              <a:t>로 </a:t>
            </a:r>
            <a:r>
              <a:rPr lang="en-US" altLang="ko-KR"/>
              <a:t>JFrame</a:t>
            </a:r>
            <a:r>
              <a:rPr lang="ko-KR" altLang="en-US"/>
              <a:t>을 상속 받아 사용                	  하는 </a:t>
            </a:r>
            <a:r>
              <a:rPr lang="en-US" altLang="ko-KR"/>
              <a:t>View class</a:t>
            </a:r>
            <a:endParaRPr lang="en-US" altLang="ko-KR"/>
          </a:p>
          <a:p>
            <a:pPr lvl="0">
              <a:buNone/>
              <a:defRPr lang="ko-KR" altLang="en-US"/>
            </a:pPr>
            <a:r>
              <a:rPr lang="ko-KR" altLang="en-US"/>
              <a:t>	- 속성 </a:t>
            </a:r>
            <a:r>
              <a:rPr lang="en-US" altLang="ko-KR"/>
              <a:t>: TopView topview; //MainView JFrame</a:t>
            </a:r>
            <a:r>
              <a:rPr lang="ko-KR" altLang="en-US"/>
              <a:t>의 상단 패널</a:t>
            </a:r>
            <a:endParaRPr lang="ko-KR" altLang="en-US"/>
          </a:p>
          <a:p>
            <a:pPr lvl="0">
              <a:buNone/>
              <a:defRPr lang="ko-KR" altLang="en-US"/>
            </a:pPr>
            <a:r>
              <a:rPr lang="ko-KR" altLang="en-US"/>
              <a:t>	- </a:t>
            </a:r>
            <a:r>
              <a:rPr lang="en-US" altLang="ko-KR"/>
              <a:t>LoginView loginView; //MainView JFrame</a:t>
            </a:r>
            <a:r>
              <a:rPr lang="ko-KR" altLang="en-US"/>
              <a:t>의 좌측 패널</a:t>
            </a:r>
            <a:endParaRPr lang="ko-KR" altLang="en-US"/>
          </a:p>
          <a:p>
            <a:pPr lvl="0">
              <a:buNone/>
              <a:defRPr lang="ko-KR" altLang="en-US"/>
            </a:pPr>
            <a:r>
              <a:rPr lang="ko-KR" altLang="en-US"/>
              <a:t>	- </a:t>
            </a:r>
            <a:r>
              <a:rPr lang="en-US" altLang="ko-KR"/>
              <a:t>SeatTabView seatTabView; //MainView JFrame</a:t>
            </a:r>
            <a:r>
              <a:rPr lang="ko-KR" altLang="en-US"/>
              <a:t>의 중앙 패널</a:t>
            </a:r>
            <a:endParaRPr lang="ko-KR" altLang="en-US"/>
          </a:p>
          <a:p>
            <a:pPr lvl="0">
              <a:buNone/>
              <a:defRPr lang="ko-KR" altLang="en-US"/>
            </a:pPr>
            <a:r>
              <a:rPr lang="ko-KR" altLang="en-US"/>
              <a:t>	- </a:t>
            </a:r>
            <a:r>
              <a:rPr lang="en-US" altLang="ko-KR"/>
              <a:t>DataIOClass dataio; //</a:t>
            </a:r>
            <a:r>
              <a:rPr lang="ko-KR" altLang="en-US"/>
              <a:t>회원목록 파일을 불러오기 함수를 사용하기 위한 클래스 객체</a:t>
            </a:r>
            <a:endParaRPr lang="en-US" altLang="ko-KR" b="1"/>
          </a:p>
          <a:p>
            <a:pPr lvl="0">
              <a:buNone/>
              <a:defRPr lang="ko-KR" altLang="en-US"/>
            </a:pPr>
            <a:endParaRPr lang="en-US" altLang="ko-KR" b="1"/>
          </a:p>
          <a:p>
            <a:pPr lvl="0">
              <a:buNone/>
              <a:defRPr lang="ko-KR" altLang="en-US"/>
            </a:pPr>
            <a:r>
              <a:rPr lang="ko-KR" altLang="en-US" b="1"/>
              <a:t>	</a:t>
            </a:r>
            <a:r>
              <a:rPr lang="en-US" altLang="ko-KR" b="1"/>
              <a:t>Method </a:t>
            </a:r>
            <a:r>
              <a:rPr lang="ko-KR" altLang="en-US" b="1"/>
              <a:t>명세</a:t>
            </a:r>
            <a:endParaRPr lang="ko-KR" altLang="en-US" b="1"/>
          </a:p>
          <a:p>
            <a:pPr lvl="0">
              <a:buNone/>
              <a:defRPr lang="ko-KR" altLang="en-US"/>
            </a:pPr>
            <a:r>
              <a:rPr lang="ko-KR" altLang="en-US"/>
              <a:t>	</a:t>
            </a:r>
            <a:r>
              <a:rPr lang="en-US" altLang="ko-KR"/>
              <a:t>- MainView() : </a:t>
            </a:r>
            <a:r>
              <a:rPr lang="ko-KR" altLang="en-US"/>
              <a:t>메인화면의 </a:t>
            </a:r>
            <a:r>
              <a:rPr lang="en-US" altLang="ko-KR"/>
              <a:t>JFrame</a:t>
            </a:r>
            <a:r>
              <a:rPr lang="ko-KR" altLang="en-US"/>
              <a:t>에 속성을 추가하여 메인화면을 구성하는 생성자 메서드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- add(Component comp, Object constraints) : JFrame</a:t>
            </a:r>
            <a:r>
              <a:rPr lang="ko-KR" altLang="en-US"/>
              <a:t>에 객체를 추가하는 함수	-</a:t>
            </a:r>
            <a:r>
              <a:rPr lang="en-US" altLang="ko-KR"/>
              <a:t>&gt; JFrame</a:t>
            </a:r>
            <a:r>
              <a:rPr lang="ko-KR" altLang="en-US"/>
              <a:t>의 속성을 추가하는 기능을 한다</a:t>
            </a:r>
            <a:r>
              <a:rPr lang="en-US" altLang="ko-KR"/>
              <a:t>. </a:t>
            </a:r>
            <a:r>
              <a:rPr lang="ko-KR" altLang="en-US"/>
              <a:t>코드에서는 </a:t>
            </a:r>
            <a:r>
              <a:rPr lang="en-US" altLang="ko-KR"/>
              <a:t>JFrame</a:t>
            </a:r>
            <a:r>
              <a:rPr lang="ko-KR" altLang="en-US"/>
              <a:t>의 레이아웃의 	위치를 담당하는 클래스 객체를 통해 함수를 호출하여 패널을 반환 받아 추가한	다</a:t>
            </a:r>
            <a:r>
              <a:rPr lang="en-US" altLang="ko-KR"/>
              <a:t>. </a:t>
            </a: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- loadMemberList() : MainView() </a:t>
            </a:r>
            <a:r>
              <a:rPr lang="ko-KR" altLang="en-US"/>
              <a:t>생성자 호출시 파일로 저장된 회원 목록 을 불러오는 함수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알고리즘 설계</a:t>
            </a:r>
            <a:r>
              <a:rPr lang="en-US" altLang="ko-KR" sz="2000"/>
              <a:t>- UpdateModel Class</a:t>
            </a:r>
            <a:endParaRPr lang="ko-KR" altLang="en-US" sz="200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23392" y="1669504"/>
            <a:ext cx="8153400" cy="4495800"/>
          </a:xfrm>
        </p:spPr>
        <p:txBody>
          <a:bodyPr>
            <a:noAutofit/>
          </a:bodyPr>
          <a:lstStyle/>
          <a:p>
            <a:pPr lvl="0">
              <a:defRPr lang="ko-KR" altLang="en-US"/>
            </a:pPr>
            <a:r>
              <a:rPr lang="en-US" altLang="ko-KR" sz="1500" b="1"/>
              <a:t>UpdateModel Class</a:t>
            </a:r>
            <a:endParaRPr lang="en-US" altLang="ko-KR" sz="1500" b="1"/>
          </a:p>
          <a:p>
            <a:pPr lvl="0">
              <a:buNone/>
              <a:defRPr lang="ko-KR" altLang="en-US"/>
            </a:pPr>
            <a:r>
              <a:rPr lang="ko-KR" altLang="en-US" sz="1500"/>
              <a:t>	- 기능 </a:t>
            </a:r>
            <a:r>
              <a:rPr lang="en-US" altLang="ko-KR" sz="1500"/>
              <a:t>: View </a:t>
            </a:r>
            <a:r>
              <a:rPr lang="ko-KR" altLang="en-US" sz="1500"/>
              <a:t>클래스들로부터 회원</a:t>
            </a:r>
            <a:r>
              <a:rPr lang="en-US" altLang="ko-KR" sz="1500"/>
              <a:t>, </a:t>
            </a:r>
            <a:r>
              <a:rPr lang="ko-KR" altLang="en-US" sz="1500"/>
              <a:t>좌석 정보를 전달받아 저장한다</a:t>
            </a:r>
            <a:r>
              <a:rPr lang="en-US" altLang="ko-KR" sz="1500"/>
              <a:t>.</a:t>
            </a:r>
            <a:endParaRPr lang="ko-KR" altLang="en-US" sz="1500"/>
          </a:p>
          <a:p>
            <a:pPr lvl="0">
              <a:buNone/>
              <a:defRPr lang="ko-KR" altLang="en-US"/>
            </a:pPr>
            <a:r>
              <a:rPr lang="ko-KR" altLang="en-US" sz="1500"/>
              <a:t>	- 속성 </a:t>
            </a:r>
            <a:r>
              <a:rPr lang="en-US" altLang="ko-KR" sz="1500"/>
              <a:t>: Vector[] vMemberList //</a:t>
            </a:r>
            <a:r>
              <a:rPr lang="ko-KR" altLang="en-US" sz="1500"/>
              <a:t>회원의 정보를 저장한다</a:t>
            </a:r>
            <a:r>
              <a:rPr lang="en-US" altLang="ko-KR" sz="1500"/>
              <a:t>.</a:t>
            </a:r>
            <a:endParaRPr lang="en-US" altLang="ko-KR" sz="1500"/>
          </a:p>
          <a:p>
            <a:pPr lvl="0">
              <a:buNone/>
              <a:defRPr lang="ko-KR" altLang="en-US"/>
            </a:pPr>
            <a:r>
              <a:rPr lang="ko-KR" altLang="en-US" sz="1500"/>
              <a:t>	- </a:t>
            </a:r>
            <a:r>
              <a:rPr lang="en-US" altLang="ko-KR" sz="1500"/>
              <a:t>Vector vMemberCheckList //</a:t>
            </a:r>
            <a:r>
              <a:rPr lang="ko-KR" altLang="en-US" sz="1500"/>
              <a:t>회원의 아이디를 저장한다</a:t>
            </a:r>
            <a:r>
              <a:rPr lang="en-US" altLang="ko-KR" sz="1500"/>
              <a:t>.</a:t>
            </a:r>
            <a:endParaRPr lang="en-US" altLang="ko-KR" sz="1500"/>
          </a:p>
          <a:p>
            <a:pPr lvl="0">
              <a:buNone/>
              <a:defRPr lang="ko-KR" altLang="en-US"/>
            </a:pPr>
            <a:r>
              <a:rPr lang="ko-KR" altLang="en-US" sz="1500"/>
              <a:t>	- </a:t>
            </a:r>
            <a:r>
              <a:rPr lang="en-US" altLang="ko-KR" sz="1500"/>
              <a:t>SeatView1 seatView1 //</a:t>
            </a:r>
            <a:r>
              <a:rPr lang="ko-KR" altLang="en-US" sz="1500"/>
              <a:t>데이터 전달을 위한 </a:t>
            </a:r>
            <a:r>
              <a:rPr lang="en-US" altLang="ko-KR" sz="1500"/>
              <a:t>1</a:t>
            </a:r>
            <a:r>
              <a:rPr lang="ko-KR" altLang="en-US" sz="1500"/>
              <a:t>열람실 객체</a:t>
            </a:r>
            <a:endParaRPr lang="ko-KR" altLang="en-US" sz="1500"/>
          </a:p>
          <a:p>
            <a:pPr lvl="0">
              <a:buNone/>
              <a:defRPr lang="ko-KR" altLang="en-US"/>
            </a:pPr>
            <a:r>
              <a:rPr lang="ko-KR" altLang="en-US" sz="1500"/>
              <a:t>	- </a:t>
            </a:r>
            <a:r>
              <a:rPr lang="en-US" altLang="ko-KR" sz="1500"/>
              <a:t>SeatView2 seatView2 //</a:t>
            </a:r>
            <a:r>
              <a:rPr lang="ko-KR" altLang="en-US" sz="1500"/>
              <a:t>데이터 전달을 위한 </a:t>
            </a:r>
            <a:r>
              <a:rPr lang="en-US" altLang="ko-KR" sz="1500"/>
              <a:t>2</a:t>
            </a:r>
            <a:r>
              <a:rPr lang="ko-KR" altLang="en-US" sz="1500"/>
              <a:t>열람실 객체</a:t>
            </a:r>
            <a:endParaRPr lang="ko-KR" altLang="en-US" sz="1500"/>
          </a:p>
          <a:p>
            <a:pPr lvl="0">
              <a:buNone/>
              <a:defRPr lang="ko-KR" altLang="en-US"/>
            </a:pPr>
            <a:r>
              <a:rPr lang="ko-KR" altLang="en-US" sz="1500"/>
              <a:t>	- </a:t>
            </a:r>
            <a:r>
              <a:rPr lang="en-US" altLang="ko-KR" sz="1500"/>
              <a:t>LoginView loginView //</a:t>
            </a:r>
            <a:r>
              <a:rPr lang="ko-KR" altLang="en-US" sz="1500"/>
              <a:t>데이터 전달을 위한 로그인</a:t>
            </a:r>
            <a:r>
              <a:rPr lang="en-US" altLang="ko-KR" sz="1500"/>
              <a:t>View </a:t>
            </a:r>
            <a:r>
              <a:rPr lang="ko-KR" altLang="en-US" sz="1500"/>
              <a:t>객체</a:t>
            </a:r>
            <a:endParaRPr lang="ko-KR" altLang="en-US" sz="1500"/>
          </a:p>
          <a:p>
            <a:pPr lvl="0">
              <a:buNone/>
              <a:defRPr lang="ko-KR" altLang="en-US"/>
            </a:pPr>
            <a:r>
              <a:rPr lang="ko-KR" altLang="en-US" sz="1500"/>
              <a:t>	- </a:t>
            </a:r>
            <a:r>
              <a:rPr lang="en-US" altLang="ko-KR" sz="1500"/>
              <a:t>DataIOClass dataIOClass //</a:t>
            </a:r>
            <a:r>
              <a:rPr lang="ko-KR" altLang="en-US" sz="1500"/>
              <a:t>회원정보를 파일로 저장하기 위한 객체</a:t>
            </a:r>
            <a:endParaRPr lang="ko-KR" altLang="en-US" sz="1500"/>
          </a:p>
          <a:p>
            <a:pPr lvl="0">
              <a:defRPr lang="ko-KR" altLang="en-US"/>
            </a:pPr>
            <a:endParaRPr lang="en-US" altLang="ko-KR" sz="1500"/>
          </a:p>
          <a:p>
            <a:pPr lvl="0">
              <a:buNone/>
              <a:defRPr lang="ko-KR" altLang="en-US"/>
            </a:pPr>
            <a:r>
              <a:rPr lang="ko-KR" altLang="en-US" sz="1500" b="1"/>
              <a:t>	</a:t>
            </a:r>
            <a:r>
              <a:rPr lang="en-US" altLang="ko-KR" sz="1500" b="1"/>
              <a:t> Method </a:t>
            </a:r>
            <a:r>
              <a:rPr lang="ko-KR" altLang="en-US" sz="1500" b="1"/>
              <a:t>명세</a:t>
            </a:r>
            <a:endParaRPr lang="ko-KR" altLang="en-US" sz="1500" b="1"/>
          </a:p>
          <a:p>
            <a:pPr lvl="0">
              <a:buNone/>
              <a:defRPr lang="ko-KR" altLang="en-US"/>
            </a:pPr>
            <a:r>
              <a:rPr lang="ko-KR" altLang="en-US" sz="1500"/>
              <a:t>	</a:t>
            </a:r>
            <a:r>
              <a:rPr lang="en-US" altLang="ko-KR" sz="1500"/>
              <a:t>- setMemberList(String Id, String Psw, String Name, String Birth, int state</a:t>
            </a:r>
            <a:endParaRPr lang="en-US" altLang="ko-KR" sz="1500"/>
          </a:p>
          <a:p>
            <a:pPr lvl="0">
              <a:buNone/>
              <a:defRPr lang="ko-KR" altLang="en-US"/>
            </a:pPr>
            <a:r>
              <a:rPr lang="ko-KR" altLang="en-US" sz="1500"/>
              <a:t>	</a:t>
            </a:r>
            <a:r>
              <a:rPr lang="en-US" altLang="ko-KR" sz="1500"/>
              <a:t>- MemberOverwrapCheck() :</a:t>
            </a:r>
            <a:endParaRPr lang="en-US" altLang="ko-KR" sz="1500"/>
          </a:p>
          <a:p>
            <a:pPr lvl="0">
              <a:buNone/>
              <a:defRPr lang="ko-KR" altLang="en-US"/>
            </a:pPr>
            <a:r>
              <a:rPr lang="ko-KR" altLang="en-US" sz="1500"/>
              <a:t>	</a:t>
            </a:r>
            <a:r>
              <a:rPr lang="en-US" altLang="ko-KR" sz="1500"/>
              <a:t>- addIdCheckList(Id) </a:t>
            </a:r>
            <a:endParaRPr lang="en-US" altLang="ko-KR" sz="1500"/>
          </a:p>
          <a:p>
            <a:pPr lvl="0">
              <a:buNone/>
              <a:defRPr lang="ko-KR" altLang="en-US"/>
            </a:pPr>
            <a:r>
              <a:rPr lang="ko-KR" altLang="en-US" sz="1500"/>
              <a:t>	</a:t>
            </a:r>
            <a:r>
              <a:rPr lang="en-US" altLang="ko-KR" sz="1500"/>
              <a:t>- add() </a:t>
            </a:r>
            <a:endParaRPr lang="en-US" altLang="ko-KR" sz="1500"/>
          </a:p>
          <a:p>
            <a:pPr lvl="0">
              <a:buNone/>
              <a:defRPr lang="ko-KR" altLang="en-US"/>
            </a:pPr>
            <a:r>
              <a:rPr lang="ko-KR" altLang="en-US" sz="1500"/>
              <a:t>	</a:t>
            </a:r>
            <a:r>
              <a:rPr lang="en-US" altLang="ko-KR" sz="1500"/>
              <a:t>- saveMemberList(Vector[] v, index) </a:t>
            </a:r>
            <a:endParaRPr lang="en-US" altLang="ko-KR" sz="1500"/>
          </a:p>
          <a:p>
            <a:pPr lvl="0">
              <a:buNone/>
              <a:defRPr lang="ko-KR" altLang="en-US"/>
            </a:pPr>
            <a:r>
              <a:rPr lang="ko-KR" altLang="en-US" sz="1500"/>
              <a:t>	</a:t>
            </a:r>
            <a:r>
              <a:rPr lang="en-US" altLang="ko-KR" sz="1500"/>
              <a:t>- login(String Id, String Psw)</a:t>
            </a:r>
            <a:endParaRPr lang="en-US" altLang="ko-KR" sz="1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알고리즘 설계</a:t>
            </a:r>
            <a:r>
              <a:rPr lang="en-US" altLang="ko-KR" sz="2000"/>
              <a:t>- LoginView Class</a:t>
            </a:r>
            <a:endParaRPr lang="ko-KR" altLang="en-US" sz="200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2168860"/>
            <a:ext cx="8147648" cy="3055640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sz="2000">
                <a:latin typeface="+mn-ea"/>
              </a:rPr>
              <a:t>LoginView Class</a:t>
            </a:r>
            <a:endParaRPr lang="en-US" altLang="ko-KR" sz="2000">
              <a:latin typeface="+mn-ea"/>
            </a:endParaRPr>
          </a:p>
          <a:p>
            <a:pPr lvl="0">
              <a:buNone/>
              <a:defRPr lang="ko-KR" altLang="en-US"/>
            </a:pPr>
            <a:r>
              <a:rPr lang="ko-KR" altLang="en-US" sz="2000">
                <a:latin typeface="+mn-ea"/>
              </a:rPr>
              <a:t>	- 기능 </a:t>
            </a:r>
            <a:r>
              <a:rPr lang="en-US" altLang="ko-KR" sz="2000">
                <a:latin typeface="+mn-ea"/>
              </a:rPr>
              <a:t>: </a:t>
            </a:r>
            <a:r>
              <a:rPr lang="ko-KR" altLang="en-US" sz="2000">
                <a:latin typeface="+mn-ea"/>
              </a:rPr>
              <a:t>로그인 화면을 제공하며</a:t>
            </a:r>
            <a:r>
              <a:rPr lang="en-US" altLang="ko-KR" sz="2000">
                <a:latin typeface="+mn-ea"/>
              </a:rPr>
              <a:t>, </a:t>
            </a:r>
            <a:r>
              <a:rPr lang="ko-KR" altLang="en-US" sz="2000">
                <a:latin typeface="+mn-ea"/>
              </a:rPr>
              <a:t>로그인</a:t>
            </a:r>
            <a:r>
              <a:rPr lang="en-US" altLang="ko-KR" sz="2000">
                <a:latin typeface="+mn-ea"/>
              </a:rPr>
              <a:t>, </a:t>
            </a:r>
            <a:r>
              <a:rPr lang="ko-KR" altLang="en-US" sz="2000">
                <a:latin typeface="+mn-ea"/>
              </a:rPr>
              <a:t>회원가입</a:t>
            </a:r>
            <a:r>
              <a:rPr lang="en-US" altLang="ko-KR" sz="2000">
                <a:latin typeface="+mn-ea"/>
              </a:rPr>
              <a:t>, </a:t>
            </a:r>
            <a:r>
              <a:rPr lang="ko-KR" altLang="en-US" sz="2000">
                <a:latin typeface="+mn-ea"/>
              </a:rPr>
              <a:t>로그아웃</a:t>
            </a:r>
            <a:r>
              <a:rPr lang="en-US" altLang="ko-KR" sz="2000">
                <a:latin typeface="+mn-ea"/>
              </a:rPr>
              <a:t>, </a:t>
            </a:r>
            <a:r>
              <a:rPr lang="ko-KR" altLang="en-US" sz="2000">
                <a:latin typeface="+mn-ea"/>
              </a:rPr>
              <a:t>퇴실</a:t>
            </a:r>
            <a:r>
              <a:rPr lang="en-US" altLang="ko-KR" sz="2000">
                <a:latin typeface="+mn-ea"/>
              </a:rPr>
              <a:t>, </a:t>
            </a:r>
            <a:r>
              <a:rPr lang="ko-KR" altLang="en-US" sz="2000">
                <a:latin typeface="+mn-ea"/>
              </a:rPr>
              <a:t>시간 연장</a:t>
            </a:r>
            <a:r>
              <a:rPr lang="en-US" altLang="ko-KR" sz="2000">
                <a:latin typeface="+mn-ea"/>
              </a:rPr>
              <a:t>, </a:t>
            </a:r>
            <a:r>
              <a:rPr lang="ko-KR" altLang="en-US" sz="2000">
                <a:latin typeface="+mn-ea"/>
              </a:rPr>
              <a:t>좌석 이동 버튼의 이벤트를 처리하는 </a:t>
            </a:r>
            <a:r>
              <a:rPr lang="en-US" altLang="ko-KR" sz="2000">
                <a:latin typeface="+mn-ea"/>
              </a:rPr>
              <a:t>View </a:t>
            </a:r>
            <a:r>
              <a:rPr lang="ko-KR" altLang="en-US" sz="2000">
                <a:latin typeface="+mn-ea"/>
              </a:rPr>
              <a:t>클래스</a:t>
            </a:r>
            <a:endParaRPr lang="ko-KR" altLang="en-US" sz="2000">
              <a:latin typeface="+mn-ea"/>
            </a:endParaRPr>
          </a:p>
          <a:p>
            <a:pPr lvl="0">
              <a:buNone/>
              <a:defRPr lang="ko-KR" altLang="en-US"/>
            </a:pPr>
            <a:r>
              <a:rPr lang="ko-KR" altLang="en-US" sz="2000">
                <a:latin typeface="+mn-ea"/>
              </a:rPr>
              <a:t>	- 속성 </a:t>
            </a:r>
            <a:r>
              <a:rPr lang="en-US" altLang="ko-KR" sz="2000">
                <a:latin typeface="+mn-ea"/>
              </a:rPr>
              <a:t>: JTextArea , JButton, JLabel, JPasswordField, JLayeredPane //</a:t>
            </a:r>
            <a:r>
              <a:rPr lang="ko-KR" altLang="en-US" sz="2000">
                <a:latin typeface="+mn-ea"/>
              </a:rPr>
              <a:t>로그인 화면을 구성을 위한 요소</a:t>
            </a:r>
            <a:endParaRPr lang="ko-KR" altLang="en-US" sz="2000">
              <a:latin typeface="+mn-ea"/>
            </a:endParaRPr>
          </a:p>
          <a:p>
            <a:pPr lvl="0">
              <a:buNone/>
              <a:defRPr lang="ko-KR" altLang="en-US"/>
            </a:pPr>
            <a:r>
              <a:rPr lang="ko-KR" altLang="en-US" sz="2000" b="1">
                <a:latin typeface="+mn-ea"/>
              </a:rPr>
              <a:t>	</a:t>
            </a:r>
            <a:endParaRPr lang="ko-KR" altLang="en-US" sz="2000" b="1">
              <a:latin typeface="+mn-ea"/>
            </a:endParaRPr>
          </a:p>
          <a:p>
            <a:pPr lvl="0">
              <a:buNone/>
              <a:defRPr lang="ko-KR" altLang="en-US"/>
            </a:pPr>
            <a:r>
              <a:rPr lang="ko-KR" altLang="en-US" sz="2000" b="1">
                <a:latin typeface="+mn-ea"/>
              </a:rPr>
              <a:t>	 </a:t>
            </a:r>
            <a:r>
              <a:rPr lang="en-US" altLang="ko-KR" sz="2000" b="1">
                <a:latin typeface="+mn-ea"/>
              </a:rPr>
              <a:t>Method </a:t>
            </a:r>
            <a:r>
              <a:rPr lang="ko-KR" altLang="en-US" sz="2000" b="1">
                <a:latin typeface="+mn-ea"/>
              </a:rPr>
              <a:t>명세</a:t>
            </a:r>
            <a:endParaRPr lang="ko-KR" altLang="en-US" sz="2000" b="1">
              <a:latin typeface="+mn-ea"/>
            </a:endParaRPr>
          </a:p>
          <a:p>
            <a:pPr lvl="0">
              <a:buNone/>
              <a:defRPr lang="ko-KR" altLang="en-US"/>
            </a:pPr>
            <a:r>
              <a:rPr lang="ko-KR" altLang="en-US" sz="2000">
                <a:latin typeface="+mn-ea"/>
              </a:rPr>
              <a:t>	- </a:t>
            </a:r>
            <a:r>
              <a:rPr lang="en-US" altLang="ko-KR" sz="2000">
                <a:latin typeface="+mn-ea"/>
              </a:rPr>
              <a:t>actionPerformed()</a:t>
            </a:r>
            <a:endParaRPr lang="en-US" altLang="ko-KR" sz="200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알고리즘 설계</a:t>
            </a:r>
            <a:r>
              <a:rPr lang="en-US" altLang="ko-KR" sz="2000"/>
              <a:t>- SeatView Class</a:t>
            </a:r>
            <a:endParaRPr lang="ko-KR" altLang="en-US" sz="200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2168860"/>
            <a:ext cx="8147648" cy="3232956"/>
          </a:xfrm>
        </p:spPr>
        <p:txBody>
          <a:bodyPr>
            <a:normAutofit lnSpcReduction="10000"/>
          </a:bodyPr>
          <a:lstStyle/>
          <a:p>
            <a:pPr lvl="0">
              <a:defRPr lang="ko-KR" altLang="en-US"/>
            </a:pPr>
            <a:r>
              <a:rPr lang="en-US" altLang="ko-KR" sz="2000">
                <a:latin typeface="+mn-ea"/>
              </a:rPr>
              <a:t>SeatView Class</a:t>
            </a:r>
            <a:endParaRPr lang="en-US" altLang="ko-KR" sz="2000">
              <a:latin typeface="+mn-ea"/>
            </a:endParaRPr>
          </a:p>
          <a:p>
            <a:pPr lvl="0">
              <a:buNone/>
              <a:defRPr lang="ko-KR" altLang="en-US"/>
            </a:pPr>
            <a:r>
              <a:rPr lang="ko-KR" altLang="en-US" sz="2000">
                <a:latin typeface="+mn-ea"/>
              </a:rPr>
              <a:t>	-</a:t>
            </a:r>
            <a:r>
              <a:rPr lang="en-US" altLang="ko-KR" sz="2000">
                <a:latin typeface="+mn-ea"/>
              </a:rPr>
              <a:t> </a:t>
            </a:r>
            <a:r>
              <a:rPr lang="ko-KR" altLang="en-US" sz="2000">
                <a:latin typeface="+mn-ea"/>
              </a:rPr>
              <a:t>기능 </a:t>
            </a:r>
            <a:r>
              <a:rPr lang="en-US" altLang="ko-KR" sz="2000">
                <a:latin typeface="+mn-ea"/>
              </a:rPr>
              <a:t>: </a:t>
            </a:r>
            <a:r>
              <a:rPr lang="ko-KR" altLang="en-US" sz="2000">
                <a:latin typeface="+mn-ea"/>
              </a:rPr>
              <a:t>좌석화면을 제공하며 좌석의 이벤트를 처리한다</a:t>
            </a:r>
            <a:r>
              <a:rPr lang="en-US" altLang="ko-KR" sz="2000">
                <a:latin typeface="+mn-ea"/>
              </a:rPr>
              <a:t>.</a:t>
            </a:r>
            <a:endParaRPr lang="en-US" altLang="ko-KR" sz="2000">
              <a:latin typeface="+mn-ea"/>
            </a:endParaRPr>
          </a:p>
          <a:p>
            <a:pPr lvl="0">
              <a:buNone/>
              <a:defRPr lang="ko-KR" altLang="en-US"/>
            </a:pPr>
            <a:r>
              <a:rPr lang="ko-KR" altLang="en-US" sz="2000">
                <a:latin typeface="+mn-ea"/>
              </a:rPr>
              <a:t>	-</a:t>
            </a:r>
            <a:r>
              <a:rPr lang="en-US" altLang="ko-KR" sz="2000">
                <a:latin typeface="+mn-ea"/>
              </a:rPr>
              <a:t> </a:t>
            </a:r>
            <a:r>
              <a:rPr lang="ko-KR" altLang="en-US" sz="2000">
                <a:latin typeface="+mn-ea"/>
              </a:rPr>
              <a:t>속성 </a:t>
            </a:r>
            <a:r>
              <a:rPr lang="en-US" altLang="ko-KR" sz="2000">
                <a:latin typeface="+mn-ea"/>
              </a:rPr>
              <a:t>:</a:t>
            </a:r>
            <a:r>
              <a:rPr lang="ko-KR" altLang="en-US" sz="2000">
                <a:latin typeface="+mn-ea"/>
              </a:rPr>
              <a:t> </a:t>
            </a:r>
            <a:r>
              <a:rPr lang="en-US" altLang="ko-KR" sz="2000">
                <a:latin typeface="+mn-ea"/>
              </a:rPr>
              <a:t>JTextArea , JButton, JLabel, JPasswordField,  </a:t>
            </a:r>
            <a:r>
              <a:rPr lang="ko-KR" altLang="en-US" sz="2000">
                <a:latin typeface="+mn-ea"/>
              </a:rPr>
              <a:t>      </a:t>
            </a:r>
            <a:r>
              <a:rPr lang="en-US" altLang="ko-KR" sz="2000">
                <a:latin typeface="+mn-ea"/>
              </a:rPr>
              <a:t>JLayeredPane</a:t>
            </a:r>
            <a:r>
              <a:rPr lang="ko-KR" altLang="en-US" sz="2000">
                <a:latin typeface="+mn-ea"/>
              </a:rPr>
              <a:t> </a:t>
            </a:r>
            <a:r>
              <a:rPr lang="en-US" altLang="ko-KR" sz="2000">
                <a:latin typeface="+mn-ea"/>
              </a:rPr>
              <a:t>//</a:t>
            </a:r>
            <a:r>
              <a:rPr lang="ko-KR" altLang="en-US" sz="2000">
                <a:latin typeface="+mn-ea"/>
              </a:rPr>
              <a:t>좌석 화면을 구성을 위한 요소</a:t>
            </a:r>
            <a:endParaRPr lang="ko-KR" altLang="en-US" sz="2000">
              <a:latin typeface="+mn-ea"/>
            </a:endParaRPr>
          </a:p>
          <a:p>
            <a:pPr lvl="0">
              <a:buNone/>
              <a:defRPr lang="ko-KR" altLang="en-US"/>
            </a:pPr>
            <a:r>
              <a:rPr lang="ko-KR" altLang="en-US" sz="2000">
                <a:latin typeface="+mn-ea"/>
              </a:rPr>
              <a:t>	</a:t>
            </a:r>
            <a:endParaRPr lang="ko-KR" altLang="en-US" sz="2000">
              <a:latin typeface="+mn-ea"/>
            </a:endParaRPr>
          </a:p>
          <a:p>
            <a:pPr lvl="0">
              <a:buNone/>
              <a:defRPr lang="ko-KR" altLang="en-US"/>
            </a:pPr>
            <a:r>
              <a:rPr lang="ko-KR" altLang="en-US" sz="2000">
                <a:latin typeface="+mn-ea"/>
              </a:rPr>
              <a:t>	</a:t>
            </a:r>
            <a:r>
              <a:rPr lang="ko-KR" altLang="en-US" sz="2000" b="1">
                <a:latin typeface="+mn-ea"/>
              </a:rPr>
              <a:t> </a:t>
            </a:r>
            <a:r>
              <a:rPr lang="en-US" altLang="ko-KR" sz="2000" b="1">
                <a:latin typeface="+mn-ea"/>
              </a:rPr>
              <a:t>Method </a:t>
            </a:r>
            <a:r>
              <a:rPr lang="ko-KR" altLang="en-US" sz="2000" b="1">
                <a:latin typeface="+mn-ea"/>
              </a:rPr>
              <a:t>명세</a:t>
            </a:r>
            <a:endParaRPr lang="ko-KR" altLang="en-US" sz="2000">
              <a:latin typeface="+mn-ea"/>
            </a:endParaRPr>
          </a:p>
          <a:p>
            <a:pPr lvl="0">
              <a:buNone/>
              <a:defRPr lang="ko-KR" altLang="en-US"/>
            </a:pPr>
            <a:r>
              <a:rPr lang="ko-KR" altLang="en-US" sz="2000">
                <a:latin typeface="+mn-ea"/>
              </a:rPr>
              <a:t>	- </a:t>
            </a:r>
            <a:r>
              <a:rPr lang="en-US" altLang="ko-KR" sz="2000">
                <a:latin typeface="+mn-ea"/>
              </a:rPr>
              <a:t>mouseClicked() </a:t>
            </a:r>
            <a:endParaRPr lang="en-US" altLang="ko-KR" sz="2000">
              <a:latin typeface="+mn-ea"/>
            </a:endParaRPr>
          </a:p>
          <a:p>
            <a:pPr lvl="0">
              <a:buNone/>
              <a:defRPr lang="ko-KR" altLang="en-US"/>
            </a:pPr>
            <a:r>
              <a:rPr lang="ko-KR" altLang="en-US" sz="2000">
                <a:latin typeface="+mn-ea"/>
              </a:rPr>
              <a:t>	- </a:t>
            </a:r>
            <a:r>
              <a:rPr lang="en-US" altLang="ko-KR" sz="2000">
                <a:latin typeface="+mn-ea"/>
              </a:rPr>
              <a:t>SeatAssign() </a:t>
            </a:r>
            <a:endParaRPr lang="en-US" altLang="ko-KR" sz="2000">
              <a:latin typeface="+mn-ea"/>
            </a:endParaRPr>
          </a:p>
          <a:p>
            <a:pPr lvl="0">
              <a:buNone/>
              <a:defRPr lang="ko-KR" altLang="en-US"/>
            </a:pPr>
            <a:r>
              <a:rPr lang="ko-KR" altLang="en-US" sz="2000">
                <a:latin typeface="+mn-ea"/>
              </a:rPr>
              <a:t>	- </a:t>
            </a:r>
            <a:r>
              <a:rPr lang="en-US" altLang="ko-KR" sz="2000">
                <a:latin typeface="+mn-ea"/>
              </a:rPr>
              <a:t>SeatMove()</a:t>
            </a:r>
            <a:endParaRPr lang="en-US" altLang="ko-KR" sz="200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알고리즘 설계</a:t>
            </a:r>
            <a:r>
              <a:rPr lang="en-US" altLang="ko-KR" sz="2000"/>
              <a:t>-  TopView Class</a:t>
            </a:r>
            <a:endParaRPr lang="ko-KR" altLang="en-US" sz="200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23392" y="2132856"/>
            <a:ext cx="8147648" cy="3592996"/>
          </a:xfrm>
        </p:spPr>
        <p:txBody>
          <a:bodyPr>
            <a:normAutofit lnSpcReduction="10000"/>
          </a:bodyPr>
          <a:lstStyle/>
          <a:p>
            <a:pPr lvl="0">
              <a:defRPr lang="ko-KR" altLang="en-US"/>
            </a:pPr>
            <a:r>
              <a:rPr lang="en-US" altLang="ko-KR" sz="2000">
                <a:latin typeface="+mn-ea"/>
              </a:rPr>
              <a:t>TopView Class</a:t>
            </a:r>
            <a:endParaRPr lang="en-US" altLang="ko-KR" sz="2000">
              <a:latin typeface="+mn-ea"/>
            </a:endParaRPr>
          </a:p>
          <a:p>
            <a:pPr lvl="0">
              <a:buNone/>
              <a:defRPr lang="ko-KR" altLang="en-US"/>
            </a:pPr>
            <a:r>
              <a:rPr lang="ko-KR" altLang="en-US" sz="2000">
                <a:latin typeface="+mn-ea"/>
              </a:rPr>
              <a:t>	- 기능 </a:t>
            </a:r>
            <a:r>
              <a:rPr lang="en-US" altLang="ko-KR" sz="2000">
                <a:latin typeface="+mn-ea"/>
              </a:rPr>
              <a:t>: </a:t>
            </a:r>
            <a:r>
              <a:rPr lang="ko-KR" altLang="en-US" sz="2000">
                <a:latin typeface="+mn-ea"/>
              </a:rPr>
              <a:t>메인화면의 상단패널을 구성하고</a:t>
            </a:r>
            <a:r>
              <a:rPr lang="en-US" altLang="ko-KR" sz="2000">
                <a:latin typeface="+mn-ea"/>
              </a:rPr>
              <a:t>, ManagerView class</a:t>
            </a:r>
            <a:r>
              <a:rPr lang="ko-KR" altLang="en-US" sz="2000">
                <a:latin typeface="+mn-ea"/>
              </a:rPr>
              <a:t>를      상속 받는다</a:t>
            </a:r>
            <a:r>
              <a:rPr lang="en-US" altLang="ko-KR" sz="2000">
                <a:latin typeface="+mn-ea"/>
              </a:rPr>
              <a:t>. </a:t>
            </a:r>
            <a:r>
              <a:rPr lang="ko-KR" altLang="en-US" sz="2000">
                <a:latin typeface="+mn-ea"/>
              </a:rPr>
              <a:t>그리고 관리자 버튼에 대한 이벤트를 처리한다</a:t>
            </a:r>
            <a:r>
              <a:rPr lang="en-US" altLang="ko-KR" sz="2000">
                <a:latin typeface="+mn-ea"/>
              </a:rPr>
              <a:t>.</a:t>
            </a:r>
            <a:endParaRPr lang="en-US" altLang="ko-KR" sz="2000">
              <a:latin typeface="+mn-ea"/>
            </a:endParaRPr>
          </a:p>
          <a:p>
            <a:pPr lvl="0">
              <a:buNone/>
              <a:defRPr lang="ko-KR" altLang="en-US"/>
            </a:pPr>
            <a:r>
              <a:rPr lang="ko-KR" altLang="en-US" sz="2000">
                <a:latin typeface="+mn-ea"/>
              </a:rPr>
              <a:t>	- 속성 </a:t>
            </a:r>
            <a:r>
              <a:rPr lang="en-US" altLang="ko-KR" sz="2000">
                <a:latin typeface="+mn-ea"/>
              </a:rPr>
              <a:t>: JButton, JLabel, JPasswordField, JLayeredPane, JDialog, 	 JTextField</a:t>
            </a:r>
            <a:endParaRPr lang="en-US" altLang="ko-KR" sz="2000">
              <a:latin typeface="+mn-ea"/>
            </a:endParaRPr>
          </a:p>
          <a:p>
            <a:pPr lvl="0">
              <a:buNone/>
              <a:defRPr lang="ko-KR" altLang="en-US"/>
            </a:pPr>
            <a:r>
              <a:rPr lang="ko-KR" altLang="en-US" sz="2000">
                <a:latin typeface="+mn-ea"/>
              </a:rPr>
              <a:t>	</a:t>
            </a:r>
            <a:endParaRPr lang="en-US" altLang="ko-KR" sz="2000">
              <a:latin typeface="+mn-ea"/>
            </a:endParaRPr>
          </a:p>
          <a:p>
            <a:pPr lvl="0">
              <a:buNone/>
              <a:defRPr lang="ko-KR" altLang="en-US"/>
            </a:pPr>
            <a:r>
              <a:rPr lang="ko-KR" altLang="en-US" sz="2000">
                <a:latin typeface="+mn-ea"/>
              </a:rPr>
              <a:t>	</a:t>
            </a:r>
            <a:r>
              <a:rPr lang="en-US" altLang="ko-KR" sz="2000" b="1">
                <a:latin typeface="+mn-ea"/>
              </a:rPr>
              <a:t>Method </a:t>
            </a:r>
            <a:r>
              <a:rPr lang="ko-KR" altLang="en-US" sz="2000" b="1">
                <a:latin typeface="+mn-ea"/>
              </a:rPr>
              <a:t>명세</a:t>
            </a:r>
            <a:endParaRPr lang="ko-KR" altLang="en-US" sz="2000">
              <a:latin typeface="+mn-ea"/>
            </a:endParaRPr>
          </a:p>
          <a:p>
            <a:pPr lvl="0">
              <a:buNone/>
              <a:defRPr lang="ko-KR" altLang="en-US"/>
            </a:pPr>
            <a:r>
              <a:rPr lang="ko-KR" altLang="en-US" sz="2000">
                <a:latin typeface="+mn-ea"/>
              </a:rPr>
              <a:t>	- </a:t>
            </a:r>
            <a:r>
              <a:rPr lang="en-US" altLang="ko-KR" sz="2000">
                <a:latin typeface="+mn-ea"/>
              </a:rPr>
              <a:t>actionPerformed() </a:t>
            </a:r>
            <a:endParaRPr lang="en-US" altLang="ko-KR" sz="2000">
              <a:latin typeface="+mn-ea"/>
            </a:endParaRPr>
          </a:p>
          <a:p>
            <a:pPr lvl="0">
              <a:buNone/>
              <a:defRPr lang="ko-KR" altLang="en-US"/>
            </a:pPr>
            <a:r>
              <a:rPr lang="ko-KR" altLang="en-US" sz="2000">
                <a:latin typeface="+mn-ea"/>
              </a:rPr>
              <a:t>	- </a:t>
            </a:r>
            <a:r>
              <a:rPr lang="en-US" altLang="ko-KR" sz="2000">
                <a:latin typeface="+mn-ea"/>
              </a:rPr>
              <a:t>memberListView()  </a:t>
            </a:r>
            <a:endParaRPr lang="en-US" altLang="ko-KR" sz="2000">
              <a:latin typeface="+mn-ea"/>
            </a:endParaRPr>
          </a:p>
          <a:p>
            <a:pPr lvl="0">
              <a:buNone/>
              <a:defRPr lang="ko-KR" altLang="en-US"/>
            </a:pPr>
            <a:r>
              <a:rPr lang="ko-KR" altLang="en-US" sz="2000">
                <a:latin typeface="+mn-ea"/>
              </a:rPr>
              <a:t>	- </a:t>
            </a:r>
            <a:r>
              <a:rPr lang="en-US" altLang="ko-KR" sz="2000">
                <a:latin typeface="+mn-ea"/>
              </a:rPr>
              <a:t>usedMemberListView</a:t>
            </a:r>
            <a:endParaRPr lang="en-US" altLang="ko-KR" sz="200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67544" y="188640"/>
            <a:ext cx="8153400" cy="990600"/>
          </a:xfrm>
        </p:spPr>
        <p:txBody>
          <a:bodyPr>
            <a:normAutofit/>
          </a:bodyPr>
          <a:lstStyle/>
          <a:p>
            <a:pPr algn="ctr">
              <a:defRPr lang="ko-KR" altLang="en-US"/>
            </a:pPr>
            <a:r>
              <a:rPr lang="ko-KR" altLang="en-US" sz="5000"/>
              <a:t>목차</a:t>
            </a:r>
            <a:endParaRPr lang="ko-KR" altLang="en-US" sz="500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  <a:defRPr lang="ko-KR" altLang="en-US"/>
            </a:pPr>
            <a:r>
              <a:rPr lang="ko-KR" altLang="en-US"/>
              <a:t>팀구성</a:t>
            </a:r>
            <a:endParaRPr lang="ko-KR" altLang="en-US"/>
          </a:p>
          <a:p>
            <a:pPr marL="514350" indent="-514350">
              <a:buFont typeface="+mj-lt"/>
              <a:buAutoNum type="arabicPeriod"/>
              <a:defRPr lang="ko-KR" altLang="en-US"/>
            </a:pPr>
            <a:r>
              <a:rPr lang="ko-KR" altLang="en-US"/>
              <a:t>서론</a:t>
            </a:r>
            <a:endParaRPr lang="ko-KR" altLang="en-US"/>
          </a:p>
          <a:p>
            <a:pPr marL="514350" indent="-514350">
              <a:buFont typeface="+mj-lt"/>
              <a:buAutoNum type="arabicPeriod"/>
              <a:defRPr lang="ko-KR" altLang="en-US"/>
            </a:pPr>
            <a:r>
              <a:rPr lang="ko-KR" altLang="en-US"/>
              <a:t>개발계획</a:t>
            </a:r>
            <a:endParaRPr lang="ko-KR" altLang="en-US"/>
          </a:p>
          <a:p>
            <a:pPr marL="514350" indent="-514350">
              <a:buFont typeface="+mj-lt"/>
              <a:buAutoNum type="arabicPeriod"/>
              <a:defRPr lang="ko-KR" altLang="en-US"/>
            </a:pPr>
            <a:r>
              <a:rPr lang="ko-KR" altLang="en-US"/>
              <a:t>개발환경</a:t>
            </a:r>
            <a:endParaRPr lang="ko-KR" altLang="en-US"/>
          </a:p>
          <a:p>
            <a:pPr marL="514350" indent="-514350">
              <a:buFont typeface="+mj-lt"/>
              <a:buAutoNum type="arabicPeriod"/>
              <a:defRPr lang="ko-KR" altLang="en-US"/>
            </a:pPr>
            <a:r>
              <a:rPr lang="ko-KR" altLang="en-US"/>
              <a:t>시스템  구성</a:t>
            </a:r>
            <a:endParaRPr lang="ko-KR" altLang="en-US"/>
          </a:p>
          <a:p>
            <a:pPr marL="514350" indent="-514350">
              <a:buFont typeface="+mj-lt"/>
              <a:buAutoNum type="arabicPeriod"/>
              <a:defRPr lang="ko-KR" altLang="en-US"/>
            </a:pPr>
            <a:r>
              <a:rPr lang="ko-KR" altLang="en-US"/>
              <a:t>인터페이스</a:t>
            </a:r>
            <a:endParaRPr lang="ko-KR" altLang="en-US"/>
          </a:p>
          <a:p>
            <a:pPr marL="514350" indent="-514350">
              <a:buFont typeface="+mj-lt"/>
              <a:buAutoNum type="arabicPeriod"/>
              <a:defRPr lang="ko-KR" altLang="en-US"/>
            </a:pPr>
            <a:r>
              <a:rPr lang="ko-KR" altLang="en-US"/>
              <a:t>알고리즘</a:t>
            </a:r>
            <a:endParaRPr lang="ko-KR" altLang="en-US"/>
          </a:p>
          <a:p>
            <a:pPr marL="514350" indent="-514350">
              <a:buFont typeface="+mj-lt"/>
              <a:buAutoNum type="arabicPeriod"/>
              <a:defRPr lang="ko-KR" altLang="en-US"/>
            </a:pPr>
            <a:r>
              <a:rPr lang="ko-KR" altLang="en-US"/>
              <a:t>파일 및 데이터베이스 설계</a:t>
            </a:r>
            <a:endParaRPr lang="ko-KR" altLang="en-US"/>
          </a:p>
          <a:p>
            <a:pPr marL="0" indent="0">
              <a:buNone/>
              <a:defRPr lang="ko-KR" altLang="en-US"/>
            </a:pPr>
            <a:endParaRPr lang="en-US" altLang="ko-KR"/>
          </a:p>
          <a:p>
            <a:pPr>
              <a:buNone/>
              <a:defRPr lang="ko-KR" altLang="en-US"/>
            </a:pPr>
            <a:endParaRPr lang="en-US" altLang="ko-KR"/>
          </a:p>
          <a:p>
            <a:pPr>
              <a:buNone/>
              <a:defRPr lang="ko-KR" altLang="en-US"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ko-KR" altLang="en-US" b="1"/>
              <a:t>파일 및 데이터베이스 설계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40674" y="2240868"/>
            <a:ext cx="8127070" cy="2956193"/>
          </a:xfrm>
        </p:spPr>
        <p:txBody>
          <a:bodyPr/>
          <a:lstStyle/>
          <a:p>
            <a:pPr lvl="0">
              <a:defRPr lang="ko-KR" altLang="en-US"/>
            </a:pPr>
            <a:r>
              <a:rPr lang="en-US" altLang="ko-KR"/>
              <a:t> </a:t>
            </a:r>
            <a:r>
              <a:rPr lang="ko-KR" altLang="en-US"/>
              <a:t>입력받은 데이터를 데이터베이스가 아닌 </a:t>
            </a:r>
            <a:r>
              <a:rPr lang="en-US" altLang="ko-KR"/>
              <a:t>List&lt;&gt;</a:t>
            </a:r>
            <a:r>
              <a:rPr lang="ko-KR" altLang="en-US"/>
              <a:t>에 저장하는 방식을 이용</a:t>
            </a:r>
            <a:r>
              <a:rPr lang="en-US" altLang="ko-KR"/>
              <a:t>, </a:t>
            </a:r>
            <a:r>
              <a:rPr lang="ko-KR" altLang="en-US"/>
              <a:t>가변적인 데이터</a:t>
            </a:r>
            <a:r>
              <a:rPr lang="en-US" altLang="ko-KR"/>
              <a:t>(</a:t>
            </a:r>
            <a:r>
              <a:rPr lang="ko-KR" altLang="en-US"/>
              <a:t>입실시간</a:t>
            </a:r>
            <a:r>
              <a:rPr lang="en-US" altLang="ko-KR"/>
              <a:t>, </a:t>
            </a:r>
            <a:r>
              <a:rPr lang="ko-KR" altLang="en-US"/>
              <a:t>퇴실예정시간</a:t>
            </a:r>
            <a:r>
              <a:rPr lang="en-US" altLang="ko-KR"/>
              <a:t>, </a:t>
            </a:r>
            <a:r>
              <a:rPr lang="ko-KR" altLang="en-US"/>
              <a:t>좌석정보</a:t>
            </a:r>
            <a:r>
              <a:rPr lang="en-US" altLang="ko-KR"/>
              <a:t>, </a:t>
            </a:r>
            <a:r>
              <a:rPr lang="ko-KR" altLang="en-US"/>
              <a:t>연장횟수</a:t>
            </a:r>
            <a:r>
              <a:rPr lang="en-US" altLang="ko-KR"/>
              <a:t>, </a:t>
            </a:r>
            <a:r>
              <a:rPr lang="ko-KR" altLang="en-US"/>
              <a:t>로그인여부</a:t>
            </a:r>
            <a:r>
              <a:rPr lang="en-US" altLang="ko-KR"/>
              <a:t>, </a:t>
            </a:r>
            <a:r>
              <a:rPr lang="ko-KR" altLang="en-US"/>
              <a:t>좌석이동여부</a:t>
            </a:r>
            <a:r>
              <a:rPr lang="en-US" altLang="ko-KR"/>
              <a:t>)</a:t>
            </a:r>
            <a:r>
              <a:rPr lang="ko-KR" altLang="en-US"/>
              <a:t>를 제외한 기본적인 회원정보</a:t>
            </a:r>
            <a:r>
              <a:rPr lang="en-US" altLang="ko-KR"/>
              <a:t>(id, psw, name, birth)</a:t>
            </a:r>
            <a:r>
              <a:rPr lang="ko-KR" altLang="en-US"/>
              <a:t>는 </a:t>
            </a:r>
            <a:r>
              <a:rPr lang="en-US" altLang="ko-KR"/>
              <a:t>DataIOClass</a:t>
            </a:r>
            <a:r>
              <a:rPr lang="ko-KR" altLang="en-US"/>
              <a:t>를 이용하여 </a:t>
            </a:r>
            <a:r>
              <a:rPr lang="en-US" altLang="ko-KR"/>
              <a:t>MemberList.dat </a:t>
            </a:r>
            <a:r>
              <a:rPr lang="ko-KR" altLang="en-US"/>
              <a:t>파일로 저장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>
          <a:xfrm>
            <a:off x="1630363" y="3132138"/>
            <a:ext cx="914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sz="quarter" idx="1"/>
          </p:nvPr>
        </p:nvSpPr>
        <p:spPr>
          <a:xfrm>
            <a:off x="612647" y="3284984"/>
            <a:ext cx="8147648" cy="1540768"/>
          </a:xfrm>
        </p:spPr>
        <p:txBody>
          <a:bodyPr>
            <a:normAutofit/>
          </a:bodyPr>
          <a:lstStyle/>
          <a:p>
            <a:pPr marL="0" indent="0" algn="ctr">
              <a:buNone/>
              <a:defRPr lang="ko-KR" altLang="en-US"/>
            </a:pPr>
            <a:r>
              <a:rPr lang="ko-KR" altLang="en-US" sz="8000"/>
              <a:t>감사합니다</a:t>
            </a:r>
            <a:endParaRPr lang="ko-KR" altLang="en-US" sz="8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51520" y="116632"/>
            <a:ext cx="8153400" cy="1040780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팀구성</a:t>
            </a:r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sz="quarter" idx="1"/>
          </p:nvPr>
        </p:nvGraphicFramePr>
        <p:xfrm>
          <a:off x="395536" y="2420888"/>
          <a:ext cx="8280920" cy="3832417"/>
        </p:xfrm>
        <a:graphic>
          <a:graphicData uri="http://schemas.openxmlformats.org/drawingml/2006/table">
            <a:tbl>
              <a:tblGrid>
                <a:gridCol w="1922316"/>
                <a:gridCol w="1922316"/>
                <a:gridCol w="3521095"/>
                <a:gridCol w="915193"/>
              </a:tblGrid>
              <a:tr h="1071093">
                <a:tc>
                  <a:txBody>
                    <a:bodyPr vert="horz" lIns="64769" tIns="17907" rIns="64769" bIns="1790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800" b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 름</a:t>
                      </a:r>
                      <a:endParaRPr lang="ko-KR" altLang="en-US" sz="1800" b="1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800" b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직 책</a:t>
                      </a:r>
                      <a:endParaRPr lang="ko-KR" altLang="en-US" sz="1800" b="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800" b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역 할</a:t>
                      </a:r>
                      <a:endParaRPr lang="ko-KR" altLang="en-US" sz="1800" b="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800" b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비 고</a:t>
                      </a:r>
                      <a:endParaRPr lang="ko-KR" altLang="en-US" sz="1800" b="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6d6d6"/>
                    </a:solidFill>
                  </a:tcPr>
                </a:tc>
              </a:tr>
              <a:tr h="838715">
                <a:tc>
                  <a:txBody>
                    <a:bodyPr vert="horz" lIns="64769" tIns="17907" rIns="64769" bIns="1790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8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김미리</a:t>
                      </a:r>
                      <a:endParaRPr lang="ko-KR" altLang="en-US" sz="180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8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팀장</a:t>
                      </a:r>
                      <a:endParaRPr lang="ko-KR" altLang="en-US" sz="180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8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프로젝트 구현</a:t>
                      </a:r>
                      <a:r>
                        <a:rPr lang="en-US" altLang="ko-KR" sz="18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8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계획서 및 기타 문서관리</a:t>
                      </a:r>
                      <a:endParaRPr lang="ko-KR" altLang="en-US" sz="180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8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924605">
                <a:tc>
                  <a:txBody>
                    <a:bodyPr vert="horz" lIns="64769" tIns="17907" rIns="64769" bIns="1790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8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우성두</a:t>
                      </a:r>
                      <a:endParaRPr lang="ko-KR" altLang="en-US" sz="18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Main Programmer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8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프로그램 총괄 및 구현</a:t>
                      </a:r>
                      <a:endParaRPr lang="ko-KR" altLang="en-US" sz="180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8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924605">
                <a:tc>
                  <a:txBody>
                    <a:bodyPr vert="horz" lIns="64769" tIns="17907" rIns="64769" bIns="1790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8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박상혁</a:t>
                      </a:r>
                      <a:endParaRPr lang="ko-KR" altLang="en-US" sz="180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Sub Programmer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8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프로그램 구현</a:t>
                      </a:r>
                      <a:endParaRPr lang="ko-KR" altLang="en-US" sz="180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8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>
          <a:xfrm>
            <a:off x="251520" y="1628800"/>
            <a:ext cx="914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lvl="0" indent="0" algn="l" defTabSz="9000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1" lang="ko-KR" altLang="ko-KR" sz="1800" b="0" i="0" u="none" strike="noStrike" cap="none" normalizeH="0">
              <a:solidFill>
                <a:schemeClr val="tx1"/>
              </a:solidFill>
              <a:effectLst/>
              <a:latin typeface="굴림"/>
              <a:ea typeface="굴림"/>
              <a:cs typeface="굴림"/>
            </a:endParaRPr>
          </a:p>
        </p:txBody>
      </p:sp>
      <p:sp>
        <p:nvSpPr>
          <p:cNvPr id="7" name="내용 개체 틀 2"/>
          <p:cNvSpPr>
            <a:spLocks noGrp="1"/>
          </p:cNvSpPr>
          <p:nvPr/>
        </p:nvSpPr>
        <p:spPr>
          <a:xfrm>
            <a:off x="335360" y="1664804"/>
            <a:ext cx="3827748" cy="6277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lvl="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¨"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2900" b="0" i="0" u="none" strike="noStrike" kern="1200" cap="none" normalizeH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직책 &amp; 역할</a:t>
            </a:r>
            <a:endParaRPr xmlns:mc="http://schemas.openxmlformats.org/markup-compatibility/2006" xmlns:hp="http://schemas.haansoft.com/office/presentation/8.0" kumimoji="0" lang="ko-KR" altLang="en-US" sz="2900" b="0" i="0" u="none" strike="noStrike" kern="1200" cap="none" normalizeH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서론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539552" y="2492896"/>
            <a:ext cx="8153400" cy="3124944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b="1"/>
              <a:t>프로젝트 정의</a:t>
            </a:r>
            <a:endParaRPr lang="ko-KR" altLang="en-US" b="1"/>
          </a:p>
          <a:p>
            <a:pPr lvl="0">
              <a:buNone/>
              <a:defRPr lang="ko-KR" altLang="en-US"/>
            </a:pPr>
            <a:r>
              <a:rPr lang="ko-KR" altLang="en-US" b="1"/>
              <a:t>	</a:t>
            </a:r>
            <a:r>
              <a:rPr lang="en-US" altLang="ko-KR"/>
              <a:t>5</a:t>
            </a:r>
            <a:r>
              <a:rPr lang="ko-KR" altLang="en-US"/>
              <a:t>주간의 자바학습을 통해 습득한 기능 구현을 목표로 자바의 스윙</a:t>
            </a:r>
            <a:r>
              <a:rPr lang="en-US" altLang="ko-KR"/>
              <a:t>(Swing)</a:t>
            </a:r>
            <a:r>
              <a:rPr lang="ko-KR" altLang="en-US"/>
              <a:t>을 이용해 직관적인 </a:t>
            </a:r>
            <a:r>
              <a:rPr lang="en-US" altLang="ko-KR"/>
              <a:t>UI</a:t>
            </a:r>
            <a:r>
              <a:rPr lang="ko-KR" altLang="en-US"/>
              <a:t>를 구현하고 실제 도서관에서 사용되는 프로그램처럼 회원가입</a:t>
            </a:r>
            <a:r>
              <a:rPr lang="en-US" altLang="ko-KR"/>
              <a:t>, </a:t>
            </a:r>
            <a:r>
              <a:rPr lang="ko-KR" altLang="en-US"/>
              <a:t>로그인</a:t>
            </a:r>
            <a:r>
              <a:rPr lang="en-US" altLang="ko-KR"/>
              <a:t>, </a:t>
            </a:r>
            <a:r>
              <a:rPr lang="ko-KR" altLang="en-US"/>
              <a:t>도서관 입</a:t>
            </a:r>
            <a:r>
              <a:rPr lang="en-US" altLang="ko-KR"/>
              <a:t>/</a:t>
            </a:r>
            <a:r>
              <a:rPr lang="ko-KR" altLang="en-US"/>
              <a:t>퇴실 등의 기능을 갖는 프로그램입니다</a:t>
            </a:r>
            <a:r>
              <a:rPr lang="en-US" altLang="ko-KR"/>
              <a:t>. </a:t>
            </a:r>
            <a:endParaRPr lang="en-US" altLang="ko-KR"/>
          </a:p>
          <a:p>
            <a:pPr lvl="0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12648" y="224644"/>
            <a:ext cx="8153400" cy="990600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개발 계획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299356" y="1520788"/>
            <a:ext cx="2026968" cy="496652"/>
          </a:xfrm>
        </p:spPr>
        <p:txBody>
          <a:bodyPr>
            <a:normAutofit fontScale="92500" lnSpcReduction="10000"/>
          </a:bodyPr>
          <a:lstStyle/>
          <a:p>
            <a:pPr lvl="0">
              <a:defRPr lang="ko-KR" altLang="en-US"/>
            </a:pPr>
            <a:r>
              <a:rPr lang="ko-KR" altLang="en-US"/>
              <a:t>개발 활동</a:t>
            </a:r>
            <a:endParaRPr lang="ko-KR" altLang="en-US"/>
          </a:p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>
          <a:xfrm>
            <a:off x="1349375" y="2970213"/>
            <a:ext cx="914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71600" y="2020778"/>
          <a:ext cx="7248635" cy="4720591"/>
        </p:xfrm>
        <a:graphic>
          <a:graphicData uri="http://schemas.openxmlformats.org/drawingml/2006/table">
            <a:tbl>
              <a:tblGrid>
                <a:gridCol w="1855359"/>
                <a:gridCol w="2696638"/>
                <a:gridCol w="2696638"/>
              </a:tblGrid>
              <a:tr h="378190">
                <a:tc>
                  <a:txBody>
                    <a:bodyPr vert="horz" lIns="64769" tIns="17907" rIns="64769" bIns="1790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700" b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개발 분류</a:t>
                      </a:r>
                      <a:endParaRPr lang="ko-KR" altLang="en-US" sz="1700" b="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700" b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개발 활동</a:t>
                      </a:r>
                      <a:endParaRPr lang="ko-KR" altLang="en-US" sz="1700" b="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700" b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개발 기간</a:t>
                      </a:r>
                      <a:endParaRPr lang="ko-KR" altLang="en-US" sz="1700" b="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e5e5e5"/>
                    </a:solidFill>
                  </a:tcPr>
                </a:tc>
              </a:tr>
              <a:tr h="394027">
                <a:tc rowSpan="3">
                  <a:txBody>
                    <a:bodyPr vert="horz" lIns="64769" tIns="17907" rIns="64769" bIns="1790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8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계획</a:t>
                      </a:r>
                      <a:endParaRPr lang="ko-KR" altLang="en-US" sz="180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7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프로젝트 관련 사전조사</a:t>
                      </a:r>
                      <a:endParaRPr lang="ko-KR" altLang="en-US" sz="170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8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1</a:t>
                      </a:r>
                      <a:r>
                        <a:rPr lang="ko-KR" altLang="en-US" sz="18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일</a:t>
                      </a:r>
                      <a:endParaRPr lang="ko-KR" altLang="en-US" sz="18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394027">
                <a:tc v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64769" tIns="17907" rIns="64769" bIns="1790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7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프로젝트 요약</a:t>
                      </a:r>
                      <a:endParaRPr lang="ko-KR" altLang="en-US" sz="170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8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1</a:t>
                      </a:r>
                      <a:r>
                        <a:rPr lang="ko-KR" altLang="en-US" sz="18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일</a:t>
                      </a:r>
                      <a:endParaRPr lang="ko-KR" altLang="en-US" sz="18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394027">
                <a:tc v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64769" tIns="17907" rIns="64769" bIns="1790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7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프로젝트 계획</a:t>
                      </a:r>
                      <a:endParaRPr lang="ko-KR" altLang="en-US" sz="170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8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1</a:t>
                      </a:r>
                      <a:r>
                        <a:rPr lang="ko-KR" altLang="en-US" sz="18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일</a:t>
                      </a:r>
                      <a:endParaRPr lang="ko-KR" altLang="en-US" sz="18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394027">
                <a:tc rowSpan="2">
                  <a:txBody>
                    <a:bodyPr vert="horz" lIns="64769" tIns="17907" rIns="64769" bIns="1790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8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요구사항</a:t>
                      </a:r>
                      <a:endParaRPr lang="ko-KR" altLang="en-US" sz="180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7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요구사항 정의 </a:t>
                      </a:r>
                      <a:endParaRPr lang="ko-KR" altLang="en-US" sz="170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8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2</a:t>
                      </a:r>
                      <a:r>
                        <a:rPr lang="ko-KR" altLang="en-US" sz="18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일</a:t>
                      </a:r>
                      <a:endParaRPr lang="ko-KR" altLang="en-US" sz="18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394027">
                <a:tc v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64769" tIns="17907" rIns="64769" bIns="1790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7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요구사항 분석</a:t>
                      </a:r>
                      <a:endParaRPr lang="ko-KR" altLang="en-US" sz="170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8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2</a:t>
                      </a:r>
                      <a:r>
                        <a:rPr lang="ko-KR" altLang="en-US" sz="18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일</a:t>
                      </a:r>
                      <a:endParaRPr lang="ko-KR" altLang="en-US" sz="18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394027">
                <a:tc>
                  <a:txBody>
                    <a:bodyPr vert="horz" lIns="64769" tIns="17907" rIns="64769" bIns="1790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8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설계</a:t>
                      </a:r>
                      <a:endParaRPr lang="ko-KR" altLang="en-US" sz="180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7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시스템 설계</a:t>
                      </a:r>
                      <a:endParaRPr lang="ko-KR" altLang="en-US" sz="170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8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2</a:t>
                      </a:r>
                      <a:r>
                        <a:rPr lang="ko-KR" altLang="en-US" sz="18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일</a:t>
                      </a:r>
                      <a:endParaRPr lang="ko-KR" altLang="en-US" sz="18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394027">
                <a:tc>
                  <a:txBody>
                    <a:bodyPr vert="horz" lIns="64769" tIns="17907" rIns="64769" bIns="1790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8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구현</a:t>
                      </a:r>
                      <a:endParaRPr lang="ko-KR" altLang="en-US" sz="180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7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프로그램 구현</a:t>
                      </a:r>
                      <a:endParaRPr lang="ko-KR" altLang="en-US" sz="170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8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12</a:t>
                      </a:r>
                      <a:r>
                        <a:rPr lang="ko-KR" altLang="en-US" sz="18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일</a:t>
                      </a:r>
                      <a:endParaRPr lang="ko-KR" altLang="en-US" sz="18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394027">
                <a:tc>
                  <a:txBody>
                    <a:bodyPr vert="horz" lIns="64769" tIns="17907" rIns="64769" bIns="1790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8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테스트</a:t>
                      </a:r>
                      <a:endParaRPr lang="ko-KR" altLang="en-US" sz="180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7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프로그램 테스트</a:t>
                      </a:r>
                      <a:endParaRPr lang="ko-KR" altLang="en-US" sz="170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8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2</a:t>
                      </a:r>
                      <a:r>
                        <a:rPr lang="ko-KR" altLang="en-US" sz="18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일</a:t>
                      </a:r>
                      <a:endParaRPr lang="ko-KR" altLang="en-US" sz="18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394027">
                <a:tc>
                  <a:txBody>
                    <a:bodyPr vert="horz" lIns="64769" tIns="17907" rIns="64769" bIns="1790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8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유지보수</a:t>
                      </a:r>
                      <a:endParaRPr lang="ko-KR" altLang="en-US" sz="180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7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프로그램 유지보수</a:t>
                      </a:r>
                      <a:endParaRPr lang="ko-KR" altLang="en-US" sz="170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8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3</a:t>
                      </a:r>
                      <a:r>
                        <a:rPr lang="ko-KR" altLang="en-US" sz="18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일</a:t>
                      </a:r>
                      <a:endParaRPr lang="ko-KR" altLang="en-US" sz="18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sz="quarter" idx="1"/>
          </p:nvPr>
        </p:nvGraphicFramePr>
        <p:xfrm>
          <a:off x="11324" y="0"/>
          <a:ext cx="9145017" cy="6858001"/>
        </p:xfrm>
        <a:graphic>
          <a:graphicData uri="http://schemas.openxmlformats.org/drawingml/2006/table">
            <a:tbl>
              <a:tblGrid>
                <a:gridCol w="676612"/>
                <a:gridCol w="676612"/>
                <a:gridCol w="410281"/>
                <a:gridCol w="410281"/>
                <a:gridCol w="410281"/>
                <a:gridCol w="410281"/>
                <a:gridCol w="410281"/>
                <a:gridCol w="410281"/>
                <a:gridCol w="410281"/>
                <a:gridCol w="410281"/>
                <a:gridCol w="410281"/>
                <a:gridCol w="410281"/>
                <a:gridCol w="410281"/>
                <a:gridCol w="410281"/>
                <a:gridCol w="410281"/>
                <a:gridCol w="410281"/>
                <a:gridCol w="410281"/>
                <a:gridCol w="410281"/>
                <a:gridCol w="410281"/>
                <a:gridCol w="410281"/>
                <a:gridCol w="406732"/>
              </a:tblGrid>
              <a:tr h="865785">
                <a:tc rowSpan="2"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5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내용</a:t>
                      </a:r>
                      <a:endParaRPr lang="ko-KR" altLang="en-US" sz="150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0394" marR="60394" marT="16697" marB="1669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5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월</a:t>
                      </a:r>
                      <a:endParaRPr lang="ko-KR" altLang="en-US" sz="150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999999"/>
                    </a:solidFill>
                  </a:tcPr>
                </a:tc>
                <a:tc gridSpan="13"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5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2016</a:t>
                      </a:r>
                      <a:r>
                        <a:rPr lang="ko-KR" altLang="en-US" sz="15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년 </a:t>
                      </a:r>
                      <a:r>
                        <a:rPr lang="en-US" altLang="ko-KR" sz="15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1</a:t>
                      </a:r>
                      <a:r>
                        <a:rPr lang="ko-KR" altLang="en-US" sz="15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월</a:t>
                      </a:r>
                      <a:r>
                        <a:rPr lang="en-US" altLang="ko-KR" sz="15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4,5</a:t>
                      </a:r>
                      <a:r>
                        <a:rPr lang="ko-KR" altLang="en-US" sz="15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주</a:t>
                      </a:r>
                      <a:endParaRPr lang="ko-KR" altLang="en-US" sz="1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999999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 gridSpan="6"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5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2016</a:t>
                      </a:r>
                      <a:r>
                        <a:rPr lang="ko-KR" altLang="en-US" sz="15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년</a:t>
                      </a:r>
                      <a:r>
                        <a:rPr lang="en-US" altLang="ko-KR" sz="15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2</a:t>
                      </a:r>
                      <a:r>
                        <a:rPr lang="ko-KR" altLang="en-US" sz="15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월</a:t>
                      </a:r>
                      <a:r>
                        <a:rPr lang="en-US" altLang="ko-KR" sz="15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1</a:t>
                      </a:r>
                      <a:r>
                        <a:rPr lang="ko-KR" altLang="en-US" sz="15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주</a:t>
                      </a:r>
                      <a:endParaRPr lang="ko-KR" altLang="en-US" sz="15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999999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790285">
                <a:tc v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5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주차</a:t>
                      </a:r>
                      <a:endParaRPr lang="ko-KR" altLang="en-US" sz="150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1/19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1/20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1/21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1/22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1/23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1/24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1/25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1/26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1/27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1/28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1/29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1/30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1/31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2/1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2/2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2/3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2/4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2/5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2/6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</a:tr>
              <a:tr h="500333">
                <a:tc gridSpan="2"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3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주제 발표</a:t>
                      </a:r>
                      <a:endParaRPr lang="ko-KR" altLang="en-US" sz="130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0394" marR="60394" marT="16697" marB="1669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</a:tr>
              <a:tr h="500333">
                <a:tc gridSpan="2"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3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주제 선정</a:t>
                      </a:r>
                      <a:endParaRPr lang="ko-KR" altLang="en-US" sz="130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0394" marR="60394" marT="16697" marB="1669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</a:tr>
              <a:tr h="500333">
                <a:tc gridSpan="2"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IFL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394" marR="60394" marT="16697" marB="1669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</a:tr>
              <a:tr h="500333">
                <a:tc gridSpan="2"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3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프로젝트 요약서</a:t>
                      </a:r>
                      <a:endParaRPr lang="ko-KR" altLang="en-US" sz="130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0394" marR="60394" marT="16697" marB="1669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</a:tr>
              <a:tr h="698933">
                <a:tc gridSpan="2"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3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프로젝트 계획서</a:t>
                      </a:r>
                      <a:endParaRPr lang="ko-KR" altLang="en-US" sz="130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0394" marR="60394" marT="16697" marB="1669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</a:tr>
              <a:tr h="500333">
                <a:tc gridSpan="2"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3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요구사항 분석</a:t>
                      </a:r>
                      <a:endParaRPr lang="ko-KR" altLang="en-US" sz="130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0394" marR="60394" marT="16697" marB="1669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</a:tr>
              <a:tr h="500333">
                <a:tc gridSpan="2"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3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프로젝트 설계</a:t>
                      </a:r>
                      <a:endParaRPr lang="ko-KR" altLang="en-US" sz="130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0394" marR="60394" marT="16697" marB="1669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</a:tr>
              <a:tr h="500333">
                <a:tc gridSpan="2"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3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구현</a:t>
                      </a:r>
                      <a:endParaRPr lang="ko-KR" altLang="en-US" sz="130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0394" marR="60394" marT="16697" marB="1669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</a:tr>
              <a:tr h="500333">
                <a:tc gridSpan="2"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3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테스트</a:t>
                      </a:r>
                      <a:endParaRPr lang="ko-KR" altLang="en-US" sz="130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0394" marR="60394" marT="16697" marB="1669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</a:tr>
              <a:tr h="500333">
                <a:tc gridSpan="2"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3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유지보수</a:t>
                      </a:r>
                      <a:endParaRPr lang="ko-KR" altLang="en-US" sz="130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0394" marR="60394" marT="16697" marB="1669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 vert="horz" lIns="60394" tIns="16697" rIns="60394" bIns="1669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394" marR="60394" marT="16697" marB="1669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66666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개발 환경</a:t>
            </a:r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sz="quarter" idx="1"/>
          </p:nvPr>
        </p:nvGraphicFramePr>
        <p:xfrm>
          <a:off x="899592" y="2026863"/>
          <a:ext cx="6481598" cy="2716330"/>
        </p:xfrm>
        <a:graphic>
          <a:graphicData uri="http://schemas.openxmlformats.org/drawingml/2006/table">
            <a:tbl>
              <a:tblGrid>
                <a:gridCol w="1629865"/>
                <a:gridCol w="3996690"/>
                <a:gridCol w="855043"/>
              </a:tblGrid>
              <a:tr h="301552">
                <a:tc>
                  <a:txBody>
                    <a:bodyPr vert="horz" lIns="64769" tIns="17907" rIns="64769" bIns="1790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 름</a:t>
                      </a:r>
                      <a:endParaRPr lang="ko-KR" altLang="en-US" sz="1000" b="1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스 펙</a:t>
                      </a:r>
                      <a:endParaRPr lang="ko-KR" altLang="en-US" sz="1000" b="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수 량</a:t>
                      </a:r>
                      <a:endParaRPr lang="ko-KR" altLang="en-US" sz="1000" b="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6d6d6"/>
                    </a:solidFill>
                  </a:tcPr>
                </a:tc>
              </a:tr>
              <a:tr h="1090352">
                <a:tc>
                  <a:txBody>
                    <a:bodyPr vert="horz" lIns="64769" tIns="17907" rIns="64769" bIns="1790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</a:t>
                      </a: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amSumg Desktop</a:t>
                      </a:r>
                      <a:endParaRPr lang="en-US" sz="13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운영체제 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Windows 7 </a:t>
                      </a:r>
                      <a:endParaRPr lang="en-US" altLang="ko-KR" sz="12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그래픽 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지포스 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645M</a:t>
                      </a:r>
                      <a:endParaRPr lang="en-US" altLang="ko-KR" sz="12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메모리 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GB</a:t>
                      </a:r>
                      <a:endParaRPr lang="en-US" altLang="ko-KR" sz="12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2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HDD : 500GB</a:t>
                      </a:r>
                      <a:endParaRPr lang="ko-KR" altLang="en-US" sz="12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sz="10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1090352">
                <a:tc>
                  <a:txBody>
                    <a:bodyPr vert="horz" lIns="64769" tIns="17907" rIns="64769" bIns="1790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MacBookPro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(Retina,13-inch, Mid2014)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운영체제 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OS X ElCapitan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그래픽 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Intel Iris 1536 MB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메모리 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8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GB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HDD :　128GB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sz="10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>
          <a:xfrm>
            <a:off x="1682750" y="2697163"/>
            <a:ext cx="914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99592" y="5229200"/>
          <a:ext cx="6480170" cy="1008112"/>
        </p:xfrm>
        <a:graphic>
          <a:graphicData uri="http://schemas.openxmlformats.org/drawingml/2006/table">
            <a:tbl>
              <a:tblGrid>
                <a:gridCol w="2171845"/>
                <a:gridCol w="1946203"/>
                <a:gridCol w="2362122"/>
              </a:tblGrid>
              <a:tr h="504056">
                <a:tc>
                  <a:txBody>
                    <a:bodyPr vert="horz" lIns="64769" tIns="17907" rIns="64769" bIns="1790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1000" b="1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요구되는 운영체제</a:t>
                      </a:r>
                      <a:endParaRPr lang="ko-KR" altLang="en-US" sz="1000" b="1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버전</a:t>
                      </a:r>
                      <a:endParaRPr lang="ko-KR" altLang="en-US" sz="1000" b="1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6d6d6"/>
                    </a:solidFill>
                  </a:tcPr>
                </a:tc>
              </a:tr>
              <a:tr h="504056">
                <a:tc>
                  <a:txBody>
                    <a:bodyPr vert="horz" lIns="64769" tIns="17907" rIns="64769" bIns="1790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Eclipse</a:t>
                      </a:r>
                      <a:endParaRPr lang="en-US" sz="13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3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제한없음</a:t>
                      </a:r>
                      <a:endParaRPr lang="ko-KR" altLang="en-US" sz="13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4.4</a:t>
                      </a:r>
                      <a:endParaRPr lang="en-US" sz="10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39552" y="4509120"/>
            <a:ext cx="4320480" cy="908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endParaRPr lang="en-US" altLang="ko-KR"/>
          </a:p>
          <a:p>
            <a:pPr marL="285750" indent="-285750">
              <a:buFont typeface="Arial"/>
              <a:buChar char="•"/>
              <a:defRPr lang="ko-KR" altLang="en-US"/>
            </a:pPr>
            <a:r>
              <a:rPr lang="ko-KR" altLang="en-US"/>
              <a:t>소프트웨어 개발 환경</a:t>
            </a:r>
            <a:endParaRPr lang="ko-KR" altLang="en-US"/>
          </a:p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39552" y="1657533"/>
            <a:ext cx="53056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  <a:defRPr lang="ko-KR" altLang="en-US"/>
            </a:pPr>
            <a:r>
              <a:rPr lang="ko-KR" altLang="en-US"/>
              <a:t>하드웨어 개발 환경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ko-KR" altLang="en-US" b="1"/>
              <a:t>시스템 구성</a:t>
            </a:r>
            <a:endParaRPr lang="ko-KR" altLang="en-US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quarter" idx="1"/>
          </p:nvPr>
        </p:nvPicPr>
        <p:blipFill rotWithShape="1">
          <a:blip r:embed="rId2"/>
          <a:srcRect r="5020"/>
          <a:stretch>
            <a:fillRect/>
          </a:stretch>
        </p:blipFill>
        <p:spPr>
          <a:xfrm>
            <a:off x="1235460" y="1556792"/>
            <a:ext cx="6816588" cy="4860540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ko-KR" altLang="en-US" b="1"/>
              <a:t>주요기능 설명</a:t>
            </a:r>
            <a:endParaRPr lang="ko-KR" altLang="en-US" sz="240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25000" lnSpcReduction="20000"/>
          </a:bodyPr>
          <a:lstStyle/>
          <a:p>
            <a:pPr lvl="0">
              <a:defRPr lang="ko-KR" altLang="en-US"/>
            </a:pPr>
            <a:r>
              <a:rPr lang="en-US" altLang="ko-KR" sz="7100">
                <a:latin typeface="+mn-ea"/>
              </a:rPr>
              <a:t>&lt;</a:t>
            </a:r>
            <a:r>
              <a:rPr lang="ko-KR" altLang="en-US" sz="7100">
                <a:latin typeface="+mn-ea"/>
              </a:rPr>
              <a:t>회원기능</a:t>
            </a:r>
            <a:r>
              <a:rPr lang="en-US" altLang="ko-KR" sz="7100">
                <a:latin typeface="+mn-ea"/>
              </a:rPr>
              <a:t>&gt;</a:t>
            </a:r>
            <a:endParaRPr lang="en-US" altLang="ko-KR" sz="7100">
              <a:latin typeface="+mn-ea"/>
            </a:endParaRPr>
          </a:p>
          <a:p>
            <a:pPr marL="514350" indent="-514350">
              <a:buFont typeface="+mj-lt"/>
              <a:buAutoNum type="arabicPeriod"/>
              <a:defRPr lang="ko-KR" altLang="en-US"/>
            </a:pPr>
            <a:r>
              <a:rPr lang="ko-KR" altLang="en-US" sz="7100">
                <a:latin typeface="+mn-ea"/>
              </a:rPr>
              <a:t>도서관 이용을 위한 회원가입을 합니다</a:t>
            </a:r>
            <a:r>
              <a:rPr lang="en-US" altLang="ko-KR" sz="7100">
                <a:latin typeface="+mn-ea"/>
              </a:rPr>
              <a:t>.</a:t>
            </a:r>
            <a:endParaRPr lang="en-US" altLang="ko-KR" sz="7100">
              <a:latin typeface="+mn-ea"/>
            </a:endParaRPr>
          </a:p>
          <a:p>
            <a:pPr marL="514350" indent="-514350">
              <a:buFont typeface="+mj-lt"/>
              <a:buAutoNum type="arabicPeriod"/>
              <a:defRPr lang="ko-KR" altLang="en-US"/>
            </a:pPr>
            <a:r>
              <a:rPr lang="ko-KR" altLang="en-US" sz="7100">
                <a:latin typeface="+mn-ea"/>
              </a:rPr>
              <a:t>도서관 좌석 배정을 위한 로그인을 합니다</a:t>
            </a:r>
            <a:r>
              <a:rPr lang="en-US" altLang="ko-KR" sz="7100">
                <a:latin typeface="+mn-ea"/>
              </a:rPr>
              <a:t>.</a:t>
            </a:r>
            <a:endParaRPr lang="en-US" altLang="ko-KR" sz="7100">
              <a:latin typeface="+mn-ea"/>
            </a:endParaRPr>
          </a:p>
          <a:p>
            <a:pPr marL="514350" indent="-514350">
              <a:buFont typeface="+mj-lt"/>
              <a:buAutoNum type="arabicPeriod"/>
              <a:defRPr lang="ko-KR" altLang="en-US"/>
            </a:pPr>
            <a:r>
              <a:rPr lang="ko-KR" altLang="en-US" sz="7100">
                <a:latin typeface="+mn-ea"/>
              </a:rPr>
              <a:t>열람실 정보를 확인하여 좌석정보를 얻습니다</a:t>
            </a:r>
            <a:r>
              <a:rPr lang="en-US" altLang="ko-KR" sz="7100">
                <a:latin typeface="+mn-ea"/>
              </a:rPr>
              <a:t>.</a:t>
            </a:r>
            <a:endParaRPr lang="en-US" altLang="ko-KR" sz="7100">
              <a:latin typeface="+mn-ea"/>
            </a:endParaRPr>
          </a:p>
          <a:p>
            <a:pPr marL="514350" indent="-514350">
              <a:buFont typeface="+mj-lt"/>
              <a:buAutoNum type="arabicPeriod"/>
              <a:defRPr lang="ko-KR" altLang="en-US"/>
            </a:pPr>
            <a:r>
              <a:rPr lang="ko-KR" altLang="en-US" sz="7100">
                <a:latin typeface="+mn-ea"/>
              </a:rPr>
              <a:t>열람실의 좌석을 배정받고 로그인한 회원의 퇴실예정시간을</a:t>
            </a:r>
            <a:br>
              <a:rPr lang="en-US" altLang="ko-KR" sz="7100">
                <a:latin typeface="+mn-ea"/>
              </a:rPr>
            </a:br>
            <a:r>
              <a:rPr lang="ko-KR" altLang="en-US" sz="7100">
                <a:latin typeface="+mn-ea"/>
              </a:rPr>
              <a:t>부여받습니다</a:t>
            </a:r>
            <a:r>
              <a:rPr lang="en-US" altLang="ko-KR" sz="7100">
                <a:latin typeface="+mn-ea"/>
              </a:rPr>
              <a:t>.</a:t>
            </a:r>
            <a:endParaRPr lang="en-US" altLang="ko-KR" sz="7100">
              <a:latin typeface="+mn-ea"/>
            </a:endParaRPr>
          </a:p>
          <a:p>
            <a:pPr marL="514350" indent="-514350">
              <a:buFont typeface="+mj-lt"/>
              <a:buAutoNum type="arabicPeriod"/>
              <a:defRPr lang="ko-KR" altLang="en-US"/>
            </a:pPr>
            <a:r>
              <a:rPr lang="ko-KR" altLang="en-US" sz="7100">
                <a:latin typeface="+mn-ea"/>
              </a:rPr>
              <a:t>퇴실예정시간을 연장할 수 있습니다</a:t>
            </a:r>
            <a:r>
              <a:rPr lang="en-US" altLang="ko-KR" sz="7100">
                <a:latin typeface="+mn-ea"/>
              </a:rPr>
              <a:t>.(</a:t>
            </a:r>
            <a:r>
              <a:rPr lang="ko-KR" altLang="en-US" sz="7100">
                <a:latin typeface="+mn-ea"/>
              </a:rPr>
              <a:t>횟수 제한 </a:t>
            </a:r>
            <a:r>
              <a:rPr lang="en-US" altLang="ko-KR" sz="7100">
                <a:latin typeface="+mn-ea"/>
              </a:rPr>
              <a:t>3</a:t>
            </a:r>
            <a:r>
              <a:rPr lang="ko-KR" altLang="en-US" sz="7100">
                <a:latin typeface="+mn-ea"/>
              </a:rPr>
              <a:t>회</a:t>
            </a:r>
            <a:r>
              <a:rPr lang="en-US" altLang="ko-KR" sz="7100">
                <a:latin typeface="+mn-ea"/>
              </a:rPr>
              <a:t>)</a:t>
            </a:r>
            <a:endParaRPr lang="en-US" altLang="ko-KR" sz="7100">
              <a:latin typeface="+mn-ea"/>
            </a:endParaRPr>
          </a:p>
          <a:p>
            <a:pPr marL="514350" indent="-514350">
              <a:buFont typeface="+mj-lt"/>
              <a:buAutoNum type="arabicPeriod"/>
              <a:defRPr lang="ko-KR" altLang="en-US"/>
            </a:pPr>
            <a:r>
              <a:rPr lang="ko-KR" altLang="en-US" sz="7100">
                <a:latin typeface="+mn-ea"/>
              </a:rPr>
              <a:t>열람실 좌석을 이동합니다</a:t>
            </a:r>
            <a:r>
              <a:rPr lang="en-US" altLang="ko-KR" sz="7100">
                <a:latin typeface="+mn-ea"/>
              </a:rPr>
              <a:t>.</a:t>
            </a:r>
            <a:endParaRPr lang="en-US" altLang="ko-KR" sz="7100">
              <a:latin typeface="+mn-ea"/>
            </a:endParaRPr>
          </a:p>
          <a:p>
            <a:pPr marL="514350" indent="-514350">
              <a:buFont typeface="+mj-lt"/>
              <a:buAutoNum type="arabicPeriod"/>
              <a:defRPr lang="ko-KR" altLang="en-US"/>
            </a:pPr>
            <a:r>
              <a:rPr lang="ko-KR" altLang="en-US" sz="7100">
                <a:latin typeface="+mn-ea"/>
              </a:rPr>
              <a:t>열람실 좌석을 퇴실합니다</a:t>
            </a:r>
            <a:r>
              <a:rPr lang="en-US" altLang="ko-KR" sz="7100">
                <a:latin typeface="+mn-ea"/>
              </a:rPr>
              <a:t>.</a:t>
            </a:r>
            <a:endParaRPr lang="en-US" altLang="ko-KR" sz="7100">
              <a:latin typeface="+mn-ea"/>
            </a:endParaRPr>
          </a:p>
          <a:p>
            <a:pPr marL="514350" indent="-514350">
              <a:buFont typeface="+mj-lt"/>
              <a:buAutoNum type="arabicPeriod"/>
              <a:defRPr lang="ko-KR" altLang="en-US"/>
            </a:pPr>
            <a:r>
              <a:rPr lang="ko-KR" altLang="en-US" sz="7100">
                <a:latin typeface="+mn-ea"/>
              </a:rPr>
              <a:t>퇴실예정시간이 되면 강제 퇴실 당합니다</a:t>
            </a:r>
            <a:r>
              <a:rPr lang="en-US" altLang="ko-KR" sz="7100">
                <a:latin typeface="+mn-ea"/>
              </a:rPr>
              <a:t>.</a:t>
            </a:r>
            <a:endParaRPr lang="en-US" altLang="ko-KR" sz="7100">
              <a:latin typeface="+mn-ea"/>
            </a:endParaRPr>
          </a:p>
          <a:p>
            <a:pPr lvl="0">
              <a:defRPr lang="ko-KR" altLang="en-US"/>
            </a:pPr>
            <a:r>
              <a:rPr lang="en-US" altLang="ko-KR" sz="7100">
                <a:latin typeface="+mn-ea"/>
              </a:rPr>
              <a:t>&lt;</a:t>
            </a:r>
            <a:r>
              <a:rPr lang="ko-KR" altLang="en-US" sz="7100">
                <a:latin typeface="+mn-ea"/>
              </a:rPr>
              <a:t>관리자</a:t>
            </a:r>
            <a:r>
              <a:rPr lang="en-US" altLang="ko-KR" sz="7100">
                <a:latin typeface="+mn-ea"/>
              </a:rPr>
              <a:t>&gt;</a:t>
            </a:r>
            <a:endParaRPr lang="en-US" altLang="ko-KR" sz="7100">
              <a:latin typeface="+mn-ea"/>
            </a:endParaRPr>
          </a:p>
          <a:p>
            <a:pPr marL="514350" indent="-514350">
              <a:buFont typeface="+mj-lt"/>
              <a:buAutoNum type="arabicPeriod"/>
              <a:defRPr lang="ko-KR" altLang="en-US"/>
            </a:pPr>
            <a:r>
              <a:rPr lang="en-US" altLang="ko-KR" sz="7100">
                <a:latin typeface="+mn-ea"/>
              </a:rPr>
              <a:t> </a:t>
            </a:r>
            <a:r>
              <a:rPr lang="ko-KR" altLang="en-US" sz="7100">
                <a:latin typeface="+mn-ea"/>
              </a:rPr>
              <a:t>전체 회원 정보를 확인합니다</a:t>
            </a:r>
            <a:r>
              <a:rPr lang="en-US" altLang="ko-KR" sz="7100">
                <a:latin typeface="+mn-ea"/>
              </a:rPr>
              <a:t>.</a:t>
            </a:r>
            <a:endParaRPr lang="en-US" altLang="ko-KR" sz="7100">
              <a:latin typeface="+mn-ea"/>
            </a:endParaRPr>
          </a:p>
          <a:p>
            <a:pPr marL="514350" indent="-514350">
              <a:buFont typeface="+mj-lt"/>
              <a:buAutoNum type="arabicPeriod"/>
              <a:defRPr lang="ko-KR" altLang="en-US"/>
            </a:pPr>
            <a:r>
              <a:rPr lang="en-US" altLang="ko-KR" sz="7100">
                <a:latin typeface="+mn-ea"/>
              </a:rPr>
              <a:t> </a:t>
            </a:r>
            <a:r>
              <a:rPr lang="ko-KR" altLang="en-US" sz="7100">
                <a:latin typeface="+mn-ea"/>
              </a:rPr>
              <a:t>도서관 좌석을 이용중인 회원정보를 확인합니다</a:t>
            </a:r>
            <a:r>
              <a:rPr lang="en-US" altLang="ko-KR" sz="7100">
                <a:latin typeface="+mn-ea"/>
              </a:rPr>
              <a:t>.</a:t>
            </a:r>
            <a:endParaRPr lang="en-US" altLang="ko-KR" sz="7100">
              <a:latin typeface="+mn-ea"/>
            </a:endParaRPr>
          </a:p>
          <a:p>
            <a:pPr marL="514350" indent="-514350">
              <a:buFont typeface="+mj-lt"/>
              <a:buAutoNum type="arabicPeriod"/>
              <a:defRPr lang="ko-KR" altLang="en-US"/>
            </a:pPr>
            <a:r>
              <a:rPr lang="en-US" altLang="ko-KR" sz="7100">
                <a:latin typeface="+mn-ea"/>
              </a:rPr>
              <a:t> </a:t>
            </a:r>
            <a:r>
              <a:rPr lang="ko-KR" altLang="en-US" sz="7100">
                <a:latin typeface="+mn-ea"/>
              </a:rPr>
              <a:t>도서관 좌석을 이용중인 회원을 강제 퇴실시킵니다</a:t>
            </a:r>
            <a:r>
              <a:rPr lang="en-US" altLang="ko-KR" sz="7100">
                <a:latin typeface="+mn-ea"/>
              </a:rPr>
              <a:t>.</a:t>
            </a:r>
            <a:endParaRPr lang="en-US" altLang="ko-KR" sz="7100">
              <a:latin typeface="+mn-ea"/>
            </a:endParaRPr>
          </a:p>
          <a:p>
            <a:pPr marL="514350" indent="-514350">
              <a:buFont typeface="+mj-lt"/>
              <a:buAutoNum type="arabicPeriod"/>
              <a:defRPr lang="ko-KR" altLang="en-US"/>
            </a:pPr>
            <a:endParaRPr lang="ko-KR" altLang="en-US"/>
          </a:p>
          <a:p>
            <a:pPr lvl="0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 ?><Relationships xmlns="http://schemas.openxmlformats.org/package/2006/relationships"><Relationship Id="rId1" Type="http://schemas.openxmlformats.org/officeDocument/2006/relationships/image" Target="../media/image1.jpeg"  /><Relationship Id="rId2" Type="http://schemas.openxmlformats.org/officeDocument/2006/relationships/image" Target="../media/image2.jpeg"  /></Relationships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 rotWithShape="1">
          <a:blip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 rotWithShape="1">
          <a:blip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1250</ep:Words>
  <ep:PresentationFormat>화면 슬라이드 쇼(4:3)</ep:PresentationFormat>
  <ep:Paragraphs>230</ep:Paragraphs>
  <ep:Slides>21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ep:HeadingPairs>
  <ep:TitlesOfParts>
    <vt:vector size="22" baseType="lpstr">
      <vt:lpstr>가을</vt:lpstr>
      <vt:lpstr>Library Seat Management (도서관 좌석 관리)</vt:lpstr>
      <vt:lpstr>목차</vt:lpstr>
      <vt:lpstr>팀구성</vt:lpstr>
      <vt:lpstr>서론</vt:lpstr>
      <vt:lpstr>개발 계획</vt:lpstr>
      <vt:lpstr>슬라이드 6</vt:lpstr>
      <vt:lpstr>개발 환경</vt:lpstr>
      <vt:lpstr>시스템 구성</vt:lpstr>
      <vt:lpstr>주요기능 설명</vt:lpstr>
      <vt:lpstr>주요기능 설명</vt:lpstr>
      <vt:lpstr>인터페이스</vt:lpstr>
      <vt:lpstr>슬라이드 12</vt:lpstr>
      <vt:lpstr>슬라이드 13</vt:lpstr>
      <vt:lpstr>슬라이드 14</vt:lpstr>
      <vt:lpstr>알고리즘 설계- MainView Class</vt:lpstr>
      <vt:lpstr>알고리즘 설계- UpdateModel Class</vt:lpstr>
      <vt:lpstr>알고리즘 설계- LoginView Class</vt:lpstr>
      <vt:lpstr>알고리즘 설계- SeatView Class</vt:lpstr>
      <vt:lpstr>알고리즘 설계-  TopView Class</vt:lpstr>
      <vt:lpstr>파일 및 데이터베이스 설계</vt:lpstr>
      <vt:lpstr>슬라이드 21</vt:lpstr>
    </vt:vector>
  </ep:TitlesOfParts>
  <ep:HyperlinkBase/>
  <ep:Application>Show</ep:Application>
  <ep:AppVersion>0906.0000.01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2016-02-16T06:24:30.000</dcterms:created>
  <dc:creator>hb</dc:creator>
  <cp:lastModifiedBy>06782</cp:lastModifiedBy>
  <dcterms:modified xsi:type="dcterms:W3CDTF">2016-02-17T01:44:22.103</dcterms:modified>
  <cp:revision>32</cp:revision>
  <dc:title>Library Seat Management (도서관 좌석 관리)</dc:title>
</cp:coreProperties>
</file>