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hyperlink" Target="https://www.json.org/json-en.html" TargetMode="External"/><Relationship Id="rId7" Type="http://schemas.openxmlformats.org/officeDocument/2006/relationships/image" Target="../media/image1.png"/><Relationship Id="rId6" Type="http://schemas.openxmlformats.org/officeDocument/2006/relationships/hyperlink" Target="https://github.com/golang/tools/tree/master/cmd/goyacc" TargetMode="External"/><Relationship Id="rId5" Type="http://schemas.openxmlformats.org/officeDocument/2006/relationships/hyperlink" Target="https://github.com/javacc/javacc" TargetMode="External"/><Relationship Id="rId4" Type="http://schemas.openxmlformats.org/officeDocument/2006/relationships/hyperlink" Target="https://github.com/akimd/bison" TargetMode="External"/><Relationship Id="rId3" Type="http://schemas.openxmlformats.org/officeDocument/2006/relationships/hyperlink" Target="https://github.com/westes/flex" TargetMode="External"/><Relationship Id="rId2" Type="http://schemas.openxmlformats.org/officeDocument/2006/relationships/hyperlink" Target="https://blog.csdn.net/lin_strong/article/details/78583543" TargetMode="Externa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hyperlink" Target="https://en.wikipedia.org/wiki/Extended_Backus%E2%80%93Naur_form" TargetMode="External"/><Relationship Id="rId1" Type="http://schemas.openxmlformats.org/officeDocument/2006/relationships/hyperlink" Target="https://zhuanlan.zhihu.com/p/6523966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javatpoint.com/javac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avacc/javacc/blob/master/docs/tutorials/examples.md#jjtree-instructions" TargetMode="External"/><Relationship Id="rId1" Type="http://schemas.openxmlformats.org/officeDocument/2006/relationships/hyperlink" Target="https://www.cs.helsinki.fi/group/jasso/selain/JavaCC_doc/DOC/javaccgr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国产数据库迁移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刘金良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 altLang="en-US"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druid 的filter wall不支持国产数据库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id生成器和httplog 只支持mysql和oracle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解决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暂时去掉wall插件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修改id生成器和http包，增加对国产数据库的支持</a:t>
            </a:r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词法分析工具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DFA</a:t>
            </a:r>
            <a:r>
              <a:rPr lang="zh-CN" altLang="en-US"/>
              <a:t>（</a:t>
            </a:r>
            <a:r>
              <a:rPr lang="en-US" altLang="zh-CN"/>
              <a:t>awk,sed, lex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>
                <a:sym typeface="+mn-ea"/>
                <a:hlinkClick r:id="rId1"/>
              </a:rPr>
              <a:t>LL1</a:t>
            </a:r>
            <a:endParaRPr lang="en-US" altLang="zh-CN">
              <a:hlinkClick r:id="rId2"/>
            </a:endParaRPr>
          </a:p>
          <a:p>
            <a:r>
              <a:rPr lang="en-US" altLang="zh-CN">
                <a:hlinkClick r:id="rId2"/>
              </a:rPr>
              <a:t>BNF</a:t>
            </a:r>
            <a:r>
              <a:rPr lang="zh-CN" altLang="en-US"/>
              <a:t>范式</a:t>
            </a:r>
            <a:endParaRPr lang="en-US" altLang="zh-CN"/>
          </a:p>
          <a:p>
            <a:r>
              <a:rPr lang="en-US" altLang="zh-CN">
                <a:hlinkClick r:id="rId3"/>
              </a:rPr>
              <a:t>FLEX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YACC</a:t>
            </a:r>
            <a:r>
              <a:rPr lang="zh-CN" altLang="en-US"/>
              <a:t>（</a:t>
            </a:r>
            <a:r>
              <a:rPr lang="en-US" altLang="zh-CN">
                <a:hlinkClick r:id="rId4"/>
              </a:rPr>
              <a:t>bison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>
                <a:hlinkClick r:id="rId5"/>
              </a:rPr>
              <a:t>JavaCC</a:t>
            </a:r>
            <a:endParaRPr lang="en-US" altLang="zh-CN"/>
          </a:p>
          <a:p>
            <a:r>
              <a:rPr lang="en-US" altLang="zh-CN">
                <a:hlinkClick r:id="rId6"/>
              </a:rPr>
              <a:t>Goyacc</a:t>
            </a:r>
            <a:endParaRPr lang="zh-CN" altLang="en-US"/>
          </a:p>
        </p:txBody>
      </p:sp>
      <p:pic>
        <p:nvPicPr>
          <p:cNvPr id="4" name="图片 3" descr="upload_5781745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97" y="4888536"/>
            <a:ext cx="4967309" cy="1705196"/>
          </a:xfrm>
          <a:prstGeom prst="rect">
            <a:avLst/>
          </a:prstGeom>
        </p:spPr>
      </p:pic>
      <p:pic>
        <p:nvPicPr>
          <p:cNvPr id="6" name="图片 5" descr="upload_385303519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056" y="701190"/>
            <a:ext cx="5866243" cy="2733873"/>
          </a:xfrm>
          <a:prstGeom prst="rect">
            <a:avLst/>
          </a:prstGeom>
        </p:spPr>
      </p:pic>
      <p:pic>
        <p:nvPicPr>
          <p:cNvPr id="8" name="图片 7" descr="upload_76910506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8031" y="3649945"/>
            <a:ext cx="4558665" cy="2871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4063" y="991608"/>
            <a:ext cx="3262113" cy="695053"/>
          </a:xfrm>
        </p:spPr>
        <p:txBody>
          <a:bodyPr>
            <a:normAutofit fontScale="90000"/>
          </a:bodyPr>
          <a:p>
            <a:r>
              <a:rPr lang="en-US" altLang="zh-CN"/>
              <a:t>Yacc</a:t>
            </a:r>
            <a:r>
              <a:rPr lang="zh-CN" altLang="en-US"/>
              <a:t>示意图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73739" y="2835814"/>
            <a:ext cx="3098800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pPr marL="285750" indent="-285750">
              <a:buChar char="•"/>
            </a:pPr>
            <a:r>
              <a:rPr lang="zh-CN" altLang="en-US"/>
              <a:t>自动将文本根据规则分析成有意义的序列</a:t>
            </a:r>
            <a:r>
              <a:rPr lang="en-US" altLang="zh-CN"/>
              <a:t>	</a:t>
            </a:r>
            <a:endParaRPr lang="zh-CN" altLang="en-US"/>
          </a:p>
          <a:p>
            <a:pPr marL="285750" indent="-285750">
              <a:buChar char="•"/>
            </a:pPr>
            <a:r>
              <a:rPr lang="zh-CN" altLang="en-US"/>
              <a:t>自动根据规则将文本，翻译成语法书</a:t>
            </a:r>
            <a:endParaRPr lang="zh-CN" altLang="en-US"/>
          </a:p>
        </p:txBody>
      </p:sp>
      <p:pic>
        <p:nvPicPr>
          <p:cNvPr id="6" name="图片 5" descr="upload_820508528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53" y="557242"/>
            <a:ext cx="5562777" cy="60246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用途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52853" y="1742219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5"/>
                <a:gridCol w="796099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Specifications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Programming Languages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Ada, C, C++, COBOL, cURL, Java, JavaScript, Oberon, PHP, Python, Visual Basic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Query Languages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SQL, PLSQL, SPARQL, OQL, XML-QL, XPath, XQuery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Document Schemas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JSON, XML, DTDs, HTML, RTF, XSLT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Messaging Schemas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ASN.1, Email, FIX, SWIFT, RPC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Modelling Languages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EXPRESS, IDL, MDL, STEP, ODL, VHDL, VRML</a:t>
                      </a: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Other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Configuration files, templates, calculators etc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JavaCC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512" y="1816358"/>
            <a:ext cx="10515600" cy="4351338"/>
          </a:xfrm>
        </p:spPr>
        <p:txBody>
          <a:bodyPr/>
          <a:p>
            <a:pPr marL="0" indent="0"/>
            <a:r>
              <a:rPr lang="en-US" altLang="zh-CN"/>
              <a:t>.</a:t>
            </a:r>
            <a:r>
              <a:rPr lang="en-US" altLang="zh-CN">
                <a:hlinkClick r:id="rId1"/>
              </a:rPr>
              <a:t>jjfile</a:t>
            </a:r>
            <a:r>
              <a:rPr lang="zh-CN" altLang="en-US"/>
              <a:t>的格式</a:t>
            </a:r>
            <a:endParaRPr lang="en-US" altLang="zh-CN"/>
          </a:p>
          <a:p>
            <a:pPr marL="0" indent="0"/>
            <a:r>
              <a:rPr lang="en-US" altLang="zh-CN"/>
              <a:t>Stream</a:t>
            </a:r>
            <a:r>
              <a:rPr lang="zh-CN" altLang="en-US"/>
              <a:t>处理和</a:t>
            </a:r>
            <a:r>
              <a:rPr lang="en-US" altLang="zh-CN"/>
              <a:t>Tree</a:t>
            </a:r>
            <a:endParaRPr lang="en-US" altLang="zh-CN"/>
          </a:p>
          <a:p>
            <a:pPr marL="457200" lvl="1" indent="0"/>
            <a:r>
              <a:rPr lang="zh-CN" altLang="en-US"/>
              <a:t>直接使用</a:t>
            </a:r>
            <a:r>
              <a:rPr lang="en-US" altLang="zh-CN"/>
              <a:t>javacc</a:t>
            </a:r>
            <a:endParaRPr lang="en-US" altLang="zh-CN"/>
          </a:p>
          <a:p>
            <a:pPr marL="457200" lvl="1" indent="0"/>
            <a:r>
              <a:rPr lang="zh-CN" altLang="en-US"/>
              <a:t> </a:t>
            </a:r>
            <a:r>
              <a:rPr lang="en-US" altLang="zh-CN">
                <a:hlinkClick r:id="rId2"/>
              </a:rPr>
              <a:t>JTree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javacc</a:t>
            </a:r>
            <a:r>
              <a:rPr lang="zh-CN" altLang="en-US"/>
              <a:t>，将</a:t>
            </a:r>
            <a:r>
              <a:rPr lang="en-US" altLang="zh-CN"/>
              <a:t>token</a:t>
            </a:r>
            <a:r>
              <a:rPr lang="zh-CN" altLang="en-US"/>
              <a:t>组成一个</a:t>
            </a:r>
            <a:r>
              <a:rPr lang="en-US" altLang="zh-CN"/>
              <a:t>tree</a:t>
            </a:r>
            <a:r>
              <a:rPr lang="zh-CN" altLang="en-US"/>
              <a:t>，并可以提供</a:t>
            </a:r>
            <a:r>
              <a:rPr lang="en-US" altLang="zh-CN"/>
              <a:t>visitor</a:t>
            </a:r>
            <a:r>
              <a:rPr lang="zh-CN" altLang="en-US"/>
              <a:t>模式</a:t>
            </a:r>
            <a:endParaRPr lang="zh-CN" altLang="en-US"/>
          </a:p>
          <a:p>
            <a:pPr marL="457200" lvl="1" indent="0"/>
            <a:r>
              <a:rPr lang="zh-CN" altLang="en-US"/>
              <a:t> </a:t>
            </a:r>
            <a:r>
              <a:rPr lang="en-US" altLang="zh-CN"/>
              <a:t>JTB</a:t>
            </a:r>
            <a:r>
              <a:rPr lang="zh-CN" altLang="en-US"/>
              <a:t> 类似于</a:t>
            </a:r>
            <a:r>
              <a:rPr lang="en-US" altLang="zh-CN"/>
              <a:t>JTree</a:t>
            </a:r>
            <a:r>
              <a:rPr lang="zh-CN" altLang="en-US"/>
              <a:t> 文档较少，不多介绍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78" y="114916"/>
            <a:ext cx="10515600" cy="1325563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数据库迁移工具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599336" y="2482932"/>
            <a:ext cx="1135055" cy="922232"/>
          </a:xfrm>
          <a:prstGeom prst="roundRect">
            <a:avLst/>
          </a:prstGeom>
          <a:solidFill>
            <a:srgbClr val="F4B183">
              <a:alpha val="10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db2db</a:t>
            </a:r>
            <a:endParaRPr lang="zh-CN" altLang="en-US" dirty="0">
              <a:ea typeface="宋体"/>
              <a:cs typeface="Calibri"/>
            </a:endParaRPr>
          </a:p>
        </p:txBody>
      </p:sp>
      <p:sp>
        <p:nvSpPr>
          <p:cNvPr id="8" name="圆柱体 7"/>
          <p:cNvSpPr/>
          <p:nvPr/>
        </p:nvSpPr>
        <p:spPr>
          <a:xfrm>
            <a:off x="2151380" y="1819910"/>
            <a:ext cx="828040" cy="58801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宋体"/>
                <a:cs typeface="Calibri"/>
              </a:rPr>
              <a:t>Mysql</a:t>
            </a:r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2016125" y="2836545"/>
            <a:ext cx="1224915" cy="393065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200">
                <a:ea typeface="宋体"/>
                <a:cs typeface="Calibri"/>
              </a:rPr>
              <a:t>mysqldump</a:t>
            </a:r>
            <a:endParaRPr lang="zh-CN" altLang="en-US" sz="1200">
              <a:ea typeface="宋体"/>
              <a:cs typeface="Calibri"/>
            </a:endParaRPr>
          </a:p>
          <a:p>
            <a:pPr algn="ctr"/>
            <a:endParaRPr lang="zh-CN" altLang="en-US" sz="1200" dirty="0">
              <a:ea typeface="宋体"/>
              <a:cs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340" y="4750435"/>
            <a:ext cx="10049510" cy="181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altLang="zh-CN" sz="1600">
                <a:ea typeface="宋体"/>
                <a:cs typeface="Calibri"/>
              </a:rPr>
              <a:t>d</a:t>
            </a:r>
            <a:r>
              <a:rPr lang="zh-CN" altLang="en-US" sz="1600">
                <a:ea typeface="宋体"/>
                <a:cs typeface="Calibri"/>
              </a:rPr>
              <a:t>b2db 是一个支持mysql到目标数据库迁移的工具</a:t>
            </a:r>
            <a:endParaRPr lang="zh-CN" altLang="en-US" sz="1600" dirty="0">
              <a:ea typeface="宋体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sz="1600">
                <a:ea typeface="宋体"/>
                <a:cs typeface="Calibri"/>
              </a:rPr>
              <a:t>初期版本基于mysqldump，借助mysqldump生成的mysql dump文件，转换为对应数据库的sql版本 。然后手动导入到对应的数据库</a:t>
            </a:r>
            <a:endParaRPr lang="zh-CN" altLang="en-US" sz="1600">
              <a:ea typeface="宋体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altLang="en-US" sz="1600">
                <a:ea typeface="宋体"/>
                <a:cs typeface="Calibri"/>
              </a:rPr>
              <a:t>生成的sql版本的文件名为：</a:t>
            </a:r>
            <a:r>
              <a:rPr lang="zh-CN" sz="1600">
                <a:ea typeface="+mn-lt"/>
                <a:cs typeface="+mn-lt"/>
              </a:rPr>
              <a:t>{{Schema}}_{{targetDatabase}}_table.sql</a:t>
            </a:r>
            <a:endParaRPr lang="zh-CN" sz="160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1600" dirty="0">
                <a:ea typeface="宋体"/>
                <a:cs typeface="Calibri"/>
              </a:rPr>
              <a:t>Git</a:t>
            </a:r>
            <a:r>
              <a:rPr lang="zh-CN" altLang="en-US" sz="1600" dirty="0">
                <a:ea typeface="宋体"/>
                <a:cs typeface="Calibri"/>
              </a:rPr>
              <a:t>地址：http://192.168.131.1/develop/FOOTSTONE/swords/Code/bjca-migrate-tools/tree/master</a:t>
            </a:r>
            <a:endParaRPr lang="zh-CN" altLang="en-US" sz="1600" dirty="0">
              <a:ea typeface="宋体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 sz="1600" dirty="0">
              <a:ea typeface="宋体"/>
              <a:cs typeface="Calibri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 sz="1600" dirty="0">
              <a:ea typeface="宋体"/>
              <a:cs typeface="Calibri"/>
            </a:endParaRPr>
          </a:p>
        </p:txBody>
      </p:sp>
      <p:sp>
        <p:nvSpPr>
          <p:cNvPr id="9" name="流程图: 卡片 8"/>
          <p:cNvSpPr/>
          <p:nvPr/>
        </p:nvSpPr>
        <p:spPr>
          <a:xfrm>
            <a:off x="2092960" y="3658870"/>
            <a:ext cx="945515" cy="478155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xx.sql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5400" y="2407920"/>
            <a:ext cx="635" cy="125095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3038475" y="3006511"/>
            <a:ext cx="1497026" cy="891754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</p:cNvCxnSpPr>
          <p:nvPr/>
        </p:nvCxnSpPr>
        <p:spPr>
          <a:xfrm>
            <a:off x="3050361" y="2113915"/>
            <a:ext cx="1514413" cy="793875"/>
          </a:xfrm>
          <a:prstGeom prst="straightConnector1">
            <a:avLst/>
          </a:prstGeom>
          <a:ln w="28575" cap="flat" cmpd="sng" algn="ctr">
            <a:solidFill>
              <a:srgbClr val="D0CECE"/>
            </a:solidFill>
            <a:prstDash val="sys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51145" y="2006261"/>
            <a:ext cx="1410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在线导出（</a:t>
            </a:r>
            <a:r>
              <a:rPr lang="en-US" altLang="zh-CN" sz="1200"/>
              <a:t>TODO)</a:t>
            </a:r>
            <a:endParaRPr lang="en-US" altLang="zh-CN" sz="1200"/>
          </a:p>
        </p:txBody>
      </p:sp>
      <p:sp>
        <p:nvSpPr>
          <p:cNvPr id="16" name="圆柱体 7"/>
          <p:cNvSpPr/>
          <p:nvPr/>
        </p:nvSpPr>
        <p:spPr>
          <a:xfrm>
            <a:off x="8326755" y="1701165"/>
            <a:ext cx="828040" cy="58801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p>
            <a:pPr algn="ctr"/>
            <a:r>
              <a:rPr lang="zh-CN" altLang="en-US" sz="1200">
                <a:ea typeface="宋体"/>
                <a:cs typeface="Calibri"/>
              </a:rPr>
              <a:t>人大金仓</a:t>
            </a:r>
            <a:endParaRPr lang="zh-CN" altLang="en-US" sz="1200">
              <a:ea typeface="宋体"/>
              <a:cs typeface="Calibri"/>
            </a:endParaRPr>
          </a:p>
        </p:txBody>
      </p:sp>
      <p:sp>
        <p:nvSpPr>
          <p:cNvPr id="17" name="圆柱体 7"/>
          <p:cNvSpPr/>
          <p:nvPr/>
        </p:nvSpPr>
        <p:spPr>
          <a:xfrm>
            <a:off x="8326755" y="2680335"/>
            <a:ext cx="828040" cy="588010"/>
          </a:xfrm>
          <a:prstGeom prst="can">
            <a:avLst/>
          </a:prstGeom>
          <a:solidFill>
            <a:srgbClr val="DBDBDB">
              <a:alpha val="100000"/>
            </a:srgbClr>
          </a:solidFill>
          <a:ln w="19050" cap="flat" cmpd="sng" algn="ctr">
            <a:solidFill>
              <a:srgbClr val="9DC3E6"/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p>
            <a:pPr algn="ctr"/>
            <a:r>
              <a:rPr lang="zh-CN" altLang="en-US" sz="1200">
                <a:ea typeface="宋体"/>
                <a:cs typeface="Calibri"/>
              </a:rPr>
              <a:t>达梦</a:t>
            </a:r>
            <a:endParaRPr lang="zh-CN" altLang="en-US" sz="1200">
              <a:ea typeface="宋体"/>
              <a:cs typeface="Calibri"/>
            </a:endParaRPr>
          </a:p>
        </p:txBody>
      </p:sp>
      <p:cxnSp>
        <p:nvCxnSpPr>
          <p:cNvPr id="18" name="直接箭头连接符 17"/>
          <p:cNvCxnSpPr>
            <a:endCxn id="19" idx="1"/>
          </p:cNvCxnSpPr>
          <p:nvPr/>
        </p:nvCxnSpPr>
        <p:spPr>
          <a:xfrm flipV="1">
            <a:off x="5794527" y="1995170"/>
            <a:ext cx="775818" cy="872615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卡片 18"/>
          <p:cNvSpPr/>
          <p:nvPr/>
        </p:nvSpPr>
        <p:spPr>
          <a:xfrm>
            <a:off x="6570345" y="1755775"/>
            <a:ext cx="945515" cy="478155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yy.sql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9" idx="3"/>
            <a:endCxn id="16" idx="2"/>
          </p:cNvCxnSpPr>
          <p:nvPr/>
        </p:nvCxnSpPr>
        <p:spPr>
          <a:xfrm>
            <a:off x="7525651" y="2016046"/>
            <a:ext cx="810895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56658" y="2305498"/>
            <a:ext cx="1410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在线导入（</a:t>
            </a:r>
            <a:r>
              <a:rPr lang="en-US" altLang="zh-CN" sz="1200"/>
              <a:t>TODO)</a:t>
            </a:r>
            <a:endParaRPr lang="en-US" altLang="zh-CN" sz="1200"/>
          </a:p>
        </p:txBody>
      </p:sp>
      <p:sp>
        <p:nvSpPr>
          <p:cNvPr id="24" name="圆柱体 7"/>
          <p:cNvSpPr/>
          <p:nvPr/>
        </p:nvSpPr>
        <p:spPr>
          <a:xfrm>
            <a:off x="8326755" y="3491865"/>
            <a:ext cx="828040" cy="588010"/>
          </a:xfrm>
          <a:prstGeom prst="can">
            <a:avLst/>
          </a:prstGeom>
          <a:solidFill>
            <a:srgbClr val="DBDBDB">
              <a:alpha val="100000"/>
            </a:srgbClr>
          </a:solidFill>
          <a:ln w="19050" cap="flat" cmpd="sng" algn="ctr">
            <a:solidFill>
              <a:srgbClr val="9DC3E6"/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p>
            <a:pPr algn="ctr"/>
            <a:r>
              <a:rPr lang="en-US" altLang="zh-CN" sz="1200">
                <a:ea typeface="宋体"/>
                <a:cs typeface="Calibri"/>
              </a:rPr>
              <a:t>...</a:t>
            </a:r>
            <a:endParaRPr lang="en-US" altLang="zh-CN" sz="1200">
              <a:ea typeface="宋体"/>
              <a:cs typeface="Calibri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807889" y="2969287"/>
            <a:ext cx="2492161" cy="15997"/>
          </a:xfrm>
          <a:prstGeom prst="straightConnector1">
            <a:avLst/>
          </a:prstGeom>
          <a:ln w="28575" cap="flat" cmpd="sng" algn="ctr">
            <a:solidFill>
              <a:srgbClr val="AFABAB"/>
            </a:solidFill>
            <a:prstDash val="sys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卡片 4"/>
          <p:cNvSpPr/>
          <p:nvPr/>
        </p:nvSpPr>
        <p:spPr>
          <a:xfrm>
            <a:off x="6367026" y="3635791"/>
            <a:ext cx="945515" cy="478155"/>
          </a:xfrm>
          <a:prstGeom prst="flowChartPunchedCard">
            <a:avLst/>
          </a:prstGeom>
          <a:solidFill>
            <a:srgbClr val="DBDBDB">
              <a:alpha val="100000"/>
            </a:srgbClr>
          </a:solidFill>
          <a:ln w="19050" cap="flat" cmpd="sng" algn="ctr">
            <a:solidFill>
              <a:srgbClr val="9DC3E6">
                <a:alpha val="20000"/>
              </a:srgbClr>
            </a:solidFill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zz.sql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75248" y="2822673"/>
            <a:ext cx="1410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在线导入（</a:t>
            </a:r>
            <a:r>
              <a:rPr lang="en-US" altLang="zh-CN" sz="1200"/>
              <a:t>TODO)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5746214" y="3239635"/>
            <a:ext cx="827644" cy="30741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（</a:t>
            </a:r>
            <a:r>
              <a:rPr lang="en-US" altLang="zh-CN" sz="1200"/>
              <a:t>TODO)</a:t>
            </a:r>
            <a:endParaRPr lang="en-US" altLang="zh-CN" sz="12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16654" y="2978052"/>
            <a:ext cx="541286" cy="760877"/>
          </a:xfrm>
          <a:prstGeom prst="straightConnector1">
            <a:avLst/>
          </a:prstGeom>
          <a:ln w="28575" cap="flat" cmpd="sng" algn="ctr">
            <a:solidFill>
              <a:srgbClr val="AFABAB"/>
            </a:solidFill>
            <a:prstDash val="sys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362472" y="3107933"/>
            <a:ext cx="895991" cy="752529"/>
          </a:xfrm>
          <a:prstGeom prst="straightConnector1">
            <a:avLst/>
          </a:prstGeom>
          <a:ln w="28575" cap="flat" cmpd="sng" algn="ctr">
            <a:solidFill>
              <a:srgbClr val="AFABAB"/>
            </a:solidFill>
            <a:prstDash val="sys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823223" y="2122355"/>
            <a:ext cx="2468514" cy="776176"/>
          </a:xfrm>
          <a:prstGeom prst="straightConnector1">
            <a:avLst/>
          </a:prstGeom>
          <a:ln w="28575" cap="flat" cmpd="sng" algn="ctr">
            <a:solidFill>
              <a:srgbClr val="AFABAB"/>
            </a:solidFill>
            <a:prstDash val="sysDash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数据库迁移工具功能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94518" y="1834903"/>
          <a:ext cx="10515600" cy="421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645"/>
                <a:gridCol w="7894955"/>
              </a:tblGrid>
              <a:tr h="58313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u="none" strike="noStrike">
                          <a:effectLst/>
                        </a:rPr>
                        <a:t>类别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u="none" strike="noStrike">
                          <a:effectLst/>
                        </a:rPr>
                        <a:t>问题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数据库支持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</a:t>
                      </a:r>
                      <a:r>
                        <a:rPr lang="en-US" sz="1200" u="none" strike="noStrike">
                          <a:effectLst/>
                        </a:rPr>
                        <a:t>mysql</a:t>
                      </a:r>
                      <a:r>
                        <a:rPr lang="zh-CN" altLang="en-US" sz="1200" u="none" strike="noStrike">
                          <a:effectLst/>
                        </a:rPr>
                        <a:t>到</a:t>
                      </a:r>
                      <a:r>
                        <a:rPr lang="en-US" sz="1200" u="none" strike="noStrike">
                          <a:effectLst/>
                        </a:rPr>
                        <a:t>kingbase</a:t>
                      </a:r>
                      <a:r>
                        <a:rPr lang="zh-CN" altLang="en-US" sz="1200" u="none" strike="noStrike">
                          <a:effectLst/>
                        </a:rPr>
                        <a:t>的数据迁移功能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类型转换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、支持自动将</a:t>
                      </a:r>
                      <a:r>
                        <a:rPr lang="en-US" sz="1200" u="none" strike="noStrike">
                          <a:effectLst/>
                        </a:rPr>
                        <a:t>char</a:t>
                      </a:r>
                      <a:r>
                        <a:rPr lang="zh-CN" altLang="en-US" sz="1200" u="none" strike="noStrike">
                          <a:effectLst/>
                        </a:rPr>
                        <a:t>转换为</a:t>
                      </a:r>
                      <a:r>
                        <a:rPr lang="en-US" sz="1200" u="none" strike="noStrike">
                          <a:effectLst/>
                        </a:rPr>
                        <a:t>varchar</a:t>
                      </a:r>
                      <a:r>
                        <a:rPr lang="zh-CN" altLang="en-US" sz="1200" u="none" strike="noStrike">
                          <a:effectLst/>
                        </a:rPr>
                        <a:t>类型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zh-CN" altLang="en-US" sz="1200" u="none" strike="noStrike">
                          <a:effectLst/>
                        </a:rPr>
                        <a:t>可配置自动支持将</a:t>
                      </a:r>
                      <a:r>
                        <a:rPr lang="en-US" sz="1200" u="none" strike="noStrike">
                          <a:effectLst/>
                        </a:rPr>
                        <a:t>tinyint(1)</a:t>
                      </a:r>
                      <a:r>
                        <a:rPr lang="zh-CN" altLang="en-US" sz="1200" u="none" strike="noStrike">
                          <a:effectLst/>
                        </a:rPr>
                        <a:t>转换为</a:t>
                      </a:r>
                      <a:r>
                        <a:rPr lang="en-US" sz="1200" u="none" strike="noStrike">
                          <a:effectLst/>
                        </a:rPr>
                        <a:t>bool</a:t>
                      </a:r>
                      <a:r>
                        <a:rPr lang="zh-CN" altLang="en-US" sz="1200" u="none" strike="noStrike">
                          <a:effectLst/>
                        </a:rPr>
                        <a:t>类型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3. </a:t>
                      </a:r>
                      <a:r>
                        <a:rPr lang="zh-CN" altLang="en-US" sz="1200" u="none" strike="noStrike">
                          <a:effectLst/>
                        </a:rPr>
                        <a:t>支持自动将</a:t>
                      </a:r>
                      <a:r>
                        <a:rPr lang="en-US" sz="1200" u="none" strike="noStrike">
                          <a:effectLst/>
                        </a:rPr>
                        <a:t>mysql</a:t>
                      </a:r>
                      <a:r>
                        <a:rPr lang="zh-CN" altLang="en-US" sz="1200" u="none" strike="noStrike">
                          <a:effectLst/>
                        </a:rPr>
                        <a:t>的时间日期类型转换为目标数据库的类型</a:t>
                      </a:r>
                      <a:endParaRPr lang="zh-CN" altLang="en-US" sz="1200"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数据库</a:t>
                      </a:r>
                      <a:r>
                        <a:rPr lang="en-US" sz="1200" u="none" strike="noStrike">
                          <a:effectLst/>
                        </a:rPr>
                        <a:t>DDL</a:t>
                      </a:r>
                      <a:endParaRPr 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</a:t>
                      </a:r>
                      <a:r>
                        <a:rPr lang="en-US" sz="1200" u="none" strike="noStrike">
                          <a:effectLst/>
                        </a:rPr>
                        <a:t>comment</a:t>
                      </a:r>
                      <a:r>
                        <a:rPr lang="zh-CN" altLang="en-US" sz="1200" u="none" strike="noStrike">
                          <a:effectLst/>
                        </a:rPr>
                        <a:t>的转换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支持索引的转换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支持唯一性约束和外键的转换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支持自增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r>
                        <a:rPr lang="zh-CN" altLang="en-US" sz="1200" u="none" strike="noStrike">
                          <a:effectLst/>
                        </a:rPr>
                        <a:t>的转换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数据导入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、支持</a:t>
                      </a:r>
                      <a:r>
                        <a:rPr lang="en-US" sz="1200" u="none" strike="noStrike">
                          <a:effectLst/>
                        </a:rPr>
                        <a:t>bool</a:t>
                      </a:r>
                      <a:r>
                        <a:rPr lang="zh-CN" altLang="en-US" sz="1200" u="none" strike="noStrike">
                          <a:effectLst/>
                        </a:rPr>
                        <a:t>类型，时间类型的自动转换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zh-CN" altLang="en-US" sz="1200" u="none" strike="noStrike">
                          <a:effectLst/>
                        </a:rPr>
                        <a:t>支持</a:t>
                      </a:r>
                      <a:r>
                        <a:rPr lang="en-US" sz="1200" u="none" strike="noStrike">
                          <a:effectLst/>
                        </a:rPr>
                        <a:t>blob</a:t>
                      </a:r>
                      <a:r>
                        <a:rPr lang="zh-CN" altLang="en-US" sz="1200" u="none" strike="noStrike">
                          <a:effectLst/>
                        </a:rPr>
                        <a:t>类型的导出和导入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3. </a:t>
                      </a:r>
                      <a:r>
                        <a:rPr lang="zh-CN" altLang="en-US" sz="1200" u="none" strike="noStrike">
                          <a:effectLst/>
                        </a:rPr>
                        <a:t>支持时间日期为</a:t>
                      </a:r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r>
                        <a:rPr lang="zh-CN" altLang="en-US" sz="1200" u="none" strike="noStrike">
                          <a:effectLst/>
                        </a:rPr>
                        <a:t>的数据的自动转换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数据校验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支持数据库表名和字段名是否是数据库关键字的校验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支持常见表结构不兼容性的校验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支持</a:t>
                      </a:r>
                      <a:r>
                        <a:rPr lang="en-US" sz="1200" u="none" strike="noStrike">
                          <a:effectLst/>
                        </a:rPr>
                        <a:t>mapper</a:t>
                      </a:r>
                      <a:r>
                        <a:rPr lang="zh-CN" altLang="en-US" sz="1200" u="none" strike="noStrike">
                          <a:effectLst/>
                        </a:rPr>
                        <a:t>配置的</a:t>
                      </a:r>
                      <a:r>
                        <a:rPr lang="en-US" sz="1200" u="none" strike="noStrike">
                          <a:effectLst/>
                        </a:rPr>
                        <a:t>sql，</a:t>
                      </a:r>
                      <a:r>
                        <a:rPr lang="zh-CN" altLang="en-US" sz="1200" u="none" strike="noStrike">
                          <a:effectLst/>
                        </a:rPr>
                        <a:t>不兼容性的校验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数据库适配问题汇总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89044" y="1455761"/>
          <a:ext cx="11214340" cy="532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42"/>
                <a:gridCol w="4496470"/>
                <a:gridCol w="4571828"/>
              </a:tblGrid>
              <a:tr h="38096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u="none" strike="noStrike">
                          <a:effectLst/>
                        </a:rPr>
                        <a:t>类别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u="none" strike="noStrike">
                          <a:effectLst/>
                        </a:rPr>
                        <a:t>问题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u="none" strike="noStrike">
                          <a:effectLst/>
                        </a:rPr>
                        <a:t>解决方案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45939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时间自动更新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mysql</a:t>
                      </a:r>
                      <a:r>
                        <a:rPr lang="zh-CN" altLang="en-US" sz="1200" u="none" strike="noStrike">
                          <a:effectLst/>
                        </a:rPr>
                        <a:t>支持</a:t>
                      </a:r>
                      <a:r>
                        <a:rPr lang="en-US" sz="1200" u="none" strike="noStrike">
                          <a:effectLst/>
                        </a:rPr>
                        <a:t>update</a:t>
                      </a:r>
                      <a:r>
                        <a:rPr lang="zh-CN" altLang="en-US" sz="1200" u="none" strike="noStrike">
                          <a:effectLst/>
                        </a:rPr>
                        <a:t>字段的在插入更新的时候自动更新对应的字段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1.mybatis-plus </a:t>
                      </a:r>
                      <a:r>
                        <a:rPr lang="zh-CN" altLang="en-US" sz="1200" u="none" strike="noStrike">
                          <a:effectLst/>
                        </a:rPr>
                        <a:t>已经有机制更新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en-US" sz="1200" u="none" strike="noStrike">
                          <a:effectLst/>
                        </a:rPr>
                        <a:t>mybatis，</a:t>
                      </a:r>
                      <a:r>
                        <a:rPr lang="zh-CN" altLang="en-US" sz="1200" u="none" strike="noStrike">
                          <a:effectLst/>
                        </a:rPr>
                        <a:t>需要自己做定制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62746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数据库关键字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不同数据库处理数据库关键字的方法不同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开发同学不好确认哪些是数据库关键字，哪些不是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提供工具自动完成数据库表结构是否有关键字的校验 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提供</a:t>
                      </a:r>
                      <a:r>
                        <a:rPr lang="en-US" sz="1200" u="none" strike="noStrike">
                          <a:effectLst/>
                        </a:rPr>
                        <a:t>mysql</a:t>
                      </a:r>
                      <a:r>
                        <a:rPr lang="zh-CN" altLang="en-US" sz="1200" u="none" strike="noStrike">
                          <a:effectLst/>
                        </a:rPr>
                        <a:t>的关键字处理方法（</a:t>
                      </a:r>
                      <a:r>
                        <a:rPr lang="en-US" altLang="zh-CN" sz="1200" u="none" strike="noStrike">
                          <a:effectLst/>
                        </a:rPr>
                        <a:t>`)</a:t>
                      </a:r>
                      <a:r>
                        <a:rPr lang="zh-CN" altLang="en-US" sz="1200" u="none" strike="noStrike">
                          <a:effectLst/>
                        </a:rPr>
                        <a:t>到目标数据库的自动转换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提供给所有字段和表名，做统一的关键字处理的功能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9439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SQL</a:t>
                      </a:r>
                      <a:r>
                        <a:rPr lang="zh-CN" altLang="en-US" sz="1200" u="none" strike="noStrike">
                          <a:effectLst/>
                        </a:rPr>
                        <a:t>语句差异和不兼容的问题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</a:rPr>
                        <a:t>、不同数据库函数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zh-CN" altLang="en-US" sz="1200" u="none" strike="noStrike">
                          <a:effectLst/>
                        </a:rPr>
                        <a:t>不同数据库 针对</a:t>
                      </a:r>
                      <a:r>
                        <a:rPr lang="en-US" sz="1200" u="none" strike="noStrike">
                          <a:effectLst/>
                        </a:rPr>
                        <a:t>groupby</a:t>
                      </a:r>
                      <a:r>
                        <a:rPr lang="zh-CN" altLang="en-US" sz="1200" u="none" strike="noStrike">
                          <a:effectLst/>
                        </a:rPr>
                        <a:t>等处理方法不同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3. </a:t>
                      </a:r>
                      <a:r>
                        <a:rPr lang="zh-CN" altLang="en-US" sz="1200" u="none" strike="noStrike">
                          <a:effectLst/>
                        </a:rPr>
                        <a:t>其他复杂语句的不兼容问题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4. </a:t>
                      </a:r>
                      <a:r>
                        <a:rPr lang="zh-CN" altLang="en-US" sz="1200" u="none" strike="noStrike">
                          <a:effectLst/>
                        </a:rPr>
                        <a:t>如何快速的发现函数和不兼容的方法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1. </a:t>
                      </a:r>
                      <a:r>
                        <a:rPr lang="zh-CN" altLang="en-US" sz="1200" u="none" strike="noStrike">
                          <a:effectLst/>
                        </a:rPr>
                        <a:t>维护通用的函数兼容性列表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zh-CN" altLang="en-US" sz="1200" u="none" strike="noStrike">
                          <a:effectLst/>
                        </a:rPr>
                        <a:t>针对不同的</a:t>
                      </a:r>
                      <a:r>
                        <a:rPr lang="en-US" sz="1200" u="none" strike="noStrike">
                          <a:effectLst/>
                        </a:rPr>
                        <a:t>group by</a:t>
                      </a:r>
                      <a:r>
                        <a:rPr lang="zh-CN" altLang="en-US" sz="1200" u="none" strike="noStrike">
                          <a:effectLst/>
                        </a:rPr>
                        <a:t>等特性，做代码调整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3. </a:t>
                      </a:r>
                      <a:r>
                        <a:rPr lang="zh-CN" altLang="en-US" sz="1200" u="none" strike="noStrike">
                          <a:effectLst/>
                        </a:rPr>
                        <a:t>使用</a:t>
                      </a:r>
                      <a:r>
                        <a:rPr lang="en-US" sz="1200" u="none" strike="noStrike">
                          <a:effectLst/>
                        </a:rPr>
                        <a:t>mybatis</a:t>
                      </a:r>
                      <a:r>
                        <a:rPr lang="zh-CN" altLang="en-US" sz="1200" u="none" strike="noStrike">
                          <a:effectLst/>
                        </a:rPr>
                        <a:t>的</a:t>
                      </a:r>
                      <a:r>
                        <a:rPr lang="en-US" sz="1200" u="none" strike="noStrike">
                          <a:effectLst/>
                        </a:rPr>
                        <a:t>databaseId</a:t>
                      </a:r>
                      <a:r>
                        <a:rPr lang="zh-CN" altLang="en-US" sz="1200" u="none" strike="noStrike">
                          <a:effectLst/>
                        </a:rPr>
                        <a:t>机制做重写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4. </a:t>
                      </a:r>
                      <a:r>
                        <a:rPr lang="zh-CN" altLang="en-US" sz="1200" u="none" strike="noStrike">
                          <a:effectLst/>
                        </a:rPr>
                        <a:t>使用</a:t>
                      </a:r>
                      <a:r>
                        <a:rPr lang="en-US" sz="1200" u="none" strike="noStrike">
                          <a:effectLst/>
                        </a:rPr>
                        <a:t>db2</a:t>
                      </a:r>
                      <a:r>
                        <a:rPr lang="zh-CN" altLang="en-US" sz="1200" u="none" strike="noStrike">
                          <a:effectLst/>
                        </a:rPr>
                        <a:t>快速发现代码中用到的函数，和不兼容的特性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93259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mybatis-plus</a:t>
                      </a:r>
                      <a:r>
                        <a:rPr lang="zh-CN" altLang="en-US" sz="1200" u="none" strike="noStrike">
                          <a:effectLst/>
                        </a:rPr>
                        <a:t>兼容性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不同版本的</a:t>
                      </a:r>
                      <a:r>
                        <a:rPr lang="en-US" sz="1200" u="none" strike="noStrike">
                          <a:effectLst/>
                        </a:rPr>
                        <a:t>API</a:t>
                      </a:r>
                      <a:r>
                        <a:rPr lang="zh-CN" altLang="en-US" sz="1200" u="none" strike="noStrike">
                          <a:effectLst/>
                        </a:rPr>
                        <a:t>和扩展方式不兼容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不同版本支持的功能插件的兼容性不同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低版本的分页插件，不支持</a:t>
                      </a:r>
                      <a:r>
                        <a:rPr lang="en-US" sz="1200" u="none" strike="noStrike">
                          <a:effectLst/>
                        </a:rPr>
                        <a:t>kingbase</a:t>
                      </a:r>
                      <a:r>
                        <a:rPr lang="zh-CN" altLang="en-US" sz="1200" u="none" strike="noStrike">
                          <a:effectLst/>
                        </a:rPr>
                        <a:t>等国产数据库（</a:t>
                      </a:r>
                      <a:r>
                        <a:rPr lang="en-US" altLang="zh-CN" sz="1200" u="none" strike="noStrike">
                          <a:effectLst/>
                        </a:rPr>
                        <a:t>3.3.0</a:t>
                      </a:r>
                      <a:r>
                        <a:rPr lang="zh-CN" altLang="en-US" sz="1200" u="none" strike="noStrike">
                          <a:effectLst/>
                        </a:rPr>
                        <a:t>开始支持）</a:t>
                      </a:r>
                      <a:endParaRPr lang="zh-CN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约定最低版本</a:t>
                      </a:r>
                      <a:r>
                        <a:rPr lang="en-US" altLang="zh-CN" sz="1200" u="none" strike="noStrike">
                          <a:effectLst/>
                        </a:rPr>
                        <a:t>3.1.2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定制自己的分页插件，兼容</a:t>
                      </a:r>
                      <a:r>
                        <a:rPr lang="en-US" sz="1200" u="none" strike="noStrike">
                          <a:effectLst/>
                        </a:rPr>
                        <a:t>mybatis，mybatis-plus，</a:t>
                      </a:r>
                      <a:r>
                        <a:rPr lang="zh-CN" altLang="en-US" sz="1200" u="none" strike="noStrike">
                          <a:effectLst/>
                        </a:rPr>
                        <a:t>支持国产数据库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针对常用的重要的</a:t>
                      </a:r>
                      <a:r>
                        <a:rPr lang="en-US" sz="1200" u="none" strike="noStrike">
                          <a:effectLst/>
                        </a:rPr>
                        <a:t>mybatis</a:t>
                      </a:r>
                      <a:r>
                        <a:rPr lang="zh-CN" altLang="en-US" sz="1200" u="none" strike="noStrike">
                          <a:effectLst/>
                        </a:rPr>
                        <a:t>插件功能，在自定义组件中实现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0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Id </a:t>
                      </a:r>
                      <a:r>
                        <a:rPr lang="zh-CN" altLang="en-US" sz="1200" u="none" strike="noStrike">
                          <a:effectLst/>
                        </a:rPr>
                        <a:t>工具包</a:t>
                      </a:r>
                      <a:endParaRPr lang="zh-CN" altLang="en-US" sz="1200" u="none" strike="noStrike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不支持国产数据库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修改代码加入国产数据库的支持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80674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ID生成器</a:t>
                      </a:r>
                      <a:endParaRPr lang="zh-CN" altLang="en-US" sz="120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如何自定义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r>
                        <a:rPr lang="zh-CN" altLang="en-US" sz="1200" u="none" strike="noStrike">
                          <a:effectLst/>
                        </a:rPr>
                        <a:t>生成器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自增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r>
                        <a:rPr lang="zh-CN" altLang="en-US" sz="1200" u="none" strike="noStrike">
                          <a:effectLst/>
                        </a:rPr>
                        <a:t>在不同的数据库如何处理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插入数据的时候，不同数据库如何支持能够返回所插入的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1.</a:t>
                      </a:r>
                      <a:r>
                        <a:rPr lang="zh-CN" altLang="en-US" sz="1200" u="none" strike="noStrike">
                          <a:effectLst/>
                        </a:rPr>
                        <a:t>借用</a:t>
                      </a:r>
                      <a:r>
                        <a:rPr lang="en-US" sz="1200" u="none" strike="noStrike">
                          <a:effectLst/>
                        </a:rPr>
                        <a:t>mybatis-plus</a:t>
                      </a:r>
                      <a:r>
                        <a:rPr lang="zh-CN" altLang="en-US" sz="1200" u="none" strike="noStrike">
                          <a:effectLst/>
                        </a:rPr>
                        <a:t>的机制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2. </a:t>
                      </a:r>
                      <a:r>
                        <a:rPr lang="en-US" sz="1200" u="none" strike="noStrike">
                          <a:effectLst/>
                        </a:rPr>
                        <a:t>db2db</a:t>
                      </a:r>
                      <a:r>
                        <a:rPr lang="zh-CN" altLang="en-US" sz="1200" u="none" strike="noStrike">
                          <a:effectLst/>
                        </a:rPr>
                        <a:t>工具能够自动转换到目标的自增类型 </a:t>
                      </a:r>
                      <a:endParaRPr lang="zh-CN" altLang="en-US" sz="1200">
                        <a:effectLst/>
                      </a:endParaRPr>
                    </a:p>
                    <a:p>
                      <a:pPr algn="l" fontAlgn="t"/>
                      <a:r>
                        <a:rPr lang="en-US" altLang="zh-CN" sz="1200" u="none" strike="noStrike">
                          <a:effectLst/>
                        </a:rPr>
                        <a:t>3. </a:t>
                      </a:r>
                      <a:r>
                        <a:rPr lang="zh-CN" altLang="en-US" sz="1200" u="none" strike="noStrike">
                          <a:effectLst/>
                        </a:rPr>
                        <a:t>默认使用</a:t>
                      </a:r>
                      <a:r>
                        <a:rPr lang="en-US" sz="1200" u="none" strike="noStrike">
                          <a:effectLst/>
                        </a:rPr>
                        <a:t>mybatis</a:t>
                      </a:r>
                      <a:r>
                        <a:rPr lang="zh-CN" altLang="en-US" sz="1200" u="none" strike="noStrike">
                          <a:effectLst/>
                        </a:rPr>
                        <a:t>提供的</a:t>
                      </a:r>
                      <a:r>
                        <a:rPr lang="en-US" sz="1200" u="none" strike="noStrike">
                          <a:effectLst/>
                        </a:rPr>
                        <a:t>useGeneratedKeys</a:t>
                      </a:r>
                      <a:r>
                        <a:rPr lang="zh-CN" altLang="en-US" sz="1200" u="none" strike="noStrike">
                          <a:effectLst/>
                        </a:rPr>
                        <a:t>属性，针对</a:t>
                      </a:r>
                      <a:r>
                        <a:rPr lang="en-US" sz="1200" u="none" strike="noStrike">
                          <a:effectLst/>
                        </a:rPr>
                        <a:t>oracle</a:t>
                      </a:r>
                      <a:r>
                        <a:rPr lang="zh-CN" altLang="en-US" sz="1200" u="none" strike="noStrike">
                          <a:effectLst/>
                        </a:rPr>
                        <a:t>这种可以通过</a:t>
                      </a:r>
                      <a:r>
                        <a:rPr lang="en-US" sz="1200" u="none" strike="noStrike">
                          <a:effectLst/>
                        </a:rPr>
                        <a:t>databaseId</a:t>
                      </a:r>
                      <a:r>
                        <a:rPr lang="zh-CN" altLang="en-US" sz="1200" u="none" strike="noStrike">
                          <a:effectLst/>
                        </a:rPr>
                        <a:t>重写</a:t>
                      </a:r>
                      <a:r>
                        <a:rPr lang="en-US" sz="1200" u="none" strike="noStrike">
                          <a:effectLst/>
                        </a:rPr>
                        <a:t>sql</a:t>
                      </a:r>
                      <a:r>
                        <a:rPr lang="zh-CN" altLang="en-US" sz="1200" u="none" strike="noStrike">
                          <a:effectLst/>
                        </a:rPr>
                        <a:t>来完成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0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httplog</a:t>
                      </a:r>
                      <a:endParaRPr 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不支持国产数据库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修改代码加入国产数据库的支持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  <a:tr h="380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druid</a:t>
                      </a:r>
                      <a:r>
                        <a:rPr lang="zh-CN" altLang="en-US" sz="1200" u="none" strike="noStrike">
                          <a:effectLst/>
                        </a:rPr>
                        <a:t>兼容性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wall filter</a:t>
                      </a:r>
                      <a:r>
                        <a:rPr lang="zh-CN" altLang="en-US" sz="1200" u="none" strike="noStrike">
                          <a:effectLst/>
                        </a:rPr>
                        <a:t>不支持国产数据库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</a:rPr>
                        <a:t>去掉</a:t>
                      </a:r>
                      <a:r>
                        <a:rPr lang="en-US" sz="1200" u="none" strike="noStrike">
                          <a:effectLst/>
                        </a:rPr>
                        <a:t>wall</a:t>
                      </a:r>
                      <a:r>
                        <a:rPr lang="zh-CN" altLang="en-US" sz="1200" u="none" strike="noStrike">
                          <a:effectLst/>
                        </a:rPr>
                        <a:t>插件</a:t>
                      </a:r>
                      <a:endParaRPr lang="zh-CN" altLang="en-US" sz="12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Mybatis-Plus兼容性问题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/>
          </a:p>
          <a:p>
            <a:pPr lvl="1"/>
            <a:r>
              <a:rPr lang="zh-CN" altLang="en-US">
                <a:ea typeface="宋体"/>
                <a:cs typeface="Calibri"/>
              </a:rPr>
              <a:t>API不兼容，WorkerId, IPage不同版本API可能不一样</a:t>
            </a:r>
            <a:endParaRPr lang="zh-CN"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不同版本的组件插件不一样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不同版本，分页插件支持的国产数据库种类不一样</a:t>
            </a:r>
            <a:endParaRPr lang="zh-CN" altLang="en-US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方案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约定mybatis-plus支持的最低版本，3.1.2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自定义分页组件(兼容mybatis和mybatis-plus)的插件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重写重要的组件插件</a:t>
            </a:r>
            <a:endParaRPr lang="zh-CN"/>
          </a:p>
          <a:p>
            <a:pPr lvl="1"/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/>
          </a:p>
          <a:p>
            <a:pPr lvl="1"/>
            <a:r>
              <a:rPr lang="zh-CN" altLang="en-US">
                <a:ea typeface="宋体"/>
                <a:cs typeface="Calibri"/>
              </a:rPr>
              <a:t>不同数据库处理SQL和数据库本身关键字的方法不同</a:t>
            </a:r>
            <a:endParaRPr lang="zh-CN"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开发同学无法快速定位那里使用了关键字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 方案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使用JSqlParser 重写SQL，将所有的表名，字段名，全部处理了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使用工具定位数据库表结构中的关键字字符，然后针对性的针对</a:t>
            </a:r>
            <a:r>
              <a:rPr lang="zh-CN">
                <a:ea typeface="+mn-lt"/>
                <a:cs typeface="+mn-lt"/>
              </a:rPr>
              <a:t>TableField</a:t>
            </a:r>
            <a:r>
              <a:rPr lang="en-US" altLang="zh-CN">
                <a:ea typeface="+mn-lt"/>
                <a:cs typeface="+mn-lt"/>
              </a:rPr>
              <a:t>.Value</a:t>
            </a:r>
            <a:r>
              <a:rPr lang="zh-CN">
                <a:ea typeface="+mn-lt"/>
                <a:cs typeface="+mn-lt"/>
              </a:rPr>
              <a:t>可修改字段值，比如加上双引号</a:t>
            </a:r>
            <a:endParaRPr lang="zh-CN"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手动针对不同数据库重载SQL</a:t>
            </a:r>
            <a:endParaRPr lang="zh-CN" altLang="en-US" dirty="0">
              <a:ea typeface="宋体"/>
              <a:cs typeface="Calibri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不同数据库的函数基本不兼容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 SQL语句的执行也不近符合标准。（比如Group By）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3. 对JDBC的特性支持也不相同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4. 如何快速定位程序的不兼容问题？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方案 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mybatis 提供了databaseId的概念可以帮助不同SQL方言的定制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尽量让自己的SQL 符合SQL92标准或者使用大多数数据库通用的特性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3. 开发工具，快速定位程序中使用的函数，或者某些SQL关键字，并给出建议。</a:t>
            </a:r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ID生成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 altLang="en-US">
              <a:ea typeface="宋体" pitchFamily="2" charset="-122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自增ID不同数据库实现不一样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如何在mybatis和mybatis-plus中自定义ID生成器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3. 如何能够在插入后返回对应的自增id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方案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数据库迁移工具去适配不同数据库自增ID的不同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2. mybatis-plus有机制支持自增id的定义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3. 插入后返回对应的自增id，可以通过mybatis提供的SelectKey方式扩展，至于如何同时兼容不同的数据库，可以使用databaseId或者扩展mybatis</a:t>
            </a:r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时间的自动更新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问题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MySQL的数据库支持时间字段的自动更新,其他数据库如何支持呢？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解决</a:t>
            </a:r>
            <a:endParaRPr lang="zh-CN" altLang="en-US" dirty="0">
              <a:ea typeface="宋体"/>
              <a:cs typeface="Calibri"/>
            </a:endParaRPr>
          </a:p>
          <a:p>
            <a:pPr lvl="1"/>
            <a:r>
              <a:rPr lang="zh-CN" altLang="en-US">
                <a:ea typeface="宋体"/>
                <a:cs typeface="Calibri"/>
              </a:rPr>
              <a:t>1. 统一使用mybatis-plus提供的机制或者自己扩展mybatis的插件来实现</a:t>
            </a:r>
            <a:endParaRPr lang="zh-CN" altLang="en-US" dirty="0">
              <a:ea typeface="宋体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2992</Words>
  <Application>WWO_wpscloud_20210610151439-12e02c5fdc</Application>
  <PresentationFormat>宽屏</PresentationFormat>
  <Paragraphs>261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宋体</vt:lpstr>
      <vt:lpstr>汉仪书宋二KW</vt:lpstr>
      <vt:lpstr>Calibri Light</vt:lpstr>
      <vt:lpstr>Calibri</vt:lpstr>
      <vt:lpstr>Arial</vt:lpstr>
      <vt:lpstr>Kingsoft Confetti</vt:lpstr>
      <vt:lpstr>Office 主题</vt:lpstr>
      <vt:lpstr>国产数据库迁移</vt:lpstr>
      <vt:lpstr>数据库迁移工具</vt:lpstr>
      <vt:lpstr>数据库迁移工具功能</vt:lpstr>
      <vt:lpstr>数据库适配问题汇总</vt:lpstr>
      <vt:lpstr>Mybatis-Plus兼容性问题</vt:lpstr>
      <vt:lpstr>关键字</vt:lpstr>
      <vt:lpstr>手动针对不同数据库重载SQL</vt:lpstr>
      <vt:lpstr>ID生成</vt:lpstr>
      <vt:lpstr>时间的自动更新</vt:lpstr>
      <vt:lpstr>其他</vt:lpstr>
      <vt:lpstr>词法分析工具</vt:lpstr>
      <vt:lpstr>Yacc示意图</vt:lpstr>
      <vt:lpstr>用途</vt:lpstr>
      <vt:lpstr>JavaCC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国产数据库迁移</dc:title>
  <dc:creator/>
  <cp:lastModifiedBy>bingoobjca</cp:lastModifiedBy>
  <dcterms:created xsi:type="dcterms:W3CDTF">2021-06-11T02:09:58Z</dcterms:created>
  <dcterms:modified xsi:type="dcterms:W3CDTF">2021-06-11T02:09:58Z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