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59" r:id="rId10"/>
    <p:sldId id="267" r:id="rId11"/>
    <p:sldId id="269" r:id="rId12"/>
    <p:sldId id="260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goo huang" initials="bh" lastIdx="1" clrIdx="0">
    <p:extLst>
      <p:ext uri="{19B8F6BF-5375-455C-9EA6-DF929625EA0E}">
        <p15:presenceInfo xmlns:p15="http://schemas.microsoft.com/office/powerpoint/2012/main" userId="7a72d74caa66eb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3" autoAdjust="0"/>
  </p:normalViewPr>
  <p:slideViewPr>
    <p:cSldViewPr>
      <p:cViewPr varScale="1">
        <p:scale>
          <a:sx n="69" d="100"/>
          <a:sy n="69" d="100"/>
        </p:scale>
        <p:origin x="5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1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0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2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0BEB-FAE8-4553-9EB7-0AE4585424C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ESQL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Bingoo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9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更多存储过程例子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81200" y="1052736"/>
            <a:ext cx="709228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[myprocedure2]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{CALL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XYZ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C=1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ROWID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ROWID R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XYZ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 &lt;&gt; ##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DBMS_RANDOM.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 2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RETURNING A,B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#:OUT#, #:OUT# }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981200" y="3534014"/>
            <a:ext cx="709228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callPLSQL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DECLARE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V_ROWID VARCHAR2(20);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XYZ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C=1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ROWID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ROWID R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XYZ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 &lt;&gt; ##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DBMS_RANDOM.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 2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RETURNING A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V_ROWID;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XYZ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'1000'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V_ROWID, 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#:OUT# := V_ROWID;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035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配置数据库连接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360" y="1219831"/>
            <a:ext cx="107291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 smtClean="0"/>
              <a:t>connectionName.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transactionType</a:t>
            </a:r>
            <a:r>
              <a:rPr lang="en-US" altLang="zh-CN" dirty="0"/>
              <a:t>=</a:t>
            </a:r>
            <a:r>
              <a:rPr lang="en-US" altLang="zh-CN" dirty="0" err="1"/>
              <a:t>jdbc</a:t>
            </a:r>
            <a:endParaRPr lang="en-US" altLang="zh-CN" dirty="0"/>
          </a:p>
          <a:p>
            <a:r>
              <a:rPr lang="en-US" altLang="zh-CN" dirty="0"/>
              <a:t>driver=</a:t>
            </a:r>
            <a:r>
              <a:rPr lang="en-US" altLang="zh-CN" dirty="0" err="1"/>
              <a:t>com.mysql.jdbc.Driver</a:t>
            </a: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jdbc:mysql</a:t>
            </a:r>
            <a:r>
              <a:rPr lang="en-US" altLang="zh-CN" dirty="0"/>
              <a:t>://132.35.81.200:3306/</a:t>
            </a:r>
            <a:r>
              <a:rPr lang="en-US" altLang="zh-CN" dirty="0" err="1"/>
              <a:t>ecaop_log?useUnicode</a:t>
            </a:r>
            <a:r>
              <a:rPr lang="en-US" altLang="zh-CN" dirty="0"/>
              <a:t>=</a:t>
            </a:r>
            <a:r>
              <a:rPr lang="en-US" altLang="zh-CN" dirty="0" err="1"/>
              <a:t>true&amp;characterEncoding</a:t>
            </a:r>
            <a:r>
              <a:rPr lang="en-US" altLang="zh-CN" dirty="0"/>
              <a:t>=UTF-8</a:t>
            </a:r>
          </a:p>
          <a:p>
            <a:r>
              <a:rPr lang="en-US" altLang="zh-CN" dirty="0"/>
              <a:t>user=</a:t>
            </a:r>
            <a:r>
              <a:rPr lang="en-US" altLang="zh-CN" dirty="0" err="1"/>
              <a:t>ecaop_log</a:t>
            </a:r>
            <a:endParaRPr lang="en-US" altLang="zh-CN" dirty="0"/>
          </a:p>
          <a:p>
            <a:r>
              <a:rPr lang="en-US" altLang="zh-CN" dirty="0" smtClean="0"/>
              <a:t>password=</a:t>
            </a:r>
            <a:r>
              <a:rPr lang="en-US" altLang="zh-CN" dirty="0" err="1" smtClean="0"/>
              <a:t>ecaop_log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connectionName.</a:t>
            </a:r>
            <a:r>
              <a:rPr lang="en-US" altLang="zh-CN" b="1" dirty="0" err="1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transactionType</a:t>
            </a:r>
            <a:r>
              <a:rPr lang="en-US" altLang="zh-CN" dirty="0"/>
              <a:t>=</a:t>
            </a:r>
            <a:r>
              <a:rPr lang="en-US" altLang="zh-CN" dirty="0" err="1"/>
              <a:t>jdbc</a:t>
            </a:r>
            <a:endParaRPr lang="en-US" altLang="zh-CN" dirty="0"/>
          </a:p>
          <a:p>
            <a:r>
              <a:rPr lang="en-US" altLang="zh-CN" dirty="0"/>
              <a:t>driver=</a:t>
            </a:r>
            <a:r>
              <a:rPr lang="en-US" altLang="zh-CN" dirty="0" err="1"/>
              <a:t>oracle.jdbc.driver.OracleDriver</a:t>
            </a: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jdbc:oracle:thin</a:t>
            </a:r>
            <a:r>
              <a:rPr lang="en-US" altLang="zh-CN" dirty="0"/>
              <a:t>:@127.0.0.1:1521:orcl</a:t>
            </a:r>
          </a:p>
          <a:p>
            <a:r>
              <a:rPr lang="en-US" altLang="zh-CN" dirty="0"/>
              <a:t>user=</a:t>
            </a:r>
            <a:r>
              <a:rPr lang="en-US" altLang="zh-CN" dirty="0" err="1"/>
              <a:t>orcl</a:t>
            </a:r>
            <a:endParaRPr lang="en-US" altLang="zh-CN" dirty="0"/>
          </a:p>
          <a:p>
            <a:r>
              <a:rPr lang="en-US" altLang="zh-CN" dirty="0"/>
              <a:t>password={AES}jHOKwX1tAINh/2cHpzcjRg==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sqlfromdb</a:t>
            </a:r>
            <a:r>
              <a:rPr lang="en-US" altLang="zh-CN" dirty="0"/>
              <a:t>=SELECT ID, OPTIONS, SQL FROM ESQL_SQL WHERE VALID = 1</a:t>
            </a:r>
          </a:p>
          <a:p>
            <a:endParaRPr lang="en-US" altLang="zh-CN" dirty="0"/>
          </a:p>
          <a:p>
            <a:r>
              <a:rPr lang="en-US" altLang="zh-CN" dirty="0"/>
              <a:t>[connectionName.</a:t>
            </a:r>
            <a:r>
              <a:rPr lang="en-US" altLang="zh-CN" b="1" dirty="0">
                <a:solidFill>
                  <a:srgbClr val="FF0000"/>
                </a:solidFill>
              </a:rPr>
              <a:t>DS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transactionType</a:t>
            </a:r>
            <a:r>
              <a:rPr lang="en-US" altLang="zh-CN" dirty="0"/>
              <a:t>=</a:t>
            </a:r>
            <a:r>
              <a:rPr lang="en-US" altLang="zh-CN" dirty="0" err="1"/>
              <a:t>jdbc</a:t>
            </a:r>
            <a:endParaRPr lang="en-US" altLang="zh-CN" dirty="0"/>
          </a:p>
          <a:p>
            <a:r>
              <a:rPr lang="en-US" altLang="zh-CN" dirty="0" err="1"/>
              <a:t>jndiName</a:t>
            </a:r>
            <a:r>
              <a:rPr lang="en-US" altLang="zh-CN" dirty="0"/>
              <a:t>=</a:t>
            </a:r>
            <a:r>
              <a:rPr lang="en-US" altLang="zh-CN" dirty="0" err="1"/>
              <a:t>malldb</a:t>
            </a:r>
            <a:endParaRPr lang="en-US" altLang="zh-CN" dirty="0"/>
          </a:p>
          <a:p>
            <a:r>
              <a:rPr lang="en-US" altLang="zh-CN" dirty="0" err="1"/>
              <a:t>java.naming.factory.initial</a:t>
            </a:r>
            <a:r>
              <a:rPr lang="en-US" altLang="zh-CN" dirty="0"/>
              <a:t>=</a:t>
            </a:r>
            <a:r>
              <a:rPr lang="en-US" altLang="zh-CN" dirty="0" err="1"/>
              <a:t>weblogic.jndi.WLInitialContextFactory</a:t>
            </a:r>
            <a:endParaRPr lang="en-US" altLang="zh-CN" dirty="0"/>
          </a:p>
          <a:p>
            <a:r>
              <a:rPr lang="en-US" altLang="zh-CN" dirty="0"/>
              <a:t>java.naming.provider.url=t3://127.0.0.1:7001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8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/>
              <a:t>执行</a:t>
            </a:r>
            <a:r>
              <a:rPr lang="zh-CN" altLang="en-US" dirty="0" smtClean="0"/>
              <a:t>结果输出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376" y="1916832"/>
            <a:ext cx="11377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17:19:18.701 [main] DEBUG org.n3r.esql.Esql - sql: INSERT INTO ESQL_TEST VALUES(4, 'D', 'DC', ?, 104) </a:t>
            </a:r>
          </a:p>
          <a:p>
            <a:r>
              <a:rPr lang="zh-CN" altLang="en-US" sz="2000" dirty="0"/>
              <a:t>17:19:18.702 [main] DEBUG org.n3r.esql.Esql - param: [2012-08-21 00:00:00]</a:t>
            </a:r>
          </a:p>
          <a:p>
            <a:r>
              <a:rPr lang="zh-CN" altLang="en-US" sz="2000" dirty="0"/>
              <a:t>17:19:18.702 [main] DEBUG org.n3r.esql.Esql - result: 1</a:t>
            </a:r>
          </a:p>
          <a:p>
            <a:r>
              <a:rPr lang="zh-CN" altLang="en-US" sz="2000" dirty="0"/>
              <a:t>17:19:18.704 [main] DEBUG org.n3r.esql.Esql - sql: UPDATE ESQL_TEST SET B = ? WHERE A = ? </a:t>
            </a:r>
          </a:p>
          <a:p>
            <a:r>
              <a:rPr lang="zh-CN" altLang="en-US" sz="2000" dirty="0"/>
              <a:t>17:19:18.704 [main] DEBUG org.n3r.esql.Esql - param: [abc][1]</a:t>
            </a:r>
          </a:p>
          <a:p>
            <a:r>
              <a:rPr lang="zh-CN" altLang="en-US" sz="2000" dirty="0"/>
              <a:t>17:19:18.705 [main] DEBUG org.n3r.esql.Esql - result: 1</a:t>
            </a:r>
          </a:p>
          <a:p>
            <a:r>
              <a:rPr lang="zh-CN" altLang="en-US" sz="2000" dirty="0"/>
              <a:t>17:19:18.706 [main] DEBUG org.n3r.esql.Esql - sql: SELECT A,B,C,D,E FROM ESQL_TEST WHERE A = ? </a:t>
            </a:r>
          </a:p>
          <a:p>
            <a:r>
              <a:rPr lang="zh-CN" altLang="en-US" sz="2000" dirty="0"/>
              <a:t>17:19:18.707 [main] DEBUG org.n3r.esql.Esql - param: [1]</a:t>
            </a:r>
          </a:p>
          <a:p>
            <a:r>
              <a:rPr lang="zh-CN" altLang="en-US" sz="2000" dirty="0"/>
              <a:t>17:19:18.709 [main] DEBUG org.n3r.esql.Esql - result: {a:1,b:abc,c:#AC,d:1345478400000,e:101}</a:t>
            </a:r>
          </a:p>
        </p:txBody>
      </p:sp>
    </p:spTree>
    <p:extLst>
      <p:ext uri="{BB962C8B-B14F-4D97-AF65-F5344CB8AC3E}">
        <p14:creationId xmlns:p14="http://schemas.microsoft.com/office/powerpoint/2010/main" val="41680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末尾</a:t>
            </a:r>
            <a:r>
              <a:rPr lang="en-US" altLang="zh-CN" dirty="0" smtClean="0"/>
              <a:t>where/and/or</a:t>
            </a:r>
            <a:r>
              <a:rPr lang="zh-CN" altLang="en-US" dirty="0" smtClean="0"/>
              <a:t>自动去除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SQLID</a:t>
            </a:r>
            <a:r>
              <a:rPr lang="zh-CN" altLang="en-US" dirty="0" smtClean="0"/>
              <a:t>下面可以执行多条</a:t>
            </a:r>
            <a:r>
              <a:rPr lang="en-US" altLang="zh-CN" dirty="0" smtClean="0"/>
              <a:t>SQL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号作为普通文本，使用</a:t>
            </a:r>
            <a:r>
              <a:rPr lang="en-US" altLang="zh-CN" dirty="0" smtClean="0"/>
              <a:t>\#</a:t>
            </a:r>
            <a:r>
              <a:rPr lang="zh-CN" altLang="en-US" dirty="0" smtClean="0"/>
              <a:t>进行转义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Mapping(</a:t>
            </a:r>
            <a:r>
              <a:rPr lang="zh-CN" altLang="en-US" dirty="0" smtClean="0"/>
              <a:t>见商品详情静态化代码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欢迎试用，多多交流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 Blob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1344" y="1225689"/>
            <a:ext cx="11233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[object HTMLOptionElement]"/>
              </a:rPr>
              <a:t>insertBlob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INSERT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INTO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ESQL_BLOB(BOB)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VALUES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(#</a:t>
            </a:r>
            <a:r>
              <a:rPr lang="en-US" altLang="zh-CN" sz="2400" b="1" dirty="0">
                <a:solidFill>
                  <a:srgbClr val="FF0000"/>
                </a:solidFill>
                <a:latin typeface="[object HTMLOptionElement]"/>
              </a:rPr>
              <a:t>:LOB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#)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selectBlob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SELECT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BOB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ESQL_BLOB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selectBlobString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returnType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=string]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SELECT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BOB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ESQL_BLOB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selectBlobAsResult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returnType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=org.n3r.esql.demo.EsqlDemoTest</a:t>
            </a:r>
            <a:r>
              <a:rPr lang="en-US" altLang="zh-CN" sz="2400" dirty="0">
                <a:solidFill>
                  <a:srgbClr val="A61717"/>
                </a:solidFill>
                <a:latin typeface="[object HTMLOptionElement]"/>
              </a:rPr>
              <a:t>$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AsResult]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SELECT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seq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, BOB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remark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ESQL_BLOB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updateBlob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UPDATE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ESQL_BLOB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SET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BOB = 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#</a:t>
            </a:r>
            <a:r>
              <a:rPr lang="en-US" altLang="zh-CN" sz="2400" b="1" dirty="0" smtClean="0">
                <a:solidFill>
                  <a:srgbClr val="FF0000"/>
                </a:solidFill>
                <a:latin typeface="[object HTMLOptionElement]"/>
              </a:rPr>
              <a:t>:LOB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#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4907868" y="2342971"/>
            <a:ext cx="2376264" cy="432048"/>
          </a:xfrm>
          <a:prstGeom prst="wedgeRoundRectCallout">
            <a:avLst>
              <a:gd name="adj1" fmla="val -79720"/>
              <a:gd name="adj2" fmla="val 945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此处返回类型是</a:t>
            </a:r>
            <a:r>
              <a:rPr lang="en-US" altLang="zh-CN" dirty="0" smtClean="0"/>
              <a:t>byte[]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 Blob</a:t>
            </a:r>
            <a:r>
              <a:rPr lang="zh-CN" altLang="en-US" dirty="0" smtClean="0"/>
              <a:t>支持</a:t>
            </a:r>
            <a:r>
              <a:rPr lang="en-US" altLang="zh-CN" dirty="0"/>
              <a:t>-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151" y="1217096"/>
            <a:ext cx="119936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Esql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().</a:t>
            </a:r>
            <a:r>
              <a:rPr lang="en-US" altLang="zh-CN" sz="2400" dirty="0" smtClean="0">
                <a:solidFill>
                  <a:srgbClr val="FF0000"/>
                </a:solidFill>
                <a:latin typeface="[object HTMLOptionElement]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 err="1">
                <a:solidFill>
                  <a:srgbClr val="0000FF"/>
                </a:solidFill>
                <a:latin typeface="[object HTMLOptionElement]"/>
              </a:rPr>
              <a:t>insertBlob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 err="1">
                <a:solidFill>
                  <a:srgbClr val="FF0000"/>
                </a:solidFill>
                <a:latin typeface="[object HTMLOptionElement]"/>
              </a:rPr>
              <a:t>params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2400" dirty="0">
                <a:solidFill>
                  <a:srgbClr val="0000FF"/>
                </a:solidFill>
                <a:latin typeface="[object HTMLOptionElement]"/>
              </a:rPr>
              <a:t>中华人民共和国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execute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byte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[] bytes =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Esql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().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 err="1">
                <a:solidFill>
                  <a:srgbClr val="0000FF"/>
                </a:solidFill>
                <a:latin typeface="[object HTMLOptionElement]"/>
              </a:rPr>
              <a:t>selectBlob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limit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execute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assertEquals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2400" dirty="0">
                <a:solidFill>
                  <a:srgbClr val="0000FF"/>
                </a:solidFill>
                <a:latin typeface="[object HTMLOptionElement]"/>
              </a:rPr>
              <a:t>中华人民共和国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RByte.</a:t>
            </a:r>
            <a:r>
              <a:rPr lang="en-US" altLang="zh-CN" sz="2400" dirty="0" err="1">
                <a:solidFill>
                  <a:srgbClr val="FF0000"/>
                </a:solidFill>
                <a:latin typeface="[object HTMLOptionElement]"/>
              </a:rPr>
              <a:t>toStr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(bytes));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String ret =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Esql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().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 err="1">
                <a:solidFill>
                  <a:srgbClr val="0000FF"/>
                </a:solidFill>
                <a:latin typeface="[object HTMLOptionElement]"/>
              </a:rPr>
              <a:t>selectBlobString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limit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execute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assertEquals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2400" dirty="0">
                <a:solidFill>
                  <a:srgbClr val="0000FF"/>
                </a:solidFill>
                <a:latin typeface="[object HTMLOptionElement]"/>
              </a:rPr>
              <a:t>中华人民共和国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, ret);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AsResult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asResult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=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Esql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().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 err="1">
                <a:solidFill>
                  <a:srgbClr val="0000FF"/>
                </a:solidFill>
                <a:latin typeface="[object HTMLOptionElement]"/>
              </a:rPr>
              <a:t>selectBlobAsResult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limit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execute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assertEquals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asResult.</a:t>
            </a:r>
            <a:r>
              <a:rPr lang="en-US" altLang="zh-CN" sz="2400" dirty="0" err="1">
                <a:solidFill>
                  <a:srgbClr val="FF0000"/>
                </a:solidFill>
                <a:latin typeface="[object HTMLOptionElement]"/>
              </a:rPr>
              <a:t>getSeq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assertEquals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2400" dirty="0">
                <a:solidFill>
                  <a:srgbClr val="0000FF"/>
                </a:solidFill>
                <a:latin typeface="[object HTMLOptionElement]"/>
              </a:rPr>
              <a:t>中华人民共和国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asResult.</a:t>
            </a:r>
            <a:r>
              <a:rPr lang="en-US" altLang="zh-CN" sz="2400" dirty="0" err="1">
                <a:solidFill>
                  <a:srgbClr val="FF0000"/>
                </a:solidFill>
                <a:latin typeface="[object HTMLOptionElement]"/>
              </a:rPr>
              <a:t>getRemark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 err="1">
                <a:solidFill>
                  <a:srgbClr val="000080"/>
                </a:solidFill>
                <a:latin typeface="[object HTMLOptionElement]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[object HTMLOptionElement]"/>
              </a:rPr>
              <a:t>effRows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= (Integer)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Esql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().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 err="1">
                <a:solidFill>
                  <a:srgbClr val="0000FF"/>
                </a:solidFill>
                <a:latin typeface="[object HTMLOptionElement]"/>
              </a:rPr>
              <a:t>updateBlob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 err="1">
                <a:solidFill>
                  <a:srgbClr val="FF0000"/>
                </a:solidFill>
                <a:latin typeface="[object HTMLOptionElement]"/>
              </a:rPr>
              <a:t>params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2400" dirty="0">
                <a:solidFill>
                  <a:srgbClr val="0000FF"/>
                </a:solidFill>
                <a:latin typeface="[object HTMLOptionElement]"/>
              </a:rPr>
              <a:t>台湾省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execute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assertEquals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, </a:t>
            </a:r>
            <a:r>
              <a:rPr lang="en-US" altLang="zh-CN" sz="2400" dirty="0" err="1" smtClean="0">
                <a:solidFill>
                  <a:srgbClr val="000000"/>
                </a:solidFill>
                <a:latin typeface="[object HTMLOptionElement]"/>
              </a:rPr>
              <a:t>effRows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ret = </a:t>
            </a:r>
            <a:r>
              <a:rPr lang="en-US" altLang="zh-CN" sz="2400" b="1" dirty="0">
                <a:solidFill>
                  <a:srgbClr val="000080"/>
                </a:solidFill>
                <a:latin typeface="[object HTMLOptionElement]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Esql</a:t>
            </a:r>
            <a:r>
              <a:rPr lang="en-US" altLang="zh-CN" sz="2400" dirty="0" smtClean="0">
                <a:solidFill>
                  <a:srgbClr val="000000"/>
                </a:solidFill>
                <a:latin typeface="[object HTMLOptionElement]"/>
              </a:rPr>
              <a:t>().</a:t>
            </a:r>
            <a:r>
              <a:rPr lang="en-US" altLang="zh-CN" sz="2400" dirty="0" smtClean="0">
                <a:solidFill>
                  <a:srgbClr val="FF0000"/>
                </a:solidFill>
                <a:latin typeface="[object HTMLOptionElement]"/>
              </a:rPr>
              <a:t> id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 err="1">
                <a:solidFill>
                  <a:srgbClr val="0000FF"/>
                </a:solidFill>
                <a:latin typeface="[object HTMLOptionElement]"/>
              </a:rPr>
              <a:t>selectBlobString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limit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).</a:t>
            </a:r>
            <a:r>
              <a:rPr lang="en-US" altLang="zh-CN" sz="2400" dirty="0">
                <a:solidFill>
                  <a:srgbClr val="FF0000"/>
                </a:solidFill>
                <a:latin typeface="[object HTMLOptionElement]"/>
              </a:rPr>
              <a:t>execute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00"/>
                </a:solidFill>
                <a:latin typeface="[object HTMLOptionElement]"/>
              </a:rPr>
              <a:t>assertEquals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2400" dirty="0">
                <a:solidFill>
                  <a:srgbClr val="0000FF"/>
                </a:solidFill>
                <a:latin typeface="[object HTMLOptionElement]"/>
              </a:rPr>
              <a:t>台湾省</a:t>
            </a:r>
            <a:r>
              <a:rPr lang="en-US" altLang="zh-CN" sz="2400" dirty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[object HTMLOptionElement]"/>
              </a:rPr>
              <a:t>, ret);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033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hy named E-SQL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SQL 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dirty="0" smtClean="0"/>
              <a:t>易</a:t>
            </a:r>
            <a:r>
              <a:rPr lang="en-US" altLang="zh-CN" dirty="0" smtClean="0"/>
              <a:t>SQL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 smtClean="0"/>
              <a:t>ESS/ECS SQL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dirty="0" smtClean="0"/>
              <a:t>其他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1200" y="1268760"/>
            <a:ext cx="7643192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org.n3r.esql.demo;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EsqlDemo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Esql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selectFirst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b="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b="1" kern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600" b="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).execute();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Esql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selectFirst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b="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b="1" kern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getInt</a:t>
            </a:r>
            <a:r>
              <a:rPr lang="en-US" altLang="zh-CN" sz="1600" b="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).execute();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2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7529" y="4408389"/>
            <a:ext cx="3840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org/n3r/</a:t>
            </a:r>
            <a:r>
              <a:rPr lang="en-US" altLang="zh-CN" sz="2000" dirty="0" err="1"/>
              <a:t>esql</a:t>
            </a:r>
            <a:r>
              <a:rPr lang="en-US" altLang="zh-CN" sz="2000" dirty="0"/>
              <a:t>/demo/</a:t>
            </a:r>
            <a:r>
              <a:rPr lang="en-US" altLang="zh-CN" sz="2000" dirty="0" err="1"/>
              <a:t>EsqlDemo.esql</a:t>
            </a:r>
            <a:endParaRPr lang="zh-CN" altLang="en-US" sz="200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981200" y="4900518"/>
            <a:ext cx="4752528" cy="1708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zh-CN" altLang="en-US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这里是注释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 </a:t>
            </a:r>
            <a:endParaRPr lang="en-US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序号绑定参数例子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13287" y="1270579"/>
            <a:ext cx="3147015" cy="524759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##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zh-CN" altLang="en-US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自动序号</a:t>
            </a:r>
            <a:endParaRPr lang="en-US" altLang="zh-CN" sz="20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twoParams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##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zh-CN" altLang="en-US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指定序号</a:t>
            </a:r>
            <a:endParaRPr lang="en-US" altLang="zh-CN" sz="20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[twoParams2]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#2#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#1# 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1904" y="1270579"/>
            <a:ext cx="5256584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oneParam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selectFirst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oneParam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twoParams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	(String s1, String s2)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selectFirst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twoParams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(s1, s2).execute();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twoParams2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	(String s1, String s2)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selectFirst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“twoParams2"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(s2, s1).execute();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39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按参数名称绑定参数例子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39616" y="1556792"/>
            <a:ext cx="504056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selectByBean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A,B,C,D,E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ESQL_TEST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 = #a#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 = #c#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207568" y="3861049"/>
            <a:ext cx="756084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EsqlDemoBean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selectByBean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selectFirst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selectByBean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EsqlDemoBean.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.execute();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215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0"/>
            <a:ext cx="8229600" cy="1065086"/>
          </a:xfrm>
        </p:spPr>
        <p:txBody>
          <a:bodyPr/>
          <a:lstStyle/>
          <a:p>
            <a:r>
              <a:rPr lang="zh-CN" altLang="en-US" dirty="0"/>
              <a:t>变量名自动推断</a:t>
            </a:r>
          </a:p>
        </p:txBody>
      </p:sp>
      <p:sp>
        <p:nvSpPr>
          <p:cNvPr id="4" name="矩形 3"/>
          <p:cNvSpPr/>
          <p:nvPr/>
        </p:nvSpPr>
        <p:spPr>
          <a:xfrm>
            <a:off x="1616358" y="948690"/>
            <a:ext cx="4407635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zh-CN" altLang="en-US" sz="1400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变量名自动推断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[selectByBean2]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A,B,C,D,E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ESQL_TEST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[insertPrizeBingoo2]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ESQL_TEST_BINGOO(ORDER_NO, ACTIVITY_ID, ITEM_ID, USER_ID, BINGOO_TIME)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#,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#,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#,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#, SYSDATE);</a:t>
            </a:r>
          </a:p>
          <a:p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[updatePrizeBingoo2]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ESQL_TEST_BINGOO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ACTIVITY_ID =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ORDER_NO =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[mergePrizeBingoo2]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MERGE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ESQL_TEST_BINGOO T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(T.ORDER_NO =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#)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WHEN MATCHED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ACTIVITY_ID =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WHEN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MATCHED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(ORDER_NO, ACTIVITY_ID, ITEM_ID, USER_ID, BINGOO_TIME)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#,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#,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#, #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#, SYSDATE)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948691"/>
            <a:ext cx="446449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selectFirst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"selectByBean2"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EsqlDemoBean.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.execute();</a:t>
            </a:r>
          </a:p>
        </p:txBody>
      </p:sp>
      <p:sp>
        <p:nvSpPr>
          <p:cNvPr id="9" name="矩形 8"/>
          <p:cNvSpPr/>
          <p:nvPr/>
        </p:nvSpPr>
        <p:spPr>
          <a:xfrm>
            <a:off x="6096000" y="2333686"/>
            <a:ext cx="4464496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Object&gt; map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"ORDER_NO"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RRand.randLetters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"ACTIVITY_ID"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"Olympic"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"ITEM_ID"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"USER_ID"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RRand.randLetters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ret = esql.id(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"insertPrizeBingoo2"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(map).execute();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ret);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"ITEM_ID"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ret = esql.id(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"updatePrizeBingoo2"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(map).execute();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ret);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"ITEM_ID"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ret = esql.id(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"mergePrizeBingoo2"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(map).execute();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ret);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87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非绑定动态参数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35560" y="1417639"/>
            <a:ext cx="80752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insertPrizeBingooDynamic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ESQL_TEST_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$$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(ORDER_NO, ACTIVITY_ID, ITEM_ID, USER_ID, BINGOO_TIME)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(##, ##, ##, ##, SYSDATE)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135560" y="3429000"/>
            <a:ext cx="807524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RRand.randLetters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RRand.randLetters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prizeItem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RRand.randInt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row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useSqlFile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.insert(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insertPrizeBingooDynamic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"Olympic"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prizeItem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dynamics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"BINGOO"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.execute();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(1, row);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4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7688" y="36370"/>
            <a:ext cx="5976156" cy="5843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SQL(</a:t>
            </a:r>
            <a:r>
              <a:rPr lang="en-US" altLang="zh-CN" dirty="0" err="1" smtClean="0"/>
              <a:t>freemarker</a:t>
            </a:r>
            <a:r>
              <a:rPr lang="zh-CN" altLang="en-US" dirty="0"/>
              <a:t>版本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75520" y="620689"/>
            <a:ext cx="2592288" cy="4216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sqlPart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A,B,C,D,E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ESQL_TEST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&lt;#include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sqlPart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WHERE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 = #a#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AND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 ==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100&gt;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 = #c#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</a:t>
            </a:r>
            <a:r>
              <a:rPr lang="en-US" altLang="zh-CN" b="1" kern="0" dirty="0" err="1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 ==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200&gt;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 =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'AC'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&lt;#else&gt;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 =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'FALSE'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&lt;/#if&gt;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1387" y="5145004"/>
            <a:ext cx="45720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selectIfNotEmpty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&lt;#include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sqlPart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&lt;#if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a?has_content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 = #a#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&lt;/#if&gt;</a:t>
            </a:r>
            <a:endParaRPr lang="zh-CN" altLang="en-US" b="1" kern="0" dirty="0">
              <a:solidFill>
                <a:srgbClr val="0000C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9582" y="620689"/>
            <a:ext cx="244878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switchSelect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A,B,C,D,E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ESQL_TEST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&lt;#switch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&lt;#case 1&gt;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 = 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&lt;#break&gt;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&lt;#case 2&gt;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A = 2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&lt;#break&gt;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&lt;#default&gt;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A = 3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&lt;/#switch&gt;</a:t>
            </a:r>
            <a:endParaRPr lang="zh-CN" altLang="en-US" b="1" kern="0" dirty="0">
              <a:solidFill>
                <a:srgbClr val="0000CC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136" y="620689"/>
            <a:ext cx="3203848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[selectIf2]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A,B,C,D,E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ESQL_TEST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 = #a#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&lt;#dynamic&gt;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&lt;#if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 ==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100&gt;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&lt;#if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== 1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 = #c#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1 &gt; 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&lt;/#if&gt;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</a:t>
            </a:r>
            <a:r>
              <a:rPr lang="en-US" altLang="zh-CN" b="1" kern="0" dirty="0" err="1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elseif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 == </a:t>
            </a:r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200&gt;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'AC'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&lt;#else&gt;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'FALSE'</a:t>
            </a:r>
          </a:p>
          <a:p>
            <a:r>
              <a:rPr lang="en-US" altLang="zh-CN" b="1" kern="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&lt;/#if&gt;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&lt;/#dynamic&gt;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存储</a:t>
            </a:r>
            <a:r>
              <a:rPr lang="zh-CN" altLang="en-US" dirty="0"/>
              <a:t>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1775520" y="1111678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[createSpEsql2 split=/]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SP_ESQL2(A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B OUT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C OUT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 :=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'HELLO 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||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 :=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'WORLD 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|| A;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[callSpEsql2]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{call SP_ESQL2(##, #:OUT#, #:OUT#)}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[callSpEsql3]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{call SP_ESQL2(##, #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a:OUT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#, #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b:OUT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#)}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[callSpEsql4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=org.n3r.esql.demo.EsqlDemoTest$Ab]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{call SP_ESQL2(##, #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a:OUT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#, #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b:OUT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#)}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456040" y="1988841"/>
            <a:ext cx="403244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.procedure(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"callSpEsql2"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bc.get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(0));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"WORLD 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bc.get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456040" y="3380082"/>
            <a:ext cx="4032448" cy="138499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.procedure(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"callSpEsql3"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bc.get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"WORLD 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bc.get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456040" y="5350304"/>
            <a:ext cx="403244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Esql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EsqlDemo.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.procedure(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"callSpEsql4"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ab.getA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"WORLD 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hjb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ab.getB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03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1402</Words>
  <Application>Microsoft Office PowerPoint</Application>
  <PresentationFormat>宽屏</PresentationFormat>
  <Paragraphs>292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[object HTMLOptionElement]</vt:lpstr>
      <vt:lpstr>宋体</vt:lpstr>
      <vt:lpstr>Arial</vt:lpstr>
      <vt:lpstr>Calibri</vt:lpstr>
      <vt:lpstr>Consolas</vt:lpstr>
      <vt:lpstr>Times New Roman</vt:lpstr>
      <vt:lpstr>Office 主题​​</vt:lpstr>
      <vt:lpstr>ESQL介绍</vt:lpstr>
      <vt:lpstr>Why named E-SQL</vt:lpstr>
      <vt:lpstr>一个简单的例子</vt:lpstr>
      <vt:lpstr>按序号绑定参数例子</vt:lpstr>
      <vt:lpstr>按参数名称绑定参数例子</vt:lpstr>
      <vt:lpstr>变量名自动推断</vt:lpstr>
      <vt:lpstr>非绑定动态参数</vt:lpstr>
      <vt:lpstr>动态SQL(freemarker版本)</vt:lpstr>
      <vt:lpstr>ORACLE存储过程</vt:lpstr>
      <vt:lpstr>更多存储过程例子</vt:lpstr>
      <vt:lpstr>配置数据库连接</vt:lpstr>
      <vt:lpstr>LOG执行结果输出</vt:lpstr>
      <vt:lpstr>更多细节</vt:lpstr>
      <vt:lpstr>Oracle Blob支持-sql部分</vt:lpstr>
      <vt:lpstr>Oracle Blob支持-java部分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Esql</dc:title>
  <dc:creator>Bingoo</dc:creator>
  <cp:lastModifiedBy>bingoo huang</cp:lastModifiedBy>
  <cp:revision>50</cp:revision>
  <dcterms:created xsi:type="dcterms:W3CDTF">2012-08-31T01:18:55Z</dcterms:created>
  <dcterms:modified xsi:type="dcterms:W3CDTF">2013-05-29T03:48:08Z</dcterms:modified>
</cp:coreProperties>
</file>