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9" r:id="rId4"/>
    <p:sldId id="270" r:id="rId5"/>
    <p:sldId id="272" r:id="rId6"/>
    <p:sldId id="267" r:id="rId7"/>
    <p:sldId id="316" r:id="rId8"/>
    <p:sldId id="317" r:id="rId9"/>
    <p:sldId id="318" r:id="rId10"/>
    <p:sldId id="319" r:id="rId11"/>
    <p:sldId id="321" r:id="rId12"/>
    <p:sldId id="268" r:id="rId13"/>
    <p:sldId id="322" r:id="rId14"/>
    <p:sldId id="269" r:id="rId15"/>
    <p:sldId id="323" r:id="rId16"/>
    <p:sldId id="324" r:id="rId17"/>
    <p:sldId id="29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FBBD06"/>
    <a:srgbClr val="4384F1"/>
    <a:srgbClr val="33A952"/>
    <a:srgbClr val="E94236"/>
    <a:srgbClr val="E6E6E6"/>
    <a:srgbClr val="F0F0F0"/>
    <a:srgbClr val="FFFFFF"/>
    <a:srgbClr val="EEF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3" autoAdjust="0"/>
    <p:restoredTop sz="95317" autoAdjust="0"/>
  </p:normalViewPr>
  <p:slideViewPr>
    <p:cSldViewPr snapToGrid="0" showGuides="1">
      <p:cViewPr varScale="1">
        <p:scale>
          <a:sx n="109" d="100"/>
          <a:sy n="109" d="100"/>
        </p:scale>
        <p:origin x="504" y="150"/>
      </p:cViewPr>
      <p:guideLst>
        <p:guide orient="horz" pos="2160"/>
        <p:guide pos="372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B85DD-D063-4B01-A714-60316038D75D}" type="datetimeFigureOut">
              <a:rPr lang="zh-CN" altLang="en-US" smtClean="0"/>
              <a:t>2018/9/18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566DE-B94F-48C8-B499-9EED89F4BDC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2018/9/18</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
        <p:nvSpPr>
          <p:cNvPr id="11" name="矩形 10"/>
          <p:cNvSpPr/>
          <p:nvPr userDrawn="1"/>
        </p:nvSpPr>
        <p:spPr>
          <a:xfrm>
            <a:off x="8071228" y="5597159"/>
            <a:ext cx="775136" cy="246221"/>
          </a:xfrm>
          <a:prstGeom prst="rect">
            <a:avLst/>
          </a:prstGeom>
        </p:spPr>
        <p:txBody>
          <a:bodyPr wrap="square">
            <a:spAutoFit/>
          </a:bodyPr>
          <a:lstStyle/>
          <a:p>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模板下载：</a:t>
            </a:r>
            <a:r>
              <a:rPr lang="en-US" altLang="zh-CN" sz="100" dirty="0">
                <a:solidFill>
                  <a:schemeClr val="bg1">
                    <a:lumMod val="95000"/>
                  </a:schemeClr>
                </a:solidFill>
                <a:latin typeface="Calibri" panose="020F0502020204030204"/>
                <a:ea typeface="宋体" panose="02010600030101010101" pitchFamily="2" charset="-122"/>
              </a:rPr>
              <a:t>www.1ppt.com/moban/     </a:t>
            </a:r>
            <a:r>
              <a:rPr lang="zh-CN" altLang="en-US" sz="100" dirty="0">
                <a:solidFill>
                  <a:schemeClr val="bg1">
                    <a:lumMod val="95000"/>
                  </a:schemeClr>
                </a:solidFill>
                <a:latin typeface="Calibri" panose="020F0502020204030204"/>
                <a:ea typeface="宋体" panose="02010600030101010101" pitchFamily="2" charset="-122"/>
              </a:rPr>
              <a:t>行业</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www.1ppt.com/hangye/ </a:t>
            </a:r>
          </a:p>
          <a:p>
            <a:r>
              <a:rPr lang="zh-CN" altLang="en-US" sz="100" dirty="0">
                <a:solidFill>
                  <a:schemeClr val="bg1">
                    <a:lumMod val="95000"/>
                  </a:schemeClr>
                </a:solidFill>
                <a:latin typeface="Calibri" panose="020F0502020204030204"/>
                <a:ea typeface="宋体" panose="02010600030101010101" pitchFamily="2" charset="-122"/>
              </a:rPr>
              <a:t>节日</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www.1ppt.com/jieri/           PPT</a:t>
            </a:r>
            <a:r>
              <a:rPr lang="zh-CN" altLang="en-US" sz="100" dirty="0">
                <a:solidFill>
                  <a:schemeClr val="bg1">
                    <a:lumMod val="95000"/>
                  </a:schemeClr>
                </a:solidFill>
                <a:latin typeface="Calibri" panose="020F0502020204030204"/>
                <a:ea typeface="宋体" panose="02010600030101010101" pitchFamily="2" charset="-122"/>
              </a:rPr>
              <a:t>素材下载：</a:t>
            </a:r>
            <a:r>
              <a:rPr lang="en-US" altLang="zh-CN" sz="100" dirty="0">
                <a:solidFill>
                  <a:schemeClr val="bg1">
                    <a:lumMod val="95000"/>
                  </a:schemeClr>
                </a:solidFill>
                <a:latin typeface="Calibri" panose="020F0502020204030204"/>
                <a:ea typeface="宋体" panose="02010600030101010101" pitchFamily="2" charset="-122"/>
              </a:rPr>
              <a:t>www.1ppt.com/sucai/</a:t>
            </a:r>
          </a:p>
          <a:p>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背景图片：</a:t>
            </a:r>
            <a:r>
              <a:rPr lang="en-US" altLang="zh-CN" sz="100" dirty="0">
                <a:solidFill>
                  <a:schemeClr val="bg1">
                    <a:lumMod val="95000"/>
                  </a:schemeClr>
                </a:solidFill>
                <a:latin typeface="Calibri" panose="020F0502020204030204"/>
                <a:ea typeface="宋体" panose="02010600030101010101" pitchFamily="2" charset="-122"/>
              </a:rPr>
              <a:t>www.1ppt.com/beijing/      PPT</a:t>
            </a:r>
            <a:r>
              <a:rPr lang="zh-CN" altLang="en-US" sz="100" dirty="0">
                <a:solidFill>
                  <a:schemeClr val="bg1">
                    <a:lumMod val="95000"/>
                  </a:schemeClr>
                </a:solidFill>
                <a:latin typeface="Calibri" panose="020F0502020204030204"/>
                <a:ea typeface="宋体" panose="02010600030101010101" pitchFamily="2" charset="-122"/>
              </a:rPr>
              <a:t>图表下载：</a:t>
            </a:r>
            <a:r>
              <a:rPr lang="en-US" altLang="zh-CN" sz="100" dirty="0">
                <a:solidFill>
                  <a:schemeClr val="bg1">
                    <a:lumMod val="95000"/>
                  </a:schemeClr>
                </a:solidFill>
                <a:latin typeface="Calibri" panose="020F0502020204030204"/>
                <a:ea typeface="宋体" panose="02010600030101010101" pitchFamily="2" charset="-122"/>
              </a:rPr>
              <a:t>www.1ppt.com/tubiao/      </a:t>
            </a:r>
          </a:p>
          <a:p>
            <a:r>
              <a:rPr lang="zh-CN" altLang="en-US" sz="100" dirty="0">
                <a:solidFill>
                  <a:schemeClr val="bg1">
                    <a:lumMod val="95000"/>
                  </a:schemeClr>
                </a:solidFill>
                <a:latin typeface="Calibri" panose="020F0502020204030204"/>
                <a:ea typeface="宋体" panose="02010600030101010101" pitchFamily="2" charset="-122"/>
              </a:rPr>
              <a:t>优秀</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下载：</a:t>
            </a:r>
            <a:r>
              <a:rPr lang="en-US" altLang="zh-CN" sz="100" dirty="0">
                <a:solidFill>
                  <a:schemeClr val="bg1">
                    <a:lumMod val="95000"/>
                  </a:schemeClr>
                </a:solidFill>
                <a:latin typeface="Calibri" panose="020F0502020204030204"/>
                <a:ea typeface="宋体" panose="02010600030101010101" pitchFamily="2" charset="-122"/>
              </a:rPr>
              <a:t>www.1ppt.com/xiazai/        PPT</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www.1ppt.com/powerpoint/      </a:t>
            </a:r>
          </a:p>
          <a:p>
            <a:r>
              <a:rPr lang="en-US" altLang="zh-CN" sz="100" dirty="0">
                <a:solidFill>
                  <a:schemeClr val="bg1">
                    <a:lumMod val="95000"/>
                  </a:schemeClr>
                </a:solidFill>
                <a:latin typeface="Calibri" panose="020F0502020204030204"/>
                <a:ea typeface="宋体" panose="02010600030101010101" pitchFamily="2" charset="-122"/>
              </a:rPr>
              <a:t>Word</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www.1ppt.com/word/              Excel</a:t>
            </a:r>
            <a:r>
              <a:rPr lang="zh-CN" altLang="en-US" sz="100" dirty="0">
                <a:solidFill>
                  <a:schemeClr val="bg1">
                    <a:lumMod val="95000"/>
                  </a:schemeClr>
                </a:solidFill>
                <a:latin typeface="Calibri" panose="020F0502020204030204"/>
                <a:ea typeface="宋体" panose="02010600030101010101" pitchFamily="2" charset="-122"/>
              </a:rPr>
              <a:t>教程：</a:t>
            </a:r>
            <a:r>
              <a:rPr lang="en-US" altLang="zh-CN" sz="100" dirty="0">
                <a:solidFill>
                  <a:schemeClr val="bg1">
                    <a:lumMod val="95000"/>
                  </a:schemeClr>
                </a:solidFill>
                <a:latin typeface="Calibri" panose="020F0502020204030204"/>
                <a:ea typeface="宋体" panose="02010600030101010101" pitchFamily="2" charset="-122"/>
              </a:rPr>
              <a:t>www.1ppt.com/excel/  </a:t>
            </a:r>
          </a:p>
          <a:p>
            <a:r>
              <a:rPr lang="zh-CN" altLang="en-US" sz="100" dirty="0">
                <a:solidFill>
                  <a:schemeClr val="bg1">
                    <a:lumMod val="95000"/>
                  </a:schemeClr>
                </a:solidFill>
                <a:latin typeface="Calibri" panose="020F0502020204030204"/>
                <a:ea typeface="宋体" panose="02010600030101010101" pitchFamily="2" charset="-122"/>
              </a:rPr>
              <a:t>资料下载：</a:t>
            </a:r>
            <a:r>
              <a:rPr lang="en-US" altLang="zh-CN" sz="100" dirty="0">
                <a:solidFill>
                  <a:schemeClr val="bg1">
                    <a:lumMod val="95000"/>
                  </a:schemeClr>
                </a:solidFill>
                <a:latin typeface="Calibri" panose="020F0502020204030204"/>
                <a:ea typeface="宋体" panose="02010600030101010101" pitchFamily="2" charset="-122"/>
              </a:rPr>
              <a:t>www.1ppt.com/ziliao/                PPT</a:t>
            </a:r>
            <a:r>
              <a:rPr lang="zh-CN" altLang="en-US" sz="100" dirty="0">
                <a:solidFill>
                  <a:schemeClr val="bg1">
                    <a:lumMod val="95000"/>
                  </a:schemeClr>
                </a:solidFill>
                <a:latin typeface="Calibri" panose="020F0502020204030204"/>
                <a:ea typeface="宋体" panose="02010600030101010101" pitchFamily="2" charset="-122"/>
              </a:rPr>
              <a:t>课件下载：</a:t>
            </a:r>
            <a:r>
              <a:rPr lang="en-US" altLang="zh-CN" sz="100" dirty="0">
                <a:solidFill>
                  <a:schemeClr val="bg1">
                    <a:lumMod val="95000"/>
                  </a:schemeClr>
                </a:solidFill>
                <a:latin typeface="Calibri" panose="020F0502020204030204"/>
                <a:ea typeface="宋体" panose="02010600030101010101" pitchFamily="2" charset="-122"/>
              </a:rPr>
              <a:t>www.1ppt.com/kejian/ </a:t>
            </a:r>
          </a:p>
          <a:p>
            <a:r>
              <a:rPr lang="zh-CN" altLang="en-US" sz="100" dirty="0">
                <a:solidFill>
                  <a:schemeClr val="bg1">
                    <a:lumMod val="95000"/>
                  </a:schemeClr>
                </a:solidFill>
                <a:latin typeface="Calibri" panose="020F0502020204030204"/>
                <a:ea typeface="宋体" panose="02010600030101010101" pitchFamily="2" charset="-122"/>
              </a:rPr>
              <a:t>范文下载：</a:t>
            </a:r>
            <a:r>
              <a:rPr lang="en-US" altLang="zh-CN" sz="100" dirty="0">
                <a:solidFill>
                  <a:schemeClr val="bg1">
                    <a:lumMod val="95000"/>
                  </a:schemeClr>
                </a:solidFill>
                <a:latin typeface="Calibri" panose="020F0502020204030204"/>
                <a:ea typeface="宋体" panose="02010600030101010101" pitchFamily="2" charset="-122"/>
              </a:rPr>
              <a:t>www.1ppt.com/fanwen/             </a:t>
            </a:r>
            <a:r>
              <a:rPr lang="zh-CN" altLang="en-US" sz="100" dirty="0">
                <a:solidFill>
                  <a:schemeClr val="bg1">
                    <a:lumMod val="95000"/>
                  </a:schemeClr>
                </a:solidFill>
                <a:latin typeface="Calibri" panose="020F0502020204030204"/>
                <a:ea typeface="宋体" panose="02010600030101010101" pitchFamily="2" charset="-122"/>
              </a:rPr>
              <a:t>试卷下载：</a:t>
            </a:r>
            <a:r>
              <a:rPr lang="en-US" altLang="zh-CN" sz="100" dirty="0">
                <a:solidFill>
                  <a:schemeClr val="bg1">
                    <a:lumMod val="95000"/>
                  </a:schemeClr>
                </a:solidFill>
                <a:latin typeface="Calibri" panose="020F0502020204030204"/>
                <a:ea typeface="宋体" panose="02010600030101010101" pitchFamily="2" charset="-122"/>
              </a:rPr>
              <a:t>www.1ppt.com/shiti/  </a:t>
            </a:r>
          </a:p>
          <a:p>
            <a:r>
              <a:rPr lang="zh-CN" altLang="en-US" sz="100" dirty="0">
                <a:solidFill>
                  <a:schemeClr val="bg1">
                    <a:lumMod val="95000"/>
                  </a:schemeClr>
                </a:solidFill>
                <a:latin typeface="Calibri" panose="020F0502020204030204"/>
                <a:ea typeface="宋体" panose="02010600030101010101" pitchFamily="2" charset="-122"/>
              </a:rPr>
              <a:t>教案下载：</a:t>
            </a:r>
            <a:r>
              <a:rPr lang="en-US" altLang="zh-CN" sz="100" dirty="0">
                <a:solidFill>
                  <a:schemeClr val="bg1">
                    <a:lumMod val="95000"/>
                  </a:schemeClr>
                </a:solidFill>
                <a:latin typeface="Calibri" panose="020F0502020204030204"/>
                <a:ea typeface="宋体" panose="02010600030101010101" pitchFamily="2" charset="-122"/>
              </a:rPr>
              <a:t>www.1ppt.com/jiaoan/  </a:t>
            </a:r>
            <a:r>
              <a:rPr lang="en-US" altLang="zh-CN" sz="100" dirty="0" smtClean="0">
                <a:solidFill>
                  <a:schemeClr val="bg1">
                    <a:lumMod val="95000"/>
                  </a:schemeClr>
                </a:solidFill>
                <a:latin typeface="Calibri" panose="020F0502020204030204"/>
                <a:ea typeface="宋体" panose="02010600030101010101" pitchFamily="2" charset="-122"/>
              </a:rPr>
              <a:t>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smtClean="0">
                <a:solidFill>
                  <a:schemeClr val="bg1">
                    <a:lumMod val="95000"/>
                  </a:schemeClr>
                </a:solidFill>
                <a:latin typeface="Calibri" panose="020F0502020204030204"/>
                <a:ea typeface="宋体" panose="02010600030101010101" pitchFamily="2" charset="-122"/>
              </a:rPr>
              <a:t>字体下载：</a:t>
            </a:r>
            <a:r>
              <a:rPr lang="en-US" altLang="zh-CN" sz="100" dirty="0" smtClean="0">
                <a:solidFill>
                  <a:schemeClr val="bg1">
                    <a:lumMod val="95000"/>
                  </a:schemeClr>
                </a:solidFill>
                <a:latin typeface="Calibri" panose="020F0502020204030204"/>
                <a:ea typeface="宋体" panose="02010600030101010101" pitchFamily="2" charset="-122"/>
              </a:rPr>
              <a:t>www.1ppt.com/ziti/</a:t>
            </a:r>
            <a:endParaRPr lang="en-US" altLang="zh-CN" sz="100" dirty="0">
              <a:solidFill>
                <a:schemeClr val="bg1">
                  <a:lumMod val="95000"/>
                </a:schemeClr>
              </a:solidFill>
              <a:latin typeface="Calibri" panose="020F0502020204030204"/>
              <a:ea typeface="宋体" panose="02010600030101010101" pitchFamily="2" charset="-122"/>
            </a:endParaRPr>
          </a:p>
          <a:p>
            <a:r>
              <a:rPr lang="en-US" altLang="zh-CN" sz="100" dirty="0">
                <a:solidFill>
                  <a:schemeClr val="bg1">
                    <a:lumMod val="95000"/>
                  </a:schemeClr>
                </a:solidFill>
                <a:latin typeface="Calibri" panose="020F0502020204030204"/>
                <a:ea typeface="宋体" panose="02010600030101010101" pitchFamily="2" charset="-122"/>
              </a:rPr>
              <a:t> </a:t>
            </a:r>
            <a:endParaRPr lang="zh-CN" altLang="en-US" sz="100" dirty="0">
              <a:solidFill>
                <a:schemeClr val="bg1">
                  <a:lumMod val="95000"/>
                </a:schemeClr>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2018/9/18</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2018/9/18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hidden="1"/>
          <p:cNvPicPr>
            <a:picLocks noChangeAspect="1"/>
          </p:cNvPicPr>
          <p:nvPr/>
        </p:nvPicPr>
        <p:blipFill>
          <a:blip/>
          <a:stretch>
            <a:fillRect/>
          </a:stretch>
        </p:blipFill>
        <p:spPr>
          <a:xfrm>
            <a:off x="450" y="1"/>
            <a:ext cx="12138054" cy="6858000"/>
          </a:xfrm>
          <a:prstGeom prst="rect">
            <a:avLst/>
          </a:prstGeom>
        </p:spPr>
      </p:pic>
      <p:sp>
        <p:nvSpPr>
          <p:cNvPr id="10" name="文本框 9"/>
          <p:cNvSpPr txBox="1"/>
          <p:nvPr/>
        </p:nvSpPr>
        <p:spPr>
          <a:xfrm>
            <a:off x="2120459"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2</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2" name="文本框 11"/>
          <p:cNvSpPr txBox="1"/>
          <p:nvPr/>
        </p:nvSpPr>
        <p:spPr>
          <a:xfrm>
            <a:off x="4324387"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0</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4" name="文本框 13"/>
          <p:cNvSpPr txBox="1"/>
          <p:nvPr/>
        </p:nvSpPr>
        <p:spPr>
          <a:xfrm>
            <a:off x="7564478" y="-34853"/>
            <a:ext cx="2071401" cy="4708981"/>
          </a:xfrm>
          <a:prstGeom prst="rect">
            <a:avLst/>
          </a:prstGeom>
          <a:noFill/>
          <a:effectLst/>
        </p:spPr>
        <p:txBody>
          <a:bodyPr wrap="none" rtlCol="0">
            <a:spAutoFit/>
          </a:bodyPr>
          <a:lstStyle/>
          <a:p>
            <a:r>
              <a:rPr lang="en-US" altLang="zh-CN" sz="30000" dirty="0" smtClean="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8</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3" name="文本框 12"/>
          <p:cNvSpPr txBox="1"/>
          <p:nvPr/>
        </p:nvSpPr>
        <p:spPr>
          <a:xfrm>
            <a:off x="5991740" y="-34853"/>
            <a:ext cx="2071401"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1</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grpSp>
        <p:nvGrpSpPr>
          <p:cNvPr id="5" name="组合 4"/>
          <p:cNvGrpSpPr/>
          <p:nvPr/>
        </p:nvGrpSpPr>
        <p:grpSpPr>
          <a:xfrm>
            <a:off x="6763670" y="2074625"/>
            <a:ext cx="322298" cy="1219748"/>
            <a:chOff x="6783638" y="2143107"/>
            <a:chExt cx="322298" cy="1219748"/>
          </a:xfrm>
        </p:grpSpPr>
        <p:sp>
          <p:nvSpPr>
            <p:cNvPr id="34" name="任意多边形 33"/>
            <p:cNvSpPr/>
            <p:nvPr/>
          </p:nvSpPr>
          <p:spPr>
            <a:xfrm rot="18818261" flipH="1">
              <a:off x="6682464" y="2799765"/>
              <a:ext cx="455928" cy="180000"/>
            </a:xfrm>
            <a:custGeom>
              <a:avLst/>
              <a:gdLst>
                <a:gd name="connsiteX0" fmla="*/ 26360 w 455928"/>
                <a:gd name="connsiteY0" fmla="*/ 26360 h 180000"/>
                <a:gd name="connsiteX1" fmla="*/ 90000 w 455928"/>
                <a:gd name="connsiteY1" fmla="*/ 0 h 180000"/>
                <a:gd name="connsiteX2" fmla="*/ 267158 w 455928"/>
                <a:gd name="connsiteY2" fmla="*/ 0 h 180000"/>
                <a:gd name="connsiteX3" fmla="*/ 455928 w 455928"/>
                <a:gd name="connsiteY3" fmla="*/ 180000 h 180000"/>
                <a:gd name="connsiteX4" fmla="*/ 90000 w 455928"/>
                <a:gd name="connsiteY4" fmla="*/ 180000 h 180000"/>
                <a:gd name="connsiteX5" fmla="*/ 0 w 455928"/>
                <a:gd name="connsiteY5" fmla="*/ 90000 h 180000"/>
                <a:gd name="connsiteX6" fmla="*/ 26360 w 455928"/>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928" h="180000">
                  <a:moveTo>
                    <a:pt x="26360" y="26360"/>
                  </a:moveTo>
                  <a:cubicBezTo>
                    <a:pt x="42647" y="10074"/>
                    <a:pt x="65147" y="0"/>
                    <a:pt x="90000" y="0"/>
                  </a:cubicBezTo>
                  <a:lnTo>
                    <a:pt x="267158" y="0"/>
                  </a:lnTo>
                  <a:lnTo>
                    <a:pt x="455928" y="180000"/>
                  </a:lnTo>
                  <a:lnTo>
                    <a:pt x="90000" y="180000"/>
                  </a:lnTo>
                  <a:cubicBezTo>
                    <a:pt x="40294" y="180000"/>
                    <a:pt x="0" y="139706"/>
                    <a:pt x="0" y="90000"/>
                  </a:cubicBezTo>
                  <a:cubicBezTo>
                    <a:pt x="0" y="65147"/>
                    <a:pt x="10074" y="42647"/>
                    <a:pt x="26360" y="2636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8818261" flipH="1">
              <a:off x="6636780" y="2432263"/>
              <a:ext cx="758312" cy="180000"/>
            </a:xfrm>
            <a:custGeom>
              <a:avLst/>
              <a:gdLst>
                <a:gd name="connsiteX0" fmla="*/ 26360 w 758312"/>
                <a:gd name="connsiteY0" fmla="*/ 26360 h 180000"/>
                <a:gd name="connsiteX1" fmla="*/ 90000 w 758312"/>
                <a:gd name="connsiteY1" fmla="*/ 0 h 180000"/>
                <a:gd name="connsiteX2" fmla="*/ 569542 w 758312"/>
                <a:gd name="connsiteY2" fmla="*/ 0 h 180000"/>
                <a:gd name="connsiteX3" fmla="*/ 758312 w 758312"/>
                <a:gd name="connsiteY3" fmla="*/ 180000 h 180000"/>
                <a:gd name="connsiteX4" fmla="*/ 90000 w 758312"/>
                <a:gd name="connsiteY4" fmla="*/ 180000 h 180000"/>
                <a:gd name="connsiteX5" fmla="*/ 0 w 758312"/>
                <a:gd name="connsiteY5" fmla="*/ 90000 h 180000"/>
                <a:gd name="connsiteX6" fmla="*/ 26360 w 758312"/>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312" h="180000">
                  <a:moveTo>
                    <a:pt x="26360" y="26360"/>
                  </a:moveTo>
                  <a:cubicBezTo>
                    <a:pt x="42647" y="10074"/>
                    <a:pt x="65147" y="0"/>
                    <a:pt x="90000" y="0"/>
                  </a:cubicBezTo>
                  <a:lnTo>
                    <a:pt x="569542" y="0"/>
                  </a:lnTo>
                  <a:lnTo>
                    <a:pt x="758312" y="180000"/>
                  </a:lnTo>
                  <a:lnTo>
                    <a:pt x="90000" y="180000"/>
                  </a:lnTo>
                  <a:cubicBezTo>
                    <a:pt x="40294" y="180000"/>
                    <a:pt x="0" y="139706"/>
                    <a:pt x="0" y="90000"/>
                  </a:cubicBezTo>
                  <a:cubicBezTo>
                    <a:pt x="0" y="65147"/>
                    <a:pt x="10074" y="42647"/>
                    <a:pt x="26360" y="2636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18818261" flipH="1">
              <a:off x="6698890" y="3098107"/>
              <a:ext cx="349496" cy="180000"/>
            </a:xfrm>
            <a:custGeom>
              <a:avLst/>
              <a:gdLst>
                <a:gd name="connsiteX0" fmla="*/ 26360 w 349496"/>
                <a:gd name="connsiteY0" fmla="*/ 26360 h 180000"/>
                <a:gd name="connsiteX1" fmla="*/ 90000 w 349496"/>
                <a:gd name="connsiteY1" fmla="*/ 0 h 180000"/>
                <a:gd name="connsiteX2" fmla="*/ 160726 w 349496"/>
                <a:gd name="connsiteY2" fmla="*/ 0 h 180000"/>
                <a:gd name="connsiteX3" fmla="*/ 349496 w 349496"/>
                <a:gd name="connsiteY3" fmla="*/ 180000 h 180000"/>
                <a:gd name="connsiteX4" fmla="*/ 90000 w 349496"/>
                <a:gd name="connsiteY4" fmla="*/ 180000 h 180000"/>
                <a:gd name="connsiteX5" fmla="*/ 0 w 349496"/>
                <a:gd name="connsiteY5" fmla="*/ 90000 h 180000"/>
                <a:gd name="connsiteX6" fmla="*/ 26360 w 349496"/>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496" h="180000">
                  <a:moveTo>
                    <a:pt x="26360" y="26360"/>
                  </a:moveTo>
                  <a:cubicBezTo>
                    <a:pt x="42647" y="10074"/>
                    <a:pt x="65147" y="0"/>
                    <a:pt x="90000" y="0"/>
                  </a:cubicBezTo>
                  <a:lnTo>
                    <a:pt x="160726" y="0"/>
                  </a:lnTo>
                  <a:lnTo>
                    <a:pt x="349496" y="180000"/>
                  </a:lnTo>
                  <a:lnTo>
                    <a:pt x="90000" y="180000"/>
                  </a:lnTo>
                  <a:cubicBezTo>
                    <a:pt x="40294" y="180000"/>
                    <a:pt x="0" y="139706"/>
                    <a:pt x="0" y="90000"/>
                  </a:cubicBezTo>
                  <a:cubicBezTo>
                    <a:pt x="0" y="65147"/>
                    <a:pt x="10074" y="42647"/>
                    <a:pt x="26360" y="2636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8818261" flipH="1">
              <a:off x="6687161" y="2289854"/>
              <a:ext cx="441770" cy="180000"/>
            </a:xfrm>
            <a:custGeom>
              <a:avLst/>
              <a:gdLst>
                <a:gd name="connsiteX0" fmla="*/ 26360 w 441770"/>
                <a:gd name="connsiteY0" fmla="*/ 26360 h 180000"/>
                <a:gd name="connsiteX1" fmla="*/ 90000 w 441770"/>
                <a:gd name="connsiteY1" fmla="*/ 0 h 180000"/>
                <a:gd name="connsiteX2" fmla="*/ 253001 w 441770"/>
                <a:gd name="connsiteY2" fmla="*/ 0 h 180000"/>
                <a:gd name="connsiteX3" fmla="*/ 441770 w 441770"/>
                <a:gd name="connsiteY3" fmla="*/ 180000 h 180000"/>
                <a:gd name="connsiteX4" fmla="*/ 90000 w 441770"/>
                <a:gd name="connsiteY4" fmla="*/ 180000 h 180000"/>
                <a:gd name="connsiteX5" fmla="*/ 0 w 441770"/>
                <a:gd name="connsiteY5" fmla="*/ 90000 h 180000"/>
                <a:gd name="connsiteX6" fmla="*/ 26360 w 441770"/>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770" h="180000">
                  <a:moveTo>
                    <a:pt x="26360" y="26360"/>
                  </a:moveTo>
                  <a:cubicBezTo>
                    <a:pt x="42647" y="10074"/>
                    <a:pt x="65147" y="0"/>
                    <a:pt x="90000" y="0"/>
                  </a:cubicBezTo>
                  <a:lnTo>
                    <a:pt x="253001" y="0"/>
                  </a:lnTo>
                  <a:lnTo>
                    <a:pt x="441770" y="180000"/>
                  </a:lnTo>
                  <a:lnTo>
                    <a:pt x="90000" y="180000"/>
                  </a:lnTo>
                  <a:cubicBezTo>
                    <a:pt x="40294" y="180000"/>
                    <a:pt x="0" y="139706"/>
                    <a:pt x="0" y="90000"/>
                  </a:cubicBezTo>
                  <a:cubicBezTo>
                    <a:pt x="0" y="65147"/>
                    <a:pt x="10074" y="42647"/>
                    <a:pt x="26360" y="26360"/>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椭圆 47"/>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9" name="椭圆 48"/>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1" name="椭圆 50"/>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p:cNvSpPr txBox="1"/>
          <p:nvPr/>
        </p:nvSpPr>
        <p:spPr>
          <a:xfrm>
            <a:off x="4567376" y="3857911"/>
            <a:ext cx="2941831" cy="523220"/>
          </a:xfrm>
          <a:prstGeom prst="rect">
            <a:avLst/>
          </a:prstGeom>
          <a:noFill/>
        </p:spPr>
        <p:txBody>
          <a:bodyPr wrap="none" rtlCol="0">
            <a:spAutoFit/>
          </a:bodyPr>
          <a:lstStyle/>
          <a:p>
            <a:r>
              <a:rPr lang="en-US" altLang="zh-CN" sz="2800" dirty="0" smtClean="0"/>
              <a:t> </a:t>
            </a:r>
            <a:r>
              <a:rPr lang="en-US" altLang="zh-CN" sz="2800" dirty="0" err="1" smtClean="0"/>
              <a:t>Blockchain</a:t>
            </a:r>
            <a:r>
              <a:rPr lang="en-US" altLang="zh-CN" sz="2800" dirty="0" smtClean="0"/>
              <a:t> Intro.</a:t>
            </a:r>
            <a:endParaRPr lang="zh-CN" altLang="en-US" sz="2800" dirty="0"/>
          </a:p>
        </p:txBody>
      </p:sp>
      <p:sp>
        <p:nvSpPr>
          <p:cNvPr id="3" name="文本框 2"/>
          <p:cNvSpPr txBox="1"/>
          <p:nvPr/>
        </p:nvSpPr>
        <p:spPr>
          <a:xfrm>
            <a:off x="2970879" y="4478649"/>
            <a:ext cx="6250240" cy="645160"/>
          </a:xfrm>
          <a:prstGeom prst="rect">
            <a:avLst/>
          </a:prstGeom>
          <a:noFill/>
        </p:spPr>
        <p:txBody>
          <a:bodyPr wrap="square" rtlCol="0">
            <a:spAutoFit/>
          </a:bodyPr>
          <a:lstStyle/>
          <a:p>
            <a:pPr algn="ctr"/>
            <a:r>
              <a:rPr lang="en-US" altLang="zh-CN" sz="1200" dirty="0">
                <a:solidFill>
                  <a:schemeClr val="tx1">
                    <a:lumMod val="50000"/>
                    <a:lumOff val="50000"/>
                  </a:schemeClr>
                </a:solidFill>
              </a:rPr>
              <a:t>A blockchain is a decentralized, distributed and public digital ledger that is used to record transactions across many computers so that the record cannot be altered retroactively without the alteration of all subsequent blocks and the consensus of the network.</a:t>
            </a:r>
          </a:p>
        </p:txBody>
      </p:sp>
      <p:sp>
        <p:nvSpPr>
          <p:cNvPr id="7" name="矩形 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4"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down)">
                                      <p:cBhvr>
                                        <p:cTn id="34" dur="500"/>
                                        <p:tgtEl>
                                          <p:spTgt spid="42"/>
                                        </p:tgtEl>
                                      </p:cBhvr>
                                    </p:animEffect>
                                  </p:childTnLst>
                                </p:cTn>
                              </p:par>
                              <p:par>
                                <p:cTn id="35" presetID="22" presetClass="entr" presetSubtype="4"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down)">
                                      <p:cBhvr>
                                        <p:cTn id="37" dur="500"/>
                                        <p:tgtEl>
                                          <p:spTgt spid="43"/>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2000"/>
                            </p:stCondLst>
                            <p:childTnLst>
                              <p:par>
                                <p:cTn id="52" presetID="2" presetClass="entr" presetSubtype="8" decel="100000" fill="hold" grpId="0" nodeType="after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750" fill="hold"/>
                                        <p:tgtEl>
                                          <p:spTgt spid="2"/>
                                        </p:tgtEl>
                                        <p:attrNameLst>
                                          <p:attrName>ppt_x</p:attrName>
                                        </p:attrNameLst>
                                      </p:cBhvr>
                                      <p:tavLst>
                                        <p:tav tm="0">
                                          <p:val>
                                            <p:strVal val="0-#ppt_w/2"/>
                                          </p:val>
                                        </p:tav>
                                        <p:tav tm="100000">
                                          <p:val>
                                            <p:strVal val="#ppt_x"/>
                                          </p:val>
                                        </p:tav>
                                      </p:tavLst>
                                    </p:anim>
                                    <p:anim calcmode="lin" valueType="num">
                                      <p:cBhvr additive="base">
                                        <p:cTn id="55" dur="750" fill="hold"/>
                                        <p:tgtEl>
                                          <p:spTgt spid="2"/>
                                        </p:tgtEl>
                                        <p:attrNameLst>
                                          <p:attrName>ppt_y</p:attrName>
                                        </p:attrNameLst>
                                      </p:cBhvr>
                                      <p:tavLst>
                                        <p:tav tm="0">
                                          <p:val>
                                            <p:strVal val="#ppt_y"/>
                                          </p:val>
                                        </p:tav>
                                        <p:tav tm="100000">
                                          <p:val>
                                            <p:strVal val="#ppt_y"/>
                                          </p:val>
                                        </p:tav>
                                      </p:tavLst>
                                    </p:anim>
                                  </p:childTnLst>
                                </p:cTn>
                              </p:par>
                              <p:par>
                                <p:cTn id="56" presetID="2" presetClass="entr" presetSubtype="2" decel="100000" fill="hold" grpId="0" nodeType="with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750" fill="hold"/>
                                        <p:tgtEl>
                                          <p:spTgt spid="3"/>
                                        </p:tgtEl>
                                        <p:attrNameLst>
                                          <p:attrName>ppt_x</p:attrName>
                                        </p:attrNameLst>
                                      </p:cBhvr>
                                      <p:tavLst>
                                        <p:tav tm="0">
                                          <p:val>
                                            <p:strVal val="1+#ppt_w/2"/>
                                          </p:val>
                                        </p:tav>
                                        <p:tav tm="100000">
                                          <p:val>
                                            <p:strVal val="#ppt_x"/>
                                          </p:val>
                                        </p:tav>
                                      </p:tavLst>
                                    </p:anim>
                                    <p:anim calcmode="lin" valueType="num">
                                      <p:cBhvr additive="base">
                                        <p:cTn id="59" dur="750" fill="hold"/>
                                        <p:tgtEl>
                                          <p:spTgt spid="3"/>
                                        </p:tgtEl>
                                        <p:attrNameLst>
                                          <p:attrName>ppt_y</p:attrName>
                                        </p:attrNameLst>
                                      </p:cBhvr>
                                      <p:tavLst>
                                        <p:tav tm="0">
                                          <p:val>
                                            <p:strVal val="#ppt_y"/>
                                          </p:val>
                                        </p:tav>
                                        <p:tav tm="100000">
                                          <p:val>
                                            <p:strVal val="#ppt_y"/>
                                          </p:val>
                                        </p:tav>
                                      </p:tavLst>
                                    </p:anim>
                                  </p:childTnLst>
                                </p:cTn>
                              </p:par>
                              <p:par>
                                <p:cTn id="60" presetID="22" presetClass="entr" presetSubtype="8"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left)">
                                      <p:cBhvr>
                                        <p:cTn id="62" dur="500"/>
                                        <p:tgtEl>
                                          <p:spTgt spid="5"/>
                                        </p:tgtEl>
                                      </p:cBhvr>
                                    </p:animEffec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bldLvl="0" animBg="1"/>
      <p:bldP spid="14" grpId="0"/>
      <p:bldP spid="13" grpId="0"/>
      <p:bldP spid="47" grpId="0" animBg="1"/>
      <p:bldP spid="48" grpId="0" animBg="1"/>
      <p:bldP spid="49" grpId="0" animBg="1"/>
      <p:bldP spid="51" grpId="0" animBg="1"/>
      <p:bldP spid="2" grpId="0"/>
      <p:bldP spid="3"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文本框 97"/>
          <p:cNvSpPr txBox="1"/>
          <p:nvPr/>
        </p:nvSpPr>
        <p:spPr>
          <a:xfrm>
            <a:off x="1342723" y="178376"/>
            <a:ext cx="3359589" cy="583565"/>
          </a:xfrm>
          <a:prstGeom prst="rect">
            <a:avLst/>
          </a:prstGeom>
          <a:noFill/>
        </p:spPr>
        <p:txBody>
          <a:bodyPr wrap="square" rtlCol="0">
            <a:spAutoFit/>
          </a:bodyPr>
          <a:lstStyle/>
          <a:p>
            <a:r>
              <a:rPr lang="zh-CN" altLang="en-US" sz="3200" dirty="0">
                <a:solidFill>
                  <a:schemeClr val="tx1">
                    <a:lumMod val="75000"/>
                    <a:lumOff val="25000"/>
                  </a:schemeClr>
                </a:solidFill>
              </a:rPr>
              <a:t>区块链技术</a:t>
            </a:r>
          </a:p>
        </p:txBody>
      </p:sp>
      <p:sp>
        <p:nvSpPr>
          <p:cNvPr id="99" name="矩形 98"/>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prstClr val="black">
                    <a:lumMod val="75000"/>
                    <a:lumOff val="25000"/>
                    <a:alpha val="90000"/>
                  </a:prstClr>
                </a:solidFill>
                <a:latin typeface="+mn-ea"/>
                <a:sym typeface="+mn-ea"/>
              </a:rPr>
              <a:t>Technology of blockchain</a:t>
            </a:r>
            <a:r>
              <a:rPr lang="en-US" altLang="zh-CN" sz="1000" dirty="0">
                <a:solidFill>
                  <a:schemeClr val="tx1">
                    <a:lumMod val="75000"/>
                    <a:lumOff val="25000"/>
                  </a:schemeClr>
                </a:solidFill>
              </a:rPr>
              <a:t>.</a:t>
            </a:r>
            <a:endParaRPr lang="zh-CN" altLang="en-US" sz="1000" dirty="0">
              <a:solidFill>
                <a:schemeClr val="tx1">
                  <a:lumMod val="75000"/>
                  <a:lumOff val="25000"/>
                </a:schemeClr>
              </a:solidFill>
              <a:latin typeface="ITC Avant Garde Std XLt" panose="020B0302020202020204" pitchFamily="34" charset="0"/>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4977765" y="1247775"/>
            <a:ext cx="6885940" cy="4361815"/>
          </a:xfrm>
          <a:prstGeom prst="rect">
            <a:avLst/>
          </a:prstGeom>
        </p:spPr>
      </p:pic>
      <p:sp>
        <p:nvSpPr>
          <p:cNvPr id="49" name="矩形 48"/>
          <p:cNvSpPr/>
          <p:nvPr/>
        </p:nvSpPr>
        <p:spPr>
          <a:xfrm>
            <a:off x="1343025" y="4327525"/>
            <a:ext cx="3613785" cy="533400"/>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两个矿工同时计算出该数字，分叉，链长的保留，链短的舍弃.</a:t>
            </a:r>
            <a:endParaRPr lang="zh-CN" altLang="en-US" sz="1200" dirty="0">
              <a:solidFill>
                <a:schemeClr val="tx1">
                  <a:lumMod val="75000"/>
                  <a:lumOff val="25000"/>
                </a:schemeClr>
              </a:solidFill>
            </a:endParaRPr>
          </a:p>
        </p:txBody>
      </p:sp>
      <p:sp>
        <p:nvSpPr>
          <p:cNvPr id="50" name="文本框 49"/>
          <p:cNvSpPr txBox="1"/>
          <p:nvPr/>
        </p:nvSpPr>
        <p:spPr>
          <a:xfrm>
            <a:off x="1342723" y="2472199"/>
            <a:ext cx="2206946" cy="337185"/>
          </a:xfrm>
          <a:prstGeom prst="rect">
            <a:avLst/>
          </a:prstGeom>
          <a:noFill/>
        </p:spPr>
        <p:txBody>
          <a:bodyPr wrap="square" rtlCol="0">
            <a:spAutoFit/>
          </a:bodyPr>
          <a:lstStyle/>
          <a:p>
            <a:r>
              <a:rPr lang="zh-CN" altLang="en-US" sz="1600" dirty="0">
                <a:solidFill>
                  <a:schemeClr val="tx1">
                    <a:lumMod val="75000"/>
                    <a:lumOff val="25000"/>
                  </a:schemeClr>
                </a:solidFill>
              </a:rPr>
              <a:t>挖矿</a:t>
            </a:r>
          </a:p>
        </p:txBody>
      </p:sp>
      <p:sp>
        <p:nvSpPr>
          <p:cNvPr id="51" name="圆角矩形 50"/>
          <p:cNvSpPr/>
          <p:nvPr/>
        </p:nvSpPr>
        <p:spPr>
          <a:xfrm>
            <a:off x="1137447" y="2530879"/>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447" y="3205719"/>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137447" y="38173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137447" y="4429069"/>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343025" y="3711575"/>
            <a:ext cx="3601720" cy="533400"/>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每个区块都包含了上个区块的校验信息（摘要），修改一个区块需要同时修改全部区块</a:t>
            </a:r>
            <a:r>
              <a:rPr lang="zh-CN" altLang="en-US" sz="1200" dirty="0">
                <a:solidFill>
                  <a:schemeClr val="tx1">
                    <a:lumMod val="75000"/>
                    <a:lumOff val="25000"/>
                  </a:schemeClr>
                </a:solidFill>
              </a:rPr>
              <a:t>（如图）</a:t>
            </a:r>
          </a:p>
        </p:txBody>
      </p:sp>
      <p:sp>
        <p:nvSpPr>
          <p:cNvPr id="8" name="矩形 7"/>
          <p:cNvSpPr/>
          <p:nvPr/>
        </p:nvSpPr>
        <p:spPr>
          <a:xfrm>
            <a:off x="1342722" y="3102267"/>
            <a:ext cx="4078363" cy="312420"/>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计算一个数字，第一个计算出该数字的奖励x个币 </a:t>
            </a:r>
            <a:endParaRPr lang="zh-CN" altLang="en-US" sz="1200" dirty="0">
              <a:solidFill>
                <a:schemeClr val="tx1">
                  <a:lumMod val="75000"/>
                  <a:lumOff val="25000"/>
                </a:schemeClr>
              </a:solidFill>
            </a:endParaRPr>
          </a:p>
        </p:txBody>
      </p:sp>
      <p:sp>
        <p:nvSpPr>
          <p:cNvPr id="9" name="椭圆 8"/>
          <p:cNvSpPr/>
          <p:nvPr/>
        </p:nvSpPr>
        <p:spPr>
          <a:xfrm>
            <a:off x="1137447" y="50873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343025" y="4981575"/>
            <a:ext cx="3601720" cy="312420"/>
          </a:xfrm>
          <a:prstGeom prst="rect">
            <a:avLst/>
          </a:prstGeom>
        </p:spPr>
        <p:txBody>
          <a:bodyPr wrap="square">
            <a:spAutoFit/>
          </a:bodyPr>
          <a:lstStyle/>
          <a:p>
            <a:pPr>
              <a:lnSpc>
                <a:spcPct val="120000"/>
              </a:lnSpc>
            </a:pPr>
            <a:r>
              <a:rPr lang="en-US" sz="1200" dirty="0">
                <a:solidFill>
                  <a:schemeClr val="tx1">
                    <a:lumMod val="75000"/>
                    <a:lumOff val="25000"/>
                  </a:schemeClr>
                </a:solidFill>
              </a:rPr>
              <a:t>51%</a:t>
            </a:r>
            <a:r>
              <a:rPr lang="zh-CN" altLang="en-US" sz="1200" dirty="0">
                <a:solidFill>
                  <a:schemeClr val="tx1">
                    <a:lumMod val="75000"/>
                    <a:lumOff val="25000"/>
                  </a:schemeClr>
                </a:solidFill>
              </a:rPr>
              <a:t>攻击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fade">
                                      <p:cBhvr>
                                        <p:cTn id="20" dur="750"/>
                                        <p:tgtEl>
                                          <p:spTgt spid="77"/>
                                        </p:tgtEl>
                                      </p:cBhvr>
                                    </p:animEffect>
                                  </p:childTnLst>
                                </p:cTn>
                              </p:par>
                              <p:par>
                                <p:cTn id="21" presetID="53" presetClass="entr" presetSubtype="16" fill="hold" grpId="0" nodeType="withEffect">
                                  <p:stCondLst>
                                    <p:cond delay="275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par>
                                <p:cTn id="26" presetID="22" presetClass="entr" presetSubtype="8" fill="hold" grpId="0" nodeType="withEffect">
                                  <p:stCondLst>
                                    <p:cond delay="275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750"/>
                                        <p:tgtEl>
                                          <p:spTgt spid="50"/>
                                        </p:tgtEl>
                                      </p:cBhvr>
                                    </p:animEffect>
                                  </p:childTnLst>
                                </p:cTn>
                              </p:par>
                              <p:par>
                                <p:cTn id="29" presetID="10" presetClass="entr" presetSubtype="0" fill="hold" grpId="0" nodeType="withEffect">
                                  <p:stCondLst>
                                    <p:cond delay="325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42" presetClass="path" presetSubtype="0" decel="50000" fill="hold" grpId="1" nodeType="withEffect">
                                  <p:stCondLst>
                                    <p:cond delay="3250"/>
                                  </p:stCondLst>
                                  <p:childTnLst>
                                    <p:animMotion origin="layout" path="M 2.70833E-6 7.40741E-7 L 2.70833E-6 -0.09144 " pathEditMode="relative" rAng="0" ptsTypes="AA">
                                      <p:cBhvr>
                                        <p:cTn id="33" dur="1250" spd="-100000" fill="hold"/>
                                        <p:tgtEl>
                                          <p:spTgt spid="52"/>
                                        </p:tgtEl>
                                        <p:attrNameLst>
                                          <p:attrName>ppt_x</p:attrName>
                                          <p:attrName>ppt_y</p:attrName>
                                        </p:attrNameLst>
                                      </p:cBhvr>
                                      <p:rCtr x="0" y="-4583"/>
                                    </p:animMotion>
                                  </p:childTnLst>
                                </p:cTn>
                              </p:par>
                              <p:par>
                                <p:cTn id="34" presetID="10" presetClass="entr" presetSubtype="0" fill="hold" grpId="0" nodeType="withEffect">
                                  <p:stCondLst>
                                    <p:cond delay="325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42" presetClass="path" presetSubtype="0" decel="50000" fill="hold" grpId="1" nodeType="withEffect">
                                  <p:stCondLst>
                                    <p:cond delay="3250"/>
                                  </p:stCondLst>
                                  <p:childTnLst>
                                    <p:animMotion origin="layout" path="M 2.70833E-6 -1.11111E-6 L 2.70833E-6 -0.18055 " pathEditMode="relative" rAng="0" ptsTypes="AA">
                                      <p:cBhvr>
                                        <p:cTn id="38" dur="1250" spd="-100000" fill="hold"/>
                                        <p:tgtEl>
                                          <p:spTgt spid="53"/>
                                        </p:tgtEl>
                                        <p:attrNameLst>
                                          <p:attrName>ppt_x</p:attrName>
                                          <p:attrName>ppt_y</p:attrName>
                                        </p:attrNameLst>
                                      </p:cBhvr>
                                      <p:rCtr x="0" y="-9028"/>
                                    </p:animMotion>
                                  </p:childTnLst>
                                </p:cTn>
                              </p:par>
                              <p:par>
                                <p:cTn id="39" presetID="10" presetClass="entr" presetSubtype="0" fill="hold" grpId="0" nodeType="withEffect">
                                  <p:stCondLst>
                                    <p:cond delay="325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42" presetClass="path" presetSubtype="0" decel="50000" fill="hold" grpId="1" nodeType="withEffect">
                                  <p:stCondLst>
                                    <p:cond delay="3250"/>
                                  </p:stCondLst>
                                  <p:childTnLst>
                                    <p:animMotion origin="layout" path="M 2.70833E-6 -1.48148E-6 L 2.70833E-6 -0.26875 " pathEditMode="relative" rAng="0" ptsTypes="AA">
                                      <p:cBhvr>
                                        <p:cTn id="43" dur="1250" spd="-100000" fill="hold"/>
                                        <p:tgtEl>
                                          <p:spTgt spid="54"/>
                                        </p:tgtEl>
                                        <p:attrNameLst>
                                          <p:attrName>ppt_x</p:attrName>
                                          <p:attrName>ppt_y</p:attrName>
                                        </p:attrNameLst>
                                      </p:cBhvr>
                                      <p:rCtr x="0" y="-13449"/>
                                    </p:animMotion>
                                  </p:childTnLst>
                                </p:cTn>
                              </p:par>
                              <p:par>
                                <p:cTn id="44" presetID="10" presetClass="entr" presetSubtype="0" fill="hold" grpId="0" nodeType="withEffect">
                                  <p:stCondLst>
                                    <p:cond delay="450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750"/>
                                        <p:tgtEl>
                                          <p:spTgt spid="56"/>
                                        </p:tgtEl>
                                      </p:cBhvr>
                                    </p:animEffect>
                                  </p:childTnLst>
                                </p:cTn>
                              </p:par>
                              <p:par>
                                <p:cTn id="47" presetID="10" presetClass="entr" presetSubtype="0" fill="hold" grpId="0" nodeType="withEffect">
                                  <p:stCondLst>
                                    <p:cond delay="450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750"/>
                                        <p:tgtEl>
                                          <p:spTgt spid="49"/>
                                        </p:tgtEl>
                                      </p:cBhvr>
                                    </p:animEffect>
                                  </p:childTnLst>
                                </p:cTn>
                              </p:par>
                              <p:par>
                                <p:cTn id="50" presetID="10" presetClass="entr" presetSubtype="0" fill="hold" grpId="0" nodeType="withEffect">
                                  <p:stCondLst>
                                    <p:cond delay="45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750"/>
                                        <p:tgtEl>
                                          <p:spTgt spid="8"/>
                                        </p:tgtEl>
                                      </p:cBhvr>
                                    </p:animEffect>
                                  </p:childTnLst>
                                </p:cTn>
                              </p:par>
                              <p:par>
                                <p:cTn id="53" presetID="10" presetClass="entr" presetSubtype="0" fill="hold" grpId="0" nodeType="withEffect">
                                  <p:stCondLst>
                                    <p:cond delay="325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par>
                                <p:cTn id="56" presetID="42" presetClass="path" presetSubtype="0" decel="50000" fill="hold" grpId="1" nodeType="withEffect">
                                  <p:stCondLst>
                                    <p:cond delay="3250"/>
                                  </p:stCondLst>
                                  <p:childTnLst>
                                    <p:animMotion origin="layout" path="M 2.70833E-6 -1.11111E-6 L 2.70833E-6 -0.18055 " pathEditMode="relative" rAng="0" ptsTypes="AA">
                                      <p:cBhvr>
                                        <p:cTn id="57" dur="1250" spd="-100000" fill="hold"/>
                                        <p:tgtEl>
                                          <p:spTgt spid="9"/>
                                        </p:tgtEl>
                                        <p:attrNameLst>
                                          <p:attrName>ppt_x</p:attrName>
                                          <p:attrName>ppt_y</p:attrName>
                                        </p:attrNameLst>
                                      </p:cBhvr>
                                      <p:rCtr x="0" y="-9028"/>
                                    </p:animMotion>
                                  </p:childTnLst>
                                </p:cTn>
                              </p:par>
                              <p:par>
                                <p:cTn id="58" presetID="10" presetClass="entr" presetSubtype="0" fill="hold" grpId="0" nodeType="withEffect">
                                  <p:stCondLst>
                                    <p:cond delay="450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8" grpId="1"/>
      <p:bldP spid="98" grpId="2"/>
      <p:bldP spid="99" grpId="0"/>
      <p:bldP spid="99" grpId="1"/>
      <p:bldP spid="77" grpId="0" bldLvl="0" animBg="1"/>
      <p:bldP spid="49" grpId="0"/>
      <p:bldP spid="50" grpId="0"/>
      <p:bldP spid="51" grpId="0" bldLvl="0" animBg="1"/>
      <p:bldP spid="52" grpId="0" bldLvl="0" animBg="1"/>
      <p:bldP spid="52" grpId="1" bldLvl="0" animBg="1"/>
      <p:bldP spid="53" grpId="0" bldLvl="0" animBg="1"/>
      <p:bldP spid="53" grpId="1" bldLvl="0" animBg="1"/>
      <p:bldP spid="54" grpId="0" bldLvl="0" animBg="1"/>
      <p:bldP spid="54" grpId="1" bldLvl="0" animBg="1"/>
      <p:bldP spid="56" grpId="0"/>
      <p:bldP spid="8" grpId="0"/>
      <p:bldP spid="9" grpId="0" bldLvl="0" animBg="1"/>
      <p:bldP spid="9" grpId="1" bldLvl="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20"/>
          <p:cNvGrpSpPr/>
          <p:nvPr/>
        </p:nvGrpSpPr>
        <p:grpSpPr>
          <a:xfrm>
            <a:off x="9026018" y="2776216"/>
            <a:ext cx="2102982" cy="2102980"/>
            <a:chOff x="3627361" y="2776216"/>
            <a:chExt cx="2102982" cy="2102980"/>
          </a:xfrm>
        </p:grpSpPr>
        <p:sp>
          <p:nvSpPr>
            <p:cNvPr id="122" name="椭圆 121"/>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5"/>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4"/>
            </a:solidFill>
            <a:ln w="12700" cap="flat">
              <a:solidFill>
                <a:schemeClr val="accent4"/>
              </a:solidFill>
              <a:prstDash val="solid"/>
              <a:miter lim="800000"/>
            </a:ln>
          </p:spPr>
          <p:txBody>
            <a:bodyPr vert="horz" wrap="square" lIns="91440" tIns="45720" rIns="91440" bIns="45720" numCol="1" anchor="t" anchorCtr="0" compatLnSpc="1"/>
            <a:lstStyle/>
            <a:p>
              <a:endParaRPr lang="zh-CN" altLang="en-US"/>
            </a:p>
          </p:txBody>
        </p:sp>
        <p:sp>
          <p:nvSpPr>
            <p:cNvPr id="125" name="弧形 124"/>
            <p:cNvSpPr/>
            <p:nvPr/>
          </p:nvSpPr>
          <p:spPr>
            <a:xfrm rot="10800000">
              <a:off x="3849052" y="2993143"/>
              <a:ext cx="1659600" cy="1659600"/>
            </a:xfrm>
            <a:prstGeom prst="arc">
              <a:avLst>
                <a:gd name="adj1" fmla="val 5283054"/>
                <a:gd name="adj2" fmla="val 7107048"/>
              </a:avLst>
            </a:prstGeom>
            <a:ln w="381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6" name="组合 125"/>
          <p:cNvGrpSpPr/>
          <p:nvPr/>
        </p:nvGrpSpPr>
        <p:grpSpPr>
          <a:xfrm>
            <a:off x="6683093" y="3128738"/>
            <a:ext cx="1388408" cy="1388408"/>
            <a:chOff x="1272861" y="3128738"/>
            <a:chExt cx="1388408" cy="1388408"/>
          </a:xfrm>
        </p:grpSpPr>
        <p:sp>
          <p:nvSpPr>
            <p:cNvPr id="127" name="椭圆 126"/>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5"/>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3"/>
            </a:solidFill>
            <a:ln w="12700" cap="flat">
              <a:solidFill>
                <a:schemeClr val="accent3"/>
              </a:solidFill>
              <a:prstDash val="solid"/>
              <a:miter lim="800000"/>
            </a:ln>
          </p:spPr>
          <p:txBody>
            <a:bodyPr vert="horz" wrap="square" lIns="91440" tIns="45720" rIns="91440" bIns="45720" numCol="1" anchor="t" anchorCtr="0" compatLnSpc="1"/>
            <a:lstStyle/>
            <a:p>
              <a:endParaRPr lang="zh-CN" altLang="en-US"/>
            </a:p>
          </p:txBody>
        </p:sp>
        <p:sp>
          <p:nvSpPr>
            <p:cNvPr id="130" name="弧形 129"/>
            <p:cNvSpPr/>
            <p:nvPr/>
          </p:nvSpPr>
          <p:spPr>
            <a:xfrm>
              <a:off x="1404558" y="3270343"/>
              <a:ext cx="1105200" cy="1105200"/>
            </a:xfrm>
            <a:prstGeom prst="arc">
              <a:avLst>
                <a:gd name="adj1" fmla="val 5283054"/>
                <a:gd name="adj2" fmla="val 7107048"/>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 name="组合 21"/>
          <p:cNvGrpSpPr/>
          <p:nvPr/>
        </p:nvGrpSpPr>
        <p:grpSpPr>
          <a:xfrm>
            <a:off x="3627361" y="2776216"/>
            <a:ext cx="2102982" cy="2102980"/>
            <a:chOff x="3627361" y="2776216"/>
            <a:chExt cx="2102982" cy="2102980"/>
          </a:xfrm>
        </p:grpSpPr>
        <p:sp>
          <p:nvSpPr>
            <p:cNvPr id="74" name="椭圆 73"/>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5"/>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2"/>
            </a:solidFill>
            <a:ln w="12700" cap="flat">
              <a:solidFill>
                <a:schemeClr val="accent2"/>
              </a:solidFill>
              <a:prstDash val="solid"/>
              <a:miter lim="800000"/>
            </a:ln>
          </p:spPr>
          <p:txBody>
            <a:bodyPr vert="horz" wrap="square" lIns="91440" tIns="45720" rIns="91440" bIns="45720" numCol="1" anchor="t" anchorCtr="0" compatLnSpc="1"/>
            <a:lstStyle/>
            <a:p>
              <a:endParaRPr lang="zh-CN" altLang="en-US"/>
            </a:p>
          </p:txBody>
        </p:sp>
        <p:sp>
          <p:nvSpPr>
            <p:cNvPr id="98" name="弧形 97"/>
            <p:cNvSpPr/>
            <p:nvPr/>
          </p:nvSpPr>
          <p:spPr>
            <a:xfrm rot="10800000">
              <a:off x="3849052" y="2993143"/>
              <a:ext cx="1659600" cy="1659600"/>
            </a:xfrm>
            <a:prstGeom prst="arc">
              <a:avLst>
                <a:gd name="adj1" fmla="val 5283054"/>
                <a:gd name="adj2" fmla="val 7107048"/>
              </a:avLst>
            </a:prstGeom>
            <a:ln w="381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1" name="组合 20"/>
          <p:cNvGrpSpPr/>
          <p:nvPr/>
        </p:nvGrpSpPr>
        <p:grpSpPr>
          <a:xfrm>
            <a:off x="1272861" y="3128738"/>
            <a:ext cx="1388408" cy="1388408"/>
            <a:chOff x="1272861" y="3128738"/>
            <a:chExt cx="1388408" cy="1388408"/>
          </a:xfrm>
        </p:grpSpPr>
        <p:sp>
          <p:nvSpPr>
            <p:cNvPr id="72" name="椭圆 71"/>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5"/>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1"/>
            </a:solidFill>
            <a:ln w="12700" cap="flat">
              <a:solidFill>
                <a:schemeClr val="accent1"/>
              </a:solidFill>
              <a:prstDash val="solid"/>
              <a:miter lim="800000"/>
            </a:ln>
          </p:spPr>
          <p:txBody>
            <a:bodyPr vert="horz" wrap="square" lIns="91440" tIns="45720" rIns="91440" bIns="45720" numCol="1" anchor="t" anchorCtr="0" compatLnSpc="1"/>
            <a:lstStyle/>
            <a:p>
              <a:endParaRPr lang="zh-CN" altLang="en-US"/>
            </a:p>
          </p:txBody>
        </p:sp>
        <p:sp>
          <p:nvSpPr>
            <p:cNvPr id="95" name="弧形 94"/>
            <p:cNvSpPr/>
            <p:nvPr/>
          </p:nvSpPr>
          <p:spPr>
            <a:xfrm>
              <a:off x="1404558" y="3270343"/>
              <a:ext cx="1105200" cy="1105200"/>
            </a:xfrm>
            <a:prstGeom prst="arc">
              <a:avLst>
                <a:gd name="adj1" fmla="val 5283054"/>
                <a:gd name="adj2" fmla="val 7107048"/>
              </a:avLst>
            </a:prstGeom>
            <a:ln w="38100"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7" name="椭圆 26"/>
          <p:cNvSpPr/>
          <p:nvPr/>
        </p:nvSpPr>
        <p:spPr>
          <a:xfrm>
            <a:off x="4171632" y="3320486"/>
            <a:ext cx="1014440" cy="1014441"/>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102"/>
          <p:cNvSpPr>
            <a:spLocks noEditPoints="1"/>
          </p:cNvSpPr>
          <p:nvPr/>
        </p:nvSpPr>
        <p:spPr bwMode="auto">
          <a:xfrm>
            <a:off x="4498671" y="3633237"/>
            <a:ext cx="360363" cy="388938"/>
          </a:xfrm>
          <a:custGeom>
            <a:avLst/>
            <a:gdLst>
              <a:gd name="T0" fmla="*/ 76 w 96"/>
              <a:gd name="T1" fmla="*/ 64 h 104"/>
              <a:gd name="T2" fmla="*/ 59 w 96"/>
              <a:gd name="T3" fmla="*/ 73 h 104"/>
              <a:gd name="T4" fmla="*/ 38 w 96"/>
              <a:gd name="T5" fmla="*/ 61 h 104"/>
              <a:gd name="T6" fmla="*/ 40 w 96"/>
              <a:gd name="T7" fmla="*/ 52 h 104"/>
              <a:gd name="T8" fmla="*/ 39 w 96"/>
              <a:gd name="T9" fmla="*/ 46 h 104"/>
              <a:gd name="T10" fmla="*/ 61 w 96"/>
              <a:gd name="T11" fmla="*/ 34 h 104"/>
              <a:gd name="T12" fmla="*/ 76 w 96"/>
              <a:gd name="T13" fmla="*/ 40 h 104"/>
              <a:gd name="T14" fmla="*/ 96 w 96"/>
              <a:gd name="T15" fmla="*/ 20 h 104"/>
              <a:gd name="T16" fmla="*/ 76 w 96"/>
              <a:gd name="T17" fmla="*/ 0 h 104"/>
              <a:gd name="T18" fmla="*/ 56 w 96"/>
              <a:gd name="T19" fmla="*/ 20 h 104"/>
              <a:gd name="T20" fmla="*/ 57 w 96"/>
              <a:gd name="T21" fmla="*/ 26 h 104"/>
              <a:gd name="T22" fmla="*/ 35 w 96"/>
              <a:gd name="T23" fmla="*/ 38 h 104"/>
              <a:gd name="T24" fmla="*/ 20 w 96"/>
              <a:gd name="T25" fmla="*/ 32 h 104"/>
              <a:gd name="T26" fmla="*/ 0 w 96"/>
              <a:gd name="T27" fmla="*/ 52 h 104"/>
              <a:gd name="T28" fmla="*/ 20 w 96"/>
              <a:gd name="T29" fmla="*/ 72 h 104"/>
              <a:gd name="T30" fmla="*/ 32 w 96"/>
              <a:gd name="T31" fmla="*/ 68 h 104"/>
              <a:gd name="T32" fmla="*/ 32 w 96"/>
              <a:gd name="T33" fmla="*/ 68 h 104"/>
              <a:gd name="T34" fmla="*/ 56 w 96"/>
              <a:gd name="T35" fmla="*/ 82 h 104"/>
              <a:gd name="T36" fmla="*/ 56 w 96"/>
              <a:gd name="T37" fmla="*/ 84 h 104"/>
              <a:gd name="T38" fmla="*/ 76 w 96"/>
              <a:gd name="T39" fmla="*/ 104 h 104"/>
              <a:gd name="T40" fmla="*/ 96 w 96"/>
              <a:gd name="T41" fmla="*/ 84 h 104"/>
              <a:gd name="T42" fmla="*/ 76 w 96"/>
              <a:gd name="T43" fmla="*/ 64 h 104"/>
              <a:gd name="T44" fmla="*/ 76 w 96"/>
              <a:gd name="T45" fmla="*/ 8 h 104"/>
              <a:gd name="T46" fmla="*/ 88 w 96"/>
              <a:gd name="T47" fmla="*/ 20 h 104"/>
              <a:gd name="T48" fmla="*/ 76 w 96"/>
              <a:gd name="T49" fmla="*/ 32 h 104"/>
              <a:gd name="T50" fmla="*/ 64 w 96"/>
              <a:gd name="T51" fmla="*/ 20 h 104"/>
              <a:gd name="T52" fmla="*/ 76 w 96"/>
              <a:gd name="T53" fmla="*/ 8 h 104"/>
              <a:gd name="T54" fmla="*/ 20 w 96"/>
              <a:gd name="T55" fmla="*/ 64 h 104"/>
              <a:gd name="T56" fmla="*/ 8 w 96"/>
              <a:gd name="T57" fmla="*/ 52 h 104"/>
              <a:gd name="T58" fmla="*/ 20 w 96"/>
              <a:gd name="T59" fmla="*/ 40 h 104"/>
              <a:gd name="T60" fmla="*/ 32 w 96"/>
              <a:gd name="T61" fmla="*/ 52 h 104"/>
              <a:gd name="T62" fmla="*/ 20 w 96"/>
              <a:gd name="T63" fmla="*/ 64 h 104"/>
              <a:gd name="T64" fmla="*/ 76 w 96"/>
              <a:gd name="T65" fmla="*/ 96 h 104"/>
              <a:gd name="T66" fmla="*/ 64 w 96"/>
              <a:gd name="T67" fmla="*/ 84 h 104"/>
              <a:gd name="T68" fmla="*/ 76 w 96"/>
              <a:gd name="T69" fmla="*/ 72 h 104"/>
              <a:gd name="T70" fmla="*/ 88 w 96"/>
              <a:gd name="T71" fmla="*/ 84 h 104"/>
              <a:gd name="T72" fmla="*/ 76 w 96"/>
              <a:gd name="T73"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04">
                <a:moveTo>
                  <a:pt x="76" y="64"/>
                </a:moveTo>
                <a:cubicBezTo>
                  <a:pt x="69" y="64"/>
                  <a:pt x="63" y="68"/>
                  <a:pt x="59" y="73"/>
                </a:cubicBezTo>
                <a:cubicBezTo>
                  <a:pt x="38" y="61"/>
                  <a:pt x="38" y="61"/>
                  <a:pt x="38" y="61"/>
                </a:cubicBezTo>
                <a:cubicBezTo>
                  <a:pt x="39" y="58"/>
                  <a:pt x="40" y="55"/>
                  <a:pt x="40" y="52"/>
                </a:cubicBezTo>
                <a:cubicBezTo>
                  <a:pt x="40" y="50"/>
                  <a:pt x="40" y="48"/>
                  <a:pt x="39" y="46"/>
                </a:cubicBezTo>
                <a:cubicBezTo>
                  <a:pt x="61" y="34"/>
                  <a:pt x="61" y="34"/>
                  <a:pt x="61" y="34"/>
                </a:cubicBezTo>
                <a:cubicBezTo>
                  <a:pt x="65" y="37"/>
                  <a:pt x="70" y="40"/>
                  <a:pt x="76" y="40"/>
                </a:cubicBezTo>
                <a:cubicBezTo>
                  <a:pt x="87" y="40"/>
                  <a:pt x="96" y="31"/>
                  <a:pt x="96" y="20"/>
                </a:cubicBezTo>
                <a:cubicBezTo>
                  <a:pt x="96" y="9"/>
                  <a:pt x="87" y="0"/>
                  <a:pt x="76" y="0"/>
                </a:cubicBezTo>
                <a:cubicBezTo>
                  <a:pt x="65" y="0"/>
                  <a:pt x="56" y="9"/>
                  <a:pt x="56" y="20"/>
                </a:cubicBezTo>
                <a:cubicBezTo>
                  <a:pt x="56" y="22"/>
                  <a:pt x="56" y="24"/>
                  <a:pt x="57" y="26"/>
                </a:cubicBezTo>
                <a:cubicBezTo>
                  <a:pt x="35" y="38"/>
                  <a:pt x="35" y="38"/>
                  <a:pt x="35" y="38"/>
                </a:cubicBezTo>
                <a:cubicBezTo>
                  <a:pt x="31" y="35"/>
                  <a:pt x="26" y="32"/>
                  <a:pt x="20" y="32"/>
                </a:cubicBezTo>
                <a:cubicBezTo>
                  <a:pt x="9" y="32"/>
                  <a:pt x="0" y="41"/>
                  <a:pt x="0" y="52"/>
                </a:cubicBezTo>
                <a:cubicBezTo>
                  <a:pt x="0" y="63"/>
                  <a:pt x="9" y="72"/>
                  <a:pt x="20" y="72"/>
                </a:cubicBezTo>
                <a:cubicBezTo>
                  <a:pt x="25" y="72"/>
                  <a:pt x="29" y="70"/>
                  <a:pt x="32" y="68"/>
                </a:cubicBezTo>
                <a:cubicBezTo>
                  <a:pt x="32" y="68"/>
                  <a:pt x="32" y="68"/>
                  <a:pt x="32" y="68"/>
                </a:cubicBezTo>
                <a:cubicBezTo>
                  <a:pt x="56" y="82"/>
                  <a:pt x="56" y="82"/>
                  <a:pt x="56" y="82"/>
                </a:cubicBezTo>
                <a:cubicBezTo>
                  <a:pt x="56" y="83"/>
                  <a:pt x="56" y="83"/>
                  <a:pt x="56" y="84"/>
                </a:cubicBezTo>
                <a:cubicBezTo>
                  <a:pt x="56" y="95"/>
                  <a:pt x="65" y="104"/>
                  <a:pt x="76" y="104"/>
                </a:cubicBezTo>
                <a:cubicBezTo>
                  <a:pt x="87" y="104"/>
                  <a:pt x="96" y="95"/>
                  <a:pt x="96" y="84"/>
                </a:cubicBezTo>
                <a:cubicBezTo>
                  <a:pt x="96" y="73"/>
                  <a:pt x="87" y="64"/>
                  <a:pt x="76" y="64"/>
                </a:cubicBezTo>
                <a:close/>
                <a:moveTo>
                  <a:pt x="76" y="8"/>
                </a:moveTo>
                <a:cubicBezTo>
                  <a:pt x="83" y="8"/>
                  <a:pt x="88" y="13"/>
                  <a:pt x="88" y="20"/>
                </a:cubicBezTo>
                <a:cubicBezTo>
                  <a:pt x="88" y="27"/>
                  <a:pt x="83" y="32"/>
                  <a:pt x="76" y="32"/>
                </a:cubicBezTo>
                <a:cubicBezTo>
                  <a:pt x="69" y="32"/>
                  <a:pt x="64" y="27"/>
                  <a:pt x="64" y="20"/>
                </a:cubicBezTo>
                <a:cubicBezTo>
                  <a:pt x="64" y="13"/>
                  <a:pt x="69" y="8"/>
                  <a:pt x="76" y="8"/>
                </a:cubicBezTo>
                <a:close/>
                <a:moveTo>
                  <a:pt x="20" y="64"/>
                </a:moveTo>
                <a:cubicBezTo>
                  <a:pt x="13" y="64"/>
                  <a:pt x="8" y="59"/>
                  <a:pt x="8" y="52"/>
                </a:cubicBezTo>
                <a:cubicBezTo>
                  <a:pt x="8" y="45"/>
                  <a:pt x="13" y="40"/>
                  <a:pt x="20" y="40"/>
                </a:cubicBezTo>
                <a:cubicBezTo>
                  <a:pt x="27" y="40"/>
                  <a:pt x="32" y="45"/>
                  <a:pt x="32" y="52"/>
                </a:cubicBezTo>
                <a:cubicBezTo>
                  <a:pt x="32" y="59"/>
                  <a:pt x="27" y="64"/>
                  <a:pt x="20" y="64"/>
                </a:cubicBezTo>
                <a:close/>
                <a:moveTo>
                  <a:pt x="76" y="96"/>
                </a:moveTo>
                <a:cubicBezTo>
                  <a:pt x="69" y="96"/>
                  <a:pt x="64" y="91"/>
                  <a:pt x="64" y="84"/>
                </a:cubicBezTo>
                <a:cubicBezTo>
                  <a:pt x="64" y="77"/>
                  <a:pt x="69" y="72"/>
                  <a:pt x="76" y="72"/>
                </a:cubicBezTo>
                <a:cubicBezTo>
                  <a:pt x="83" y="72"/>
                  <a:pt x="88" y="77"/>
                  <a:pt x="88" y="84"/>
                </a:cubicBezTo>
                <a:cubicBezTo>
                  <a:pt x="88" y="91"/>
                  <a:pt x="83" y="96"/>
                  <a:pt x="76" y="9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 name="椭圆 22"/>
          <p:cNvSpPr/>
          <p:nvPr/>
        </p:nvSpPr>
        <p:spPr>
          <a:xfrm>
            <a:off x="9582094" y="3320486"/>
            <a:ext cx="1014440" cy="101444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31"/>
          <p:cNvSpPr>
            <a:spLocks noEditPoints="1"/>
          </p:cNvSpPr>
          <p:nvPr/>
        </p:nvSpPr>
        <p:spPr bwMode="auto">
          <a:xfrm>
            <a:off x="9863889" y="3617362"/>
            <a:ext cx="450850" cy="420688"/>
          </a:xfrm>
          <a:custGeom>
            <a:avLst/>
            <a:gdLst>
              <a:gd name="T0" fmla="*/ 64 w 120"/>
              <a:gd name="T1" fmla="*/ 8 h 112"/>
              <a:gd name="T2" fmla="*/ 64 w 120"/>
              <a:gd name="T3" fmla="*/ 4 h 112"/>
              <a:gd name="T4" fmla="*/ 60 w 120"/>
              <a:gd name="T5" fmla="*/ 0 h 112"/>
              <a:gd name="T6" fmla="*/ 56 w 120"/>
              <a:gd name="T7" fmla="*/ 4 h 112"/>
              <a:gd name="T8" fmla="*/ 56 w 120"/>
              <a:gd name="T9" fmla="*/ 8 h 112"/>
              <a:gd name="T10" fmla="*/ 40 w 120"/>
              <a:gd name="T11" fmla="*/ 28 h 112"/>
              <a:gd name="T12" fmla="*/ 56 w 120"/>
              <a:gd name="T13" fmla="*/ 48 h 112"/>
              <a:gd name="T14" fmla="*/ 56 w 120"/>
              <a:gd name="T15" fmla="*/ 108 h 112"/>
              <a:gd name="T16" fmla="*/ 60 w 120"/>
              <a:gd name="T17" fmla="*/ 112 h 112"/>
              <a:gd name="T18" fmla="*/ 64 w 120"/>
              <a:gd name="T19" fmla="*/ 108 h 112"/>
              <a:gd name="T20" fmla="*/ 64 w 120"/>
              <a:gd name="T21" fmla="*/ 48 h 112"/>
              <a:gd name="T22" fmla="*/ 80 w 120"/>
              <a:gd name="T23" fmla="*/ 28 h 112"/>
              <a:gd name="T24" fmla="*/ 64 w 120"/>
              <a:gd name="T25" fmla="*/ 8 h 112"/>
              <a:gd name="T26" fmla="*/ 60 w 120"/>
              <a:gd name="T27" fmla="*/ 40 h 112"/>
              <a:gd name="T28" fmla="*/ 48 w 120"/>
              <a:gd name="T29" fmla="*/ 28 h 112"/>
              <a:gd name="T30" fmla="*/ 60 w 120"/>
              <a:gd name="T31" fmla="*/ 16 h 112"/>
              <a:gd name="T32" fmla="*/ 72 w 120"/>
              <a:gd name="T33" fmla="*/ 28 h 112"/>
              <a:gd name="T34" fmla="*/ 60 w 120"/>
              <a:gd name="T35" fmla="*/ 40 h 112"/>
              <a:gd name="T36" fmla="*/ 104 w 120"/>
              <a:gd name="T37" fmla="*/ 64 h 112"/>
              <a:gd name="T38" fmla="*/ 104 w 120"/>
              <a:gd name="T39" fmla="*/ 4 h 112"/>
              <a:gd name="T40" fmla="*/ 100 w 120"/>
              <a:gd name="T41" fmla="*/ 0 h 112"/>
              <a:gd name="T42" fmla="*/ 96 w 120"/>
              <a:gd name="T43" fmla="*/ 4 h 112"/>
              <a:gd name="T44" fmla="*/ 96 w 120"/>
              <a:gd name="T45" fmla="*/ 64 h 112"/>
              <a:gd name="T46" fmla="*/ 80 w 120"/>
              <a:gd name="T47" fmla="*/ 84 h 112"/>
              <a:gd name="T48" fmla="*/ 96 w 120"/>
              <a:gd name="T49" fmla="*/ 104 h 112"/>
              <a:gd name="T50" fmla="*/ 96 w 120"/>
              <a:gd name="T51" fmla="*/ 108 h 112"/>
              <a:gd name="T52" fmla="*/ 100 w 120"/>
              <a:gd name="T53" fmla="*/ 112 h 112"/>
              <a:gd name="T54" fmla="*/ 104 w 120"/>
              <a:gd name="T55" fmla="*/ 108 h 112"/>
              <a:gd name="T56" fmla="*/ 104 w 120"/>
              <a:gd name="T57" fmla="*/ 104 h 112"/>
              <a:gd name="T58" fmla="*/ 120 w 120"/>
              <a:gd name="T59" fmla="*/ 84 h 112"/>
              <a:gd name="T60" fmla="*/ 104 w 120"/>
              <a:gd name="T61" fmla="*/ 64 h 112"/>
              <a:gd name="T62" fmla="*/ 100 w 120"/>
              <a:gd name="T63" fmla="*/ 96 h 112"/>
              <a:gd name="T64" fmla="*/ 88 w 120"/>
              <a:gd name="T65" fmla="*/ 84 h 112"/>
              <a:gd name="T66" fmla="*/ 100 w 120"/>
              <a:gd name="T67" fmla="*/ 72 h 112"/>
              <a:gd name="T68" fmla="*/ 112 w 120"/>
              <a:gd name="T69" fmla="*/ 84 h 112"/>
              <a:gd name="T70" fmla="*/ 100 w 120"/>
              <a:gd name="T71" fmla="*/ 96 h 112"/>
              <a:gd name="T72" fmla="*/ 24 w 120"/>
              <a:gd name="T73" fmla="*/ 48 h 112"/>
              <a:gd name="T74" fmla="*/ 24 w 120"/>
              <a:gd name="T75" fmla="*/ 4 h 112"/>
              <a:gd name="T76" fmla="*/ 20 w 120"/>
              <a:gd name="T77" fmla="*/ 0 h 112"/>
              <a:gd name="T78" fmla="*/ 16 w 120"/>
              <a:gd name="T79" fmla="*/ 4 h 112"/>
              <a:gd name="T80" fmla="*/ 16 w 120"/>
              <a:gd name="T81" fmla="*/ 48 h 112"/>
              <a:gd name="T82" fmla="*/ 0 w 120"/>
              <a:gd name="T83" fmla="*/ 68 h 112"/>
              <a:gd name="T84" fmla="*/ 16 w 120"/>
              <a:gd name="T85" fmla="*/ 88 h 112"/>
              <a:gd name="T86" fmla="*/ 16 w 120"/>
              <a:gd name="T87" fmla="*/ 108 h 112"/>
              <a:gd name="T88" fmla="*/ 20 w 120"/>
              <a:gd name="T89" fmla="*/ 112 h 112"/>
              <a:gd name="T90" fmla="*/ 24 w 120"/>
              <a:gd name="T91" fmla="*/ 108 h 112"/>
              <a:gd name="T92" fmla="*/ 24 w 120"/>
              <a:gd name="T93" fmla="*/ 88 h 112"/>
              <a:gd name="T94" fmla="*/ 40 w 120"/>
              <a:gd name="T95" fmla="*/ 68 h 112"/>
              <a:gd name="T96" fmla="*/ 24 w 120"/>
              <a:gd name="T97" fmla="*/ 48 h 112"/>
              <a:gd name="T98" fmla="*/ 20 w 120"/>
              <a:gd name="T99" fmla="*/ 80 h 112"/>
              <a:gd name="T100" fmla="*/ 8 w 120"/>
              <a:gd name="T101" fmla="*/ 68 h 112"/>
              <a:gd name="T102" fmla="*/ 20 w 120"/>
              <a:gd name="T103" fmla="*/ 56 h 112"/>
              <a:gd name="T104" fmla="*/ 32 w 120"/>
              <a:gd name="T105" fmla="*/ 68 h 112"/>
              <a:gd name="T106" fmla="*/ 20 w 120"/>
              <a:gd name="T107" fmla="*/ 8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112">
                <a:moveTo>
                  <a:pt x="64" y="8"/>
                </a:moveTo>
                <a:cubicBezTo>
                  <a:pt x="64" y="4"/>
                  <a:pt x="64" y="4"/>
                  <a:pt x="64" y="4"/>
                </a:cubicBezTo>
                <a:cubicBezTo>
                  <a:pt x="64" y="2"/>
                  <a:pt x="62" y="0"/>
                  <a:pt x="60" y="0"/>
                </a:cubicBezTo>
                <a:cubicBezTo>
                  <a:pt x="58" y="0"/>
                  <a:pt x="56" y="2"/>
                  <a:pt x="56" y="4"/>
                </a:cubicBezTo>
                <a:cubicBezTo>
                  <a:pt x="56" y="8"/>
                  <a:pt x="56" y="8"/>
                  <a:pt x="56" y="8"/>
                </a:cubicBezTo>
                <a:cubicBezTo>
                  <a:pt x="47" y="10"/>
                  <a:pt x="40" y="18"/>
                  <a:pt x="40" y="28"/>
                </a:cubicBezTo>
                <a:cubicBezTo>
                  <a:pt x="40" y="38"/>
                  <a:pt x="47" y="46"/>
                  <a:pt x="56" y="48"/>
                </a:cubicBezTo>
                <a:cubicBezTo>
                  <a:pt x="56" y="108"/>
                  <a:pt x="56" y="108"/>
                  <a:pt x="56" y="108"/>
                </a:cubicBezTo>
                <a:cubicBezTo>
                  <a:pt x="56" y="110"/>
                  <a:pt x="58" y="112"/>
                  <a:pt x="60" y="112"/>
                </a:cubicBezTo>
                <a:cubicBezTo>
                  <a:pt x="62" y="112"/>
                  <a:pt x="64" y="110"/>
                  <a:pt x="64" y="108"/>
                </a:cubicBezTo>
                <a:cubicBezTo>
                  <a:pt x="64" y="48"/>
                  <a:pt x="64" y="48"/>
                  <a:pt x="64" y="48"/>
                </a:cubicBezTo>
                <a:cubicBezTo>
                  <a:pt x="73" y="46"/>
                  <a:pt x="80" y="38"/>
                  <a:pt x="80" y="28"/>
                </a:cubicBezTo>
                <a:cubicBezTo>
                  <a:pt x="80" y="18"/>
                  <a:pt x="73" y="10"/>
                  <a:pt x="64" y="8"/>
                </a:cubicBezTo>
                <a:close/>
                <a:moveTo>
                  <a:pt x="60" y="40"/>
                </a:moveTo>
                <a:cubicBezTo>
                  <a:pt x="53" y="40"/>
                  <a:pt x="48" y="35"/>
                  <a:pt x="48" y="28"/>
                </a:cubicBezTo>
                <a:cubicBezTo>
                  <a:pt x="48" y="21"/>
                  <a:pt x="53" y="16"/>
                  <a:pt x="60" y="16"/>
                </a:cubicBezTo>
                <a:cubicBezTo>
                  <a:pt x="67" y="16"/>
                  <a:pt x="72" y="21"/>
                  <a:pt x="72" y="28"/>
                </a:cubicBezTo>
                <a:cubicBezTo>
                  <a:pt x="72" y="35"/>
                  <a:pt x="67" y="40"/>
                  <a:pt x="60" y="40"/>
                </a:cubicBezTo>
                <a:close/>
                <a:moveTo>
                  <a:pt x="104" y="64"/>
                </a:moveTo>
                <a:cubicBezTo>
                  <a:pt x="104" y="4"/>
                  <a:pt x="104" y="4"/>
                  <a:pt x="104" y="4"/>
                </a:cubicBezTo>
                <a:cubicBezTo>
                  <a:pt x="104" y="2"/>
                  <a:pt x="102" y="0"/>
                  <a:pt x="100" y="0"/>
                </a:cubicBezTo>
                <a:cubicBezTo>
                  <a:pt x="98" y="0"/>
                  <a:pt x="96" y="2"/>
                  <a:pt x="96" y="4"/>
                </a:cubicBezTo>
                <a:cubicBezTo>
                  <a:pt x="96" y="64"/>
                  <a:pt x="96" y="64"/>
                  <a:pt x="96" y="64"/>
                </a:cubicBezTo>
                <a:cubicBezTo>
                  <a:pt x="87" y="66"/>
                  <a:pt x="80" y="74"/>
                  <a:pt x="80" y="84"/>
                </a:cubicBezTo>
                <a:cubicBezTo>
                  <a:pt x="80" y="94"/>
                  <a:pt x="87" y="102"/>
                  <a:pt x="96" y="104"/>
                </a:cubicBezTo>
                <a:cubicBezTo>
                  <a:pt x="96" y="108"/>
                  <a:pt x="96" y="108"/>
                  <a:pt x="96" y="108"/>
                </a:cubicBezTo>
                <a:cubicBezTo>
                  <a:pt x="96" y="110"/>
                  <a:pt x="98" y="112"/>
                  <a:pt x="100" y="112"/>
                </a:cubicBezTo>
                <a:cubicBezTo>
                  <a:pt x="102" y="112"/>
                  <a:pt x="104" y="110"/>
                  <a:pt x="104" y="108"/>
                </a:cubicBezTo>
                <a:cubicBezTo>
                  <a:pt x="104" y="104"/>
                  <a:pt x="104" y="104"/>
                  <a:pt x="104" y="104"/>
                </a:cubicBezTo>
                <a:cubicBezTo>
                  <a:pt x="113" y="102"/>
                  <a:pt x="120" y="94"/>
                  <a:pt x="120" y="84"/>
                </a:cubicBezTo>
                <a:cubicBezTo>
                  <a:pt x="120" y="74"/>
                  <a:pt x="113" y="66"/>
                  <a:pt x="104" y="64"/>
                </a:cubicBezTo>
                <a:close/>
                <a:moveTo>
                  <a:pt x="100" y="96"/>
                </a:moveTo>
                <a:cubicBezTo>
                  <a:pt x="93" y="96"/>
                  <a:pt x="88" y="91"/>
                  <a:pt x="88" y="84"/>
                </a:cubicBezTo>
                <a:cubicBezTo>
                  <a:pt x="88" y="77"/>
                  <a:pt x="93" y="72"/>
                  <a:pt x="100" y="72"/>
                </a:cubicBezTo>
                <a:cubicBezTo>
                  <a:pt x="107" y="72"/>
                  <a:pt x="112" y="77"/>
                  <a:pt x="112" y="84"/>
                </a:cubicBezTo>
                <a:cubicBezTo>
                  <a:pt x="112" y="91"/>
                  <a:pt x="107" y="96"/>
                  <a:pt x="100" y="96"/>
                </a:cubicBezTo>
                <a:close/>
                <a:moveTo>
                  <a:pt x="24" y="48"/>
                </a:moveTo>
                <a:cubicBezTo>
                  <a:pt x="24" y="4"/>
                  <a:pt x="24" y="4"/>
                  <a:pt x="24" y="4"/>
                </a:cubicBezTo>
                <a:cubicBezTo>
                  <a:pt x="24" y="2"/>
                  <a:pt x="22" y="0"/>
                  <a:pt x="20" y="0"/>
                </a:cubicBezTo>
                <a:cubicBezTo>
                  <a:pt x="18" y="0"/>
                  <a:pt x="16" y="2"/>
                  <a:pt x="16" y="4"/>
                </a:cubicBezTo>
                <a:cubicBezTo>
                  <a:pt x="16" y="48"/>
                  <a:pt x="16" y="48"/>
                  <a:pt x="16" y="48"/>
                </a:cubicBezTo>
                <a:cubicBezTo>
                  <a:pt x="7" y="50"/>
                  <a:pt x="0" y="58"/>
                  <a:pt x="0" y="68"/>
                </a:cubicBezTo>
                <a:cubicBezTo>
                  <a:pt x="0" y="78"/>
                  <a:pt x="7" y="86"/>
                  <a:pt x="16" y="88"/>
                </a:cubicBezTo>
                <a:cubicBezTo>
                  <a:pt x="16" y="108"/>
                  <a:pt x="16" y="108"/>
                  <a:pt x="16" y="108"/>
                </a:cubicBezTo>
                <a:cubicBezTo>
                  <a:pt x="16" y="110"/>
                  <a:pt x="18" y="112"/>
                  <a:pt x="20" y="112"/>
                </a:cubicBezTo>
                <a:cubicBezTo>
                  <a:pt x="22" y="112"/>
                  <a:pt x="24" y="110"/>
                  <a:pt x="24" y="108"/>
                </a:cubicBezTo>
                <a:cubicBezTo>
                  <a:pt x="24" y="88"/>
                  <a:pt x="24" y="88"/>
                  <a:pt x="24" y="88"/>
                </a:cubicBezTo>
                <a:cubicBezTo>
                  <a:pt x="33" y="86"/>
                  <a:pt x="40" y="78"/>
                  <a:pt x="40" y="68"/>
                </a:cubicBezTo>
                <a:cubicBezTo>
                  <a:pt x="40" y="58"/>
                  <a:pt x="33" y="50"/>
                  <a:pt x="24" y="48"/>
                </a:cubicBezTo>
                <a:close/>
                <a:moveTo>
                  <a:pt x="20" y="80"/>
                </a:moveTo>
                <a:cubicBezTo>
                  <a:pt x="13" y="80"/>
                  <a:pt x="8" y="75"/>
                  <a:pt x="8" y="68"/>
                </a:cubicBezTo>
                <a:cubicBezTo>
                  <a:pt x="8" y="61"/>
                  <a:pt x="13" y="56"/>
                  <a:pt x="20" y="56"/>
                </a:cubicBezTo>
                <a:cubicBezTo>
                  <a:pt x="27" y="56"/>
                  <a:pt x="32" y="61"/>
                  <a:pt x="32" y="68"/>
                </a:cubicBezTo>
                <a:cubicBezTo>
                  <a:pt x="32" y="75"/>
                  <a:pt x="27" y="80"/>
                  <a:pt x="20" y="8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42" name="椭圆 41"/>
          <p:cNvSpPr/>
          <p:nvPr/>
        </p:nvSpPr>
        <p:spPr>
          <a:xfrm>
            <a:off x="1611925"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15"/>
          <p:cNvSpPr>
            <a:spLocks noEditPoints="1"/>
          </p:cNvSpPr>
          <p:nvPr/>
        </p:nvSpPr>
        <p:spPr bwMode="auto">
          <a:xfrm>
            <a:off x="1847535" y="3698030"/>
            <a:ext cx="219247" cy="259353"/>
          </a:xfrm>
          <a:custGeom>
            <a:avLst/>
            <a:gdLst>
              <a:gd name="T0" fmla="*/ 4 w 104"/>
              <a:gd name="T1" fmla="*/ 36 h 123"/>
              <a:gd name="T2" fmla="*/ 76 w 104"/>
              <a:gd name="T3" fmla="*/ 36 h 123"/>
              <a:gd name="T4" fmla="*/ 80 w 104"/>
              <a:gd name="T5" fmla="*/ 32 h 123"/>
              <a:gd name="T6" fmla="*/ 76 w 104"/>
              <a:gd name="T7" fmla="*/ 28 h 123"/>
              <a:gd name="T8" fmla="*/ 4 w 104"/>
              <a:gd name="T9" fmla="*/ 28 h 123"/>
              <a:gd name="T10" fmla="*/ 0 w 104"/>
              <a:gd name="T11" fmla="*/ 32 h 123"/>
              <a:gd name="T12" fmla="*/ 4 w 104"/>
              <a:gd name="T13" fmla="*/ 36 h 123"/>
              <a:gd name="T14" fmla="*/ 4 w 104"/>
              <a:gd name="T15" fmla="*/ 60 h 123"/>
              <a:gd name="T16" fmla="*/ 48 w 104"/>
              <a:gd name="T17" fmla="*/ 60 h 123"/>
              <a:gd name="T18" fmla="*/ 52 w 104"/>
              <a:gd name="T19" fmla="*/ 56 h 123"/>
              <a:gd name="T20" fmla="*/ 48 w 104"/>
              <a:gd name="T21" fmla="*/ 52 h 123"/>
              <a:gd name="T22" fmla="*/ 4 w 104"/>
              <a:gd name="T23" fmla="*/ 52 h 123"/>
              <a:gd name="T24" fmla="*/ 0 w 104"/>
              <a:gd name="T25" fmla="*/ 56 h 123"/>
              <a:gd name="T26" fmla="*/ 4 w 104"/>
              <a:gd name="T27" fmla="*/ 60 h 123"/>
              <a:gd name="T28" fmla="*/ 4 w 104"/>
              <a:gd name="T29" fmla="*/ 12 h 123"/>
              <a:gd name="T30" fmla="*/ 76 w 104"/>
              <a:gd name="T31" fmla="*/ 12 h 123"/>
              <a:gd name="T32" fmla="*/ 80 w 104"/>
              <a:gd name="T33" fmla="*/ 8 h 123"/>
              <a:gd name="T34" fmla="*/ 76 w 104"/>
              <a:gd name="T35" fmla="*/ 4 h 123"/>
              <a:gd name="T36" fmla="*/ 4 w 104"/>
              <a:gd name="T37" fmla="*/ 4 h 123"/>
              <a:gd name="T38" fmla="*/ 0 w 104"/>
              <a:gd name="T39" fmla="*/ 8 h 123"/>
              <a:gd name="T40" fmla="*/ 4 w 104"/>
              <a:gd name="T41" fmla="*/ 12 h 123"/>
              <a:gd name="T42" fmla="*/ 100 w 104"/>
              <a:gd name="T43" fmla="*/ 0 h 123"/>
              <a:gd name="T44" fmla="*/ 96 w 104"/>
              <a:gd name="T45" fmla="*/ 4 h 123"/>
              <a:gd name="T46" fmla="*/ 96 w 104"/>
              <a:gd name="T47" fmla="*/ 69 h 123"/>
              <a:gd name="T48" fmla="*/ 60 w 104"/>
              <a:gd name="T49" fmla="*/ 70 h 123"/>
              <a:gd name="T50" fmla="*/ 43 w 104"/>
              <a:gd name="T51" fmla="*/ 109 h 123"/>
              <a:gd name="T52" fmla="*/ 85 w 104"/>
              <a:gd name="T53" fmla="*/ 114 h 123"/>
              <a:gd name="T54" fmla="*/ 104 w 104"/>
              <a:gd name="T55" fmla="*/ 84 h 123"/>
              <a:gd name="T56" fmla="*/ 104 w 104"/>
              <a:gd name="T57" fmla="*/ 84 h 123"/>
              <a:gd name="T58" fmla="*/ 104 w 104"/>
              <a:gd name="T59" fmla="*/ 4 h 123"/>
              <a:gd name="T60" fmla="*/ 100 w 104"/>
              <a:gd name="T61" fmla="*/ 0 h 123"/>
              <a:gd name="T62" fmla="*/ 82 w 104"/>
              <a:gd name="T63" fmla="*/ 107 h 123"/>
              <a:gd name="T64" fmla="*/ 50 w 104"/>
              <a:gd name="T65" fmla="*/ 106 h 123"/>
              <a:gd name="T66" fmla="*/ 62 w 104"/>
              <a:gd name="T67" fmla="*/ 77 h 123"/>
              <a:gd name="T68" fmla="*/ 95 w 104"/>
              <a:gd name="T69" fmla="*/ 78 h 123"/>
              <a:gd name="T70" fmla="*/ 82 w 104"/>
              <a:gd name="T71" fmla="*/ 107 h 123"/>
              <a:gd name="T72" fmla="*/ 28 w 104"/>
              <a:gd name="T73" fmla="*/ 76 h 123"/>
              <a:gd name="T74" fmla="*/ 4 w 104"/>
              <a:gd name="T75" fmla="*/ 76 h 123"/>
              <a:gd name="T76" fmla="*/ 0 w 104"/>
              <a:gd name="T77" fmla="*/ 80 h 123"/>
              <a:gd name="T78" fmla="*/ 4 w 104"/>
              <a:gd name="T79" fmla="*/ 84 h 123"/>
              <a:gd name="T80" fmla="*/ 28 w 104"/>
              <a:gd name="T81" fmla="*/ 84 h 123"/>
              <a:gd name="T82" fmla="*/ 32 w 104"/>
              <a:gd name="T83" fmla="*/ 80 h 123"/>
              <a:gd name="T84" fmla="*/ 28 w 104"/>
              <a:gd name="T85" fmla="*/ 7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23">
                <a:moveTo>
                  <a:pt x="4" y="36"/>
                </a:moveTo>
                <a:cubicBezTo>
                  <a:pt x="76" y="36"/>
                  <a:pt x="76" y="36"/>
                  <a:pt x="76" y="36"/>
                </a:cubicBezTo>
                <a:cubicBezTo>
                  <a:pt x="78" y="36"/>
                  <a:pt x="80" y="34"/>
                  <a:pt x="80" y="32"/>
                </a:cubicBezTo>
                <a:cubicBezTo>
                  <a:pt x="80" y="30"/>
                  <a:pt x="78" y="28"/>
                  <a:pt x="76" y="28"/>
                </a:cubicBezTo>
                <a:cubicBezTo>
                  <a:pt x="4" y="28"/>
                  <a:pt x="4" y="28"/>
                  <a:pt x="4" y="28"/>
                </a:cubicBezTo>
                <a:cubicBezTo>
                  <a:pt x="2" y="28"/>
                  <a:pt x="0" y="30"/>
                  <a:pt x="0" y="32"/>
                </a:cubicBezTo>
                <a:cubicBezTo>
                  <a:pt x="0" y="34"/>
                  <a:pt x="2" y="36"/>
                  <a:pt x="4" y="36"/>
                </a:cubicBezTo>
                <a:close/>
                <a:moveTo>
                  <a:pt x="4" y="60"/>
                </a:moveTo>
                <a:cubicBezTo>
                  <a:pt x="48" y="60"/>
                  <a:pt x="48" y="60"/>
                  <a:pt x="48" y="60"/>
                </a:cubicBezTo>
                <a:cubicBezTo>
                  <a:pt x="50" y="60"/>
                  <a:pt x="52" y="58"/>
                  <a:pt x="52" y="56"/>
                </a:cubicBezTo>
                <a:cubicBezTo>
                  <a:pt x="52" y="54"/>
                  <a:pt x="50" y="52"/>
                  <a:pt x="48" y="52"/>
                </a:cubicBezTo>
                <a:cubicBezTo>
                  <a:pt x="4" y="52"/>
                  <a:pt x="4" y="52"/>
                  <a:pt x="4" y="52"/>
                </a:cubicBezTo>
                <a:cubicBezTo>
                  <a:pt x="2" y="52"/>
                  <a:pt x="0" y="54"/>
                  <a:pt x="0" y="56"/>
                </a:cubicBezTo>
                <a:cubicBezTo>
                  <a:pt x="0" y="58"/>
                  <a:pt x="2" y="60"/>
                  <a:pt x="4" y="60"/>
                </a:cubicBezTo>
                <a:close/>
                <a:moveTo>
                  <a:pt x="4" y="12"/>
                </a:moveTo>
                <a:cubicBezTo>
                  <a:pt x="76" y="12"/>
                  <a:pt x="76" y="12"/>
                  <a:pt x="76" y="12"/>
                </a:cubicBezTo>
                <a:cubicBezTo>
                  <a:pt x="78" y="12"/>
                  <a:pt x="80" y="10"/>
                  <a:pt x="80" y="8"/>
                </a:cubicBezTo>
                <a:cubicBezTo>
                  <a:pt x="80" y="6"/>
                  <a:pt x="78" y="4"/>
                  <a:pt x="76" y="4"/>
                </a:cubicBezTo>
                <a:cubicBezTo>
                  <a:pt x="4" y="4"/>
                  <a:pt x="4" y="4"/>
                  <a:pt x="4" y="4"/>
                </a:cubicBezTo>
                <a:cubicBezTo>
                  <a:pt x="2" y="4"/>
                  <a:pt x="0" y="6"/>
                  <a:pt x="0" y="8"/>
                </a:cubicBezTo>
                <a:cubicBezTo>
                  <a:pt x="0" y="10"/>
                  <a:pt x="2" y="12"/>
                  <a:pt x="4" y="12"/>
                </a:cubicBezTo>
                <a:close/>
                <a:moveTo>
                  <a:pt x="100" y="0"/>
                </a:moveTo>
                <a:cubicBezTo>
                  <a:pt x="98" y="0"/>
                  <a:pt x="96" y="2"/>
                  <a:pt x="96" y="4"/>
                </a:cubicBezTo>
                <a:cubicBezTo>
                  <a:pt x="96" y="69"/>
                  <a:pt x="96" y="69"/>
                  <a:pt x="96" y="69"/>
                </a:cubicBezTo>
                <a:cubicBezTo>
                  <a:pt x="87" y="63"/>
                  <a:pt x="73" y="63"/>
                  <a:pt x="60" y="70"/>
                </a:cubicBezTo>
                <a:cubicBezTo>
                  <a:pt x="43" y="80"/>
                  <a:pt x="36" y="97"/>
                  <a:pt x="43" y="109"/>
                </a:cubicBezTo>
                <a:cubicBezTo>
                  <a:pt x="50" y="122"/>
                  <a:pt x="69" y="123"/>
                  <a:pt x="85" y="114"/>
                </a:cubicBezTo>
                <a:cubicBezTo>
                  <a:pt x="97" y="107"/>
                  <a:pt x="104" y="95"/>
                  <a:pt x="104" y="84"/>
                </a:cubicBezTo>
                <a:cubicBezTo>
                  <a:pt x="104" y="84"/>
                  <a:pt x="104" y="84"/>
                  <a:pt x="104" y="84"/>
                </a:cubicBezTo>
                <a:cubicBezTo>
                  <a:pt x="104" y="4"/>
                  <a:pt x="104" y="4"/>
                  <a:pt x="104" y="4"/>
                </a:cubicBezTo>
                <a:cubicBezTo>
                  <a:pt x="104" y="2"/>
                  <a:pt x="102" y="0"/>
                  <a:pt x="100" y="0"/>
                </a:cubicBezTo>
                <a:close/>
                <a:moveTo>
                  <a:pt x="82" y="107"/>
                </a:moveTo>
                <a:cubicBezTo>
                  <a:pt x="70" y="115"/>
                  <a:pt x="55" y="114"/>
                  <a:pt x="50" y="106"/>
                </a:cubicBezTo>
                <a:cubicBezTo>
                  <a:pt x="44" y="97"/>
                  <a:pt x="50" y="84"/>
                  <a:pt x="62" y="77"/>
                </a:cubicBezTo>
                <a:cubicBezTo>
                  <a:pt x="74" y="69"/>
                  <a:pt x="89" y="70"/>
                  <a:pt x="95" y="78"/>
                </a:cubicBezTo>
                <a:cubicBezTo>
                  <a:pt x="100" y="87"/>
                  <a:pt x="94" y="100"/>
                  <a:pt x="82" y="107"/>
                </a:cubicBezTo>
                <a:close/>
                <a:moveTo>
                  <a:pt x="28" y="76"/>
                </a:moveTo>
                <a:cubicBezTo>
                  <a:pt x="4" y="76"/>
                  <a:pt x="4" y="76"/>
                  <a:pt x="4" y="76"/>
                </a:cubicBezTo>
                <a:cubicBezTo>
                  <a:pt x="2" y="76"/>
                  <a:pt x="0" y="78"/>
                  <a:pt x="0" y="80"/>
                </a:cubicBezTo>
                <a:cubicBezTo>
                  <a:pt x="0" y="82"/>
                  <a:pt x="2" y="84"/>
                  <a:pt x="4" y="84"/>
                </a:cubicBezTo>
                <a:cubicBezTo>
                  <a:pt x="28" y="84"/>
                  <a:pt x="28" y="84"/>
                  <a:pt x="28" y="84"/>
                </a:cubicBezTo>
                <a:cubicBezTo>
                  <a:pt x="30" y="84"/>
                  <a:pt x="32" y="82"/>
                  <a:pt x="32" y="80"/>
                </a:cubicBezTo>
                <a:cubicBezTo>
                  <a:pt x="32" y="78"/>
                  <a:pt x="30" y="76"/>
                  <a:pt x="28" y="7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50" name="椭圆 49"/>
          <p:cNvSpPr/>
          <p:nvPr/>
        </p:nvSpPr>
        <p:spPr>
          <a:xfrm>
            <a:off x="7019039"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99"/>
          <p:cNvSpPr>
            <a:spLocks noEditPoints="1"/>
          </p:cNvSpPr>
          <p:nvPr/>
        </p:nvSpPr>
        <p:spPr bwMode="auto">
          <a:xfrm>
            <a:off x="7229694" y="3701595"/>
            <a:ext cx="269157" cy="252223"/>
          </a:xfrm>
          <a:custGeom>
            <a:avLst/>
            <a:gdLst>
              <a:gd name="T0" fmla="*/ 56 w 128"/>
              <a:gd name="T1" fmla="*/ 104 h 120"/>
              <a:gd name="T2" fmla="*/ 48 w 128"/>
              <a:gd name="T3" fmla="*/ 112 h 120"/>
              <a:gd name="T4" fmla="*/ 56 w 128"/>
              <a:gd name="T5" fmla="*/ 120 h 120"/>
              <a:gd name="T6" fmla="*/ 64 w 128"/>
              <a:gd name="T7" fmla="*/ 112 h 120"/>
              <a:gd name="T8" fmla="*/ 56 w 128"/>
              <a:gd name="T9" fmla="*/ 104 h 120"/>
              <a:gd name="T10" fmla="*/ 40 w 128"/>
              <a:gd name="T11" fmla="*/ 32 h 120"/>
              <a:gd name="T12" fmla="*/ 30 w 128"/>
              <a:gd name="T13" fmla="*/ 0 h 120"/>
              <a:gd name="T14" fmla="*/ 4 w 128"/>
              <a:gd name="T15" fmla="*/ 0 h 120"/>
              <a:gd name="T16" fmla="*/ 0 w 128"/>
              <a:gd name="T17" fmla="*/ 4 h 120"/>
              <a:gd name="T18" fmla="*/ 4 w 128"/>
              <a:gd name="T19" fmla="*/ 8 h 120"/>
              <a:gd name="T20" fmla="*/ 24 w 128"/>
              <a:gd name="T21" fmla="*/ 8 h 120"/>
              <a:gd name="T22" fmla="*/ 32 w 128"/>
              <a:gd name="T23" fmla="*/ 32 h 120"/>
              <a:gd name="T24" fmla="*/ 32 w 128"/>
              <a:gd name="T25" fmla="*/ 32 h 120"/>
              <a:gd name="T26" fmla="*/ 40 w 128"/>
              <a:gd name="T27" fmla="*/ 80 h 120"/>
              <a:gd name="T28" fmla="*/ 56 w 128"/>
              <a:gd name="T29" fmla="*/ 96 h 120"/>
              <a:gd name="T30" fmla="*/ 100 w 128"/>
              <a:gd name="T31" fmla="*/ 96 h 120"/>
              <a:gd name="T32" fmla="*/ 116 w 128"/>
              <a:gd name="T33" fmla="*/ 80 h 120"/>
              <a:gd name="T34" fmla="*/ 128 w 128"/>
              <a:gd name="T35" fmla="*/ 32 h 120"/>
              <a:gd name="T36" fmla="*/ 40 w 128"/>
              <a:gd name="T37" fmla="*/ 32 h 120"/>
              <a:gd name="T38" fmla="*/ 108 w 128"/>
              <a:gd name="T39" fmla="*/ 80 h 120"/>
              <a:gd name="T40" fmla="*/ 100 w 128"/>
              <a:gd name="T41" fmla="*/ 88 h 120"/>
              <a:gd name="T42" fmla="*/ 56 w 128"/>
              <a:gd name="T43" fmla="*/ 88 h 120"/>
              <a:gd name="T44" fmla="*/ 48 w 128"/>
              <a:gd name="T45" fmla="*/ 80 h 120"/>
              <a:gd name="T46" fmla="*/ 41 w 128"/>
              <a:gd name="T47" fmla="*/ 40 h 120"/>
              <a:gd name="T48" fmla="*/ 118 w 128"/>
              <a:gd name="T49" fmla="*/ 40 h 120"/>
              <a:gd name="T50" fmla="*/ 108 w 128"/>
              <a:gd name="T51" fmla="*/ 80 h 120"/>
              <a:gd name="T52" fmla="*/ 96 w 128"/>
              <a:gd name="T53" fmla="*/ 104 h 120"/>
              <a:gd name="T54" fmla="*/ 88 w 128"/>
              <a:gd name="T55" fmla="*/ 112 h 120"/>
              <a:gd name="T56" fmla="*/ 96 w 128"/>
              <a:gd name="T57" fmla="*/ 120 h 120"/>
              <a:gd name="T58" fmla="*/ 104 w 128"/>
              <a:gd name="T59" fmla="*/ 112 h 120"/>
              <a:gd name="T60" fmla="*/ 96 w 128"/>
              <a:gd name="T61" fmla="*/ 10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56" y="104"/>
                </a:moveTo>
                <a:cubicBezTo>
                  <a:pt x="52" y="104"/>
                  <a:pt x="48" y="108"/>
                  <a:pt x="48" y="112"/>
                </a:cubicBezTo>
                <a:cubicBezTo>
                  <a:pt x="48" y="116"/>
                  <a:pt x="52" y="120"/>
                  <a:pt x="56" y="120"/>
                </a:cubicBezTo>
                <a:cubicBezTo>
                  <a:pt x="60" y="120"/>
                  <a:pt x="64" y="116"/>
                  <a:pt x="64" y="112"/>
                </a:cubicBezTo>
                <a:cubicBezTo>
                  <a:pt x="64" y="108"/>
                  <a:pt x="60" y="104"/>
                  <a:pt x="56" y="104"/>
                </a:cubicBezTo>
                <a:close/>
                <a:moveTo>
                  <a:pt x="40" y="32"/>
                </a:moveTo>
                <a:cubicBezTo>
                  <a:pt x="30" y="0"/>
                  <a:pt x="30" y="0"/>
                  <a:pt x="30" y="0"/>
                </a:cubicBezTo>
                <a:cubicBezTo>
                  <a:pt x="4" y="0"/>
                  <a:pt x="4" y="0"/>
                  <a:pt x="4" y="0"/>
                </a:cubicBezTo>
                <a:cubicBezTo>
                  <a:pt x="2" y="0"/>
                  <a:pt x="0" y="2"/>
                  <a:pt x="0" y="4"/>
                </a:cubicBezTo>
                <a:cubicBezTo>
                  <a:pt x="0" y="6"/>
                  <a:pt x="2" y="8"/>
                  <a:pt x="4" y="8"/>
                </a:cubicBezTo>
                <a:cubicBezTo>
                  <a:pt x="24" y="8"/>
                  <a:pt x="24" y="8"/>
                  <a:pt x="24" y="8"/>
                </a:cubicBezTo>
                <a:cubicBezTo>
                  <a:pt x="32" y="32"/>
                  <a:pt x="32" y="32"/>
                  <a:pt x="32" y="32"/>
                </a:cubicBezTo>
                <a:cubicBezTo>
                  <a:pt x="32" y="32"/>
                  <a:pt x="32" y="32"/>
                  <a:pt x="32" y="32"/>
                </a:cubicBezTo>
                <a:cubicBezTo>
                  <a:pt x="40" y="80"/>
                  <a:pt x="40" y="80"/>
                  <a:pt x="40" y="80"/>
                </a:cubicBezTo>
                <a:cubicBezTo>
                  <a:pt x="40" y="89"/>
                  <a:pt x="47" y="96"/>
                  <a:pt x="56" y="96"/>
                </a:cubicBezTo>
                <a:cubicBezTo>
                  <a:pt x="100" y="96"/>
                  <a:pt x="100" y="96"/>
                  <a:pt x="100" y="96"/>
                </a:cubicBezTo>
                <a:cubicBezTo>
                  <a:pt x="109" y="96"/>
                  <a:pt x="116" y="89"/>
                  <a:pt x="116" y="80"/>
                </a:cubicBezTo>
                <a:cubicBezTo>
                  <a:pt x="128" y="32"/>
                  <a:pt x="128" y="32"/>
                  <a:pt x="128" y="32"/>
                </a:cubicBezTo>
                <a:lnTo>
                  <a:pt x="40" y="32"/>
                </a:lnTo>
                <a:close/>
                <a:moveTo>
                  <a:pt x="108" y="80"/>
                </a:moveTo>
                <a:cubicBezTo>
                  <a:pt x="108" y="84"/>
                  <a:pt x="104" y="88"/>
                  <a:pt x="100" y="88"/>
                </a:cubicBezTo>
                <a:cubicBezTo>
                  <a:pt x="56" y="88"/>
                  <a:pt x="56" y="88"/>
                  <a:pt x="56" y="88"/>
                </a:cubicBezTo>
                <a:cubicBezTo>
                  <a:pt x="52" y="88"/>
                  <a:pt x="48" y="84"/>
                  <a:pt x="48" y="80"/>
                </a:cubicBezTo>
                <a:cubicBezTo>
                  <a:pt x="41" y="40"/>
                  <a:pt x="41" y="40"/>
                  <a:pt x="41" y="40"/>
                </a:cubicBezTo>
                <a:cubicBezTo>
                  <a:pt x="118" y="40"/>
                  <a:pt x="118" y="40"/>
                  <a:pt x="118" y="40"/>
                </a:cubicBezTo>
                <a:lnTo>
                  <a:pt x="108" y="80"/>
                </a:lnTo>
                <a:close/>
                <a:moveTo>
                  <a:pt x="96" y="104"/>
                </a:moveTo>
                <a:cubicBezTo>
                  <a:pt x="92" y="104"/>
                  <a:pt x="88" y="108"/>
                  <a:pt x="88" y="112"/>
                </a:cubicBezTo>
                <a:cubicBezTo>
                  <a:pt x="88" y="116"/>
                  <a:pt x="92" y="120"/>
                  <a:pt x="96" y="120"/>
                </a:cubicBezTo>
                <a:cubicBezTo>
                  <a:pt x="100" y="120"/>
                  <a:pt x="104" y="116"/>
                  <a:pt x="104" y="112"/>
                </a:cubicBezTo>
                <a:cubicBezTo>
                  <a:pt x="104" y="108"/>
                  <a:pt x="100" y="104"/>
                  <a:pt x="96" y="10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1" name="文本框 80"/>
          <p:cNvSpPr txBox="1"/>
          <p:nvPr/>
        </p:nvSpPr>
        <p:spPr>
          <a:xfrm>
            <a:off x="661201" y="2410023"/>
            <a:ext cx="3518635" cy="312420"/>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schemeClr>
                </a:solidFill>
                <a:sym typeface="+mn-ea"/>
              </a:rPr>
              <a:t>Proof of Work，工作量证明</a:t>
            </a:r>
            <a:r>
              <a:rPr lang="en-US" altLang="zh-CN" sz="1200" dirty="0">
                <a:solidFill>
                  <a:schemeClr val="tx1">
                    <a:lumMod val="75000"/>
                    <a:lumOff val="25000"/>
                  </a:schemeClr>
                </a:solidFill>
                <a:latin typeface="+mn-ea"/>
              </a:rPr>
              <a:t>. </a:t>
            </a:r>
          </a:p>
        </p:txBody>
      </p:sp>
      <p:sp>
        <p:nvSpPr>
          <p:cNvPr id="82" name="文本框 81"/>
          <p:cNvSpPr txBox="1"/>
          <p:nvPr/>
        </p:nvSpPr>
        <p:spPr>
          <a:xfrm>
            <a:off x="1323284" y="2118381"/>
            <a:ext cx="2194469" cy="337185"/>
          </a:xfrm>
          <a:prstGeom prst="rect">
            <a:avLst/>
          </a:prstGeom>
          <a:noFill/>
        </p:spPr>
        <p:txBody>
          <a:bodyPr wrap="square" rtlCol="0">
            <a:spAutoFit/>
          </a:bodyPr>
          <a:lstStyle/>
          <a:p>
            <a:pPr algn="ctr"/>
            <a:r>
              <a:rPr lang="zh-CN" altLang="en-US" sz="1600" dirty="0">
                <a:solidFill>
                  <a:schemeClr val="tx1">
                    <a:lumMod val="75000"/>
                    <a:lumOff val="25000"/>
                  </a:schemeClr>
                </a:solidFill>
              </a:rPr>
              <a:t>PoW</a:t>
            </a:r>
          </a:p>
        </p:txBody>
      </p:sp>
      <p:sp>
        <p:nvSpPr>
          <p:cNvPr id="83" name="文本框 82"/>
          <p:cNvSpPr txBox="1"/>
          <p:nvPr/>
        </p:nvSpPr>
        <p:spPr>
          <a:xfrm>
            <a:off x="6038059" y="2394783"/>
            <a:ext cx="3518635" cy="31242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Delegated Proof of Stake，委任权益证明. </a:t>
            </a:r>
          </a:p>
        </p:txBody>
      </p:sp>
      <p:sp>
        <p:nvSpPr>
          <p:cNvPr id="84" name="文本框 83"/>
          <p:cNvSpPr txBox="1"/>
          <p:nvPr/>
        </p:nvSpPr>
        <p:spPr>
          <a:xfrm>
            <a:off x="6700142" y="2103141"/>
            <a:ext cx="2194469" cy="337185"/>
          </a:xfrm>
          <a:prstGeom prst="rect">
            <a:avLst/>
          </a:prstGeom>
          <a:noFill/>
        </p:spPr>
        <p:txBody>
          <a:bodyPr wrap="square" rtlCol="0">
            <a:spAutoFit/>
          </a:bodyPr>
          <a:lstStyle/>
          <a:p>
            <a:pPr algn="ctr"/>
            <a:r>
              <a:rPr lang="zh-CN" altLang="en-US" sz="1600" dirty="0">
                <a:solidFill>
                  <a:schemeClr val="tx1">
                    <a:lumMod val="75000"/>
                    <a:lumOff val="25000"/>
                  </a:schemeClr>
                </a:solidFill>
              </a:rPr>
              <a:t>DPoS</a:t>
            </a:r>
          </a:p>
        </p:txBody>
      </p:sp>
      <p:sp>
        <p:nvSpPr>
          <p:cNvPr id="85" name="文本框 84"/>
          <p:cNvSpPr txBox="1"/>
          <p:nvPr/>
        </p:nvSpPr>
        <p:spPr>
          <a:xfrm>
            <a:off x="2412314" y="5467098"/>
            <a:ext cx="3518635" cy="31242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Proof of Stake，股权证明. </a:t>
            </a:r>
          </a:p>
        </p:txBody>
      </p:sp>
      <p:sp>
        <p:nvSpPr>
          <p:cNvPr id="86" name="文本框 85"/>
          <p:cNvSpPr txBox="1"/>
          <p:nvPr/>
        </p:nvSpPr>
        <p:spPr>
          <a:xfrm>
            <a:off x="3074397" y="5175456"/>
            <a:ext cx="2194469" cy="337185"/>
          </a:xfrm>
          <a:prstGeom prst="rect">
            <a:avLst/>
          </a:prstGeom>
          <a:noFill/>
        </p:spPr>
        <p:txBody>
          <a:bodyPr wrap="square" rtlCol="0">
            <a:spAutoFit/>
          </a:bodyPr>
          <a:lstStyle/>
          <a:p>
            <a:pPr algn="ctr"/>
            <a:r>
              <a:rPr lang="zh-CN" altLang="en-US" sz="1600" dirty="0">
                <a:solidFill>
                  <a:schemeClr val="tx1">
                    <a:lumMod val="75000"/>
                    <a:lumOff val="25000"/>
                  </a:schemeClr>
                </a:solidFill>
              </a:rPr>
              <a:t>PoS</a:t>
            </a:r>
          </a:p>
        </p:txBody>
      </p:sp>
      <p:sp>
        <p:nvSpPr>
          <p:cNvPr id="87" name="文本框 86"/>
          <p:cNvSpPr txBox="1"/>
          <p:nvPr/>
        </p:nvSpPr>
        <p:spPr>
          <a:xfrm>
            <a:off x="7822776" y="5467098"/>
            <a:ext cx="3518635" cy="53340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Practical Byzantine Fault Tolerance，拜占庭容错算法. </a:t>
            </a:r>
          </a:p>
        </p:txBody>
      </p:sp>
      <p:sp>
        <p:nvSpPr>
          <p:cNvPr id="88" name="文本框 87"/>
          <p:cNvSpPr txBox="1"/>
          <p:nvPr/>
        </p:nvSpPr>
        <p:spPr>
          <a:xfrm>
            <a:off x="8484859" y="5175456"/>
            <a:ext cx="2194469" cy="337185"/>
          </a:xfrm>
          <a:prstGeom prst="rect">
            <a:avLst/>
          </a:prstGeom>
          <a:noFill/>
        </p:spPr>
        <p:txBody>
          <a:bodyPr wrap="square" rtlCol="0">
            <a:spAutoFit/>
          </a:bodyPr>
          <a:lstStyle/>
          <a:p>
            <a:pPr algn="ctr"/>
            <a:r>
              <a:rPr lang="zh-CN" altLang="en-US" sz="1600" dirty="0">
                <a:solidFill>
                  <a:schemeClr val="tx1">
                    <a:lumMod val="75000"/>
                    <a:lumOff val="25000"/>
                  </a:schemeClr>
                </a:solidFill>
              </a:rPr>
              <a:t>PBFT</a:t>
            </a:r>
          </a:p>
        </p:txBody>
      </p:sp>
      <p:grpSp>
        <p:nvGrpSpPr>
          <p:cNvPr id="104" name="组合 103"/>
          <p:cNvGrpSpPr/>
          <p:nvPr/>
        </p:nvGrpSpPr>
        <p:grpSpPr>
          <a:xfrm>
            <a:off x="3053653" y="3696200"/>
            <a:ext cx="366717" cy="263012"/>
            <a:chOff x="3053653" y="3696200"/>
            <a:chExt cx="366717" cy="263012"/>
          </a:xfrm>
        </p:grpSpPr>
        <p:cxnSp>
          <p:nvCxnSpPr>
            <p:cNvPr id="100" name="直接连接符 9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5" name="组合 104"/>
          <p:cNvGrpSpPr/>
          <p:nvPr/>
        </p:nvGrpSpPr>
        <p:grpSpPr>
          <a:xfrm>
            <a:off x="5919197" y="3696200"/>
            <a:ext cx="366717" cy="263012"/>
            <a:chOff x="3053653" y="3696200"/>
            <a:chExt cx="366717" cy="263012"/>
          </a:xfrm>
        </p:grpSpPr>
        <p:cxnSp>
          <p:nvCxnSpPr>
            <p:cNvPr id="106" name="直接连接符 105"/>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9" name="组合 108"/>
          <p:cNvGrpSpPr/>
          <p:nvPr/>
        </p:nvGrpSpPr>
        <p:grpSpPr>
          <a:xfrm>
            <a:off x="8462441" y="3696200"/>
            <a:ext cx="366717" cy="263012"/>
            <a:chOff x="3053653" y="3696200"/>
            <a:chExt cx="366717" cy="263012"/>
          </a:xfrm>
        </p:grpSpPr>
        <p:cxnSp>
          <p:nvCxnSpPr>
            <p:cNvPr id="110" name="直接连接符 10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652674" y="3696200"/>
            <a:ext cx="366717" cy="263012"/>
            <a:chOff x="3053653" y="3696200"/>
            <a:chExt cx="366717" cy="263012"/>
          </a:xfrm>
        </p:grpSpPr>
        <p:cxnSp>
          <p:nvCxnSpPr>
            <p:cNvPr id="114" name="直接连接符 113"/>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11428716" y="3696200"/>
            <a:ext cx="366717" cy="263012"/>
            <a:chOff x="3053653" y="3696200"/>
            <a:chExt cx="366717" cy="263012"/>
          </a:xfrm>
        </p:grpSpPr>
        <p:cxnSp>
          <p:nvCxnSpPr>
            <p:cNvPr id="118" name="直接连接符 117"/>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75" name="矩形 7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42723" y="178376"/>
            <a:ext cx="3359589" cy="583565"/>
          </a:xfrm>
          <a:prstGeom prst="rect">
            <a:avLst/>
          </a:prstGeom>
          <a:noFill/>
        </p:spPr>
        <p:txBody>
          <a:bodyPr wrap="square" rtlCol="0">
            <a:spAutoFit/>
          </a:bodyPr>
          <a:lstStyle/>
          <a:p>
            <a:r>
              <a:rPr lang="zh-CN" altLang="en-US" sz="3200" dirty="0">
                <a:solidFill>
                  <a:schemeClr val="tx1">
                    <a:lumMod val="75000"/>
                    <a:lumOff val="25000"/>
                  </a:schemeClr>
                </a:solidFill>
              </a:rPr>
              <a:t>区块链技术</a:t>
            </a:r>
          </a:p>
        </p:txBody>
      </p:sp>
      <p:sp>
        <p:nvSpPr>
          <p:cNvPr id="99" name="矩形 98"/>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prstClr val="black">
                    <a:lumMod val="75000"/>
                    <a:lumOff val="25000"/>
                    <a:alpha val="90000"/>
                  </a:prstClr>
                </a:solidFill>
                <a:latin typeface="+mn-ea"/>
                <a:sym typeface="+mn-ea"/>
              </a:rPr>
              <a:t>Technology of blockchain</a:t>
            </a:r>
            <a:r>
              <a:rPr lang="en-US" altLang="zh-CN" sz="1000" dirty="0">
                <a:solidFill>
                  <a:schemeClr val="tx1">
                    <a:lumMod val="75000"/>
                    <a:lumOff val="25000"/>
                  </a:schemeClr>
                </a:solidFill>
              </a:rPr>
              <a:t>.</a:t>
            </a:r>
            <a:endParaRPr lang="zh-CN" altLang="en-US" sz="1000" dirty="0">
              <a:solidFill>
                <a:schemeClr val="tx1">
                  <a:lumMod val="75000"/>
                  <a:lumOff val="25000"/>
                </a:schemeClr>
              </a:solidFill>
              <a:latin typeface="ITC Avant Garde Std XLt" panose="020B0302020202020204" pitchFamily="34" charset="0"/>
            </a:endParaRPr>
          </a:p>
        </p:txBody>
      </p:sp>
      <p:sp>
        <p:nvSpPr>
          <p:cNvPr id="92" name="文本框 91"/>
          <p:cNvSpPr txBox="1"/>
          <p:nvPr/>
        </p:nvSpPr>
        <p:spPr>
          <a:xfrm>
            <a:off x="1790236" y="1355515"/>
            <a:ext cx="2470716" cy="398780"/>
          </a:xfrm>
          <a:prstGeom prst="rect">
            <a:avLst/>
          </a:prstGeom>
          <a:noFill/>
        </p:spPr>
        <p:txBody>
          <a:bodyPr wrap="square" rtlCol="0">
            <a:spAutoFit/>
          </a:bodyPr>
          <a:lstStyle/>
          <a:p>
            <a:pPr algn="just"/>
            <a:r>
              <a:rPr lang="zh-CN" altLang="en-US" sz="2000" dirty="0">
                <a:solidFill>
                  <a:schemeClr val="tx1">
                    <a:lumMod val="75000"/>
                    <a:lumOff val="25000"/>
                  </a:schemeClr>
                </a:solidFill>
              </a:rPr>
              <a:t>共识机制</a:t>
            </a:r>
          </a:p>
        </p:txBody>
      </p:sp>
      <p:sp>
        <p:nvSpPr>
          <p:cNvPr id="3" name="圆角矩形 2"/>
          <p:cNvSpPr/>
          <p:nvPr/>
        </p:nvSpPr>
        <p:spPr>
          <a:xfrm>
            <a:off x="1539141" y="1423222"/>
            <a:ext cx="130628" cy="221194"/>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750"/>
                                        <p:tgtEl>
                                          <p:spTgt spid="42"/>
                                        </p:tgtEl>
                                      </p:cBhvr>
                                    </p:animEffect>
                                  </p:childTnLst>
                                </p:cTn>
                              </p:par>
                              <p:par>
                                <p:cTn id="8" presetID="63" presetClass="path" presetSubtype="0" decel="50000" fill="hold" grpId="1" nodeType="withEffect">
                                  <p:stCondLst>
                                    <p:cond delay="1500"/>
                                  </p:stCondLst>
                                  <p:childTnLst>
                                    <p:animMotion origin="layout" path="M 0.01523 2.96296E-6 L -0.10886 2.96296E-6 " pathEditMode="relative" rAng="0" ptsTypes="AA">
                                      <p:cBhvr>
                                        <p:cTn id="9" dur="750" spd="-100000" fill="hold"/>
                                        <p:tgtEl>
                                          <p:spTgt spid="42"/>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2.96296E-6 L 4.16667E-6 2.96296E-6 " pathEditMode="relative" rAng="0" ptsTypes="AA">
                                      <p:cBhvr>
                                        <p:cTn id="11" dur="750" fill="hold"/>
                                        <p:tgtEl>
                                          <p:spTgt spid="42"/>
                                        </p:tgtEl>
                                        <p:attrNameLst>
                                          <p:attrName>ppt_x</p:attrName>
                                          <p:attrName>ppt_y</p:attrName>
                                        </p:attrNameLst>
                                      </p:cBhvr>
                                      <p:rCtr x="-807" y="0"/>
                                    </p:animMotion>
                                  </p:childTnLst>
                                </p:cTn>
                              </p:par>
                              <p:par>
                                <p:cTn id="12" presetID="10" presetClass="entr" presetSubtype="0" fill="hold" grpId="0" nodeType="withEffect">
                                  <p:stCondLst>
                                    <p:cond delay="150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par>
                                <p:cTn id="15" presetID="42" presetClass="path" presetSubtype="0" decel="30000" fill="hold" grpId="1" nodeType="withEffect">
                                  <p:stCondLst>
                                    <p:cond delay="1500"/>
                                  </p:stCondLst>
                                  <p:childTnLst>
                                    <p:animMotion origin="layout" path="M 3.125E-6 -0.03981 L 3.125E-6 0.14815 " pathEditMode="relative" rAng="0" ptsTypes="AA">
                                      <p:cBhvr>
                                        <p:cTn id="16" dur="750" spd="-100000" fill="hold"/>
                                        <p:tgtEl>
                                          <p:spTgt spid="27"/>
                                        </p:tgtEl>
                                        <p:attrNameLst>
                                          <p:attrName>ppt_x</p:attrName>
                                          <p:attrName>ppt_y</p:attrName>
                                        </p:attrNameLst>
                                      </p:cBhvr>
                                      <p:rCtr x="0" y="9398"/>
                                    </p:animMotion>
                                  </p:childTnLst>
                                </p:cTn>
                              </p:par>
                              <p:par>
                                <p:cTn id="17" presetID="42" presetClass="path" presetSubtype="0" accel="30000" decel="30000" fill="hold" grpId="2" nodeType="withEffect">
                                  <p:stCondLst>
                                    <p:cond delay="2250"/>
                                  </p:stCondLst>
                                  <p:childTnLst>
                                    <p:animMotion origin="layout" path="M 3.125E-6 -0.03981 L 3.125E-6 -3.7037E-6 " pathEditMode="relative" rAng="0" ptsTypes="AA">
                                      <p:cBhvr>
                                        <p:cTn id="18" dur="750" fill="hold"/>
                                        <p:tgtEl>
                                          <p:spTgt spid="27"/>
                                        </p:tgtEl>
                                        <p:attrNameLst>
                                          <p:attrName>ppt_x</p:attrName>
                                          <p:attrName>ppt_y</p:attrName>
                                        </p:attrNameLst>
                                      </p:cBhvr>
                                      <p:rCtr x="0" y="1991"/>
                                    </p:animMotion>
                                  </p:childTnLst>
                                </p:cTn>
                              </p:par>
                              <p:par>
                                <p:cTn id="19" presetID="10" presetClass="entr" presetSubtype="0" fill="hold" grpId="0" nodeType="withEffect">
                                  <p:stCondLst>
                                    <p:cond delay="150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par>
                                <p:cTn id="22" presetID="64" presetClass="path" presetSubtype="0" decel="30000" fill="hold" grpId="1" nodeType="withEffect">
                                  <p:stCondLst>
                                    <p:cond delay="1500"/>
                                  </p:stCondLst>
                                  <p:childTnLst>
                                    <p:animMotion origin="layout" path="M -4.58333E-6 0.03889 L -4.58333E-6 -0.14814 " pathEditMode="relative" rAng="0" ptsTypes="AA">
                                      <p:cBhvr>
                                        <p:cTn id="23" dur="750" spd="-100000" fill="hold"/>
                                        <p:tgtEl>
                                          <p:spTgt spid="50"/>
                                        </p:tgtEl>
                                        <p:attrNameLst>
                                          <p:attrName>ppt_x</p:attrName>
                                          <p:attrName>ppt_y</p:attrName>
                                        </p:attrNameLst>
                                      </p:cBhvr>
                                      <p:rCtr x="0" y="-9352"/>
                                    </p:animMotion>
                                  </p:childTnLst>
                                </p:cTn>
                              </p:par>
                              <p:par>
                                <p:cTn id="24" presetID="64" presetClass="path" presetSubtype="0" accel="30000" decel="30000" fill="hold" grpId="2" nodeType="withEffect">
                                  <p:stCondLst>
                                    <p:cond delay="2250"/>
                                  </p:stCondLst>
                                  <p:childTnLst>
                                    <p:animMotion origin="layout" path="M -4.58333E-6 0.03843 L -4.58333E-6 -3.7037E-6 " pathEditMode="relative" rAng="0" ptsTypes="AA">
                                      <p:cBhvr>
                                        <p:cTn id="25" dur="750" fill="hold"/>
                                        <p:tgtEl>
                                          <p:spTgt spid="50"/>
                                        </p:tgtEl>
                                        <p:attrNameLst>
                                          <p:attrName>ppt_x</p:attrName>
                                          <p:attrName>ppt_y</p:attrName>
                                        </p:attrNameLst>
                                      </p:cBhvr>
                                      <p:rCtr x="0" y="-1921"/>
                                    </p:animMotion>
                                  </p:childTnLst>
                                </p:cTn>
                              </p:par>
                              <p:par>
                                <p:cTn id="26" presetID="10" presetClass="entr" presetSubtype="0" fill="hold" grpId="0" nodeType="withEffect">
                                  <p:stCondLst>
                                    <p:cond delay="150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750"/>
                                        <p:tgtEl>
                                          <p:spTgt spid="23"/>
                                        </p:tgtEl>
                                      </p:cBhvr>
                                    </p:animEffect>
                                  </p:childTnLst>
                                </p:cTn>
                              </p:par>
                              <p:par>
                                <p:cTn id="29" presetID="63" presetClass="path" presetSubtype="0" decel="50000" fill="hold" grpId="1" nodeType="withEffect">
                                  <p:stCondLst>
                                    <p:cond delay="1500"/>
                                  </p:stCondLst>
                                  <p:childTnLst>
                                    <p:animMotion origin="layout" path="M -0.01562 -3.7037E-6 L 0.11081 -3.7037E-6 " pathEditMode="relative" rAng="0" ptsTypes="AA">
                                      <p:cBhvr>
                                        <p:cTn id="30" dur="750" spd="-100000" fill="hold"/>
                                        <p:tgtEl>
                                          <p:spTgt spid="23"/>
                                        </p:tgtEl>
                                        <p:attrNameLst>
                                          <p:attrName>ppt_x</p:attrName>
                                          <p:attrName>ppt_y</p:attrName>
                                        </p:attrNameLst>
                                      </p:cBhvr>
                                      <p:rCtr x="6315" y="0"/>
                                    </p:animMotion>
                                  </p:childTnLst>
                                </p:cTn>
                              </p:par>
                              <p:par>
                                <p:cTn id="31" presetID="35" presetClass="path" presetSubtype="0" accel="50000" decel="50000" fill="hold" grpId="2" nodeType="withEffect">
                                  <p:stCondLst>
                                    <p:cond delay="2250"/>
                                  </p:stCondLst>
                                  <p:childTnLst>
                                    <p:animMotion origin="layout" path="M -0.01562 -3.7037E-6 L -2.29167E-6 -3.7037E-6 " pathEditMode="relative" rAng="0" ptsTypes="AA">
                                      <p:cBhvr>
                                        <p:cTn id="32" dur="750" fill="hold"/>
                                        <p:tgtEl>
                                          <p:spTgt spid="23"/>
                                        </p:tgtEl>
                                        <p:attrNameLst>
                                          <p:attrName>ppt_x</p:attrName>
                                          <p:attrName>ppt_y</p:attrName>
                                        </p:attrNameLst>
                                      </p:cBhvr>
                                      <p:rCtr x="781" y="0"/>
                                    </p:animMotion>
                                  </p:childTnLst>
                                </p:cTn>
                              </p:par>
                              <p:par>
                                <p:cTn id="33" presetID="10" presetClass="entr" presetSubtype="0" fill="hold" nodeType="withEffect">
                                  <p:stCondLst>
                                    <p:cond delay="2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750"/>
                                        <p:tgtEl>
                                          <p:spTgt spid="21"/>
                                        </p:tgtEl>
                                      </p:cBhvr>
                                    </p:animEffect>
                                  </p:childTnLst>
                                </p:cTn>
                              </p:par>
                              <p:par>
                                <p:cTn id="36" presetID="10" presetClass="entr" presetSubtype="0" fill="hold" nodeType="withEffect">
                                  <p:stCondLst>
                                    <p:cond delay="22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750"/>
                                        <p:tgtEl>
                                          <p:spTgt spid="22"/>
                                        </p:tgtEl>
                                      </p:cBhvr>
                                    </p:animEffect>
                                  </p:childTnLst>
                                </p:cTn>
                              </p:par>
                              <p:par>
                                <p:cTn id="39" presetID="10" presetClass="entr" presetSubtype="0" fill="hold" nodeType="withEffect">
                                  <p:stCondLst>
                                    <p:cond delay="2250"/>
                                  </p:stCondLst>
                                  <p:childTnLst>
                                    <p:set>
                                      <p:cBhvr>
                                        <p:cTn id="40" dur="1" fill="hold">
                                          <p:stCondLst>
                                            <p:cond delay="0"/>
                                          </p:stCondLst>
                                        </p:cTn>
                                        <p:tgtEl>
                                          <p:spTgt spid="126"/>
                                        </p:tgtEl>
                                        <p:attrNameLst>
                                          <p:attrName>style.visibility</p:attrName>
                                        </p:attrNameLst>
                                      </p:cBhvr>
                                      <p:to>
                                        <p:strVal val="visible"/>
                                      </p:to>
                                    </p:set>
                                    <p:animEffect transition="in" filter="fade">
                                      <p:cBhvr>
                                        <p:cTn id="41" dur="750"/>
                                        <p:tgtEl>
                                          <p:spTgt spid="126"/>
                                        </p:tgtEl>
                                      </p:cBhvr>
                                    </p:animEffect>
                                  </p:childTnLst>
                                </p:cTn>
                              </p:par>
                              <p:par>
                                <p:cTn id="42" presetID="10" presetClass="entr" presetSubtype="0" fill="hold" nodeType="withEffect">
                                  <p:stCondLst>
                                    <p:cond delay="2250"/>
                                  </p:stCondLst>
                                  <p:childTnLst>
                                    <p:set>
                                      <p:cBhvr>
                                        <p:cTn id="43" dur="1" fill="hold">
                                          <p:stCondLst>
                                            <p:cond delay="0"/>
                                          </p:stCondLst>
                                        </p:cTn>
                                        <p:tgtEl>
                                          <p:spTgt spid="121"/>
                                        </p:tgtEl>
                                        <p:attrNameLst>
                                          <p:attrName>style.visibility</p:attrName>
                                        </p:attrNameLst>
                                      </p:cBhvr>
                                      <p:to>
                                        <p:strVal val="visible"/>
                                      </p:to>
                                    </p:set>
                                    <p:animEffect transition="in" filter="fade">
                                      <p:cBhvr>
                                        <p:cTn id="44" dur="750"/>
                                        <p:tgtEl>
                                          <p:spTgt spid="121"/>
                                        </p:tgtEl>
                                      </p:cBhvr>
                                    </p:animEffect>
                                  </p:childTnLst>
                                </p:cTn>
                              </p:par>
                              <p:par>
                                <p:cTn id="45" presetID="8" presetClass="emph" presetSubtype="0" fill="hold" nodeType="withEffect">
                                  <p:stCondLst>
                                    <p:cond delay="2250"/>
                                  </p:stCondLst>
                                  <p:childTnLst>
                                    <p:animRot by="10800000">
                                      <p:cBhvr>
                                        <p:cTn id="46" dur="10" fill="hold"/>
                                        <p:tgtEl>
                                          <p:spTgt spid="21"/>
                                        </p:tgtEl>
                                        <p:attrNameLst>
                                          <p:attrName>r</p:attrName>
                                        </p:attrNameLst>
                                      </p:cBhvr>
                                    </p:animRot>
                                  </p:childTnLst>
                                </p:cTn>
                              </p:par>
                              <p:par>
                                <p:cTn id="47" presetID="8" presetClass="emph" presetSubtype="0" fill="hold" nodeType="withEffect">
                                  <p:stCondLst>
                                    <p:cond delay="2250"/>
                                  </p:stCondLst>
                                  <p:childTnLst>
                                    <p:animRot by="10800000">
                                      <p:cBhvr>
                                        <p:cTn id="48" dur="10" fill="hold"/>
                                        <p:tgtEl>
                                          <p:spTgt spid="22"/>
                                        </p:tgtEl>
                                        <p:attrNameLst>
                                          <p:attrName>r</p:attrName>
                                        </p:attrNameLst>
                                      </p:cBhvr>
                                    </p:animRot>
                                  </p:childTnLst>
                                </p:cTn>
                              </p:par>
                              <p:par>
                                <p:cTn id="49" presetID="8" presetClass="emph" presetSubtype="0" fill="hold" nodeType="withEffect">
                                  <p:stCondLst>
                                    <p:cond delay="2250"/>
                                  </p:stCondLst>
                                  <p:childTnLst>
                                    <p:animRot by="10800000">
                                      <p:cBhvr>
                                        <p:cTn id="50" dur="10" fill="hold"/>
                                        <p:tgtEl>
                                          <p:spTgt spid="126"/>
                                        </p:tgtEl>
                                        <p:attrNameLst>
                                          <p:attrName>r</p:attrName>
                                        </p:attrNameLst>
                                      </p:cBhvr>
                                    </p:animRot>
                                  </p:childTnLst>
                                </p:cTn>
                              </p:par>
                              <p:par>
                                <p:cTn id="51" presetID="8" presetClass="emph" presetSubtype="0" fill="hold" nodeType="withEffect">
                                  <p:stCondLst>
                                    <p:cond delay="2250"/>
                                  </p:stCondLst>
                                  <p:childTnLst>
                                    <p:animRot by="10800000">
                                      <p:cBhvr>
                                        <p:cTn id="52" dur="10" fill="hold"/>
                                        <p:tgtEl>
                                          <p:spTgt spid="121"/>
                                        </p:tgtEl>
                                        <p:attrNameLst>
                                          <p:attrName>r</p:attrName>
                                        </p:attrNameLst>
                                      </p:cBhvr>
                                    </p:animRot>
                                  </p:childTnLst>
                                </p:cTn>
                              </p:par>
                              <p:par>
                                <p:cTn id="53" presetID="8" presetClass="emph" presetSubtype="0" fill="hold" nodeType="withEffect">
                                  <p:stCondLst>
                                    <p:cond delay="2250"/>
                                  </p:stCondLst>
                                  <p:childTnLst>
                                    <p:animRot by="10800000">
                                      <p:cBhvr>
                                        <p:cTn id="54" dur="750" fill="hold"/>
                                        <p:tgtEl>
                                          <p:spTgt spid="21"/>
                                        </p:tgtEl>
                                        <p:attrNameLst>
                                          <p:attrName>r</p:attrName>
                                        </p:attrNameLst>
                                      </p:cBhvr>
                                    </p:animRot>
                                  </p:childTnLst>
                                </p:cTn>
                              </p:par>
                              <p:par>
                                <p:cTn id="55" presetID="8" presetClass="emph" presetSubtype="0" fill="hold" nodeType="withEffect">
                                  <p:stCondLst>
                                    <p:cond delay="2250"/>
                                  </p:stCondLst>
                                  <p:childTnLst>
                                    <p:animRot by="10800000">
                                      <p:cBhvr>
                                        <p:cTn id="56" dur="750" fill="hold"/>
                                        <p:tgtEl>
                                          <p:spTgt spid="22"/>
                                        </p:tgtEl>
                                        <p:attrNameLst>
                                          <p:attrName>r</p:attrName>
                                        </p:attrNameLst>
                                      </p:cBhvr>
                                    </p:animRot>
                                  </p:childTnLst>
                                </p:cTn>
                              </p:par>
                              <p:par>
                                <p:cTn id="57" presetID="8" presetClass="emph" presetSubtype="0" fill="hold" nodeType="withEffect">
                                  <p:stCondLst>
                                    <p:cond delay="2250"/>
                                  </p:stCondLst>
                                  <p:childTnLst>
                                    <p:animRot by="10800000">
                                      <p:cBhvr>
                                        <p:cTn id="58" dur="750" fill="hold"/>
                                        <p:tgtEl>
                                          <p:spTgt spid="126"/>
                                        </p:tgtEl>
                                        <p:attrNameLst>
                                          <p:attrName>r</p:attrName>
                                        </p:attrNameLst>
                                      </p:cBhvr>
                                    </p:animRot>
                                  </p:childTnLst>
                                </p:cTn>
                              </p:par>
                              <p:par>
                                <p:cTn id="59" presetID="8" presetClass="emph" presetSubtype="0" fill="hold" nodeType="withEffect">
                                  <p:stCondLst>
                                    <p:cond delay="2250"/>
                                  </p:stCondLst>
                                  <p:childTnLst>
                                    <p:animRot by="10800000">
                                      <p:cBhvr>
                                        <p:cTn id="60" dur="750" fill="hold"/>
                                        <p:tgtEl>
                                          <p:spTgt spid="121"/>
                                        </p:tgtEl>
                                        <p:attrNameLst>
                                          <p:attrName>r</p:attrName>
                                        </p:attrNameLst>
                                      </p:cBhvr>
                                    </p:animRot>
                                  </p:childTnLst>
                                </p:cTn>
                              </p:par>
                              <p:par>
                                <p:cTn id="61" presetID="53" presetClass="entr" presetSubtype="16" fill="hold" grpId="0" nodeType="withEffect">
                                  <p:stCondLst>
                                    <p:cond delay="2250"/>
                                  </p:stCondLst>
                                  <p:childTnLst>
                                    <p:set>
                                      <p:cBhvr>
                                        <p:cTn id="62" dur="1" fill="hold">
                                          <p:stCondLst>
                                            <p:cond delay="0"/>
                                          </p:stCondLst>
                                        </p:cTn>
                                        <p:tgtEl>
                                          <p:spTgt spid="44"/>
                                        </p:tgtEl>
                                        <p:attrNameLst>
                                          <p:attrName>style.visibility</p:attrName>
                                        </p:attrNameLst>
                                      </p:cBhvr>
                                      <p:to>
                                        <p:strVal val="visible"/>
                                      </p:to>
                                    </p:set>
                                    <p:anim calcmode="lin" valueType="num">
                                      <p:cBhvr>
                                        <p:cTn id="63" dur="750" fill="hold"/>
                                        <p:tgtEl>
                                          <p:spTgt spid="44"/>
                                        </p:tgtEl>
                                        <p:attrNameLst>
                                          <p:attrName>ppt_w</p:attrName>
                                        </p:attrNameLst>
                                      </p:cBhvr>
                                      <p:tavLst>
                                        <p:tav tm="0">
                                          <p:val>
                                            <p:fltVal val="0"/>
                                          </p:val>
                                        </p:tav>
                                        <p:tav tm="100000">
                                          <p:val>
                                            <p:strVal val="#ppt_w"/>
                                          </p:val>
                                        </p:tav>
                                      </p:tavLst>
                                    </p:anim>
                                    <p:anim calcmode="lin" valueType="num">
                                      <p:cBhvr>
                                        <p:cTn id="64" dur="750" fill="hold"/>
                                        <p:tgtEl>
                                          <p:spTgt spid="44"/>
                                        </p:tgtEl>
                                        <p:attrNameLst>
                                          <p:attrName>ppt_h</p:attrName>
                                        </p:attrNameLst>
                                      </p:cBhvr>
                                      <p:tavLst>
                                        <p:tav tm="0">
                                          <p:val>
                                            <p:fltVal val="0"/>
                                          </p:val>
                                        </p:tav>
                                        <p:tav tm="100000">
                                          <p:val>
                                            <p:strVal val="#ppt_h"/>
                                          </p:val>
                                        </p:tav>
                                      </p:tavLst>
                                    </p:anim>
                                    <p:animEffect transition="in" filter="fade">
                                      <p:cBhvr>
                                        <p:cTn id="65" dur="750"/>
                                        <p:tgtEl>
                                          <p:spTgt spid="44"/>
                                        </p:tgtEl>
                                      </p:cBhvr>
                                    </p:animEffect>
                                  </p:childTnLst>
                                </p:cTn>
                              </p:par>
                              <p:par>
                                <p:cTn id="66" presetID="53" presetClass="entr" presetSubtype="16" fill="hold" grpId="0" nodeType="withEffect">
                                  <p:stCondLst>
                                    <p:cond delay="2250"/>
                                  </p:stCondLst>
                                  <p:childTnLst>
                                    <p:set>
                                      <p:cBhvr>
                                        <p:cTn id="67" dur="1" fill="hold">
                                          <p:stCondLst>
                                            <p:cond delay="0"/>
                                          </p:stCondLst>
                                        </p:cTn>
                                        <p:tgtEl>
                                          <p:spTgt spid="29"/>
                                        </p:tgtEl>
                                        <p:attrNameLst>
                                          <p:attrName>style.visibility</p:attrName>
                                        </p:attrNameLst>
                                      </p:cBhvr>
                                      <p:to>
                                        <p:strVal val="visible"/>
                                      </p:to>
                                    </p:set>
                                    <p:anim calcmode="lin" valueType="num">
                                      <p:cBhvr>
                                        <p:cTn id="68" dur="750" fill="hold"/>
                                        <p:tgtEl>
                                          <p:spTgt spid="29"/>
                                        </p:tgtEl>
                                        <p:attrNameLst>
                                          <p:attrName>ppt_w</p:attrName>
                                        </p:attrNameLst>
                                      </p:cBhvr>
                                      <p:tavLst>
                                        <p:tav tm="0">
                                          <p:val>
                                            <p:fltVal val="0"/>
                                          </p:val>
                                        </p:tav>
                                        <p:tav tm="100000">
                                          <p:val>
                                            <p:strVal val="#ppt_w"/>
                                          </p:val>
                                        </p:tav>
                                      </p:tavLst>
                                    </p:anim>
                                    <p:anim calcmode="lin" valueType="num">
                                      <p:cBhvr>
                                        <p:cTn id="69" dur="750" fill="hold"/>
                                        <p:tgtEl>
                                          <p:spTgt spid="29"/>
                                        </p:tgtEl>
                                        <p:attrNameLst>
                                          <p:attrName>ppt_h</p:attrName>
                                        </p:attrNameLst>
                                      </p:cBhvr>
                                      <p:tavLst>
                                        <p:tav tm="0">
                                          <p:val>
                                            <p:fltVal val="0"/>
                                          </p:val>
                                        </p:tav>
                                        <p:tav tm="100000">
                                          <p:val>
                                            <p:strVal val="#ppt_h"/>
                                          </p:val>
                                        </p:tav>
                                      </p:tavLst>
                                    </p:anim>
                                    <p:animEffect transition="in" filter="fade">
                                      <p:cBhvr>
                                        <p:cTn id="70" dur="750"/>
                                        <p:tgtEl>
                                          <p:spTgt spid="29"/>
                                        </p:tgtEl>
                                      </p:cBhvr>
                                    </p:animEffect>
                                  </p:childTnLst>
                                </p:cTn>
                              </p:par>
                              <p:par>
                                <p:cTn id="71" presetID="53" presetClass="entr" presetSubtype="16" fill="hold" grpId="0" nodeType="withEffect">
                                  <p:stCondLst>
                                    <p:cond delay="2250"/>
                                  </p:stCondLst>
                                  <p:childTnLst>
                                    <p:set>
                                      <p:cBhvr>
                                        <p:cTn id="72" dur="1" fill="hold">
                                          <p:stCondLst>
                                            <p:cond delay="0"/>
                                          </p:stCondLst>
                                        </p:cTn>
                                        <p:tgtEl>
                                          <p:spTgt spid="52"/>
                                        </p:tgtEl>
                                        <p:attrNameLst>
                                          <p:attrName>style.visibility</p:attrName>
                                        </p:attrNameLst>
                                      </p:cBhvr>
                                      <p:to>
                                        <p:strVal val="visible"/>
                                      </p:to>
                                    </p:set>
                                    <p:anim calcmode="lin" valueType="num">
                                      <p:cBhvr>
                                        <p:cTn id="73" dur="750" fill="hold"/>
                                        <p:tgtEl>
                                          <p:spTgt spid="52"/>
                                        </p:tgtEl>
                                        <p:attrNameLst>
                                          <p:attrName>ppt_w</p:attrName>
                                        </p:attrNameLst>
                                      </p:cBhvr>
                                      <p:tavLst>
                                        <p:tav tm="0">
                                          <p:val>
                                            <p:fltVal val="0"/>
                                          </p:val>
                                        </p:tav>
                                        <p:tav tm="100000">
                                          <p:val>
                                            <p:strVal val="#ppt_w"/>
                                          </p:val>
                                        </p:tav>
                                      </p:tavLst>
                                    </p:anim>
                                    <p:anim calcmode="lin" valueType="num">
                                      <p:cBhvr>
                                        <p:cTn id="74" dur="750" fill="hold"/>
                                        <p:tgtEl>
                                          <p:spTgt spid="52"/>
                                        </p:tgtEl>
                                        <p:attrNameLst>
                                          <p:attrName>ppt_h</p:attrName>
                                        </p:attrNameLst>
                                      </p:cBhvr>
                                      <p:tavLst>
                                        <p:tav tm="0">
                                          <p:val>
                                            <p:fltVal val="0"/>
                                          </p:val>
                                        </p:tav>
                                        <p:tav tm="100000">
                                          <p:val>
                                            <p:strVal val="#ppt_h"/>
                                          </p:val>
                                        </p:tav>
                                      </p:tavLst>
                                    </p:anim>
                                    <p:animEffect transition="in" filter="fade">
                                      <p:cBhvr>
                                        <p:cTn id="75" dur="750"/>
                                        <p:tgtEl>
                                          <p:spTgt spid="52"/>
                                        </p:tgtEl>
                                      </p:cBhvr>
                                    </p:animEffect>
                                  </p:childTnLst>
                                </p:cTn>
                              </p:par>
                              <p:par>
                                <p:cTn id="76" presetID="53" presetClass="entr" presetSubtype="16" fill="hold" grpId="0" nodeType="withEffect">
                                  <p:stCondLst>
                                    <p:cond delay="2250"/>
                                  </p:stCondLst>
                                  <p:childTnLst>
                                    <p:set>
                                      <p:cBhvr>
                                        <p:cTn id="77" dur="1" fill="hold">
                                          <p:stCondLst>
                                            <p:cond delay="0"/>
                                          </p:stCondLst>
                                        </p:cTn>
                                        <p:tgtEl>
                                          <p:spTgt spid="25"/>
                                        </p:tgtEl>
                                        <p:attrNameLst>
                                          <p:attrName>style.visibility</p:attrName>
                                        </p:attrNameLst>
                                      </p:cBhvr>
                                      <p:to>
                                        <p:strVal val="visible"/>
                                      </p:to>
                                    </p:set>
                                    <p:anim calcmode="lin" valueType="num">
                                      <p:cBhvr>
                                        <p:cTn id="78" dur="750" fill="hold"/>
                                        <p:tgtEl>
                                          <p:spTgt spid="25"/>
                                        </p:tgtEl>
                                        <p:attrNameLst>
                                          <p:attrName>ppt_w</p:attrName>
                                        </p:attrNameLst>
                                      </p:cBhvr>
                                      <p:tavLst>
                                        <p:tav tm="0">
                                          <p:val>
                                            <p:fltVal val="0"/>
                                          </p:val>
                                        </p:tav>
                                        <p:tav tm="100000">
                                          <p:val>
                                            <p:strVal val="#ppt_w"/>
                                          </p:val>
                                        </p:tav>
                                      </p:tavLst>
                                    </p:anim>
                                    <p:anim calcmode="lin" valueType="num">
                                      <p:cBhvr>
                                        <p:cTn id="79" dur="750" fill="hold"/>
                                        <p:tgtEl>
                                          <p:spTgt spid="25"/>
                                        </p:tgtEl>
                                        <p:attrNameLst>
                                          <p:attrName>ppt_h</p:attrName>
                                        </p:attrNameLst>
                                      </p:cBhvr>
                                      <p:tavLst>
                                        <p:tav tm="0">
                                          <p:val>
                                            <p:fltVal val="0"/>
                                          </p:val>
                                        </p:tav>
                                        <p:tav tm="100000">
                                          <p:val>
                                            <p:strVal val="#ppt_h"/>
                                          </p:val>
                                        </p:tav>
                                      </p:tavLst>
                                    </p:anim>
                                    <p:animEffect transition="in" filter="fade">
                                      <p:cBhvr>
                                        <p:cTn id="80" dur="750"/>
                                        <p:tgtEl>
                                          <p:spTgt spid="25"/>
                                        </p:tgtEl>
                                      </p:cBhvr>
                                    </p:animEffect>
                                  </p:childTnLst>
                                </p:cTn>
                              </p:par>
                              <p:par>
                                <p:cTn id="81" presetID="10" presetClass="entr" presetSubtype="0" fill="hold" nodeType="withEffect">
                                  <p:stCondLst>
                                    <p:cond delay="2750"/>
                                  </p:stCondLst>
                                  <p:childTnLst>
                                    <p:set>
                                      <p:cBhvr>
                                        <p:cTn id="82" dur="1" fill="hold">
                                          <p:stCondLst>
                                            <p:cond delay="0"/>
                                          </p:stCondLst>
                                        </p:cTn>
                                        <p:tgtEl>
                                          <p:spTgt spid="113"/>
                                        </p:tgtEl>
                                        <p:attrNameLst>
                                          <p:attrName>style.visibility</p:attrName>
                                        </p:attrNameLst>
                                      </p:cBhvr>
                                      <p:to>
                                        <p:strVal val="visible"/>
                                      </p:to>
                                    </p:set>
                                    <p:animEffect transition="in" filter="fade">
                                      <p:cBhvr>
                                        <p:cTn id="83" dur="750"/>
                                        <p:tgtEl>
                                          <p:spTgt spid="113"/>
                                        </p:tgtEl>
                                      </p:cBhvr>
                                    </p:animEffect>
                                  </p:childTnLst>
                                </p:cTn>
                              </p:par>
                              <p:par>
                                <p:cTn id="84" presetID="10" presetClass="entr" presetSubtype="0" fill="hold" nodeType="withEffect">
                                  <p:stCondLst>
                                    <p:cond delay="2750"/>
                                  </p:stCondLst>
                                  <p:childTnLst>
                                    <p:set>
                                      <p:cBhvr>
                                        <p:cTn id="85" dur="1" fill="hold">
                                          <p:stCondLst>
                                            <p:cond delay="0"/>
                                          </p:stCondLst>
                                        </p:cTn>
                                        <p:tgtEl>
                                          <p:spTgt spid="104"/>
                                        </p:tgtEl>
                                        <p:attrNameLst>
                                          <p:attrName>style.visibility</p:attrName>
                                        </p:attrNameLst>
                                      </p:cBhvr>
                                      <p:to>
                                        <p:strVal val="visible"/>
                                      </p:to>
                                    </p:set>
                                    <p:animEffect transition="in" filter="fade">
                                      <p:cBhvr>
                                        <p:cTn id="86" dur="750"/>
                                        <p:tgtEl>
                                          <p:spTgt spid="104"/>
                                        </p:tgtEl>
                                      </p:cBhvr>
                                    </p:animEffect>
                                  </p:childTnLst>
                                </p:cTn>
                              </p:par>
                              <p:par>
                                <p:cTn id="87" presetID="10" presetClass="entr" presetSubtype="0" fill="hold" nodeType="withEffect">
                                  <p:stCondLst>
                                    <p:cond delay="2750"/>
                                  </p:stCondLst>
                                  <p:childTnLst>
                                    <p:set>
                                      <p:cBhvr>
                                        <p:cTn id="88" dur="1" fill="hold">
                                          <p:stCondLst>
                                            <p:cond delay="0"/>
                                          </p:stCondLst>
                                        </p:cTn>
                                        <p:tgtEl>
                                          <p:spTgt spid="105"/>
                                        </p:tgtEl>
                                        <p:attrNameLst>
                                          <p:attrName>style.visibility</p:attrName>
                                        </p:attrNameLst>
                                      </p:cBhvr>
                                      <p:to>
                                        <p:strVal val="visible"/>
                                      </p:to>
                                    </p:set>
                                    <p:animEffect transition="in" filter="fade">
                                      <p:cBhvr>
                                        <p:cTn id="89" dur="750"/>
                                        <p:tgtEl>
                                          <p:spTgt spid="105"/>
                                        </p:tgtEl>
                                      </p:cBhvr>
                                    </p:animEffect>
                                  </p:childTnLst>
                                </p:cTn>
                              </p:par>
                              <p:par>
                                <p:cTn id="90" presetID="10" presetClass="entr" presetSubtype="0" fill="hold" nodeType="withEffect">
                                  <p:stCondLst>
                                    <p:cond delay="2750"/>
                                  </p:stCondLst>
                                  <p:childTnLst>
                                    <p:set>
                                      <p:cBhvr>
                                        <p:cTn id="91" dur="1" fill="hold">
                                          <p:stCondLst>
                                            <p:cond delay="0"/>
                                          </p:stCondLst>
                                        </p:cTn>
                                        <p:tgtEl>
                                          <p:spTgt spid="109"/>
                                        </p:tgtEl>
                                        <p:attrNameLst>
                                          <p:attrName>style.visibility</p:attrName>
                                        </p:attrNameLst>
                                      </p:cBhvr>
                                      <p:to>
                                        <p:strVal val="visible"/>
                                      </p:to>
                                    </p:set>
                                    <p:animEffect transition="in" filter="fade">
                                      <p:cBhvr>
                                        <p:cTn id="92" dur="750"/>
                                        <p:tgtEl>
                                          <p:spTgt spid="109"/>
                                        </p:tgtEl>
                                      </p:cBhvr>
                                    </p:animEffect>
                                  </p:childTnLst>
                                </p:cTn>
                              </p:par>
                              <p:par>
                                <p:cTn id="93" presetID="10" presetClass="entr" presetSubtype="0" fill="hold" nodeType="withEffect">
                                  <p:stCondLst>
                                    <p:cond delay="2750"/>
                                  </p:stCondLst>
                                  <p:childTnLst>
                                    <p:set>
                                      <p:cBhvr>
                                        <p:cTn id="94" dur="1" fill="hold">
                                          <p:stCondLst>
                                            <p:cond delay="0"/>
                                          </p:stCondLst>
                                        </p:cTn>
                                        <p:tgtEl>
                                          <p:spTgt spid="117"/>
                                        </p:tgtEl>
                                        <p:attrNameLst>
                                          <p:attrName>style.visibility</p:attrName>
                                        </p:attrNameLst>
                                      </p:cBhvr>
                                      <p:to>
                                        <p:strVal val="visible"/>
                                      </p:to>
                                    </p:set>
                                    <p:animEffect transition="in" filter="fade">
                                      <p:cBhvr>
                                        <p:cTn id="95" dur="750"/>
                                        <p:tgtEl>
                                          <p:spTgt spid="117"/>
                                        </p:tgtEl>
                                      </p:cBhvr>
                                    </p:animEffect>
                                  </p:childTnLst>
                                </p:cTn>
                              </p:par>
                              <p:par>
                                <p:cTn id="96" presetID="22" presetClass="entr" presetSubtype="8" fill="hold" grpId="0" nodeType="withEffect">
                                  <p:stCondLst>
                                    <p:cond delay="2750"/>
                                  </p:stCondLst>
                                  <p:childTnLst>
                                    <p:set>
                                      <p:cBhvr>
                                        <p:cTn id="97" dur="1" fill="hold">
                                          <p:stCondLst>
                                            <p:cond delay="0"/>
                                          </p:stCondLst>
                                        </p:cTn>
                                        <p:tgtEl>
                                          <p:spTgt spid="82"/>
                                        </p:tgtEl>
                                        <p:attrNameLst>
                                          <p:attrName>style.visibility</p:attrName>
                                        </p:attrNameLst>
                                      </p:cBhvr>
                                      <p:to>
                                        <p:strVal val="visible"/>
                                      </p:to>
                                    </p:set>
                                    <p:animEffect transition="in" filter="wipe(left)">
                                      <p:cBhvr>
                                        <p:cTn id="98" dur="750"/>
                                        <p:tgtEl>
                                          <p:spTgt spid="82"/>
                                        </p:tgtEl>
                                      </p:cBhvr>
                                    </p:animEffect>
                                  </p:childTnLst>
                                </p:cTn>
                              </p:par>
                              <p:par>
                                <p:cTn id="99" presetID="22" presetClass="entr" presetSubtype="8" fill="hold" grpId="0" nodeType="withEffect">
                                  <p:stCondLst>
                                    <p:cond delay="2750"/>
                                  </p:stCondLst>
                                  <p:childTnLst>
                                    <p:set>
                                      <p:cBhvr>
                                        <p:cTn id="100" dur="1" fill="hold">
                                          <p:stCondLst>
                                            <p:cond delay="0"/>
                                          </p:stCondLst>
                                        </p:cTn>
                                        <p:tgtEl>
                                          <p:spTgt spid="84"/>
                                        </p:tgtEl>
                                        <p:attrNameLst>
                                          <p:attrName>style.visibility</p:attrName>
                                        </p:attrNameLst>
                                      </p:cBhvr>
                                      <p:to>
                                        <p:strVal val="visible"/>
                                      </p:to>
                                    </p:set>
                                    <p:animEffect transition="in" filter="wipe(left)">
                                      <p:cBhvr>
                                        <p:cTn id="101" dur="750"/>
                                        <p:tgtEl>
                                          <p:spTgt spid="84"/>
                                        </p:tgtEl>
                                      </p:cBhvr>
                                    </p:animEffect>
                                  </p:childTnLst>
                                </p:cTn>
                              </p:par>
                              <p:par>
                                <p:cTn id="102" presetID="22" presetClass="entr" presetSubtype="8" fill="hold" grpId="0" nodeType="withEffect">
                                  <p:stCondLst>
                                    <p:cond delay="2750"/>
                                  </p:stCondLst>
                                  <p:childTnLst>
                                    <p:set>
                                      <p:cBhvr>
                                        <p:cTn id="103" dur="1" fill="hold">
                                          <p:stCondLst>
                                            <p:cond delay="0"/>
                                          </p:stCondLst>
                                        </p:cTn>
                                        <p:tgtEl>
                                          <p:spTgt spid="86"/>
                                        </p:tgtEl>
                                        <p:attrNameLst>
                                          <p:attrName>style.visibility</p:attrName>
                                        </p:attrNameLst>
                                      </p:cBhvr>
                                      <p:to>
                                        <p:strVal val="visible"/>
                                      </p:to>
                                    </p:set>
                                    <p:animEffect transition="in" filter="wipe(left)">
                                      <p:cBhvr>
                                        <p:cTn id="104" dur="750"/>
                                        <p:tgtEl>
                                          <p:spTgt spid="86"/>
                                        </p:tgtEl>
                                      </p:cBhvr>
                                    </p:animEffect>
                                  </p:childTnLst>
                                </p:cTn>
                              </p:par>
                              <p:par>
                                <p:cTn id="105" presetID="22" presetClass="entr" presetSubtype="8" fill="hold" grpId="0" nodeType="withEffect">
                                  <p:stCondLst>
                                    <p:cond delay="2750"/>
                                  </p:stCondLst>
                                  <p:childTnLst>
                                    <p:set>
                                      <p:cBhvr>
                                        <p:cTn id="106" dur="1" fill="hold">
                                          <p:stCondLst>
                                            <p:cond delay="0"/>
                                          </p:stCondLst>
                                        </p:cTn>
                                        <p:tgtEl>
                                          <p:spTgt spid="88"/>
                                        </p:tgtEl>
                                        <p:attrNameLst>
                                          <p:attrName>style.visibility</p:attrName>
                                        </p:attrNameLst>
                                      </p:cBhvr>
                                      <p:to>
                                        <p:strVal val="visible"/>
                                      </p:to>
                                    </p:set>
                                    <p:animEffect transition="in" filter="wipe(left)">
                                      <p:cBhvr>
                                        <p:cTn id="107" dur="750"/>
                                        <p:tgtEl>
                                          <p:spTgt spid="88"/>
                                        </p:tgtEl>
                                      </p:cBhvr>
                                    </p:animEffect>
                                  </p:childTnLst>
                                </p:cTn>
                              </p:par>
                              <p:par>
                                <p:cTn id="108" presetID="10" presetClass="entr" presetSubtype="0" fill="hold" grpId="0" nodeType="withEffect">
                                  <p:stCondLst>
                                    <p:cond delay="3500"/>
                                  </p:stCondLst>
                                  <p:childTnLst>
                                    <p:set>
                                      <p:cBhvr>
                                        <p:cTn id="109" dur="1" fill="hold">
                                          <p:stCondLst>
                                            <p:cond delay="0"/>
                                          </p:stCondLst>
                                        </p:cTn>
                                        <p:tgtEl>
                                          <p:spTgt spid="81"/>
                                        </p:tgtEl>
                                        <p:attrNameLst>
                                          <p:attrName>style.visibility</p:attrName>
                                        </p:attrNameLst>
                                      </p:cBhvr>
                                      <p:to>
                                        <p:strVal val="visible"/>
                                      </p:to>
                                    </p:set>
                                    <p:animEffect transition="in" filter="fade">
                                      <p:cBhvr>
                                        <p:cTn id="110" dur="750"/>
                                        <p:tgtEl>
                                          <p:spTgt spid="81"/>
                                        </p:tgtEl>
                                      </p:cBhvr>
                                    </p:animEffect>
                                  </p:childTnLst>
                                </p:cTn>
                              </p:par>
                              <p:par>
                                <p:cTn id="111" presetID="10" presetClass="entr" presetSubtype="0" fill="hold" grpId="0" nodeType="withEffect">
                                  <p:stCondLst>
                                    <p:cond delay="3500"/>
                                  </p:stCondLst>
                                  <p:childTnLst>
                                    <p:set>
                                      <p:cBhvr>
                                        <p:cTn id="112" dur="1" fill="hold">
                                          <p:stCondLst>
                                            <p:cond delay="0"/>
                                          </p:stCondLst>
                                        </p:cTn>
                                        <p:tgtEl>
                                          <p:spTgt spid="83"/>
                                        </p:tgtEl>
                                        <p:attrNameLst>
                                          <p:attrName>style.visibility</p:attrName>
                                        </p:attrNameLst>
                                      </p:cBhvr>
                                      <p:to>
                                        <p:strVal val="visible"/>
                                      </p:to>
                                    </p:set>
                                    <p:animEffect transition="in" filter="fade">
                                      <p:cBhvr>
                                        <p:cTn id="113" dur="750"/>
                                        <p:tgtEl>
                                          <p:spTgt spid="83"/>
                                        </p:tgtEl>
                                      </p:cBhvr>
                                    </p:animEffect>
                                  </p:childTnLst>
                                </p:cTn>
                              </p:par>
                              <p:par>
                                <p:cTn id="114" presetID="10" presetClass="entr" presetSubtype="0" fill="hold" grpId="0" nodeType="withEffect">
                                  <p:stCondLst>
                                    <p:cond delay="3500"/>
                                  </p:stCondLst>
                                  <p:childTnLst>
                                    <p:set>
                                      <p:cBhvr>
                                        <p:cTn id="115" dur="1" fill="hold">
                                          <p:stCondLst>
                                            <p:cond delay="0"/>
                                          </p:stCondLst>
                                        </p:cTn>
                                        <p:tgtEl>
                                          <p:spTgt spid="85"/>
                                        </p:tgtEl>
                                        <p:attrNameLst>
                                          <p:attrName>style.visibility</p:attrName>
                                        </p:attrNameLst>
                                      </p:cBhvr>
                                      <p:to>
                                        <p:strVal val="visible"/>
                                      </p:to>
                                    </p:set>
                                    <p:animEffect transition="in" filter="fade">
                                      <p:cBhvr>
                                        <p:cTn id="116" dur="750"/>
                                        <p:tgtEl>
                                          <p:spTgt spid="85"/>
                                        </p:tgtEl>
                                      </p:cBhvr>
                                    </p:animEffect>
                                  </p:childTnLst>
                                </p:cTn>
                              </p:par>
                              <p:par>
                                <p:cTn id="117" presetID="10" presetClass="entr" presetSubtype="0" fill="hold" grpId="0" nodeType="withEffect">
                                  <p:stCondLst>
                                    <p:cond delay="3500"/>
                                  </p:stCondLst>
                                  <p:childTnLst>
                                    <p:set>
                                      <p:cBhvr>
                                        <p:cTn id="118" dur="1" fill="hold">
                                          <p:stCondLst>
                                            <p:cond delay="0"/>
                                          </p:stCondLst>
                                        </p:cTn>
                                        <p:tgtEl>
                                          <p:spTgt spid="87"/>
                                        </p:tgtEl>
                                        <p:attrNameLst>
                                          <p:attrName>style.visibility</p:attrName>
                                        </p:attrNameLst>
                                      </p:cBhvr>
                                      <p:to>
                                        <p:strVal val="visible"/>
                                      </p:to>
                                    </p:set>
                                    <p:animEffect transition="in" filter="fade">
                                      <p:cBhvr>
                                        <p:cTn id="119" dur="750"/>
                                        <p:tgtEl>
                                          <p:spTgt spid="87"/>
                                        </p:tgtEl>
                                      </p:cBhvr>
                                    </p:animEffect>
                                  </p:childTnLst>
                                </p:cTn>
                              </p:par>
                            </p:childTnLst>
                          </p:cTn>
                        </p:par>
                        <p:par>
                          <p:cTn id="120" fill="hold">
                            <p:stCondLst>
                              <p:cond delay="2500"/>
                            </p:stCondLst>
                            <p:childTnLst>
                              <p:par>
                                <p:cTn id="121" presetID="10" presetClass="entr" presetSubtype="0" fill="hold" grpId="0" nodeType="after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fade">
                                      <p:cBhvr>
                                        <p:cTn id="123" dur="750"/>
                                        <p:tgtEl>
                                          <p:spTgt spid="75"/>
                                        </p:tgtEl>
                                      </p:cBhvr>
                                    </p:animEffect>
                                  </p:childTnLst>
                                </p:cTn>
                              </p:par>
                              <p:par>
                                <p:cTn id="124" presetID="10" presetClass="entr" presetSubtype="0" fill="hold" grpId="0" nodeType="withEffect">
                                  <p:stCondLst>
                                    <p:cond delay="1500"/>
                                  </p:stCondLst>
                                  <p:childTnLst>
                                    <p:set>
                                      <p:cBhvr>
                                        <p:cTn id="125" dur="1" fill="hold">
                                          <p:stCondLst>
                                            <p:cond delay="0"/>
                                          </p:stCondLst>
                                        </p:cTn>
                                        <p:tgtEl>
                                          <p:spTgt spid="2"/>
                                        </p:tgtEl>
                                        <p:attrNameLst>
                                          <p:attrName>style.visibility</p:attrName>
                                        </p:attrNameLst>
                                      </p:cBhvr>
                                      <p:to>
                                        <p:strVal val="visible"/>
                                      </p:to>
                                    </p:set>
                                    <p:animEffect transition="in" filter="fade">
                                      <p:cBhvr>
                                        <p:cTn id="126" dur="750"/>
                                        <p:tgtEl>
                                          <p:spTgt spid="2"/>
                                        </p:tgtEl>
                                      </p:cBhvr>
                                    </p:animEffect>
                                  </p:childTnLst>
                                </p:cTn>
                              </p:par>
                              <p:par>
                                <p:cTn id="127" presetID="63" presetClass="path" presetSubtype="0" decel="50000" fill="hold" grpId="1" nodeType="withEffect">
                                  <p:stCondLst>
                                    <p:cond delay="1500"/>
                                  </p:stCondLst>
                                  <p:childTnLst>
                                    <p:animMotion origin="layout" path="M 0.01523 1.85185E-6 L -0.10886 1.85185E-6 " pathEditMode="relative" rAng="0" ptsTypes="AA">
                                      <p:cBhvr>
                                        <p:cTn id="128" dur="750" spd="-100000" fill="hold"/>
                                        <p:tgtEl>
                                          <p:spTgt spid="2"/>
                                        </p:tgtEl>
                                        <p:attrNameLst>
                                          <p:attrName>ppt_x</p:attrName>
                                          <p:attrName>ppt_y</p:attrName>
                                        </p:attrNameLst>
                                      </p:cBhvr>
                                      <p:rCtr x="-6211" y="0"/>
                                    </p:animMotion>
                                  </p:childTnLst>
                                </p:cTn>
                              </p:par>
                              <p:par>
                                <p:cTn id="129" presetID="35" presetClass="path" presetSubtype="0" accel="50000" decel="50000" fill="hold" grpId="2" nodeType="withEffect">
                                  <p:stCondLst>
                                    <p:cond delay="2250"/>
                                  </p:stCondLst>
                                  <p:childTnLst>
                                    <p:animMotion origin="layout" path="M 0.01601 1.85185E-6 L 3.33333E-6 1.85185E-6 " pathEditMode="relative" rAng="0" ptsTypes="AA">
                                      <p:cBhvr>
                                        <p:cTn id="130" dur="750" fill="hold"/>
                                        <p:tgtEl>
                                          <p:spTgt spid="2"/>
                                        </p:tgtEl>
                                        <p:attrNameLst>
                                          <p:attrName>ppt_x</p:attrName>
                                          <p:attrName>ppt_y</p:attrName>
                                        </p:attrNameLst>
                                      </p:cBhvr>
                                      <p:rCtr x="-807" y="0"/>
                                    </p:animMotion>
                                  </p:childTnLst>
                                </p:cTn>
                              </p:par>
                              <p:par>
                                <p:cTn id="131" presetID="10" presetClass="entr" presetSubtype="0" fill="hold" grpId="0" nodeType="withEffect">
                                  <p:stCondLst>
                                    <p:cond delay="2250"/>
                                  </p:stCondLst>
                                  <p:childTnLst>
                                    <p:set>
                                      <p:cBhvr>
                                        <p:cTn id="132" dur="1" fill="hold">
                                          <p:stCondLst>
                                            <p:cond delay="0"/>
                                          </p:stCondLst>
                                        </p:cTn>
                                        <p:tgtEl>
                                          <p:spTgt spid="99"/>
                                        </p:tgtEl>
                                        <p:attrNameLst>
                                          <p:attrName>style.visibility</p:attrName>
                                        </p:attrNameLst>
                                      </p:cBhvr>
                                      <p:to>
                                        <p:strVal val="visible"/>
                                      </p:to>
                                    </p:set>
                                    <p:animEffect transition="in" filter="fade">
                                      <p:cBhvr>
                                        <p:cTn id="133" dur="750"/>
                                        <p:tgtEl>
                                          <p:spTgt spid="99"/>
                                        </p:tgtEl>
                                      </p:cBhvr>
                                    </p:animEffect>
                                  </p:childTnLst>
                                </p:cTn>
                              </p:par>
                              <p:par>
                                <p:cTn id="134" presetID="35" presetClass="path" presetSubtype="0" accel="50000" decel="50000" fill="hold" grpId="1" nodeType="withEffect">
                                  <p:stCondLst>
                                    <p:cond delay="2250"/>
                                  </p:stCondLst>
                                  <p:childTnLst>
                                    <p:animMotion origin="layout" path="M 0.01601 -3.7037E-6 L 8.33333E-7 -3.7037E-6 " pathEditMode="relative" rAng="0" ptsTypes="AA">
                                      <p:cBhvr>
                                        <p:cTn id="135" dur="750" fill="hold"/>
                                        <p:tgtEl>
                                          <p:spTgt spid="99"/>
                                        </p:tgtEl>
                                        <p:attrNameLst>
                                          <p:attrName>ppt_x</p:attrName>
                                          <p:attrName>ppt_y</p:attrName>
                                        </p:attrNameLst>
                                      </p:cBhvr>
                                      <p:rCtr x="-807" y="0"/>
                                    </p:animMotion>
                                  </p:childTnLst>
                                </p:cTn>
                              </p:par>
                              <p:par>
                                <p:cTn id="136" presetID="53" presetClass="entr" presetSubtype="16" fill="hold" grpId="0" nodeType="withEffect">
                                  <p:stCondLst>
                                    <p:cond delay="2750"/>
                                  </p:stCondLst>
                                  <p:childTnLst>
                                    <p:set>
                                      <p:cBhvr>
                                        <p:cTn id="137" dur="1" fill="hold">
                                          <p:stCondLst>
                                            <p:cond delay="0"/>
                                          </p:stCondLst>
                                        </p:cTn>
                                        <p:tgtEl>
                                          <p:spTgt spid="3"/>
                                        </p:tgtEl>
                                        <p:attrNameLst>
                                          <p:attrName>style.visibility</p:attrName>
                                        </p:attrNameLst>
                                      </p:cBhvr>
                                      <p:to>
                                        <p:strVal val="visible"/>
                                      </p:to>
                                    </p:set>
                                    <p:anim calcmode="lin" valueType="num">
                                      <p:cBhvr>
                                        <p:cTn id="138" dur="500" fill="hold"/>
                                        <p:tgtEl>
                                          <p:spTgt spid="3"/>
                                        </p:tgtEl>
                                        <p:attrNameLst>
                                          <p:attrName>ppt_w</p:attrName>
                                        </p:attrNameLst>
                                      </p:cBhvr>
                                      <p:tavLst>
                                        <p:tav tm="0">
                                          <p:val>
                                            <p:fltVal val="0"/>
                                          </p:val>
                                        </p:tav>
                                        <p:tav tm="100000">
                                          <p:val>
                                            <p:strVal val="#ppt_w"/>
                                          </p:val>
                                        </p:tav>
                                      </p:tavLst>
                                    </p:anim>
                                    <p:anim calcmode="lin" valueType="num">
                                      <p:cBhvr>
                                        <p:cTn id="139" dur="500" fill="hold"/>
                                        <p:tgtEl>
                                          <p:spTgt spid="3"/>
                                        </p:tgtEl>
                                        <p:attrNameLst>
                                          <p:attrName>ppt_h</p:attrName>
                                        </p:attrNameLst>
                                      </p:cBhvr>
                                      <p:tavLst>
                                        <p:tav tm="0">
                                          <p:val>
                                            <p:fltVal val="0"/>
                                          </p:val>
                                        </p:tav>
                                        <p:tav tm="100000">
                                          <p:val>
                                            <p:strVal val="#ppt_h"/>
                                          </p:val>
                                        </p:tav>
                                      </p:tavLst>
                                    </p:anim>
                                    <p:animEffect transition="in" filter="fade">
                                      <p:cBhvr>
                                        <p:cTn id="140" dur="500"/>
                                        <p:tgtEl>
                                          <p:spTgt spid="3"/>
                                        </p:tgtEl>
                                      </p:cBhvr>
                                    </p:animEffect>
                                  </p:childTnLst>
                                </p:cTn>
                              </p:par>
                              <p:par>
                                <p:cTn id="141" presetID="22" presetClass="entr" presetSubtype="8" fill="hold" grpId="0" nodeType="withEffect">
                                  <p:stCondLst>
                                    <p:cond delay="2750"/>
                                  </p:stCondLst>
                                  <p:childTnLst>
                                    <p:set>
                                      <p:cBhvr>
                                        <p:cTn id="142" dur="1" fill="hold">
                                          <p:stCondLst>
                                            <p:cond delay="0"/>
                                          </p:stCondLst>
                                        </p:cTn>
                                        <p:tgtEl>
                                          <p:spTgt spid="92"/>
                                        </p:tgtEl>
                                        <p:attrNameLst>
                                          <p:attrName>style.visibility</p:attrName>
                                        </p:attrNameLst>
                                      </p:cBhvr>
                                      <p:to>
                                        <p:strVal val="visible"/>
                                      </p:to>
                                    </p:set>
                                    <p:animEffect transition="in" filter="wipe(left)">
                                      <p:cBhvr>
                                        <p:cTn id="143" dur="75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7" grpId="1" bldLvl="0" animBg="1"/>
      <p:bldP spid="27" grpId="2" bldLvl="0" animBg="1"/>
      <p:bldP spid="29" grpId="0" bldLvl="0" animBg="1"/>
      <p:bldP spid="23" grpId="0" bldLvl="0" animBg="1"/>
      <p:bldP spid="23" grpId="1" bldLvl="0" animBg="1"/>
      <p:bldP spid="23" grpId="2" bldLvl="0" animBg="1"/>
      <p:bldP spid="25" grpId="0" bldLvl="0" animBg="1"/>
      <p:bldP spid="42" grpId="0" bldLvl="0" animBg="1"/>
      <p:bldP spid="42" grpId="1" bldLvl="0" animBg="1"/>
      <p:bldP spid="42" grpId="2" bldLvl="0" animBg="1"/>
      <p:bldP spid="44" grpId="0" bldLvl="0" animBg="1"/>
      <p:bldP spid="50" grpId="0" bldLvl="0" animBg="1"/>
      <p:bldP spid="50" grpId="1" bldLvl="0" animBg="1"/>
      <p:bldP spid="50" grpId="2" bldLvl="0" animBg="1"/>
      <p:bldP spid="52" grpId="0" bldLvl="0" animBg="1"/>
      <p:bldP spid="81" grpId="0"/>
      <p:bldP spid="82" grpId="0"/>
      <p:bldP spid="83" grpId="0"/>
      <p:bldP spid="84" grpId="0"/>
      <p:bldP spid="85" grpId="0"/>
      <p:bldP spid="86" grpId="0"/>
      <p:bldP spid="87" grpId="0"/>
      <p:bldP spid="88" grpId="0"/>
      <p:bldP spid="75" grpId="0" bldLvl="0" animBg="1"/>
      <p:bldP spid="2" grpId="0"/>
      <p:bldP spid="2" grpId="1"/>
      <p:bldP spid="2" grpId="2"/>
      <p:bldP spid="99" grpId="0"/>
      <p:bldP spid="99" grpId="1"/>
      <p:bldP spid="92" grpId="0"/>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037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区块链应用</a:t>
            </a:r>
          </a:p>
        </p:txBody>
      </p:sp>
      <p:sp>
        <p:nvSpPr>
          <p:cNvPr id="72" name="矩形 71"/>
          <p:cNvSpPr/>
          <p:nvPr/>
        </p:nvSpPr>
        <p:spPr>
          <a:xfrm>
            <a:off x="4696764" y="34884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Usage of blockchain.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panose="02010600040101010101" charset="-122"/>
              </a:rPr>
              <a:t>03</a:t>
            </a:r>
            <a:endParaRPr lang="zh-CN" altLang="en-US" sz="7200" dirty="0">
              <a:solidFill>
                <a:prstClr val="black">
                  <a:lumMod val="65000"/>
                  <a:lumOff val="35000"/>
                </a:prstClr>
              </a:solidFill>
              <a:latin typeface="Impact" panose="020B0806030902050204" pitchFamily="34" charset="0"/>
              <a:ea typeface="华文细黑" panose="02010600040101010101" charset="-122"/>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panose="02010600040101010101" charset="-122"/>
                <a:ea typeface="华文细黑" panose="02010600040101010101" charset="-122"/>
              </a:rPr>
              <a:t>Part Three</a:t>
            </a:r>
            <a:endParaRPr lang="zh-CN" altLang="en-US" sz="1400" dirty="0">
              <a:solidFill>
                <a:prstClr val="white">
                  <a:lumMod val="50000"/>
                </a:prstClr>
              </a:solidFill>
              <a:latin typeface="华文细黑" panose="02010600040101010101" charset="-122"/>
              <a:ea typeface="华文细黑" panose="02010600040101010101" charset="-122"/>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42723" y="178376"/>
            <a:ext cx="3144425" cy="583565"/>
          </a:xfrm>
          <a:prstGeom prst="rect">
            <a:avLst/>
          </a:prstGeom>
          <a:noFill/>
        </p:spPr>
        <p:txBody>
          <a:bodyPr wrap="square" rtlCol="0">
            <a:spAutoFit/>
          </a:bodyPr>
          <a:lstStyle/>
          <a:p>
            <a:r>
              <a:rPr lang="zh-CN" altLang="en-US" sz="3200" dirty="0">
                <a:solidFill>
                  <a:schemeClr val="tx1">
                    <a:lumMod val="75000"/>
                    <a:lumOff val="25000"/>
                  </a:schemeClr>
                </a:solidFill>
              </a:rPr>
              <a:t>区块链应用</a:t>
            </a:r>
          </a:p>
        </p:txBody>
      </p:sp>
      <p:sp>
        <p:nvSpPr>
          <p:cNvPr id="20" name="矩形 19"/>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Usage of blockchain.</a:t>
            </a:r>
            <a:endParaRPr lang="zh-CN" altLang="en-US" sz="1000" dirty="0">
              <a:solidFill>
                <a:schemeClr val="tx1">
                  <a:lumMod val="75000"/>
                  <a:lumOff val="25000"/>
                </a:schemeClr>
              </a:solidFill>
              <a:latin typeface="ITC Avant Garde Std XLt" panose="020B0302020202020204" pitchFamily="34" charset="0"/>
            </a:endParaRPr>
          </a:p>
        </p:txBody>
      </p:sp>
      <p:sp>
        <p:nvSpPr>
          <p:cNvPr id="92" name="文本框 91"/>
          <p:cNvSpPr txBox="1"/>
          <p:nvPr/>
        </p:nvSpPr>
        <p:spPr>
          <a:xfrm>
            <a:off x="1791506" y="1691430"/>
            <a:ext cx="2470716" cy="398780"/>
          </a:xfrm>
          <a:prstGeom prst="rect">
            <a:avLst/>
          </a:prstGeom>
          <a:noFill/>
        </p:spPr>
        <p:txBody>
          <a:bodyPr wrap="square" rtlCol="0">
            <a:spAutoFit/>
          </a:bodyPr>
          <a:lstStyle/>
          <a:p>
            <a:pPr algn="just"/>
            <a:r>
              <a:rPr lang="zh-CN" altLang="en-US" sz="2000" dirty="0">
                <a:solidFill>
                  <a:schemeClr val="tx1">
                    <a:lumMod val="75000"/>
                    <a:lumOff val="25000"/>
                  </a:schemeClr>
                </a:solidFill>
              </a:rPr>
              <a:t>智能合约应用平台</a:t>
            </a:r>
          </a:p>
        </p:txBody>
      </p:sp>
      <p:sp>
        <p:nvSpPr>
          <p:cNvPr id="93" name="矩形 92"/>
          <p:cNvSpPr/>
          <p:nvPr/>
        </p:nvSpPr>
        <p:spPr>
          <a:xfrm>
            <a:off x="1796415" y="2467610"/>
            <a:ext cx="6024880" cy="533400"/>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Ethereum（以太坊/ETH）、EOS、NEO、Bytom（比原链/BTM）、Aeternity（AE）、BitShares（比特股/BTS）…… </a:t>
            </a:r>
          </a:p>
        </p:txBody>
      </p:sp>
      <p:sp>
        <p:nvSpPr>
          <p:cNvPr id="100" name="圆角矩形 99"/>
          <p:cNvSpPr/>
          <p:nvPr/>
        </p:nvSpPr>
        <p:spPr>
          <a:xfrm>
            <a:off x="1540411" y="1759137"/>
            <a:ext cx="130628" cy="221194"/>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91004" y="19771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Smart Contract </a:t>
            </a:r>
          </a:p>
        </p:txBody>
      </p:sp>
      <p:cxnSp>
        <p:nvCxnSpPr>
          <p:cNvPr id="8" name="直接连接符 7"/>
          <p:cNvCxnSpPr/>
          <p:nvPr/>
        </p:nvCxnSpPr>
        <p:spPr>
          <a:xfrm>
            <a:off x="1880809" y="2044516"/>
            <a:ext cx="5940000" cy="0"/>
          </a:xfrm>
          <a:prstGeom prst="line">
            <a:avLst/>
          </a:prstGeom>
          <a:noFill/>
          <a:ln w="12700" cap="flat" cmpd="sng" algn="ctr">
            <a:solidFill>
              <a:sysClr val="window" lastClr="FFFFFF">
                <a:lumMod val="75000"/>
              </a:sysClr>
            </a:solidFill>
            <a:prstDash val="solid"/>
            <a:miter lim="800000"/>
          </a:ln>
          <a:effectLst/>
        </p:spPr>
      </p:cxnSp>
      <p:sp>
        <p:nvSpPr>
          <p:cNvPr id="13" name="文本框 12"/>
          <p:cNvSpPr txBox="1"/>
          <p:nvPr/>
        </p:nvSpPr>
        <p:spPr>
          <a:xfrm>
            <a:off x="1791506" y="3164630"/>
            <a:ext cx="2470716" cy="398780"/>
          </a:xfrm>
          <a:prstGeom prst="rect">
            <a:avLst/>
          </a:prstGeom>
          <a:noFill/>
        </p:spPr>
        <p:txBody>
          <a:bodyPr wrap="square" rtlCol="0">
            <a:spAutoFit/>
          </a:bodyPr>
          <a:lstStyle/>
          <a:p>
            <a:pPr algn="just"/>
            <a:r>
              <a:rPr lang="zh-CN" altLang="en-US" sz="2000" dirty="0">
                <a:solidFill>
                  <a:schemeClr val="tx1">
                    <a:lumMod val="75000"/>
                    <a:lumOff val="25000"/>
                  </a:schemeClr>
                </a:solidFill>
              </a:rPr>
              <a:t>加密货币</a:t>
            </a:r>
          </a:p>
        </p:txBody>
      </p:sp>
      <p:sp>
        <p:nvSpPr>
          <p:cNvPr id="14" name="矩形 13"/>
          <p:cNvSpPr/>
          <p:nvPr/>
        </p:nvSpPr>
        <p:spPr>
          <a:xfrm>
            <a:off x="1796415" y="3940810"/>
            <a:ext cx="6024880" cy="533400"/>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BitCoin（比特币/BTC）、Ripple（瑞波币/XRP）、Litecoin（莱特币/LTC）、Bitcoin Cash（比特现金/BCH）、Tether（USDT）…… </a:t>
            </a:r>
          </a:p>
        </p:txBody>
      </p:sp>
      <p:sp>
        <p:nvSpPr>
          <p:cNvPr id="15" name="圆角矩形 14"/>
          <p:cNvSpPr/>
          <p:nvPr/>
        </p:nvSpPr>
        <p:spPr>
          <a:xfrm>
            <a:off x="1540411" y="3232337"/>
            <a:ext cx="130628" cy="221194"/>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791004" y="34503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Cryptocurrency </a:t>
            </a:r>
          </a:p>
        </p:txBody>
      </p:sp>
      <p:cxnSp>
        <p:nvCxnSpPr>
          <p:cNvPr id="17" name="直接连接符 16"/>
          <p:cNvCxnSpPr/>
          <p:nvPr/>
        </p:nvCxnSpPr>
        <p:spPr>
          <a:xfrm>
            <a:off x="1880809" y="3517716"/>
            <a:ext cx="5940000" cy="0"/>
          </a:xfrm>
          <a:prstGeom prst="line">
            <a:avLst/>
          </a:prstGeom>
          <a:noFill/>
          <a:ln w="12700" cap="flat" cmpd="sng" algn="ctr">
            <a:solidFill>
              <a:sysClr val="window" lastClr="FFFFFF">
                <a:lumMod val="75000"/>
              </a:sysClr>
            </a:solidFill>
            <a:prstDash val="solid"/>
            <a:miter lim="800000"/>
          </a:ln>
          <a:effectLst/>
        </p:spPr>
      </p:cxnSp>
      <p:sp>
        <p:nvSpPr>
          <p:cNvPr id="18" name="文本框 17"/>
          <p:cNvSpPr txBox="1"/>
          <p:nvPr/>
        </p:nvSpPr>
        <p:spPr>
          <a:xfrm>
            <a:off x="1791506" y="4637830"/>
            <a:ext cx="2470716" cy="398780"/>
          </a:xfrm>
          <a:prstGeom prst="rect">
            <a:avLst/>
          </a:prstGeom>
          <a:noFill/>
        </p:spPr>
        <p:txBody>
          <a:bodyPr wrap="square" rtlCol="0">
            <a:spAutoFit/>
          </a:bodyPr>
          <a:lstStyle/>
          <a:p>
            <a:pPr algn="just"/>
            <a:r>
              <a:rPr lang="zh-CN" altLang="en-US" sz="2000" dirty="0">
                <a:solidFill>
                  <a:schemeClr val="tx1">
                    <a:lumMod val="75000"/>
                    <a:lumOff val="25000"/>
                  </a:schemeClr>
                </a:solidFill>
              </a:rPr>
              <a:t>代币</a:t>
            </a:r>
          </a:p>
        </p:txBody>
      </p:sp>
      <p:sp>
        <p:nvSpPr>
          <p:cNvPr id="21" name="矩形 20"/>
          <p:cNvSpPr/>
          <p:nvPr/>
        </p:nvSpPr>
        <p:spPr>
          <a:xfrm>
            <a:off x="1796415" y="5414010"/>
            <a:ext cx="6024880" cy="312420"/>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ORS </a:t>
            </a:r>
          </a:p>
        </p:txBody>
      </p:sp>
      <p:sp>
        <p:nvSpPr>
          <p:cNvPr id="22" name="圆角矩形 21"/>
          <p:cNvSpPr/>
          <p:nvPr/>
        </p:nvSpPr>
        <p:spPr>
          <a:xfrm>
            <a:off x="1540411" y="4705537"/>
            <a:ext cx="130628" cy="221194"/>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791004" y="49235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Token </a:t>
            </a:r>
          </a:p>
        </p:txBody>
      </p:sp>
      <p:cxnSp>
        <p:nvCxnSpPr>
          <p:cNvPr id="24" name="直接连接符 23"/>
          <p:cNvCxnSpPr/>
          <p:nvPr/>
        </p:nvCxnSpPr>
        <p:spPr>
          <a:xfrm>
            <a:off x="1880809" y="4990916"/>
            <a:ext cx="5940000" cy="0"/>
          </a:xfrm>
          <a:prstGeom prst="line">
            <a:avLst/>
          </a:prstGeom>
          <a:noFill/>
          <a:ln w="12700" cap="flat" cmpd="sng" algn="ctr">
            <a:solidFill>
              <a:sysClr val="window" lastClr="FFFFFF">
                <a:lumMod val="75000"/>
              </a:sysClr>
            </a:solidFill>
            <a:prstDash val="solid"/>
            <a:miter lim="800000"/>
          </a:ln>
          <a:effectLst/>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par>
                                <p:cTn id="17" presetID="53" presetClass="entr" presetSubtype="16" fill="hold" grpId="0" nodeType="withEffect">
                                  <p:stCondLst>
                                    <p:cond delay="2750"/>
                                  </p:stCondLst>
                                  <p:childTnLst>
                                    <p:set>
                                      <p:cBhvr>
                                        <p:cTn id="18" dur="1" fill="hold">
                                          <p:stCondLst>
                                            <p:cond delay="0"/>
                                          </p:stCondLst>
                                        </p:cTn>
                                        <p:tgtEl>
                                          <p:spTgt spid="100"/>
                                        </p:tgtEl>
                                        <p:attrNameLst>
                                          <p:attrName>style.visibility</p:attrName>
                                        </p:attrNameLst>
                                      </p:cBhvr>
                                      <p:to>
                                        <p:strVal val="visible"/>
                                      </p:to>
                                    </p:set>
                                    <p:anim calcmode="lin" valueType="num">
                                      <p:cBhvr>
                                        <p:cTn id="19" dur="500" fill="hold"/>
                                        <p:tgtEl>
                                          <p:spTgt spid="100"/>
                                        </p:tgtEl>
                                        <p:attrNameLst>
                                          <p:attrName>ppt_w</p:attrName>
                                        </p:attrNameLst>
                                      </p:cBhvr>
                                      <p:tavLst>
                                        <p:tav tm="0">
                                          <p:val>
                                            <p:fltVal val="0"/>
                                          </p:val>
                                        </p:tav>
                                        <p:tav tm="100000">
                                          <p:val>
                                            <p:strVal val="#ppt_w"/>
                                          </p:val>
                                        </p:tav>
                                      </p:tavLst>
                                    </p:anim>
                                    <p:anim calcmode="lin" valueType="num">
                                      <p:cBhvr>
                                        <p:cTn id="20" dur="500" fill="hold"/>
                                        <p:tgtEl>
                                          <p:spTgt spid="100"/>
                                        </p:tgtEl>
                                        <p:attrNameLst>
                                          <p:attrName>ppt_h</p:attrName>
                                        </p:attrNameLst>
                                      </p:cBhvr>
                                      <p:tavLst>
                                        <p:tav tm="0">
                                          <p:val>
                                            <p:fltVal val="0"/>
                                          </p:val>
                                        </p:tav>
                                        <p:tav tm="100000">
                                          <p:val>
                                            <p:strVal val="#ppt_h"/>
                                          </p:val>
                                        </p:tav>
                                      </p:tavLst>
                                    </p:anim>
                                    <p:animEffect transition="in" filter="fade">
                                      <p:cBhvr>
                                        <p:cTn id="21" dur="500"/>
                                        <p:tgtEl>
                                          <p:spTgt spid="100"/>
                                        </p:tgtEl>
                                      </p:cBhvr>
                                    </p:animEffect>
                                  </p:childTnLst>
                                </p:cTn>
                              </p:par>
                              <p:par>
                                <p:cTn id="22" presetID="22" presetClass="entr" presetSubtype="8" fill="hold" grpId="0" nodeType="withEffect">
                                  <p:stCondLst>
                                    <p:cond delay="2750"/>
                                  </p:stCondLst>
                                  <p:childTnLst>
                                    <p:set>
                                      <p:cBhvr>
                                        <p:cTn id="23" dur="1" fill="hold">
                                          <p:stCondLst>
                                            <p:cond delay="0"/>
                                          </p:stCondLst>
                                        </p:cTn>
                                        <p:tgtEl>
                                          <p:spTgt spid="92"/>
                                        </p:tgtEl>
                                        <p:attrNameLst>
                                          <p:attrName>style.visibility</p:attrName>
                                        </p:attrNameLst>
                                      </p:cBhvr>
                                      <p:to>
                                        <p:strVal val="visible"/>
                                      </p:to>
                                    </p:set>
                                    <p:animEffect transition="in" filter="wipe(left)">
                                      <p:cBhvr>
                                        <p:cTn id="24" dur="750"/>
                                        <p:tgtEl>
                                          <p:spTgt spid="92"/>
                                        </p:tgtEl>
                                      </p:cBhvr>
                                    </p:animEffect>
                                  </p:childTnLst>
                                </p:cTn>
                              </p:par>
                              <p:par>
                                <p:cTn id="25" presetID="10" presetClass="entr" presetSubtype="0" fill="hold" grpId="0" nodeType="withEffect">
                                  <p:stCondLst>
                                    <p:cond delay="450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750"/>
                                        <p:tgtEl>
                                          <p:spTgt spid="93"/>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fade">
                                      <p:cBhvr>
                                        <p:cTn id="31" dur="750"/>
                                        <p:tgtEl>
                                          <p:spTgt spid="106"/>
                                        </p:tgtEl>
                                      </p:cBhvr>
                                    </p:animEffect>
                                  </p:childTnLst>
                                </p:cTn>
                              </p:par>
                              <p:par>
                                <p:cTn id="32" presetID="22" presetClass="entr" presetSubtype="8" fill="hold" nodeType="withEffect">
                                  <p:stCondLst>
                                    <p:cond delay="1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250"/>
                                        <p:tgtEl>
                                          <p:spTgt spid="8"/>
                                        </p:tgtEl>
                                      </p:cBhvr>
                                    </p:animEffect>
                                  </p:childTnLst>
                                </p:cTn>
                              </p:par>
                              <p:par>
                                <p:cTn id="35" presetID="22" presetClass="entr" presetSubtype="8" fill="hold" grpId="0" nodeType="withEffect">
                                  <p:stCondLst>
                                    <p:cond delay="125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1250"/>
                                        <p:tgtEl>
                                          <p:spTgt spid="7"/>
                                        </p:tgtEl>
                                      </p:cBhvr>
                                    </p:animEffect>
                                  </p:childTnLst>
                                </p:cTn>
                              </p:par>
                              <p:par>
                                <p:cTn id="38" presetID="53" presetClass="entr" presetSubtype="16" fill="hold" grpId="0" nodeType="withEffect">
                                  <p:stCondLst>
                                    <p:cond delay="275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childTnLst>
                                </p:cTn>
                              </p:par>
                              <p:par>
                                <p:cTn id="43" presetID="22" presetClass="entr" presetSubtype="8" fill="hold" grpId="0" nodeType="withEffect">
                                  <p:stCondLst>
                                    <p:cond delay="275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750"/>
                                        <p:tgtEl>
                                          <p:spTgt spid="13"/>
                                        </p:tgtEl>
                                      </p:cBhvr>
                                    </p:animEffect>
                                  </p:childTnLst>
                                </p:cTn>
                              </p:par>
                              <p:par>
                                <p:cTn id="46" presetID="10" presetClass="entr" presetSubtype="0" fill="hold" grpId="0" nodeType="withEffect">
                                  <p:stCondLst>
                                    <p:cond delay="450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750"/>
                                        <p:tgtEl>
                                          <p:spTgt spid="14"/>
                                        </p:tgtEl>
                                      </p:cBhvr>
                                    </p:animEffect>
                                  </p:childTnLst>
                                </p:cTn>
                              </p:par>
                              <p:par>
                                <p:cTn id="49" presetID="22" presetClass="entr" presetSubtype="8" fill="hold" nodeType="withEffect">
                                  <p:stCondLst>
                                    <p:cond delay="125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1250"/>
                                        <p:tgtEl>
                                          <p:spTgt spid="17"/>
                                        </p:tgtEl>
                                      </p:cBhvr>
                                    </p:animEffect>
                                  </p:childTnLst>
                                </p:cTn>
                              </p:par>
                              <p:par>
                                <p:cTn id="52" presetID="22" presetClass="entr" presetSubtype="8" fill="hold" grpId="0" nodeType="withEffect">
                                  <p:stCondLst>
                                    <p:cond delay="125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1250"/>
                                        <p:tgtEl>
                                          <p:spTgt spid="16"/>
                                        </p:tgtEl>
                                      </p:cBhvr>
                                    </p:animEffect>
                                  </p:childTnLst>
                                </p:cTn>
                              </p:par>
                              <p:par>
                                <p:cTn id="55" presetID="53" presetClass="entr" presetSubtype="16" fill="hold" grpId="0" nodeType="withEffect">
                                  <p:stCondLst>
                                    <p:cond delay="275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Effect transition="in" filter="fade">
                                      <p:cBhvr>
                                        <p:cTn id="59" dur="500"/>
                                        <p:tgtEl>
                                          <p:spTgt spid="22"/>
                                        </p:tgtEl>
                                      </p:cBhvr>
                                    </p:animEffect>
                                  </p:childTnLst>
                                </p:cTn>
                              </p:par>
                              <p:par>
                                <p:cTn id="60" presetID="22" presetClass="entr" presetSubtype="8" fill="hold" grpId="0" nodeType="withEffect">
                                  <p:stCondLst>
                                    <p:cond delay="275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750"/>
                                        <p:tgtEl>
                                          <p:spTgt spid="18"/>
                                        </p:tgtEl>
                                      </p:cBhvr>
                                    </p:animEffect>
                                  </p:childTnLst>
                                </p:cTn>
                              </p:par>
                              <p:par>
                                <p:cTn id="63" presetID="10" presetClass="entr" presetSubtype="0" fill="hold" grpId="0" nodeType="withEffect">
                                  <p:stCondLst>
                                    <p:cond delay="4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750"/>
                                        <p:tgtEl>
                                          <p:spTgt spid="21"/>
                                        </p:tgtEl>
                                      </p:cBhvr>
                                    </p:animEffect>
                                  </p:childTnLst>
                                </p:cTn>
                              </p:par>
                              <p:par>
                                <p:cTn id="66" presetID="22" presetClass="entr" presetSubtype="8" fill="hold" nodeType="withEffect">
                                  <p:stCondLst>
                                    <p:cond delay="125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250"/>
                                        <p:tgtEl>
                                          <p:spTgt spid="24"/>
                                        </p:tgtEl>
                                      </p:cBhvr>
                                    </p:animEffect>
                                  </p:childTnLst>
                                </p:cTn>
                              </p:par>
                              <p:par>
                                <p:cTn id="69" presetID="22" presetClass="entr" presetSubtype="8" fill="hold" grpId="0" nodeType="withEffect">
                                  <p:stCondLst>
                                    <p:cond delay="125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1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92" grpId="0"/>
      <p:bldP spid="93" grpId="0"/>
      <p:bldP spid="100" grpId="0" bldLvl="0" animBg="1"/>
      <p:bldP spid="106" grpId="0" bldLvl="0" animBg="1"/>
      <p:bldP spid="7" grpId="0"/>
      <p:bldP spid="13" grpId="0"/>
      <p:bldP spid="14" grpId="0"/>
      <p:bldP spid="15" grpId="0" bldLvl="0" animBg="1"/>
      <p:bldP spid="16" grpId="0"/>
      <p:bldP spid="18" grpId="0"/>
      <p:bldP spid="21" grpId="0"/>
      <p:bldP spid="22" grpId="0" bldLvl="0" animBg="1"/>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037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入门区块链</a:t>
            </a:r>
          </a:p>
        </p:txBody>
      </p:sp>
      <p:sp>
        <p:nvSpPr>
          <p:cNvPr id="72" name="矩形 71"/>
          <p:cNvSpPr/>
          <p:nvPr/>
        </p:nvSpPr>
        <p:spPr>
          <a:xfrm>
            <a:off x="4696764" y="34884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Get into blockchain.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panose="02010600040101010101" charset="-122"/>
              </a:rPr>
              <a:t>04</a:t>
            </a:r>
            <a:endParaRPr lang="zh-CN" altLang="en-US" sz="7200" dirty="0">
              <a:solidFill>
                <a:prstClr val="black">
                  <a:lumMod val="65000"/>
                  <a:lumOff val="35000"/>
                </a:prstClr>
              </a:solidFill>
              <a:latin typeface="Impact" panose="020B0806030902050204" pitchFamily="34" charset="0"/>
              <a:ea typeface="华文细黑" panose="02010600040101010101" charset="-122"/>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panose="02010600040101010101" charset="-122"/>
                <a:ea typeface="华文细黑" panose="02010600040101010101" charset="-122"/>
              </a:rPr>
              <a:t>Part Four</a:t>
            </a:r>
            <a:endParaRPr lang="zh-CN" altLang="en-US" sz="1400" dirty="0">
              <a:solidFill>
                <a:prstClr val="white">
                  <a:lumMod val="50000"/>
                </a:prstClr>
              </a:solidFill>
              <a:latin typeface="华文细黑" panose="02010600040101010101" charset="-122"/>
              <a:ea typeface="华文细黑" panose="02010600040101010101" charset="-122"/>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7172295" y="960061"/>
            <a:ext cx="3324157" cy="4562763"/>
            <a:chOff x="7782628" y="-1101428"/>
            <a:chExt cx="2450817" cy="3364010"/>
          </a:xfrm>
        </p:grpSpPr>
        <p:sp>
          <p:nvSpPr>
            <p:cNvPr id="71" name="圆角矩形 7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8556219" y="1556046"/>
              <a:ext cx="721176" cy="706536"/>
              <a:chOff x="3161408" y="4408176"/>
              <a:chExt cx="721176" cy="706536"/>
            </a:xfrm>
          </p:grpSpPr>
          <p:sp>
            <p:nvSpPr>
              <p:cNvPr id="102" name="任意多边形 1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flipH="1" flipV="1">
              <a:off x="8736477" y="-1101428"/>
              <a:ext cx="721176" cy="706536"/>
              <a:chOff x="3161408" y="4408176"/>
              <a:chExt cx="721176" cy="706536"/>
            </a:xfrm>
          </p:grpSpPr>
          <p:sp>
            <p:nvSpPr>
              <p:cNvPr id="90" name="任意多边形 8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p:cNvSpPr txBox="1"/>
          <p:nvPr/>
        </p:nvSpPr>
        <p:spPr>
          <a:xfrm>
            <a:off x="1342723" y="178376"/>
            <a:ext cx="3144425" cy="583565"/>
          </a:xfrm>
          <a:prstGeom prst="rect">
            <a:avLst/>
          </a:prstGeom>
          <a:noFill/>
        </p:spPr>
        <p:txBody>
          <a:bodyPr wrap="square" rtlCol="0">
            <a:spAutoFit/>
          </a:bodyPr>
          <a:lstStyle/>
          <a:p>
            <a:r>
              <a:rPr lang="zh-CN" altLang="en-US" sz="3200" dirty="0">
                <a:solidFill>
                  <a:schemeClr val="tx1">
                    <a:lumMod val="75000"/>
                    <a:lumOff val="25000"/>
                  </a:schemeClr>
                </a:solidFill>
              </a:rPr>
              <a:t>入门区块链</a:t>
            </a:r>
          </a:p>
        </p:txBody>
      </p:sp>
      <p:sp>
        <p:nvSpPr>
          <p:cNvPr id="20" name="矩形 19"/>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Get into blockchain.</a:t>
            </a:r>
            <a:endParaRPr lang="zh-CN" altLang="en-US" sz="1000" dirty="0">
              <a:solidFill>
                <a:schemeClr val="tx1">
                  <a:lumMod val="75000"/>
                  <a:lumOff val="25000"/>
                </a:schemeClr>
              </a:solidFill>
              <a:latin typeface="ITC Avant Garde Std XLt" panose="020B0302020202020204" pitchFamily="34" charset="0"/>
            </a:endParaRPr>
          </a:p>
        </p:txBody>
      </p:sp>
      <p:sp>
        <p:nvSpPr>
          <p:cNvPr id="93" name="矩形 92"/>
          <p:cNvSpPr/>
          <p:nvPr/>
        </p:nvSpPr>
        <p:spPr>
          <a:xfrm>
            <a:off x="1682320" y="1591287"/>
            <a:ext cx="4931205" cy="349250"/>
          </a:xfrm>
          <a:prstGeom prst="rect">
            <a:avLst/>
          </a:prstGeom>
        </p:spPr>
        <p:txBody>
          <a:bodyPr wrap="square">
            <a:spAutoFit/>
          </a:bodyPr>
          <a:lstStyle/>
          <a:p>
            <a:pPr algn="just">
              <a:lnSpc>
                <a:spcPct val="120000"/>
              </a:lnSpc>
            </a:pPr>
            <a:r>
              <a:rPr lang="en-US" altLang="zh-CN" sz="1400" dirty="0">
                <a:solidFill>
                  <a:schemeClr val="tx1">
                    <a:lumMod val="75000"/>
                    <a:lumOff val="25000"/>
                  </a:schemeClr>
                </a:solidFill>
              </a:rPr>
              <a:t>市场价值，交易所（CoinMarketCap、Binance、OKEx）</a:t>
            </a:r>
            <a:r>
              <a:rPr lang="en-US" altLang="zh-CN" sz="1200" dirty="0">
                <a:solidFill>
                  <a:schemeClr val="tx1">
                    <a:lumMod val="75000"/>
                    <a:lumOff val="25000"/>
                  </a:schemeClr>
                </a:solidFill>
              </a:rPr>
              <a:t> </a:t>
            </a:r>
          </a:p>
        </p:txBody>
      </p:sp>
      <p:sp>
        <p:nvSpPr>
          <p:cNvPr id="94" name="矩形 93"/>
          <p:cNvSpPr/>
          <p:nvPr/>
        </p:nvSpPr>
        <p:spPr>
          <a:xfrm>
            <a:off x="1682115" y="2205990"/>
            <a:ext cx="5422265" cy="349250"/>
          </a:xfrm>
          <a:prstGeom prst="rect">
            <a:avLst/>
          </a:prstGeom>
        </p:spPr>
        <p:txBody>
          <a:bodyPr wrap="square">
            <a:spAutoFit/>
          </a:bodyPr>
          <a:lstStyle/>
          <a:p>
            <a:pPr algn="just">
              <a:lnSpc>
                <a:spcPct val="120000"/>
              </a:lnSpc>
            </a:pPr>
            <a:r>
              <a:rPr lang="en-US" altLang="zh-CN" sz="1400" dirty="0">
                <a:solidFill>
                  <a:schemeClr val="tx1">
                    <a:lumMod val="75000"/>
                    <a:lumOff val="25000"/>
                  </a:schemeClr>
                </a:solidFill>
              </a:rPr>
              <a:t>官网 &gt;&gt; 白皮书 &gt;&gt; GitHub &gt;&gt; 技术文档 &gt;&gt; ttfm（社群） + google </a:t>
            </a:r>
          </a:p>
        </p:txBody>
      </p:sp>
      <p:sp>
        <p:nvSpPr>
          <p:cNvPr id="97" name="椭圆 96"/>
          <p:cNvSpPr/>
          <p:nvPr/>
        </p:nvSpPr>
        <p:spPr>
          <a:xfrm>
            <a:off x="1426111" y="1697377"/>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1426111" y="2309052"/>
            <a:ext cx="130628" cy="130628"/>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stretch>
            <a:fillRect/>
          </a:stretch>
        </p:blipFill>
        <p:spPr>
          <a:xfrm>
            <a:off x="1774825" y="2775585"/>
            <a:ext cx="7626350" cy="3771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42" presetClass="path" presetSubtype="0" decel="30000" fill="hold" nodeType="withEffect">
                                  <p:stCondLst>
                                    <p:cond delay="1500"/>
                                  </p:stCondLst>
                                  <p:childTnLst>
                                    <p:animMotion origin="layout" path="M -4.58333E-6 -0.03981 L -4.58333E-6 0.14815 " pathEditMode="relative" rAng="0" ptsTypes="AA">
                                      <p:cBhvr>
                                        <p:cTn id="21" dur="750" spd="-100000" fill="hold"/>
                                        <p:tgtEl>
                                          <p:spTgt spid="70"/>
                                        </p:tgtEl>
                                        <p:attrNameLst>
                                          <p:attrName>ppt_x</p:attrName>
                                          <p:attrName>ppt_y</p:attrName>
                                        </p:attrNameLst>
                                      </p:cBhvr>
                                      <p:rCtr x="0" y="9398"/>
                                    </p:animMotion>
                                  </p:childTnLst>
                                </p:cTn>
                              </p:par>
                              <p:par>
                                <p:cTn id="22" presetID="42" presetClass="path" presetSubtype="0" accel="30000" decel="30000" fill="hold" nodeType="withEffect">
                                  <p:stCondLst>
                                    <p:cond delay="2250"/>
                                  </p:stCondLst>
                                  <p:childTnLst>
                                    <p:animMotion origin="layout" path="M -4.58333E-6 -0.03981 L -4.58333E-6 -2.96296E-6 " pathEditMode="relative" rAng="0" ptsTypes="AA">
                                      <p:cBhvr>
                                        <p:cTn id="23" dur="750" fill="hold"/>
                                        <p:tgtEl>
                                          <p:spTgt spid="70"/>
                                        </p:tgtEl>
                                        <p:attrNameLst>
                                          <p:attrName>ppt_x</p:attrName>
                                          <p:attrName>ppt_y</p:attrName>
                                        </p:attrNameLst>
                                      </p:cBhvr>
                                      <p:rCtr x="0" y="1991"/>
                                    </p:animMotion>
                                  </p:childTnLst>
                                </p:cTn>
                              </p:par>
                              <p:par>
                                <p:cTn id="24" presetID="10" presetClass="entr" presetSubtype="0" fill="hold" grpId="0" nodeType="withEffect">
                                  <p:stCondLst>
                                    <p:cond delay="3250"/>
                                  </p:stCondLst>
                                  <p:childTnLst>
                                    <p:set>
                                      <p:cBhvr>
                                        <p:cTn id="25" dur="1" fill="hold">
                                          <p:stCondLst>
                                            <p:cond delay="0"/>
                                          </p:stCondLst>
                                        </p:cTn>
                                        <p:tgtEl>
                                          <p:spTgt spid="97"/>
                                        </p:tgtEl>
                                        <p:attrNameLst>
                                          <p:attrName>style.visibility</p:attrName>
                                        </p:attrNameLst>
                                      </p:cBhvr>
                                      <p:to>
                                        <p:strVal val="visible"/>
                                      </p:to>
                                    </p:set>
                                    <p:animEffect transition="in" filter="fade">
                                      <p:cBhvr>
                                        <p:cTn id="26" dur="500"/>
                                        <p:tgtEl>
                                          <p:spTgt spid="97"/>
                                        </p:tgtEl>
                                      </p:cBhvr>
                                    </p:animEffect>
                                  </p:childTnLst>
                                </p:cTn>
                              </p:par>
                              <p:par>
                                <p:cTn id="27" presetID="10" presetClass="entr" presetSubtype="0" fill="hold" grpId="0" nodeType="withEffect">
                                  <p:stCondLst>
                                    <p:cond delay="3250"/>
                                  </p:stCondLst>
                                  <p:childTnLst>
                                    <p:set>
                                      <p:cBhvr>
                                        <p:cTn id="28" dur="1" fill="hold">
                                          <p:stCondLst>
                                            <p:cond delay="0"/>
                                          </p:stCondLst>
                                        </p:cTn>
                                        <p:tgtEl>
                                          <p:spTgt spid="98"/>
                                        </p:tgtEl>
                                        <p:attrNameLst>
                                          <p:attrName>style.visibility</p:attrName>
                                        </p:attrNameLst>
                                      </p:cBhvr>
                                      <p:to>
                                        <p:strVal val="visible"/>
                                      </p:to>
                                    </p:set>
                                    <p:animEffect transition="in" filter="fade">
                                      <p:cBhvr>
                                        <p:cTn id="29" dur="500"/>
                                        <p:tgtEl>
                                          <p:spTgt spid="98"/>
                                        </p:tgtEl>
                                      </p:cBhvr>
                                    </p:animEffect>
                                  </p:childTnLst>
                                </p:cTn>
                              </p:par>
                              <p:par>
                                <p:cTn id="30" presetID="42" presetClass="path" presetSubtype="0" decel="50000" fill="hold" grpId="1" nodeType="withEffect">
                                  <p:stCondLst>
                                    <p:cond delay="3250"/>
                                  </p:stCondLst>
                                  <p:childTnLst>
                                    <p:animMotion origin="layout" path="M 2.70833E-6 7.40741E-7 L 2.70833E-6 -0.09144 " pathEditMode="relative" rAng="0" ptsTypes="AA">
                                      <p:cBhvr>
                                        <p:cTn id="31" dur="1250" spd="-100000" fill="hold"/>
                                        <p:tgtEl>
                                          <p:spTgt spid="97"/>
                                        </p:tgtEl>
                                        <p:attrNameLst>
                                          <p:attrName>ppt_x</p:attrName>
                                          <p:attrName>ppt_y</p:attrName>
                                        </p:attrNameLst>
                                      </p:cBhvr>
                                      <p:rCtr x="0" y="-4583"/>
                                    </p:animMotion>
                                  </p:childTnLst>
                                </p:cTn>
                              </p:par>
                              <p:par>
                                <p:cTn id="32" presetID="42" presetClass="path" presetSubtype="0" decel="50000" fill="hold" grpId="1" nodeType="withEffect">
                                  <p:stCondLst>
                                    <p:cond delay="3250"/>
                                  </p:stCondLst>
                                  <p:childTnLst>
                                    <p:animMotion origin="layout" path="M 2.70833E-6 -1.11111E-6 L 2.70833E-6 -0.18055 " pathEditMode="relative" rAng="0" ptsTypes="AA">
                                      <p:cBhvr>
                                        <p:cTn id="33" dur="1250" spd="-100000" fill="hold"/>
                                        <p:tgtEl>
                                          <p:spTgt spid="98"/>
                                        </p:tgtEl>
                                        <p:attrNameLst>
                                          <p:attrName>ppt_x</p:attrName>
                                          <p:attrName>ppt_y</p:attrName>
                                        </p:attrNameLst>
                                      </p:cBhvr>
                                      <p:rCtr x="0" y="-9028"/>
                                    </p:animMotion>
                                  </p:childTnLst>
                                </p:cTn>
                              </p:par>
                              <p:par>
                                <p:cTn id="34" presetID="10" presetClass="entr" presetSubtype="0" fill="hold" grpId="0" nodeType="withEffect">
                                  <p:stCondLst>
                                    <p:cond delay="4500"/>
                                  </p:stCondLst>
                                  <p:childTnLst>
                                    <p:set>
                                      <p:cBhvr>
                                        <p:cTn id="35" dur="1" fill="hold">
                                          <p:stCondLst>
                                            <p:cond delay="0"/>
                                          </p:stCondLst>
                                        </p:cTn>
                                        <p:tgtEl>
                                          <p:spTgt spid="93"/>
                                        </p:tgtEl>
                                        <p:attrNameLst>
                                          <p:attrName>style.visibility</p:attrName>
                                        </p:attrNameLst>
                                      </p:cBhvr>
                                      <p:to>
                                        <p:strVal val="visible"/>
                                      </p:to>
                                    </p:set>
                                    <p:animEffect transition="in" filter="fade">
                                      <p:cBhvr>
                                        <p:cTn id="36" dur="750"/>
                                        <p:tgtEl>
                                          <p:spTgt spid="93"/>
                                        </p:tgtEl>
                                      </p:cBhvr>
                                    </p:animEffect>
                                  </p:childTnLst>
                                </p:cTn>
                              </p:par>
                              <p:par>
                                <p:cTn id="37" presetID="10" presetClass="entr" presetSubtype="0" fill="hold" grpId="0" nodeType="withEffect">
                                  <p:stCondLst>
                                    <p:cond delay="4500"/>
                                  </p:stCondLst>
                                  <p:childTnLst>
                                    <p:set>
                                      <p:cBhvr>
                                        <p:cTn id="38" dur="1" fill="hold">
                                          <p:stCondLst>
                                            <p:cond delay="0"/>
                                          </p:stCondLst>
                                        </p:cTn>
                                        <p:tgtEl>
                                          <p:spTgt spid="94"/>
                                        </p:tgtEl>
                                        <p:attrNameLst>
                                          <p:attrName>style.visibility</p:attrName>
                                        </p:attrNameLst>
                                      </p:cBhvr>
                                      <p:to>
                                        <p:strVal val="visible"/>
                                      </p:to>
                                    </p:set>
                                    <p:animEffect transition="in" filter="fade">
                                      <p:cBhvr>
                                        <p:cTn id="39" dur="750"/>
                                        <p:tgtEl>
                                          <p:spTgt spid="94"/>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fade">
                                      <p:cBhvr>
                                        <p:cTn id="43" dur="75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93" grpId="0"/>
      <p:bldP spid="94" grpId="0"/>
      <p:bldP spid="97" grpId="0" bldLvl="0" animBg="1"/>
      <p:bldP spid="97" grpId="1" bldLvl="0" animBg="1"/>
      <p:bldP spid="98" grpId="0" bldLvl="0" animBg="1"/>
      <p:bldP spid="98" grpId="1" bldLvl="0" animBg="1"/>
      <p:bldP spid="10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42723" y="178376"/>
            <a:ext cx="3144425" cy="583565"/>
          </a:xfrm>
          <a:prstGeom prst="rect">
            <a:avLst/>
          </a:prstGeom>
          <a:noFill/>
        </p:spPr>
        <p:txBody>
          <a:bodyPr wrap="square" rtlCol="0">
            <a:spAutoFit/>
          </a:bodyPr>
          <a:lstStyle/>
          <a:p>
            <a:r>
              <a:rPr lang="zh-CN" altLang="en-US" sz="3200" dirty="0">
                <a:solidFill>
                  <a:schemeClr val="tx1">
                    <a:lumMod val="75000"/>
                    <a:lumOff val="25000"/>
                  </a:schemeClr>
                </a:solidFill>
              </a:rPr>
              <a:t>区块链应用</a:t>
            </a:r>
          </a:p>
        </p:txBody>
      </p:sp>
      <p:sp>
        <p:nvSpPr>
          <p:cNvPr id="20" name="矩形 19"/>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Usage of blockchain.</a:t>
            </a:r>
            <a:endParaRPr lang="zh-CN" altLang="en-US" sz="1000" dirty="0">
              <a:solidFill>
                <a:schemeClr val="tx1">
                  <a:lumMod val="75000"/>
                  <a:lumOff val="25000"/>
                </a:schemeClr>
              </a:solidFill>
              <a:latin typeface="ITC Avant Garde Std XLt" panose="020B0302020202020204" pitchFamily="34" charset="0"/>
            </a:endParaRPr>
          </a:p>
        </p:txBody>
      </p:sp>
      <p:sp>
        <p:nvSpPr>
          <p:cNvPr id="92" name="文本框 91"/>
          <p:cNvSpPr txBox="1"/>
          <p:nvPr/>
        </p:nvSpPr>
        <p:spPr>
          <a:xfrm>
            <a:off x="1791335" y="1691640"/>
            <a:ext cx="3515360" cy="398780"/>
          </a:xfrm>
          <a:prstGeom prst="rect">
            <a:avLst/>
          </a:prstGeom>
          <a:noFill/>
        </p:spPr>
        <p:txBody>
          <a:bodyPr wrap="square" rtlCol="0">
            <a:spAutoFit/>
          </a:bodyPr>
          <a:lstStyle/>
          <a:p>
            <a:pPr algn="just"/>
            <a:r>
              <a:rPr lang="zh-CN" altLang="en-US" sz="2000" dirty="0">
                <a:solidFill>
                  <a:schemeClr val="tx1">
                    <a:lumMod val="75000"/>
                    <a:lumOff val="25000"/>
                  </a:schemeClr>
                </a:solidFill>
              </a:rPr>
              <a:t>区块链中文媒体&amp;论坛</a:t>
            </a:r>
          </a:p>
        </p:txBody>
      </p:sp>
      <p:sp>
        <p:nvSpPr>
          <p:cNvPr id="93" name="矩形 92"/>
          <p:cNvSpPr/>
          <p:nvPr/>
        </p:nvSpPr>
        <p:spPr>
          <a:xfrm>
            <a:off x="1796415" y="2467610"/>
            <a:ext cx="6024880" cy="349250"/>
          </a:xfrm>
          <a:prstGeom prst="rect">
            <a:avLst/>
          </a:prstGeom>
        </p:spPr>
        <p:txBody>
          <a:bodyPr wrap="square">
            <a:spAutoFit/>
          </a:bodyPr>
          <a:lstStyle/>
          <a:p>
            <a:pPr algn="just">
              <a:lnSpc>
                <a:spcPct val="120000"/>
              </a:lnSpc>
            </a:pPr>
            <a:r>
              <a:rPr lang="en-US" altLang="zh-CN" sz="1400" dirty="0">
                <a:solidFill>
                  <a:schemeClr val="tx1">
                    <a:lumMod val="75000"/>
                    <a:lumOff val="25000"/>
                  </a:schemeClr>
                </a:solidFill>
              </a:rPr>
              <a:t>8bit、钛媒体、金色财经、铅笔、非小号、火星财经…… </a:t>
            </a:r>
          </a:p>
        </p:txBody>
      </p:sp>
      <p:sp>
        <p:nvSpPr>
          <p:cNvPr id="100" name="圆角矩形 99"/>
          <p:cNvSpPr/>
          <p:nvPr/>
        </p:nvSpPr>
        <p:spPr>
          <a:xfrm>
            <a:off x="1540411" y="1759137"/>
            <a:ext cx="130628" cy="221194"/>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91004" y="19771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BBS &amp; Media</a:t>
            </a:r>
          </a:p>
        </p:txBody>
      </p:sp>
      <p:cxnSp>
        <p:nvCxnSpPr>
          <p:cNvPr id="8" name="直接连接符 7"/>
          <p:cNvCxnSpPr/>
          <p:nvPr/>
        </p:nvCxnSpPr>
        <p:spPr>
          <a:xfrm>
            <a:off x="1880809" y="2044516"/>
            <a:ext cx="5940000" cy="0"/>
          </a:xfrm>
          <a:prstGeom prst="line">
            <a:avLst/>
          </a:prstGeom>
          <a:noFill/>
          <a:ln w="12700" cap="flat" cmpd="sng" algn="ctr">
            <a:solidFill>
              <a:sysClr val="window" lastClr="FFFFFF">
                <a:lumMod val="75000"/>
              </a:sysClr>
            </a:solidFill>
            <a:prstDash val="solid"/>
            <a:miter lim="800000"/>
          </a:ln>
          <a:effectLst/>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par>
                                <p:cTn id="17" presetID="53" presetClass="entr" presetSubtype="16" fill="hold" grpId="0" nodeType="withEffect">
                                  <p:stCondLst>
                                    <p:cond delay="2750"/>
                                  </p:stCondLst>
                                  <p:childTnLst>
                                    <p:set>
                                      <p:cBhvr>
                                        <p:cTn id="18" dur="1" fill="hold">
                                          <p:stCondLst>
                                            <p:cond delay="0"/>
                                          </p:stCondLst>
                                        </p:cTn>
                                        <p:tgtEl>
                                          <p:spTgt spid="100"/>
                                        </p:tgtEl>
                                        <p:attrNameLst>
                                          <p:attrName>style.visibility</p:attrName>
                                        </p:attrNameLst>
                                      </p:cBhvr>
                                      <p:to>
                                        <p:strVal val="visible"/>
                                      </p:to>
                                    </p:set>
                                    <p:anim calcmode="lin" valueType="num">
                                      <p:cBhvr>
                                        <p:cTn id="19" dur="500" fill="hold"/>
                                        <p:tgtEl>
                                          <p:spTgt spid="100"/>
                                        </p:tgtEl>
                                        <p:attrNameLst>
                                          <p:attrName>ppt_w</p:attrName>
                                        </p:attrNameLst>
                                      </p:cBhvr>
                                      <p:tavLst>
                                        <p:tav tm="0">
                                          <p:val>
                                            <p:fltVal val="0"/>
                                          </p:val>
                                        </p:tav>
                                        <p:tav tm="100000">
                                          <p:val>
                                            <p:strVal val="#ppt_w"/>
                                          </p:val>
                                        </p:tav>
                                      </p:tavLst>
                                    </p:anim>
                                    <p:anim calcmode="lin" valueType="num">
                                      <p:cBhvr>
                                        <p:cTn id="20" dur="500" fill="hold"/>
                                        <p:tgtEl>
                                          <p:spTgt spid="100"/>
                                        </p:tgtEl>
                                        <p:attrNameLst>
                                          <p:attrName>ppt_h</p:attrName>
                                        </p:attrNameLst>
                                      </p:cBhvr>
                                      <p:tavLst>
                                        <p:tav tm="0">
                                          <p:val>
                                            <p:fltVal val="0"/>
                                          </p:val>
                                        </p:tav>
                                        <p:tav tm="100000">
                                          <p:val>
                                            <p:strVal val="#ppt_h"/>
                                          </p:val>
                                        </p:tav>
                                      </p:tavLst>
                                    </p:anim>
                                    <p:animEffect transition="in" filter="fade">
                                      <p:cBhvr>
                                        <p:cTn id="21" dur="500"/>
                                        <p:tgtEl>
                                          <p:spTgt spid="100"/>
                                        </p:tgtEl>
                                      </p:cBhvr>
                                    </p:animEffect>
                                  </p:childTnLst>
                                </p:cTn>
                              </p:par>
                              <p:par>
                                <p:cTn id="22" presetID="22" presetClass="entr" presetSubtype="8" fill="hold" grpId="0" nodeType="withEffect">
                                  <p:stCondLst>
                                    <p:cond delay="2750"/>
                                  </p:stCondLst>
                                  <p:childTnLst>
                                    <p:set>
                                      <p:cBhvr>
                                        <p:cTn id="23" dur="1" fill="hold">
                                          <p:stCondLst>
                                            <p:cond delay="0"/>
                                          </p:stCondLst>
                                        </p:cTn>
                                        <p:tgtEl>
                                          <p:spTgt spid="92"/>
                                        </p:tgtEl>
                                        <p:attrNameLst>
                                          <p:attrName>style.visibility</p:attrName>
                                        </p:attrNameLst>
                                      </p:cBhvr>
                                      <p:to>
                                        <p:strVal val="visible"/>
                                      </p:to>
                                    </p:set>
                                    <p:animEffect transition="in" filter="wipe(left)">
                                      <p:cBhvr>
                                        <p:cTn id="24" dur="750"/>
                                        <p:tgtEl>
                                          <p:spTgt spid="92"/>
                                        </p:tgtEl>
                                      </p:cBhvr>
                                    </p:animEffect>
                                  </p:childTnLst>
                                </p:cTn>
                              </p:par>
                              <p:par>
                                <p:cTn id="25" presetID="10" presetClass="entr" presetSubtype="0" fill="hold" grpId="0" nodeType="withEffect">
                                  <p:stCondLst>
                                    <p:cond delay="450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750"/>
                                        <p:tgtEl>
                                          <p:spTgt spid="93"/>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fade">
                                      <p:cBhvr>
                                        <p:cTn id="31" dur="750"/>
                                        <p:tgtEl>
                                          <p:spTgt spid="106"/>
                                        </p:tgtEl>
                                      </p:cBhvr>
                                    </p:animEffect>
                                  </p:childTnLst>
                                </p:cTn>
                              </p:par>
                              <p:par>
                                <p:cTn id="32" presetID="22" presetClass="entr" presetSubtype="8" fill="hold" nodeType="withEffect">
                                  <p:stCondLst>
                                    <p:cond delay="1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250"/>
                                        <p:tgtEl>
                                          <p:spTgt spid="8"/>
                                        </p:tgtEl>
                                      </p:cBhvr>
                                    </p:animEffect>
                                  </p:childTnLst>
                                </p:cTn>
                              </p:par>
                              <p:par>
                                <p:cTn id="35" presetID="22" presetClass="entr" presetSubtype="8" fill="hold" grpId="0" nodeType="withEffect">
                                  <p:stCondLst>
                                    <p:cond delay="125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92" grpId="0"/>
      <p:bldP spid="93" grpId="0"/>
      <p:bldP spid="100" grpId="0" bldLvl="0" animBg="1"/>
      <p:bldP spid="106" grpId="0" bldLvl="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矩形 3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微信图片_20180916031455"/>
          <p:cNvPicPr>
            <a:picLocks noChangeAspect="1"/>
          </p:cNvPicPr>
          <p:nvPr/>
        </p:nvPicPr>
        <p:blipFill>
          <a:blip r:embed="rId4"/>
          <a:stretch>
            <a:fillRect/>
          </a:stretch>
        </p:blipFill>
        <p:spPr>
          <a:xfrm>
            <a:off x="1410335" y="-56515"/>
            <a:ext cx="9371330" cy="69716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par>
                                <p:cTn id="14" presetID="22" presetClass="entr" presetSubtype="4"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500"/>
                                        <p:tgtEl>
                                          <p:spTgt spid="3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a:spLocks noChangeAspect="1"/>
          </p:cNvSpPr>
          <p:nvPr/>
        </p:nvSpPr>
        <p:spPr>
          <a:xfrm rot="2700000">
            <a:off x="1556281" y="1988999"/>
            <a:ext cx="2880000" cy="288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770873" y="1750703"/>
            <a:ext cx="2450817" cy="3364010"/>
            <a:chOff x="1770873" y="1750703"/>
            <a:chExt cx="2450817" cy="3364010"/>
          </a:xfrm>
        </p:grpSpPr>
        <p:sp>
          <p:nvSpPr>
            <p:cNvPr id="9" name="圆角矩形 8"/>
            <p:cNvSpPr>
              <a:spLocks noChangeAspect="1"/>
            </p:cNvSpPr>
            <p:nvPr/>
          </p:nvSpPr>
          <p:spPr>
            <a:xfrm rot="2700000">
              <a:off x="1770873" y="2203591"/>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2544464" y="4408177"/>
              <a:ext cx="721176" cy="706536"/>
              <a:chOff x="3161408" y="4408176"/>
              <a:chExt cx="721176" cy="706536"/>
            </a:xfrm>
          </p:grpSpPr>
          <p:sp>
            <p:nvSpPr>
              <p:cNvPr id="34" name="任意多边形 3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flipH="1" flipV="1">
              <a:off x="2724722" y="1750703"/>
              <a:ext cx="721176" cy="706536"/>
              <a:chOff x="3161408" y="4408176"/>
              <a:chExt cx="721176" cy="706536"/>
            </a:xfrm>
          </p:grpSpPr>
          <p:sp>
            <p:nvSpPr>
              <p:cNvPr id="38" name="任意多边形 3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文本框 42"/>
          <p:cNvSpPr txBox="1"/>
          <p:nvPr/>
        </p:nvSpPr>
        <p:spPr>
          <a:xfrm>
            <a:off x="2123985" y="2890390"/>
            <a:ext cx="1836208" cy="1015663"/>
          </a:xfrm>
          <a:prstGeom prst="rect">
            <a:avLst/>
          </a:prstGeom>
          <a:noFill/>
        </p:spPr>
        <p:txBody>
          <a:bodyPr wrap="none" rtlCol="0">
            <a:spAutoFit/>
          </a:bodyPr>
          <a:lstStyle/>
          <a:p>
            <a:pPr algn="ctr"/>
            <a:r>
              <a:rPr lang="zh-CN" altLang="en-US" sz="3600" b="1" dirty="0">
                <a:solidFill>
                  <a:schemeClr val="tx1">
                    <a:lumMod val="65000"/>
                    <a:lumOff val="35000"/>
                  </a:schemeClr>
                </a:solidFill>
                <a:latin typeface="+mj-ea"/>
                <a:ea typeface="+mj-ea"/>
              </a:rPr>
              <a:t>目 录</a:t>
            </a:r>
            <a:endParaRPr lang="en-US" altLang="zh-CN" sz="3600" b="1"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CONTENTS</a:t>
            </a:r>
          </a:p>
        </p:txBody>
      </p:sp>
      <p:sp>
        <p:nvSpPr>
          <p:cNvPr id="50" name="矩形 49"/>
          <p:cNvSpPr/>
          <p:nvPr/>
        </p:nvSpPr>
        <p:spPr>
          <a:xfrm>
            <a:off x="6829304" y="882569"/>
            <a:ext cx="4220614" cy="553085"/>
          </a:xfrm>
          <a:prstGeom prst="rect">
            <a:avLst/>
          </a:prstGeom>
        </p:spPr>
        <p:txBody>
          <a:bodyPr wrap="square">
            <a:spAutoFit/>
          </a:bodyPr>
          <a:lstStyle/>
          <a:p>
            <a:r>
              <a:rPr lang="zh-CN" altLang="en-US" dirty="0">
                <a:solidFill>
                  <a:srgbClr val="4384F1"/>
                </a:solidFill>
                <a:latin typeface="+mj-ea"/>
                <a:ea typeface="+mj-ea"/>
              </a:rPr>
              <a:t>什么是区块链</a:t>
            </a:r>
            <a:endParaRPr lang="en-US" altLang="zh-CN" dirty="0">
              <a:solidFill>
                <a:srgbClr val="4384F1"/>
              </a:solidFill>
              <a:latin typeface="+mj-ea"/>
              <a:ea typeface="+mj-ea"/>
            </a:endParaRPr>
          </a:p>
          <a:p>
            <a:r>
              <a:rPr lang="en-US" sz="1200" dirty="0">
                <a:solidFill>
                  <a:prstClr val="black">
                    <a:lumMod val="50000"/>
                    <a:lumOff val="50000"/>
                  </a:prstClr>
                </a:solidFill>
              </a:rPr>
              <a:t>What the blockchain realy is?</a:t>
            </a:r>
            <a:endParaRPr lang="en-US" dirty="0"/>
          </a:p>
        </p:txBody>
      </p:sp>
      <p:sp>
        <p:nvSpPr>
          <p:cNvPr id="51" name="矩形 50"/>
          <p:cNvSpPr/>
          <p:nvPr/>
        </p:nvSpPr>
        <p:spPr>
          <a:xfrm>
            <a:off x="6829304" y="2335336"/>
            <a:ext cx="4220614" cy="553085"/>
          </a:xfrm>
          <a:prstGeom prst="rect">
            <a:avLst/>
          </a:prstGeom>
        </p:spPr>
        <p:txBody>
          <a:bodyPr wrap="square">
            <a:spAutoFit/>
          </a:bodyPr>
          <a:lstStyle/>
          <a:p>
            <a:r>
              <a:rPr lang="zh-CN" altLang="en-US" dirty="0">
                <a:solidFill>
                  <a:srgbClr val="E94236"/>
                </a:solidFill>
                <a:latin typeface="+mj-ea"/>
                <a:ea typeface="+mj-ea"/>
              </a:rPr>
              <a:t>区块链技术</a:t>
            </a:r>
            <a:endParaRPr lang="en-US" altLang="zh-CN" dirty="0">
              <a:solidFill>
                <a:srgbClr val="E94236"/>
              </a:solidFill>
              <a:latin typeface="+mj-ea"/>
              <a:ea typeface="+mj-ea"/>
            </a:endParaRPr>
          </a:p>
          <a:p>
            <a:r>
              <a:rPr lang="en-US" sz="1200" dirty="0">
                <a:solidFill>
                  <a:prstClr val="black">
                    <a:lumMod val="50000"/>
                    <a:lumOff val="50000"/>
                  </a:prstClr>
                </a:solidFill>
              </a:rPr>
              <a:t>Technology of blockchain</a:t>
            </a:r>
          </a:p>
        </p:txBody>
      </p:sp>
      <p:sp>
        <p:nvSpPr>
          <p:cNvPr id="52" name="矩形 51"/>
          <p:cNvSpPr/>
          <p:nvPr/>
        </p:nvSpPr>
        <p:spPr>
          <a:xfrm>
            <a:off x="6829304" y="3788103"/>
            <a:ext cx="4220614" cy="553085"/>
          </a:xfrm>
          <a:prstGeom prst="rect">
            <a:avLst/>
          </a:prstGeom>
        </p:spPr>
        <p:txBody>
          <a:bodyPr wrap="square">
            <a:spAutoFit/>
          </a:bodyPr>
          <a:lstStyle/>
          <a:p>
            <a:r>
              <a:rPr lang="zh-CN" altLang="en-US" dirty="0">
                <a:solidFill>
                  <a:srgbClr val="FBBD06"/>
                </a:solidFill>
                <a:latin typeface="+mj-ea"/>
                <a:ea typeface="+mj-ea"/>
              </a:rPr>
              <a:t>区块链应用</a:t>
            </a:r>
            <a:endParaRPr lang="en-US" altLang="zh-CN" dirty="0">
              <a:solidFill>
                <a:srgbClr val="FBBD06"/>
              </a:solidFill>
              <a:latin typeface="+mj-ea"/>
              <a:ea typeface="+mj-ea"/>
            </a:endParaRPr>
          </a:p>
          <a:p>
            <a:r>
              <a:rPr lang="en-US" sz="1200" dirty="0">
                <a:solidFill>
                  <a:prstClr val="black">
                    <a:lumMod val="50000"/>
                    <a:lumOff val="50000"/>
                  </a:prstClr>
                </a:solidFill>
              </a:rPr>
              <a:t>Usage of blockchain</a:t>
            </a:r>
            <a:endParaRPr lang="en-US" dirty="0"/>
          </a:p>
        </p:txBody>
      </p:sp>
      <p:sp>
        <p:nvSpPr>
          <p:cNvPr id="53" name="矩形 52"/>
          <p:cNvSpPr/>
          <p:nvPr/>
        </p:nvSpPr>
        <p:spPr>
          <a:xfrm>
            <a:off x="6829304" y="5240871"/>
            <a:ext cx="4220614" cy="553085"/>
          </a:xfrm>
          <a:prstGeom prst="rect">
            <a:avLst/>
          </a:prstGeom>
        </p:spPr>
        <p:txBody>
          <a:bodyPr wrap="square">
            <a:spAutoFit/>
          </a:bodyPr>
          <a:lstStyle/>
          <a:p>
            <a:r>
              <a:rPr lang="zh-CN" altLang="en-US" dirty="0">
                <a:solidFill>
                  <a:srgbClr val="33A952"/>
                </a:solidFill>
                <a:latin typeface="+mj-ea"/>
                <a:ea typeface="+mj-ea"/>
              </a:rPr>
              <a:t>入门区块链</a:t>
            </a:r>
            <a:endParaRPr lang="en-US" altLang="zh-CN" dirty="0">
              <a:solidFill>
                <a:srgbClr val="33A952"/>
              </a:solidFill>
              <a:latin typeface="+mj-ea"/>
              <a:ea typeface="+mj-ea"/>
            </a:endParaRPr>
          </a:p>
          <a:p>
            <a:r>
              <a:rPr lang="en-US" sz="1200" dirty="0">
                <a:solidFill>
                  <a:prstClr val="black">
                    <a:lumMod val="50000"/>
                    <a:lumOff val="50000"/>
                  </a:prstClr>
                </a:solidFill>
              </a:rPr>
              <a:t>Get into blockchain</a:t>
            </a:r>
            <a:endParaRPr lang="en-US" dirty="0"/>
          </a:p>
        </p:txBody>
      </p:sp>
      <p:grpSp>
        <p:nvGrpSpPr>
          <p:cNvPr id="63" name="组合 62"/>
          <p:cNvGrpSpPr/>
          <p:nvPr/>
        </p:nvGrpSpPr>
        <p:grpSpPr>
          <a:xfrm>
            <a:off x="5736000" y="742784"/>
            <a:ext cx="720000" cy="923330"/>
            <a:chOff x="5736000" y="742784"/>
            <a:chExt cx="720000" cy="923330"/>
          </a:xfrm>
        </p:grpSpPr>
        <p:sp>
          <p:nvSpPr>
            <p:cNvPr id="44" name="圆角矩形 43"/>
            <p:cNvSpPr>
              <a:spLocks noChangeAspect="1"/>
            </p:cNvSpPr>
            <p:nvPr/>
          </p:nvSpPr>
          <p:spPr>
            <a:xfrm rot="2700000">
              <a:off x="5736000" y="891901"/>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a:spLocks noChangeAspect="1"/>
            </p:cNvSpPr>
            <p:nvPr/>
          </p:nvSpPr>
          <p:spPr>
            <a:xfrm rot="2700000">
              <a:off x="5825169" y="981901"/>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5860198" y="742784"/>
              <a:ext cx="471604" cy="923330"/>
            </a:xfrm>
            <a:prstGeom prst="rect">
              <a:avLst/>
            </a:prstGeom>
            <a:noFill/>
          </p:spPr>
          <p:txBody>
            <a:bodyPr wrap="none" rtlCol="0">
              <a:spAutoFit/>
            </a:bodyPr>
            <a:lstStyle/>
            <a:p>
              <a:pPr algn="ctr"/>
              <a:r>
                <a:rPr lang="en-US" altLang="zh-CN" sz="5400" dirty="0">
                  <a:solidFill>
                    <a:srgbClr val="4384F1"/>
                  </a:solidFill>
                  <a:latin typeface="Aharoni" panose="02010803020104030203" pitchFamily="2" charset="-79"/>
                  <a:cs typeface="Aharoni" panose="02010803020104030203" pitchFamily="2" charset="-79"/>
                </a:rPr>
                <a:t>1</a:t>
              </a:r>
              <a:endParaRPr lang="zh-CN" altLang="en-US" sz="5400" dirty="0">
                <a:solidFill>
                  <a:srgbClr val="4384F1"/>
                </a:solidFill>
                <a:latin typeface="Aharoni" panose="02010803020104030203" pitchFamily="2" charset="-79"/>
                <a:cs typeface="Aharoni" panose="02010803020104030203" pitchFamily="2" charset="-79"/>
              </a:endParaRPr>
            </a:p>
          </p:txBody>
        </p:sp>
      </p:grpSp>
      <p:grpSp>
        <p:nvGrpSpPr>
          <p:cNvPr id="64" name="组合 63"/>
          <p:cNvGrpSpPr/>
          <p:nvPr/>
        </p:nvGrpSpPr>
        <p:grpSpPr>
          <a:xfrm>
            <a:off x="5736000" y="2195551"/>
            <a:ext cx="720000" cy="923330"/>
            <a:chOff x="5736000" y="2195551"/>
            <a:chExt cx="720000" cy="923330"/>
          </a:xfrm>
        </p:grpSpPr>
        <p:sp>
          <p:nvSpPr>
            <p:cNvPr id="45" name="圆角矩形 44"/>
            <p:cNvSpPr>
              <a:spLocks noChangeAspect="1"/>
            </p:cNvSpPr>
            <p:nvPr/>
          </p:nvSpPr>
          <p:spPr>
            <a:xfrm rot="2700000">
              <a:off x="5736000" y="2344668"/>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a:spLocks noChangeAspect="1"/>
            </p:cNvSpPr>
            <p:nvPr/>
          </p:nvSpPr>
          <p:spPr>
            <a:xfrm rot="2700000">
              <a:off x="5825169" y="2434668"/>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5860198" y="2195551"/>
              <a:ext cx="471604" cy="923330"/>
            </a:xfrm>
            <a:prstGeom prst="rect">
              <a:avLst/>
            </a:prstGeom>
            <a:noFill/>
          </p:spPr>
          <p:txBody>
            <a:bodyPr wrap="none" rtlCol="0">
              <a:spAutoFit/>
            </a:bodyPr>
            <a:lstStyle/>
            <a:p>
              <a:pPr algn="ctr"/>
              <a:r>
                <a:rPr lang="en-US" altLang="zh-CN" sz="5400" dirty="0">
                  <a:solidFill>
                    <a:srgbClr val="E94236"/>
                  </a:solidFill>
                  <a:latin typeface="Aharoni" panose="02010803020104030203" pitchFamily="2" charset="-79"/>
                  <a:cs typeface="Aharoni" panose="02010803020104030203" pitchFamily="2" charset="-79"/>
                </a:rPr>
                <a:t>2</a:t>
              </a:r>
              <a:endParaRPr lang="zh-CN" altLang="en-US" sz="5400" dirty="0">
                <a:solidFill>
                  <a:srgbClr val="E94236"/>
                </a:solidFill>
                <a:latin typeface="Aharoni" panose="02010803020104030203" pitchFamily="2" charset="-79"/>
                <a:cs typeface="Aharoni" panose="02010803020104030203" pitchFamily="2" charset="-79"/>
              </a:endParaRPr>
            </a:p>
          </p:txBody>
        </p:sp>
      </p:grpSp>
      <p:grpSp>
        <p:nvGrpSpPr>
          <p:cNvPr id="65" name="组合 64"/>
          <p:cNvGrpSpPr/>
          <p:nvPr/>
        </p:nvGrpSpPr>
        <p:grpSpPr>
          <a:xfrm>
            <a:off x="5736000" y="3648318"/>
            <a:ext cx="720000" cy="923330"/>
            <a:chOff x="5736000" y="3648318"/>
            <a:chExt cx="720000" cy="923330"/>
          </a:xfrm>
        </p:grpSpPr>
        <p:sp>
          <p:nvSpPr>
            <p:cNvPr id="46" name="圆角矩形 45"/>
            <p:cNvSpPr>
              <a:spLocks noChangeAspect="1"/>
            </p:cNvSpPr>
            <p:nvPr/>
          </p:nvSpPr>
          <p:spPr>
            <a:xfrm rot="2700000">
              <a:off x="5736000" y="3797435"/>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a:spLocks noChangeAspect="1"/>
            </p:cNvSpPr>
            <p:nvPr/>
          </p:nvSpPr>
          <p:spPr>
            <a:xfrm rot="2700000">
              <a:off x="5825169" y="3887435"/>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860198" y="3648318"/>
              <a:ext cx="471604" cy="923330"/>
            </a:xfrm>
            <a:prstGeom prst="rect">
              <a:avLst/>
            </a:prstGeom>
            <a:noFill/>
          </p:spPr>
          <p:txBody>
            <a:bodyPr wrap="none" rtlCol="0">
              <a:spAutoFit/>
            </a:bodyPr>
            <a:lstStyle/>
            <a:p>
              <a:pPr algn="ctr"/>
              <a:r>
                <a:rPr lang="en-US" altLang="zh-CN" sz="5400" dirty="0">
                  <a:solidFill>
                    <a:srgbClr val="FBBD06"/>
                  </a:solidFill>
                  <a:latin typeface="Aharoni" panose="02010803020104030203" pitchFamily="2" charset="-79"/>
                  <a:cs typeface="Aharoni" panose="02010803020104030203" pitchFamily="2" charset="-79"/>
                </a:rPr>
                <a:t>3</a:t>
              </a:r>
              <a:endParaRPr lang="zh-CN" altLang="en-US" sz="5400" dirty="0">
                <a:solidFill>
                  <a:srgbClr val="FBBD06"/>
                </a:solidFill>
                <a:latin typeface="Aharoni" panose="02010803020104030203" pitchFamily="2" charset="-79"/>
                <a:cs typeface="Aharoni" panose="02010803020104030203" pitchFamily="2" charset="-79"/>
              </a:endParaRPr>
            </a:p>
          </p:txBody>
        </p:sp>
      </p:grpSp>
      <p:grpSp>
        <p:nvGrpSpPr>
          <p:cNvPr id="66" name="组合 65"/>
          <p:cNvGrpSpPr/>
          <p:nvPr/>
        </p:nvGrpSpPr>
        <p:grpSpPr>
          <a:xfrm>
            <a:off x="5736000" y="5087838"/>
            <a:ext cx="720000" cy="923330"/>
            <a:chOff x="5736000" y="5087838"/>
            <a:chExt cx="720000" cy="923330"/>
          </a:xfrm>
        </p:grpSpPr>
        <p:sp>
          <p:nvSpPr>
            <p:cNvPr id="47" name="圆角矩形 46"/>
            <p:cNvSpPr>
              <a:spLocks noChangeAspect="1"/>
            </p:cNvSpPr>
            <p:nvPr/>
          </p:nvSpPr>
          <p:spPr>
            <a:xfrm rot="2700000">
              <a:off x="5736000" y="5250203"/>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a:spLocks noChangeAspect="1"/>
            </p:cNvSpPr>
            <p:nvPr/>
          </p:nvSpPr>
          <p:spPr>
            <a:xfrm rot="2700000">
              <a:off x="5825169" y="5340203"/>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860198" y="5087838"/>
              <a:ext cx="471604" cy="923330"/>
            </a:xfrm>
            <a:prstGeom prst="rect">
              <a:avLst/>
            </a:prstGeom>
            <a:noFill/>
          </p:spPr>
          <p:txBody>
            <a:bodyPr wrap="none" rtlCol="0">
              <a:spAutoFit/>
            </a:bodyPr>
            <a:lstStyle/>
            <a:p>
              <a:pPr algn="ctr"/>
              <a:r>
                <a:rPr lang="en-US" altLang="zh-CN" sz="5400" dirty="0">
                  <a:solidFill>
                    <a:srgbClr val="33A952"/>
                  </a:solidFill>
                  <a:latin typeface="Aharoni" panose="02010803020104030203" pitchFamily="2" charset="-79"/>
                  <a:cs typeface="Aharoni" panose="02010803020104030203" pitchFamily="2" charset="-79"/>
                </a:rPr>
                <a:t>4</a:t>
              </a:r>
              <a:endParaRPr lang="zh-CN" altLang="en-US" sz="5400" dirty="0">
                <a:solidFill>
                  <a:srgbClr val="33A952"/>
                </a:solidFill>
                <a:latin typeface="Aharoni" panose="02010803020104030203" pitchFamily="2" charset="-79"/>
                <a:cs typeface="Aharoni" panose="02010803020104030203" pitchFamily="2" charset="-79"/>
              </a:endParaRPr>
            </a:p>
          </p:txBody>
        </p:sp>
      </p:grpSp>
      <p:sp>
        <p:nvSpPr>
          <p:cNvPr id="42" name="矩形 4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2"/>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43"/>
                                        </p:tgtEl>
                                        <p:attrNameLst>
                                          <p:attrName>ppt_x</p:attrName>
                                          <p:attrName>ppt_y</p:attrName>
                                        </p:attrNameLst>
                                      </p:cBhvr>
                                      <p:rCtr x="-807" y="0"/>
                                    </p:animMotion>
                                  </p:childTnLst>
                                </p:cTn>
                              </p:par>
                              <p:par>
                                <p:cTn id="17" presetID="21" presetClass="entr" presetSubtype="2" fill="hold" grpId="0" nodeType="withEffect">
                                  <p:stCondLst>
                                    <p:cond delay="1250"/>
                                  </p:stCondLst>
                                  <p:childTnLst>
                                    <p:set>
                                      <p:cBhvr>
                                        <p:cTn id="18" dur="1" fill="hold">
                                          <p:stCondLst>
                                            <p:cond delay="0"/>
                                          </p:stCondLst>
                                        </p:cTn>
                                        <p:tgtEl>
                                          <p:spTgt spid="58"/>
                                        </p:tgtEl>
                                        <p:attrNameLst>
                                          <p:attrName>style.visibility</p:attrName>
                                        </p:attrNameLst>
                                      </p:cBhvr>
                                      <p:to>
                                        <p:strVal val="visible"/>
                                      </p:to>
                                    </p:set>
                                    <p:animEffect transition="in" filter="wheel(2)">
                                      <p:cBhvr>
                                        <p:cTn id="19" dur="750"/>
                                        <p:tgtEl>
                                          <p:spTgt spid="58"/>
                                        </p:tgtEl>
                                      </p:cBhvr>
                                    </p:animEffect>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750" fill="hold"/>
                                        <p:tgtEl>
                                          <p:spTgt spid="6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750"/>
                                        <p:tgtEl>
                                          <p:spTgt spid="64"/>
                                        </p:tgtEl>
                                      </p:cBhvr>
                                    </p:animEffect>
                                    <p:anim calcmode="lin" valueType="num">
                                      <p:cBhvr>
                                        <p:cTn id="34" dur="750" fill="hold"/>
                                        <p:tgtEl>
                                          <p:spTgt spid="64"/>
                                        </p:tgtEl>
                                        <p:attrNameLst>
                                          <p:attrName>ppt_x</p:attrName>
                                        </p:attrNameLst>
                                      </p:cBhvr>
                                      <p:tavLst>
                                        <p:tav tm="0">
                                          <p:val>
                                            <p:strVal val="#ppt_x"/>
                                          </p:val>
                                        </p:tav>
                                        <p:tav tm="100000">
                                          <p:val>
                                            <p:strVal val="#ppt_x"/>
                                          </p:val>
                                        </p:tav>
                                      </p:tavLst>
                                    </p:anim>
                                    <p:anim calcmode="lin" valueType="num">
                                      <p:cBhvr>
                                        <p:cTn id="35" dur="750" fill="hold"/>
                                        <p:tgtEl>
                                          <p:spTgt spid="64"/>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4000"/>
                            </p:stCondLst>
                            <p:childTnLst>
                              <p:par>
                                <p:cTn id="41" presetID="42" presetClass="entr" presetSubtype="0"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750"/>
                                        <p:tgtEl>
                                          <p:spTgt spid="65"/>
                                        </p:tgtEl>
                                      </p:cBhvr>
                                    </p:animEffect>
                                    <p:anim calcmode="lin" valueType="num">
                                      <p:cBhvr>
                                        <p:cTn id="44" dur="750" fill="hold"/>
                                        <p:tgtEl>
                                          <p:spTgt spid="65"/>
                                        </p:tgtEl>
                                        <p:attrNameLst>
                                          <p:attrName>ppt_x</p:attrName>
                                        </p:attrNameLst>
                                      </p:cBhvr>
                                      <p:tavLst>
                                        <p:tav tm="0">
                                          <p:val>
                                            <p:strVal val="#ppt_x"/>
                                          </p:val>
                                        </p:tav>
                                        <p:tav tm="100000">
                                          <p:val>
                                            <p:strVal val="#ppt_x"/>
                                          </p:val>
                                        </p:tav>
                                      </p:tavLst>
                                    </p:anim>
                                    <p:anim calcmode="lin" valueType="num">
                                      <p:cBhvr>
                                        <p:cTn id="45" dur="750" fill="hold"/>
                                        <p:tgtEl>
                                          <p:spTgt spid="65"/>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childTnLst>
                          </p:cTn>
                        </p:par>
                        <p:par>
                          <p:cTn id="50" fill="hold">
                            <p:stCondLst>
                              <p:cond delay="5500"/>
                            </p:stCondLst>
                            <p:childTnLst>
                              <p:par>
                                <p:cTn id="51" presetID="42" presetClass="entr" presetSubtype="0"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750"/>
                                        <p:tgtEl>
                                          <p:spTgt spid="66"/>
                                        </p:tgtEl>
                                      </p:cBhvr>
                                    </p:animEffect>
                                    <p:anim calcmode="lin" valueType="num">
                                      <p:cBhvr>
                                        <p:cTn id="54" dur="750" fill="hold"/>
                                        <p:tgtEl>
                                          <p:spTgt spid="66"/>
                                        </p:tgtEl>
                                        <p:attrNameLst>
                                          <p:attrName>ppt_x</p:attrName>
                                        </p:attrNameLst>
                                      </p:cBhvr>
                                      <p:tavLst>
                                        <p:tav tm="0">
                                          <p:val>
                                            <p:strVal val="#ppt_x"/>
                                          </p:val>
                                        </p:tav>
                                        <p:tav tm="100000">
                                          <p:val>
                                            <p:strVal val="#ppt_x"/>
                                          </p:val>
                                        </p:tav>
                                      </p:tavLst>
                                    </p:anim>
                                    <p:anim calcmode="lin" valueType="num">
                                      <p:cBhvr>
                                        <p:cTn id="55" dur="750" fill="hold"/>
                                        <p:tgtEl>
                                          <p:spTgt spid="66"/>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left)">
                                      <p:cBhvr>
                                        <p:cTn id="59" dur="500"/>
                                        <p:tgtEl>
                                          <p:spTgt spid="53"/>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3" grpId="0"/>
      <p:bldP spid="43" grpId="1"/>
      <p:bldP spid="50" grpId="0"/>
      <p:bldP spid="51" grpId="0"/>
      <p:bldP spid="52" grpId="0"/>
      <p:bldP spid="53" grpId="0"/>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037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什么是区块链</a:t>
            </a:r>
          </a:p>
        </p:txBody>
      </p:sp>
      <p:sp>
        <p:nvSpPr>
          <p:cNvPr id="72" name="矩形 71"/>
          <p:cNvSpPr/>
          <p:nvPr/>
        </p:nvSpPr>
        <p:spPr>
          <a:xfrm>
            <a:off x="4696764" y="34884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What the blockchain realy is?</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panose="02010600040101010101" charset="-122"/>
              </a:rPr>
              <a:t>01</a:t>
            </a:r>
            <a:endParaRPr lang="zh-CN" altLang="en-US" sz="7200" dirty="0">
              <a:solidFill>
                <a:prstClr val="black">
                  <a:lumMod val="65000"/>
                  <a:lumOff val="35000"/>
                </a:prstClr>
              </a:solidFill>
              <a:latin typeface="Impact" panose="020B0806030902050204" pitchFamily="34" charset="0"/>
              <a:ea typeface="华文细黑" panose="02010600040101010101" charset="-122"/>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panose="02010600040101010101" charset="-122"/>
                <a:ea typeface="华文细黑" panose="02010600040101010101" charset="-122"/>
              </a:rPr>
              <a:t>Part One</a:t>
            </a:r>
            <a:endParaRPr lang="zh-CN" altLang="en-US" sz="1400" dirty="0">
              <a:solidFill>
                <a:prstClr val="white">
                  <a:lumMod val="50000"/>
                </a:prstClr>
              </a:solidFill>
              <a:latin typeface="华文细黑" panose="02010600040101010101" charset="-122"/>
              <a:ea typeface="华文细黑" panose="02010600040101010101" charset="-122"/>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42723" y="178376"/>
            <a:ext cx="3144425" cy="583565"/>
          </a:xfrm>
          <a:prstGeom prst="rect">
            <a:avLst/>
          </a:prstGeom>
          <a:noFill/>
        </p:spPr>
        <p:txBody>
          <a:bodyPr wrap="square" rtlCol="0">
            <a:spAutoFit/>
          </a:bodyPr>
          <a:lstStyle/>
          <a:p>
            <a:r>
              <a:rPr lang="zh-CN" altLang="en-US" sz="3200" dirty="0">
                <a:solidFill>
                  <a:schemeClr val="tx1">
                    <a:lumMod val="75000"/>
                    <a:lumOff val="25000"/>
                  </a:schemeClr>
                </a:solidFill>
              </a:rPr>
              <a:t>什么是区块链</a:t>
            </a:r>
            <a:endParaRPr lang="en-US" altLang="zh-CN" sz="3200" dirty="0">
              <a:solidFill>
                <a:schemeClr val="tx1">
                  <a:lumMod val="75000"/>
                  <a:lumOff val="25000"/>
                </a:schemeClr>
              </a:solidFill>
            </a:endParaRPr>
          </a:p>
        </p:txBody>
      </p:sp>
      <p:sp>
        <p:nvSpPr>
          <p:cNvPr id="20" name="矩形 19"/>
          <p:cNvSpPr/>
          <p:nvPr/>
        </p:nvSpPr>
        <p:spPr>
          <a:xfrm>
            <a:off x="1342723" y="663471"/>
            <a:ext cx="3964522" cy="275590"/>
          </a:xfrm>
          <a:prstGeom prst="rect">
            <a:avLst/>
          </a:prstGeom>
        </p:spPr>
        <p:txBody>
          <a:bodyPr wrap="square">
            <a:spAutoFit/>
          </a:bodyPr>
          <a:lstStyle/>
          <a:p>
            <a:pPr>
              <a:lnSpc>
                <a:spcPct val="120000"/>
              </a:lnSpc>
            </a:pPr>
            <a:r>
              <a:rPr lang="en-US" sz="1000" dirty="0">
                <a:solidFill>
                  <a:schemeClr val="tx1">
                    <a:lumMod val="75000"/>
                    <a:lumOff val="25000"/>
                  </a:schemeClr>
                </a:solidFill>
              </a:rPr>
              <a:t>What the blockchain realy is?</a:t>
            </a:r>
            <a:endParaRPr lang="en-US" sz="1000" dirty="0">
              <a:solidFill>
                <a:schemeClr val="tx1">
                  <a:lumMod val="75000"/>
                  <a:lumOff val="25000"/>
                </a:schemeClr>
              </a:solidFill>
              <a:latin typeface="ITC Avant Garde Std XLt" panose="020B0302020202020204" pitchFamily="34" charset="0"/>
            </a:endParaRPr>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stretch>
            <a:fillRect/>
          </a:stretch>
        </p:blipFill>
        <p:spPr>
          <a:xfrm>
            <a:off x="5596890" y="1225550"/>
            <a:ext cx="5714365" cy="4276090"/>
          </a:xfrm>
          <a:prstGeom prst="rect">
            <a:avLst/>
          </a:prstGeom>
        </p:spPr>
      </p:pic>
      <p:sp>
        <p:nvSpPr>
          <p:cNvPr id="50" name="文本框 49"/>
          <p:cNvSpPr txBox="1"/>
          <p:nvPr/>
        </p:nvSpPr>
        <p:spPr>
          <a:xfrm>
            <a:off x="1343025" y="2472055"/>
            <a:ext cx="3331210" cy="337185"/>
          </a:xfrm>
          <a:prstGeom prst="rect">
            <a:avLst/>
          </a:prstGeom>
          <a:noFill/>
        </p:spPr>
        <p:txBody>
          <a:bodyPr wrap="square" rtlCol="0">
            <a:spAutoFit/>
          </a:bodyPr>
          <a:lstStyle/>
          <a:p>
            <a:r>
              <a:rPr lang="en-US" sz="1600" dirty="0">
                <a:solidFill>
                  <a:schemeClr val="tx1">
                    <a:lumMod val="75000"/>
                    <a:lumOff val="25000"/>
                  </a:schemeClr>
                </a:solidFill>
                <a:sym typeface="+mn-ea"/>
              </a:rPr>
              <a:t>distributed(Block + Chain)</a:t>
            </a:r>
            <a:endParaRPr lang="en-US" sz="1600" dirty="0">
              <a:solidFill>
                <a:schemeClr val="tx1">
                  <a:lumMod val="75000"/>
                  <a:lumOff val="25000"/>
                </a:schemeClr>
              </a:solidFill>
            </a:endParaRPr>
          </a:p>
        </p:txBody>
      </p:sp>
      <p:sp>
        <p:nvSpPr>
          <p:cNvPr id="51" name="圆角矩形 50"/>
          <p:cNvSpPr/>
          <p:nvPr/>
        </p:nvSpPr>
        <p:spPr>
          <a:xfrm>
            <a:off x="1137447" y="2530879"/>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447" y="3205719"/>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137447" y="38173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342722" y="3096101"/>
            <a:ext cx="4162339" cy="312420"/>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分布式计算机系统（分布式帐本） </a:t>
            </a:r>
            <a:endParaRPr lang="zh-CN" altLang="en-US" sz="1200" dirty="0">
              <a:solidFill>
                <a:schemeClr val="tx1">
                  <a:lumMod val="75000"/>
                  <a:lumOff val="25000"/>
                </a:schemeClr>
              </a:solidFill>
            </a:endParaRPr>
          </a:p>
        </p:txBody>
      </p:sp>
      <p:sp>
        <p:nvSpPr>
          <p:cNvPr id="56" name="矩形 55"/>
          <p:cNvSpPr/>
          <p:nvPr/>
        </p:nvSpPr>
        <p:spPr>
          <a:xfrm>
            <a:off x="1342722" y="3711867"/>
            <a:ext cx="4078363" cy="312420"/>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去除第三方依赖（去中心化）、无需信任 </a:t>
            </a:r>
            <a:endParaRPr lang="zh-CN" altLang="en-US" sz="1200" dirty="0">
              <a:solidFill>
                <a:schemeClr val="tx1">
                  <a:lumMod val="75000"/>
                  <a:lumOff val="25000"/>
                </a:schemeClr>
              </a:solidFill>
            </a:endParaRPr>
          </a:p>
        </p:txBody>
      </p:sp>
      <p:grpSp>
        <p:nvGrpSpPr>
          <p:cNvPr id="3" name="组合 2"/>
          <p:cNvGrpSpPr/>
          <p:nvPr/>
        </p:nvGrpSpPr>
        <p:grpSpPr>
          <a:xfrm>
            <a:off x="4815840" y="4158615"/>
            <a:ext cx="2038350" cy="1658620"/>
            <a:chOff x="8814" y="4585"/>
            <a:chExt cx="3210" cy="2612"/>
          </a:xfrm>
        </p:grpSpPr>
        <p:sp>
          <p:nvSpPr>
            <p:cNvPr id="48" name="椭圆 47"/>
            <p:cNvSpPr/>
            <p:nvPr/>
          </p:nvSpPr>
          <p:spPr>
            <a:xfrm>
              <a:off x="9111" y="4585"/>
              <a:ext cx="2613" cy="2613"/>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8" name="组合 127"/>
            <p:cNvGrpSpPr/>
            <p:nvPr/>
          </p:nvGrpSpPr>
          <p:grpSpPr>
            <a:xfrm>
              <a:off x="8814" y="4636"/>
              <a:ext cx="3210" cy="2544"/>
              <a:chOff x="3591729" y="1915469"/>
              <a:chExt cx="4942643" cy="3917842"/>
            </a:xfrm>
          </p:grpSpPr>
          <p:sp>
            <p:nvSpPr>
              <p:cNvPr id="129" name="椭圆 128"/>
              <p:cNvSpPr/>
              <p:nvPr/>
            </p:nvSpPr>
            <p:spPr>
              <a:xfrm>
                <a:off x="4095361" y="3262175"/>
                <a:ext cx="190968" cy="1909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7858608" y="2229850"/>
                <a:ext cx="147361" cy="147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6257853" y="5132407"/>
                <a:ext cx="98241" cy="982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7686208" y="3631835"/>
                <a:ext cx="190968" cy="190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6357803" y="1915469"/>
                <a:ext cx="147361" cy="1473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3591729" y="4220249"/>
                <a:ext cx="98241" cy="982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7270294" y="5295054"/>
                <a:ext cx="190968" cy="1909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7046083" y="2728600"/>
                <a:ext cx="147361" cy="1473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5851967" y="5735070"/>
                <a:ext cx="98241" cy="982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4104965" y="4934489"/>
                <a:ext cx="190968" cy="190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8387011" y="3980838"/>
                <a:ext cx="147361" cy="1473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4369707" y="2375908"/>
                <a:ext cx="98241" cy="982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5217273" y="2679480"/>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6357803" y="3678199"/>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6730934" y="4497558"/>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5380299" y="4448438"/>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rot="16200000">
                <a:off x="5168994" y="5132408"/>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rot="16200000">
                <a:off x="7494927" y="5735071"/>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rot="16200000">
                <a:off x="5430603" y="3360469"/>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rot="16200000">
                <a:off x="6938900" y="5550265"/>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fade">
                                      <p:cBhvr>
                                        <p:cTn id="20" dur="750"/>
                                        <p:tgtEl>
                                          <p:spTgt spid="106"/>
                                        </p:tgtEl>
                                      </p:cBhvr>
                                    </p:animEffect>
                                  </p:childTnLst>
                                </p:cTn>
                              </p:par>
                              <p:par>
                                <p:cTn id="21" presetID="53" presetClass="entr" presetSubtype="16" fill="hold" grpId="0" nodeType="withEffect">
                                  <p:stCondLst>
                                    <p:cond delay="275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par>
                                <p:cTn id="26" presetID="22" presetClass="entr" presetSubtype="8" fill="hold" grpId="0" nodeType="withEffect">
                                  <p:stCondLst>
                                    <p:cond delay="275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750"/>
                                        <p:tgtEl>
                                          <p:spTgt spid="50"/>
                                        </p:tgtEl>
                                      </p:cBhvr>
                                    </p:animEffect>
                                  </p:childTnLst>
                                </p:cTn>
                              </p:par>
                              <p:par>
                                <p:cTn id="29" presetID="10" presetClass="entr" presetSubtype="0" fill="hold" grpId="0" nodeType="withEffect">
                                  <p:stCondLst>
                                    <p:cond delay="325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42" presetClass="path" presetSubtype="0" decel="50000" fill="hold" grpId="1" nodeType="withEffect">
                                  <p:stCondLst>
                                    <p:cond delay="3250"/>
                                  </p:stCondLst>
                                  <p:childTnLst>
                                    <p:animMotion origin="layout" path="M 2.70833E-6 7.40741E-7 L 2.70833E-6 -0.09144 " pathEditMode="relative" rAng="0" ptsTypes="AA">
                                      <p:cBhvr>
                                        <p:cTn id="33" dur="1250" spd="-100000" fill="hold"/>
                                        <p:tgtEl>
                                          <p:spTgt spid="52"/>
                                        </p:tgtEl>
                                        <p:attrNameLst>
                                          <p:attrName>ppt_x</p:attrName>
                                          <p:attrName>ppt_y</p:attrName>
                                        </p:attrNameLst>
                                      </p:cBhvr>
                                      <p:rCtr x="0" y="-4583"/>
                                    </p:animMotion>
                                  </p:childTnLst>
                                </p:cTn>
                              </p:par>
                              <p:par>
                                <p:cTn id="34" presetID="10" presetClass="entr" presetSubtype="0" fill="hold" grpId="0" nodeType="withEffect">
                                  <p:stCondLst>
                                    <p:cond delay="325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42" presetClass="path" presetSubtype="0" decel="50000" fill="hold" grpId="1" nodeType="withEffect">
                                  <p:stCondLst>
                                    <p:cond delay="3250"/>
                                  </p:stCondLst>
                                  <p:childTnLst>
                                    <p:animMotion origin="layout" path="M 2.70833E-6 -1.11111E-6 L 2.70833E-6 -0.18055 " pathEditMode="relative" rAng="0" ptsTypes="AA">
                                      <p:cBhvr>
                                        <p:cTn id="38" dur="1250" spd="-100000" fill="hold"/>
                                        <p:tgtEl>
                                          <p:spTgt spid="53"/>
                                        </p:tgtEl>
                                        <p:attrNameLst>
                                          <p:attrName>ppt_x</p:attrName>
                                          <p:attrName>ppt_y</p:attrName>
                                        </p:attrNameLst>
                                      </p:cBhvr>
                                      <p:rCtr x="0" y="-9028"/>
                                    </p:animMotion>
                                  </p:childTnLst>
                                </p:cTn>
                              </p:par>
                              <p:par>
                                <p:cTn id="39" presetID="10" presetClass="entr" presetSubtype="0" fill="hold" grpId="0" nodeType="withEffect">
                                  <p:stCondLst>
                                    <p:cond delay="450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750"/>
                                        <p:tgtEl>
                                          <p:spTgt spid="55"/>
                                        </p:tgtEl>
                                      </p:cBhvr>
                                    </p:animEffect>
                                  </p:childTnLst>
                                </p:cTn>
                              </p:par>
                              <p:par>
                                <p:cTn id="42" presetID="10" presetClass="entr" presetSubtype="0" fill="hold" grpId="0" nodeType="withEffect">
                                  <p:stCondLst>
                                    <p:cond delay="450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106" grpId="0" animBg="1"/>
      <p:bldP spid="50" grpId="0"/>
      <p:bldP spid="51" grpId="0" bldLvl="0" animBg="1"/>
      <p:bldP spid="52" grpId="0" bldLvl="0" animBg="1"/>
      <p:bldP spid="52" grpId="1" bldLvl="0" animBg="1"/>
      <p:bldP spid="53" grpId="0" bldLvl="0" animBg="1"/>
      <p:bldP spid="53" grpId="1" bldLvl="0" animBg="1"/>
      <p:bldP spid="55"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41297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450144" y="1864096"/>
            <a:ext cx="9290882" cy="736805"/>
          </a:xfrm>
          <a:prstGeom prst="rect">
            <a:avLst/>
          </a:prstGeom>
        </p:spPr>
        <p:txBody>
          <a:bodyPr wrap="square">
            <a:spAutoFit/>
          </a:bodyPr>
          <a:lstStyle/>
          <a:p>
            <a:pPr algn="ctr">
              <a:lnSpc>
                <a:spcPct val="120000"/>
              </a:lnSpc>
            </a:pPr>
            <a:r>
              <a:rPr lang="en-US" altLang="zh-CN" sz="1200" dirty="0">
                <a:solidFill>
                  <a:prstClr val="black">
                    <a:lumMod val="75000"/>
                    <a:lumOff val="25000"/>
                  </a:prstClr>
                </a:solidFill>
              </a:rPr>
              <a:t>Please enter your content here, can be used to paste by copying your text and choose to keep only text. Please enter your content here, can be used to paste by copying your text and choose to keep only text. Please enter your content here, can be used to paste by copying your text and choose to keep only text. </a:t>
            </a:r>
          </a:p>
        </p:txBody>
      </p:sp>
      <p:sp>
        <p:nvSpPr>
          <p:cNvPr id="35" name="文本框 34"/>
          <p:cNvSpPr txBox="1"/>
          <p:nvPr/>
        </p:nvSpPr>
        <p:spPr>
          <a:xfrm>
            <a:off x="4558727" y="1463986"/>
            <a:ext cx="3073714" cy="400110"/>
          </a:xfrm>
          <a:prstGeom prst="rect">
            <a:avLst/>
          </a:prstGeom>
          <a:noFill/>
        </p:spPr>
        <p:txBody>
          <a:bodyPr wrap="square" rtlCol="0">
            <a:spAutoFit/>
          </a:bodyPr>
          <a:lstStyle/>
          <a:p>
            <a:pPr algn="ctr"/>
            <a:r>
              <a:rPr lang="zh-CN" altLang="en-US" sz="2000" dirty="0">
                <a:solidFill>
                  <a:prstClr val="black">
                    <a:lumMod val="75000"/>
                    <a:lumOff val="25000"/>
                  </a:prstClr>
                </a:solidFill>
              </a:rPr>
              <a:t>请输入您的标题</a:t>
            </a:r>
          </a:p>
        </p:txBody>
      </p:sp>
      <p:sp>
        <p:nvSpPr>
          <p:cNvPr id="39" name="圆角矩形 38"/>
          <p:cNvSpPr/>
          <p:nvPr/>
        </p:nvSpPr>
        <p:spPr>
          <a:xfrm rot="16200000">
            <a:off x="867962" y="4020428"/>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11262398" y="4020428"/>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42723" y="178376"/>
            <a:ext cx="3144425" cy="583565"/>
          </a:xfrm>
          <a:prstGeom prst="rect">
            <a:avLst/>
          </a:prstGeom>
          <a:noFill/>
        </p:spPr>
        <p:txBody>
          <a:bodyPr wrap="square" rtlCol="0">
            <a:spAutoFit/>
          </a:bodyPr>
          <a:lstStyle/>
          <a:p>
            <a:r>
              <a:rPr lang="zh-CN" altLang="en-US" sz="3200" dirty="0">
                <a:solidFill>
                  <a:schemeClr val="tx1">
                    <a:lumMod val="75000"/>
                    <a:lumOff val="25000"/>
                  </a:schemeClr>
                </a:solidFill>
              </a:rPr>
              <a:t>什么是区块链</a:t>
            </a:r>
            <a:endParaRPr lang="en-US" altLang="zh-CN" sz="3200" dirty="0">
              <a:solidFill>
                <a:schemeClr val="tx1">
                  <a:lumMod val="75000"/>
                  <a:lumOff val="25000"/>
                </a:schemeClr>
              </a:solidFill>
            </a:endParaRPr>
          </a:p>
        </p:txBody>
      </p:sp>
      <p:sp>
        <p:nvSpPr>
          <p:cNvPr id="3" name="矩形 2"/>
          <p:cNvSpPr/>
          <p:nvPr/>
        </p:nvSpPr>
        <p:spPr>
          <a:xfrm>
            <a:off x="1342723" y="663471"/>
            <a:ext cx="3964522" cy="275590"/>
          </a:xfrm>
          <a:prstGeom prst="rect">
            <a:avLst/>
          </a:prstGeom>
        </p:spPr>
        <p:txBody>
          <a:bodyPr wrap="square">
            <a:spAutoFit/>
          </a:bodyPr>
          <a:lstStyle/>
          <a:p>
            <a:pPr>
              <a:lnSpc>
                <a:spcPct val="120000"/>
              </a:lnSpc>
            </a:pPr>
            <a:r>
              <a:rPr lang="en-US" sz="1000" dirty="0">
                <a:solidFill>
                  <a:schemeClr val="tx1">
                    <a:lumMod val="75000"/>
                    <a:lumOff val="25000"/>
                  </a:schemeClr>
                </a:solidFill>
              </a:rPr>
              <a:t>What the blockchain realy is?</a:t>
            </a:r>
            <a:endParaRPr lang="en-US" sz="1000" dirty="0">
              <a:solidFill>
                <a:schemeClr val="tx1">
                  <a:lumMod val="75000"/>
                  <a:lumOff val="25000"/>
                </a:schemeClr>
              </a:solidFill>
              <a:latin typeface="ITC Avant Garde Std XLt" panose="020B03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750"/>
                                        <p:tgtEl>
                                          <p:spTgt spid="39"/>
                                        </p:tgtEl>
                                      </p:cBhvr>
                                    </p:animEffect>
                                  </p:childTnLst>
                                </p:cTn>
                              </p:par>
                              <p:par>
                                <p:cTn id="8" presetID="63" presetClass="path" presetSubtype="0" decel="50000" fill="hold" grpId="1" nodeType="withEffect">
                                  <p:stCondLst>
                                    <p:cond delay="0"/>
                                  </p:stCondLst>
                                  <p:childTnLst>
                                    <p:animMotion origin="layout" path="M 0.01523 -4.81481E-6 L -0.10886 -4.81481E-6 " pathEditMode="relative" rAng="0" ptsTypes="AA">
                                      <p:cBhvr>
                                        <p:cTn id="9" dur="750" spd="-100000" fill="hold"/>
                                        <p:tgtEl>
                                          <p:spTgt spid="3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4.81481E-6 L 1.45833E-6 -4.81481E-6 " pathEditMode="relative" rAng="0" ptsTypes="AA">
                                      <p:cBhvr>
                                        <p:cTn id="11" dur="750" fill="hold"/>
                                        <p:tgtEl>
                                          <p:spTgt spid="39"/>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750"/>
                                        <p:tgtEl>
                                          <p:spTgt spid="40"/>
                                        </p:tgtEl>
                                      </p:cBhvr>
                                    </p:animEffect>
                                  </p:childTnLst>
                                </p:cTn>
                              </p:par>
                              <p:par>
                                <p:cTn id="15" presetID="63" presetClass="path" presetSubtype="0" decel="50000" fill="hold" grpId="1" nodeType="withEffect">
                                  <p:stCondLst>
                                    <p:cond delay="0"/>
                                  </p:stCondLst>
                                  <p:childTnLst>
                                    <p:animMotion origin="layout" path="M -0.01562 -4.81481E-6 L 0.11081 -4.81481E-6 " pathEditMode="relative" rAng="0" ptsTypes="AA">
                                      <p:cBhvr>
                                        <p:cTn id="16" dur="750" spd="-100000" fill="hold"/>
                                        <p:tgtEl>
                                          <p:spTgt spid="40"/>
                                        </p:tgtEl>
                                        <p:attrNameLst>
                                          <p:attrName>ppt_x</p:attrName>
                                          <p:attrName>ppt_y</p:attrName>
                                        </p:attrNameLst>
                                      </p:cBhvr>
                                      <p:rCtr x="6315" y="0"/>
                                    </p:animMotion>
                                  </p:childTnLst>
                                </p:cTn>
                              </p:par>
                              <p:par>
                                <p:cTn id="17" presetID="35" presetClass="path" presetSubtype="0" accel="50000" decel="50000" fill="hold" grpId="2" nodeType="withEffect">
                                  <p:stCondLst>
                                    <p:cond delay="750"/>
                                  </p:stCondLst>
                                  <p:childTnLst>
                                    <p:animMotion origin="layout" path="M -0.01562 -4.81481E-6 L -2.70833E-6 -4.81481E-6 " pathEditMode="relative" rAng="0" ptsTypes="AA">
                                      <p:cBhvr>
                                        <p:cTn id="18" dur="750" fill="hold"/>
                                        <p:tgtEl>
                                          <p:spTgt spid="40"/>
                                        </p:tgtEl>
                                        <p:attrNameLst>
                                          <p:attrName>ppt_x</p:attrName>
                                          <p:attrName>ppt_y</p:attrName>
                                        </p:attrNameLst>
                                      </p:cBhvr>
                                      <p:rCtr x="781" y="0"/>
                                    </p:animMotion>
                                  </p:childTnLst>
                                </p:cTn>
                              </p:par>
                              <p:par>
                                <p:cTn id="19" presetID="16" presetClass="entr" presetSubtype="21"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barn(inVertical)">
                                      <p:cBhvr>
                                        <p:cTn id="21" dur="500"/>
                                        <p:tgtEl>
                                          <p:spTgt spid="33"/>
                                        </p:tgtEl>
                                      </p:cBhvr>
                                    </p:animEffect>
                                  </p:childTnLst>
                                </p:cTn>
                              </p:par>
                              <p:par>
                                <p:cTn id="22" presetID="22" presetClass="entr" presetSubtype="8" fill="hold" grpId="0" nodeType="withEffect">
                                  <p:stCondLst>
                                    <p:cond delay="2500"/>
                                  </p:stCondLst>
                                  <p:childTnLst>
                                    <p:set>
                                      <p:cBhvr>
                                        <p:cTn id="23" dur="1" fill="hold">
                                          <p:stCondLst>
                                            <p:cond delay="0"/>
                                          </p:stCondLst>
                                        </p:cTn>
                                        <p:tgtEl>
                                          <p:spTgt spid="35"/>
                                        </p:tgtEl>
                                        <p:attrNameLst>
                                          <p:attrName>style.visibility</p:attrName>
                                        </p:attrNameLst>
                                      </p:cBhvr>
                                      <p:to>
                                        <p:strVal val="visible"/>
                                      </p:to>
                                    </p:set>
                                    <p:animEffect transition="in" filter="wipe(left)">
                                      <p:cBhvr>
                                        <p:cTn id="24" dur="750"/>
                                        <p:tgtEl>
                                          <p:spTgt spid="35"/>
                                        </p:tgtEl>
                                      </p:cBhvr>
                                    </p:animEffect>
                                  </p:childTnLst>
                                </p:cTn>
                              </p:par>
                              <p:par>
                                <p:cTn id="25" presetID="10" presetClass="entr" presetSubtype="0" fill="hold" grpId="0" nodeType="withEffect">
                                  <p:stCondLst>
                                    <p:cond delay="300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750"/>
                                        <p:tgtEl>
                                          <p:spTgt spid="34"/>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750"/>
                                        <p:tgtEl>
                                          <p:spTgt spid="4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750"/>
                                        <p:tgtEl>
                                          <p:spTgt spid="2"/>
                                        </p:tgtEl>
                                      </p:cBhvr>
                                    </p:animEffect>
                                  </p:childTnLst>
                                </p:cTn>
                              </p:par>
                              <p:par>
                                <p:cTn id="35" presetID="63" presetClass="path" presetSubtype="0" decel="50000" fill="hold" grpId="1" nodeType="withEffect">
                                  <p:stCondLst>
                                    <p:cond delay="0"/>
                                  </p:stCondLst>
                                  <p:childTnLst>
                                    <p:animMotion origin="layout" path="M 0.01524 1.85185E-6 L -0.10885 1.85185E-6 " pathEditMode="relative" rAng="0" ptsTypes="AA">
                                      <p:cBhvr>
                                        <p:cTn id="36" dur="750" spd="-100000" fill="hold"/>
                                        <p:tgtEl>
                                          <p:spTgt spid="2"/>
                                        </p:tgtEl>
                                        <p:attrNameLst>
                                          <p:attrName>ppt_x</p:attrName>
                                          <p:attrName>ppt_y</p:attrName>
                                        </p:attrNameLst>
                                      </p:cBhvr>
                                      <p:rCtr x="-6211" y="0"/>
                                    </p:animMotion>
                                  </p:childTnLst>
                                </p:cTn>
                              </p:par>
                              <p:par>
                                <p:cTn id="37" presetID="35" presetClass="path" presetSubtype="0" accel="50000" decel="50000" fill="hold" grpId="2" nodeType="withEffect">
                                  <p:stCondLst>
                                    <p:cond delay="750"/>
                                  </p:stCondLst>
                                  <p:childTnLst>
                                    <p:animMotion origin="layout" path="M 0.01602 1.85185E-6 L -2.5E-6 1.85185E-6 " pathEditMode="relative" rAng="0" ptsTypes="AA">
                                      <p:cBhvr>
                                        <p:cTn id="38" dur="750" fill="hold"/>
                                        <p:tgtEl>
                                          <p:spTgt spid="2"/>
                                        </p:tgtEl>
                                        <p:attrNameLst>
                                          <p:attrName>ppt_x</p:attrName>
                                          <p:attrName>ppt_y</p:attrName>
                                        </p:attrNameLst>
                                      </p:cBhvr>
                                      <p:rCtr x="-807" y="0"/>
                                    </p:animMotion>
                                  </p:childTnLst>
                                </p:cTn>
                              </p:par>
                              <p:par>
                                <p:cTn id="39" presetID="10" presetClass="entr" presetSubtype="0" fill="hold" grpId="0" nodeType="withEffect">
                                  <p:stCondLst>
                                    <p:cond delay="75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750"/>
                                        <p:tgtEl>
                                          <p:spTgt spid="3"/>
                                        </p:tgtEl>
                                      </p:cBhvr>
                                    </p:animEffect>
                                  </p:childTnLst>
                                </p:cTn>
                              </p:par>
                              <p:par>
                                <p:cTn id="42" presetID="35" presetClass="path" presetSubtype="0" accel="50000" decel="50000" fill="hold" grpId="1" nodeType="withEffect">
                                  <p:stCondLst>
                                    <p:cond delay="750"/>
                                  </p:stCondLst>
                                  <p:childTnLst>
                                    <p:animMotion origin="layout" path="M 0.01601 -3.7037E-6 L 8.33333E-7 -3.7037E-6 " pathEditMode="relative" rAng="0" ptsTypes="AA">
                                      <p:cBhvr>
                                        <p:cTn id="43" dur="750" fill="hold"/>
                                        <p:tgtEl>
                                          <p:spTgt spid="3"/>
                                        </p:tgtEl>
                                        <p:attrNameLst>
                                          <p:attrName>ppt_x</p:attrName>
                                          <p:attrName>ppt_y</p:attrName>
                                        </p:attrNameLst>
                                      </p:cBhvr>
                                      <p:rCtr x="-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9" grpId="0" animBg="1"/>
      <p:bldP spid="39" grpId="1" animBg="1"/>
      <p:bldP spid="39" grpId="2" animBg="1"/>
      <p:bldP spid="40" grpId="0" animBg="1"/>
      <p:bldP spid="40" grpId="1" animBg="1"/>
      <p:bldP spid="40" grpId="2" animBg="1"/>
      <p:bldP spid="46" grpId="0" animBg="1"/>
      <p:bldP spid="2" grpId="0"/>
      <p:bldP spid="2" grpId="1"/>
      <p:bldP spid="2" grpId="2"/>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037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区块链技术</a:t>
            </a:r>
          </a:p>
        </p:txBody>
      </p:sp>
      <p:sp>
        <p:nvSpPr>
          <p:cNvPr id="72" name="矩形 71"/>
          <p:cNvSpPr/>
          <p:nvPr/>
        </p:nvSpPr>
        <p:spPr>
          <a:xfrm>
            <a:off x="4696764" y="3488450"/>
            <a:ext cx="6172427" cy="312420"/>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Technology of blockchain</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华文细黑" panose="02010600040101010101" charset="-122"/>
              <a:ea typeface="华文细黑" panose="02010600040101010101" charset="-122"/>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panose="02010600040101010101" charset="-122"/>
              </a:rPr>
              <a:t>02</a:t>
            </a:r>
            <a:endParaRPr lang="zh-CN" altLang="en-US" sz="7200" dirty="0">
              <a:solidFill>
                <a:prstClr val="black">
                  <a:lumMod val="65000"/>
                  <a:lumOff val="35000"/>
                </a:prstClr>
              </a:solidFill>
              <a:latin typeface="Impact" panose="020B0806030902050204" pitchFamily="34" charset="0"/>
              <a:ea typeface="华文细黑" panose="02010600040101010101" charset="-122"/>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panose="02010600040101010101" charset="-122"/>
                <a:ea typeface="华文细黑" panose="02010600040101010101" charset="-122"/>
              </a:rPr>
              <a:t>Part Two</a:t>
            </a:r>
            <a:endParaRPr lang="zh-CN" altLang="en-US" sz="1400" dirty="0">
              <a:solidFill>
                <a:prstClr val="white">
                  <a:lumMod val="50000"/>
                </a:prstClr>
              </a:solidFill>
              <a:latin typeface="华文细黑" panose="02010600040101010101" charset="-122"/>
              <a:ea typeface="华文细黑" panose="02010600040101010101" charset="-122"/>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3451775" y="2686059"/>
            <a:ext cx="5149048" cy="3126833"/>
            <a:chOff x="3451775" y="2686059"/>
            <a:chExt cx="5149048" cy="3126833"/>
          </a:xfrm>
        </p:grpSpPr>
        <p:sp>
          <p:nvSpPr>
            <p:cNvPr id="54" name="椭圆 53"/>
            <p:cNvSpPr/>
            <p:nvPr/>
          </p:nvSpPr>
          <p:spPr>
            <a:xfrm>
              <a:off x="4728806" y="3449202"/>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510773" y="2686059"/>
              <a:ext cx="108936" cy="1089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327420" y="4831764"/>
              <a:ext cx="72624" cy="726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459651" y="3188369"/>
              <a:ext cx="141172" cy="141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469931" y="4102987"/>
              <a:ext cx="108936" cy="1089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356498" y="4157455"/>
              <a:ext cx="72624" cy="726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075864" y="4952000"/>
              <a:ext cx="141172" cy="1411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910116" y="3054758"/>
              <a:ext cx="108936" cy="1089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027371" y="5277281"/>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619575" y="4872472"/>
              <a:ext cx="141172" cy="141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7901393" y="3980471"/>
              <a:ext cx="108936" cy="1089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31615" y="2794032"/>
              <a:ext cx="72624" cy="726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558175" y="301844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401308" y="3756746"/>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677144" y="4362454"/>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678692" y="4326142"/>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16200000">
              <a:off x="5522485" y="4831765"/>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6200000">
              <a:off x="7241923" y="5277281"/>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rot="16200000">
              <a:off x="5715879" y="3521865"/>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16200000">
              <a:off x="6830882" y="5140664"/>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6200000">
              <a:off x="3618490" y="486405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462259" y="5740268"/>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51202" y="5106390"/>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451775" y="5617940"/>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6"/>
          <p:cNvSpPr/>
          <p:nvPr/>
        </p:nvSpPr>
        <p:spPr bwMode="auto">
          <a:xfrm>
            <a:off x="4124062" y="3726740"/>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grpSp>
        <p:nvGrpSpPr>
          <p:cNvPr id="32" name="组合 31"/>
          <p:cNvGrpSpPr/>
          <p:nvPr/>
        </p:nvGrpSpPr>
        <p:grpSpPr>
          <a:xfrm>
            <a:off x="743970" y="3264486"/>
            <a:ext cx="3625687" cy="451551"/>
            <a:chOff x="3275013" y="3078163"/>
            <a:chExt cx="5634038" cy="701675"/>
          </a:xfrm>
        </p:grpSpPr>
        <p:sp>
          <p:nvSpPr>
            <p:cNvPr id="33" name="Freeform 20"/>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Freeform 21"/>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5" name="组合 34"/>
          <p:cNvGrpSpPr/>
          <p:nvPr/>
        </p:nvGrpSpPr>
        <p:grpSpPr>
          <a:xfrm rot="10800000">
            <a:off x="7665049" y="4171206"/>
            <a:ext cx="3625687" cy="451551"/>
            <a:chOff x="3275013" y="3078163"/>
            <a:chExt cx="5634038" cy="701675"/>
          </a:xfrm>
        </p:grpSpPr>
        <p:sp>
          <p:nvSpPr>
            <p:cNvPr id="36" name="Freeform 20"/>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Freeform 21"/>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38" name="文本框 37"/>
          <p:cNvSpPr txBox="1"/>
          <p:nvPr/>
        </p:nvSpPr>
        <p:spPr>
          <a:xfrm>
            <a:off x="670905" y="3285217"/>
            <a:ext cx="3328521" cy="755015"/>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A distributed system is a system whose components are located on different networked computers.</a:t>
            </a:r>
          </a:p>
        </p:txBody>
      </p:sp>
      <p:sp>
        <p:nvSpPr>
          <p:cNvPr id="39" name="文本框 38"/>
          <p:cNvSpPr txBox="1"/>
          <p:nvPr/>
        </p:nvSpPr>
        <p:spPr>
          <a:xfrm>
            <a:off x="670905" y="2920401"/>
            <a:ext cx="2194469" cy="337185"/>
          </a:xfrm>
          <a:prstGeom prst="rect">
            <a:avLst/>
          </a:prstGeom>
          <a:noFill/>
        </p:spPr>
        <p:txBody>
          <a:bodyPr wrap="square" rtlCol="0">
            <a:spAutoFit/>
          </a:bodyPr>
          <a:lstStyle/>
          <a:p>
            <a:r>
              <a:rPr lang="zh-CN" altLang="en-US" sz="1600" dirty="0">
                <a:solidFill>
                  <a:schemeClr val="tx1">
                    <a:lumMod val="75000"/>
                    <a:lumOff val="25000"/>
                  </a:schemeClr>
                </a:solidFill>
              </a:rPr>
              <a:t>分布式系统</a:t>
            </a:r>
          </a:p>
        </p:txBody>
      </p:sp>
      <p:sp>
        <p:nvSpPr>
          <p:cNvPr id="40" name="文本框 39"/>
          <p:cNvSpPr txBox="1"/>
          <p:nvPr/>
        </p:nvSpPr>
        <p:spPr>
          <a:xfrm>
            <a:off x="8124825" y="3443159"/>
            <a:ext cx="3258045" cy="1196975"/>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communication protocol is a system of rules that allow two or more entities of a communications system to transmit information via any kind of variation of a physical quantity. </a:t>
            </a:r>
          </a:p>
        </p:txBody>
      </p:sp>
      <p:sp>
        <p:nvSpPr>
          <p:cNvPr id="41" name="文本框 40"/>
          <p:cNvSpPr txBox="1"/>
          <p:nvPr/>
        </p:nvSpPr>
        <p:spPr>
          <a:xfrm>
            <a:off x="9188401" y="4641871"/>
            <a:ext cx="2194469" cy="337185"/>
          </a:xfrm>
          <a:prstGeom prst="rect">
            <a:avLst/>
          </a:prstGeom>
          <a:noFill/>
        </p:spPr>
        <p:txBody>
          <a:bodyPr wrap="square" rtlCol="0">
            <a:spAutoFit/>
          </a:bodyPr>
          <a:lstStyle/>
          <a:p>
            <a:pPr algn="r"/>
            <a:r>
              <a:rPr lang="zh-CN" altLang="en-US" sz="1600" dirty="0">
                <a:solidFill>
                  <a:schemeClr val="tx1">
                    <a:lumMod val="75000"/>
                    <a:lumOff val="25000"/>
                  </a:schemeClr>
                </a:solidFill>
              </a:rPr>
              <a:t>网络协议</a:t>
            </a:r>
          </a:p>
        </p:txBody>
      </p:sp>
      <p:sp>
        <p:nvSpPr>
          <p:cNvPr id="42" name="文本框 41"/>
          <p:cNvSpPr txBox="1"/>
          <p:nvPr/>
        </p:nvSpPr>
        <p:spPr>
          <a:xfrm>
            <a:off x="3800176" y="2105125"/>
            <a:ext cx="3518635" cy="755015"/>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Cryptography is about constructing and analyzing protocols that prevent third parties or the public from reading private messages. </a:t>
            </a:r>
          </a:p>
        </p:txBody>
      </p:sp>
      <p:sp>
        <p:nvSpPr>
          <p:cNvPr id="43" name="文本框 42"/>
          <p:cNvSpPr txBox="1"/>
          <p:nvPr/>
        </p:nvSpPr>
        <p:spPr>
          <a:xfrm>
            <a:off x="4462259" y="1813483"/>
            <a:ext cx="2194469" cy="337185"/>
          </a:xfrm>
          <a:prstGeom prst="rect">
            <a:avLst/>
          </a:prstGeom>
          <a:noFill/>
        </p:spPr>
        <p:txBody>
          <a:bodyPr wrap="square" rtlCol="0">
            <a:spAutoFit/>
          </a:bodyPr>
          <a:lstStyle/>
          <a:p>
            <a:pPr algn="ctr"/>
            <a:r>
              <a:rPr lang="zh-CN" altLang="en-US" sz="1600" dirty="0">
                <a:solidFill>
                  <a:schemeClr val="tx1">
                    <a:lumMod val="75000"/>
                    <a:lumOff val="25000"/>
                  </a:schemeClr>
                </a:solidFill>
              </a:rPr>
              <a:t>密码学</a:t>
            </a:r>
          </a:p>
        </p:txBody>
      </p:sp>
      <p:sp>
        <p:nvSpPr>
          <p:cNvPr id="44" name="文本框 43"/>
          <p:cNvSpPr txBox="1"/>
          <p:nvPr/>
        </p:nvSpPr>
        <p:spPr>
          <a:xfrm>
            <a:off x="4702312" y="5567214"/>
            <a:ext cx="3518635" cy="755015"/>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Game theory is the study of mathematical models of strategic interaction between rational decision-makers. </a:t>
            </a:r>
          </a:p>
        </p:txBody>
      </p:sp>
      <p:sp>
        <p:nvSpPr>
          <p:cNvPr id="45" name="文本框 44"/>
          <p:cNvSpPr txBox="1"/>
          <p:nvPr/>
        </p:nvSpPr>
        <p:spPr>
          <a:xfrm>
            <a:off x="5364395" y="5275572"/>
            <a:ext cx="2194469" cy="337185"/>
          </a:xfrm>
          <a:prstGeom prst="rect">
            <a:avLst/>
          </a:prstGeom>
          <a:noFill/>
        </p:spPr>
        <p:txBody>
          <a:bodyPr wrap="square" rtlCol="0">
            <a:spAutoFit/>
          </a:bodyPr>
          <a:lstStyle/>
          <a:p>
            <a:pPr algn="ctr"/>
            <a:r>
              <a:rPr lang="zh-CN" altLang="en-US" sz="1600" dirty="0">
                <a:solidFill>
                  <a:schemeClr val="tx1">
                    <a:lumMod val="75000"/>
                    <a:lumOff val="25000"/>
                  </a:schemeClr>
                </a:solidFill>
              </a:rPr>
              <a:t>博弈论</a:t>
            </a:r>
          </a:p>
        </p:txBody>
      </p:sp>
      <p:sp>
        <p:nvSpPr>
          <p:cNvPr id="24" name="Freeform 6"/>
          <p:cNvSpPr/>
          <p:nvPr/>
        </p:nvSpPr>
        <p:spPr bwMode="auto">
          <a:xfrm>
            <a:off x="6869623" y="3233962"/>
            <a:ext cx="1055441"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6" name="文本框 45"/>
          <p:cNvSpPr txBox="1"/>
          <p:nvPr/>
        </p:nvSpPr>
        <p:spPr>
          <a:xfrm>
            <a:off x="3972889" y="3990794"/>
            <a:ext cx="1352939" cy="398780"/>
          </a:xfrm>
          <a:prstGeom prst="rect">
            <a:avLst/>
          </a:prstGeom>
          <a:noFill/>
        </p:spPr>
        <p:txBody>
          <a:bodyPr wrap="square" rtlCol="0">
            <a:spAutoFit/>
          </a:bodyPr>
          <a:lstStyle/>
          <a:p>
            <a:pPr algn="ctr"/>
            <a:r>
              <a:rPr lang="en-US" altLang="zh-CN" sz="2000" dirty="0">
                <a:solidFill>
                  <a:schemeClr val="accent1"/>
                </a:solidFill>
                <a:latin typeface="+mn-ea"/>
              </a:rPr>
              <a:t>D</a:t>
            </a:r>
            <a:r>
              <a:rPr lang="en-US" altLang="zh-CN" sz="1000" dirty="0">
                <a:solidFill>
                  <a:schemeClr val="tx1">
                    <a:lumMod val="50000"/>
                    <a:lumOff val="50000"/>
                  </a:schemeClr>
                </a:solidFill>
                <a:latin typeface="+mn-ea"/>
              </a:rPr>
              <a:t>istributed</a:t>
            </a:r>
          </a:p>
        </p:txBody>
      </p:sp>
      <p:sp>
        <p:nvSpPr>
          <p:cNvPr id="49" name="矩形 48"/>
          <p:cNvSpPr/>
          <p:nvPr/>
        </p:nvSpPr>
        <p:spPr>
          <a:xfrm>
            <a:off x="7027092" y="3501670"/>
            <a:ext cx="733425" cy="398780"/>
          </a:xfrm>
          <a:prstGeom prst="rect">
            <a:avLst/>
          </a:prstGeom>
        </p:spPr>
        <p:txBody>
          <a:bodyPr wrap="none">
            <a:spAutoFit/>
          </a:bodyPr>
          <a:lstStyle/>
          <a:p>
            <a:pPr algn="ctr"/>
            <a:r>
              <a:rPr lang="en-US" altLang="zh-CN" sz="2000" dirty="0">
                <a:solidFill>
                  <a:schemeClr val="accent4"/>
                </a:solidFill>
              </a:rPr>
              <a:t>P</a:t>
            </a:r>
            <a:r>
              <a:rPr lang="en-US" altLang="zh-CN" sz="1000" dirty="0">
                <a:solidFill>
                  <a:schemeClr val="tx1">
                    <a:lumMod val="50000"/>
                    <a:lumOff val="50000"/>
                  </a:schemeClr>
                </a:solidFill>
              </a:rPr>
              <a:t>rotocol</a:t>
            </a:r>
          </a:p>
        </p:txBody>
      </p:sp>
      <p:sp>
        <p:nvSpPr>
          <p:cNvPr id="98" name="文本框 97"/>
          <p:cNvSpPr txBox="1"/>
          <p:nvPr/>
        </p:nvSpPr>
        <p:spPr>
          <a:xfrm>
            <a:off x="1342723" y="178376"/>
            <a:ext cx="3359589" cy="583565"/>
          </a:xfrm>
          <a:prstGeom prst="rect">
            <a:avLst/>
          </a:prstGeom>
          <a:noFill/>
        </p:spPr>
        <p:txBody>
          <a:bodyPr wrap="square" rtlCol="0">
            <a:spAutoFit/>
          </a:bodyPr>
          <a:lstStyle/>
          <a:p>
            <a:r>
              <a:rPr lang="zh-CN" altLang="en-US" sz="3200" dirty="0">
                <a:solidFill>
                  <a:schemeClr val="tx1">
                    <a:lumMod val="75000"/>
                    <a:lumOff val="25000"/>
                  </a:schemeClr>
                </a:solidFill>
              </a:rPr>
              <a:t>区块链技术</a:t>
            </a:r>
          </a:p>
        </p:txBody>
      </p:sp>
      <p:sp>
        <p:nvSpPr>
          <p:cNvPr id="99" name="矩形 98"/>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prstClr val="black">
                    <a:lumMod val="75000"/>
                    <a:lumOff val="25000"/>
                    <a:alpha val="90000"/>
                  </a:prstClr>
                </a:solidFill>
                <a:latin typeface="+mn-ea"/>
                <a:sym typeface="+mn-ea"/>
              </a:rPr>
              <a:t>Technology of blockchain</a:t>
            </a:r>
            <a:r>
              <a:rPr lang="en-US" altLang="zh-CN" sz="1000" dirty="0">
                <a:solidFill>
                  <a:schemeClr val="tx1">
                    <a:lumMod val="75000"/>
                    <a:lumOff val="25000"/>
                  </a:schemeClr>
                </a:solidFill>
              </a:rPr>
              <a:t>.</a:t>
            </a:r>
            <a:endParaRPr lang="zh-CN" altLang="en-US" sz="1000" dirty="0">
              <a:solidFill>
                <a:schemeClr val="tx1">
                  <a:lumMod val="75000"/>
                  <a:lumOff val="25000"/>
                </a:schemeClr>
              </a:solidFill>
              <a:latin typeface="ITC Avant Garde Std XLt" panose="020B0302020202020204" pitchFamily="34" charset="0"/>
            </a:endParaRPr>
          </a:p>
        </p:txBody>
      </p:sp>
      <p:sp>
        <p:nvSpPr>
          <p:cNvPr id="30" name="Freeform 6"/>
          <p:cNvSpPr/>
          <p:nvPr/>
        </p:nvSpPr>
        <p:spPr bwMode="auto">
          <a:xfrm>
            <a:off x="5037633" y="3233961"/>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27" name="Freeform 6"/>
          <p:cNvSpPr/>
          <p:nvPr/>
        </p:nvSpPr>
        <p:spPr bwMode="auto">
          <a:xfrm>
            <a:off x="5948973" y="3722261"/>
            <a:ext cx="1055440"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7" name="矩形 46"/>
          <p:cNvSpPr/>
          <p:nvPr/>
        </p:nvSpPr>
        <p:spPr>
          <a:xfrm>
            <a:off x="5044644" y="3501670"/>
            <a:ext cx="1036955" cy="398780"/>
          </a:xfrm>
          <a:prstGeom prst="rect">
            <a:avLst/>
          </a:prstGeom>
        </p:spPr>
        <p:txBody>
          <a:bodyPr wrap="none">
            <a:spAutoFit/>
          </a:bodyPr>
          <a:lstStyle/>
          <a:p>
            <a:pPr algn="ctr"/>
            <a:r>
              <a:rPr lang="en-US" altLang="zh-CN" sz="2000" dirty="0">
                <a:solidFill>
                  <a:schemeClr val="accent2"/>
                </a:solidFill>
              </a:rPr>
              <a:t>C</a:t>
            </a:r>
            <a:r>
              <a:rPr lang="en-US" altLang="zh-CN" sz="1000" dirty="0">
                <a:solidFill>
                  <a:schemeClr val="tx1">
                    <a:lumMod val="50000"/>
                    <a:lumOff val="50000"/>
                  </a:schemeClr>
                </a:solidFill>
              </a:rPr>
              <a:t>ryptography</a:t>
            </a:r>
          </a:p>
        </p:txBody>
      </p:sp>
      <p:sp>
        <p:nvSpPr>
          <p:cNvPr id="48" name="矩形 47"/>
          <p:cNvSpPr/>
          <p:nvPr/>
        </p:nvSpPr>
        <p:spPr>
          <a:xfrm>
            <a:off x="6151449" y="3986907"/>
            <a:ext cx="627380" cy="398780"/>
          </a:xfrm>
          <a:prstGeom prst="rect">
            <a:avLst/>
          </a:prstGeom>
        </p:spPr>
        <p:txBody>
          <a:bodyPr wrap="none">
            <a:spAutoFit/>
          </a:bodyPr>
          <a:lstStyle/>
          <a:p>
            <a:pPr algn="ctr"/>
            <a:r>
              <a:rPr lang="en-US" altLang="zh-CN" sz="2000" dirty="0">
                <a:solidFill>
                  <a:schemeClr val="accent3"/>
                </a:solidFill>
              </a:rPr>
              <a:t>G</a:t>
            </a:r>
            <a:r>
              <a:rPr lang="en-US" altLang="zh-CN" sz="1000" dirty="0">
                <a:solidFill>
                  <a:schemeClr val="tx1">
                    <a:lumMod val="50000"/>
                    <a:lumOff val="50000"/>
                  </a:schemeClr>
                </a:solidFill>
              </a:rPr>
              <a:t>ame</a:t>
            </a:r>
            <a:endParaRPr lang="zh-CN" altLang="en-US" sz="1000" dirty="0">
              <a:solidFill>
                <a:schemeClr val="tx1">
                  <a:lumMod val="50000"/>
                  <a:lumOff val="50000"/>
                </a:schemeClr>
              </a:solidFill>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42" presetClass="path" presetSubtype="0" decel="30000" fill="hold" grpId="1" nodeType="withEffect">
                                  <p:stCondLst>
                                    <p:cond delay="1500"/>
                                  </p:stCondLst>
                                  <p:childTnLst>
                                    <p:animMotion origin="layout" path="M 3.125E-6 -0.03981 L 3.125E-6 0.14815 " pathEditMode="relative" rAng="0" ptsTypes="AA">
                                      <p:cBhvr>
                                        <p:cTn id="21" dur="750" spd="-100000" fill="hold"/>
                                        <p:tgtEl>
                                          <p:spTgt spid="30"/>
                                        </p:tgtEl>
                                        <p:attrNameLst>
                                          <p:attrName>ppt_x</p:attrName>
                                          <p:attrName>ppt_y</p:attrName>
                                        </p:attrNameLst>
                                      </p:cBhvr>
                                      <p:rCtr x="0" y="9398"/>
                                    </p:animMotion>
                                  </p:childTnLst>
                                </p:cTn>
                              </p:par>
                              <p:par>
                                <p:cTn id="22" presetID="42" presetClass="path" presetSubtype="0" accel="30000" decel="30000" fill="hold" grpId="2" nodeType="withEffect">
                                  <p:stCondLst>
                                    <p:cond delay="2250"/>
                                  </p:stCondLst>
                                  <p:childTnLst>
                                    <p:animMotion origin="layout" path="M 3.125E-6 -0.03981 L 3.125E-6 -3.7037E-6 " pathEditMode="relative" rAng="0" ptsTypes="AA">
                                      <p:cBhvr>
                                        <p:cTn id="23" dur="750" fill="hold"/>
                                        <p:tgtEl>
                                          <p:spTgt spid="30"/>
                                        </p:tgtEl>
                                        <p:attrNameLst>
                                          <p:attrName>ppt_x</p:attrName>
                                          <p:attrName>ppt_y</p:attrName>
                                        </p:attrNameLst>
                                      </p:cBhvr>
                                      <p:rCtr x="0" y="1991"/>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64" presetClass="path" presetSubtype="0" decel="30000" fill="hold" grpId="1" nodeType="withEffect">
                                  <p:stCondLst>
                                    <p:cond delay="1500"/>
                                  </p:stCondLst>
                                  <p:childTnLst>
                                    <p:animMotion origin="layout" path="M -4.58333E-6 0.03889 L -4.58333E-6 -0.14814 " pathEditMode="relative" rAng="0" ptsTypes="AA">
                                      <p:cBhvr>
                                        <p:cTn id="28" dur="750" spd="-100000" fill="hold"/>
                                        <p:tgtEl>
                                          <p:spTgt spid="27"/>
                                        </p:tgtEl>
                                        <p:attrNameLst>
                                          <p:attrName>ppt_x</p:attrName>
                                          <p:attrName>ppt_y</p:attrName>
                                        </p:attrNameLst>
                                      </p:cBhvr>
                                      <p:rCtr x="0" y="-9352"/>
                                    </p:animMotion>
                                  </p:childTnLst>
                                </p:cTn>
                              </p:par>
                              <p:par>
                                <p:cTn id="29" presetID="64" presetClass="path" presetSubtype="0" accel="30000" decel="30000" fill="hold" grpId="2" nodeType="withEffect">
                                  <p:stCondLst>
                                    <p:cond delay="2250"/>
                                  </p:stCondLst>
                                  <p:childTnLst>
                                    <p:animMotion origin="layout" path="M -4.58333E-6 0.03843 L -4.58333E-6 -3.7037E-6 " pathEditMode="relative" rAng="0" ptsTypes="AA">
                                      <p:cBhvr>
                                        <p:cTn id="30" dur="750" fill="hold"/>
                                        <p:tgtEl>
                                          <p:spTgt spid="27"/>
                                        </p:tgtEl>
                                        <p:attrNameLst>
                                          <p:attrName>ppt_x</p:attrName>
                                          <p:attrName>ppt_y</p:attrName>
                                        </p:attrNameLst>
                                      </p:cBhvr>
                                      <p:rCtr x="0" y="-1921"/>
                                    </p:animMotion>
                                  </p:childTnLst>
                                </p:cTn>
                              </p:par>
                              <p:par>
                                <p:cTn id="31" presetID="10" presetClass="entr" presetSubtype="0" fill="hold" grpId="0" nodeType="withEffect">
                                  <p:stCondLst>
                                    <p:cond delay="300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750"/>
                                        <p:tgtEl>
                                          <p:spTgt spid="21"/>
                                        </p:tgtEl>
                                      </p:cBhvr>
                                    </p:animEffect>
                                  </p:childTnLst>
                                </p:cTn>
                              </p:par>
                              <p:par>
                                <p:cTn id="34" presetID="10" presetClass="entr" presetSubtype="0" fill="hold" grpId="0" nodeType="withEffect">
                                  <p:stCondLst>
                                    <p:cond delay="300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750"/>
                                        <p:tgtEl>
                                          <p:spTgt spid="24"/>
                                        </p:tgtEl>
                                      </p:cBhvr>
                                    </p:animEffect>
                                  </p:childTnLst>
                                </p:cTn>
                              </p:par>
                              <p:par>
                                <p:cTn id="37" presetID="42" presetClass="path" presetSubtype="0" fill="hold" grpId="1" nodeType="withEffect">
                                  <p:stCondLst>
                                    <p:cond delay="3000"/>
                                  </p:stCondLst>
                                  <p:childTnLst>
                                    <p:animMotion origin="layout" path="M -4.16667E-7 -4.07407E-6 L 0.07422 -0.07361 " pathEditMode="relative" rAng="0" ptsTypes="AA">
                                      <p:cBhvr>
                                        <p:cTn id="38" dur="750" spd="-100000" fill="hold"/>
                                        <p:tgtEl>
                                          <p:spTgt spid="21"/>
                                        </p:tgtEl>
                                        <p:attrNameLst>
                                          <p:attrName>ppt_x</p:attrName>
                                          <p:attrName>ppt_y</p:attrName>
                                        </p:attrNameLst>
                                      </p:cBhvr>
                                      <p:rCtr x="3711" y="-3681"/>
                                    </p:animMotion>
                                  </p:childTnLst>
                                </p:cTn>
                              </p:par>
                              <p:par>
                                <p:cTn id="39" presetID="42" presetClass="path" presetSubtype="0" fill="hold" grpId="1" nodeType="withEffect">
                                  <p:stCondLst>
                                    <p:cond delay="3000"/>
                                  </p:stCondLst>
                                  <p:childTnLst>
                                    <p:animMotion origin="layout" path="M -6.25E-7 -3.33333E-6 L -0.07461 0.07107 " pathEditMode="relative" rAng="0" ptsTypes="AA">
                                      <p:cBhvr>
                                        <p:cTn id="40" dur="750" spd="-100000" fill="hold"/>
                                        <p:tgtEl>
                                          <p:spTgt spid="24"/>
                                        </p:tgtEl>
                                        <p:attrNameLst>
                                          <p:attrName>ppt_x</p:attrName>
                                          <p:attrName>ppt_y</p:attrName>
                                        </p:attrNameLst>
                                      </p:cBhvr>
                                      <p:rCtr x="-3737" y="3542"/>
                                    </p:animMotion>
                                  </p:childTnLst>
                                </p:cTn>
                              </p:par>
                              <p:par>
                                <p:cTn id="41" presetID="53" presetClass="entr" presetSubtype="16" fill="hold" grpId="0" nodeType="withEffect">
                                  <p:stCondLst>
                                    <p:cond delay="3500"/>
                                  </p:stCondLst>
                                  <p:childTnLst>
                                    <p:set>
                                      <p:cBhvr>
                                        <p:cTn id="42" dur="1" fill="hold">
                                          <p:stCondLst>
                                            <p:cond delay="0"/>
                                          </p:stCondLst>
                                        </p:cTn>
                                        <p:tgtEl>
                                          <p:spTgt spid="46"/>
                                        </p:tgtEl>
                                        <p:attrNameLst>
                                          <p:attrName>style.visibility</p:attrName>
                                        </p:attrNameLst>
                                      </p:cBhvr>
                                      <p:to>
                                        <p:strVal val="visible"/>
                                      </p:to>
                                    </p:set>
                                    <p:anim calcmode="lin" valueType="num">
                                      <p:cBhvr>
                                        <p:cTn id="43" dur="750" fill="hold"/>
                                        <p:tgtEl>
                                          <p:spTgt spid="46"/>
                                        </p:tgtEl>
                                        <p:attrNameLst>
                                          <p:attrName>ppt_w</p:attrName>
                                        </p:attrNameLst>
                                      </p:cBhvr>
                                      <p:tavLst>
                                        <p:tav tm="0">
                                          <p:val>
                                            <p:fltVal val="0"/>
                                          </p:val>
                                        </p:tav>
                                        <p:tav tm="100000">
                                          <p:val>
                                            <p:strVal val="#ppt_w"/>
                                          </p:val>
                                        </p:tav>
                                      </p:tavLst>
                                    </p:anim>
                                    <p:anim calcmode="lin" valueType="num">
                                      <p:cBhvr>
                                        <p:cTn id="44" dur="750" fill="hold"/>
                                        <p:tgtEl>
                                          <p:spTgt spid="46"/>
                                        </p:tgtEl>
                                        <p:attrNameLst>
                                          <p:attrName>ppt_h</p:attrName>
                                        </p:attrNameLst>
                                      </p:cBhvr>
                                      <p:tavLst>
                                        <p:tav tm="0">
                                          <p:val>
                                            <p:fltVal val="0"/>
                                          </p:val>
                                        </p:tav>
                                        <p:tav tm="100000">
                                          <p:val>
                                            <p:strVal val="#ppt_h"/>
                                          </p:val>
                                        </p:tav>
                                      </p:tavLst>
                                    </p:anim>
                                    <p:animEffect transition="in" filter="fade">
                                      <p:cBhvr>
                                        <p:cTn id="45" dur="750"/>
                                        <p:tgtEl>
                                          <p:spTgt spid="46"/>
                                        </p:tgtEl>
                                      </p:cBhvr>
                                    </p:animEffect>
                                  </p:childTnLst>
                                </p:cTn>
                              </p:par>
                              <p:par>
                                <p:cTn id="46" presetID="53" presetClass="entr" presetSubtype="16" fill="hold" grpId="0" nodeType="withEffect">
                                  <p:stCondLst>
                                    <p:cond delay="3500"/>
                                  </p:stCondLst>
                                  <p:childTnLst>
                                    <p:set>
                                      <p:cBhvr>
                                        <p:cTn id="47" dur="1" fill="hold">
                                          <p:stCondLst>
                                            <p:cond delay="0"/>
                                          </p:stCondLst>
                                        </p:cTn>
                                        <p:tgtEl>
                                          <p:spTgt spid="47"/>
                                        </p:tgtEl>
                                        <p:attrNameLst>
                                          <p:attrName>style.visibility</p:attrName>
                                        </p:attrNameLst>
                                      </p:cBhvr>
                                      <p:to>
                                        <p:strVal val="visible"/>
                                      </p:to>
                                    </p:set>
                                    <p:anim calcmode="lin" valueType="num">
                                      <p:cBhvr>
                                        <p:cTn id="48" dur="750" fill="hold"/>
                                        <p:tgtEl>
                                          <p:spTgt spid="47"/>
                                        </p:tgtEl>
                                        <p:attrNameLst>
                                          <p:attrName>ppt_w</p:attrName>
                                        </p:attrNameLst>
                                      </p:cBhvr>
                                      <p:tavLst>
                                        <p:tav tm="0">
                                          <p:val>
                                            <p:fltVal val="0"/>
                                          </p:val>
                                        </p:tav>
                                        <p:tav tm="100000">
                                          <p:val>
                                            <p:strVal val="#ppt_w"/>
                                          </p:val>
                                        </p:tav>
                                      </p:tavLst>
                                    </p:anim>
                                    <p:anim calcmode="lin" valueType="num">
                                      <p:cBhvr>
                                        <p:cTn id="49" dur="750" fill="hold"/>
                                        <p:tgtEl>
                                          <p:spTgt spid="47"/>
                                        </p:tgtEl>
                                        <p:attrNameLst>
                                          <p:attrName>ppt_h</p:attrName>
                                        </p:attrNameLst>
                                      </p:cBhvr>
                                      <p:tavLst>
                                        <p:tav tm="0">
                                          <p:val>
                                            <p:fltVal val="0"/>
                                          </p:val>
                                        </p:tav>
                                        <p:tav tm="100000">
                                          <p:val>
                                            <p:strVal val="#ppt_h"/>
                                          </p:val>
                                        </p:tav>
                                      </p:tavLst>
                                    </p:anim>
                                    <p:animEffect transition="in" filter="fade">
                                      <p:cBhvr>
                                        <p:cTn id="50" dur="750"/>
                                        <p:tgtEl>
                                          <p:spTgt spid="47"/>
                                        </p:tgtEl>
                                      </p:cBhvr>
                                    </p:animEffect>
                                  </p:childTnLst>
                                </p:cTn>
                              </p:par>
                              <p:par>
                                <p:cTn id="51" presetID="53" presetClass="entr" presetSubtype="16" fill="hold" grpId="0" nodeType="withEffect">
                                  <p:stCondLst>
                                    <p:cond delay="3500"/>
                                  </p:stCondLst>
                                  <p:childTnLst>
                                    <p:set>
                                      <p:cBhvr>
                                        <p:cTn id="52" dur="1" fill="hold">
                                          <p:stCondLst>
                                            <p:cond delay="0"/>
                                          </p:stCondLst>
                                        </p:cTn>
                                        <p:tgtEl>
                                          <p:spTgt spid="48"/>
                                        </p:tgtEl>
                                        <p:attrNameLst>
                                          <p:attrName>style.visibility</p:attrName>
                                        </p:attrNameLst>
                                      </p:cBhvr>
                                      <p:to>
                                        <p:strVal val="visible"/>
                                      </p:to>
                                    </p:set>
                                    <p:anim calcmode="lin" valueType="num">
                                      <p:cBhvr>
                                        <p:cTn id="53" dur="750" fill="hold"/>
                                        <p:tgtEl>
                                          <p:spTgt spid="48"/>
                                        </p:tgtEl>
                                        <p:attrNameLst>
                                          <p:attrName>ppt_w</p:attrName>
                                        </p:attrNameLst>
                                      </p:cBhvr>
                                      <p:tavLst>
                                        <p:tav tm="0">
                                          <p:val>
                                            <p:fltVal val="0"/>
                                          </p:val>
                                        </p:tav>
                                        <p:tav tm="100000">
                                          <p:val>
                                            <p:strVal val="#ppt_w"/>
                                          </p:val>
                                        </p:tav>
                                      </p:tavLst>
                                    </p:anim>
                                    <p:anim calcmode="lin" valueType="num">
                                      <p:cBhvr>
                                        <p:cTn id="54" dur="750" fill="hold"/>
                                        <p:tgtEl>
                                          <p:spTgt spid="48"/>
                                        </p:tgtEl>
                                        <p:attrNameLst>
                                          <p:attrName>ppt_h</p:attrName>
                                        </p:attrNameLst>
                                      </p:cBhvr>
                                      <p:tavLst>
                                        <p:tav tm="0">
                                          <p:val>
                                            <p:fltVal val="0"/>
                                          </p:val>
                                        </p:tav>
                                        <p:tav tm="100000">
                                          <p:val>
                                            <p:strVal val="#ppt_h"/>
                                          </p:val>
                                        </p:tav>
                                      </p:tavLst>
                                    </p:anim>
                                    <p:animEffect transition="in" filter="fade">
                                      <p:cBhvr>
                                        <p:cTn id="55" dur="750"/>
                                        <p:tgtEl>
                                          <p:spTgt spid="48"/>
                                        </p:tgtEl>
                                      </p:cBhvr>
                                    </p:animEffect>
                                  </p:childTnLst>
                                </p:cTn>
                              </p:par>
                              <p:par>
                                <p:cTn id="56" presetID="53" presetClass="entr" presetSubtype="16" fill="hold" grpId="0" nodeType="withEffect">
                                  <p:stCondLst>
                                    <p:cond delay="35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750" fill="hold"/>
                                        <p:tgtEl>
                                          <p:spTgt spid="49"/>
                                        </p:tgtEl>
                                        <p:attrNameLst>
                                          <p:attrName>ppt_w</p:attrName>
                                        </p:attrNameLst>
                                      </p:cBhvr>
                                      <p:tavLst>
                                        <p:tav tm="0">
                                          <p:val>
                                            <p:fltVal val="0"/>
                                          </p:val>
                                        </p:tav>
                                        <p:tav tm="100000">
                                          <p:val>
                                            <p:strVal val="#ppt_w"/>
                                          </p:val>
                                        </p:tav>
                                      </p:tavLst>
                                    </p:anim>
                                    <p:anim calcmode="lin" valueType="num">
                                      <p:cBhvr>
                                        <p:cTn id="59" dur="750" fill="hold"/>
                                        <p:tgtEl>
                                          <p:spTgt spid="49"/>
                                        </p:tgtEl>
                                        <p:attrNameLst>
                                          <p:attrName>ppt_h</p:attrName>
                                        </p:attrNameLst>
                                      </p:cBhvr>
                                      <p:tavLst>
                                        <p:tav tm="0">
                                          <p:val>
                                            <p:fltVal val="0"/>
                                          </p:val>
                                        </p:tav>
                                        <p:tav tm="100000">
                                          <p:val>
                                            <p:strVal val="#ppt_h"/>
                                          </p:val>
                                        </p:tav>
                                      </p:tavLst>
                                    </p:anim>
                                    <p:animEffect transition="in" filter="fade">
                                      <p:cBhvr>
                                        <p:cTn id="60" dur="750"/>
                                        <p:tgtEl>
                                          <p:spTgt spid="49"/>
                                        </p:tgtEl>
                                      </p:cBhvr>
                                    </p:animEffect>
                                  </p:childTnLst>
                                </p:cTn>
                              </p:par>
                              <p:par>
                                <p:cTn id="61" presetID="10" presetClass="entr" presetSubtype="0" fill="hold" nodeType="withEffect">
                                  <p:stCondLst>
                                    <p:cond delay="350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750"/>
                                        <p:tgtEl>
                                          <p:spTgt spid="82"/>
                                        </p:tgtEl>
                                      </p:cBhvr>
                                    </p:animEffect>
                                  </p:childTnLst>
                                </p:cTn>
                              </p:par>
                              <p:par>
                                <p:cTn id="64" presetID="10" presetClass="entr" presetSubtype="0" fill="hold" nodeType="withEffect">
                                  <p:stCondLst>
                                    <p:cond delay="35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50"/>
                                        <p:tgtEl>
                                          <p:spTgt spid="35"/>
                                        </p:tgtEl>
                                      </p:cBhvr>
                                    </p:animEffect>
                                  </p:childTnLst>
                                </p:cTn>
                              </p:par>
                              <p:par>
                                <p:cTn id="67" presetID="10" presetClass="entr" presetSubtype="0" fill="hold" nodeType="withEffect">
                                  <p:stCondLst>
                                    <p:cond delay="350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750"/>
                                        <p:tgtEl>
                                          <p:spTgt spid="32"/>
                                        </p:tgtEl>
                                      </p:cBhvr>
                                    </p:animEffect>
                                  </p:childTnLst>
                                </p:cTn>
                              </p:par>
                              <p:par>
                                <p:cTn id="70" presetID="22" presetClass="entr" presetSubtype="8" fill="hold" grpId="0" nodeType="withEffect">
                                  <p:stCondLst>
                                    <p:cond delay="4000"/>
                                  </p:stCondLst>
                                  <p:childTnLst>
                                    <p:set>
                                      <p:cBhvr>
                                        <p:cTn id="71" dur="1" fill="hold">
                                          <p:stCondLst>
                                            <p:cond delay="0"/>
                                          </p:stCondLst>
                                        </p:cTn>
                                        <p:tgtEl>
                                          <p:spTgt spid="39"/>
                                        </p:tgtEl>
                                        <p:attrNameLst>
                                          <p:attrName>style.visibility</p:attrName>
                                        </p:attrNameLst>
                                      </p:cBhvr>
                                      <p:to>
                                        <p:strVal val="visible"/>
                                      </p:to>
                                    </p:set>
                                    <p:animEffect transition="in" filter="wipe(left)">
                                      <p:cBhvr>
                                        <p:cTn id="72" dur="750"/>
                                        <p:tgtEl>
                                          <p:spTgt spid="39"/>
                                        </p:tgtEl>
                                      </p:cBhvr>
                                    </p:animEffect>
                                  </p:childTnLst>
                                </p:cTn>
                              </p:par>
                              <p:par>
                                <p:cTn id="73" presetID="22" presetClass="entr" presetSubtype="2" fill="hold" grpId="0" nodeType="withEffect">
                                  <p:stCondLst>
                                    <p:cond delay="4000"/>
                                  </p:stCondLst>
                                  <p:childTnLst>
                                    <p:set>
                                      <p:cBhvr>
                                        <p:cTn id="74" dur="1" fill="hold">
                                          <p:stCondLst>
                                            <p:cond delay="0"/>
                                          </p:stCondLst>
                                        </p:cTn>
                                        <p:tgtEl>
                                          <p:spTgt spid="41"/>
                                        </p:tgtEl>
                                        <p:attrNameLst>
                                          <p:attrName>style.visibility</p:attrName>
                                        </p:attrNameLst>
                                      </p:cBhvr>
                                      <p:to>
                                        <p:strVal val="visible"/>
                                      </p:to>
                                    </p:set>
                                    <p:animEffect transition="in" filter="wipe(right)">
                                      <p:cBhvr>
                                        <p:cTn id="75" dur="750"/>
                                        <p:tgtEl>
                                          <p:spTgt spid="41"/>
                                        </p:tgtEl>
                                      </p:cBhvr>
                                    </p:animEffect>
                                  </p:childTnLst>
                                </p:cTn>
                              </p:par>
                              <p:par>
                                <p:cTn id="76" presetID="22" presetClass="entr" presetSubtype="2" fill="hold" grpId="0" nodeType="withEffect">
                                  <p:stCondLst>
                                    <p:cond delay="4000"/>
                                  </p:stCondLst>
                                  <p:childTnLst>
                                    <p:set>
                                      <p:cBhvr>
                                        <p:cTn id="77" dur="1" fill="hold">
                                          <p:stCondLst>
                                            <p:cond delay="0"/>
                                          </p:stCondLst>
                                        </p:cTn>
                                        <p:tgtEl>
                                          <p:spTgt spid="45"/>
                                        </p:tgtEl>
                                        <p:attrNameLst>
                                          <p:attrName>style.visibility</p:attrName>
                                        </p:attrNameLst>
                                      </p:cBhvr>
                                      <p:to>
                                        <p:strVal val="visible"/>
                                      </p:to>
                                    </p:set>
                                    <p:animEffect transition="in" filter="wipe(right)">
                                      <p:cBhvr>
                                        <p:cTn id="78" dur="750"/>
                                        <p:tgtEl>
                                          <p:spTgt spid="45"/>
                                        </p:tgtEl>
                                      </p:cBhvr>
                                    </p:animEffect>
                                  </p:childTnLst>
                                </p:cTn>
                              </p:par>
                              <p:par>
                                <p:cTn id="79" presetID="22" presetClass="entr" presetSubtype="8" fill="hold" grpId="0" nodeType="withEffect">
                                  <p:stCondLst>
                                    <p:cond delay="400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par>
                                <p:cTn id="82" presetID="10" presetClass="entr" presetSubtype="0" fill="hold" grpId="0" nodeType="withEffect">
                                  <p:stCondLst>
                                    <p:cond delay="475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750"/>
                                        <p:tgtEl>
                                          <p:spTgt spid="38"/>
                                        </p:tgtEl>
                                      </p:cBhvr>
                                    </p:animEffect>
                                  </p:childTnLst>
                                </p:cTn>
                              </p:par>
                              <p:par>
                                <p:cTn id="85" presetID="10" presetClass="entr" presetSubtype="0" fill="hold" grpId="0" nodeType="withEffect">
                                  <p:stCondLst>
                                    <p:cond delay="475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750"/>
                                        <p:tgtEl>
                                          <p:spTgt spid="42"/>
                                        </p:tgtEl>
                                      </p:cBhvr>
                                    </p:animEffect>
                                  </p:childTnLst>
                                </p:cTn>
                              </p:par>
                              <p:par>
                                <p:cTn id="88" presetID="10" presetClass="entr" presetSubtype="0" fill="hold" grpId="0" nodeType="withEffect">
                                  <p:stCondLst>
                                    <p:cond delay="475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750"/>
                                        <p:tgtEl>
                                          <p:spTgt spid="44"/>
                                        </p:tgtEl>
                                      </p:cBhvr>
                                    </p:animEffect>
                                  </p:childTnLst>
                                </p:cTn>
                              </p:par>
                              <p:par>
                                <p:cTn id="91" presetID="10" presetClass="entr" presetSubtype="0" fill="hold" grpId="0" nodeType="withEffect">
                                  <p:stCondLst>
                                    <p:cond delay="475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750"/>
                                        <p:tgtEl>
                                          <p:spTgt spid="40"/>
                                        </p:tgtEl>
                                      </p:cBhvr>
                                    </p:animEffect>
                                  </p:childTnLst>
                                </p:cTn>
                              </p:par>
                            </p:childTnLst>
                          </p:cTn>
                        </p:par>
                        <p:par>
                          <p:cTn id="94" fill="hold">
                            <p:stCondLst>
                              <p:cond delay="2500"/>
                            </p:stCondLst>
                            <p:childTnLst>
                              <p:par>
                                <p:cTn id="95" presetID="10" presetClass="entr" presetSubtype="0"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1" grpId="1" bldLvl="0" animBg="1"/>
      <p:bldP spid="38" grpId="0"/>
      <p:bldP spid="39" grpId="0"/>
      <p:bldP spid="40" grpId="0"/>
      <p:bldP spid="41" grpId="0"/>
      <p:bldP spid="42" grpId="0"/>
      <p:bldP spid="43" grpId="0"/>
      <p:bldP spid="44" grpId="0"/>
      <p:bldP spid="45" grpId="0"/>
      <p:bldP spid="24" grpId="0" bldLvl="0" animBg="1"/>
      <p:bldP spid="24" grpId="1" bldLvl="0" animBg="1"/>
      <p:bldP spid="46" grpId="0"/>
      <p:bldP spid="49" grpId="0"/>
      <p:bldP spid="98" grpId="0"/>
      <p:bldP spid="98" grpId="1"/>
      <p:bldP spid="98" grpId="2"/>
      <p:bldP spid="99" grpId="0"/>
      <p:bldP spid="99" grpId="1"/>
      <p:bldP spid="30" grpId="0" bldLvl="0" animBg="1"/>
      <p:bldP spid="30" grpId="1" bldLvl="0" animBg="1"/>
      <p:bldP spid="30" grpId="2" bldLvl="0" animBg="1"/>
      <p:bldP spid="27" grpId="0" bldLvl="0" animBg="1"/>
      <p:bldP spid="27" grpId="1" bldLvl="0" animBg="1"/>
      <p:bldP spid="27" grpId="2" bldLvl="0" animBg="1"/>
      <p:bldP spid="47" grpId="0"/>
      <p:bldP spid="48" grpId="0"/>
      <p:bldP spid="7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文本框 97"/>
          <p:cNvSpPr txBox="1"/>
          <p:nvPr/>
        </p:nvSpPr>
        <p:spPr>
          <a:xfrm>
            <a:off x="1342723" y="178376"/>
            <a:ext cx="3359589" cy="583565"/>
          </a:xfrm>
          <a:prstGeom prst="rect">
            <a:avLst/>
          </a:prstGeom>
          <a:noFill/>
        </p:spPr>
        <p:txBody>
          <a:bodyPr wrap="square" rtlCol="0">
            <a:spAutoFit/>
          </a:bodyPr>
          <a:lstStyle/>
          <a:p>
            <a:r>
              <a:rPr lang="zh-CN" altLang="en-US" sz="3200" dirty="0">
                <a:solidFill>
                  <a:schemeClr val="tx1">
                    <a:lumMod val="75000"/>
                    <a:lumOff val="25000"/>
                  </a:schemeClr>
                </a:solidFill>
              </a:rPr>
              <a:t>区块链技术</a:t>
            </a:r>
          </a:p>
        </p:txBody>
      </p:sp>
      <p:sp>
        <p:nvSpPr>
          <p:cNvPr id="99" name="矩形 98"/>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prstClr val="black">
                    <a:lumMod val="75000"/>
                    <a:lumOff val="25000"/>
                    <a:alpha val="90000"/>
                  </a:prstClr>
                </a:solidFill>
                <a:latin typeface="+mn-ea"/>
                <a:sym typeface="+mn-ea"/>
              </a:rPr>
              <a:t>Technology of blockchain</a:t>
            </a:r>
            <a:r>
              <a:rPr lang="en-US" altLang="zh-CN" sz="1000" dirty="0">
                <a:solidFill>
                  <a:schemeClr val="tx1">
                    <a:lumMod val="75000"/>
                    <a:lumOff val="25000"/>
                  </a:schemeClr>
                </a:solidFill>
              </a:rPr>
              <a:t>.</a:t>
            </a:r>
            <a:endParaRPr lang="zh-CN" altLang="en-US" sz="1000" dirty="0">
              <a:solidFill>
                <a:schemeClr val="tx1">
                  <a:lumMod val="75000"/>
                  <a:lumOff val="25000"/>
                </a:schemeClr>
              </a:solidFill>
              <a:latin typeface="ITC Avant Garde Std XLt" panose="020B0302020202020204" pitchFamily="34" charset="0"/>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stretch>
            <a:fillRect/>
          </a:stretch>
        </p:blipFill>
        <p:spPr>
          <a:xfrm>
            <a:off x="5345430" y="438150"/>
            <a:ext cx="4371340" cy="5981065"/>
          </a:xfrm>
          <a:prstGeom prst="rect">
            <a:avLst/>
          </a:prstGeom>
        </p:spPr>
      </p:pic>
      <p:pic>
        <p:nvPicPr>
          <p:cNvPr id="3" name="图片 2"/>
          <p:cNvPicPr>
            <a:picLocks noChangeAspect="1"/>
          </p:cNvPicPr>
          <p:nvPr/>
        </p:nvPicPr>
        <p:blipFill>
          <a:blip r:embed="rId5"/>
          <a:srcRect t="8630" b="13243"/>
          <a:stretch>
            <a:fillRect/>
          </a:stretch>
        </p:blipFill>
        <p:spPr>
          <a:xfrm>
            <a:off x="658495" y="3437255"/>
            <a:ext cx="2244090" cy="1753235"/>
          </a:xfrm>
          <a:prstGeom prst="ellipse">
            <a:avLst/>
          </a:prstGeom>
        </p:spPr>
      </p:pic>
      <p:grpSp>
        <p:nvGrpSpPr>
          <p:cNvPr id="7" name="组合 6"/>
          <p:cNvGrpSpPr/>
          <p:nvPr/>
        </p:nvGrpSpPr>
        <p:grpSpPr>
          <a:xfrm>
            <a:off x="885825" y="2399030"/>
            <a:ext cx="3147060" cy="1101725"/>
            <a:chOff x="834235" y="2244896"/>
            <a:chExt cx="4851473" cy="1618931"/>
          </a:xfrm>
        </p:grpSpPr>
        <p:sp>
          <p:nvSpPr>
            <p:cNvPr id="8" name="任意多边形 7"/>
            <p:cNvSpPr/>
            <p:nvPr/>
          </p:nvSpPr>
          <p:spPr>
            <a:xfrm>
              <a:off x="834235" y="2355850"/>
              <a:ext cx="4844648" cy="1507977"/>
            </a:xfrm>
            <a:custGeom>
              <a:avLst/>
              <a:gdLst>
                <a:gd name="connsiteX0" fmla="*/ 57155 w 4844648"/>
                <a:gd name="connsiteY0" fmla="*/ 0 h 1507977"/>
                <a:gd name="connsiteX1" fmla="*/ 4787493 w 4844648"/>
                <a:gd name="connsiteY1" fmla="*/ 0 h 1507977"/>
                <a:gd name="connsiteX2" fmla="*/ 4844648 w 4844648"/>
                <a:gd name="connsiteY2" fmla="*/ 57155 h 1507977"/>
                <a:gd name="connsiteX3" fmla="*/ 4844648 w 4844648"/>
                <a:gd name="connsiteY3" fmla="*/ 1314445 h 1507977"/>
                <a:gd name="connsiteX4" fmla="*/ 4787493 w 4844648"/>
                <a:gd name="connsiteY4" fmla="*/ 1371600 h 1507977"/>
                <a:gd name="connsiteX5" fmla="*/ 674412 w 4844648"/>
                <a:gd name="connsiteY5" fmla="*/ 1371600 h 1507977"/>
                <a:gd name="connsiteX6" fmla="*/ 595314 w 4844648"/>
                <a:gd name="connsiteY6" fmla="*/ 1507977 h 1507977"/>
                <a:gd name="connsiteX7" fmla="*/ 516215 w 4844648"/>
                <a:gd name="connsiteY7" fmla="*/ 1371600 h 1507977"/>
                <a:gd name="connsiteX8" fmla="*/ 57155 w 4844648"/>
                <a:gd name="connsiteY8" fmla="*/ 1371600 h 1507977"/>
                <a:gd name="connsiteX9" fmla="*/ 0 w 4844648"/>
                <a:gd name="connsiteY9" fmla="*/ 1314445 h 1507977"/>
                <a:gd name="connsiteX10" fmla="*/ 0 w 4844648"/>
                <a:gd name="connsiteY10" fmla="*/ 57155 h 1507977"/>
                <a:gd name="connsiteX11" fmla="*/ 57155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57155" y="0"/>
                  </a:moveTo>
                  <a:lnTo>
                    <a:pt x="4787493" y="0"/>
                  </a:lnTo>
                  <a:cubicBezTo>
                    <a:pt x="4819059" y="0"/>
                    <a:pt x="4844648" y="25589"/>
                    <a:pt x="4844648" y="57155"/>
                  </a:cubicBezTo>
                  <a:lnTo>
                    <a:pt x="4844648" y="1314445"/>
                  </a:lnTo>
                  <a:cubicBezTo>
                    <a:pt x="4844648" y="1346011"/>
                    <a:pt x="4819059" y="1371600"/>
                    <a:pt x="4787493" y="1371600"/>
                  </a:cubicBezTo>
                  <a:lnTo>
                    <a:pt x="674412" y="1371600"/>
                  </a:lnTo>
                  <a:lnTo>
                    <a:pt x="595314" y="1507977"/>
                  </a:lnTo>
                  <a:lnTo>
                    <a:pt x="516215" y="1371600"/>
                  </a:lnTo>
                  <a:lnTo>
                    <a:pt x="57155" y="1371600"/>
                  </a:lnTo>
                  <a:cubicBezTo>
                    <a:pt x="25589" y="1371600"/>
                    <a:pt x="0" y="1346011"/>
                    <a:pt x="0" y="1314445"/>
                  </a:cubicBezTo>
                  <a:lnTo>
                    <a:pt x="0" y="57155"/>
                  </a:lnTo>
                  <a:cubicBezTo>
                    <a:pt x="0" y="25589"/>
                    <a:pt x="25589" y="0"/>
                    <a:pt x="57155"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8"/>
            <p:cNvSpPr/>
            <p:nvPr/>
          </p:nvSpPr>
          <p:spPr>
            <a:xfrm rot="-2700000">
              <a:off x="5524799"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911860" y="2698115"/>
            <a:ext cx="2642235" cy="386080"/>
          </a:xfrm>
          <a:prstGeom prst="rect">
            <a:avLst/>
          </a:prstGeom>
        </p:spPr>
        <p:txBody>
          <a:bodyPr wrap="square">
            <a:spAutoFit/>
          </a:bodyPr>
          <a:lstStyle/>
          <a:p>
            <a:pPr algn="ctr">
              <a:lnSpc>
                <a:spcPct val="120000"/>
              </a:lnSpc>
            </a:pPr>
            <a:r>
              <a:rPr lang="zh-CN" altLang="en-US" sz="1600" dirty="0">
                <a:solidFill>
                  <a:schemeClr val="tx1">
                    <a:lumMod val="75000"/>
                    <a:lumOff val="25000"/>
                  </a:schemeClr>
                </a:solidFill>
              </a:rPr>
              <a:t>站在巨人的肩膀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fade">
                                      <p:cBhvr>
                                        <p:cTn id="20" dur="750"/>
                                        <p:tgtEl>
                                          <p:spTgt spid="77"/>
                                        </p:tgtEl>
                                      </p:cBhvr>
                                    </p:animEffect>
                                  </p:childTnLst>
                                </p:cTn>
                              </p:par>
                              <p:par>
                                <p:cTn id="21" presetID="10" presetClass="entr" presetSubtype="0" fill="hold" nodeType="withEffect">
                                  <p:stCondLst>
                                    <p:cond delay="20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750"/>
                                        <p:tgtEl>
                                          <p:spTgt spid="7"/>
                                        </p:tgtEl>
                                      </p:cBhvr>
                                    </p:animEffect>
                                  </p:childTnLst>
                                </p:cTn>
                              </p:par>
                              <p:par>
                                <p:cTn id="24" presetID="42" presetClass="path" presetSubtype="0" accel="50000" decel="50000" fill="hold" nodeType="withEffect">
                                  <p:stCondLst>
                                    <p:cond delay="2000"/>
                                  </p:stCondLst>
                                  <p:childTnLst>
                                    <p:animMotion origin="layout" path="M 2.08333E-6 -3.7037E-7 L 2.08333E-6 0.03542 " pathEditMode="relative" rAng="0" ptsTypes="AA">
                                      <p:cBhvr>
                                        <p:cTn id="25" dur="750" spd="-100000" fill="hold"/>
                                        <p:tgtEl>
                                          <p:spTgt spid="7"/>
                                        </p:tgtEl>
                                        <p:attrNameLst>
                                          <p:attrName>ppt_x</p:attrName>
                                          <p:attrName>ppt_y</p:attrName>
                                        </p:attrNameLst>
                                      </p:cBhvr>
                                      <p:rCtr x="0" y="1759"/>
                                    </p:animMotion>
                                  </p:childTnLst>
                                </p:cTn>
                              </p:par>
                              <p:par>
                                <p:cTn id="26" presetID="10" presetClass="entr" presetSubtype="0" fill="hold" grpId="0" nodeType="withEffect">
                                  <p:stCondLst>
                                    <p:cond delay="2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8" grpId="1"/>
      <p:bldP spid="98" grpId="2"/>
      <p:bldP spid="99" grpId="0"/>
      <p:bldP spid="99" grpId="1"/>
      <p:bldP spid="77" grpId="0" bldLvl="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文本框 97"/>
          <p:cNvSpPr txBox="1"/>
          <p:nvPr/>
        </p:nvSpPr>
        <p:spPr>
          <a:xfrm>
            <a:off x="1342723" y="178376"/>
            <a:ext cx="3359589" cy="583565"/>
          </a:xfrm>
          <a:prstGeom prst="rect">
            <a:avLst/>
          </a:prstGeom>
          <a:noFill/>
        </p:spPr>
        <p:txBody>
          <a:bodyPr wrap="square" rtlCol="0">
            <a:spAutoFit/>
          </a:bodyPr>
          <a:lstStyle/>
          <a:p>
            <a:r>
              <a:rPr lang="zh-CN" altLang="en-US" sz="3200" dirty="0">
                <a:solidFill>
                  <a:schemeClr val="tx1">
                    <a:lumMod val="75000"/>
                    <a:lumOff val="25000"/>
                  </a:schemeClr>
                </a:solidFill>
              </a:rPr>
              <a:t>区块链技术</a:t>
            </a:r>
          </a:p>
        </p:txBody>
      </p:sp>
      <p:sp>
        <p:nvSpPr>
          <p:cNvPr id="99" name="矩形 98"/>
          <p:cNvSpPr/>
          <p:nvPr/>
        </p:nvSpPr>
        <p:spPr>
          <a:xfrm>
            <a:off x="1342723" y="663471"/>
            <a:ext cx="3964522" cy="275590"/>
          </a:xfrm>
          <a:prstGeom prst="rect">
            <a:avLst/>
          </a:prstGeom>
        </p:spPr>
        <p:txBody>
          <a:bodyPr wrap="square">
            <a:spAutoFit/>
          </a:bodyPr>
          <a:lstStyle/>
          <a:p>
            <a:pPr>
              <a:lnSpc>
                <a:spcPct val="120000"/>
              </a:lnSpc>
            </a:pPr>
            <a:r>
              <a:rPr lang="en-US" altLang="zh-CN" sz="1000" dirty="0">
                <a:solidFill>
                  <a:prstClr val="black">
                    <a:lumMod val="75000"/>
                    <a:lumOff val="25000"/>
                    <a:alpha val="90000"/>
                  </a:prstClr>
                </a:solidFill>
                <a:latin typeface="+mn-ea"/>
                <a:sym typeface="+mn-ea"/>
              </a:rPr>
              <a:t>Technology of blockchain</a:t>
            </a:r>
            <a:r>
              <a:rPr lang="en-US" altLang="zh-CN" sz="1000" dirty="0">
                <a:solidFill>
                  <a:schemeClr val="tx1">
                    <a:lumMod val="75000"/>
                    <a:lumOff val="25000"/>
                  </a:schemeClr>
                </a:solidFill>
              </a:rPr>
              <a:t>.</a:t>
            </a:r>
            <a:endParaRPr lang="zh-CN" altLang="en-US" sz="1000" dirty="0">
              <a:solidFill>
                <a:schemeClr val="tx1">
                  <a:lumMod val="75000"/>
                  <a:lumOff val="25000"/>
                </a:schemeClr>
              </a:solidFill>
              <a:latin typeface="ITC Avant Garde Std XLt" panose="020B0302020202020204" pitchFamily="34" charset="0"/>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55261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450144" y="1864096"/>
            <a:ext cx="9290882" cy="755015"/>
          </a:xfrm>
          <a:prstGeom prst="rect">
            <a:avLst/>
          </a:prstGeom>
        </p:spPr>
        <p:txBody>
          <a:bodyPr wrap="square">
            <a:spAutoFit/>
          </a:bodyPr>
          <a:lstStyle/>
          <a:p>
            <a:pPr algn="ctr">
              <a:lnSpc>
                <a:spcPct val="120000"/>
              </a:lnSpc>
            </a:pPr>
            <a:r>
              <a:rPr lang="en-US" altLang="zh-CN" sz="1200" dirty="0">
                <a:solidFill>
                  <a:prstClr val="black">
                    <a:lumMod val="75000"/>
                    <a:lumOff val="25000"/>
                  </a:prstClr>
                </a:solidFill>
              </a:rPr>
              <a:t>散列函数（英语：Hash function）又称散列算法、哈希函数，是一种从任何一种数据中创建小的数字“指纹”的方法。散列函数把消息或数据压缩成摘要，使得数据量变小，将数据的格式固定下来。该函数将数据打乱混合，重新创建一个叫做散列值（hash values，hash codes，hash sums，或hashes）的指纹。</a:t>
            </a:r>
          </a:p>
        </p:txBody>
      </p:sp>
      <p:sp>
        <p:nvSpPr>
          <p:cNvPr id="35" name="文本框 34"/>
          <p:cNvSpPr txBox="1"/>
          <p:nvPr/>
        </p:nvSpPr>
        <p:spPr>
          <a:xfrm>
            <a:off x="4558727" y="1463986"/>
            <a:ext cx="3073714" cy="398780"/>
          </a:xfrm>
          <a:prstGeom prst="rect">
            <a:avLst/>
          </a:prstGeom>
          <a:noFill/>
        </p:spPr>
        <p:txBody>
          <a:bodyPr wrap="square" rtlCol="0">
            <a:spAutoFit/>
          </a:bodyPr>
          <a:lstStyle/>
          <a:p>
            <a:pPr algn="ctr"/>
            <a:r>
              <a:rPr lang="zh-CN" altLang="en-US" sz="2000" dirty="0">
                <a:solidFill>
                  <a:prstClr val="black">
                    <a:lumMod val="75000"/>
                    <a:lumOff val="25000"/>
                  </a:prstClr>
                </a:solidFill>
              </a:rPr>
              <a:t>哈希算法（散列函数）</a:t>
            </a:r>
          </a:p>
        </p:txBody>
      </p:sp>
      <p:sp>
        <p:nvSpPr>
          <p:cNvPr id="39" name="圆角矩形 38"/>
          <p:cNvSpPr/>
          <p:nvPr/>
        </p:nvSpPr>
        <p:spPr>
          <a:xfrm rot="16200000">
            <a:off x="867962" y="4443338"/>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11262398" y="4443338"/>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p:cNvPicPr>
            <a:picLocks noChangeAspect="1"/>
          </p:cNvPicPr>
          <p:nvPr/>
        </p:nvPicPr>
        <p:blipFill>
          <a:blip r:embed="rId4"/>
          <a:stretch>
            <a:fillRect/>
          </a:stretch>
        </p:blipFill>
        <p:spPr>
          <a:xfrm>
            <a:off x="3390900" y="2823845"/>
            <a:ext cx="5047615" cy="34569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fade">
                                      <p:cBhvr>
                                        <p:cTn id="20" dur="750"/>
                                        <p:tgtEl>
                                          <p:spTgt spid="77"/>
                                        </p:tgtEl>
                                      </p:cBhvr>
                                    </p:animEffect>
                                  </p:childTnLst>
                                </p:cTn>
                              </p:par>
                              <p:par>
                                <p:cTn id="21" presetID="16" presetClass="entr" presetSubtype="21"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arn(inVertical)">
                                      <p:cBhvr>
                                        <p:cTn id="23" dur="500"/>
                                        <p:tgtEl>
                                          <p:spTgt spid="33"/>
                                        </p:tgtEl>
                                      </p:cBhvr>
                                    </p:animEffect>
                                  </p:childTnLst>
                                </p:cTn>
                              </p:par>
                              <p:par>
                                <p:cTn id="24" presetID="22" presetClass="entr" presetSubtype="8" fill="hold" grpId="0" nodeType="withEffect">
                                  <p:stCondLst>
                                    <p:cond delay="250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750"/>
                                        <p:tgtEl>
                                          <p:spTgt spid="35"/>
                                        </p:tgtEl>
                                      </p:cBhvr>
                                    </p:animEffect>
                                  </p:childTnLst>
                                </p:cTn>
                              </p:par>
                              <p:par>
                                <p:cTn id="27" presetID="10" presetClass="entr" presetSubtype="0" fill="hold" grpId="0" nodeType="withEffect">
                                  <p:stCondLst>
                                    <p:cond delay="300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75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750"/>
                                        <p:tgtEl>
                                          <p:spTgt spid="39"/>
                                        </p:tgtEl>
                                      </p:cBhvr>
                                    </p:animEffect>
                                  </p:childTnLst>
                                </p:cTn>
                              </p:par>
                              <p:par>
                                <p:cTn id="33" presetID="63" presetClass="path" presetSubtype="0" decel="50000" fill="hold" grpId="1" nodeType="withEffect">
                                  <p:stCondLst>
                                    <p:cond delay="0"/>
                                  </p:stCondLst>
                                  <p:childTnLst>
                                    <p:animMotion origin="layout" path="M 0.01523 -4.81481E-6 L -0.10886 -4.81481E-6 " pathEditMode="relative" rAng="0" ptsTypes="AA">
                                      <p:cBhvr>
                                        <p:cTn id="34" dur="750" spd="-100000" fill="hold"/>
                                        <p:tgtEl>
                                          <p:spTgt spid="39"/>
                                        </p:tgtEl>
                                        <p:attrNameLst>
                                          <p:attrName>ppt_x</p:attrName>
                                          <p:attrName>ppt_y</p:attrName>
                                        </p:attrNameLst>
                                      </p:cBhvr>
                                      <p:rCtr x="-6211" y="0"/>
                                    </p:animMotion>
                                  </p:childTnLst>
                                </p:cTn>
                              </p:par>
                              <p:par>
                                <p:cTn id="35" presetID="35" presetClass="path" presetSubtype="0" accel="50000" decel="50000" fill="hold" grpId="2" nodeType="withEffect">
                                  <p:stCondLst>
                                    <p:cond delay="750"/>
                                  </p:stCondLst>
                                  <p:childTnLst>
                                    <p:animMotion origin="layout" path="M 0.01601 -4.81481E-6 L 1.45833E-6 -4.81481E-6 " pathEditMode="relative" rAng="0" ptsTypes="AA">
                                      <p:cBhvr>
                                        <p:cTn id="36" dur="750" fill="hold"/>
                                        <p:tgtEl>
                                          <p:spTgt spid="39"/>
                                        </p:tgtEl>
                                        <p:attrNameLst>
                                          <p:attrName>ppt_x</p:attrName>
                                          <p:attrName>ppt_y</p:attrName>
                                        </p:attrNameLst>
                                      </p:cBhvr>
                                      <p:rCtr x="-807" y="0"/>
                                    </p:animMotion>
                                  </p:childTnLst>
                                </p:cTn>
                              </p:par>
                              <p:par>
                                <p:cTn id="37" presetID="10"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750"/>
                                        <p:tgtEl>
                                          <p:spTgt spid="40"/>
                                        </p:tgtEl>
                                      </p:cBhvr>
                                    </p:animEffect>
                                  </p:childTnLst>
                                </p:cTn>
                              </p:par>
                              <p:par>
                                <p:cTn id="40" presetID="63" presetClass="path" presetSubtype="0" decel="50000" fill="hold" grpId="1" nodeType="withEffect">
                                  <p:stCondLst>
                                    <p:cond delay="0"/>
                                  </p:stCondLst>
                                  <p:childTnLst>
                                    <p:animMotion origin="layout" path="M -0.01562 -4.81481E-6 L 0.11081 -4.81481E-6 " pathEditMode="relative" rAng="0" ptsTypes="AA">
                                      <p:cBhvr>
                                        <p:cTn id="41" dur="750" spd="-100000" fill="hold"/>
                                        <p:tgtEl>
                                          <p:spTgt spid="40"/>
                                        </p:tgtEl>
                                        <p:attrNameLst>
                                          <p:attrName>ppt_x</p:attrName>
                                          <p:attrName>ppt_y</p:attrName>
                                        </p:attrNameLst>
                                      </p:cBhvr>
                                      <p:rCtr x="6315" y="0"/>
                                    </p:animMotion>
                                  </p:childTnLst>
                                </p:cTn>
                              </p:par>
                              <p:par>
                                <p:cTn id="42" presetID="35" presetClass="path" presetSubtype="0" accel="50000" decel="50000" fill="hold" grpId="2" nodeType="withEffect">
                                  <p:stCondLst>
                                    <p:cond delay="750"/>
                                  </p:stCondLst>
                                  <p:childTnLst>
                                    <p:animMotion origin="layout" path="M -0.01562 -4.81481E-6 L -2.70833E-6 -4.81481E-6 " pathEditMode="relative" rAng="0" ptsTypes="AA">
                                      <p:cBhvr>
                                        <p:cTn id="43" dur="750" fill="hold"/>
                                        <p:tgtEl>
                                          <p:spTgt spid="40"/>
                                        </p:tgtEl>
                                        <p:attrNameLst>
                                          <p:attrName>ppt_x</p:attrName>
                                          <p:attrName>ppt_y</p:attrName>
                                        </p:attrNameLst>
                                      </p:cBhvr>
                                      <p:rCtr x="7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8" grpId="1"/>
      <p:bldP spid="98" grpId="2"/>
      <p:bldP spid="99" grpId="0"/>
      <p:bldP spid="99" grpId="1"/>
      <p:bldP spid="77" grpId="0" bldLvl="0" animBg="1"/>
      <p:bldP spid="34" grpId="0"/>
      <p:bldP spid="35" grpId="0"/>
      <p:bldP spid="39" grpId="0" bldLvl="0" animBg="1"/>
      <p:bldP spid="39" grpId="1" bldLvl="0" animBg="1"/>
      <p:bldP spid="39" grpId="2" bldLvl="0" animBg="1"/>
      <p:bldP spid="40" grpId="0" bldLvl="0" animBg="1"/>
      <p:bldP spid="40" grpId="1" bldLvl="0" animBg="1"/>
      <p:bldP spid="40" grpId="2"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heme/theme1.xml><?xml version="1.0" encoding="utf-8"?>
<a:theme xmlns:a="http://schemas.openxmlformats.org/drawingml/2006/main" name="第一PPT，www.1ppt.com">
  <a:themeElements>
    <a:clrScheme name="自定义 13">
      <a:dk1>
        <a:sysClr val="windowText" lastClr="000000"/>
      </a:dk1>
      <a:lt1>
        <a:sysClr val="window" lastClr="FFFFFF"/>
      </a:lt1>
      <a:dk2>
        <a:srgbClr val="44546A"/>
      </a:dk2>
      <a:lt2>
        <a:srgbClr val="E7E6E6"/>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603</Words>
  <Application>Microsoft Office PowerPoint</Application>
  <PresentationFormat>宽屏</PresentationFormat>
  <Paragraphs>121</Paragraphs>
  <Slides>17</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Aharoni</vt:lpstr>
      <vt:lpstr>ITC Avant Garde Std XLt</vt:lpstr>
      <vt:lpstr>华文细黑</vt:lpstr>
      <vt:lpstr>宋体</vt:lpstr>
      <vt:lpstr>微软雅黑</vt:lpstr>
      <vt:lpstr>Arial</vt:lpstr>
      <vt:lpstr>Arial Black</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白色极简</dc:title>
  <dc:creator>第一PPT</dc:creator>
  <cp:keywords>www.1ppt.com</cp:keywords>
  <dc:description>www.1ppt.com</dc:description>
  <cp:lastModifiedBy>bin</cp:lastModifiedBy>
  <cp:revision>37</cp:revision>
  <dcterms:created xsi:type="dcterms:W3CDTF">2016-09-14T22:36:00Z</dcterms:created>
  <dcterms:modified xsi:type="dcterms:W3CDTF">2018-09-18T10:37:18Z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