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457" r:id="rId2"/>
    <p:sldId id="508" r:id="rId3"/>
    <p:sldId id="540" r:id="rId4"/>
    <p:sldId id="509" r:id="rId5"/>
    <p:sldId id="535" r:id="rId6"/>
    <p:sldId id="510" r:id="rId7"/>
    <p:sldId id="537" r:id="rId8"/>
    <p:sldId id="511" r:id="rId9"/>
    <p:sldId id="534" r:id="rId10"/>
    <p:sldId id="512" r:id="rId11"/>
    <p:sldId id="519" r:id="rId12"/>
    <p:sldId id="513" r:id="rId13"/>
    <p:sldId id="520" r:id="rId14"/>
    <p:sldId id="524" r:id="rId15"/>
    <p:sldId id="530" r:id="rId16"/>
    <p:sldId id="514" r:id="rId17"/>
    <p:sldId id="521" r:id="rId18"/>
    <p:sldId id="525" r:id="rId19"/>
    <p:sldId id="531" r:id="rId20"/>
    <p:sldId id="515" r:id="rId21"/>
    <p:sldId id="523" r:id="rId22"/>
    <p:sldId id="526" r:id="rId23"/>
    <p:sldId id="532" r:id="rId24"/>
    <p:sldId id="516" r:id="rId25"/>
    <p:sldId id="522" r:id="rId26"/>
    <p:sldId id="527" r:id="rId27"/>
    <p:sldId id="533" r:id="rId28"/>
    <p:sldId id="529" r:id="rId29"/>
    <p:sldId id="541" r:id="rId30"/>
    <p:sldId id="538" r:id="rId31"/>
    <p:sldId id="518" r:id="rId32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FF"/>
    <a:srgbClr val="5F5F5F"/>
    <a:srgbClr val="FFFFFF"/>
    <a:srgbClr val="CC3300"/>
    <a:srgbClr val="008080"/>
    <a:srgbClr val="8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2" autoAdjust="0"/>
    <p:restoredTop sz="72315" autoAdjust="0"/>
  </p:normalViewPr>
  <p:slideViewPr>
    <p:cSldViewPr>
      <p:cViewPr varScale="1">
        <p:scale>
          <a:sx n="56" d="100"/>
          <a:sy n="56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4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46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46F9578-074A-424F-8BFD-045C7CA26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0856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D4D396-7814-4099-B44C-19C48BDE1906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004" tIns="45502" rIns="91004" bIns="45502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4581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An expression, </a:t>
            </a:r>
            <a:r>
              <a:rPr lang="en-US" altLang="en-US" dirty="0" err="1" smtClean="0"/>
              <a:t>x+y</a:t>
            </a:r>
            <a:r>
              <a:rPr lang="en-US" altLang="en-US" dirty="0" smtClean="0"/>
              <a:t>, is available at node n if every path from the entry node to n evaluates </a:t>
            </a:r>
            <a:r>
              <a:rPr lang="en-US" altLang="en-US" dirty="0" err="1" smtClean="0"/>
              <a:t>x+y</a:t>
            </a:r>
            <a:r>
              <a:rPr lang="en-US" altLang="en-US" dirty="0" smtClean="0"/>
              <a:t>, and there are no definitions of x or y after the last evaluation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An expression (</a:t>
            </a:r>
            <a:r>
              <a:rPr lang="en-US" altLang="en-US" i="1" dirty="0" smtClean="0"/>
              <a:t>e.g., </a:t>
            </a:r>
            <a:r>
              <a:rPr lang="en-US" altLang="en-US" b="1" dirty="0" err="1" smtClean="0"/>
              <a:t>x+y</a:t>
            </a:r>
            <a:r>
              <a:rPr lang="en-US" altLang="en-US" dirty="0" smtClean="0"/>
              <a:t>) is </a:t>
            </a:r>
            <a:r>
              <a:rPr lang="en-US" altLang="en-US" b="1" dirty="0" smtClean="0"/>
              <a:t>available </a:t>
            </a:r>
            <a:r>
              <a:rPr lang="en-US" altLang="en-US" dirty="0" smtClean="0"/>
              <a:t>at node n if </a:t>
            </a:r>
            <a:r>
              <a:rPr lang="en-US" altLang="en-US" b="1" dirty="0" smtClean="0"/>
              <a:t>every </a:t>
            </a:r>
            <a:r>
              <a:rPr lang="en-US" altLang="en-US" dirty="0" smtClean="0"/>
              <a:t>path from the entry node to n evaluates </a:t>
            </a:r>
            <a:r>
              <a:rPr lang="en-US" altLang="en-US" b="1" dirty="0" err="1" smtClean="0"/>
              <a:t>x+y</a:t>
            </a:r>
            <a:r>
              <a:rPr lang="en-US" altLang="en-US" dirty="0" smtClean="0"/>
              <a:t>, and there are no definitions of </a:t>
            </a:r>
            <a:r>
              <a:rPr lang="en-US" altLang="en-US" b="1" dirty="0" smtClean="0"/>
              <a:t>x </a:t>
            </a:r>
            <a:r>
              <a:rPr lang="en-US" altLang="en-US" dirty="0" smtClean="0"/>
              <a:t>or </a:t>
            </a:r>
            <a:r>
              <a:rPr lang="en-US" altLang="en-US" b="1" dirty="0" smtClean="0"/>
              <a:t>y </a:t>
            </a:r>
            <a:r>
              <a:rPr lang="en-US" altLang="en-US" dirty="0" smtClean="0"/>
              <a:t>after the last evaluation along that path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B61A39-973B-4E3E-A9C1-72B7D4E7428C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90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https://en.wikipedia.org/wiki/Common_subexpression_elimination</a:t>
            </a:r>
          </a:p>
          <a:p>
            <a:pPr eaLnBrk="1" hangingPunct="1"/>
            <a:r>
              <a:rPr lang="en-US" altLang="en-US" smtClean="0"/>
              <a:t>In compiler theory, common subexpression elimination (CSE) is a compiler optimization that searches for instances of identical expressions (i.e., they all evaluate to the same value), and analyses whether it is worthwhile replacing them with a single variable holding the computed value.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1. Find common subexpressions whose </a:t>
            </a:r>
            <a:r>
              <a:rPr lang="en-US" altLang="en-US" i="1" smtClean="0"/>
              <a:t>range </a:t>
            </a:r>
            <a:r>
              <a:rPr lang="en-US" altLang="en-US" smtClean="0"/>
              <a:t>spans the same basic blocks and eliminate unnecessary re-evaluations</a:t>
            </a:r>
          </a:p>
          <a:p>
            <a:pPr eaLnBrk="1" hangingPunct="1"/>
            <a:r>
              <a:rPr lang="en-US" altLang="en-US" smtClean="0"/>
              <a:t>2. Leverage available expressions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85F2C-E7BC-4567-84A9-5C684B5D61AC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3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692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http://www.compileroptimizations.com/category/constant_propagation.htm</a:t>
            </a:r>
          </a:p>
          <a:p>
            <a:pPr eaLnBrk="1" hangingPunct="1"/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Constants assigned to a variable can be propagated through the flow graph and substituted at the use of the variable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https://en.wikipedia.org/wiki/Use-define_chain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Use-Def Chains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ud</a:t>
            </a:r>
            <a:r>
              <a:rPr lang="en-US" altLang="en-US" dirty="0" smtClean="0"/>
              <a:t>-chain of a variable’s use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is the list of pointers to all the definitions of the variable that reach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Def-Use Chains </a:t>
            </a:r>
            <a:r>
              <a:rPr lang="en-US" altLang="en-US" dirty="0" smtClean="0">
                <a:sym typeface="Wingdings" panose="05000000000000000000" pitchFamily="2" charset="2"/>
              </a:rPr>
              <a:t> du-chain of a variable’s definition </a:t>
            </a:r>
            <a:r>
              <a:rPr lang="en-US" altLang="en-US" i="1" dirty="0" smtClean="0">
                <a:sym typeface="Wingdings" panose="05000000000000000000" pitchFamily="2" charset="2"/>
              </a:rPr>
              <a:t>d</a:t>
            </a:r>
            <a:r>
              <a:rPr lang="en-US" altLang="en-US" dirty="0" smtClean="0">
                <a:sym typeface="Wingdings" panose="05000000000000000000" pitchFamily="2" charset="2"/>
              </a:rPr>
              <a:t> is the list of pointers to all the uses of the variable that are reachable by the definition </a:t>
            </a:r>
            <a:r>
              <a:rPr lang="en-US" altLang="en-US" i="1" dirty="0" smtClean="0">
                <a:sym typeface="Wingdings" panose="05000000000000000000" pitchFamily="2" charset="2"/>
              </a:rPr>
              <a:t>d</a:t>
            </a:r>
            <a:r>
              <a:rPr lang="en-US" altLang="en-US" dirty="0" smtClean="0">
                <a:sym typeface="Wingdings" panose="05000000000000000000" pitchFamily="2" charset="2"/>
              </a:rPr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 computer programming, loop-invariant code consists of statements or expressions (in an imperative programming language) which can be moved outside the body of a loop without affecting the semantics of the program. Loop-invariant code motion (also called hoisting or scalar promotion) is a compiler optimization which performs this movement automatically.</a:t>
            </a:r>
          </a:p>
          <a:p>
            <a:pPr eaLnBrk="1" hangingPunct="1"/>
            <a:r>
              <a:rPr lang="en-US" altLang="en-US" dirty="0" smtClean="0"/>
              <a:t>https://en.wikipedia.org/wiki/Loop-invariant_code_motion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7FD794-C016-42A2-BE37-3B36DC8E8686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5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A expression </a:t>
            </a:r>
            <a:r>
              <a:rPr lang="en-US" altLang="en-US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A+B </a:t>
            </a:r>
            <a:r>
              <a:rPr lang="en-US" altLang="en-US" dirty="0" smtClean="0">
                <a:ea typeface="MS PGothic" panose="020B0600070205080204" pitchFamily="34" charset="-128"/>
              </a:rPr>
              <a:t>is very busy at point </a:t>
            </a:r>
            <a:r>
              <a:rPr lang="en-US" altLang="en-US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p </a:t>
            </a:r>
            <a:r>
              <a:rPr lang="en-US" altLang="en-US" dirty="0" smtClean="0">
                <a:ea typeface="MS PGothic" panose="020B0600070205080204" pitchFamily="34" charset="-128"/>
              </a:rPr>
              <a:t>if for all paths starting at </a:t>
            </a:r>
            <a:r>
              <a:rPr lang="en-US" altLang="en-US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p</a:t>
            </a:r>
            <a:r>
              <a:rPr lang="en-US" altLang="en-US" dirty="0" smtClean="0">
                <a:ea typeface="MS PGothic" panose="020B0600070205080204" pitchFamily="34" charset="-128"/>
              </a:rPr>
              <a:t> and ending at the end of the program, an evaluation of </a:t>
            </a:r>
            <a:r>
              <a:rPr lang="en-US" altLang="en-US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A+B</a:t>
            </a:r>
            <a:r>
              <a:rPr lang="en-US" altLang="en-US" dirty="0" smtClean="0">
                <a:ea typeface="MS PGothic" panose="020B0600070205080204" pitchFamily="34" charset="-128"/>
              </a:rPr>
              <a:t> appears before any definition of </a:t>
            </a:r>
            <a:r>
              <a:rPr lang="en-US" altLang="en-US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A</a:t>
            </a:r>
            <a:r>
              <a:rPr lang="en-US" altLang="en-US" dirty="0" smtClean="0">
                <a:ea typeface="MS PGothic" panose="020B0600070205080204" pitchFamily="34" charset="-128"/>
              </a:rPr>
              <a:t> or </a:t>
            </a:r>
            <a:r>
              <a:rPr lang="en-US" altLang="en-US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B</a:t>
            </a:r>
          </a:p>
          <a:p>
            <a:pPr eaLnBrk="1" hangingPunct="1"/>
            <a:endParaRPr lang="en-US" altLang="en-US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An expression is very busy at the exit from a label if , no matter what path is taken from the label, the expression must always be used before any of the variables occurring in it are redefined.</a:t>
            </a:r>
            <a:endParaRPr lang="en-US" alt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99A129-288B-4359-BC63-23702CFC34C4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6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http://www.compileroptimizations.com/category/hoisting.htm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0C4EC7-B6A7-41BF-9C60-158E25547C08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76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33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  variable is live at the exit from a label if there exit a path from the label to a use of the variable that does not re-define the variable.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BEBA39-B33F-476D-BF88-DFC9C6151546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20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 program contains an unbounded number of variables</a:t>
            </a:r>
          </a:p>
          <a:p>
            <a:pPr eaLnBrk="1" hangingPunct="1"/>
            <a:r>
              <a:rPr lang="en-US" altLang="en-US" smtClean="0"/>
              <a:t>Must execute on a machine with a bounded number of registers</a:t>
            </a:r>
          </a:p>
          <a:p>
            <a:pPr eaLnBrk="1" hangingPunct="1"/>
            <a:r>
              <a:rPr lang="en-US" altLang="en-US" smtClean="0"/>
              <a:t>Two variables can use the same register if they are never in use at the same time (</a:t>
            </a:r>
            <a:r>
              <a:rPr lang="en-US" altLang="en-US" i="1" smtClean="0"/>
              <a:t>i.e, </a:t>
            </a:r>
            <a:r>
              <a:rPr lang="en-US" altLang="en-US" smtClean="0"/>
              <a:t>never simultaneously live).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5C5EF8-026F-49A2-AFAF-0354562CAAC1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74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47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002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51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34B0A5-5935-4688-B5F9-BC9BB7076E28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34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467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92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</a:t>
            </a:r>
            <a:r>
              <a:rPr lang="en-US" baseline="0" dirty="0" smtClean="0"/>
              <a:t> kinds of </a:t>
            </a:r>
            <a:r>
              <a:rPr lang="en-US" dirty="0" smtClean="0"/>
              <a:t>Scenarios will</a:t>
            </a:r>
            <a:r>
              <a:rPr lang="en-US" baseline="0" dirty="0" smtClean="0"/>
              <a:t> be used as Ref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92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11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Java programming language supports seven other </a:t>
            </a:r>
            <a:r>
              <a:rPr kumimoji="1" lang="en-US" sz="1200" b="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primitive data types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 A primitive type is predefined by the language and is named by a reserved keyword.</a:t>
            </a:r>
          </a:p>
          <a:p>
            <a:endParaRPr kumimoji="1"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kumimoji="1"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 language is statically typed if the type of a variable is known at compile time. This in practice means that you as the programmer must specify what type each variable is. Example: Java, C, C++</a:t>
            </a: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main advantage here is that all kinds of checking can be done by the compiler, and therefore a lot of stupid bugs are caught at a very early stage.</a:t>
            </a: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 language is dynamically typed if the type of a variable is interpreted at runtime. This means that you as a programmer can write a little quicker because you do not have to specify type </a:t>
            </a:r>
            <a:r>
              <a:rPr kumimoji="1"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everytime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 Example: Perl, Ruby, Python</a:t>
            </a: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Most scripting languages have this feature as there is no compiler to do static </a:t>
            </a:r>
            <a:r>
              <a:rPr kumimoji="1"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typechecking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anyway, but you may find yourself searching for a bug that is due to the interpreter misinterpreting the type of a variable. Luckily, scripts tend to be small so bugs have not so many places to hide.</a:t>
            </a: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Most dynamically typed languages do allow you to provide type information, but do not require it. One language that is currently being developed (Rascal) takes a hybrid approach allowing dynamic typing within functions but enforcing static typing for the function signature.</a:t>
            </a:r>
          </a:p>
          <a:p>
            <a:endParaRPr kumimoji="1"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5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http://www.scala-lang.org/files/archive/spec/2.11/01-lexical-syntax.html</a:t>
            </a:r>
          </a:p>
          <a:p>
            <a:pPr eaLnBrk="1" hangingPunct="1"/>
            <a:r>
              <a:rPr lang="en-US" altLang="en-US" smtClean="0"/>
              <a:t>http://www.scala-lang.org/files/archive/spec/2.11/13-syntax-summary.html</a:t>
            </a:r>
          </a:p>
          <a:p>
            <a:pPr eaLnBrk="1" hangingPunct="1"/>
            <a:r>
              <a:rPr lang="en-US" altLang="en-US" smtClean="0"/>
              <a:t>http://www.scala-lang.org/files/archive/spec/2.11/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AA5486-9C82-48C4-AE2A-714F920F01C0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0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9E84B6-091F-4DB2-9E45-EBECDF8D1572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29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982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F9578-074A-424F-8BFD-045C7CA26F0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44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9F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3088" y="3582988"/>
            <a:ext cx="576262" cy="641350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16088" y="1690688"/>
            <a:ext cx="574675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1238" y="1066800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81238" y="1690688"/>
            <a:ext cx="585787" cy="642937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141413" y="2324100"/>
            <a:ext cx="5842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2324100"/>
            <a:ext cx="582613" cy="63341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716088" y="2324100"/>
            <a:ext cx="574675" cy="63341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73088" y="2947988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41413" y="2947988"/>
            <a:ext cx="584200" cy="644525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16" name="Picture 22" descr="blackandgoldwork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9700"/>
            <a:ext cx="2286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066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8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388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38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47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65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101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998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95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353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069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65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7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CC99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029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33400"/>
            <a:ext cx="990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Text Box 21"/>
          <p:cNvSpPr txBox="1">
            <a:spLocks noChangeArrowheads="1"/>
          </p:cNvSpPr>
          <p:nvPr userDrawn="1"/>
        </p:nvSpPr>
        <p:spPr bwMode="auto">
          <a:xfrm>
            <a:off x="457200" y="6248400"/>
            <a:ext cx="800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smtClean="0"/>
              <a:t>University of Central Florida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SzPct val="8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SzPct val="70000"/>
        <a:buFont typeface="Wingdings" panose="05000000000000000000" pitchFamily="2" charset="2"/>
        <a:buChar char="¨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s://github.com/CSINUCF/homework/blob/master/Scala-JastAdd/spec/ScalaAE.jra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hyperlink" Target="https://github.com/CSINUCF/homework/blob/master/Scala-JastAdd/spec/ScalaRD.jra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hyperlink" Target="https://github.com/CSINUCF/homework/blob/master/Scala-JastAdd/spec/ScalaVB.jra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INUCF/homework/blob/master/Scala-JastAdd/spec/ScalaLV.jra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astadd.org/web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eaver.sourceforge.net/" TargetMode="External"/><Relationship Id="rId4" Type="http://schemas.openxmlformats.org/officeDocument/2006/relationships/hyperlink" Target="http://jflex.d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ala-lang.org/files/archive/spec/2.11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hyperlink" Target="https://github.com/CSINUCF/homework/blob/master/Scala-JastAdd/spec/ScalaTypeCheck.jrag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Visio_Drawing1.vsdx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5000" y="1752600"/>
            <a:ext cx="6934200" cy="22860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altLang="en-US" sz="4000" b="1" i="1" smtClean="0">
                <a:solidFill>
                  <a:schemeClr val="tx1"/>
                </a:solidFill>
              </a:rPr>
              <a:t>Static program analysis of Scala based on JastAdd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191000" y="4572000"/>
            <a:ext cx="4953000" cy="18288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2000" dirty="0" smtClean="0"/>
              <a:t>Bingbing Rao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 dirty="0" smtClean="0"/>
              <a:t>M.S. Computer Science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 dirty="0" smtClean="0"/>
              <a:t>2016-04-21</a:t>
            </a:r>
          </a:p>
        </p:txBody>
      </p:sp>
      <p:pic>
        <p:nvPicPr>
          <p:cNvPr id="5124" name="Picture 6" descr="arial"/>
          <p:cNvPicPr>
            <a:picLocks noChangeAspect="1" noChangeArrowheads="1"/>
          </p:cNvPicPr>
          <p:nvPr/>
        </p:nvPicPr>
        <p:blipFill>
          <a:blip r:embed="rId3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3821113" cy="2508250"/>
          </a:xfrm>
          <a:prstGeom prst="rect">
            <a:avLst/>
          </a:prstGeom>
          <a:noFill/>
          <a:ln w="7620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20602" y="6289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Data Flow Analysis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Definition</a:t>
            </a:r>
          </a:p>
          <a:p>
            <a:pPr lvl="1" eaLnBrk="1" hangingPunct="1"/>
            <a:r>
              <a:rPr lang="en-US" altLang="en-US" dirty="0" smtClean="0"/>
              <a:t>Derive information about the dynamic behavior (the flow information) of a program</a:t>
            </a:r>
          </a:p>
          <a:p>
            <a:pPr lvl="1" eaLnBrk="1" hangingPunct="1"/>
            <a:r>
              <a:rPr lang="en-US" altLang="en-US" dirty="0" smtClean="0"/>
              <a:t>Based on all paths through program (CFG)</a:t>
            </a:r>
          </a:p>
          <a:p>
            <a:pPr lvl="1" eaLnBrk="1" hangingPunct="1"/>
            <a:r>
              <a:rPr lang="en-US" altLang="en-US" dirty="0" smtClean="0"/>
              <a:t>by only examining the static code</a:t>
            </a:r>
          </a:p>
          <a:p>
            <a:pPr eaLnBrk="1" hangingPunct="1"/>
            <a:r>
              <a:rPr lang="en-US" altLang="en-US" dirty="0" smtClean="0"/>
              <a:t>Applications</a:t>
            </a:r>
          </a:p>
          <a:p>
            <a:pPr lvl="1" eaLnBrk="1" hangingPunct="1"/>
            <a:r>
              <a:rPr lang="en-US" altLang="en-US" dirty="0" smtClean="0"/>
              <a:t>Applicability of code optimizations</a:t>
            </a:r>
          </a:p>
          <a:p>
            <a:pPr lvl="1" eaLnBrk="1" hangingPunct="1"/>
            <a:r>
              <a:rPr lang="en-US" altLang="en-US" dirty="0" smtClean="0"/>
              <a:t>Symbolic debugging of optimized code</a:t>
            </a:r>
          </a:p>
          <a:p>
            <a:pPr lvl="1" eaLnBrk="1" hangingPunct="1"/>
            <a:r>
              <a:rPr lang="en-US" altLang="en-US" dirty="0" smtClean="0"/>
              <a:t>Static error checking</a:t>
            </a:r>
          </a:p>
          <a:p>
            <a:pPr lvl="1" eaLnBrk="1" hangingPunct="1"/>
            <a:r>
              <a:rPr lang="en-US" altLang="en-US" dirty="0" smtClean="0"/>
              <a:t>Type inference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Classical Data Flow Analyses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Available Expression Analysis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Reaching Definition Analysis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Very Busy Expressions Analysis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Live Variables Analysis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20602" y="628915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Available Expression Analysis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For each program point, which expressions  must have already been computed, and not latter modified, on all paths to the program.</a:t>
            </a:r>
          </a:p>
          <a:p>
            <a:pPr eaLnBrk="1" hangingPunct="1"/>
            <a:r>
              <a:rPr lang="en-US" altLang="en-US" smtClean="0"/>
              <a:t>Example: x+y is available at program point n</a:t>
            </a: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29000"/>
            <a:ext cx="50673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Uses of Available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Common subexpression elimination</a:t>
            </a:r>
          </a:p>
          <a:p>
            <a:pPr lvl="1" eaLnBrk="1" hangingPunct="1">
              <a:defRPr/>
            </a:pPr>
            <a:r>
              <a:rPr lang="en-US" dirty="0" smtClean="0"/>
              <a:t>If an expression is available at a point where it is evaluated, it need not be recomputed( still in a register somewhere)</a:t>
            </a:r>
          </a:p>
          <a:p>
            <a:pPr eaLnBrk="1" hangingPunct="1">
              <a:defRPr/>
            </a:pPr>
            <a:r>
              <a:rPr lang="en-US" dirty="0" smtClean="0"/>
              <a:t>Example: (4*</a:t>
            </a:r>
            <a:r>
              <a:rPr lang="en-US" dirty="0" err="1" smtClean="0"/>
              <a:t>i</a:t>
            </a:r>
            <a:r>
              <a:rPr lang="en-US" dirty="0" smtClean="0"/>
              <a:t> is available block 1, 2 and 3)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324225"/>
            <a:ext cx="62960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Equations of Available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05600" y="18288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Source code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9" y="1524000"/>
            <a:ext cx="7351671" cy="4267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Junit Test Case of AE</a:t>
            </a:r>
          </a:p>
        </p:txBody>
      </p:sp>
      <p:pic>
        <p:nvPicPr>
          <p:cNvPr id="24579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438" y="1600200"/>
            <a:ext cx="8128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905000" y="2895600"/>
            <a:ext cx="61722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Reaching Definition Analysis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For each program point, which assignments may have been made and not overwritten, when program execution reaches this point along some path.</a:t>
            </a:r>
          </a:p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971800"/>
            <a:ext cx="24018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Uses of Reaching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9725"/>
            <a:ext cx="8229600" cy="4419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Build use-</a:t>
            </a:r>
            <a:r>
              <a:rPr lang="en-US" dirty="0" err="1" smtClean="0"/>
              <a:t>def</a:t>
            </a:r>
            <a:r>
              <a:rPr lang="en-US" dirty="0" smtClean="0"/>
              <a:t>/</a:t>
            </a:r>
            <a:r>
              <a:rPr lang="en-US" dirty="0" err="1" smtClean="0"/>
              <a:t>def</a:t>
            </a:r>
            <a:r>
              <a:rPr lang="en-US" dirty="0" smtClean="0"/>
              <a:t>-use chains</a:t>
            </a:r>
          </a:p>
          <a:p>
            <a:pPr eaLnBrk="1" hangingPunct="1">
              <a:defRPr/>
            </a:pPr>
            <a:r>
              <a:rPr lang="en-US" dirty="0" smtClean="0"/>
              <a:t>Constant propagation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altLang="en-US" dirty="0"/>
              <a:t>Code Motion Out of Loops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962400"/>
            <a:ext cx="72294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9725"/>
            <a:ext cx="4261148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Equations of Reaching 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5908" y="3124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Source code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848600" cy="45482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Junit Test Case of RD</a:t>
            </a:r>
          </a:p>
        </p:txBody>
      </p:sp>
      <p:pic>
        <p:nvPicPr>
          <p:cNvPr id="29699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76388"/>
            <a:ext cx="8229600" cy="39100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95400" y="3302794"/>
            <a:ext cx="61722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2000" dirty="0" smtClean="0"/>
              <a:t>Introduction</a:t>
            </a:r>
          </a:p>
          <a:p>
            <a:pPr lvl="1" eaLnBrk="1" hangingPunct="1"/>
            <a:r>
              <a:rPr lang="en-US" altLang="en-US" sz="1800" dirty="0" smtClean="0"/>
              <a:t>Motivation</a:t>
            </a:r>
          </a:p>
          <a:p>
            <a:pPr lvl="1" eaLnBrk="1" hangingPunct="1"/>
            <a:r>
              <a:rPr lang="en-US" altLang="en-US" sz="1800" dirty="0" smtClean="0"/>
              <a:t>Work finished</a:t>
            </a:r>
          </a:p>
          <a:p>
            <a:pPr eaLnBrk="1" hangingPunct="1"/>
            <a:r>
              <a:rPr lang="en-US" altLang="en-US" sz="2000" dirty="0" smtClean="0"/>
              <a:t>Scala Programming Language</a:t>
            </a:r>
          </a:p>
          <a:p>
            <a:pPr lvl="1" eaLnBrk="1" hangingPunct="1"/>
            <a:r>
              <a:rPr lang="en-US" altLang="en-US" sz="1800" dirty="0"/>
              <a:t>The Features of Scala (vs Java)</a:t>
            </a:r>
          </a:p>
          <a:p>
            <a:pPr lvl="1" eaLnBrk="1" hangingPunct="1"/>
            <a:r>
              <a:rPr lang="en-US" altLang="en-US" sz="1800" dirty="0"/>
              <a:t>Scala Syntax </a:t>
            </a:r>
            <a:r>
              <a:rPr lang="en-US" altLang="en-US" sz="1800" dirty="0" smtClean="0"/>
              <a:t>(basically)</a:t>
            </a:r>
            <a:endParaRPr lang="en-US" altLang="en-US" sz="1800" dirty="0"/>
          </a:p>
          <a:p>
            <a:pPr eaLnBrk="1" hangingPunct="1"/>
            <a:r>
              <a:rPr lang="en-US" altLang="en-US" sz="2000" dirty="0" smtClean="0"/>
              <a:t>Type Checking (basically)</a:t>
            </a:r>
          </a:p>
          <a:p>
            <a:pPr eaLnBrk="1" hangingPunct="1"/>
            <a:r>
              <a:rPr lang="en-US" altLang="en-US" sz="2000" dirty="0" smtClean="0"/>
              <a:t>Data Flow Analysis</a:t>
            </a:r>
          </a:p>
          <a:p>
            <a:pPr lvl="1" eaLnBrk="1" hangingPunct="1"/>
            <a:r>
              <a:rPr lang="en-US" altLang="en-US" sz="1800" dirty="0"/>
              <a:t>Available expressions Analysis</a:t>
            </a:r>
          </a:p>
          <a:p>
            <a:pPr lvl="1" eaLnBrk="1" hangingPunct="1"/>
            <a:r>
              <a:rPr lang="en-US" altLang="en-US" sz="1800" dirty="0"/>
              <a:t>Reaching definition Analysis</a:t>
            </a:r>
          </a:p>
          <a:p>
            <a:pPr lvl="1" eaLnBrk="1" hangingPunct="1"/>
            <a:r>
              <a:rPr lang="en-US" altLang="en-US" sz="1800" dirty="0"/>
              <a:t>Very Busy Expressions Analysis</a:t>
            </a:r>
          </a:p>
          <a:p>
            <a:pPr lvl="1" eaLnBrk="1" hangingPunct="1"/>
            <a:r>
              <a:rPr lang="en-US" altLang="en-US" sz="1800" dirty="0"/>
              <a:t>Live Variables </a:t>
            </a:r>
            <a:r>
              <a:rPr lang="en-US" altLang="en-US" sz="1800" dirty="0" smtClean="0"/>
              <a:t>Analysis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Summary</a:t>
            </a:r>
          </a:p>
          <a:p>
            <a:pPr eaLnBrk="1" hangingPunct="1"/>
            <a:r>
              <a:rPr lang="en-US" altLang="en-US" sz="2000" smtClean="0"/>
              <a:t>References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20602" y="624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Very Busy Expressions Analysis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19237"/>
            <a:ext cx="8229600" cy="476992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For each program point, which expressions must be very busy at the exit from the point</a:t>
            </a:r>
          </a:p>
          <a:p>
            <a:pPr eaLnBrk="1" hangingPunct="1"/>
            <a:r>
              <a:rPr lang="en-US" altLang="en-US" dirty="0" smtClean="0"/>
              <a:t>Example (expression A+B ?)</a:t>
            </a:r>
          </a:p>
        </p:txBody>
      </p:sp>
      <p:grpSp>
        <p:nvGrpSpPr>
          <p:cNvPr id="30724" name="Group 45"/>
          <p:cNvGrpSpPr>
            <a:grpSpLocks/>
          </p:cNvGrpSpPr>
          <p:nvPr/>
        </p:nvGrpSpPr>
        <p:grpSpPr bwMode="auto">
          <a:xfrm>
            <a:off x="1143000" y="3043237"/>
            <a:ext cx="6357938" cy="2976563"/>
            <a:chOff x="2099705" y="2590800"/>
            <a:chExt cx="6358495" cy="2976738"/>
          </a:xfrm>
        </p:grpSpPr>
        <p:grpSp>
          <p:nvGrpSpPr>
            <p:cNvPr id="30725" name="Group 35"/>
            <p:cNvGrpSpPr>
              <a:grpSpLocks/>
            </p:cNvGrpSpPr>
            <p:nvPr/>
          </p:nvGrpSpPr>
          <p:grpSpPr bwMode="auto">
            <a:xfrm>
              <a:off x="4038213" y="2590800"/>
              <a:ext cx="3425066" cy="2976738"/>
              <a:chOff x="4114360" y="2590800"/>
              <a:chExt cx="3892120" cy="2976738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6236023" y="3200436"/>
                <a:ext cx="1001294" cy="3794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160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32" name="TextBox 10"/>
              <p:cNvSpPr txBox="1">
                <a:spLocks noChangeArrowheads="1"/>
              </p:cNvSpPr>
              <p:nvPr/>
            </p:nvSpPr>
            <p:spPr bwMode="auto">
              <a:xfrm>
                <a:off x="6236677" y="3244992"/>
                <a:ext cx="18466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9900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9900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9900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0733" name="TextBox 11"/>
              <p:cNvSpPr txBox="1">
                <a:spLocks noChangeArrowheads="1"/>
              </p:cNvSpPr>
              <p:nvPr/>
            </p:nvSpPr>
            <p:spPr bwMode="auto">
              <a:xfrm>
                <a:off x="5826204" y="3247767"/>
                <a:ext cx="18466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9900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9900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9900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6923398" y="3911678"/>
                <a:ext cx="1001296" cy="3778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160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6236023" y="4573705"/>
                <a:ext cx="1001294" cy="3794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160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36" name="TextBox 15"/>
              <p:cNvSpPr txBox="1">
                <a:spLocks noChangeArrowheads="1"/>
              </p:cNvSpPr>
              <p:nvPr/>
            </p:nvSpPr>
            <p:spPr bwMode="auto">
              <a:xfrm>
                <a:off x="5826204" y="4574059"/>
                <a:ext cx="18466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9900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9900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9900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0737" name="TextBox 16"/>
              <p:cNvSpPr txBox="1">
                <a:spLocks noChangeArrowheads="1"/>
              </p:cNvSpPr>
              <p:nvPr/>
            </p:nvSpPr>
            <p:spPr bwMode="auto">
              <a:xfrm>
                <a:off x="6847625" y="3962473"/>
                <a:ext cx="1158855" cy="338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9900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9900"/>
                  </a:buClr>
                  <a:buSzPct val="8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9900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ea typeface="MS PGothic" panose="020B0600070205080204" pitchFamily="34" charset="-128"/>
                    <a:cs typeface="Arial" panose="020B0604020202020204" pitchFamily="34" charset="0"/>
                  </a:rPr>
                  <a:t> y = A+B </a:t>
                </a:r>
              </a:p>
            </p:txBody>
          </p:sp>
          <p:grpSp>
            <p:nvGrpSpPr>
              <p:cNvPr id="30738" name="Group 1"/>
              <p:cNvGrpSpPr>
                <a:grpSpLocks/>
              </p:cNvGrpSpPr>
              <p:nvPr/>
            </p:nvGrpSpPr>
            <p:grpSpPr bwMode="auto">
              <a:xfrm>
                <a:off x="5485503" y="3911670"/>
                <a:ext cx="1090833" cy="385182"/>
                <a:chOff x="5485503" y="3911670"/>
                <a:chExt cx="1090833" cy="385182"/>
              </a:xfrm>
            </p:grpSpPr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5485503" y="3911678"/>
                  <a:ext cx="997686" cy="3794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en-US" sz="1600" smtClean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57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5548647" y="3958280"/>
                  <a:ext cx="1027689" cy="338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CC9900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9900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CC9900"/>
                    </a:buClr>
                    <a:buSzPct val="6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C9900"/>
                    </a:buClr>
                    <a:buSzPct val="70000"/>
                    <a:buFont typeface="Wingdings" panose="05000000000000000000" pitchFamily="2" charset="2"/>
                    <a:buChar char="¨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dirty="0">
                      <a:ea typeface="MS PGothic" panose="020B0600070205080204" pitchFamily="34" charset="-128"/>
                      <a:cs typeface="Arial" panose="020B0604020202020204" pitchFamily="34" charset="0"/>
                    </a:rPr>
                    <a:t>x= A+B 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 noChangeShapeType="1"/>
                <a:endCxn id="36" idx="0"/>
              </p:cNvCxnSpPr>
              <p:nvPr/>
            </p:nvCxnSpPr>
            <p:spPr bwMode="auto">
              <a:xfrm flipH="1">
                <a:off x="5987052" y="3579871"/>
                <a:ext cx="436601" cy="33180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Straight Arrow Connector 19"/>
              <p:cNvCxnSpPr>
                <a:cxnSpLocks noChangeShapeType="1"/>
                <a:endCxn id="14" idx="0"/>
              </p:cNvCxnSpPr>
              <p:nvPr/>
            </p:nvCxnSpPr>
            <p:spPr bwMode="auto">
              <a:xfrm>
                <a:off x="7049687" y="3579871"/>
                <a:ext cx="375260" cy="33180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Arrow Connector 20"/>
              <p:cNvCxnSpPr>
                <a:cxnSpLocks noChangeShapeType="1"/>
              </p:cNvCxnSpPr>
              <p:nvPr/>
            </p:nvCxnSpPr>
            <p:spPr bwMode="auto">
              <a:xfrm flipH="1">
                <a:off x="6986543" y="4289525"/>
                <a:ext cx="438404" cy="28418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Straight Arrow Connector 21"/>
              <p:cNvCxnSpPr>
                <a:cxnSpLocks noChangeShapeType="1"/>
              </p:cNvCxnSpPr>
              <p:nvPr/>
            </p:nvCxnSpPr>
            <p:spPr bwMode="auto">
              <a:xfrm>
                <a:off x="5987052" y="4289525"/>
                <a:ext cx="436601" cy="28418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0743" name="Group 23"/>
              <p:cNvGrpSpPr>
                <a:grpSpLocks/>
              </p:cNvGrpSpPr>
              <p:nvPr/>
            </p:nvGrpSpPr>
            <p:grpSpPr bwMode="auto">
              <a:xfrm>
                <a:off x="5104829" y="5181738"/>
                <a:ext cx="1136605" cy="385800"/>
                <a:chOff x="5485829" y="3911052"/>
                <a:chExt cx="1136605" cy="385800"/>
              </a:xfrm>
            </p:grpSpPr>
            <p:sp>
              <p:nvSpPr>
                <p:cNvPr id="34" name="Rectangle 33"/>
                <p:cNvSpPr>
                  <a:spLocks noChangeArrowheads="1"/>
                </p:cNvSpPr>
                <p:nvPr/>
              </p:nvSpPr>
              <p:spPr bwMode="auto">
                <a:xfrm>
                  <a:off x="5485830" y="3911066"/>
                  <a:ext cx="1001295" cy="3794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en-US" sz="1600" smtClean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55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5503658" y="3958280"/>
                  <a:ext cx="1118776" cy="338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CC9900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9900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CC9900"/>
                    </a:buClr>
                    <a:buSzPct val="6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C9900"/>
                    </a:buClr>
                    <a:buSzPct val="70000"/>
                    <a:buFont typeface="Wingdings" panose="05000000000000000000" pitchFamily="2" charset="2"/>
                    <a:buChar char="¨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ea typeface="MS PGothic" panose="020B0600070205080204" pitchFamily="34" charset="-128"/>
                      <a:cs typeface="Arial" panose="020B0604020202020204" pitchFamily="34" charset="0"/>
                    </a:rPr>
                    <a:t>Z = A+B </a:t>
                  </a:r>
                </a:p>
              </p:txBody>
            </p:sp>
          </p:grpSp>
          <p:grpSp>
            <p:nvGrpSpPr>
              <p:cNvPr id="30744" name="Group 26"/>
              <p:cNvGrpSpPr>
                <a:grpSpLocks/>
              </p:cNvGrpSpPr>
              <p:nvPr/>
            </p:nvGrpSpPr>
            <p:grpSpPr bwMode="auto">
              <a:xfrm>
                <a:off x="4114360" y="3886269"/>
                <a:ext cx="1001294" cy="385869"/>
                <a:chOff x="5485960" y="3910983"/>
                <a:chExt cx="1001294" cy="385869"/>
              </a:xfrm>
            </p:grpSpPr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85960" y="3910990"/>
                  <a:ext cx="1001294" cy="3794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en-US" sz="1600" smtClean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53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5611446" y="3958280"/>
                  <a:ext cx="748960" cy="338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CC9900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9900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CC9900"/>
                    </a:buClr>
                    <a:buSzPct val="6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C9900"/>
                    </a:buClr>
                    <a:buSzPct val="70000"/>
                    <a:buFont typeface="Wingdings" panose="05000000000000000000" pitchFamily="2" charset="2"/>
                    <a:buChar char="¨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ea typeface="MS PGothic" panose="020B0600070205080204" pitchFamily="34" charset="-128"/>
                      <a:cs typeface="Arial" panose="020B0604020202020204" pitchFamily="34" charset="0"/>
                    </a:rPr>
                    <a:t>A =3 </a:t>
                  </a:r>
                </a:p>
              </p:txBody>
            </p:sp>
          </p:grpSp>
          <p:grpSp>
            <p:nvGrpSpPr>
              <p:cNvPr id="30745" name="Group 29"/>
              <p:cNvGrpSpPr>
                <a:grpSpLocks/>
              </p:cNvGrpSpPr>
              <p:nvPr/>
            </p:nvGrpSpPr>
            <p:grpSpPr bwMode="auto">
              <a:xfrm>
                <a:off x="4953282" y="2590800"/>
                <a:ext cx="999491" cy="385920"/>
                <a:chOff x="5486682" y="3910914"/>
                <a:chExt cx="999491" cy="385920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5486682" y="3910914"/>
                  <a:ext cx="999491" cy="3794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51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611446" y="3958280"/>
                  <a:ext cx="18466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CC9900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9900"/>
                    </a:buClr>
                    <a:buSzPct val="8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CC9900"/>
                    </a:buClr>
                    <a:buSzPct val="6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C9900"/>
                    </a:buClr>
                    <a:buSzPct val="70000"/>
                    <a:buFont typeface="Wingdings" panose="05000000000000000000" pitchFamily="2" charset="2"/>
                    <a:buChar char="¨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 dirty="0"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6" name="Straight Arrow Connector 25"/>
              <p:cNvCxnSpPr>
                <a:cxnSpLocks noChangeShapeType="1"/>
              </p:cNvCxnSpPr>
              <p:nvPr/>
            </p:nvCxnSpPr>
            <p:spPr bwMode="auto">
              <a:xfrm>
                <a:off x="5867979" y="2971822"/>
                <a:ext cx="607993" cy="228613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Straight Arrow Connector 26"/>
              <p:cNvCxnSpPr>
                <a:cxnSpLocks noChangeShapeType="1"/>
                <a:stCxn id="30751" idx="2"/>
                <a:endCxn id="32" idx="0"/>
              </p:cNvCxnSpPr>
              <p:nvPr/>
            </p:nvCxnSpPr>
            <p:spPr bwMode="auto">
              <a:xfrm flipH="1">
                <a:off x="4614105" y="2976586"/>
                <a:ext cx="555674" cy="90969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Straight Arrow Connector 27"/>
              <p:cNvCxnSpPr>
                <a:cxnSpLocks noChangeShapeType="1"/>
                <a:stCxn id="30753" idx="2"/>
              </p:cNvCxnSpPr>
              <p:nvPr/>
            </p:nvCxnSpPr>
            <p:spPr bwMode="auto">
              <a:xfrm>
                <a:off x="4614105" y="4272062"/>
                <a:ext cx="719850" cy="90969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Straight Arrow Connector 28"/>
              <p:cNvCxnSpPr>
                <a:cxnSpLocks noChangeShapeType="1"/>
              </p:cNvCxnSpPr>
              <p:nvPr/>
            </p:nvCxnSpPr>
            <p:spPr bwMode="auto">
              <a:xfrm flipH="1">
                <a:off x="5943753" y="4953139"/>
                <a:ext cx="456446" cy="2286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26" name="TextBox 36"/>
            <p:cNvSpPr txBox="1">
              <a:spLocks noChangeArrowheads="1"/>
            </p:cNvSpPr>
            <p:nvPr/>
          </p:nvSpPr>
          <p:spPr bwMode="auto">
            <a:xfrm>
              <a:off x="2099705" y="3048000"/>
              <a:ext cx="20150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ea typeface="MS PGothic" panose="020B0600070205080204" pitchFamily="34" charset="-128"/>
                  <a:cs typeface="Arial" panose="020B0604020202020204" pitchFamily="34" charset="0"/>
                </a:rPr>
                <a:t>not very busy</a:t>
              </a:r>
            </a:p>
          </p:txBody>
        </p:sp>
        <p:sp>
          <p:nvSpPr>
            <p:cNvPr id="30727" name="TextBox 44"/>
            <p:cNvSpPr txBox="1">
              <a:spLocks noChangeArrowheads="1"/>
            </p:cNvSpPr>
            <p:nvPr/>
          </p:nvSpPr>
          <p:spPr bwMode="auto">
            <a:xfrm>
              <a:off x="6943643" y="2590800"/>
              <a:ext cx="15145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ea typeface="MS PGothic" panose="020B0600070205080204" pitchFamily="34" charset="-128"/>
                  <a:cs typeface="Arial" panose="020B0604020202020204" pitchFamily="34" charset="0"/>
                </a:rPr>
                <a:t>very busy</a:t>
              </a:r>
            </a:p>
          </p:txBody>
        </p:sp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6629240" y="2971822"/>
              <a:ext cx="381033" cy="15240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8"/>
            <p:cNvCxnSpPr>
              <a:cxnSpLocks noChangeShapeType="1"/>
            </p:cNvCxnSpPr>
            <p:nvPr/>
          </p:nvCxnSpPr>
          <p:spPr bwMode="auto">
            <a:xfrm flipV="1">
              <a:off x="3962006" y="2895618"/>
              <a:ext cx="609653" cy="228613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>
              <a:off x="3809593" y="3505254"/>
              <a:ext cx="381033" cy="30481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TextBox 37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942172" y="3667686"/>
            <a:ext cx="879475" cy="3794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7927" y="56568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91800" y="4198143"/>
            <a:ext cx="2651926" cy="6858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44106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Uses of Very Busy Expressions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417513" y="1431925"/>
            <a:ext cx="8229600" cy="2025650"/>
          </a:xfrm>
          <a:prstGeom prst="rect">
            <a:avLst/>
          </a:prstGeom>
        </p:spPr>
        <p:txBody>
          <a:bodyPr/>
          <a:lstStyle/>
          <a:p>
            <a:pPr marL="342900" lvl="1" indent="-342900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smtClean="0"/>
              <a:t>Code Hoisting</a:t>
            </a:r>
          </a:p>
          <a:p>
            <a:pPr marL="742950" lvl="2" indent="-342900" eaLnBrk="1" hangingPunct="1">
              <a:buSzPct val="75000"/>
            </a:pPr>
            <a:r>
              <a:rPr lang="en-US" altLang="en-US" smtClean="0"/>
              <a:t>Code hoisting finds expressions that are always evaluated following some point in a program, regardless of the execution path and moves them to the latest point beyond which they would always be evaluated</a:t>
            </a:r>
          </a:p>
          <a:p>
            <a:pPr marL="742950" lvl="2" indent="-342900" eaLnBrk="1" hangingPunct="1">
              <a:buSzPct val="75000"/>
            </a:pPr>
            <a:r>
              <a:rPr lang="en-US" altLang="en-US" smtClean="0"/>
              <a:t>It is a transformation that almost always reduces the space occupied but that may affect its execution time positively or not at all.</a:t>
            </a:r>
          </a:p>
        </p:txBody>
      </p:sp>
      <p:grpSp>
        <p:nvGrpSpPr>
          <p:cNvPr id="32772" name="Group 9"/>
          <p:cNvGrpSpPr>
            <a:grpSpLocks/>
          </p:cNvGrpSpPr>
          <p:nvPr/>
        </p:nvGrpSpPr>
        <p:grpSpPr bwMode="auto">
          <a:xfrm>
            <a:off x="1655763" y="3886200"/>
            <a:ext cx="2501900" cy="1981200"/>
            <a:chOff x="1208762" y="1447800"/>
            <a:chExt cx="3291148" cy="2819400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286321" y="1447800"/>
              <a:ext cx="1219562" cy="6099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789" name="TextBox 11"/>
            <p:cNvSpPr txBox="1">
              <a:spLocks noChangeArrowheads="1"/>
            </p:cNvSpPr>
            <p:nvPr/>
          </p:nvSpPr>
          <p:spPr bwMode="auto">
            <a:xfrm>
              <a:off x="2286000" y="1519535"/>
              <a:ext cx="1846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32790" name="TextBox 12"/>
            <p:cNvSpPr txBox="1">
              <a:spLocks noChangeArrowheads="1"/>
            </p:cNvSpPr>
            <p:nvPr/>
          </p:nvSpPr>
          <p:spPr bwMode="auto">
            <a:xfrm>
              <a:off x="1785736" y="1524000"/>
              <a:ext cx="1846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371649" y="2590922"/>
              <a:ext cx="1219562" cy="6099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123725" y="2590922"/>
              <a:ext cx="1219562" cy="6099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286321" y="3657234"/>
              <a:ext cx="1219562" cy="6099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794" name="TextBox 16"/>
            <p:cNvSpPr txBox="1">
              <a:spLocks noChangeArrowheads="1"/>
            </p:cNvSpPr>
            <p:nvPr/>
          </p:nvSpPr>
          <p:spPr bwMode="auto">
            <a:xfrm>
              <a:off x="1785736" y="3657600"/>
              <a:ext cx="1846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32795" name="TextBox 18"/>
            <p:cNvSpPr txBox="1">
              <a:spLocks noChangeArrowheads="1"/>
            </p:cNvSpPr>
            <p:nvPr/>
          </p:nvSpPr>
          <p:spPr bwMode="auto">
            <a:xfrm>
              <a:off x="2940147" y="2525831"/>
              <a:ext cx="1559763" cy="65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ea typeface="MS PGothic" panose="020B0600070205080204" pitchFamily="34" charset="-128"/>
                </a:rPr>
                <a:t> y = </a:t>
              </a:r>
              <a:r>
                <a:rPr lang="en-US" altLang="en-US" sz="1800">
                  <a:latin typeface="Times New Roman" panose="02020603050405020304" pitchFamily="18" charset="0"/>
                  <a:ea typeface="MS PGothic" panose="020B0600070205080204" pitchFamily="34" charset="-128"/>
                </a:rPr>
                <a:t>A+B</a:t>
              </a:r>
              <a:r>
                <a:rPr lang="en-US" altLang="en-US">
                  <a:latin typeface="Times New Roman" panose="02020603050405020304" pitchFamily="18" charset="0"/>
                  <a:ea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32796" name="TextBox 19"/>
            <p:cNvSpPr txBox="1">
              <a:spLocks noChangeArrowheads="1"/>
            </p:cNvSpPr>
            <p:nvPr/>
          </p:nvSpPr>
          <p:spPr bwMode="auto">
            <a:xfrm>
              <a:off x="1208762" y="2525831"/>
              <a:ext cx="1974701" cy="65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ea typeface="MS PGothic" panose="020B0600070205080204" pitchFamily="34" charset="-128"/>
                </a:rPr>
                <a:t> x = </a:t>
              </a:r>
              <a:r>
                <a:rPr lang="en-US" altLang="en-US" sz="1800">
                  <a:latin typeface="Times New Roman" panose="02020603050405020304" pitchFamily="18" charset="0"/>
                  <a:ea typeface="MS PGothic" panose="020B0600070205080204" pitchFamily="34" charset="-128"/>
                </a:rPr>
                <a:t>A+B</a:t>
              </a:r>
              <a:r>
                <a:rPr lang="en-US" altLang="en-US">
                  <a:latin typeface="Times New Roman" panose="02020603050405020304" pitchFamily="18" charset="0"/>
                  <a:ea typeface="MS PGothic" panose="020B0600070205080204" pitchFamily="34" charset="-128"/>
                </a:rPr>
                <a:t> </a:t>
              </a:r>
            </a:p>
          </p:txBody>
        </p:sp>
        <p:cxnSp>
          <p:nvCxnSpPr>
            <p:cNvPr id="60" name="Straight Arrow Connector 59"/>
            <p:cNvCxnSpPr>
              <a:cxnSpLocks noChangeShapeType="1"/>
              <a:endCxn id="54" idx="0"/>
            </p:cNvCxnSpPr>
            <p:nvPr/>
          </p:nvCxnSpPr>
          <p:spPr bwMode="auto">
            <a:xfrm flipH="1">
              <a:off x="1981430" y="2057766"/>
              <a:ext cx="532514" cy="5331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Arrow Connector 60"/>
            <p:cNvCxnSpPr>
              <a:cxnSpLocks noChangeShapeType="1"/>
              <a:endCxn id="55" idx="0"/>
            </p:cNvCxnSpPr>
            <p:nvPr/>
          </p:nvCxnSpPr>
          <p:spPr bwMode="auto">
            <a:xfrm>
              <a:off x="3276171" y="2057766"/>
              <a:ext cx="457335" cy="5331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Arrow Connector 61"/>
            <p:cNvCxnSpPr>
              <a:cxnSpLocks noChangeShapeType="1"/>
            </p:cNvCxnSpPr>
            <p:nvPr/>
          </p:nvCxnSpPr>
          <p:spPr bwMode="auto">
            <a:xfrm flipH="1">
              <a:off x="3200992" y="3200888"/>
              <a:ext cx="532514" cy="4563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Arrow Connector 62"/>
            <p:cNvCxnSpPr>
              <a:cxnSpLocks noChangeShapeType="1"/>
            </p:cNvCxnSpPr>
            <p:nvPr/>
          </p:nvCxnSpPr>
          <p:spPr bwMode="auto">
            <a:xfrm>
              <a:off x="1981430" y="3200888"/>
              <a:ext cx="532514" cy="4563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773" name="Group 24"/>
          <p:cNvGrpSpPr>
            <a:grpSpLocks/>
          </p:cNvGrpSpPr>
          <p:nvPr/>
        </p:nvGrpSpPr>
        <p:grpSpPr bwMode="auto">
          <a:xfrm>
            <a:off x="5081588" y="3886200"/>
            <a:ext cx="2309812" cy="1981200"/>
            <a:chOff x="1371600" y="1447800"/>
            <a:chExt cx="3037224" cy="2819400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285899" y="1447800"/>
              <a:ext cx="1219065" cy="6099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776" name="TextBox 26"/>
            <p:cNvSpPr txBox="1">
              <a:spLocks noChangeArrowheads="1"/>
            </p:cNvSpPr>
            <p:nvPr/>
          </p:nvSpPr>
          <p:spPr bwMode="auto">
            <a:xfrm>
              <a:off x="2286000" y="1519534"/>
              <a:ext cx="1191475" cy="52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ea typeface="MS PGothic" panose="020B0600070205080204" pitchFamily="34" charset="-128"/>
                </a:rPr>
                <a:t>T=A+B</a:t>
              </a:r>
            </a:p>
          </p:txBody>
        </p:sp>
        <p:sp>
          <p:nvSpPr>
            <p:cNvPr id="32777" name="TextBox 27"/>
            <p:cNvSpPr txBox="1">
              <a:spLocks noChangeArrowheads="1"/>
            </p:cNvSpPr>
            <p:nvPr/>
          </p:nvSpPr>
          <p:spPr bwMode="auto">
            <a:xfrm>
              <a:off x="1785736" y="1524000"/>
              <a:ext cx="1846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371600" y="2590922"/>
              <a:ext cx="1219065" cy="6099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125049" y="2590922"/>
              <a:ext cx="1219065" cy="6099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285899" y="3657234"/>
              <a:ext cx="1219065" cy="6099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781" name="TextBox 31"/>
            <p:cNvSpPr txBox="1">
              <a:spLocks noChangeArrowheads="1"/>
            </p:cNvSpPr>
            <p:nvPr/>
          </p:nvSpPr>
          <p:spPr bwMode="auto">
            <a:xfrm>
              <a:off x="1785736" y="3657600"/>
              <a:ext cx="1846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32782" name="TextBox 32"/>
            <p:cNvSpPr txBox="1">
              <a:spLocks noChangeArrowheads="1"/>
            </p:cNvSpPr>
            <p:nvPr/>
          </p:nvSpPr>
          <p:spPr bwMode="auto">
            <a:xfrm>
              <a:off x="3200401" y="2532185"/>
              <a:ext cx="1208423" cy="65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ea typeface="MS PGothic" panose="020B0600070205080204" pitchFamily="34" charset="-128"/>
                </a:rPr>
                <a:t> y= T </a:t>
              </a:r>
            </a:p>
          </p:txBody>
        </p:sp>
        <p:sp>
          <p:nvSpPr>
            <p:cNvPr id="32783" name="TextBox 33"/>
            <p:cNvSpPr txBox="1">
              <a:spLocks noChangeArrowheads="1"/>
            </p:cNvSpPr>
            <p:nvPr/>
          </p:nvSpPr>
          <p:spPr bwMode="auto">
            <a:xfrm>
              <a:off x="1523999" y="2525831"/>
              <a:ext cx="1107238" cy="65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9900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9900"/>
                </a:buClr>
                <a:buSzPct val="8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9900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9900"/>
                </a:buClr>
                <a:buSzPct val="70000"/>
                <a:buFont typeface="Wingdings" panose="05000000000000000000" pitchFamily="2" charset="2"/>
                <a:buChar char="¨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ea typeface="MS PGothic" panose="020B0600070205080204" pitchFamily="34" charset="-128"/>
                </a:rPr>
                <a:t>x= T </a:t>
              </a:r>
            </a:p>
          </p:txBody>
        </p:sp>
        <p:cxnSp>
          <p:nvCxnSpPr>
            <p:cNvPr id="47" name="Straight Arrow Connector 46"/>
            <p:cNvCxnSpPr>
              <a:cxnSpLocks noChangeShapeType="1"/>
              <a:endCxn id="41" idx="0"/>
            </p:cNvCxnSpPr>
            <p:nvPr/>
          </p:nvCxnSpPr>
          <p:spPr bwMode="auto">
            <a:xfrm flipH="1">
              <a:off x="1981132" y="2057766"/>
              <a:ext cx="534385" cy="5331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47"/>
            <p:cNvCxnSpPr>
              <a:cxnSpLocks noChangeShapeType="1"/>
              <a:endCxn id="42" idx="0"/>
            </p:cNvCxnSpPr>
            <p:nvPr/>
          </p:nvCxnSpPr>
          <p:spPr bwMode="auto">
            <a:xfrm>
              <a:off x="3277432" y="2057766"/>
              <a:ext cx="457150" cy="5331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 flipH="1">
              <a:off x="3200197" y="3200888"/>
              <a:ext cx="534385" cy="4563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Arrow Connector 49"/>
            <p:cNvCxnSpPr>
              <a:cxnSpLocks noChangeShapeType="1"/>
            </p:cNvCxnSpPr>
            <p:nvPr/>
          </p:nvCxnSpPr>
          <p:spPr bwMode="auto">
            <a:xfrm>
              <a:off x="1981132" y="3200888"/>
              <a:ext cx="534385" cy="4563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4329113" y="4903788"/>
            <a:ext cx="40481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53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Equations of Very Busy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168226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Source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6399"/>
            <a:ext cx="7620000" cy="42434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Junit Test Case of VB</a:t>
            </a:r>
          </a:p>
        </p:txBody>
      </p:sp>
      <p:pic>
        <p:nvPicPr>
          <p:cNvPr id="35843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775" y="1571625"/>
            <a:ext cx="7743825" cy="4349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76400" y="3048000"/>
            <a:ext cx="65532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Live Variables Analysis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For each program point, which variables may be live at the exit from the point.</a:t>
            </a:r>
          </a:p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33600"/>
            <a:ext cx="2573338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Uses of Live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Register allocation</a:t>
            </a:r>
          </a:p>
          <a:p>
            <a:pPr lvl="1" eaLnBrk="1" hangingPunct="1"/>
            <a:r>
              <a:rPr lang="en-US" altLang="en-US" dirty="0" smtClean="0"/>
              <a:t>If a variable is not live, no need to keep it in a register</a:t>
            </a:r>
          </a:p>
          <a:p>
            <a:pPr eaLnBrk="1" hangingPunct="1"/>
            <a:r>
              <a:rPr lang="en-US" altLang="en-US" dirty="0" smtClean="0"/>
              <a:t>Dead-code elimination</a:t>
            </a:r>
          </a:p>
          <a:p>
            <a:pPr lvl="1" eaLnBrk="1" hangingPunct="1"/>
            <a:r>
              <a:rPr lang="en-US" altLang="en-US" dirty="0" smtClean="0"/>
              <a:t>If a variable is dead at assignment, we can </a:t>
            </a:r>
            <a:r>
              <a:rPr lang="en-US" altLang="en-US" smtClean="0"/>
              <a:t>eliminate this assignment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Code Motion Out of Loops</a:t>
            </a:r>
          </a:p>
        </p:txBody>
      </p:sp>
      <p:pic>
        <p:nvPicPr>
          <p:cNvPr id="3891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3452813"/>
            <a:ext cx="424815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4156075"/>
            <a:ext cx="3933825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E</a:t>
            </a:r>
            <a:r>
              <a:rPr lang="en-US" altLang="zh-CN" smtClean="0">
                <a:ea typeface="宋体" panose="02010600030101010101" pitchFamily="2" charset="-122"/>
              </a:rPr>
              <a:t>quations of Live Variables</a:t>
            </a:r>
            <a:endParaRPr lang="en-US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8708" y="17526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Source code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62" y="1447799"/>
            <a:ext cx="7385538" cy="44720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Junit Test Case of LV</a:t>
            </a:r>
          </a:p>
        </p:txBody>
      </p:sp>
      <p:pic>
        <p:nvPicPr>
          <p:cNvPr id="4198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0" y="1447800"/>
            <a:ext cx="7823200" cy="4817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08100" y="3352800"/>
            <a:ext cx="61722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Space of Data Flow Analyses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82429"/>
              </p:ext>
            </p:extLst>
          </p:nvPr>
        </p:nvGraphicFramePr>
        <p:xfrm>
          <a:off x="152400" y="1600200"/>
          <a:ext cx="8686801" cy="455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/>
                <a:gridCol w="1422399"/>
                <a:gridCol w="1318741"/>
                <a:gridCol w="3180492"/>
                <a:gridCol w="1317368"/>
              </a:tblGrid>
              <a:tr h="700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May</a:t>
                      </a:r>
                    </a:p>
                    <a:p>
                      <a:pPr algn="ctr"/>
                      <a:r>
                        <a:rPr lang="en-US" sz="2000" dirty="0" smtClean="0"/>
                        <a:t>/Must</a:t>
                      </a:r>
                      <a:endParaRPr lang="en-US" sz="20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Direction</a:t>
                      </a:r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Flow values</a:t>
                      </a:r>
                      <a:endParaRPr lang="en-US" sz="20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Initial guess</a:t>
                      </a:r>
                      <a:endParaRPr lang="en-US" sz="2000" dirty="0"/>
                    </a:p>
                  </a:txBody>
                  <a:tcPr marT="45710" marB="45710"/>
                </a:tc>
              </a:tr>
              <a:tr h="9143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Available </a:t>
                      </a:r>
                    </a:p>
                    <a:p>
                      <a:pPr algn="ctr"/>
                      <a:r>
                        <a:rPr lang="en-US" sz="1800" dirty="0" smtClean="0"/>
                        <a:t>Expressions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Must</a:t>
                      </a:r>
                    </a:p>
                    <a:p>
                      <a:pPr algn="ctr"/>
                      <a:r>
                        <a:rPr lang="en-US" sz="1800" dirty="0" smtClean="0"/>
                        <a:t>Intersection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  <a:cs typeface="ＭＳ Ｐゴシック" charset="-128"/>
                        </a:rPr>
                        <a:t>Forward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Set&lt;Expression&gt;</a:t>
                      </a:r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AexpStar</a:t>
                      </a:r>
                      <a:endParaRPr lang="en-US" sz="1800" dirty="0"/>
                    </a:p>
                  </a:txBody>
                  <a:tcPr marT="45710" marB="45710"/>
                </a:tc>
              </a:tr>
              <a:tr h="9143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Reaching </a:t>
                      </a:r>
                    </a:p>
                    <a:p>
                      <a:pPr algn="ctr"/>
                      <a:r>
                        <a:rPr lang="en-US" sz="1800" dirty="0" smtClean="0"/>
                        <a:t>Definitions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May</a:t>
                      </a:r>
                    </a:p>
                    <a:p>
                      <a:pPr algn="ctr"/>
                      <a:r>
                        <a:rPr lang="en-US" sz="1800" dirty="0" smtClean="0"/>
                        <a:t>Union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  <a:cs typeface="ＭＳ Ｐゴシック" charset="-128"/>
                        </a:rPr>
                        <a:t>Forward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Set&lt;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Map.Entry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Var,Label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Empty set</a:t>
                      </a:r>
                      <a:endParaRPr lang="en-US" sz="1800" dirty="0"/>
                    </a:p>
                  </a:txBody>
                  <a:tcPr marT="45710" marB="45710"/>
                </a:tc>
              </a:tr>
              <a:tr h="11122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Very Busy </a:t>
                      </a:r>
                    </a:p>
                    <a:p>
                      <a:pPr algn="ctr"/>
                      <a:r>
                        <a:rPr lang="en-US" sz="1800" dirty="0" smtClean="0"/>
                        <a:t>Expressions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Must</a:t>
                      </a:r>
                    </a:p>
                    <a:p>
                      <a:pPr algn="ctr"/>
                      <a:r>
                        <a:rPr lang="en-US" sz="1800" dirty="0" smtClean="0"/>
                        <a:t>Intersection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Backward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Set&lt;Expression&gt;</a:t>
                      </a:r>
                      <a:endParaRPr lang="en-US" sz="1800" dirty="0" smtClean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AexpStar</a:t>
                      </a:r>
                      <a:endParaRPr lang="en-US" sz="1800" dirty="0"/>
                    </a:p>
                  </a:txBody>
                  <a:tcPr marT="45710" marB="45710"/>
                </a:tc>
              </a:tr>
              <a:tr h="9143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Live </a:t>
                      </a:r>
                    </a:p>
                    <a:p>
                      <a:pPr algn="ctr"/>
                      <a:r>
                        <a:rPr lang="en-US" sz="1800" dirty="0" smtClean="0"/>
                        <a:t>Variables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May</a:t>
                      </a:r>
                    </a:p>
                    <a:p>
                      <a:pPr algn="ctr"/>
                      <a:r>
                        <a:rPr lang="en-US" sz="1800" dirty="0" smtClean="0"/>
                        <a:t>Union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Backward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Set&lt;</a:t>
                      </a:r>
                      <a:r>
                        <a:rPr lang="en-US" sz="1800" dirty="0" err="1" smtClean="0"/>
                        <a:t>Var</a:t>
                      </a:r>
                      <a:r>
                        <a:rPr lang="en-US" sz="1800" dirty="0" smtClean="0"/>
                        <a:t>&gt;</a:t>
                      </a:r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Empty set</a:t>
                      </a:r>
                    </a:p>
                  </a:txBody>
                  <a:tcPr marT="45710" marB="4571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25062"/>
            <a:ext cx="8229600" cy="441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An useful framework would make problems become easier.</a:t>
            </a:r>
          </a:p>
          <a:p>
            <a:pPr lvl="1"/>
            <a:r>
              <a:rPr lang="en-US" dirty="0" smtClean="0"/>
              <a:t>Understand how compiler does work deeply</a:t>
            </a:r>
          </a:p>
          <a:p>
            <a:pPr lvl="1"/>
            <a:r>
              <a:rPr lang="en-US" dirty="0" smtClean="0"/>
              <a:t>Understand some concepts about static program analysis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Future Works</a:t>
            </a:r>
          </a:p>
          <a:p>
            <a:pPr lvl="1"/>
            <a:r>
              <a:rPr lang="en-US" dirty="0" smtClean="0"/>
              <a:t>Analysis about methods (</a:t>
            </a:r>
            <a:r>
              <a:rPr lang="en-US" dirty="0" err="1" smtClean="0"/>
              <a:t>intraprocedural</a:t>
            </a:r>
            <a:r>
              <a:rPr lang="en-US" dirty="0" smtClean="0"/>
              <a:t> and </a:t>
            </a:r>
            <a:r>
              <a:rPr lang="en-US" dirty="0" err="1" smtClean="0"/>
              <a:t>interprocedural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ASM tool to change source code to get information from running time based on AST.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09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Motivation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2000" dirty="0" smtClean="0"/>
              <a:t>It is difficult to </a:t>
            </a:r>
            <a:r>
              <a:rPr lang="en-US" altLang="en-US" sz="2000" dirty="0"/>
              <a:t>debug </a:t>
            </a:r>
            <a:r>
              <a:rPr lang="en-US" altLang="en-US" sz="2000" dirty="0" smtClean="0"/>
              <a:t>applications </a:t>
            </a:r>
            <a:r>
              <a:rPr lang="en-US" altLang="en-US" sz="2000" dirty="0"/>
              <a:t>of distributed system (</a:t>
            </a:r>
            <a:r>
              <a:rPr lang="en-US" altLang="en-US" sz="2000" dirty="0" smtClean="0"/>
              <a:t>Spark and Hadoop– log analysis tools)</a:t>
            </a:r>
          </a:p>
          <a:p>
            <a:pPr eaLnBrk="1" hangingPunct="1"/>
            <a:r>
              <a:rPr lang="en-US" altLang="en-US" sz="2000" dirty="0" smtClean="0"/>
              <a:t>Scala Compiler and other analysis tools (</a:t>
            </a:r>
            <a:r>
              <a:rPr lang="en-US" altLang="en-US" sz="2000" dirty="0" err="1" smtClean="0"/>
              <a:t>Findbugs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–bytecodes level) do program analysis work based on program (run properly and find deadlocks)</a:t>
            </a:r>
          </a:p>
          <a:p>
            <a:pPr eaLnBrk="1" hangingPunct="1"/>
            <a:r>
              <a:rPr lang="en-US" altLang="en-US" sz="2000" dirty="0" smtClean="0"/>
              <a:t>Is there any tools that can do some analysis based on applications?</a:t>
            </a:r>
          </a:p>
          <a:p>
            <a:pPr lvl="1" eaLnBrk="1" hangingPunct="1"/>
            <a:r>
              <a:rPr lang="en-US" altLang="en-US" sz="1600" dirty="0" smtClean="0"/>
              <a:t>Limitation about Application</a:t>
            </a:r>
          </a:p>
          <a:p>
            <a:pPr lvl="2" eaLnBrk="1" hangingPunct="1"/>
            <a:r>
              <a:rPr lang="en-US" altLang="en-US" sz="1400" dirty="0" err="1" smtClean="0"/>
              <a:t>Reduceing</a:t>
            </a:r>
            <a:r>
              <a:rPr lang="en-US" altLang="en-US" sz="1400" dirty="0" smtClean="0"/>
              <a:t> the number of Map/Reduce operations (Spark)</a:t>
            </a:r>
          </a:p>
          <a:p>
            <a:pPr lvl="1" eaLnBrk="1" hangingPunct="1"/>
            <a:r>
              <a:rPr lang="en-US" altLang="en-US" sz="1600" dirty="0" smtClean="0"/>
              <a:t>How to write a efficient program apply for application?</a:t>
            </a:r>
          </a:p>
          <a:p>
            <a:pPr lvl="2" eaLnBrk="1" hangingPunct="1"/>
            <a:r>
              <a:rPr lang="en-US" altLang="en-US" sz="1400" dirty="0" smtClean="0"/>
              <a:t>Performance issue (memory issue)</a:t>
            </a:r>
          </a:p>
          <a:p>
            <a:pPr lvl="2" eaLnBrk="1" hangingPunct="1"/>
            <a:r>
              <a:rPr lang="en-US" altLang="en-US" sz="1400" dirty="0" smtClean="0"/>
              <a:t>Str</a:t>
            </a:r>
            <a:r>
              <a:rPr lang="en-US" altLang="zh-CN" sz="1400" dirty="0" smtClean="0"/>
              <a:t>a</a:t>
            </a:r>
            <a:r>
              <a:rPr lang="en-US" altLang="en-US" sz="1400" dirty="0" smtClean="0"/>
              <a:t>ggler problem (</a:t>
            </a:r>
            <a:r>
              <a:rPr lang="en-US" altLang="en-US" sz="1400" dirty="0" err="1" smtClean="0"/>
              <a:t>cpu</a:t>
            </a:r>
            <a:r>
              <a:rPr lang="en-US" altLang="en-US" sz="1400" dirty="0" smtClean="0"/>
              <a:t>, memory, network..)</a:t>
            </a:r>
          </a:p>
          <a:p>
            <a:pPr lvl="1" eaLnBrk="1" hangingPunct="1"/>
            <a:r>
              <a:rPr lang="en-US" altLang="en-US" sz="1600" dirty="0"/>
              <a:t>B</a:t>
            </a:r>
            <a:r>
              <a:rPr lang="en-US" altLang="zh-CN" sz="1600" dirty="0"/>
              <a:t>ased on AST, </a:t>
            </a:r>
            <a:r>
              <a:rPr lang="en-US" altLang="zh-CN" sz="1600" dirty="0" smtClean="0"/>
              <a:t>get info from running time (advanced </a:t>
            </a:r>
            <a:r>
              <a:rPr lang="en-US" altLang="zh-CN" sz="1600" dirty="0" err="1" smtClean="0"/>
              <a:t>topic,ASM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tools)</a:t>
            </a:r>
            <a:endParaRPr lang="en-US" altLang="en-US" sz="16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Objective: </a:t>
            </a:r>
          </a:p>
          <a:p>
            <a:pPr lvl="1" eaLnBrk="1" hangingPunct="1"/>
            <a:r>
              <a:rPr lang="en-US" altLang="en-US" sz="1600" dirty="0" smtClean="0"/>
              <a:t>Implement static program analysis of Scala based on </a:t>
            </a:r>
            <a:r>
              <a:rPr lang="en-US" altLang="en-US" sz="1600" dirty="0" err="1" smtClean="0"/>
              <a:t>JastAdd</a:t>
            </a:r>
            <a:r>
              <a:rPr lang="en-US" altLang="en-US" sz="1600" dirty="0" smtClean="0"/>
              <a:t> tool</a:t>
            </a:r>
          </a:p>
          <a:p>
            <a:pPr lvl="1" eaLnBrk="1" hangingPunct="1"/>
            <a:r>
              <a:rPr lang="en-US" altLang="en-US" sz="1600" dirty="0" smtClean="0"/>
              <a:t>Understand concepts about static program </a:t>
            </a:r>
            <a:r>
              <a:rPr lang="en-US" altLang="en-US" sz="1600" smtClean="0"/>
              <a:t>analysis </a:t>
            </a:r>
            <a:r>
              <a:rPr lang="en-US" altLang="en-US" sz="1600" smtClean="0"/>
              <a:t>deeply(AST)</a:t>
            </a:r>
            <a:endParaRPr lang="en-US" altLang="en-US" sz="1600" dirty="0" smtClean="0"/>
          </a:p>
          <a:p>
            <a:pPr eaLnBrk="1" hangingPunct="1"/>
            <a:endParaRPr lang="en-US" alt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620602" y="6289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055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41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Principles of Program Analysis. Nielsen, Nielsen, and </a:t>
            </a:r>
            <a:r>
              <a:rPr lang="en-US" dirty="0" err="1" smtClean="0"/>
              <a:t>Hankin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http://jastadd.org/web/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http://jflex.de/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http://beaver.sourceforge.net/</a:t>
            </a:r>
            <a:endParaRPr lang="en-US" dirty="0" smtClean="0"/>
          </a:p>
          <a:p>
            <a:r>
              <a:rPr lang="en-US" dirty="0" smtClean="0"/>
              <a:t>Static Type Analysis of Pattern Matching by Abstract Interpretation. Pietro Ferrara at et.</a:t>
            </a:r>
          </a:p>
          <a:p>
            <a:r>
              <a:rPr lang="en-US" dirty="0" smtClean="0"/>
              <a:t>Optimization and Performance Analysis of Scala over Java Compiler. </a:t>
            </a:r>
            <a:r>
              <a:rPr lang="en-US" dirty="0" err="1"/>
              <a:t>Deepali</a:t>
            </a:r>
            <a:r>
              <a:rPr lang="en-US" dirty="0"/>
              <a:t> </a:t>
            </a:r>
            <a:r>
              <a:rPr lang="en-US" dirty="0" smtClean="0"/>
              <a:t>Rai at el.</a:t>
            </a:r>
          </a:p>
          <a:p>
            <a:r>
              <a:rPr lang="en-US" dirty="0" smtClean="0"/>
              <a:t>Constructing Call Graphs of Scala Programs, </a:t>
            </a:r>
            <a:r>
              <a:rPr lang="en-US" dirty="0"/>
              <a:t>Karim </a:t>
            </a:r>
            <a:r>
              <a:rPr lang="en-US" dirty="0" smtClean="0"/>
              <a:t>Ali at 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00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8"/>
          <p:cNvSpPr>
            <a:spLocks noGrp="1"/>
          </p:cNvSpPr>
          <p:nvPr>
            <p:ph type="title" idx="4294967295"/>
          </p:nvPr>
        </p:nvSpPr>
        <p:spPr>
          <a:xfrm>
            <a:off x="1143000" y="2209800"/>
            <a:ext cx="7391400" cy="6096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altLang="en-US" dirty="0" smtClean="0"/>
              <a:t>Thank you !</a:t>
            </a:r>
          </a:p>
        </p:txBody>
      </p:sp>
      <p:sp>
        <p:nvSpPr>
          <p:cNvPr id="2" name="Rectangle 1"/>
          <p:cNvSpPr/>
          <p:nvPr/>
        </p:nvSpPr>
        <p:spPr>
          <a:xfrm>
            <a:off x="3577362" y="3244334"/>
            <a:ext cx="2518638" cy="646331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altLang="en-US" sz="3600" dirty="0">
                <a:latin typeface="+mj-lt"/>
                <a:ea typeface="+mj-ea"/>
                <a:cs typeface="+mj-cs"/>
              </a:rPr>
              <a:t>Questions?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0602" y="62891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304800" y="457200"/>
            <a:ext cx="80772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Work finished (based on </a:t>
            </a:r>
            <a:r>
              <a:rPr lang="en-US" altLang="en-US" dirty="0" err="1" smtClean="0"/>
              <a:t>JastAdd</a:t>
            </a:r>
            <a:r>
              <a:rPr lang="en-US" altLang="en-US" dirty="0" smtClean="0"/>
              <a:t>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361694" y="1371600"/>
            <a:ext cx="8229600" cy="441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Implement tools:  </a:t>
            </a:r>
            <a:r>
              <a:rPr lang="en-US" altLang="en-US" dirty="0" err="1" smtClean="0"/>
              <a:t>JastAdd</a:t>
            </a:r>
            <a:r>
              <a:rPr lang="en-US" altLang="en-US" dirty="0" smtClean="0"/>
              <a:t>/Java/ant/eclipse</a:t>
            </a:r>
          </a:p>
          <a:p>
            <a:pPr eaLnBrk="1" hangingPunct="1"/>
            <a:r>
              <a:rPr lang="en-US" altLang="en-US" dirty="0" smtClean="0"/>
              <a:t>Finished work:</a:t>
            </a:r>
          </a:p>
          <a:p>
            <a:pPr lvl="1" eaLnBrk="1" hangingPunct="1"/>
            <a:r>
              <a:rPr lang="en-US" altLang="en-US" dirty="0" smtClean="0"/>
              <a:t>Lexical (Scanner, </a:t>
            </a:r>
            <a:r>
              <a:rPr lang="en-US" altLang="en-US" dirty="0" err="1" smtClean="0"/>
              <a:t>Jflex</a:t>
            </a:r>
            <a:r>
              <a:rPr lang="en-US" altLang="en-US" dirty="0" smtClean="0"/>
              <a:t>) and Syntax (Parser, Beaver)  Analysis </a:t>
            </a:r>
          </a:p>
          <a:p>
            <a:pPr lvl="1" eaLnBrk="1" hangingPunct="1"/>
            <a:r>
              <a:rPr lang="en-US" altLang="en-US" dirty="0" smtClean="0"/>
              <a:t>Generate abstract syntax tree</a:t>
            </a:r>
          </a:p>
          <a:p>
            <a:pPr lvl="1" eaLnBrk="1" hangingPunct="1"/>
            <a:r>
              <a:rPr lang="en-US" altLang="en-US" dirty="0" smtClean="0"/>
              <a:t>Type checking</a:t>
            </a:r>
          </a:p>
          <a:p>
            <a:pPr lvl="1" eaLnBrk="1" hangingPunct="1"/>
            <a:r>
              <a:rPr lang="en-US" altLang="en-US" dirty="0" smtClean="0"/>
              <a:t>Data Flow Analysis</a:t>
            </a:r>
          </a:p>
          <a:p>
            <a:pPr lvl="2" eaLnBrk="1" hangingPunct="1"/>
            <a:r>
              <a:rPr lang="en-US" altLang="en-US" dirty="0" smtClean="0"/>
              <a:t>Available expressions analysis</a:t>
            </a:r>
          </a:p>
          <a:p>
            <a:pPr lvl="2" eaLnBrk="1" hangingPunct="1"/>
            <a:r>
              <a:rPr lang="en-US" altLang="en-US" dirty="0" smtClean="0"/>
              <a:t>Reaching Definition Analysis</a:t>
            </a:r>
          </a:p>
          <a:p>
            <a:pPr lvl="2" eaLnBrk="1" hangingPunct="1"/>
            <a:r>
              <a:rPr lang="en-US" altLang="en-US" dirty="0" smtClean="0"/>
              <a:t>Very Busy Expressions Analysis</a:t>
            </a:r>
          </a:p>
          <a:p>
            <a:pPr lvl="2" eaLnBrk="1" hangingPunct="1"/>
            <a:r>
              <a:rPr lang="en-US" altLang="en-US" dirty="0" smtClean="0"/>
              <a:t>Live Variables Analysis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620602" y="6289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The Features of Scala (vs Java)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305800" cy="441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Scala is object-oriented </a:t>
            </a:r>
            <a:r>
              <a:rPr lang="en-US" altLang="en-US" dirty="0"/>
              <a:t>(All types are </a:t>
            </a:r>
            <a:r>
              <a:rPr lang="en-US" altLang="en-US" dirty="0" smtClean="0"/>
              <a:t>objects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Scala is functional (flexibility but difficult to read)</a:t>
            </a:r>
          </a:p>
          <a:p>
            <a:pPr eaLnBrk="1" hangingPunct="1"/>
            <a:r>
              <a:rPr lang="en-US" altLang="en-US" dirty="0" smtClean="0"/>
              <a:t>Scala is statically typed (type inference, java)</a:t>
            </a:r>
          </a:p>
          <a:p>
            <a:pPr eaLnBrk="1" hangingPunct="1"/>
            <a:r>
              <a:rPr lang="en-US" altLang="en-US" dirty="0" smtClean="0"/>
              <a:t>Scala runs on the JVM  (Bytecode)</a:t>
            </a:r>
          </a:p>
          <a:p>
            <a:pPr eaLnBrk="1" hangingPunct="1"/>
            <a:r>
              <a:rPr lang="en-US" altLang="en-US" dirty="0" smtClean="0"/>
              <a:t>Scala can Execute Java Code</a:t>
            </a:r>
            <a:r>
              <a:rPr lang="en-US" altLang="en-US" dirty="0"/>
              <a:t>, and vice </a:t>
            </a:r>
            <a:r>
              <a:rPr lang="en-US" altLang="en-US" dirty="0" smtClean="0"/>
              <a:t>versa (Bytecode)</a:t>
            </a:r>
          </a:p>
        </p:txBody>
      </p:sp>
      <p:pic>
        <p:nvPicPr>
          <p:cNvPr id="10244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8483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0602" y="6289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228600" y="457200"/>
            <a:ext cx="8763000" cy="685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Scala Syntax(basically) 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752600"/>
            <a:ext cx="3933825" cy="790575"/>
          </a:xfrm>
          <a:prstGeom prst="rect">
            <a:avLst/>
          </a:prstGeom>
        </p:spPr>
      </p:pic>
      <p:pic>
        <p:nvPicPr>
          <p:cNvPr id="1126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46250"/>
            <a:ext cx="26860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813050"/>
            <a:ext cx="36957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781050" y="3763963"/>
            <a:ext cx="723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9900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   ::=   	x| n | a1 </a:t>
            </a:r>
            <a:r>
              <a:rPr lang="en-US" altLang="en-US" sz="1800" dirty="0" err="1"/>
              <a:t>opa</a:t>
            </a:r>
            <a:r>
              <a:rPr lang="en-US" altLang="en-US" sz="1800" dirty="0"/>
              <a:t> a2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   ::= 	true| false | not b| b1 </a:t>
            </a:r>
            <a:r>
              <a:rPr lang="en-US" altLang="en-US" sz="1800" dirty="0" err="1"/>
              <a:t>opb</a:t>
            </a:r>
            <a:r>
              <a:rPr lang="en-US" altLang="en-US" sz="1800" dirty="0"/>
              <a:t> b2 | a1 </a:t>
            </a:r>
            <a:r>
              <a:rPr lang="en-US" altLang="en-US" sz="1800" dirty="0" err="1"/>
              <a:t>opr</a:t>
            </a:r>
            <a:r>
              <a:rPr lang="en-US" altLang="en-US" sz="1800" dirty="0"/>
              <a:t> a2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S   ::= 	x = a | y += 6            -----------------Assignment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   |	</a:t>
            </a:r>
            <a:r>
              <a:rPr lang="en-US" altLang="en-US" sz="1800" dirty="0" err="1"/>
              <a:t>var</a:t>
            </a:r>
            <a:r>
              <a:rPr lang="en-US" altLang="en-US" sz="1800" dirty="0"/>
              <a:t> x:Int       	    -----------------Declare a variable 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   |     </a:t>
            </a:r>
            <a:r>
              <a:rPr lang="en-US" altLang="en-US" sz="1800" dirty="0" err="1"/>
              <a:t>val</a:t>
            </a:r>
            <a:r>
              <a:rPr lang="en-US" altLang="en-US" sz="1800" dirty="0"/>
              <a:t> y:Int = 5 	    -----------------Define a variable 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   |      if (b) {S1} else {S2} -----------------if else statement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   |      while(b) {S}             -----------------While statement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   |	  S1;S2                     -----------------sequential statements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6049963" y="2968625"/>
            <a:ext cx="194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9900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hlinkClick r:id="rId6"/>
              </a:rPr>
              <a:t>Syntax Summary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0602" y="624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672804" y="4681538"/>
            <a:ext cx="5718596" cy="576262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38400" y="4419600"/>
            <a:ext cx="914400" cy="228600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Structure of a Scala program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3581400"/>
            <a:ext cx="8229600" cy="2590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A  program consist of classes</a:t>
            </a:r>
          </a:p>
          <a:p>
            <a:pPr eaLnBrk="1" hangingPunct="1"/>
            <a:r>
              <a:rPr lang="en-US" altLang="en-US" dirty="0" smtClean="0"/>
              <a:t>A class consist of Properties (Fields) and methods</a:t>
            </a:r>
          </a:p>
          <a:p>
            <a:pPr eaLnBrk="1" hangingPunct="1"/>
            <a:r>
              <a:rPr lang="en-US" altLang="en-US" dirty="0"/>
              <a:t>J</a:t>
            </a:r>
            <a:r>
              <a:rPr lang="en-US" altLang="en-US" dirty="0" smtClean="0"/>
              <a:t>ust focus on analysis about Properties. (</a:t>
            </a:r>
            <a:r>
              <a:rPr lang="en-US" altLang="en-US" dirty="0" err="1" smtClean="0"/>
              <a:t>Intraprocedural</a:t>
            </a:r>
            <a:r>
              <a:rPr lang="en-US" altLang="en-US" dirty="0" smtClean="0"/>
              <a:t> Analysis)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2563"/>
            <a:ext cx="77724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0602" y="6289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Type C</a:t>
            </a:r>
            <a:r>
              <a:rPr lang="en-US" altLang="zh-CN" dirty="0" smtClean="0">
                <a:ea typeface="宋体" panose="02010600030101010101" pitchFamily="2" charset="-122"/>
              </a:rPr>
              <a:t>hecking (basically)</a:t>
            </a:r>
            <a:endParaRPr lang="en-US" altLang="en-US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71600" y="1143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381553"/>
              </p:ext>
            </p:extLst>
          </p:nvPr>
        </p:nvGraphicFramePr>
        <p:xfrm>
          <a:off x="1981200" y="1028700"/>
          <a:ext cx="58674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Visio" r:id="rId5" imgW="6324686" imgH="5543626" progId="Visio.Drawing.15">
                  <p:embed/>
                </p:oleObj>
              </mc:Choice>
              <mc:Fallback>
                <p:oleObj name="Visio" r:id="rId5" imgW="6324686" imgH="5543626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28700"/>
                        <a:ext cx="5867400" cy="5143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20602" y="6289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067" y="591982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Source code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391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Junit Test Case of Type Check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20602" y="6289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" y="1447800"/>
            <a:ext cx="8197269" cy="48535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r_stand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C9900"/>
      </a:lt2>
      <a:accent1>
        <a:srgbClr val="D58F11"/>
      </a:accent1>
      <a:accent2>
        <a:srgbClr val="CC9900"/>
      </a:accent2>
      <a:accent3>
        <a:srgbClr val="FFFFFF"/>
      </a:accent3>
      <a:accent4>
        <a:srgbClr val="000000"/>
      </a:accent4>
      <a:accent5>
        <a:srgbClr val="E7C6AA"/>
      </a:accent5>
      <a:accent6>
        <a:srgbClr val="B98A00"/>
      </a:accent6>
      <a:hlink>
        <a:srgbClr val="FF9900"/>
      </a:hlink>
      <a:folHlink>
        <a:srgbClr val="E1B700"/>
      </a:folHlink>
    </a:clrScheme>
    <a:fontScheme name="1_ir_stand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ir_stand_templat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r_stand_templat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r_stand_templat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r_stand_templat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r_stand_templat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r_stand_templat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r_stand_templat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r_stand_templat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r_stand_templat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r_stand_templat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r_stand_templat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r_stand_templat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r_stand_template 13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B98A0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r_stand_template 14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6CAAA"/>
        </a:accent5>
        <a:accent6>
          <a:srgbClr val="B98A0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r_stand_template 15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D58F11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7C6AA"/>
        </a:accent5>
        <a:accent6>
          <a:srgbClr val="B98A0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r_stand_template 16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D58F11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7C6AA"/>
        </a:accent5>
        <a:accent6>
          <a:srgbClr val="B98A00"/>
        </a:accent6>
        <a:hlink>
          <a:srgbClr val="FF99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10026</TotalTime>
  <Words>1468</Words>
  <Application>Microsoft Office PowerPoint</Application>
  <PresentationFormat>On-screen Show (4:3)</PresentationFormat>
  <Paragraphs>294</Paragraphs>
  <Slides>31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ＭＳ Ｐゴシック</vt:lpstr>
      <vt:lpstr>宋体</vt:lpstr>
      <vt:lpstr>Arial</vt:lpstr>
      <vt:lpstr>Comic Sans MS</vt:lpstr>
      <vt:lpstr>Times New Roman</vt:lpstr>
      <vt:lpstr>Wingdings</vt:lpstr>
      <vt:lpstr>1_ir_stand_template</vt:lpstr>
      <vt:lpstr>Visio</vt:lpstr>
      <vt:lpstr>Static program analysis of Scala based on JastAdd</vt:lpstr>
      <vt:lpstr>Outline</vt:lpstr>
      <vt:lpstr>Motivation</vt:lpstr>
      <vt:lpstr>Work finished (based on JastAdd)</vt:lpstr>
      <vt:lpstr>The Features of Scala (vs Java)</vt:lpstr>
      <vt:lpstr>Scala Syntax(basically) </vt:lpstr>
      <vt:lpstr>Structure of a Scala program</vt:lpstr>
      <vt:lpstr>Type Checking (basically)</vt:lpstr>
      <vt:lpstr>Junit Test Case of Type Check</vt:lpstr>
      <vt:lpstr>Data Flow Analysis</vt:lpstr>
      <vt:lpstr>Classical Data Flow Analyses</vt:lpstr>
      <vt:lpstr>Available Expression Analysis</vt:lpstr>
      <vt:lpstr>Uses of Available Expressions</vt:lpstr>
      <vt:lpstr>Equations of Available Expressions</vt:lpstr>
      <vt:lpstr>Junit Test Case of AE</vt:lpstr>
      <vt:lpstr>Reaching Definition Analysis</vt:lpstr>
      <vt:lpstr>Uses of Reaching Definition</vt:lpstr>
      <vt:lpstr>Equations of Reaching Definition</vt:lpstr>
      <vt:lpstr>Junit Test Case of RD</vt:lpstr>
      <vt:lpstr>Very Busy Expressions Analysis</vt:lpstr>
      <vt:lpstr>Uses of Very Busy Expressions</vt:lpstr>
      <vt:lpstr>Equations of Very Busy Expressions</vt:lpstr>
      <vt:lpstr>Junit Test Case of VB</vt:lpstr>
      <vt:lpstr>Live Variables Analysis</vt:lpstr>
      <vt:lpstr>Uses of Live Variables</vt:lpstr>
      <vt:lpstr>Equations of Live Variables</vt:lpstr>
      <vt:lpstr>Junit Test Case of LV</vt:lpstr>
      <vt:lpstr>Space of Data Flow Analyses</vt:lpstr>
      <vt:lpstr>Summary</vt:lpstr>
      <vt:lpstr>References</vt:lpstr>
      <vt:lpstr>Thank you !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Institutional Research</dc:title>
  <dc:creator>IR</dc:creator>
  <cp:lastModifiedBy>Bingbing Rao</cp:lastModifiedBy>
  <cp:revision>641</cp:revision>
  <cp:lastPrinted>1601-01-01T00:00:00Z</cp:lastPrinted>
  <dcterms:created xsi:type="dcterms:W3CDTF">2002-11-12T22:31:46Z</dcterms:created>
  <dcterms:modified xsi:type="dcterms:W3CDTF">2016-04-26T17:24:59Z</dcterms:modified>
</cp:coreProperties>
</file>