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3"/>
  </p:sldMasterIdLst>
  <p:notesMasterIdLst>
    <p:notesMasterId r:id="rId19"/>
  </p:notesMasterIdLst>
  <p:handoutMasterIdLst>
    <p:handoutMasterId r:id="rId20"/>
  </p:handoutMasterIdLst>
  <p:sldIdLst>
    <p:sldId id="289" r:id="rId4"/>
    <p:sldId id="290" r:id="rId5"/>
    <p:sldId id="303" r:id="rId6"/>
    <p:sldId id="310" r:id="rId7"/>
    <p:sldId id="304" r:id="rId8"/>
    <p:sldId id="305" r:id="rId9"/>
    <p:sldId id="316" r:id="rId10"/>
    <p:sldId id="309" r:id="rId11"/>
    <p:sldId id="306" r:id="rId12"/>
    <p:sldId id="312" r:id="rId13"/>
    <p:sldId id="307" r:id="rId14"/>
    <p:sldId id="313" r:id="rId15"/>
    <p:sldId id="308" r:id="rId16"/>
    <p:sldId id="314" r:id="rId17"/>
    <p:sldId id="315" r:id="rId18"/>
  </p:sldIdLst>
  <p:sldSz cx="12192000" cy="6858000"/>
  <p:notesSz cx="6858000" cy="9029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608013" indent="-150813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1217613" indent="-303213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827213" indent="-455613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2436813" indent="-608013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22458A"/>
    <a:srgbClr val="2B56AB"/>
    <a:srgbClr val="0033CC"/>
    <a:srgbClr val="3366CC"/>
    <a:srgbClr val="0066CC"/>
    <a:srgbClr val="F77B0B"/>
    <a:srgbClr val="B2F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65" autoAdjust="0"/>
    <p:restoredTop sz="94634" autoAdjust="0"/>
  </p:normalViewPr>
  <p:slideViewPr>
    <p:cSldViewPr snapToGrid="0">
      <p:cViewPr varScale="1">
        <p:scale>
          <a:sx n="98" d="100"/>
          <a:sy n="98" d="100"/>
        </p:scale>
        <p:origin x="6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defTabSz="908050" eaLnBrk="1" hangingPunct="1">
              <a:defRPr sz="1200" dirty="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algn="r" defTabSz="908050" eaLnBrk="1" hangingPunct="1">
              <a:defRPr sz="1200" dirty="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defTabSz="908050" eaLnBrk="1" hangingPunct="1">
              <a:defRPr sz="1200" dirty="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algn="r" defTabSz="908050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65EA20AB-462E-48F1-9636-820F43AD4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59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defTabSz="908050" eaLnBrk="1" hangingPunct="1">
              <a:defRPr sz="1200" dirty="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>
            <a:lvl1pPr algn="r" defTabSz="908050" eaLnBrk="1" hangingPunct="1">
              <a:defRPr sz="1200" dirty="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9100" y="676275"/>
            <a:ext cx="601980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9425"/>
            <a:ext cx="50292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7263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defTabSz="908050" eaLnBrk="1" hangingPunct="1">
              <a:defRPr sz="1200" dirty="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7263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3" tIns="45387" rIns="90773" bIns="45387" numCol="1" anchor="b" anchorCtr="0" compatLnSpc="1">
            <a:prstTxWarp prst="textNoShape">
              <a:avLst/>
            </a:prstTxWarp>
          </a:bodyPr>
          <a:lstStyle>
            <a:lvl1pPr algn="r" defTabSz="908050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4B3AEA2A-80CF-4EBF-A9E0-600124F3FA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1pPr>
    <a:lvl2pPr marL="608013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2pPr>
    <a:lvl3pPr marL="1217613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3pPr>
    <a:lvl4pPr marL="1827213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4pPr>
    <a:lvl5pPr marL="2436813" algn="l" rtl="0" eaLnBrk="0" fontAlgn="base" hangingPunct="0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0805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0805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0805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08050"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E2C5D95-3235-43F1-A094-D8863AD0DA38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4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3AEA2A-80CF-4EBF-A9E0-600124F3FA7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4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338" y="6418263"/>
            <a:ext cx="4270375" cy="463550"/>
            <a:chOff x="25277" y="6418446"/>
            <a:chExt cx="3202090" cy="46344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5277" y="6420223"/>
              <a:ext cx="1401712" cy="461665"/>
              <a:chOff x="180446" y="6396335"/>
              <a:chExt cx="1401712" cy="4616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6134" y="6396145"/>
                <a:ext cx="1116565" cy="461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 smtClean="0">
                    <a:latin typeface="Arial"/>
                    <a:cs typeface="Arial"/>
                  </a:rPr>
                  <a:t>@IITSEC</a:t>
                </a:r>
                <a:endParaRPr lang="en-US" dirty="0">
                  <a:latin typeface="Arial"/>
                  <a:cs typeface="Arial"/>
                </a:endParaRPr>
              </a:p>
            </p:txBody>
          </p:sp>
          <p:pic>
            <p:nvPicPr>
              <p:cNvPr id="10" name="Picture 18" descr="twitterlogosmall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46" y="6463594"/>
                <a:ext cx="357753" cy="289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552672" y="6418446"/>
              <a:ext cx="1674695" cy="461665"/>
              <a:chOff x="1820513" y="6459130"/>
              <a:chExt cx="1674695" cy="461665"/>
            </a:xfrm>
          </p:grpSpPr>
          <p:pic>
            <p:nvPicPr>
              <p:cNvPr id="7" name="Picture 15" descr="YouTube_icon_block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0513" y="6485187"/>
                <a:ext cx="343275" cy="343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2141759" y="6459130"/>
                <a:ext cx="1353449" cy="461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 err="1" smtClean="0">
                    <a:latin typeface="Arial"/>
                    <a:cs typeface="Arial"/>
                  </a:rPr>
                  <a:t>NTSAToday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pic>
        <p:nvPicPr>
          <p:cNvPr id="11" name="Picture 19" descr="itsec_ppt_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>
            <a:off x="0" y="1123950"/>
            <a:ext cx="1219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033713" y="0"/>
            <a:ext cx="5792787" cy="1130300"/>
            <a:chOff x="1564509" y="2502661"/>
            <a:chExt cx="5953689" cy="1162459"/>
          </a:xfrm>
        </p:grpSpPr>
        <p:pic>
          <p:nvPicPr>
            <p:cNvPr id="14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4509" y="2510043"/>
              <a:ext cx="5953689" cy="1155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727" y="2502661"/>
              <a:ext cx="1868408" cy="1128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54" b="-5959"/>
          <a:stretch>
            <a:fillRect/>
          </a:stretch>
        </p:blipFill>
        <p:spPr bwMode="auto">
          <a:xfrm>
            <a:off x="14288" y="-20638"/>
            <a:ext cx="6477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888" y="-26988"/>
            <a:ext cx="17367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-25400"/>
            <a:ext cx="1157287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871093" y="1858346"/>
            <a:ext cx="10449813" cy="1229411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rgbClr val="CC3300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/>
          </p:nvPr>
        </p:nvSpPr>
        <p:spPr>
          <a:xfrm>
            <a:off x="2070100" y="3565525"/>
            <a:ext cx="8478838" cy="1934127"/>
          </a:xfrm>
        </p:spPr>
        <p:txBody>
          <a:bodyPr/>
          <a:lstStyle>
            <a:lvl1pPr marL="0" indent="0" algn="ctr">
              <a:buNone/>
              <a:defRPr sz="2400" b="1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82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80132" y="1046715"/>
            <a:ext cx="11250613" cy="5075237"/>
          </a:xfrm>
        </p:spPr>
        <p:txBody>
          <a:bodyPr/>
          <a:lstStyle>
            <a:lvl3pPr marL="1523962" indent="-304792">
              <a:buClr>
                <a:schemeClr val="tx1"/>
              </a:buClr>
              <a:buFont typeface="Wingdings" charset="2"/>
              <a:buChar char="v"/>
              <a:defRPr sz="2000">
                <a:latin typeface="Arial Narrow" charset="0"/>
                <a:ea typeface="Arial Narrow" charset="0"/>
                <a:cs typeface="Arial Narrow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8A22E-E4FE-4FA8-B6EB-F0296EC486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105439" y="989946"/>
            <a:ext cx="5609483" cy="4896678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0817" y="990774"/>
            <a:ext cx="5446091" cy="4895850"/>
          </a:xfrm>
        </p:spPr>
        <p:txBody>
          <a:bodyPr/>
          <a:lstStyle>
            <a:lvl3pPr marL="1523962" indent="-304792">
              <a:defRPr lang="en-US" sz="2000" dirty="0" smtClean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DCA2D-5989-485C-A423-7626DA804C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0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itsec_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10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663" y="990600"/>
            <a:ext cx="110077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2397125" y="0"/>
            <a:ext cx="74168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893425" y="6477000"/>
            <a:ext cx="820738" cy="341313"/>
          </a:xfrm>
          <a:prstGeom prst="rect">
            <a:avLst/>
          </a:prstGeom>
        </p:spPr>
        <p:txBody>
          <a:bodyPr/>
          <a:lstStyle>
            <a:lvl1pPr algn="r" eaLnBrk="1" hangingPunct="1">
              <a:defRPr sz="2133" smtClean="0">
                <a:latin typeface="Tahoma" charset="0"/>
              </a:defRPr>
            </a:lvl1pPr>
          </a:lstStyle>
          <a:p>
            <a:pPr>
              <a:defRPr/>
            </a:pPr>
            <a:fld id="{6ECFF314-54D8-4DF1-9778-EEB6B9E5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0" name="Group 20"/>
          <p:cNvGrpSpPr>
            <a:grpSpLocks/>
          </p:cNvGrpSpPr>
          <p:nvPr/>
        </p:nvGrpSpPr>
        <p:grpSpPr bwMode="auto">
          <a:xfrm>
            <a:off x="47625" y="6461125"/>
            <a:ext cx="1870075" cy="461963"/>
            <a:chOff x="180446" y="6396335"/>
            <a:chExt cx="1401712" cy="461666"/>
          </a:xfrm>
        </p:grpSpPr>
        <p:sp>
          <p:nvSpPr>
            <p:cNvPr id="1035" name="Rectangle 21"/>
            <p:cNvSpPr>
              <a:spLocks noChangeArrowheads="1"/>
            </p:cNvSpPr>
            <p:nvPr/>
          </p:nvSpPr>
          <p:spPr bwMode="auto">
            <a:xfrm>
              <a:off x="466227" y="6396335"/>
              <a:ext cx="1115931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@IITSEC</a:t>
              </a:r>
            </a:p>
          </p:txBody>
        </p:sp>
        <p:pic>
          <p:nvPicPr>
            <p:cNvPr id="1036" name="Picture 22" descr="twitterlogosmal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6" y="6463594"/>
              <a:ext cx="357753" cy="289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2084388" y="6459538"/>
            <a:ext cx="2233612" cy="461962"/>
            <a:chOff x="1820513" y="6459130"/>
            <a:chExt cx="1674695" cy="461666"/>
          </a:xfrm>
        </p:grpSpPr>
        <p:pic>
          <p:nvPicPr>
            <p:cNvPr id="1033" name="Picture 24" descr="YouTube_icon_blo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513" y="6485187"/>
              <a:ext cx="343275" cy="34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Rectangle 25"/>
            <p:cNvSpPr>
              <a:spLocks noChangeArrowheads="1"/>
            </p:cNvSpPr>
            <p:nvPr/>
          </p:nvSpPr>
          <p:spPr bwMode="auto">
            <a:xfrm>
              <a:off x="2141616" y="6459130"/>
              <a:ext cx="135359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NTSAToday</a:t>
              </a:r>
            </a:p>
          </p:txBody>
        </p:sp>
      </p:grpSp>
      <p:pic>
        <p:nvPicPr>
          <p:cNvPr id="103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388" y="6445250"/>
            <a:ext cx="4508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ahoma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F77B0B"/>
          </a:solidFill>
          <a:latin typeface="Tahoma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F77B0B"/>
          </a:solidFill>
          <a:latin typeface="Tahoma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F77B0B"/>
          </a:solidFill>
          <a:latin typeface="Tahoma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F77B0B"/>
          </a:solidFill>
          <a:latin typeface="Tahoma" charset="0"/>
        </a:defRPr>
      </a:lvl9pPr>
    </p:titleStyle>
    <p:bodyStyle>
      <a:lvl1pPr marL="455613" indent="-455613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989013" indent="-379413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522413" indent="-3032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Arial Narrow" panose="020B0606020202030204" pitchFamily="34" charset="0"/>
          <a:cs typeface="Arial Narrow" panose="020B0606020202030204" pitchFamily="34" charset="0"/>
        </a:defRPr>
      </a:lvl3pPr>
      <a:lvl4pPr marL="2132013" indent="-3032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Arial Narrow" panose="020B0606020202030204" pitchFamily="34" charset="0"/>
          <a:cs typeface="Arial Narrow" panose="020B0606020202030204" pitchFamily="34" charset="0"/>
        </a:defRPr>
      </a:lvl4pPr>
      <a:lvl5pPr marL="2741613" indent="-3032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Arial Narrow" panose="020B0606020202030204" pitchFamily="34" charset="0"/>
          <a:cs typeface="Arial Narrow" panose="020B060602020203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wchung@ucf.edu" TargetMode="External"/><Relationship Id="rId4" Type="http://schemas.openxmlformats.org/officeDocument/2006/relationships/hyperlink" Target="http://cyber.ist.ucf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71538" y="1858963"/>
            <a:ext cx="10448925" cy="1228725"/>
          </a:xfrm>
        </p:spPr>
        <p:txBody>
          <a:bodyPr/>
          <a:lstStyle/>
          <a:p>
            <a:pPr>
              <a:defRPr/>
            </a:pPr>
            <a:r>
              <a:rPr lang="en-US" dirty="0"/>
              <a:t>Dynamic Trend Detection </a:t>
            </a:r>
            <a:r>
              <a:rPr lang="en-US" dirty="0" smtClean="0"/>
              <a:t>in U.S. Border Security </a:t>
            </a:r>
            <a:r>
              <a:rPr lang="en-US" dirty="0"/>
              <a:t>Social-Media Networks</a:t>
            </a:r>
          </a:p>
        </p:txBody>
      </p:sp>
      <p:sp>
        <p:nvSpPr>
          <p:cNvPr id="512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070100" y="3565525"/>
            <a:ext cx="8478838" cy="1933575"/>
          </a:xfrm>
        </p:spPr>
        <p:txBody>
          <a:bodyPr/>
          <a:lstStyle/>
          <a:p>
            <a:r>
              <a:rPr lang="en-US" altLang="en-US" dirty="0" smtClean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Wingyan Chung, </a:t>
            </a:r>
            <a:r>
              <a:rPr lang="en-US" altLang="en-US" dirty="0" err="1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BingBing</a:t>
            </a:r>
            <a:r>
              <a:rPr lang="en-US" altLang="en-US" dirty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 </a:t>
            </a:r>
            <a:r>
              <a:rPr lang="en-US" altLang="en-US" dirty="0" smtClean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Rao, </a:t>
            </a:r>
            <a:r>
              <a:rPr lang="en-US" altLang="en-US" dirty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and </a:t>
            </a:r>
            <a:r>
              <a:rPr lang="en-US" altLang="en-US" dirty="0" err="1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Liqiang</a:t>
            </a:r>
            <a:r>
              <a:rPr lang="en-US" altLang="en-US" dirty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 </a:t>
            </a:r>
            <a:r>
              <a:rPr lang="en-US" altLang="en-US" dirty="0" smtClean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Wang</a:t>
            </a:r>
          </a:p>
          <a:p>
            <a:r>
              <a:rPr lang="en-US" altLang="en-US" dirty="0" smtClean="0"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University of Central Florida </a:t>
            </a:r>
          </a:p>
          <a:p>
            <a:endParaRPr lang="en-US" altLang="en-US" dirty="0" smtClean="0"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  <a:p>
            <a:endParaRPr lang="en-US" altLang="en-US" dirty="0" smtClean="0"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56" y="4532312"/>
            <a:ext cx="2626926" cy="1654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98196" y="6178312"/>
            <a:ext cx="339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Acknowledgments:</a:t>
            </a:r>
            <a:r>
              <a:rPr lang="en-US" sz="1200" dirty="0" smtClean="0"/>
              <a:t> Funding support by NSF </a:t>
            </a:r>
            <a:r>
              <a:rPr lang="en-US" sz="1200" dirty="0"/>
              <a:t>CAREER (grant #1622292) and by Intel Corporation (grant #23568271).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8" y="-27711"/>
            <a:ext cx="11388436" cy="301005"/>
          </a:xfrm>
        </p:spPr>
        <p:txBody>
          <a:bodyPr/>
          <a:lstStyle/>
          <a:p>
            <a:r>
              <a:rPr lang="en-US" sz="2400" dirty="0"/>
              <a:t>Experimental </a:t>
            </a:r>
            <a:r>
              <a:rPr lang="en-US" sz="2400" dirty="0" smtClean="0"/>
              <a:t>Findings (1): </a:t>
            </a:r>
            <a:r>
              <a:rPr lang="en-US" sz="2400" dirty="0"/>
              <a:t>P</a:t>
            </a:r>
            <a:r>
              <a:rPr lang="en-US" sz="2400" dirty="0" smtClean="0"/>
              <a:t>redicting </a:t>
            </a:r>
            <a:r>
              <a:rPr lang="en-US" sz="2400" dirty="0"/>
              <a:t>agent activities on </a:t>
            </a:r>
            <a:r>
              <a:rPr lang="en-US" sz="2400" dirty="0" smtClean="0"/>
              <a:t>8/10/2013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41565" y="287150"/>
            <a:ext cx="11371373" cy="65847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11180185" y="1136073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w=4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80184" y="3287114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54480" y="5320145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90" y="-1"/>
            <a:ext cx="11305309" cy="306678"/>
          </a:xfrm>
        </p:spPr>
        <p:txBody>
          <a:bodyPr/>
          <a:lstStyle/>
          <a:p>
            <a:r>
              <a:rPr lang="en-US" sz="2400" dirty="0" smtClean="0"/>
              <a:t>Experimental Findings (</a:t>
            </a:r>
            <a:r>
              <a:rPr lang="en-US" sz="2400" dirty="0"/>
              <a:t>2) : Predicting agent activities on </a:t>
            </a:r>
            <a:r>
              <a:rPr lang="en-US" sz="2400" dirty="0" smtClean="0"/>
              <a:t>8/13/2013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6364"/>
            <a:ext cx="11205905" cy="65116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1072764" y="1153115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𝛼=.3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72763" y="3304156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𝛼=.5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22283" y="5334000"/>
            <a:ext cx="1069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𝛼=.7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ccuracy </a:t>
            </a:r>
            <a:r>
              <a:rPr lang="en-US" dirty="0"/>
              <a:t>of NIM (red lines with round dots) increases generally as α increases from 0 to 1. In contrast, the accuracy of EAM (blue lines with square dots) decreases generally as α </a:t>
            </a:r>
            <a:r>
              <a:rPr lang="en-US" dirty="0" smtClean="0"/>
              <a:t>increases.</a:t>
            </a:r>
          </a:p>
          <a:p>
            <a:r>
              <a:rPr lang="en-US" dirty="0"/>
              <a:t>NIM outperformed EAM for all window sizes and α values </a:t>
            </a:r>
            <a:endParaRPr lang="en-US" dirty="0" smtClean="0"/>
          </a:p>
          <a:p>
            <a:r>
              <a:rPr lang="en-US" dirty="0"/>
              <a:t>NIM outperformed EAM based on </a:t>
            </a:r>
            <a:r>
              <a:rPr lang="en-US" i="1" dirty="0"/>
              <a:t>SMAPE</a:t>
            </a:r>
            <a:r>
              <a:rPr lang="en-US" dirty="0"/>
              <a:t> (when </a:t>
            </a:r>
            <a:r>
              <a:rPr lang="en-US" i="1" dirty="0"/>
              <a:t>α</a:t>
            </a:r>
            <a:r>
              <a:rPr lang="en-US" dirty="0"/>
              <a:t> &gt; 0.5) and based on </a:t>
            </a:r>
            <a:r>
              <a:rPr lang="en-US" i="1" dirty="0"/>
              <a:t>RMSE</a:t>
            </a:r>
            <a:r>
              <a:rPr lang="en-US" dirty="0"/>
              <a:t> (when </a:t>
            </a:r>
            <a:r>
              <a:rPr lang="en-US" i="1" dirty="0"/>
              <a:t>α</a:t>
            </a:r>
            <a:r>
              <a:rPr lang="en-US" dirty="0"/>
              <a:t> &gt; 0.6) for all window </a:t>
            </a:r>
            <a:r>
              <a:rPr lang="en-US" dirty="0" smtClean="0"/>
              <a:t>sizes.</a:t>
            </a:r>
          </a:p>
          <a:p>
            <a:r>
              <a:rPr lang="en-US" dirty="0"/>
              <a:t>A</a:t>
            </a:r>
            <a:r>
              <a:rPr lang="en-US" dirty="0" smtClean="0"/>
              <a:t>ccuracies </a:t>
            </a:r>
            <a:r>
              <a:rPr lang="en-US" dirty="0"/>
              <a:t>of both </a:t>
            </a:r>
            <a:r>
              <a:rPr lang="en-US" dirty="0" smtClean="0"/>
              <a:t>models </a:t>
            </a:r>
            <a:r>
              <a:rPr lang="en-US" dirty="0"/>
              <a:t>improve as the window size </a:t>
            </a:r>
            <a:r>
              <a:rPr lang="en-US" dirty="0" smtClean="0"/>
              <a:t>increases.</a:t>
            </a:r>
          </a:p>
          <a:p>
            <a:r>
              <a:rPr lang="en-US" dirty="0"/>
              <a:t>NIM (columns with red solid fill) outperformed EAM (columns with blue slanted line fill) in 12 of the 18 comparisons for </a:t>
            </a:r>
            <a:r>
              <a:rPr lang="en-US" i="1" dirty="0"/>
              <a:t>w</a:t>
            </a:r>
            <a:r>
              <a:rPr lang="en-US" dirty="0"/>
              <a:t> = 8 and </a:t>
            </a:r>
            <a:r>
              <a:rPr lang="en-US" i="1" dirty="0"/>
              <a:t>w</a:t>
            </a:r>
            <a:r>
              <a:rPr lang="en-US" dirty="0"/>
              <a:t> = 12 (especially when </a:t>
            </a:r>
            <a:r>
              <a:rPr lang="en-US" i="1" dirty="0"/>
              <a:t>α</a:t>
            </a:r>
            <a:r>
              <a:rPr lang="en-US" dirty="0">
                <a:sym typeface="Symbol" charset="2"/>
              </a:rPr>
              <a:t></a:t>
            </a:r>
            <a:r>
              <a:rPr lang="en-US" dirty="0"/>
              <a:t> 0.5). </a:t>
            </a:r>
            <a:r>
              <a:rPr lang="en-US" dirty="0" smtClean="0"/>
              <a:t>In </a:t>
            </a:r>
            <a:r>
              <a:rPr lang="en-US" dirty="0"/>
              <a:t>contrast, EAM achieved higher accuracies when </a:t>
            </a:r>
            <a:r>
              <a:rPr lang="en-US" i="1" dirty="0"/>
              <a:t>w</a:t>
            </a:r>
            <a:r>
              <a:rPr lang="en-US" dirty="0"/>
              <a:t> = 4 for all values of </a:t>
            </a:r>
            <a:r>
              <a:rPr lang="en-US" i="1" dirty="0" smtClean="0"/>
              <a:t>α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NIM’s superior predictive accuracy can be attributed to its flexibility </a:t>
            </a:r>
            <a:r>
              <a:rPr lang="en-US" dirty="0"/>
              <a:t>in modeling link formation and its realistic prediction of future network </a:t>
            </a:r>
            <a:r>
              <a:rPr lang="en-US" dirty="0" smtClean="0"/>
              <a:t>configuration.</a:t>
            </a:r>
          </a:p>
          <a:p>
            <a:r>
              <a:rPr lang="en-US" dirty="0"/>
              <a:t>EAM follows a predefined exponential function to predict network activities, resulting in less accurate prediction when more recent data are </a:t>
            </a:r>
            <a:r>
              <a:rPr lang="en-US" dirty="0" smtClean="0"/>
              <a:t>considered.</a:t>
            </a:r>
          </a:p>
          <a:p>
            <a:r>
              <a:rPr lang="en-US" dirty="0" smtClean="0"/>
              <a:t>The </a:t>
            </a:r>
            <a:r>
              <a:rPr lang="en-US" dirty="0"/>
              <a:t>accurate predictions of network density and link formation by NIM translate to a superior forecast of temporal network activities due to both macroscopic and microscopic assessment of future </a:t>
            </a:r>
            <a:r>
              <a:rPr lang="en-US" dirty="0" smtClean="0"/>
              <a:t>trends.</a:t>
            </a:r>
          </a:p>
          <a:p>
            <a:r>
              <a:rPr lang="en-US" dirty="0"/>
              <a:t>Larger window sizes tend to favor NIM </a:t>
            </a:r>
            <a:r>
              <a:rPr lang="en-US" dirty="0" smtClean="0"/>
              <a:t>significantly.</a:t>
            </a:r>
          </a:p>
          <a:p>
            <a:r>
              <a:rPr lang="en-US" i="1" dirty="0"/>
              <a:t>LMAPE</a:t>
            </a:r>
            <a:r>
              <a:rPr lang="en-US" dirty="0"/>
              <a:t> described network activity trends and distribution the best because its logarithmic function and geometric mean denominator both served to gauge predictive accuracy in an unbiased manner.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0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developed and validated a dynamic network activity model to characterize temporal trends in a large social-media network of interactive human agents. </a:t>
            </a:r>
            <a:endParaRPr lang="en-US" dirty="0" smtClean="0"/>
          </a:p>
          <a:p>
            <a:pPr lvl="1"/>
            <a:r>
              <a:rPr lang="en-US" dirty="0" smtClean="0"/>
              <a:t>Two models were implemented and compared: EAM and NIM.</a:t>
            </a:r>
          </a:p>
          <a:p>
            <a:r>
              <a:rPr lang="en-US" dirty="0"/>
              <a:t>NIM achieved higher predictive accuracy than EAM when emphasis is placed on recent trends (i.e., high </a:t>
            </a:r>
            <a:r>
              <a:rPr lang="en-US" i="1" dirty="0">
                <a:sym typeface="Symbol" charset="2"/>
              </a:rPr>
              <a:t></a:t>
            </a:r>
            <a:r>
              <a:rPr lang="en-US" dirty="0" smtClean="0"/>
              <a:t>). NIM </a:t>
            </a:r>
            <a:r>
              <a:rPr lang="en-US" dirty="0"/>
              <a:t>also has generally less fluctuation in predictive accuracy than EAM across different temporal span of </a:t>
            </a:r>
            <a:r>
              <a:rPr lang="en-US" dirty="0" smtClean="0"/>
              <a:t>networks.</a:t>
            </a:r>
          </a:p>
          <a:p>
            <a:r>
              <a:rPr lang="en-US" dirty="0" smtClean="0"/>
              <a:t>Logarithmic </a:t>
            </a:r>
            <a:r>
              <a:rPr lang="en-US" dirty="0"/>
              <a:t>Median Absolute Percentage Error (</a:t>
            </a:r>
            <a:r>
              <a:rPr lang="en-US" i="1" dirty="0"/>
              <a:t>LMAPE</a:t>
            </a:r>
            <a:r>
              <a:rPr lang="en-US" dirty="0"/>
              <a:t>) </a:t>
            </a:r>
            <a:r>
              <a:rPr lang="en-US" dirty="0" smtClean="0"/>
              <a:t>was </a:t>
            </a:r>
            <a:r>
              <a:rPr lang="en-US" dirty="0"/>
              <a:t>found to provide more intuitive measurement than existing </a:t>
            </a:r>
            <a:r>
              <a:rPr lang="en-US" dirty="0" smtClean="0"/>
              <a:t>metrics.</a:t>
            </a:r>
          </a:p>
          <a:p>
            <a:r>
              <a:rPr lang="en-US" dirty="0" smtClean="0"/>
              <a:t>The research should provide new </a:t>
            </a:r>
            <a:r>
              <a:rPr lang="en-US" dirty="0"/>
              <a:t>approaches and system artifacts for dynamic trend detection in </a:t>
            </a:r>
            <a:r>
              <a:rPr lang="en-US" dirty="0" smtClean="0"/>
              <a:t>SM </a:t>
            </a:r>
            <a:r>
              <a:rPr lang="en-US" dirty="0"/>
              <a:t>networks, reporting new findings of network trend detection, and providing new technical approaches to process large graph-based </a:t>
            </a:r>
            <a:r>
              <a:rPr lang="en-US" dirty="0" smtClean="0"/>
              <a:t>data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3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63" y="4769202"/>
            <a:ext cx="7039611" cy="795338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Thank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" y="0"/>
            <a:ext cx="12192000" cy="491744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693820" y="5536628"/>
            <a:ext cx="5643154" cy="1132420"/>
          </a:xfrm>
          <a:prstGeom prst="rect">
            <a:avLst/>
          </a:prstGeom>
        </p:spPr>
        <p:txBody>
          <a:bodyPr vert="horz" lIns="109662" tIns="54832" rIns="109662" bIns="54832" rtlCol="0">
            <a:normAutofit fontScale="85000" lnSpcReduction="10000"/>
          </a:bodyPr>
          <a:lstStyle>
            <a:lvl1pPr marL="4556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989013" indent="-3794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522413" indent="-3032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Arial Narrow" panose="020B0606020202030204" pitchFamily="34" charset="0"/>
                <a:cs typeface="Arial Narrow" panose="020B0606020202030204" pitchFamily="34" charset="0"/>
              </a:defRPr>
            </a:lvl3pPr>
            <a:lvl4pPr marL="2132013" indent="-3032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Arial Narrow" panose="020B0606020202030204" pitchFamily="34" charset="0"/>
                <a:cs typeface="Arial Narrow" panose="020B0606020202030204" pitchFamily="34" charset="0"/>
              </a:defRPr>
            </a:lvl4pPr>
            <a:lvl5pPr marL="2741613" indent="-3032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Arial Narrow" panose="020B0606020202030204" pitchFamily="34" charset="0"/>
                <a:cs typeface="Arial Narrow" panose="020B0606020202030204" pitchFamily="34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667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667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667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667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r>
              <a:rPr lang="en-US" kern="0" dirty="0" smtClean="0"/>
              <a:t>Wingyan Chung, Ph.D.</a:t>
            </a:r>
          </a:p>
          <a:p>
            <a:pPr marL="0" indent="0" algn="r" eaLnBrk="1" hangingPunct="1">
              <a:buNone/>
            </a:pPr>
            <a:r>
              <a:rPr lang="en-US" kern="0" dirty="0" smtClean="0"/>
              <a:t>Email: </a:t>
            </a:r>
            <a:r>
              <a:rPr lang="en-US" kern="0" dirty="0" smtClean="0">
                <a:hlinkClick r:id="rId3"/>
              </a:rPr>
              <a:t>wchung@ucf.edu</a:t>
            </a:r>
            <a:r>
              <a:rPr lang="en-US" kern="0" dirty="0" smtClean="0"/>
              <a:t>; Tel.: (407) 882-1435</a:t>
            </a:r>
            <a:endParaRPr lang="en-US" kern="0" dirty="0"/>
          </a:p>
        </p:txBody>
      </p:sp>
      <p:sp>
        <p:nvSpPr>
          <p:cNvPr id="7" name="Rectangle 6"/>
          <p:cNvSpPr/>
          <p:nvPr/>
        </p:nvSpPr>
        <p:spPr>
          <a:xfrm>
            <a:off x="7022254" y="3067048"/>
            <a:ext cx="216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4"/>
              </a:rPr>
              <a:t>http://cyber.ist.ucf.edu/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81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397125" y="0"/>
            <a:ext cx="7931150" cy="795338"/>
          </a:xfrm>
        </p:spPr>
        <p:txBody>
          <a:bodyPr/>
          <a:lstStyle/>
          <a:p>
            <a:r>
              <a:rPr lang="en-US" altLang="en-US" dirty="0" smtClean="0"/>
              <a:t>Outline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1"/>
          </p:nvPr>
        </p:nvSpPr>
        <p:spPr>
          <a:xfrm>
            <a:off x="479425" y="1046163"/>
            <a:ext cx="11250613" cy="5075237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Temporal Models for Dynamic Trend Detection in SM Networks</a:t>
            </a:r>
          </a:p>
          <a:p>
            <a:r>
              <a:rPr lang="en-US" dirty="0" smtClean="0"/>
              <a:t>Model Evaluation</a:t>
            </a:r>
          </a:p>
          <a:p>
            <a:r>
              <a:rPr lang="en-US" dirty="0" smtClean="0"/>
              <a:t>Experimental Findings and Implications</a:t>
            </a:r>
          </a:p>
          <a:p>
            <a:r>
              <a:rPr lang="en-US" dirty="0" smtClean="0"/>
              <a:t>Conclusion</a:t>
            </a:r>
          </a:p>
          <a:p>
            <a:endParaRPr lang="en-US" altLang="en-US" dirty="0" smtClean="0"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temporal trends in large networks has strategic importance in many domains </a:t>
            </a:r>
            <a:endParaRPr lang="en-US" dirty="0" smtClean="0"/>
          </a:p>
          <a:p>
            <a:pPr lvl="1"/>
            <a:r>
              <a:rPr lang="en-US" dirty="0" smtClean="0"/>
              <a:t>Intelligence agencies examine organized networks of cyber-criminals to detect activity trends over time.</a:t>
            </a:r>
          </a:p>
          <a:p>
            <a:pPr lvl="1"/>
            <a:r>
              <a:rPr lang="en-US" dirty="0" smtClean="0"/>
              <a:t>E-commerce marketers study customer networks to detect changes in consumer preferences and habits.</a:t>
            </a:r>
          </a:p>
          <a:p>
            <a:pPr lvl="1"/>
            <a:r>
              <a:rPr lang="en-US" dirty="0" smtClean="0"/>
              <a:t>Border security agents analyze network relationships to identify illegal activities.</a:t>
            </a:r>
          </a:p>
          <a:p>
            <a:r>
              <a:rPr lang="en-US" dirty="0"/>
              <a:t>A common feature of these domains is the dynamic nature of the data obtained in their social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Social media has emerged as an important source of intelligence, and is identified as one of three major elements in “the enemy’s battle terrain” (Marble et al. 2015)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4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As computational power increases, graph analytics is increasingly used to facilitate complex calculation of graph metrics. </a:t>
            </a:r>
            <a:r>
              <a:rPr lang="en-US" dirty="0" smtClean="0"/>
              <a:t>However, research on dynamic trend detection in social networks is relatively scarce.</a:t>
            </a:r>
          </a:p>
          <a:p>
            <a:r>
              <a:rPr lang="en-US" dirty="0" smtClean="0"/>
              <a:t>This </a:t>
            </a:r>
            <a:r>
              <a:rPr lang="en-US" dirty="0"/>
              <a:t>research addresses the needs to accurately predict user activities in large-scale social networks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developed a new dynamic network prediction model that characterizes user interactions as they form relationships over time in </a:t>
            </a:r>
            <a:r>
              <a:rPr lang="en-US" dirty="0" smtClean="0"/>
              <a:t>networks.</a:t>
            </a:r>
          </a:p>
          <a:p>
            <a:pPr lvl="1"/>
            <a:r>
              <a:rPr lang="en-US" dirty="0" smtClean="0"/>
              <a:t>Implemented the model in a distributed computing environment</a:t>
            </a:r>
          </a:p>
          <a:p>
            <a:pPr lvl="1"/>
            <a:r>
              <a:rPr lang="en-US" dirty="0"/>
              <a:t>Conducted experiments using SM data on U.S. border security </a:t>
            </a:r>
            <a:r>
              <a:rPr lang="en-US" dirty="0" smtClean="0"/>
              <a:t>discussion</a:t>
            </a:r>
          </a:p>
          <a:p>
            <a:pPr lvl="2"/>
            <a:r>
              <a:rPr lang="en-US" dirty="0" smtClean="0"/>
              <a:t>SM community </a:t>
            </a:r>
            <a:r>
              <a:rPr lang="en-US" dirty="0"/>
              <a:t>consists of 210,921 human agents who posted 533,246 messages and formed 453,552 links among agents.</a:t>
            </a:r>
            <a:endParaRPr lang="en-US" dirty="0" smtClean="0"/>
          </a:p>
          <a:p>
            <a:pPr lvl="1"/>
            <a:r>
              <a:rPr lang="en-US" dirty="0" smtClean="0"/>
              <a:t>Evaluated the model against a benchmark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0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Social media analytics</a:t>
            </a:r>
          </a:p>
          <a:p>
            <a:pPr lvl="1"/>
            <a:r>
              <a:rPr lang="en-US" dirty="0" smtClean="0"/>
              <a:t>Sentiment </a:t>
            </a:r>
            <a:r>
              <a:rPr lang="en-US" dirty="0"/>
              <a:t>analysis and emotion extraction are important tools for understanding large amounts of social media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Network analysis involves centrality computation, influence identification, and community structure analysis, among others.</a:t>
            </a:r>
          </a:p>
          <a:p>
            <a:pPr lvl="1"/>
            <a:r>
              <a:rPr lang="en-US" dirty="0" smtClean="0"/>
              <a:t>Relevant work includes contagion in SM networks and influence propagation</a:t>
            </a:r>
            <a:endParaRPr lang="en-US" dirty="0"/>
          </a:p>
          <a:p>
            <a:r>
              <a:rPr lang="en-US" dirty="0" smtClean="0"/>
              <a:t>Temporal Network Dynamics</a:t>
            </a:r>
          </a:p>
          <a:p>
            <a:pPr lvl="1"/>
            <a:r>
              <a:rPr lang="en-US" dirty="0" smtClean="0"/>
              <a:t>Influence is modeled as conditional dependence between entity’s current state and previous state based on Markovian assumption (Pan et al. 2012)</a:t>
            </a:r>
          </a:p>
          <a:p>
            <a:pPr lvl="1"/>
            <a:r>
              <a:rPr lang="en-US" dirty="0" smtClean="0"/>
              <a:t>Dynamic network metrics were developed: emergence, persistence (Wei &amp; Carley 2015</a:t>
            </a:r>
            <a:r>
              <a:rPr lang="en-US" dirty="0" smtClean="0"/>
              <a:t>)</a:t>
            </a:r>
          </a:p>
          <a:p>
            <a:r>
              <a:rPr lang="en-US" dirty="0"/>
              <a:t>Technologies for Graph analytics and social network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Models for Dynamic Trend Detection in SM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  <a:r>
              <a:rPr lang="en-US" dirty="0"/>
              <a:t>: </a:t>
            </a:r>
            <a:r>
              <a:rPr lang="en-US" dirty="0" smtClean="0"/>
              <a:t>Exponential </a:t>
            </a:r>
            <a:r>
              <a:rPr lang="en-US" dirty="0"/>
              <a:t>Aggregation </a:t>
            </a:r>
            <a:r>
              <a:rPr lang="en-US" dirty="0" smtClean="0"/>
              <a:t>Model (EAM) (Wei &amp; Carley, 2015)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 single exponential smoothing formula to predict </a:t>
            </a:r>
            <a:r>
              <a:rPr lang="en-US" i="1" dirty="0" smtClean="0"/>
              <a:t>A(t+1)</a:t>
            </a:r>
            <a:r>
              <a:rPr lang="en-US" dirty="0" smtClean="0"/>
              <a:t> given </a:t>
            </a:r>
            <a:r>
              <a:rPr lang="en-US" i="1" dirty="0" smtClean="0"/>
              <a:t>A(1), A(2), </a:t>
            </a:r>
            <a:r>
              <a:rPr lang="is-IS" i="1" dirty="0" smtClean="0"/>
              <a:t>…, A(t)</a:t>
            </a:r>
            <a:endParaRPr lang="en-US" i="1" dirty="0" smtClean="0"/>
          </a:p>
          <a:p>
            <a:pPr lvl="1"/>
            <a:r>
              <a:rPr lang="en-US" dirty="0" smtClean="0"/>
              <a:t>Baseline model</a:t>
            </a:r>
            <a:endParaRPr lang="en-US" dirty="0"/>
          </a:p>
          <a:p>
            <a:r>
              <a:rPr lang="en-US" dirty="0" smtClean="0"/>
              <a:t>Model 2: Network Interaction Model with Random Link Formation (NIM)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simulated network of human agents based on the most recent known network configuration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imulates </a:t>
            </a:r>
            <a:r>
              <a:rPr lang="en-US" dirty="0"/>
              <a:t>randomness of agent interaction </a:t>
            </a:r>
            <a:endParaRPr lang="en-US" dirty="0" smtClean="0"/>
          </a:p>
          <a:p>
            <a:pPr lvl="1"/>
            <a:r>
              <a:rPr lang="en-US" dirty="0" smtClean="0"/>
              <a:t>Three Steps</a:t>
            </a:r>
          </a:p>
          <a:p>
            <a:pPr lvl="2"/>
            <a:r>
              <a:rPr lang="en-US" dirty="0" smtClean="0"/>
              <a:t>Initiation of network</a:t>
            </a:r>
          </a:p>
          <a:p>
            <a:pPr lvl="2"/>
            <a:r>
              <a:rPr lang="en-US" dirty="0" smtClean="0"/>
              <a:t>Simulation of network configuration</a:t>
            </a:r>
          </a:p>
          <a:p>
            <a:pPr lvl="2"/>
            <a:r>
              <a:rPr lang="en-US" dirty="0" smtClean="0"/>
              <a:t>Predicting activities of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4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Network 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of Network for time (t+1)</a:t>
            </a:r>
          </a:p>
          <a:p>
            <a:pPr lvl="1"/>
            <a:r>
              <a:rPr lang="en-US" dirty="0" smtClean="0"/>
              <a:t>Derive the network density using single exponential smoothing</a:t>
            </a:r>
          </a:p>
          <a:p>
            <a:pPr lvl="1"/>
            <a:r>
              <a:rPr lang="en-US" dirty="0" smtClean="0"/>
              <a:t>Add or delete agents based on a random interaction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activities of agents at time (t+1) using </a:t>
            </a:r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>
                <a:hlinkClick r:id="" action="ppaction://noaction"/>
              </a:rPr>
              <a:t>See supplementary slide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23709" cy="687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0" y="0"/>
            <a:ext cx="7416800" cy="795338"/>
          </a:xfrm>
        </p:spPr>
        <p:txBody>
          <a:bodyPr/>
          <a:lstStyle/>
          <a:p>
            <a:r>
              <a:rPr lang="en-US" dirty="0" smtClean="0"/>
              <a:t>Experimental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123708" y="1115988"/>
            <a:ext cx="5980812" cy="5075237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/>
              <a:t>The community consists of 210,921 human agents who posted 533,246 messages and formed 453,552 links among agents.</a:t>
            </a:r>
          </a:p>
          <a:p>
            <a:pPr lvl="1"/>
            <a:r>
              <a:rPr lang="en-US" dirty="0"/>
              <a:t>Data collected from Twitter during May-August of 2013 (average 4,773 tweets per day) using queries formulated by reviewing relevant literature.</a:t>
            </a:r>
            <a:endParaRPr lang="en-US" dirty="0" smtClean="0"/>
          </a:p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Model implementation</a:t>
            </a:r>
          </a:p>
          <a:p>
            <a:pPr lvl="1"/>
            <a:r>
              <a:rPr lang="en-US" dirty="0" smtClean="0"/>
              <a:t>Used to predict agent activities at time (t+1)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8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EAM and NIM were </a:t>
            </a:r>
            <a:r>
              <a:rPr lang="en-US" dirty="0"/>
              <a:t>validated using a social-media community focused on U.S. border and immigration </a:t>
            </a:r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 in the network represents a user; a link represents an interaction between two users. </a:t>
            </a:r>
            <a:r>
              <a:rPr lang="en-US" dirty="0" smtClean="0"/>
              <a:t>An interaction can be re-tweet, modified-tweet, or targeted-tweet.</a:t>
            </a:r>
          </a:p>
          <a:p>
            <a:r>
              <a:rPr lang="en-US" dirty="0"/>
              <a:t>The BC score </a:t>
            </a:r>
            <a:r>
              <a:rPr lang="en-US" dirty="0" smtClean="0"/>
              <a:t>was used as the “gold standard” </a:t>
            </a:r>
            <a:r>
              <a:rPr lang="en-US" dirty="0"/>
              <a:t>to evaluate our predictive models’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Evaluation Metrics</a:t>
            </a:r>
            <a:endParaRPr lang="en-US" dirty="0"/>
          </a:p>
          <a:p>
            <a:pPr lvl="1"/>
            <a:r>
              <a:rPr lang="en-US" dirty="0" smtClean="0"/>
              <a:t>Root Mean Square Error (RMSE)</a:t>
            </a:r>
            <a:endParaRPr lang="en-US" dirty="0"/>
          </a:p>
          <a:p>
            <a:pPr lvl="1"/>
            <a:r>
              <a:rPr lang="en-US" dirty="0"/>
              <a:t>Symmetric Mean Absolute Percentage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/>
              <a:t>Logarithmic Median Absolute Percentage </a:t>
            </a:r>
            <a:r>
              <a:rPr lang="en-US" dirty="0" smtClean="0"/>
              <a:t>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A22E-E4FE-4FA8-B6EB-F0296EC486A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171537" y="3440795"/>
            <a:ext cx="4895618" cy="10911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29152" y="4531987"/>
            <a:ext cx="5338003" cy="8552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744236" y="5501559"/>
            <a:ext cx="9313679" cy="8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ITSEC 2016 Paper Template.pot [Compatibility Mode]" id="{6AF96ADB-9BDE-454C-9333-559FAE7945D6}" vid="{2CB9A683-39E2-4ADF-9255-85685EA9B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7E50F16932FA4DA740AD241DCC42DC" ma:contentTypeVersion="1" ma:contentTypeDescription="Create a new document." ma:contentTypeScope="" ma:versionID="cf3becb063dad1cc8b49e034e445ab8d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C709B06-5FA7-40B8-A752-7128AA94FE0C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C5F1E05-96DA-4377-A6E4-484D5E715A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1124</Words>
  <Application>Microsoft Macintosh PowerPoint</Application>
  <PresentationFormat>Widescreen</PresentationFormat>
  <Paragraphs>114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Narrow</vt:lpstr>
      <vt:lpstr>Symbol</vt:lpstr>
      <vt:lpstr>Tahoma</vt:lpstr>
      <vt:lpstr>Wingdings</vt:lpstr>
      <vt:lpstr>Arial</vt:lpstr>
      <vt:lpstr>Blends</vt:lpstr>
      <vt:lpstr>PowerPoint Presentation</vt:lpstr>
      <vt:lpstr>Outline</vt:lpstr>
      <vt:lpstr>Introduction</vt:lpstr>
      <vt:lpstr>Research Needs</vt:lpstr>
      <vt:lpstr>Related Work</vt:lpstr>
      <vt:lpstr>Temporal Models for Dynamic Trend Detection in SM Networks</vt:lpstr>
      <vt:lpstr>Steps in Network Interaction Model</vt:lpstr>
      <vt:lpstr>Experimental Procedure</vt:lpstr>
      <vt:lpstr>Model Evaluation</vt:lpstr>
      <vt:lpstr>Experimental Findings (1): Predicting agent activities on 8/10/2013</vt:lpstr>
      <vt:lpstr>Experimental Findings (2) : Predicting agent activities on 8/13/2013</vt:lpstr>
      <vt:lpstr>Discussion</vt:lpstr>
      <vt:lpstr>Implications</vt:lpstr>
      <vt:lpstr>Conclusion</vt:lpstr>
      <vt:lpstr>Thank you!</vt:lpstr>
    </vt:vector>
  </TitlesOfParts>
  <Company>The Boeing Company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Biddle, Elizabeth M</dc:creator>
  <cp:lastModifiedBy>Wingyan Chung</cp:lastModifiedBy>
  <cp:revision>61</cp:revision>
  <cp:lastPrinted>1601-01-01T00:00:00Z</cp:lastPrinted>
  <dcterms:created xsi:type="dcterms:W3CDTF">2016-07-26T23:36:10Z</dcterms:created>
  <dcterms:modified xsi:type="dcterms:W3CDTF">2016-11-30T21:27:48Z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0x010100767E50F16932FA4DA740AD241DCC42DC</vt:lpwstr>
  </property>
  <property fmtid="{D5CDD505-2E9C-101B-9397-08002B2CF9AE}" pid="3" name="DocumentDescription">
    <vt:lpwstr>&lt;div class=ExternalClass9DF5FD6F97034AAA9FF0AABB8157F05A&gt; &lt;/div&gt;</vt:lpwstr>
  </property>
</Properties>
</file>