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333" r:id="rId2"/>
    <p:sldId id="362" r:id="rId3"/>
    <p:sldId id="364" r:id="rId4"/>
    <p:sldId id="365" r:id="rId5"/>
    <p:sldId id="366" r:id="rId6"/>
    <p:sldId id="367" r:id="rId7"/>
    <p:sldId id="273" r:id="rId8"/>
    <p:sldId id="257" r:id="rId9"/>
    <p:sldId id="330" r:id="rId10"/>
    <p:sldId id="372" r:id="rId11"/>
    <p:sldId id="368" r:id="rId12"/>
    <p:sldId id="369" r:id="rId13"/>
    <p:sldId id="258" r:id="rId14"/>
    <p:sldId id="302" r:id="rId15"/>
    <p:sldId id="261" r:id="rId16"/>
    <p:sldId id="294" r:id="rId17"/>
    <p:sldId id="303" r:id="rId18"/>
    <p:sldId id="373" r:id="rId19"/>
    <p:sldId id="329" r:id="rId20"/>
    <p:sldId id="336" r:id="rId21"/>
    <p:sldId id="337" r:id="rId22"/>
    <p:sldId id="338" r:id="rId23"/>
    <p:sldId id="339" r:id="rId24"/>
    <p:sldId id="374" r:id="rId25"/>
    <p:sldId id="332" r:id="rId26"/>
    <p:sldId id="321" r:id="rId27"/>
    <p:sldId id="322" r:id="rId28"/>
    <p:sldId id="324" r:id="rId29"/>
    <p:sldId id="323" r:id="rId30"/>
    <p:sldId id="358" r:id="rId31"/>
    <p:sldId id="266" r:id="rId32"/>
    <p:sldId id="375" r:id="rId3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6"/>
    </p:embeddedFont>
  </p:embeddedFontLst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ooooooooo Song" initials="YS" lastIdx="1" clrIdx="0">
    <p:extLst>
      <p:ext uri="{19B8F6BF-5375-455C-9EA6-DF929625EA0E}">
        <p15:presenceInfo xmlns:p15="http://schemas.microsoft.com/office/powerpoint/2012/main" userId="2105a1f8dc09d8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5978"/>
    <a:srgbClr val="23FFEA"/>
    <a:srgbClr val="00E0CB"/>
    <a:srgbClr val="B5FFF8"/>
    <a:srgbClr val="FFFFCC"/>
    <a:srgbClr val="FFFF99"/>
    <a:srgbClr val="EAEAEA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85432" autoAdjust="0"/>
  </p:normalViewPr>
  <p:slideViewPr>
    <p:cSldViewPr>
      <p:cViewPr varScale="1">
        <p:scale>
          <a:sx n="93" d="100"/>
          <a:sy n="93" d="100"/>
        </p:scale>
        <p:origin x="11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57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3T10:41:36.58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21785-DAFB-4C82-B6B6-6A3C8E18C36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B1F54E-E0CA-45A2-8950-A3DD910B3F24}">
      <dgm:prSet phldrT="[文本]"/>
      <dgm:spPr/>
      <dgm:t>
        <a:bodyPr/>
        <a:lstStyle/>
        <a:p>
          <a:r>
            <a:rPr lang="zh-CN" altLang="en-US" dirty="0"/>
            <a:t>数据收集</a:t>
          </a:r>
        </a:p>
      </dgm:t>
    </dgm:pt>
    <dgm:pt modelId="{D5662CA9-0F6C-40AA-A6F1-953C6194E912}" type="parTrans" cxnId="{505E9FB8-13C2-40F9-8CB4-FE1B6CDEC465}">
      <dgm:prSet/>
      <dgm:spPr/>
      <dgm:t>
        <a:bodyPr/>
        <a:lstStyle/>
        <a:p>
          <a:endParaRPr lang="zh-CN" altLang="en-US"/>
        </a:p>
      </dgm:t>
    </dgm:pt>
    <dgm:pt modelId="{1B55D13A-8EF5-4FE9-A7AB-C04E092A5AEB}" type="sibTrans" cxnId="{505E9FB8-13C2-40F9-8CB4-FE1B6CDEC465}">
      <dgm:prSet/>
      <dgm:spPr/>
      <dgm:t>
        <a:bodyPr/>
        <a:lstStyle/>
        <a:p>
          <a:endParaRPr lang="zh-CN" altLang="en-US"/>
        </a:p>
      </dgm:t>
    </dgm:pt>
    <dgm:pt modelId="{CCCFDEBC-A3D4-42F3-B90C-66A34C367A36}">
      <dgm:prSet phldrT="[文本]"/>
      <dgm:spPr/>
      <dgm:t>
        <a:bodyPr/>
        <a:lstStyle/>
        <a:p>
          <a:r>
            <a:rPr lang="zh-CN" altLang="en-US" dirty="0"/>
            <a:t>数据处理</a:t>
          </a:r>
        </a:p>
      </dgm:t>
    </dgm:pt>
    <dgm:pt modelId="{F8D3CC91-7FD2-4593-B144-3617D16D33D6}" type="parTrans" cxnId="{43DDFDAD-3455-44CE-B44C-F0C863D2D9FA}">
      <dgm:prSet/>
      <dgm:spPr/>
      <dgm:t>
        <a:bodyPr/>
        <a:lstStyle/>
        <a:p>
          <a:endParaRPr lang="zh-CN" altLang="en-US"/>
        </a:p>
      </dgm:t>
    </dgm:pt>
    <dgm:pt modelId="{2EF4ABFD-4F6C-4170-94EC-C94F79A33D83}" type="sibTrans" cxnId="{43DDFDAD-3455-44CE-B44C-F0C863D2D9FA}">
      <dgm:prSet/>
      <dgm:spPr/>
      <dgm:t>
        <a:bodyPr/>
        <a:lstStyle/>
        <a:p>
          <a:endParaRPr lang="zh-CN" altLang="en-US"/>
        </a:p>
      </dgm:t>
    </dgm:pt>
    <dgm:pt modelId="{166CB6FD-5D69-44A1-96E7-BEED67A990A9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A75BD37D-5E8D-47EC-8D73-3F1FF4C3DFA5}" type="parTrans" cxnId="{CC1BD66A-3DDD-49F7-AB99-5DB2B754425B}">
      <dgm:prSet/>
      <dgm:spPr/>
      <dgm:t>
        <a:bodyPr/>
        <a:lstStyle/>
        <a:p>
          <a:endParaRPr lang="zh-CN" altLang="en-US"/>
        </a:p>
      </dgm:t>
    </dgm:pt>
    <dgm:pt modelId="{72D5A38A-E345-4CD1-BA41-168117DF9F09}" type="sibTrans" cxnId="{CC1BD66A-3DDD-49F7-AB99-5DB2B754425B}">
      <dgm:prSet/>
      <dgm:spPr/>
      <dgm:t>
        <a:bodyPr/>
        <a:lstStyle/>
        <a:p>
          <a:endParaRPr lang="zh-CN" altLang="en-US"/>
        </a:p>
      </dgm:t>
    </dgm:pt>
    <dgm:pt modelId="{97A52D4B-1CEC-49CA-A784-6A6F021C5F91}">
      <dgm:prSet phldrT="[文本]"/>
      <dgm:spPr/>
      <dgm:t>
        <a:bodyPr/>
        <a:lstStyle/>
        <a:p>
          <a:r>
            <a:rPr lang="zh-CN" altLang="en-US" dirty="0"/>
            <a:t>数据解释</a:t>
          </a:r>
        </a:p>
      </dgm:t>
    </dgm:pt>
    <dgm:pt modelId="{8C172972-A791-4BB1-9FEE-8C406E14AFB1}" type="parTrans" cxnId="{B616B941-B94D-4924-A26F-A7C388201449}">
      <dgm:prSet/>
      <dgm:spPr/>
      <dgm:t>
        <a:bodyPr/>
        <a:lstStyle/>
        <a:p>
          <a:endParaRPr lang="zh-CN" altLang="en-US"/>
        </a:p>
      </dgm:t>
    </dgm:pt>
    <dgm:pt modelId="{E5E28245-598F-4857-9E28-7C31F908F22C}" type="sibTrans" cxnId="{B616B941-B94D-4924-A26F-A7C388201449}">
      <dgm:prSet/>
      <dgm:spPr/>
      <dgm:t>
        <a:bodyPr/>
        <a:lstStyle/>
        <a:p>
          <a:endParaRPr lang="zh-CN" altLang="en-US"/>
        </a:p>
      </dgm:t>
    </dgm:pt>
    <dgm:pt modelId="{D6BDBB45-E0AA-455B-99F0-4634F624A0E9}">
      <dgm:prSet phldrT="[文本]"/>
      <dgm:spPr/>
      <dgm:t>
        <a:bodyPr/>
        <a:lstStyle/>
        <a:p>
          <a:r>
            <a:rPr lang="zh-CN" altLang="en-US" dirty="0"/>
            <a:t>得出结论</a:t>
          </a:r>
        </a:p>
      </dgm:t>
    </dgm:pt>
    <dgm:pt modelId="{6E04BA41-DD77-4A36-9356-8AF52DC03879}" type="parTrans" cxnId="{DCDC5919-B13E-4AB3-B2B3-EC09CD1D7F00}">
      <dgm:prSet/>
      <dgm:spPr/>
      <dgm:t>
        <a:bodyPr/>
        <a:lstStyle/>
        <a:p>
          <a:endParaRPr lang="zh-CN" altLang="en-US"/>
        </a:p>
      </dgm:t>
    </dgm:pt>
    <dgm:pt modelId="{22DAA241-44FF-46FF-AC43-FBBFB8487081}" type="sibTrans" cxnId="{DCDC5919-B13E-4AB3-B2B3-EC09CD1D7F00}">
      <dgm:prSet/>
      <dgm:spPr/>
      <dgm:t>
        <a:bodyPr/>
        <a:lstStyle/>
        <a:p>
          <a:endParaRPr lang="zh-CN" altLang="en-US"/>
        </a:p>
      </dgm:t>
    </dgm:pt>
    <dgm:pt modelId="{08162907-BBF2-4CB4-8DDD-CA703DD902FF}" type="pres">
      <dgm:prSet presAssocID="{DDC21785-DAFB-4C82-B6B6-6A3C8E18C361}" presName="Name0" presStyleCnt="0">
        <dgm:presLayoutVars>
          <dgm:dir/>
          <dgm:resizeHandles val="exact"/>
        </dgm:presLayoutVars>
      </dgm:prSet>
      <dgm:spPr/>
    </dgm:pt>
    <dgm:pt modelId="{FFF2BE4C-A1DD-444A-9C2B-36E987143049}" type="pres">
      <dgm:prSet presAssocID="{5BB1F54E-E0CA-45A2-8950-A3DD910B3F24}" presName="node" presStyleLbl="node1" presStyleIdx="0" presStyleCnt="5">
        <dgm:presLayoutVars>
          <dgm:bulletEnabled val="1"/>
        </dgm:presLayoutVars>
      </dgm:prSet>
      <dgm:spPr/>
    </dgm:pt>
    <dgm:pt modelId="{BE8033C6-8189-49FE-B001-B869D6DE79AE}" type="pres">
      <dgm:prSet presAssocID="{1B55D13A-8EF5-4FE9-A7AB-C04E092A5AEB}" presName="sibTrans" presStyleLbl="sibTrans1D1" presStyleIdx="0" presStyleCnt="4"/>
      <dgm:spPr/>
    </dgm:pt>
    <dgm:pt modelId="{2CA49372-BEBC-4744-91D1-8CA6AFF8B853}" type="pres">
      <dgm:prSet presAssocID="{1B55D13A-8EF5-4FE9-A7AB-C04E092A5AEB}" presName="connectorText" presStyleLbl="sibTrans1D1" presStyleIdx="0" presStyleCnt="4"/>
      <dgm:spPr/>
    </dgm:pt>
    <dgm:pt modelId="{44334304-52E9-456B-BE36-757181BB35F9}" type="pres">
      <dgm:prSet presAssocID="{CCCFDEBC-A3D4-42F3-B90C-66A34C367A36}" presName="node" presStyleLbl="node1" presStyleIdx="1" presStyleCnt="5">
        <dgm:presLayoutVars>
          <dgm:bulletEnabled val="1"/>
        </dgm:presLayoutVars>
      </dgm:prSet>
      <dgm:spPr/>
    </dgm:pt>
    <dgm:pt modelId="{8F1BF765-3D1B-44E4-90FD-0148C436021D}" type="pres">
      <dgm:prSet presAssocID="{2EF4ABFD-4F6C-4170-94EC-C94F79A33D83}" presName="sibTrans" presStyleLbl="sibTrans1D1" presStyleIdx="1" presStyleCnt="4"/>
      <dgm:spPr/>
    </dgm:pt>
    <dgm:pt modelId="{3B5F4669-4A87-42D6-988A-8CD280333304}" type="pres">
      <dgm:prSet presAssocID="{2EF4ABFD-4F6C-4170-94EC-C94F79A33D83}" presName="connectorText" presStyleLbl="sibTrans1D1" presStyleIdx="1" presStyleCnt="4"/>
      <dgm:spPr/>
    </dgm:pt>
    <dgm:pt modelId="{02CAF4DB-3AA1-4778-9C0A-4ED9AAF9E793}" type="pres">
      <dgm:prSet presAssocID="{166CB6FD-5D69-44A1-96E7-BEED67A990A9}" presName="node" presStyleLbl="node1" presStyleIdx="2" presStyleCnt="5">
        <dgm:presLayoutVars>
          <dgm:bulletEnabled val="1"/>
        </dgm:presLayoutVars>
      </dgm:prSet>
      <dgm:spPr/>
    </dgm:pt>
    <dgm:pt modelId="{0C1A0711-CBD0-43D2-98B9-76D666E71041}" type="pres">
      <dgm:prSet presAssocID="{72D5A38A-E345-4CD1-BA41-168117DF9F09}" presName="sibTrans" presStyleLbl="sibTrans1D1" presStyleIdx="2" presStyleCnt="4"/>
      <dgm:spPr/>
    </dgm:pt>
    <dgm:pt modelId="{CF2A173B-5680-4086-8287-10A12405208E}" type="pres">
      <dgm:prSet presAssocID="{72D5A38A-E345-4CD1-BA41-168117DF9F09}" presName="connectorText" presStyleLbl="sibTrans1D1" presStyleIdx="2" presStyleCnt="4"/>
      <dgm:spPr/>
    </dgm:pt>
    <dgm:pt modelId="{86F589B6-D22C-448B-B710-42CACBF33601}" type="pres">
      <dgm:prSet presAssocID="{97A52D4B-1CEC-49CA-A784-6A6F021C5F91}" presName="node" presStyleLbl="node1" presStyleIdx="3" presStyleCnt="5">
        <dgm:presLayoutVars>
          <dgm:bulletEnabled val="1"/>
        </dgm:presLayoutVars>
      </dgm:prSet>
      <dgm:spPr/>
    </dgm:pt>
    <dgm:pt modelId="{EFD83CC1-C079-4ACB-949A-FE2F6EAA14AD}" type="pres">
      <dgm:prSet presAssocID="{E5E28245-598F-4857-9E28-7C31F908F22C}" presName="sibTrans" presStyleLbl="sibTrans1D1" presStyleIdx="3" presStyleCnt="4"/>
      <dgm:spPr/>
    </dgm:pt>
    <dgm:pt modelId="{E634D865-635F-4085-997C-1A90F32BF27B}" type="pres">
      <dgm:prSet presAssocID="{E5E28245-598F-4857-9E28-7C31F908F22C}" presName="connectorText" presStyleLbl="sibTrans1D1" presStyleIdx="3" presStyleCnt="4"/>
      <dgm:spPr/>
    </dgm:pt>
    <dgm:pt modelId="{E4913402-18CE-4074-BE0C-8FE358BD10A5}" type="pres">
      <dgm:prSet presAssocID="{D6BDBB45-E0AA-455B-99F0-4634F624A0E9}" presName="node" presStyleLbl="node1" presStyleIdx="4" presStyleCnt="5">
        <dgm:presLayoutVars>
          <dgm:bulletEnabled val="1"/>
        </dgm:presLayoutVars>
      </dgm:prSet>
      <dgm:spPr/>
    </dgm:pt>
  </dgm:ptLst>
  <dgm:cxnLst>
    <dgm:cxn modelId="{D3F4E605-7CE1-45D3-9CA3-2247B9BBF680}" type="presOf" srcId="{72D5A38A-E345-4CD1-BA41-168117DF9F09}" destId="{0C1A0711-CBD0-43D2-98B9-76D666E71041}" srcOrd="0" destOrd="0" presId="urn:microsoft.com/office/officeart/2005/8/layout/bProcess3"/>
    <dgm:cxn modelId="{E5812D08-7E22-4F0F-82D5-C6D120910472}" type="presOf" srcId="{DDC21785-DAFB-4C82-B6B6-6A3C8E18C361}" destId="{08162907-BBF2-4CB4-8DDD-CA703DD902FF}" srcOrd="0" destOrd="0" presId="urn:microsoft.com/office/officeart/2005/8/layout/bProcess3"/>
    <dgm:cxn modelId="{0F2BD212-F43F-457B-884E-D92BBD601610}" type="presOf" srcId="{1B55D13A-8EF5-4FE9-A7AB-C04E092A5AEB}" destId="{2CA49372-BEBC-4744-91D1-8CA6AFF8B853}" srcOrd="1" destOrd="0" presId="urn:microsoft.com/office/officeart/2005/8/layout/bProcess3"/>
    <dgm:cxn modelId="{DCDC5919-B13E-4AB3-B2B3-EC09CD1D7F00}" srcId="{DDC21785-DAFB-4C82-B6B6-6A3C8E18C361}" destId="{D6BDBB45-E0AA-455B-99F0-4634F624A0E9}" srcOrd="4" destOrd="0" parTransId="{6E04BA41-DD77-4A36-9356-8AF52DC03879}" sibTransId="{22DAA241-44FF-46FF-AC43-FBBFB8487081}"/>
    <dgm:cxn modelId="{FC32BF1C-21CC-4C69-924F-3F09372239F4}" type="presOf" srcId="{E5E28245-598F-4857-9E28-7C31F908F22C}" destId="{E634D865-635F-4085-997C-1A90F32BF27B}" srcOrd="1" destOrd="0" presId="urn:microsoft.com/office/officeart/2005/8/layout/bProcess3"/>
    <dgm:cxn modelId="{9B42A91D-AB27-4522-834D-A8C61F3BF9F5}" type="presOf" srcId="{5BB1F54E-E0CA-45A2-8950-A3DD910B3F24}" destId="{FFF2BE4C-A1DD-444A-9C2B-36E987143049}" srcOrd="0" destOrd="0" presId="urn:microsoft.com/office/officeart/2005/8/layout/bProcess3"/>
    <dgm:cxn modelId="{6AF1BA60-1DFA-4959-B858-87B9C1E5D01A}" type="presOf" srcId="{166CB6FD-5D69-44A1-96E7-BEED67A990A9}" destId="{02CAF4DB-3AA1-4778-9C0A-4ED9AAF9E793}" srcOrd="0" destOrd="0" presId="urn:microsoft.com/office/officeart/2005/8/layout/bProcess3"/>
    <dgm:cxn modelId="{B616B941-B94D-4924-A26F-A7C388201449}" srcId="{DDC21785-DAFB-4C82-B6B6-6A3C8E18C361}" destId="{97A52D4B-1CEC-49CA-A784-6A6F021C5F91}" srcOrd="3" destOrd="0" parTransId="{8C172972-A791-4BB1-9FEE-8C406E14AFB1}" sibTransId="{E5E28245-598F-4857-9E28-7C31F908F22C}"/>
    <dgm:cxn modelId="{24C72342-45B0-4B9C-9FA0-E9CC8934BC42}" type="presOf" srcId="{2EF4ABFD-4F6C-4170-94EC-C94F79A33D83}" destId="{3B5F4669-4A87-42D6-988A-8CD280333304}" srcOrd="1" destOrd="0" presId="urn:microsoft.com/office/officeart/2005/8/layout/bProcess3"/>
    <dgm:cxn modelId="{CC1BD66A-3DDD-49F7-AB99-5DB2B754425B}" srcId="{DDC21785-DAFB-4C82-B6B6-6A3C8E18C361}" destId="{166CB6FD-5D69-44A1-96E7-BEED67A990A9}" srcOrd="2" destOrd="0" parTransId="{A75BD37D-5E8D-47EC-8D73-3F1FF4C3DFA5}" sibTransId="{72D5A38A-E345-4CD1-BA41-168117DF9F09}"/>
    <dgm:cxn modelId="{E4F25C4D-0BD1-4545-B88F-26FBF4655514}" type="presOf" srcId="{E5E28245-598F-4857-9E28-7C31F908F22C}" destId="{EFD83CC1-C079-4ACB-949A-FE2F6EAA14AD}" srcOrd="0" destOrd="0" presId="urn:microsoft.com/office/officeart/2005/8/layout/bProcess3"/>
    <dgm:cxn modelId="{AB5DBD56-52E0-4FE7-BA51-BF67A70E7F52}" type="presOf" srcId="{D6BDBB45-E0AA-455B-99F0-4634F624A0E9}" destId="{E4913402-18CE-4074-BE0C-8FE358BD10A5}" srcOrd="0" destOrd="0" presId="urn:microsoft.com/office/officeart/2005/8/layout/bProcess3"/>
    <dgm:cxn modelId="{C710558F-54FB-40DD-A329-1B2FD60E192B}" type="presOf" srcId="{72D5A38A-E345-4CD1-BA41-168117DF9F09}" destId="{CF2A173B-5680-4086-8287-10A12405208E}" srcOrd="1" destOrd="0" presId="urn:microsoft.com/office/officeart/2005/8/layout/bProcess3"/>
    <dgm:cxn modelId="{43DDFDAD-3455-44CE-B44C-F0C863D2D9FA}" srcId="{DDC21785-DAFB-4C82-B6B6-6A3C8E18C361}" destId="{CCCFDEBC-A3D4-42F3-B90C-66A34C367A36}" srcOrd="1" destOrd="0" parTransId="{F8D3CC91-7FD2-4593-B144-3617D16D33D6}" sibTransId="{2EF4ABFD-4F6C-4170-94EC-C94F79A33D83}"/>
    <dgm:cxn modelId="{505E9FB8-13C2-40F9-8CB4-FE1B6CDEC465}" srcId="{DDC21785-DAFB-4C82-B6B6-6A3C8E18C361}" destId="{5BB1F54E-E0CA-45A2-8950-A3DD910B3F24}" srcOrd="0" destOrd="0" parTransId="{D5662CA9-0F6C-40AA-A6F1-953C6194E912}" sibTransId="{1B55D13A-8EF5-4FE9-A7AB-C04E092A5AEB}"/>
    <dgm:cxn modelId="{7CA82BBD-8163-4486-8591-BE7F541636E0}" type="presOf" srcId="{2EF4ABFD-4F6C-4170-94EC-C94F79A33D83}" destId="{8F1BF765-3D1B-44E4-90FD-0148C436021D}" srcOrd="0" destOrd="0" presId="urn:microsoft.com/office/officeart/2005/8/layout/bProcess3"/>
    <dgm:cxn modelId="{BC0CDFEA-24D6-4F69-B4AD-1C6FA962957C}" type="presOf" srcId="{97A52D4B-1CEC-49CA-A784-6A6F021C5F91}" destId="{86F589B6-D22C-448B-B710-42CACBF33601}" srcOrd="0" destOrd="0" presId="urn:microsoft.com/office/officeart/2005/8/layout/bProcess3"/>
    <dgm:cxn modelId="{FDD837F3-8A40-432A-9418-02D3F5A88D69}" type="presOf" srcId="{CCCFDEBC-A3D4-42F3-B90C-66A34C367A36}" destId="{44334304-52E9-456B-BE36-757181BB35F9}" srcOrd="0" destOrd="0" presId="urn:microsoft.com/office/officeart/2005/8/layout/bProcess3"/>
    <dgm:cxn modelId="{21B892F8-993A-4D4D-8FBB-09969B2BEAF0}" type="presOf" srcId="{1B55D13A-8EF5-4FE9-A7AB-C04E092A5AEB}" destId="{BE8033C6-8189-49FE-B001-B869D6DE79AE}" srcOrd="0" destOrd="0" presId="urn:microsoft.com/office/officeart/2005/8/layout/bProcess3"/>
    <dgm:cxn modelId="{562903B8-2E08-4BE6-A90F-8BD37133B88B}" type="presParOf" srcId="{08162907-BBF2-4CB4-8DDD-CA703DD902FF}" destId="{FFF2BE4C-A1DD-444A-9C2B-36E987143049}" srcOrd="0" destOrd="0" presId="urn:microsoft.com/office/officeart/2005/8/layout/bProcess3"/>
    <dgm:cxn modelId="{CB36B6A4-970C-407A-BF6C-B922DF24D2D0}" type="presParOf" srcId="{08162907-BBF2-4CB4-8DDD-CA703DD902FF}" destId="{BE8033C6-8189-49FE-B001-B869D6DE79AE}" srcOrd="1" destOrd="0" presId="urn:microsoft.com/office/officeart/2005/8/layout/bProcess3"/>
    <dgm:cxn modelId="{BD149869-0224-467B-9F87-F44771CA7484}" type="presParOf" srcId="{BE8033C6-8189-49FE-B001-B869D6DE79AE}" destId="{2CA49372-BEBC-4744-91D1-8CA6AFF8B853}" srcOrd="0" destOrd="0" presId="urn:microsoft.com/office/officeart/2005/8/layout/bProcess3"/>
    <dgm:cxn modelId="{AB008742-E630-475F-A79E-D671B52AC624}" type="presParOf" srcId="{08162907-BBF2-4CB4-8DDD-CA703DD902FF}" destId="{44334304-52E9-456B-BE36-757181BB35F9}" srcOrd="2" destOrd="0" presId="urn:microsoft.com/office/officeart/2005/8/layout/bProcess3"/>
    <dgm:cxn modelId="{3ACD7762-6026-4803-A315-5150233C2E89}" type="presParOf" srcId="{08162907-BBF2-4CB4-8DDD-CA703DD902FF}" destId="{8F1BF765-3D1B-44E4-90FD-0148C436021D}" srcOrd="3" destOrd="0" presId="urn:microsoft.com/office/officeart/2005/8/layout/bProcess3"/>
    <dgm:cxn modelId="{24590202-1DBB-43F0-A5E8-8D41145A02D6}" type="presParOf" srcId="{8F1BF765-3D1B-44E4-90FD-0148C436021D}" destId="{3B5F4669-4A87-42D6-988A-8CD280333304}" srcOrd="0" destOrd="0" presId="urn:microsoft.com/office/officeart/2005/8/layout/bProcess3"/>
    <dgm:cxn modelId="{A223FD96-22DB-49FE-8E64-B47296183F00}" type="presParOf" srcId="{08162907-BBF2-4CB4-8DDD-CA703DD902FF}" destId="{02CAF4DB-3AA1-4778-9C0A-4ED9AAF9E793}" srcOrd="4" destOrd="0" presId="urn:microsoft.com/office/officeart/2005/8/layout/bProcess3"/>
    <dgm:cxn modelId="{310774DB-F85A-4878-94A7-7EB6EBDF7762}" type="presParOf" srcId="{08162907-BBF2-4CB4-8DDD-CA703DD902FF}" destId="{0C1A0711-CBD0-43D2-98B9-76D666E71041}" srcOrd="5" destOrd="0" presId="urn:microsoft.com/office/officeart/2005/8/layout/bProcess3"/>
    <dgm:cxn modelId="{68F44D68-E87C-40B8-ADAC-7ABB4000074F}" type="presParOf" srcId="{0C1A0711-CBD0-43D2-98B9-76D666E71041}" destId="{CF2A173B-5680-4086-8287-10A12405208E}" srcOrd="0" destOrd="0" presId="urn:microsoft.com/office/officeart/2005/8/layout/bProcess3"/>
    <dgm:cxn modelId="{75428AF7-09A2-4E70-A0BB-A5C7EC32C2CA}" type="presParOf" srcId="{08162907-BBF2-4CB4-8DDD-CA703DD902FF}" destId="{86F589B6-D22C-448B-B710-42CACBF33601}" srcOrd="6" destOrd="0" presId="urn:microsoft.com/office/officeart/2005/8/layout/bProcess3"/>
    <dgm:cxn modelId="{BD320426-5C99-414B-AAC4-64A62E0BA8CD}" type="presParOf" srcId="{08162907-BBF2-4CB4-8DDD-CA703DD902FF}" destId="{EFD83CC1-C079-4ACB-949A-FE2F6EAA14AD}" srcOrd="7" destOrd="0" presId="urn:microsoft.com/office/officeart/2005/8/layout/bProcess3"/>
    <dgm:cxn modelId="{772FC70B-AB61-40E0-9AE3-597CB9E81F1F}" type="presParOf" srcId="{EFD83CC1-C079-4ACB-949A-FE2F6EAA14AD}" destId="{E634D865-635F-4085-997C-1A90F32BF27B}" srcOrd="0" destOrd="0" presId="urn:microsoft.com/office/officeart/2005/8/layout/bProcess3"/>
    <dgm:cxn modelId="{AAE137A0-7773-4AE9-8B4C-661AE748AE37}" type="presParOf" srcId="{08162907-BBF2-4CB4-8DDD-CA703DD902FF}" destId="{E4913402-18CE-4074-BE0C-8FE358BD10A5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D5645-4AA0-4A1A-BAD3-270B82EA4A4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F18D90E0-D85B-434C-9939-EC3A6C23FAF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幼圆" panose="02010509060101010101" pitchFamily="49" charset="-122"/>
            </a:rPr>
            <a:t>变量</a:t>
          </a:r>
        </a:p>
      </dgm:t>
    </dgm:pt>
    <dgm:pt modelId="{4B3CFF0B-F46D-48D8-AC8C-678143C65226}" type="parTrans" cxnId="{DED61ABC-5F7B-4C7C-B8FF-6710FFBC85EB}">
      <dgm:prSet/>
      <dgm:spPr/>
      <dgm:t>
        <a:bodyPr/>
        <a:lstStyle/>
        <a:p>
          <a:endParaRPr lang="zh-CN" altLang="en-US"/>
        </a:p>
      </dgm:t>
    </dgm:pt>
    <dgm:pt modelId="{901B39BD-73C5-447D-A784-17EC31F4597A}" type="sibTrans" cxnId="{DED61ABC-5F7B-4C7C-B8FF-6710FFBC85EB}">
      <dgm:prSet/>
      <dgm:spPr/>
      <dgm:t>
        <a:bodyPr/>
        <a:lstStyle/>
        <a:p>
          <a:endParaRPr lang="zh-CN" altLang="en-US"/>
        </a:p>
      </dgm:t>
    </dgm:pt>
    <dgm:pt modelId="{728A999C-934A-443F-9622-F14E73D253AB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rPr>
            <a:t>基本分类</a:t>
          </a:r>
        </a:p>
      </dgm:t>
    </dgm:pt>
    <dgm:pt modelId="{6A9278F0-281B-4B50-AED5-77CE5DE9B871}" type="parTrans" cxnId="{E0B2988E-C59F-4980-AF02-2CBB3AD51B52}">
      <dgm:prSet/>
      <dgm:spPr/>
      <dgm:t>
        <a:bodyPr/>
        <a:lstStyle/>
        <a:p>
          <a:endParaRPr lang="zh-CN" altLang="en-US"/>
        </a:p>
      </dgm:t>
    </dgm:pt>
    <dgm:pt modelId="{FB228786-252F-4424-8657-4036DFC3875A}" type="sibTrans" cxnId="{E0B2988E-C59F-4980-AF02-2CBB3AD51B52}">
      <dgm:prSet/>
      <dgm:spPr/>
      <dgm:t>
        <a:bodyPr/>
        <a:lstStyle/>
        <a:p>
          <a:endParaRPr lang="zh-CN" altLang="en-US"/>
        </a:p>
      </dgm:t>
    </dgm:pt>
    <dgm:pt modelId="{2E098554-55E4-44B5-BAA0-81536CABBE4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分类变量</a:t>
          </a:r>
        </a:p>
      </dgm:t>
    </dgm:pt>
    <dgm:pt modelId="{25125A7E-C074-4CD1-8868-E309C59FCE72}" type="parTrans" cxnId="{ED923431-18FF-4EDB-ACD8-5618BDAD4B2F}">
      <dgm:prSet/>
      <dgm:spPr/>
      <dgm:t>
        <a:bodyPr/>
        <a:lstStyle/>
        <a:p>
          <a:endParaRPr lang="zh-CN" altLang="en-US"/>
        </a:p>
      </dgm:t>
    </dgm:pt>
    <dgm:pt modelId="{403EED42-5BFB-41DB-9334-AE5DB7A9562B}" type="sibTrans" cxnId="{ED923431-18FF-4EDB-ACD8-5618BDAD4B2F}">
      <dgm:prSet/>
      <dgm:spPr/>
      <dgm:t>
        <a:bodyPr/>
        <a:lstStyle/>
        <a:p>
          <a:endParaRPr lang="zh-CN" altLang="en-US"/>
        </a:p>
      </dgm:t>
    </dgm:pt>
    <dgm:pt modelId="{0ED67182-A9D1-4FDE-B36D-3CE7B4AF9C9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顺序变量</a:t>
          </a:r>
        </a:p>
      </dgm:t>
    </dgm:pt>
    <dgm:pt modelId="{DCD28FD0-1929-44BC-99AD-E7492B321E34}" type="parTrans" cxnId="{857F095C-2457-4B60-B83F-5495EE42A29A}">
      <dgm:prSet/>
      <dgm:spPr/>
      <dgm:t>
        <a:bodyPr/>
        <a:lstStyle/>
        <a:p>
          <a:endParaRPr lang="zh-CN" altLang="en-US"/>
        </a:p>
      </dgm:t>
    </dgm:pt>
    <dgm:pt modelId="{FD278BB4-1989-4133-B9D2-54750856D15C}" type="sibTrans" cxnId="{857F095C-2457-4B60-B83F-5495EE42A29A}">
      <dgm:prSet/>
      <dgm:spPr/>
      <dgm:t>
        <a:bodyPr/>
        <a:lstStyle/>
        <a:p>
          <a:endParaRPr lang="zh-CN" altLang="en-US"/>
        </a:p>
      </dgm:t>
    </dgm:pt>
    <dgm:pt modelId="{A5EDF46C-6C13-400F-ACB1-C1ED5898E0C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数字变量</a:t>
          </a:r>
        </a:p>
      </dgm:t>
    </dgm:pt>
    <dgm:pt modelId="{9C603B2F-E058-4B0A-AB5A-FC4EF78B192A}" type="parTrans" cxnId="{841EEBEC-BF0C-4256-A6D5-79FF41207D1D}">
      <dgm:prSet/>
      <dgm:spPr/>
      <dgm:t>
        <a:bodyPr/>
        <a:lstStyle/>
        <a:p>
          <a:endParaRPr lang="zh-CN" altLang="en-US"/>
        </a:p>
      </dgm:t>
    </dgm:pt>
    <dgm:pt modelId="{297D5F41-5950-40E7-8B40-2D6736699E64}" type="sibTrans" cxnId="{841EEBEC-BF0C-4256-A6D5-79FF41207D1D}">
      <dgm:prSet/>
      <dgm:spPr/>
      <dgm:t>
        <a:bodyPr/>
        <a:lstStyle/>
        <a:p>
          <a:endParaRPr lang="zh-CN" altLang="en-US"/>
        </a:p>
      </dgm:t>
    </dgm:pt>
    <dgm:pt modelId="{0CC1F3E7-E318-482E-BF6B-0A114470E0B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rPr>
            <a:t>其他分类</a:t>
          </a:r>
        </a:p>
      </dgm:t>
    </dgm:pt>
    <dgm:pt modelId="{6E68F35A-14EA-4AE5-9D8E-2410F6AB652B}" type="parTrans" cxnId="{8DF5CACA-CD83-4749-9803-260BB31DD582}">
      <dgm:prSet/>
      <dgm:spPr/>
      <dgm:t>
        <a:bodyPr/>
        <a:lstStyle/>
        <a:p>
          <a:endParaRPr lang="zh-CN" altLang="en-US"/>
        </a:p>
      </dgm:t>
    </dgm:pt>
    <dgm:pt modelId="{AD4D0C35-A391-419A-9668-F73A5E8967E9}" type="sibTrans" cxnId="{8DF5CACA-CD83-4749-9803-260BB31DD582}">
      <dgm:prSet/>
      <dgm:spPr/>
      <dgm:t>
        <a:bodyPr/>
        <a:lstStyle/>
        <a:p>
          <a:endParaRPr lang="zh-CN" altLang="en-US"/>
        </a:p>
      </dgm:t>
    </dgm:pt>
    <dgm:pt modelId="{C42C87EE-F4A5-4A7C-9EA5-E58AF213090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随机变量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非随机变量</a:t>
          </a:r>
        </a:p>
      </dgm:t>
    </dgm:pt>
    <dgm:pt modelId="{250665A9-B36A-4587-A5A4-0D8427AD19CA}" type="parTrans" cxnId="{8BB0495B-A8C9-46E6-86C4-D48D3C6AD415}">
      <dgm:prSet/>
      <dgm:spPr/>
      <dgm:t>
        <a:bodyPr/>
        <a:lstStyle/>
        <a:p>
          <a:endParaRPr lang="zh-CN" altLang="en-US"/>
        </a:p>
      </dgm:t>
    </dgm:pt>
    <dgm:pt modelId="{9CD0DD06-7F82-4264-8049-F0C97821E58D}" type="sibTrans" cxnId="{8BB0495B-A8C9-46E6-86C4-D48D3C6AD415}">
      <dgm:prSet/>
      <dgm:spPr/>
      <dgm:t>
        <a:bodyPr/>
        <a:lstStyle/>
        <a:p>
          <a:endParaRPr lang="zh-CN" altLang="en-US"/>
        </a:p>
      </dgm:t>
    </dgm:pt>
    <dgm:pt modelId="{9314A594-9192-4EF4-9D36-DB4A7F0BAFF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经验变量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b="1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理论变量</a:t>
          </a:r>
        </a:p>
      </dgm:t>
    </dgm:pt>
    <dgm:pt modelId="{8372500D-ED57-483F-840A-79F86B767EC8}" type="parTrans" cxnId="{11EF783B-82FF-4A71-86B4-F41C7E0E2C1D}">
      <dgm:prSet/>
      <dgm:spPr/>
      <dgm:t>
        <a:bodyPr/>
        <a:lstStyle/>
        <a:p>
          <a:endParaRPr lang="zh-CN" altLang="en-US"/>
        </a:p>
      </dgm:t>
    </dgm:pt>
    <dgm:pt modelId="{659BFC08-342E-468C-BCC4-600F798C4C53}" type="sibTrans" cxnId="{11EF783B-82FF-4A71-86B4-F41C7E0E2C1D}">
      <dgm:prSet/>
      <dgm:spPr/>
      <dgm:t>
        <a:bodyPr/>
        <a:lstStyle/>
        <a:p>
          <a:endParaRPr lang="zh-CN" altLang="en-US"/>
        </a:p>
      </dgm:t>
    </dgm:pt>
    <dgm:pt modelId="{F2387176-91C4-48C8-B789-01104414F8DC}" type="pres">
      <dgm:prSet presAssocID="{9D9D5645-4AA0-4A1A-BAD3-270B82EA4A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4400B82-3DEB-4121-AF2D-215D0FE1B587}" type="pres">
      <dgm:prSet presAssocID="{F18D90E0-D85B-434C-9939-EC3A6C23FAF1}" presName="hierRoot1" presStyleCnt="0">
        <dgm:presLayoutVars>
          <dgm:hierBranch/>
        </dgm:presLayoutVars>
      </dgm:prSet>
      <dgm:spPr/>
    </dgm:pt>
    <dgm:pt modelId="{E49251B6-015F-4527-9FA0-0857CD33FAD5}" type="pres">
      <dgm:prSet presAssocID="{F18D90E0-D85B-434C-9939-EC3A6C23FAF1}" presName="rootComposite1" presStyleCnt="0"/>
      <dgm:spPr/>
    </dgm:pt>
    <dgm:pt modelId="{4A6FBEB0-24FB-4301-BB92-7254DD82C07B}" type="pres">
      <dgm:prSet presAssocID="{F18D90E0-D85B-434C-9939-EC3A6C23FAF1}" presName="rootText1" presStyleLbl="node0" presStyleIdx="0" presStyleCnt="1">
        <dgm:presLayoutVars>
          <dgm:chPref val="3"/>
        </dgm:presLayoutVars>
      </dgm:prSet>
      <dgm:spPr/>
    </dgm:pt>
    <dgm:pt modelId="{56D6139D-CEDE-4640-8A02-DD788275250D}" type="pres">
      <dgm:prSet presAssocID="{F18D90E0-D85B-434C-9939-EC3A6C23FAF1}" presName="rootConnector1" presStyleLbl="node1" presStyleIdx="0" presStyleCnt="0"/>
      <dgm:spPr/>
    </dgm:pt>
    <dgm:pt modelId="{B7605429-0474-4305-8517-8708850A345C}" type="pres">
      <dgm:prSet presAssocID="{F18D90E0-D85B-434C-9939-EC3A6C23FAF1}" presName="hierChild2" presStyleCnt="0"/>
      <dgm:spPr/>
    </dgm:pt>
    <dgm:pt modelId="{86F36BE8-213A-4232-9773-971EA260A22C}" type="pres">
      <dgm:prSet presAssocID="{6A9278F0-281B-4B50-AED5-77CE5DE9B871}" presName="Name35" presStyleLbl="parChTrans1D2" presStyleIdx="0" presStyleCnt="2"/>
      <dgm:spPr/>
    </dgm:pt>
    <dgm:pt modelId="{C6AB1440-DCAE-4AAB-B490-2DF874F1A6DA}" type="pres">
      <dgm:prSet presAssocID="{728A999C-934A-443F-9622-F14E73D253AB}" presName="hierRoot2" presStyleCnt="0">
        <dgm:presLayoutVars>
          <dgm:hierBranch/>
        </dgm:presLayoutVars>
      </dgm:prSet>
      <dgm:spPr/>
    </dgm:pt>
    <dgm:pt modelId="{C6419A64-7CB7-4653-B811-442851F0AD26}" type="pres">
      <dgm:prSet presAssocID="{728A999C-934A-443F-9622-F14E73D253AB}" presName="rootComposite" presStyleCnt="0"/>
      <dgm:spPr/>
    </dgm:pt>
    <dgm:pt modelId="{D2D8AAA7-068C-46F0-B465-65D194B24AE6}" type="pres">
      <dgm:prSet presAssocID="{728A999C-934A-443F-9622-F14E73D253AB}" presName="rootText" presStyleLbl="node2" presStyleIdx="0" presStyleCnt="2">
        <dgm:presLayoutVars>
          <dgm:chPref val="3"/>
        </dgm:presLayoutVars>
      </dgm:prSet>
      <dgm:spPr/>
    </dgm:pt>
    <dgm:pt modelId="{D9A8ED8C-A31D-4D34-BF93-3365CB3E38F3}" type="pres">
      <dgm:prSet presAssocID="{728A999C-934A-443F-9622-F14E73D253AB}" presName="rootConnector" presStyleLbl="node2" presStyleIdx="0" presStyleCnt="2"/>
      <dgm:spPr/>
    </dgm:pt>
    <dgm:pt modelId="{C5397760-8237-4E85-AF0A-B8846627D866}" type="pres">
      <dgm:prSet presAssocID="{728A999C-934A-443F-9622-F14E73D253AB}" presName="hierChild4" presStyleCnt="0"/>
      <dgm:spPr/>
    </dgm:pt>
    <dgm:pt modelId="{BB331FBB-BC5B-4444-8BE1-7C0F2CE25FCF}" type="pres">
      <dgm:prSet presAssocID="{25125A7E-C074-4CD1-8868-E309C59FCE72}" presName="Name35" presStyleLbl="parChTrans1D3" presStyleIdx="0" presStyleCnt="5"/>
      <dgm:spPr/>
    </dgm:pt>
    <dgm:pt modelId="{DAEFFF0E-AC70-4F7B-9C98-7BDBE3C83C53}" type="pres">
      <dgm:prSet presAssocID="{2E098554-55E4-44B5-BAA0-81536CABBE44}" presName="hierRoot2" presStyleCnt="0">
        <dgm:presLayoutVars>
          <dgm:hierBranch val="r"/>
        </dgm:presLayoutVars>
      </dgm:prSet>
      <dgm:spPr/>
    </dgm:pt>
    <dgm:pt modelId="{FAFB7AC7-52C3-4EEA-89F0-3DD2B2FEA1CB}" type="pres">
      <dgm:prSet presAssocID="{2E098554-55E4-44B5-BAA0-81536CABBE44}" presName="rootComposite" presStyleCnt="0"/>
      <dgm:spPr/>
    </dgm:pt>
    <dgm:pt modelId="{F9FBFFCA-6226-4C5D-9AFF-A3C4540F8673}" type="pres">
      <dgm:prSet presAssocID="{2E098554-55E4-44B5-BAA0-81536CABBE44}" presName="rootText" presStyleLbl="node3" presStyleIdx="0" presStyleCnt="5">
        <dgm:presLayoutVars>
          <dgm:chPref val="3"/>
        </dgm:presLayoutVars>
      </dgm:prSet>
      <dgm:spPr/>
    </dgm:pt>
    <dgm:pt modelId="{0E7E026F-1D7C-46E5-8C53-55B116AA8F81}" type="pres">
      <dgm:prSet presAssocID="{2E098554-55E4-44B5-BAA0-81536CABBE44}" presName="rootConnector" presStyleLbl="node3" presStyleIdx="0" presStyleCnt="5"/>
      <dgm:spPr/>
    </dgm:pt>
    <dgm:pt modelId="{5855C145-B946-4905-952A-EB5CA4EB8D41}" type="pres">
      <dgm:prSet presAssocID="{2E098554-55E4-44B5-BAA0-81536CABBE44}" presName="hierChild4" presStyleCnt="0"/>
      <dgm:spPr/>
    </dgm:pt>
    <dgm:pt modelId="{5D624ED6-58A2-4835-B7D2-FAC3FDF62E16}" type="pres">
      <dgm:prSet presAssocID="{2E098554-55E4-44B5-BAA0-81536CABBE44}" presName="hierChild5" presStyleCnt="0"/>
      <dgm:spPr/>
    </dgm:pt>
    <dgm:pt modelId="{0196CD99-B4AD-4753-B555-ABE978B6CA39}" type="pres">
      <dgm:prSet presAssocID="{DCD28FD0-1929-44BC-99AD-E7492B321E34}" presName="Name35" presStyleLbl="parChTrans1D3" presStyleIdx="1" presStyleCnt="5"/>
      <dgm:spPr/>
    </dgm:pt>
    <dgm:pt modelId="{253A237C-6B9E-4463-8AC0-EA6009FB02DE}" type="pres">
      <dgm:prSet presAssocID="{0ED67182-A9D1-4FDE-B36D-3CE7B4AF9C93}" presName="hierRoot2" presStyleCnt="0">
        <dgm:presLayoutVars>
          <dgm:hierBranch val="r"/>
        </dgm:presLayoutVars>
      </dgm:prSet>
      <dgm:spPr/>
    </dgm:pt>
    <dgm:pt modelId="{F4938A26-F715-4A14-BE4B-D6CF7A9D7867}" type="pres">
      <dgm:prSet presAssocID="{0ED67182-A9D1-4FDE-B36D-3CE7B4AF9C93}" presName="rootComposite" presStyleCnt="0"/>
      <dgm:spPr/>
    </dgm:pt>
    <dgm:pt modelId="{C4FE2107-128C-486B-9DB0-05B2D1D8282C}" type="pres">
      <dgm:prSet presAssocID="{0ED67182-A9D1-4FDE-B36D-3CE7B4AF9C93}" presName="rootText" presStyleLbl="node3" presStyleIdx="1" presStyleCnt="5">
        <dgm:presLayoutVars>
          <dgm:chPref val="3"/>
        </dgm:presLayoutVars>
      </dgm:prSet>
      <dgm:spPr/>
    </dgm:pt>
    <dgm:pt modelId="{DAC19575-E1BF-4056-ADD0-7E245D1DD5C8}" type="pres">
      <dgm:prSet presAssocID="{0ED67182-A9D1-4FDE-B36D-3CE7B4AF9C93}" presName="rootConnector" presStyleLbl="node3" presStyleIdx="1" presStyleCnt="5"/>
      <dgm:spPr/>
    </dgm:pt>
    <dgm:pt modelId="{A05F7E33-0675-4AA2-8131-48FC484BB522}" type="pres">
      <dgm:prSet presAssocID="{0ED67182-A9D1-4FDE-B36D-3CE7B4AF9C93}" presName="hierChild4" presStyleCnt="0"/>
      <dgm:spPr/>
    </dgm:pt>
    <dgm:pt modelId="{3ED4E822-588A-42B8-A559-6FD6E67B30E4}" type="pres">
      <dgm:prSet presAssocID="{0ED67182-A9D1-4FDE-B36D-3CE7B4AF9C93}" presName="hierChild5" presStyleCnt="0"/>
      <dgm:spPr/>
    </dgm:pt>
    <dgm:pt modelId="{0FB6608D-9DF4-4115-817E-5F79665D3C14}" type="pres">
      <dgm:prSet presAssocID="{9C603B2F-E058-4B0A-AB5A-FC4EF78B192A}" presName="Name35" presStyleLbl="parChTrans1D3" presStyleIdx="2" presStyleCnt="5"/>
      <dgm:spPr/>
    </dgm:pt>
    <dgm:pt modelId="{1E9047F3-FBF4-4F86-8E72-3BE5DE30922A}" type="pres">
      <dgm:prSet presAssocID="{A5EDF46C-6C13-400F-ACB1-C1ED5898E0C7}" presName="hierRoot2" presStyleCnt="0">
        <dgm:presLayoutVars>
          <dgm:hierBranch val="r"/>
        </dgm:presLayoutVars>
      </dgm:prSet>
      <dgm:spPr/>
    </dgm:pt>
    <dgm:pt modelId="{D084AF2E-C04B-447B-A8C8-99BF7E4659B3}" type="pres">
      <dgm:prSet presAssocID="{A5EDF46C-6C13-400F-ACB1-C1ED5898E0C7}" presName="rootComposite" presStyleCnt="0"/>
      <dgm:spPr/>
    </dgm:pt>
    <dgm:pt modelId="{3D09969E-C660-4F30-87BE-5FCA45EB9129}" type="pres">
      <dgm:prSet presAssocID="{A5EDF46C-6C13-400F-ACB1-C1ED5898E0C7}" presName="rootText" presStyleLbl="node3" presStyleIdx="2" presStyleCnt="5">
        <dgm:presLayoutVars>
          <dgm:chPref val="3"/>
        </dgm:presLayoutVars>
      </dgm:prSet>
      <dgm:spPr/>
    </dgm:pt>
    <dgm:pt modelId="{8EECEEF5-4B8F-41FB-973F-6971D709A2D2}" type="pres">
      <dgm:prSet presAssocID="{A5EDF46C-6C13-400F-ACB1-C1ED5898E0C7}" presName="rootConnector" presStyleLbl="node3" presStyleIdx="2" presStyleCnt="5"/>
      <dgm:spPr/>
    </dgm:pt>
    <dgm:pt modelId="{36433E61-F314-499A-9A37-A8231329DA0B}" type="pres">
      <dgm:prSet presAssocID="{A5EDF46C-6C13-400F-ACB1-C1ED5898E0C7}" presName="hierChild4" presStyleCnt="0"/>
      <dgm:spPr/>
    </dgm:pt>
    <dgm:pt modelId="{7916D290-9156-41FC-99C2-117AA87000E8}" type="pres">
      <dgm:prSet presAssocID="{A5EDF46C-6C13-400F-ACB1-C1ED5898E0C7}" presName="hierChild5" presStyleCnt="0"/>
      <dgm:spPr/>
    </dgm:pt>
    <dgm:pt modelId="{9BB8ADE2-1D31-4EF6-BF5C-FA60641B2B9E}" type="pres">
      <dgm:prSet presAssocID="{728A999C-934A-443F-9622-F14E73D253AB}" presName="hierChild5" presStyleCnt="0"/>
      <dgm:spPr/>
    </dgm:pt>
    <dgm:pt modelId="{05F7F71A-DDA7-47C5-A27D-168C267AB80A}" type="pres">
      <dgm:prSet presAssocID="{6E68F35A-14EA-4AE5-9D8E-2410F6AB652B}" presName="Name35" presStyleLbl="parChTrans1D2" presStyleIdx="1" presStyleCnt="2"/>
      <dgm:spPr/>
    </dgm:pt>
    <dgm:pt modelId="{67E396EA-B0AF-4A62-A4CA-1A98A07BC453}" type="pres">
      <dgm:prSet presAssocID="{0CC1F3E7-E318-482E-BF6B-0A114470E0B8}" presName="hierRoot2" presStyleCnt="0">
        <dgm:presLayoutVars>
          <dgm:hierBranch/>
        </dgm:presLayoutVars>
      </dgm:prSet>
      <dgm:spPr/>
    </dgm:pt>
    <dgm:pt modelId="{A83D05A0-2B34-4A2D-88EF-6B63EF0C18EE}" type="pres">
      <dgm:prSet presAssocID="{0CC1F3E7-E318-482E-BF6B-0A114470E0B8}" presName="rootComposite" presStyleCnt="0"/>
      <dgm:spPr/>
    </dgm:pt>
    <dgm:pt modelId="{B54EC1F6-5939-4A6E-BC61-7D8FFAB58CCB}" type="pres">
      <dgm:prSet presAssocID="{0CC1F3E7-E318-482E-BF6B-0A114470E0B8}" presName="rootText" presStyleLbl="node2" presStyleIdx="1" presStyleCnt="2">
        <dgm:presLayoutVars>
          <dgm:chPref val="3"/>
        </dgm:presLayoutVars>
      </dgm:prSet>
      <dgm:spPr/>
    </dgm:pt>
    <dgm:pt modelId="{61070617-D6EE-42E2-9D62-053A8712CF77}" type="pres">
      <dgm:prSet presAssocID="{0CC1F3E7-E318-482E-BF6B-0A114470E0B8}" presName="rootConnector" presStyleLbl="node2" presStyleIdx="1" presStyleCnt="2"/>
      <dgm:spPr/>
    </dgm:pt>
    <dgm:pt modelId="{D52B790F-7DB8-4D36-8A52-937FF401F364}" type="pres">
      <dgm:prSet presAssocID="{0CC1F3E7-E318-482E-BF6B-0A114470E0B8}" presName="hierChild4" presStyleCnt="0"/>
      <dgm:spPr/>
    </dgm:pt>
    <dgm:pt modelId="{F837A7C2-03D3-4EB0-A83D-653EF721BCB9}" type="pres">
      <dgm:prSet presAssocID="{250665A9-B36A-4587-A5A4-0D8427AD19CA}" presName="Name35" presStyleLbl="parChTrans1D3" presStyleIdx="3" presStyleCnt="5"/>
      <dgm:spPr/>
    </dgm:pt>
    <dgm:pt modelId="{11E30EC9-67F8-476F-9D80-E34CCA5E74F7}" type="pres">
      <dgm:prSet presAssocID="{C42C87EE-F4A5-4A7C-9EA5-E58AF2130901}" presName="hierRoot2" presStyleCnt="0">
        <dgm:presLayoutVars>
          <dgm:hierBranch val="r"/>
        </dgm:presLayoutVars>
      </dgm:prSet>
      <dgm:spPr/>
    </dgm:pt>
    <dgm:pt modelId="{3435FD6E-4EDC-4612-AB5A-FD7E8F1BE62B}" type="pres">
      <dgm:prSet presAssocID="{C42C87EE-F4A5-4A7C-9EA5-E58AF2130901}" presName="rootComposite" presStyleCnt="0"/>
      <dgm:spPr/>
    </dgm:pt>
    <dgm:pt modelId="{7830700D-91AF-4C43-B8DB-E06332B23F87}" type="pres">
      <dgm:prSet presAssocID="{C42C87EE-F4A5-4A7C-9EA5-E58AF2130901}" presName="rootText" presStyleLbl="node3" presStyleIdx="3" presStyleCnt="5">
        <dgm:presLayoutVars>
          <dgm:chPref val="3"/>
        </dgm:presLayoutVars>
      </dgm:prSet>
      <dgm:spPr/>
    </dgm:pt>
    <dgm:pt modelId="{FE809F04-4B28-4F39-B96E-87162D5BE354}" type="pres">
      <dgm:prSet presAssocID="{C42C87EE-F4A5-4A7C-9EA5-E58AF2130901}" presName="rootConnector" presStyleLbl="node3" presStyleIdx="3" presStyleCnt="5"/>
      <dgm:spPr/>
    </dgm:pt>
    <dgm:pt modelId="{AB48728F-B1CE-4D24-B228-A033C77982D3}" type="pres">
      <dgm:prSet presAssocID="{C42C87EE-F4A5-4A7C-9EA5-E58AF2130901}" presName="hierChild4" presStyleCnt="0"/>
      <dgm:spPr/>
    </dgm:pt>
    <dgm:pt modelId="{462851AB-732F-4D8B-A203-E22CC5452B0C}" type="pres">
      <dgm:prSet presAssocID="{C42C87EE-F4A5-4A7C-9EA5-E58AF2130901}" presName="hierChild5" presStyleCnt="0"/>
      <dgm:spPr/>
    </dgm:pt>
    <dgm:pt modelId="{6D7E0A60-36B7-4279-9CA6-8C6C7A418625}" type="pres">
      <dgm:prSet presAssocID="{8372500D-ED57-483F-840A-79F86B767EC8}" presName="Name35" presStyleLbl="parChTrans1D3" presStyleIdx="4" presStyleCnt="5"/>
      <dgm:spPr/>
    </dgm:pt>
    <dgm:pt modelId="{B0F68CCD-95A4-4099-9B26-4B368D89A09E}" type="pres">
      <dgm:prSet presAssocID="{9314A594-9192-4EF4-9D36-DB4A7F0BAFF3}" presName="hierRoot2" presStyleCnt="0">
        <dgm:presLayoutVars>
          <dgm:hierBranch val="r"/>
        </dgm:presLayoutVars>
      </dgm:prSet>
      <dgm:spPr/>
    </dgm:pt>
    <dgm:pt modelId="{ACAC4656-AB74-4148-A478-A84D1E652259}" type="pres">
      <dgm:prSet presAssocID="{9314A594-9192-4EF4-9D36-DB4A7F0BAFF3}" presName="rootComposite" presStyleCnt="0"/>
      <dgm:spPr/>
    </dgm:pt>
    <dgm:pt modelId="{500952DD-2D8F-44D7-BBF7-694AD219E66D}" type="pres">
      <dgm:prSet presAssocID="{9314A594-9192-4EF4-9D36-DB4A7F0BAFF3}" presName="rootText" presStyleLbl="node3" presStyleIdx="4" presStyleCnt="5">
        <dgm:presLayoutVars>
          <dgm:chPref val="3"/>
        </dgm:presLayoutVars>
      </dgm:prSet>
      <dgm:spPr/>
    </dgm:pt>
    <dgm:pt modelId="{55966860-7789-4BD3-BC4E-A70EFCFC0925}" type="pres">
      <dgm:prSet presAssocID="{9314A594-9192-4EF4-9D36-DB4A7F0BAFF3}" presName="rootConnector" presStyleLbl="node3" presStyleIdx="4" presStyleCnt="5"/>
      <dgm:spPr/>
    </dgm:pt>
    <dgm:pt modelId="{C5F4FEAE-18F6-443F-802D-1F7ACBF1A6A3}" type="pres">
      <dgm:prSet presAssocID="{9314A594-9192-4EF4-9D36-DB4A7F0BAFF3}" presName="hierChild4" presStyleCnt="0"/>
      <dgm:spPr/>
    </dgm:pt>
    <dgm:pt modelId="{F12BFF5F-386D-4D61-B218-8C7E3B617548}" type="pres">
      <dgm:prSet presAssocID="{9314A594-9192-4EF4-9D36-DB4A7F0BAFF3}" presName="hierChild5" presStyleCnt="0"/>
      <dgm:spPr/>
    </dgm:pt>
    <dgm:pt modelId="{C9E2A89F-FDD5-48AB-93C5-6D1355C37467}" type="pres">
      <dgm:prSet presAssocID="{0CC1F3E7-E318-482E-BF6B-0A114470E0B8}" presName="hierChild5" presStyleCnt="0"/>
      <dgm:spPr/>
    </dgm:pt>
    <dgm:pt modelId="{81A67A14-ED1D-4F97-AF3C-E4A6A92C38AB}" type="pres">
      <dgm:prSet presAssocID="{F18D90E0-D85B-434C-9939-EC3A6C23FAF1}" presName="hierChild3" presStyleCnt="0"/>
      <dgm:spPr/>
    </dgm:pt>
  </dgm:ptLst>
  <dgm:cxnLst>
    <dgm:cxn modelId="{ED867B02-F2EB-4ACD-A595-117C88246AC8}" type="presOf" srcId="{A5EDF46C-6C13-400F-ACB1-C1ED5898E0C7}" destId="{3D09969E-C660-4F30-87BE-5FCA45EB9129}" srcOrd="0" destOrd="0" presId="urn:microsoft.com/office/officeart/2005/8/layout/orgChart1"/>
    <dgm:cxn modelId="{3E250F0C-CFC2-4388-BF0C-7E28D04A273C}" type="presOf" srcId="{9C603B2F-E058-4B0A-AB5A-FC4EF78B192A}" destId="{0FB6608D-9DF4-4115-817E-5F79665D3C14}" srcOrd="0" destOrd="0" presId="urn:microsoft.com/office/officeart/2005/8/layout/orgChart1"/>
    <dgm:cxn modelId="{A639940D-1CC8-44B0-AE6E-713B99D8B1F0}" type="presOf" srcId="{C42C87EE-F4A5-4A7C-9EA5-E58AF2130901}" destId="{7830700D-91AF-4C43-B8DB-E06332B23F87}" srcOrd="0" destOrd="0" presId="urn:microsoft.com/office/officeart/2005/8/layout/orgChart1"/>
    <dgm:cxn modelId="{2684980D-C908-4E85-9EF5-B36ABC0DA8A6}" type="presOf" srcId="{0CC1F3E7-E318-482E-BF6B-0A114470E0B8}" destId="{61070617-D6EE-42E2-9D62-053A8712CF77}" srcOrd="1" destOrd="0" presId="urn:microsoft.com/office/officeart/2005/8/layout/orgChart1"/>
    <dgm:cxn modelId="{48863212-E959-43F9-957F-9C0ADAD8CB57}" type="presOf" srcId="{F18D90E0-D85B-434C-9939-EC3A6C23FAF1}" destId="{56D6139D-CEDE-4640-8A02-DD788275250D}" srcOrd="1" destOrd="0" presId="urn:microsoft.com/office/officeart/2005/8/layout/orgChart1"/>
    <dgm:cxn modelId="{44369212-7DD7-4CB5-B0F1-765ACDB672CD}" type="presOf" srcId="{728A999C-934A-443F-9622-F14E73D253AB}" destId="{D2D8AAA7-068C-46F0-B465-65D194B24AE6}" srcOrd="0" destOrd="0" presId="urn:microsoft.com/office/officeart/2005/8/layout/orgChart1"/>
    <dgm:cxn modelId="{ED923431-18FF-4EDB-ACD8-5618BDAD4B2F}" srcId="{728A999C-934A-443F-9622-F14E73D253AB}" destId="{2E098554-55E4-44B5-BAA0-81536CABBE44}" srcOrd="0" destOrd="0" parTransId="{25125A7E-C074-4CD1-8868-E309C59FCE72}" sibTransId="{403EED42-5BFB-41DB-9334-AE5DB7A9562B}"/>
    <dgm:cxn modelId="{11EF783B-82FF-4A71-86B4-F41C7E0E2C1D}" srcId="{0CC1F3E7-E318-482E-BF6B-0A114470E0B8}" destId="{9314A594-9192-4EF4-9D36-DB4A7F0BAFF3}" srcOrd="1" destOrd="0" parTransId="{8372500D-ED57-483F-840A-79F86B767EC8}" sibTransId="{659BFC08-342E-468C-BCC4-600F798C4C53}"/>
    <dgm:cxn modelId="{61D07B3E-E547-4360-A318-323D71A5D61E}" type="presOf" srcId="{9314A594-9192-4EF4-9D36-DB4A7F0BAFF3}" destId="{500952DD-2D8F-44D7-BBF7-694AD219E66D}" srcOrd="0" destOrd="0" presId="urn:microsoft.com/office/officeart/2005/8/layout/orgChart1"/>
    <dgm:cxn modelId="{8BB0495B-A8C9-46E6-86C4-D48D3C6AD415}" srcId="{0CC1F3E7-E318-482E-BF6B-0A114470E0B8}" destId="{C42C87EE-F4A5-4A7C-9EA5-E58AF2130901}" srcOrd="0" destOrd="0" parTransId="{250665A9-B36A-4587-A5A4-0D8427AD19CA}" sibTransId="{9CD0DD06-7F82-4264-8049-F0C97821E58D}"/>
    <dgm:cxn modelId="{857F095C-2457-4B60-B83F-5495EE42A29A}" srcId="{728A999C-934A-443F-9622-F14E73D253AB}" destId="{0ED67182-A9D1-4FDE-B36D-3CE7B4AF9C93}" srcOrd="1" destOrd="0" parTransId="{DCD28FD0-1929-44BC-99AD-E7492B321E34}" sibTransId="{FD278BB4-1989-4133-B9D2-54750856D15C}"/>
    <dgm:cxn modelId="{718D035E-D8B6-48B3-A5FE-E25AFDA5C8C3}" type="presOf" srcId="{C42C87EE-F4A5-4A7C-9EA5-E58AF2130901}" destId="{FE809F04-4B28-4F39-B96E-87162D5BE354}" srcOrd="1" destOrd="0" presId="urn:microsoft.com/office/officeart/2005/8/layout/orgChart1"/>
    <dgm:cxn modelId="{E173B067-1F6D-4D38-8D10-9EE7CF1EE884}" type="presOf" srcId="{2E098554-55E4-44B5-BAA0-81536CABBE44}" destId="{0E7E026F-1D7C-46E5-8C53-55B116AA8F81}" srcOrd="1" destOrd="0" presId="urn:microsoft.com/office/officeart/2005/8/layout/orgChart1"/>
    <dgm:cxn modelId="{E6982B6E-2006-41FB-BCCF-CD83619F9320}" type="presOf" srcId="{9D9D5645-4AA0-4A1A-BAD3-270B82EA4A49}" destId="{F2387176-91C4-48C8-B789-01104414F8DC}" srcOrd="0" destOrd="0" presId="urn:microsoft.com/office/officeart/2005/8/layout/orgChart1"/>
    <dgm:cxn modelId="{907E0053-9510-46E7-9E4F-2181ACBB52C1}" type="presOf" srcId="{0ED67182-A9D1-4FDE-B36D-3CE7B4AF9C93}" destId="{C4FE2107-128C-486B-9DB0-05B2D1D8282C}" srcOrd="0" destOrd="0" presId="urn:microsoft.com/office/officeart/2005/8/layout/orgChart1"/>
    <dgm:cxn modelId="{5288027A-2486-474C-B8CE-97F34ABE0988}" type="presOf" srcId="{9314A594-9192-4EF4-9D36-DB4A7F0BAFF3}" destId="{55966860-7789-4BD3-BC4E-A70EFCFC0925}" srcOrd="1" destOrd="0" presId="urn:microsoft.com/office/officeart/2005/8/layout/orgChart1"/>
    <dgm:cxn modelId="{D707CE82-8EFF-40EB-AAED-C88069C8E75F}" type="presOf" srcId="{A5EDF46C-6C13-400F-ACB1-C1ED5898E0C7}" destId="{8EECEEF5-4B8F-41FB-973F-6971D709A2D2}" srcOrd="1" destOrd="0" presId="urn:microsoft.com/office/officeart/2005/8/layout/orgChart1"/>
    <dgm:cxn modelId="{E0B2988E-C59F-4980-AF02-2CBB3AD51B52}" srcId="{F18D90E0-D85B-434C-9939-EC3A6C23FAF1}" destId="{728A999C-934A-443F-9622-F14E73D253AB}" srcOrd="0" destOrd="0" parTransId="{6A9278F0-281B-4B50-AED5-77CE5DE9B871}" sibTransId="{FB228786-252F-4424-8657-4036DFC3875A}"/>
    <dgm:cxn modelId="{B19B8E8F-1ABA-4B73-9143-F2C27FFF9F0E}" type="presOf" srcId="{25125A7E-C074-4CD1-8868-E309C59FCE72}" destId="{BB331FBB-BC5B-4444-8BE1-7C0F2CE25FCF}" srcOrd="0" destOrd="0" presId="urn:microsoft.com/office/officeart/2005/8/layout/orgChart1"/>
    <dgm:cxn modelId="{522A42B2-7FFF-46FA-B577-E0847DF8D1A0}" type="presOf" srcId="{6E68F35A-14EA-4AE5-9D8E-2410F6AB652B}" destId="{05F7F71A-DDA7-47C5-A27D-168C267AB80A}" srcOrd="0" destOrd="0" presId="urn:microsoft.com/office/officeart/2005/8/layout/orgChart1"/>
    <dgm:cxn modelId="{1229A1BA-BB23-48AE-8735-261211AFF286}" type="presOf" srcId="{2E098554-55E4-44B5-BAA0-81536CABBE44}" destId="{F9FBFFCA-6226-4C5D-9AFF-A3C4540F8673}" srcOrd="0" destOrd="0" presId="urn:microsoft.com/office/officeart/2005/8/layout/orgChart1"/>
    <dgm:cxn modelId="{DED61ABC-5F7B-4C7C-B8FF-6710FFBC85EB}" srcId="{9D9D5645-4AA0-4A1A-BAD3-270B82EA4A49}" destId="{F18D90E0-D85B-434C-9939-EC3A6C23FAF1}" srcOrd="0" destOrd="0" parTransId="{4B3CFF0B-F46D-48D8-AC8C-678143C65226}" sibTransId="{901B39BD-73C5-447D-A784-17EC31F4597A}"/>
    <dgm:cxn modelId="{B144F2C1-1F27-48DB-88AF-DE5141767F48}" type="presOf" srcId="{0ED67182-A9D1-4FDE-B36D-3CE7B4AF9C93}" destId="{DAC19575-E1BF-4056-ADD0-7E245D1DD5C8}" srcOrd="1" destOrd="0" presId="urn:microsoft.com/office/officeart/2005/8/layout/orgChart1"/>
    <dgm:cxn modelId="{8DF5CACA-CD83-4749-9803-260BB31DD582}" srcId="{F18D90E0-D85B-434C-9939-EC3A6C23FAF1}" destId="{0CC1F3E7-E318-482E-BF6B-0A114470E0B8}" srcOrd="1" destOrd="0" parTransId="{6E68F35A-14EA-4AE5-9D8E-2410F6AB652B}" sibTransId="{AD4D0C35-A391-419A-9668-F73A5E8967E9}"/>
    <dgm:cxn modelId="{FA0985CE-31C9-4CCA-94C3-87753E18E58C}" type="presOf" srcId="{250665A9-B36A-4587-A5A4-0D8427AD19CA}" destId="{F837A7C2-03D3-4EB0-A83D-653EF721BCB9}" srcOrd="0" destOrd="0" presId="urn:microsoft.com/office/officeart/2005/8/layout/orgChart1"/>
    <dgm:cxn modelId="{37778CCF-9701-4F89-9DF8-7240B8C6195D}" type="presOf" srcId="{DCD28FD0-1929-44BC-99AD-E7492B321E34}" destId="{0196CD99-B4AD-4753-B555-ABE978B6CA39}" srcOrd="0" destOrd="0" presId="urn:microsoft.com/office/officeart/2005/8/layout/orgChart1"/>
    <dgm:cxn modelId="{1CA42CE4-0438-40FB-911E-3CBA1683720E}" type="presOf" srcId="{6A9278F0-281B-4B50-AED5-77CE5DE9B871}" destId="{86F36BE8-213A-4232-9773-971EA260A22C}" srcOrd="0" destOrd="0" presId="urn:microsoft.com/office/officeart/2005/8/layout/orgChart1"/>
    <dgm:cxn modelId="{841EEBEC-BF0C-4256-A6D5-79FF41207D1D}" srcId="{728A999C-934A-443F-9622-F14E73D253AB}" destId="{A5EDF46C-6C13-400F-ACB1-C1ED5898E0C7}" srcOrd="2" destOrd="0" parTransId="{9C603B2F-E058-4B0A-AB5A-FC4EF78B192A}" sibTransId="{297D5F41-5950-40E7-8B40-2D6736699E64}"/>
    <dgm:cxn modelId="{3DA509F2-1946-41FF-B838-D1E0C0B585C3}" type="presOf" srcId="{728A999C-934A-443F-9622-F14E73D253AB}" destId="{D9A8ED8C-A31D-4D34-BF93-3365CB3E38F3}" srcOrd="1" destOrd="0" presId="urn:microsoft.com/office/officeart/2005/8/layout/orgChart1"/>
    <dgm:cxn modelId="{7C5864FB-753A-4F1C-9E17-F376D5D863BC}" type="presOf" srcId="{8372500D-ED57-483F-840A-79F86B767EC8}" destId="{6D7E0A60-36B7-4279-9CA6-8C6C7A418625}" srcOrd="0" destOrd="0" presId="urn:microsoft.com/office/officeart/2005/8/layout/orgChart1"/>
    <dgm:cxn modelId="{5FBA97FD-0042-4EC7-BDEB-DC447B5D545F}" type="presOf" srcId="{F18D90E0-D85B-434C-9939-EC3A6C23FAF1}" destId="{4A6FBEB0-24FB-4301-BB92-7254DD82C07B}" srcOrd="0" destOrd="0" presId="urn:microsoft.com/office/officeart/2005/8/layout/orgChart1"/>
    <dgm:cxn modelId="{F0054FFF-55C3-49AA-9256-CDCC50F693F6}" type="presOf" srcId="{0CC1F3E7-E318-482E-BF6B-0A114470E0B8}" destId="{B54EC1F6-5939-4A6E-BC61-7D8FFAB58CCB}" srcOrd="0" destOrd="0" presId="urn:microsoft.com/office/officeart/2005/8/layout/orgChart1"/>
    <dgm:cxn modelId="{57D6BA07-7F62-451C-A138-8C3555C64400}" type="presParOf" srcId="{F2387176-91C4-48C8-B789-01104414F8DC}" destId="{54400B82-3DEB-4121-AF2D-215D0FE1B587}" srcOrd="0" destOrd="0" presId="urn:microsoft.com/office/officeart/2005/8/layout/orgChart1"/>
    <dgm:cxn modelId="{60A26A1C-9034-4E7A-ACB3-23BC620115EA}" type="presParOf" srcId="{54400B82-3DEB-4121-AF2D-215D0FE1B587}" destId="{E49251B6-015F-4527-9FA0-0857CD33FAD5}" srcOrd="0" destOrd="0" presId="urn:microsoft.com/office/officeart/2005/8/layout/orgChart1"/>
    <dgm:cxn modelId="{02FD29E9-CACD-4CAB-8966-420A0063A3D1}" type="presParOf" srcId="{E49251B6-015F-4527-9FA0-0857CD33FAD5}" destId="{4A6FBEB0-24FB-4301-BB92-7254DD82C07B}" srcOrd="0" destOrd="0" presId="urn:microsoft.com/office/officeart/2005/8/layout/orgChart1"/>
    <dgm:cxn modelId="{C1A38276-1D02-4776-9356-9D8148E95D9C}" type="presParOf" srcId="{E49251B6-015F-4527-9FA0-0857CD33FAD5}" destId="{56D6139D-CEDE-4640-8A02-DD788275250D}" srcOrd="1" destOrd="0" presId="urn:microsoft.com/office/officeart/2005/8/layout/orgChart1"/>
    <dgm:cxn modelId="{12B231E4-7B43-43BD-8775-7A72C7308274}" type="presParOf" srcId="{54400B82-3DEB-4121-AF2D-215D0FE1B587}" destId="{B7605429-0474-4305-8517-8708850A345C}" srcOrd="1" destOrd="0" presId="urn:microsoft.com/office/officeart/2005/8/layout/orgChart1"/>
    <dgm:cxn modelId="{6031B0F7-3BC4-462D-ACC4-4772AFD9FC0D}" type="presParOf" srcId="{B7605429-0474-4305-8517-8708850A345C}" destId="{86F36BE8-213A-4232-9773-971EA260A22C}" srcOrd="0" destOrd="0" presId="urn:microsoft.com/office/officeart/2005/8/layout/orgChart1"/>
    <dgm:cxn modelId="{EE39041C-1B88-4021-B736-228635E6A8E1}" type="presParOf" srcId="{B7605429-0474-4305-8517-8708850A345C}" destId="{C6AB1440-DCAE-4AAB-B490-2DF874F1A6DA}" srcOrd="1" destOrd="0" presId="urn:microsoft.com/office/officeart/2005/8/layout/orgChart1"/>
    <dgm:cxn modelId="{84ACD6F0-D9C3-4C46-8ACD-1152AF62E312}" type="presParOf" srcId="{C6AB1440-DCAE-4AAB-B490-2DF874F1A6DA}" destId="{C6419A64-7CB7-4653-B811-442851F0AD26}" srcOrd="0" destOrd="0" presId="urn:microsoft.com/office/officeart/2005/8/layout/orgChart1"/>
    <dgm:cxn modelId="{E00FEDA7-6D99-453C-B45E-212579AC4C19}" type="presParOf" srcId="{C6419A64-7CB7-4653-B811-442851F0AD26}" destId="{D2D8AAA7-068C-46F0-B465-65D194B24AE6}" srcOrd="0" destOrd="0" presId="urn:microsoft.com/office/officeart/2005/8/layout/orgChart1"/>
    <dgm:cxn modelId="{928FEEF7-D3D7-48E8-9363-24DD6EEF1FE4}" type="presParOf" srcId="{C6419A64-7CB7-4653-B811-442851F0AD26}" destId="{D9A8ED8C-A31D-4D34-BF93-3365CB3E38F3}" srcOrd="1" destOrd="0" presId="urn:microsoft.com/office/officeart/2005/8/layout/orgChart1"/>
    <dgm:cxn modelId="{ADAAF0A2-5FE5-4338-9E7E-91212FB79239}" type="presParOf" srcId="{C6AB1440-DCAE-4AAB-B490-2DF874F1A6DA}" destId="{C5397760-8237-4E85-AF0A-B8846627D866}" srcOrd="1" destOrd="0" presId="urn:microsoft.com/office/officeart/2005/8/layout/orgChart1"/>
    <dgm:cxn modelId="{45ACDD21-8BA1-459E-84BA-D6AF544A55B5}" type="presParOf" srcId="{C5397760-8237-4E85-AF0A-B8846627D866}" destId="{BB331FBB-BC5B-4444-8BE1-7C0F2CE25FCF}" srcOrd="0" destOrd="0" presId="urn:microsoft.com/office/officeart/2005/8/layout/orgChart1"/>
    <dgm:cxn modelId="{F9792CC2-973F-4A93-A1DB-BA8DADF9B7F5}" type="presParOf" srcId="{C5397760-8237-4E85-AF0A-B8846627D866}" destId="{DAEFFF0E-AC70-4F7B-9C98-7BDBE3C83C53}" srcOrd="1" destOrd="0" presId="urn:microsoft.com/office/officeart/2005/8/layout/orgChart1"/>
    <dgm:cxn modelId="{A5E509B3-D60A-4FC1-B596-61A9CB0DCBFF}" type="presParOf" srcId="{DAEFFF0E-AC70-4F7B-9C98-7BDBE3C83C53}" destId="{FAFB7AC7-52C3-4EEA-89F0-3DD2B2FEA1CB}" srcOrd="0" destOrd="0" presId="urn:microsoft.com/office/officeart/2005/8/layout/orgChart1"/>
    <dgm:cxn modelId="{1A15367A-519B-4C07-8903-12FE055DA119}" type="presParOf" srcId="{FAFB7AC7-52C3-4EEA-89F0-3DD2B2FEA1CB}" destId="{F9FBFFCA-6226-4C5D-9AFF-A3C4540F8673}" srcOrd="0" destOrd="0" presId="urn:microsoft.com/office/officeart/2005/8/layout/orgChart1"/>
    <dgm:cxn modelId="{32F2327A-FDBD-4EC1-8629-5CD913CE1830}" type="presParOf" srcId="{FAFB7AC7-52C3-4EEA-89F0-3DD2B2FEA1CB}" destId="{0E7E026F-1D7C-46E5-8C53-55B116AA8F81}" srcOrd="1" destOrd="0" presId="urn:microsoft.com/office/officeart/2005/8/layout/orgChart1"/>
    <dgm:cxn modelId="{C118BF71-B8DA-4479-8649-BF2D9C75B70F}" type="presParOf" srcId="{DAEFFF0E-AC70-4F7B-9C98-7BDBE3C83C53}" destId="{5855C145-B946-4905-952A-EB5CA4EB8D41}" srcOrd="1" destOrd="0" presId="urn:microsoft.com/office/officeart/2005/8/layout/orgChart1"/>
    <dgm:cxn modelId="{E72A656E-09A0-45FB-AB7E-BB5461433E32}" type="presParOf" srcId="{DAEFFF0E-AC70-4F7B-9C98-7BDBE3C83C53}" destId="{5D624ED6-58A2-4835-B7D2-FAC3FDF62E16}" srcOrd="2" destOrd="0" presId="urn:microsoft.com/office/officeart/2005/8/layout/orgChart1"/>
    <dgm:cxn modelId="{5904DCBA-D14D-4900-A6AF-465760D3160E}" type="presParOf" srcId="{C5397760-8237-4E85-AF0A-B8846627D866}" destId="{0196CD99-B4AD-4753-B555-ABE978B6CA39}" srcOrd="2" destOrd="0" presId="urn:microsoft.com/office/officeart/2005/8/layout/orgChart1"/>
    <dgm:cxn modelId="{8F9101DC-6B23-4551-AF77-582173E5D6C1}" type="presParOf" srcId="{C5397760-8237-4E85-AF0A-B8846627D866}" destId="{253A237C-6B9E-4463-8AC0-EA6009FB02DE}" srcOrd="3" destOrd="0" presId="urn:microsoft.com/office/officeart/2005/8/layout/orgChart1"/>
    <dgm:cxn modelId="{1C43FB8D-2B02-49F3-ABF8-1F77428F5422}" type="presParOf" srcId="{253A237C-6B9E-4463-8AC0-EA6009FB02DE}" destId="{F4938A26-F715-4A14-BE4B-D6CF7A9D7867}" srcOrd="0" destOrd="0" presId="urn:microsoft.com/office/officeart/2005/8/layout/orgChart1"/>
    <dgm:cxn modelId="{9D592494-2E6B-469B-960B-0036C4E6E7BF}" type="presParOf" srcId="{F4938A26-F715-4A14-BE4B-D6CF7A9D7867}" destId="{C4FE2107-128C-486B-9DB0-05B2D1D8282C}" srcOrd="0" destOrd="0" presId="urn:microsoft.com/office/officeart/2005/8/layout/orgChart1"/>
    <dgm:cxn modelId="{CD219271-CBC3-4348-86CD-C4DF972C93B6}" type="presParOf" srcId="{F4938A26-F715-4A14-BE4B-D6CF7A9D7867}" destId="{DAC19575-E1BF-4056-ADD0-7E245D1DD5C8}" srcOrd="1" destOrd="0" presId="urn:microsoft.com/office/officeart/2005/8/layout/orgChart1"/>
    <dgm:cxn modelId="{2698165A-7F79-484F-B951-41EF8E2FAD60}" type="presParOf" srcId="{253A237C-6B9E-4463-8AC0-EA6009FB02DE}" destId="{A05F7E33-0675-4AA2-8131-48FC484BB522}" srcOrd="1" destOrd="0" presId="urn:microsoft.com/office/officeart/2005/8/layout/orgChart1"/>
    <dgm:cxn modelId="{FE7B334C-15D1-4E64-BC2A-71FEBB8079B9}" type="presParOf" srcId="{253A237C-6B9E-4463-8AC0-EA6009FB02DE}" destId="{3ED4E822-588A-42B8-A559-6FD6E67B30E4}" srcOrd="2" destOrd="0" presId="urn:microsoft.com/office/officeart/2005/8/layout/orgChart1"/>
    <dgm:cxn modelId="{438D9AD6-F5C1-400B-827F-73C240CEFE14}" type="presParOf" srcId="{C5397760-8237-4E85-AF0A-B8846627D866}" destId="{0FB6608D-9DF4-4115-817E-5F79665D3C14}" srcOrd="4" destOrd="0" presId="urn:microsoft.com/office/officeart/2005/8/layout/orgChart1"/>
    <dgm:cxn modelId="{AACA4E72-6710-4F3B-A20B-191B9ECCD3F7}" type="presParOf" srcId="{C5397760-8237-4E85-AF0A-B8846627D866}" destId="{1E9047F3-FBF4-4F86-8E72-3BE5DE30922A}" srcOrd="5" destOrd="0" presId="urn:microsoft.com/office/officeart/2005/8/layout/orgChart1"/>
    <dgm:cxn modelId="{31F0AF58-3EEC-4D0F-8DC4-9E16AAC4B3B1}" type="presParOf" srcId="{1E9047F3-FBF4-4F86-8E72-3BE5DE30922A}" destId="{D084AF2E-C04B-447B-A8C8-99BF7E4659B3}" srcOrd="0" destOrd="0" presId="urn:microsoft.com/office/officeart/2005/8/layout/orgChart1"/>
    <dgm:cxn modelId="{7C23A3F6-E4AA-4350-83A4-FDF797D9D689}" type="presParOf" srcId="{D084AF2E-C04B-447B-A8C8-99BF7E4659B3}" destId="{3D09969E-C660-4F30-87BE-5FCA45EB9129}" srcOrd="0" destOrd="0" presId="urn:microsoft.com/office/officeart/2005/8/layout/orgChart1"/>
    <dgm:cxn modelId="{40D52F12-4058-4F66-B8BD-83EC9CC08B0A}" type="presParOf" srcId="{D084AF2E-C04B-447B-A8C8-99BF7E4659B3}" destId="{8EECEEF5-4B8F-41FB-973F-6971D709A2D2}" srcOrd="1" destOrd="0" presId="urn:microsoft.com/office/officeart/2005/8/layout/orgChart1"/>
    <dgm:cxn modelId="{D3A4F5DD-1D33-46FD-BEBB-A7E03D2CDFDA}" type="presParOf" srcId="{1E9047F3-FBF4-4F86-8E72-3BE5DE30922A}" destId="{36433E61-F314-499A-9A37-A8231329DA0B}" srcOrd="1" destOrd="0" presId="urn:microsoft.com/office/officeart/2005/8/layout/orgChart1"/>
    <dgm:cxn modelId="{FEF7E0DD-34AD-43B6-BE9B-1B0DE699F50B}" type="presParOf" srcId="{1E9047F3-FBF4-4F86-8E72-3BE5DE30922A}" destId="{7916D290-9156-41FC-99C2-117AA87000E8}" srcOrd="2" destOrd="0" presId="urn:microsoft.com/office/officeart/2005/8/layout/orgChart1"/>
    <dgm:cxn modelId="{589549EE-9B8D-44A8-B3E9-94F2A359D720}" type="presParOf" srcId="{C6AB1440-DCAE-4AAB-B490-2DF874F1A6DA}" destId="{9BB8ADE2-1D31-4EF6-BF5C-FA60641B2B9E}" srcOrd="2" destOrd="0" presId="urn:microsoft.com/office/officeart/2005/8/layout/orgChart1"/>
    <dgm:cxn modelId="{40ED66A0-3553-4ED4-AFAB-EBC6B9109E23}" type="presParOf" srcId="{B7605429-0474-4305-8517-8708850A345C}" destId="{05F7F71A-DDA7-47C5-A27D-168C267AB80A}" srcOrd="2" destOrd="0" presId="urn:microsoft.com/office/officeart/2005/8/layout/orgChart1"/>
    <dgm:cxn modelId="{C23FCF63-B651-4D62-9452-A862F9B5F629}" type="presParOf" srcId="{B7605429-0474-4305-8517-8708850A345C}" destId="{67E396EA-B0AF-4A62-A4CA-1A98A07BC453}" srcOrd="3" destOrd="0" presId="urn:microsoft.com/office/officeart/2005/8/layout/orgChart1"/>
    <dgm:cxn modelId="{49283296-852D-4A00-BF75-E48D238FC213}" type="presParOf" srcId="{67E396EA-B0AF-4A62-A4CA-1A98A07BC453}" destId="{A83D05A0-2B34-4A2D-88EF-6B63EF0C18EE}" srcOrd="0" destOrd="0" presId="urn:microsoft.com/office/officeart/2005/8/layout/orgChart1"/>
    <dgm:cxn modelId="{C4AC1FDC-9347-4D70-BC54-8658D0655CAF}" type="presParOf" srcId="{A83D05A0-2B34-4A2D-88EF-6B63EF0C18EE}" destId="{B54EC1F6-5939-4A6E-BC61-7D8FFAB58CCB}" srcOrd="0" destOrd="0" presId="urn:microsoft.com/office/officeart/2005/8/layout/orgChart1"/>
    <dgm:cxn modelId="{FE493CF5-99B1-4991-909C-792B19606F42}" type="presParOf" srcId="{A83D05A0-2B34-4A2D-88EF-6B63EF0C18EE}" destId="{61070617-D6EE-42E2-9D62-053A8712CF77}" srcOrd="1" destOrd="0" presId="urn:microsoft.com/office/officeart/2005/8/layout/orgChart1"/>
    <dgm:cxn modelId="{D27916AB-B26A-45CD-AB20-6DE51E6061F9}" type="presParOf" srcId="{67E396EA-B0AF-4A62-A4CA-1A98A07BC453}" destId="{D52B790F-7DB8-4D36-8A52-937FF401F364}" srcOrd="1" destOrd="0" presId="urn:microsoft.com/office/officeart/2005/8/layout/orgChart1"/>
    <dgm:cxn modelId="{F6981C8B-5724-4CEF-AA6D-9DF5005A5BAE}" type="presParOf" srcId="{D52B790F-7DB8-4D36-8A52-937FF401F364}" destId="{F837A7C2-03D3-4EB0-A83D-653EF721BCB9}" srcOrd="0" destOrd="0" presId="urn:microsoft.com/office/officeart/2005/8/layout/orgChart1"/>
    <dgm:cxn modelId="{4508BAA0-7675-4501-A1CA-35AAE4B82A98}" type="presParOf" srcId="{D52B790F-7DB8-4D36-8A52-937FF401F364}" destId="{11E30EC9-67F8-476F-9D80-E34CCA5E74F7}" srcOrd="1" destOrd="0" presId="urn:microsoft.com/office/officeart/2005/8/layout/orgChart1"/>
    <dgm:cxn modelId="{30EB4059-42D0-43D1-A694-66BEDA38E8D8}" type="presParOf" srcId="{11E30EC9-67F8-476F-9D80-E34CCA5E74F7}" destId="{3435FD6E-4EDC-4612-AB5A-FD7E8F1BE62B}" srcOrd="0" destOrd="0" presId="urn:microsoft.com/office/officeart/2005/8/layout/orgChart1"/>
    <dgm:cxn modelId="{B5705BA6-E2DF-4DDF-AFA6-1FD4A70C8DFE}" type="presParOf" srcId="{3435FD6E-4EDC-4612-AB5A-FD7E8F1BE62B}" destId="{7830700D-91AF-4C43-B8DB-E06332B23F87}" srcOrd="0" destOrd="0" presId="urn:microsoft.com/office/officeart/2005/8/layout/orgChart1"/>
    <dgm:cxn modelId="{8A5906ED-0357-4868-B648-A7D1CD5FAC13}" type="presParOf" srcId="{3435FD6E-4EDC-4612-AB5A-FD7E8F1BE62B}" destId="{FE809F04-4B28-4F39-B96E-87162D5BE354}" srcOrd="1" destOrd="0" presId="urn:microsoft.com/office/officeart/2005/8/layout/orgChart1"/>
    <dgm:cxn modelId="{D734330D-7C31-4D1B-9DC4-B719AE89A397}" type="presParOf" srcId="{11E30EC9-67F8-476F-9D80-E34CCA5E74F7}" destId="{AB48728F-B1CE-4D24-B228-A033C77982D3}" srcOrd="1" destOrd="0" presId="urn:microsoft.com/office/officeart/2005/8/layout/orgChart1"/>
    <dgm:cxn modelId="{07C2FDA3-DAE9-43F2-90A4-E727E26CB626}" type="presParOf" srcId="{11E30EC9-67F8-476F-9D80-E34CCA5E74F7}" destId="{462851AB-732F-4D8B-A203-E22CC5452B0C}" srcOrd="2" destOrd="0" presId="urn:microsoft.com/office/officeart/2005/8/layout/orgChart1"/>
    <dgm:cxn modelId="{FC244449-C946-4F8E-8CF7-5BF25EB9DACF}" type="presParOf" srcId="{D52B790F-7DB8-4D36-8A52-937FF401F364}" destId="{6D7E0A60-36B7-4279-9CA6-8C6C7A418625}" srcOrd="2" destOrd="0" presId="urn:microsoft.com/office/officeart/2005/8/layout/orgChart1"/>
    <dgm:cxn modelId="{D5AFEB04-2825-4C1B-957A-78298DA6372C}" type="presParOf" srcId="{D52B790F-7DB8-4D36-8A52-937FF401F364}" destId="{B0F68CCD-95A4-4099-9B26-4B368D89A09E}" srcOrd="3" destOrd="0" presId="urn:microsoft.com/office/officeart/2005/8/layout/orgChart1"/>
    <dgm:cxn modelId="{7D179EBA-1C67-4A76-8AAE-A99A6571BE82}" type="presParOf" srcId="{B0F68CCD-95A4-4099-9B26-4B368D89A09E}" destId="{ACAC4656-AB74-4148-A478-A84D1E652259}" srcOrd="0" destOrd="0" presId="urn:microsoft.com/office/officeart/2005/8/layout/orgChart1"/>
    <dgm:cxn modelId="{B3D708F2-3425-4369-92A8-4FF505649D64}" type="presParOf" srcId="{ACAC4656-AB74-4148-A478-A84D1E652259}" destId="{500952DD-2D8F-44D7-BBF7-694AD219E66D}" srcOrd="0" destOrd="0" presId="urn:microsoft.com/office/officeart/2005/8/layout/orgChart1"/>
    <dgm:cxn modelId="{4815C88D-B086-488D-B8FC-1736A5AA1C2D}" type="presParOf" srcId="{ACAC4656-AB74-4148-A478-A84D1E652259}" destId="{55966860-7789-4BD3-BC4E-A70EFCFC0925}" srcOrd="1" destOrd="0" presId="urn:microsoft.com/office/officeart/2005/8/layout/orgChart1"/>
    <dgm:cxn modelId="{59DB1B92-9C13-4298-8470-00FE477C0191}" type="presParOf" srcId="{B0F68CCD-95A4-4099-9B26-4B368D89A09E}" destId="{C5F4FEAE-18F6-443F-802D-1F7ACBF1A6A3}" srcOrd="1" destOrd="0" presId="urn:microsoft.com/office/officeart/2005/8/layout/orgChart1"/>
    <dgm:cxn modelId="{C94C7545-4F91-4758-B402-6E5C5FD5FB6E}" type="presParOf" srcId="{B0F68CCD-95A4-4099-9B26-4B368D89A09E}" destId="{F12BFF5F-386D-4D61-B218-8C7E3B617548}" srcOrd="2" destOrd="0" presId="urn:microsoft.com/office/officeart/2005/8/layout/orgChart1"/>
    <dgm:cxn modelId="{05F62C8A-273A-4732-9D10-73938EFF5A54}" type="presParOf" srcId="{67E396EA-B0AF-4A62-A4CA-1A98A07BC453}" destId="{C9E2A89F-FDD5-48AB-93C5-6D1355C37467}" srcOrd="2" destOrd="0" presId="urn:microsoft.com/office/officeart/2005/8/layout/orgChart1"/>
    <dgm:cxn modelId="{2E57D955-D148-4D6E-9427-02B7DA2F43CB}" type="presParOf" srcId="{54400B82-3DEB-4121-AF2D-215D0FE1B587}" destId="{81A67A14-ED1D-4F97-AF3C-E4A6A92C38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033C6-8189-49FE-B001-B869D6DE79AE}">
      <dsp:nvSpPr>
        <dsp:cNvPr id="0" name=""/>
        <dsp:cNvSpPr/>
      </dsp:nvSpPr>
      <dsp:spPr>
        <a:xfrm>
          <a:off x="2839447" y="494069"/>
          <a:ext cx="38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0562" y="537722"/>
        <a:ext cx="20675" cy="4135"/>
      </dsp:txXfrm>
    </dsp:sp>
    <dsp:sp modelId="{FFF2BE4C-A1DD-444A-9C2B-36E987143049}">
      <dsp:nvSpPr>
        <dsp:cNvPr id="0" name=""/>
        <dsp:cNvSpPr/>
      </dsp:nvSpPr>
      <dsp:spPr>
        <a:xfrm>
          <a:off x="1043404" y="436"/>
          <a:ext cx="1797843" cy="1078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数据收集</a:t>
          </a:r>
        </a:p>
      </dsp:txBody>
      <dsp:txXfrm>
        <a:off x="1043404" y="436"/>
        <a:ext cx="1797843" cy="1078706"/>
      </dsp:txXfrm>
    </dsp:sp>
    <dsp:sp modelId="{8F1BF765-3D1B-44E4-90FD-0148C436021D}">
      <dsp:nvSpPr>
        <dsp:cNvPr id="0" name=""/>
        <dsp:cNvSpPr/>
      </dsp:nvSpPr>
      <dsp:spPr>
        <a:xfrm>
          <a:off x="1942326" y="1077342"/>
          <a:ext cx="2211347" cy="382904"/>
        </a:xfrm>
        <a:custGeom>
          <a:avLst/>
          <a:gdLst/>
          <a:ahLst/>
          <a:cxnLst/>
          <a:rect l="0" t="0" r="0" b="0"/>
          <a:pathLst>
            <a:path>
              <a:moveTo>
                <a:pt x="2211347" y="0"/>
              </a:moveTo>
              <a:lnTo>
                <a:pt x="2211347" y="208552"/>
              </a:lnTo>
              <a:lnTo>
                <a:pt x="0" y="208552"/>
              </a:lnTo>
              <a:lnTo>
                <a:pt x="0" y="38290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91758" y="1266727"/>
        <a:ext cx="112483" cy="4135"/>
      </dsp:txXfrm>
    </dsp:sp>
    <dsp:sp modelId="{44334304-52E9-456B-BE36-757181BB35F9}">
      <dsp:nvSpPr>
        <dsp:cNvPr id="0" name=""/>
        <dsp:cNvSpPr/>
      </dsp:nvSpPr>
      <dsp:spPr>
        <a:xfrm>
          <a:off x="3254752" y="436"/>
          <a:ext cx="1797843" cy="1078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数据处理</a:t>
          </a:r>
        </a:p>
      </dsp:txBody>
      <dsp:txXfrm>
        <a:off x="3254752" y="436"/>
        <a:ext cx="1797843" cy="1078706"/>
      </dsp:txXfrm>
    </dsp:sp>
    <dsp:sp modelId="{0C1A0711-CBD0-43D2-98B9-76D666E71041}">
      <dsp:nvSpPr>
        <dsp:cNvPr id="0" name=""/>
        <dsp:cNvSpPr/>
      </dsp:nvSpPr>
      <dsp:spPr>
        <a:xfrm>
          <a:off x="2839447" y="1986280"/>
          <a:ext cx="38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0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20562" y="2029932"/>
        <a:ext cx="20675" cy="4135"/>
      </dsp:txXfrm>
    </dsp:sp>
    <dsp:sp modelId="{02CAF4DB-3AA1-4778-9C0A-4ED9AAF9E793}">
      <dsp:nvSpPr>
        <dsp:cNvPr id="0" name=""/>
        <dsp:cNvSpPr/>
      </dsp:nvSpPr>
      <dsp:spPr>
        <a:xfrm>
          <a:off x="1043404" y="1492646"/>
          <a:ext cx="1797843" cy="1078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数据分析</a:t>
          </a:r>
        </a:p>
      </dsp:txBody>
      <dsp:txXfrm>
        <a:off x="1043404" y="1492646"/>
        <a:ext cx="1797843" cy="1078706"/>
      </dsp:txXfrm>
    </dsp:sp>
    <dsp:sp modelId="{EFD83CC1-C079-4ACB-949A-FE2F6EAA14AD}">
      <dsp:nvSpPr>
        <dsp:cNvPr id="0" name=""/>
        <dsp:cNvSpPr/>
      </dsp:nvSpPr>
      <dsp:spPr>
        <a:xfrm>
          <a:off x="1942326" y="2569553"/>
          <a:ext cx="2211347" cy="382904"/>
        </a:xfrm>
        <a:custGeom>
          <a:avLst/>
          <a:gdLst/>
          <a:ahLst/>
          <a:cxnLst/>
          <a:rect l="0" t="0" r="0" b="0"/>
          <a:pathLst>
            <a:path>
              <a:moveTo>
                <a:pt x="2211347" y="0"/>
              </a:moveTo>
              <a:lnTo>
                <a:pt x="2211347" y="208552"/>
              </a:lnTo>
              <a:lnTo>
                <a:pt x="0" y="208552"/>
              </a:lnTo>
              <a:lnTo>
                <a:pt x="0" y="38290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991758" y="2758937"/>
        <a:ext cx="112483" cy="4135"/>
      </dsp:txXfrm>
    </dsp:sp>
    <dsp:sp modelId="{86F589B6-D22C-448B-B710-42CACBF33601}">
      <dsp:nvSpPr>
        <dsp:cNvPr id="0" name=""/>
        <dsp:cNvSpPr/>
      </dsp:nvSpPr>
      <dsp:spPr>
        <a:xfrm>
          <a:off x="3254752" y="1492646"/>
          <a:ext cx="1797843" cy="1078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数据解释</a:t>
          </a:r>
        </a:p>
      </dsp:txBody>
      <dsp:txXfrm>
        <a:off x="3254752" y="1492646"/>
        <a:ext cx="1797843" cy="1078706"/>
      </dsp:txXfrm>
    </dsp:sp>
    <dsp:sp modelId="{E4913402-18CE-4074-BE0C-8FE358BD10A5}">
      <dsp:nvSpPr>
        <dsp:cNvPr id="0" name=""/>
        <dsp:cNvSpPr/>
      </dsp:nvSpPr>
      <dsp:spPr>
        <a:xfrm>
          <a:off x="1043404" y="2984857"/>
          <a:ext cx="1797843" cy="10787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得出结论</a:t>
          </a:r>
        </a:p>
      </dsp:txBody>
      <dsp:txXfrm>
        <a:off x="1043404" y="2984857"/>
        <a:ext cx="1797843" cy="1078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E0A60-36B7-4279-9CA6-8C6C7A418625}">
      <dsp:nvSpPr>
        <dsp:cNvPr id="0" name=""/>
        <dsp:cNvSpPr/>
      </dsp:nvSpPr>
      <dsp:spPr>
        <a:xfrm>
          <a:off x="7150800" y="2465866"/>
          <a:ext cx="913575" cy="317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54"/>
              </a:lnTo>
              <a:lnTo>
                <a:pt x="913575" y="158554"/>
              </a:lnTo>
              <a:lnTo>
                <a:pt x="913575" y="317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7A7C2-03D3-4EB0-A83D-653EF721BCB9}">
      <dsp:nvSpPr>
        <dsp:cNvPr id="0" name=""/>
        <dsp:cNvSpPr/>
      </dsp:nvSpPr>
      <dsp:spPr>
        <a:xfrm>
          <a:off x="6237225" y="2465866"/>
          <a:ext cx="913575" cy="317108"/>
        </a:xfrm>
        <a:custGeom>
          <a:avLst/>
          <a:gdLst/>
          <a:ahLst/>
          <a:cxnLst/>
          <a:rect l="0" t="0" r="0" b="0"/>
          <a:pathLst>
            <a:path>
              <a:moveTo>
                <a:pt x="913575" y="0"/>
              </a:moveTo>
              <a:lnTo>
                <a:pt x="913575" y="158554"/>
              </a:lnTo>
              <a:lnTo>
                <a:pt x="0" y="158554"/>
              </a:lnTo>
              <a:lnTo>
                <a:pt x="0" y="317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7F71A-DDA7-47C5-A27D-168C267AB80A}">
      <dsp:nvSpPr>
        <dsp:cNvPr id="0" name=""/>
        <dsp:cNvSpPr/>
      </dsp:nvSpPr>
      <dsp:spPr>
        <a:xfrm>
          <a:off x="4866862" y="1393736"/>
          <a:ext cx="2283937" cy="317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54"/>
              </a:lnTo>
              <a:lnTo>
                <a:pt x="2283937" y="158554"/>
              </a:lnTo>
              <a:lnTo>
                <a:pt x="2283937" y="3171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6608D-9DF4-4115-817E-5F79665D3C14}">
      <dsp:nvSpPr>
        <dsp:cNvPr id="0" name=""/>
        <dsp:cNvSpPr/>
      </dsp:nvSpPr>
      <dsp:spPr>
        <a:xfrm>
          <a:off x="2582924" y="2465866"/>
          <a:ext cx="1827150" cy="317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54"/>
              </a:lnTo>
              <a:lnTo>
                <a:pt x="1827150" y="158554"/>
              </a:lnTo>
              <a:lnTo>
                <a:pt x="1827150" y="317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6CD99-B4AD-4753-B555-ABE978B6CA39}">
      <dsp:nvSpPr>
        <dsp:cNvPr id="0" name=""/>
        <dsp:cNvSpPr/>
      </dsp:nvSpPr>
      <dsp:spPr>
        <a:xfrm>
          <a:off x="2537204" y="2465866"/>
          <a:ext cx="91440" cy="3171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31FBB-BC5B-4444-8BE1-7C0F2CE25FCF}">
      <dsp:nvSpPr>
        <dsp:cNvPr id="0" name=""/>
        <dsp:cNvSpPr/>
      </dsp:nvSpPr>
      <dsp:spPr>
        <a:xfrm>
          <a:off x="755774" y="2465866"/>
          <a:ext cx="1827150" cy="317108"/>
        </a:xfrm>
        <a:custGeom>
          <a:avLst/>
          <a:gdLst/>
          <a:ahLst/>
          <a:cxnLst/>
          <a:rect l="0" t="0" r="0" b="0"/>
          <a:pathLst>
            <a:path>
              <a:moveTo>
                <a:pt x="1827150" y="0"/>
              </a:moveTo>
              <a:lnTo>
                <a:pt x="1827150" y="158554"/>
              </a:lnTo>
              <a:lnTo>
                <a:pt x="0" y="158554"/>
              </a:lnTo>
              <a:lnTo>
                <a:pt x="0" y="3171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36BE8-213A-4232-9773-971EA260A22C}">
      <dsp:nvSpPr>
        <dsp:cNvPr id="0" name=""/>
        <dsp:cNvSpPr/>
      </dsp:nvSpPr>
      <dsp:spPr>
        <a:xfrm>
          <a:off x="2582924" y="1393736"/>
          <a:ext cx="2283937" cy="317108"/>
        </a:xfrm>
        <a:custGeom>
          <a:avLst/>
          <a:gdLst/>
          <a:ahLst/>
          <a:cxnLst/>
          <a:rect l="0" t="0" r="0" b="0"/>
          <a:pathLst>
            <a:path>
              <a:moveTo>
                <a:pt x="2283937" y="0"/>
              </a:moveTo>
              <a:lnTo>
                <a:pt x="2283937" y="158554"/>
              </a:lnTo>
              <a:lnTo>
                <a:pt x="0" y="158554"/>
              </a:lnTo>
              <a:lnTo>
                <a:pt x="0" y="3171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FBEB0-24FB-4301-BB92-7254DD82C07B}">
      <dsp:nvSpPr>
        <dsp:cNvPr id="0" name=""/>
        <dsp:cNvSpPr/>
      </dsp:nvSpPr>
      <dsp:spPr>
        <a:xfrm>
          <a:off x="4111841" y="638716"/>
          <a:ext cx="1510041" cy="75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sz="22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幼圆" panose="02010509060101010101" pitchFamily="49" charset="-122"/>
            </a:rPr>
            <a:t>变量</a:t>
          </a:r>
        </a:p>
      </dsp:txBody>
      <dsp:txXfrm>
        <a:off x="4111841" y="638716"/>
        <a:ext cx="1510041" cy="755020"/>
      </dsp:txXfrm>
    </dsp:sp>
    <dsp:sp modelId="{D2D8AAA7-068C-46F0-B465-65D194B24AE6}">
      <dsp:nvSpPr>
        <dsp:cNvPr id="0" name=""/>
        <dsp:cNvSpPr/>
      </dsp:nvSpPr>
      <dsp:spPr>
        <a:xfrm>
          <a:off x="1827903" y="1710845"/>
          <a:ext cx="1510041" cy="75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sz="2200" b="1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rPr>
            <a:t>基本分类</a:t>
          </a:r>
        </a:p>
      </dsp:txBody>
      <dsp:txXfrm>
        <a:off x="1827903" y="1710845"/>
        <a:ext cx="1510041" cy="755020"/>
      </dsp:txXfrm>
    </dsp:sp>
    <dsp:sp modelId="{F9FBFFCA-6226-4C5D-9AFF-A3C4540F8673}">
      <dsp:nvSpPr>
        <dsp:cNvPr id="0" name=""/>
        <dsp:cNvSpPr/>
      </dsp:nvSpPr>
      <dsp:spPr>
        <a:xfrm>
          <a:off x="753" y="2782975"/>
          <a:ext cx="1510041" cy="75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sz="2200" b="1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分类变量</a:t>
          </a:r>
        </a:p>
      </dsp:txBody>
      <dsp:txXfrm>
        <a:off x="753" y="2782975"/>
        <a:ext cx="1510041" cy="755020"/>
      </dsp:txXfrm>
    </dsp:sp>
    <dsp:sp modelId="{C4FE2107-128C-486B-9DB0-05B2D1D8282C}">
      <dsp:nvSpPr>
        <dsp:cNvPr id="0" name=""/>
        <dsp:cNvSpPr/>
      </dsp:nvSpPr>
      <dsp:spPr>
        <a:xfrm>
          <a:off x="1827903" y="2782975"/>
          <a:ext cx="1510041" cy="75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sz="2200" b="1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顺序变量</a:t>
          </a:r>
        </a:p>
      </dsp:txBody>
      <dsp:txXfrm>
        <a:off x="1827903" y="2782975"/>
        <a:ext cx="1510041" cy="755020"/>
      </dsp:txXfrm>
    </dsp:sp>
    <dsp:sp modelId="{3D09969E-C660-4F30-87BE-5FCA45EB9129}">
      <dsp:nvSpPr>
        <dsp:cNvPr id="0" name=""/>
        <dsp:cNvSpPr/>
      </dsp:nvSpPr>
      <dsp:spPr>
        <a:xfrm>
          <a:off x="3655054" y="2782975"/>
          <a:ext cx="1510041" cy="75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sz="2200" b="1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数字变量</a:t>
          </a:r>
        </a:p>
      </dsp:txBody>
      <dsp:txXfrm>
        <a:off x="3655054" y="2782975"/>
        <a:ext cx="1510041" cy="755020"/>
      </dsp:txXfrm>
    </dsp:sp>
    <dsp:sp modelId="{B54EC1F6-5939-4A6E-BC61-7D8FFAB58CCB}">
      <dsp:nvSpPr>
        <dsp:cNvPr id="0" name=""/>
        <dsp:cNvSpPr/>
      </dsp:nvSpPr>
      <dsp:spPr>
        <a:xfrm>
          <a:off x="6395779" y="1710845"/>
          <a:ext cx="1510041" cy="75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sz="2200" b="1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rPr>
            <a:t>其他分类</a:t>
          </a:r>
        </a:p>
      </dsp:txBody>
      <dsp:txXfrm>
        <a:off x="6395779" y="1710845"/>
        <a:ext cx="1510041" cy="755020"/>
      </dsp:txXfrm>
    </dsp:sp>
    <dsp:sp modelId="{7830700D-91AF-4C43-B8DB-E06332B23F87}">
      <dsp:nvSpPr>
        <dsp:cNvPr id="0" name=""/>
        <dsp:cNvSpPr/>
      </dsp:nvSpPr>
      <dsp:spPr>
        <a:xfrm>
          <a:off x="5482204" y="2782975"/>
          <a:ext cx="1510041" cy="75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sz="2200" b="1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随机变量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sz="2200" b="1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非随机变量</a:t>
          </a:r>
        </a:p>
      </dsp:txBody>
      <dsp:txXfrm>
        <a:off x="5482204" y="2782975"/>
        <a:ext cx="1510041" cy="755020"/>
      </dsp:txXfrm>
    </dsp:sp>
    <dsp:sp modelId="{500952DD-2D8F-44D7-BBF7-694AD219E66D}">
      <dsp:nvSpPr>
        <dsp:cNvPr id="0" name=""/>
        <dsp:cNvSpPr/>
      </dsp:nvSpPr>
      <dsp:spPr>
        <a:xfrm>
          <a:off x="7309354" y="2782975"/>
          <a:ext cx="1510041" cy="75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sz="2200" b="1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经验变量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CN" altLang="en-US" sz="2200" b="1" i="0" u="none" strike="noStrike" kern="1200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rPr>
            <a:t>理论变量</a:t>
          </a:r>
        </a:p>
      </dsp:txBody>
      <dsp:txXfrm>
        <a:off x="7309354" y="2782975"/>
        <a:ext cx="1510041" cy="755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69900" y="850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69900" y="3517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9900" y="6184900"/>
            <a:ext cx="2794000" cy="2108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3663950" y="1143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663950" y="1447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3663950" y="2057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3663950" y="2362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3663950" y="2667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663950" y="2971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663950" y="17526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663950" y="838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663950" y="3810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663950" y="4114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3663950" y="4724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3663950" y="5029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3663950" y="5334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3663950" y="5638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3663950" y="44196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3663950" y="3505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3663950" y="6477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3663950" y="6781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3663950" y="7391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3663950" y="7696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3663950" y="80010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3663950" y="83058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3663950" y="70866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3663950" y="61722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469900" y="381000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469900" y="8763000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00">
                <a:latin typeface="Arial" panose="020B0604020202020204" pitchFamily="34" charset="0"/>
              </a:rPr>
              <a:t>	Statistics, 6/e	?1997 Prentice-Hall, Inc.</a:t>
            </a: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71438" y="55563"/>
            <a:ext cx="67151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latin typeface="Arial" panose="020B0604020202020204" pitchFamily="34" charset="0"/>
              </a:rPr>
              <a:t>	Chapter 1 	</a:t>
            </a:r>
            <a:r>
              <a:rPr lang="en-US" altLang="zh-CN" sz="1200" b="1">
                <a:latin typeface="Arial" panose="020B0604020202020204" pitchFamily="34" charset="0"/>
              </a:rPr>
              <a:t>Student Lecture Notes</a:t>
            </a:r>
            <a:r>
              <a:rPr lang="en-US" altLang="zh-CN" sz="1200">
                <a:latin typeface="Arial" panose="020B0604020202020204" pitchFamily="34" charset="0"/>
              </a:rPr>
              <a:t>	 1-</a:t>
            </a:r>
            <a:fld id="{306F10C6-29EE-4C4F-8C19-0535DAFB065F}" type="slidenum">
              <a:rPr lang="en-US" altLang="zh-CN" sz="1200" smtClean="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5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notes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11350" y="692150"/>
            <a:ext cx="3035300" cy="2273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20750" y="3581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920750" y="38862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920750" y="41910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920750" y="44958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920750" y="48006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920750" y="5105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920750" y="5105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920750" y="54102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920750" y="57150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920750" y="60198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920750" y="63246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920750" y="6629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920750" y="69342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>
            <a:off x="920750" y="72390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920750" y="75438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920750" y="78486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920750" y="81534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920750" y="8458200"/>
            <a:ext cx="50165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165100" y="381000"/>
            <a:ext cx="652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000">
                <a:latin typeface="Arial" panose="020B0604020202020204" pitchFamily="34" charset="0"/>
              </a:rPr>
              <a:t>	Statistics, 7/e	?1997 Prentice-Hall, Inc.</a:t>
            </a:r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165100" y="8763000"/>
            <a:ext cx="652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1438" y="55563"/>
            <a:ext cx="6715125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l"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3257550" algn="ctr"/>
                <a:tab pos="645795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latin typeface="Arial" panose="020B0604020202020204" pitchFamily="34" charset="0"/>
              </a:rPr>
              <a:t>	Chapter 1	</a:t>
            </a:r>
            <a:r>
              <a:rPr lang="en-US" altLang="zh-CN" sz="1200" b="1">
                <a:latin typeface="Arial" panose="020B0604020202020204" pitchFamily="34" charset="0"/>
              </a:rPr>
              <a:t>Instructor Notes</a:t>
            </a:r>
            <a:r>
              <a:rPr lang="en-US" altLang="zh-CN" sz="1200">
                <a:latin typeface="Arial" panose="020B0604020202020204" pitchFamily="34" charset="0"/>
              </a:rPr>
              <a:t>	1-</a:t>
            </a:r>
            <a:fld id="{2FA94ABA-8C3F-4DE0-BF46-E2DF1D896A57}" type="slidenum">
              <a:rPr lang="en-US" altLang="zh-CN" sz="1200" smtClean="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749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875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最核心的内容是利用统计方法分析数据（如上图中的疫情小区分布图）</a:t>
            </a:r>
            <a:endParaRPr lang="en-US" altLang="zh-CN" dirty="0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2255529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000" i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1536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  <p:extLst>
      <p:ext uri="{BB962C8B-B14F-4D97-AF65-F5344CB8AC3E}">
        <p14:creationId xmlns:p14="http://schemas.microsoft.com/office/powerpoint/2010/main" val="249361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如上图中的疫情小区分布图   图代表了疫情的严重程度  根据严重程度做分析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1159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数理统计用的很多</a:t>
            </a:r>
            <a:endParaRPr lang="en-US" altLang="zh-CN" dirty="0"/>
          </a:p>
          <a:p>
            <a:r>
              <a:rPr lang="zh-CN" altLang="en-US" dirty="0"/>
              <a:t>抽检</a:t>
            </a:r>
            <a:r>
              <a:rPr lang="en-US" altLang="zh-CN" dirty="0"/>
              <a:t>10</a:t>
            </a:r>
            <a:r>
              <a:rPr lang="zh-CN" altLang="en-US" dirty="0"/>
              <a:t>个样品判断所有产品的合格率</a:t>
            </a:r>
            <a:endParaRPr lang="en-US" altLang="zh-CN" dirty="0"/>
          </a:p>
          <a:p>
            <a:r>
              <a:rPr lang="zh-CN" altLang="en-US" dirty="0"/>
              <a:t>利用样本数据对总体做描述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746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介绍统计学的应用领域 </a:t>
            </a:r>
            <a:endParaRPr lang="en-US" altLang="zh-CN" dirty="0"/>
          </a:p>
          <a:p>
            <a:r>
              <a:rPr lang="zh-CN" altLang="en-US" dirty="0"/>
              <a:t>统计学为多个学科提供了一种通用的数据分析方法。只要涉及到数据的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收集、处理、分析、解释数据并从数据中得出结论都行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1641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1 .</a:t>
            </a:r>
            <a:r>
              <a:rPr lang="zh-CN" altLang="en-US" dirty="0"/>
              <a:t>面相：先入为主的认为了面相和人的性格有关系，再用统计的方法去验证，选取数据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之前的疫情小区分布图 如果没有专业的医疗知识，是无法从疫情小区分布图中得出疫情风险等级判断的结果。</a:t>
            </a:r>
          </a:p>
        </p:txBody>
      </p:sp>
    </p:spTree>
    <p:extLst>
      <p:ext uri="{BB962C8B-B14F-4D97-AF65-F5344CB8AC3E}">
        <p14:creationId xmlns:p14="http://schemas.microsoft.com/office/powerpoint/2010/main" val="914663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统计的核心是对统计数据进行分析，而统计数据是对现象进行测量的结果，不同的统计数据类型会对应不同的数据分析方法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常见的统计数据类型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3762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  <p:extLst>
      <p:ext uri="{BB962C8B-B14F-4D97-AF65-F5344CB8AC3E}">
        <p14:creationId xmlns:p14="http://schemas.microsoft.com/office/powerpoint/2010/main" val="4003341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按计量尺度分</a:t>
            </a: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-----------</a:t>
            </a:r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类似于数据库中的数据类型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前二者定性 数值型定量</a:t>
            </a:r>
            <a:endParaRPr lang="en-US" altLang="zh-CN" dirty="0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  <p:extLst>
      <p:ext uri="{BB962C8B-B14F-4D97-AF65-F5344CB8AC3E}">
        <p14:creationId xmlns:p14="http://schemas.microsoft.com/office/powerpoint/2010/main" val="3198300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按收集方法分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  <p:extLst>
      <p:ext uri="{BB962C8B-B14F-4D97-AF65-F5344CB8AC3E}">
        <p14:creationId xmlns:p14="http://schemas.microsoft.com/office/powerpoint/2010/main" val="346725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说课，介绍课程的性质，课程所学内容，以及和今后课程的相关联系。</a:t>
            </a:r>
          </a:p>
        </p:txBody>
      </p:sp>
    </p:spTree>
    <p:extLst>
      <p:ext uri="{BB962C8B-B14F-4D97-AF65-F5344CB8AC3E}">
        <p14:creationId xmlns:p14="http://schemas.microsoft.com/office/powerpoint/2010/main" val="1293997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按时间状况分 一元数据引入时间轴变成二元数据</a:t>
            </a:r>
            <a:endParaRPr lang="en-US" altLang="zh-CN" dirty="0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  <p:extLst>
      <p:ext uri="{BB962C8B-B14F-4D97-AF65-F5344CB8AC3E}">
        <p14:creationId xmlns:p14="http://schemas.microsoft.com/office/powerpoint/2010/main" val="211701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对于数值型数据，如身高，常用的数据分析方法有计算平均值，中位数，方差等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对于分类数据，如产品分级 ，通常计算各组的频数与频率，置信区间等。</a:t>
            </a:r>
          </a:p>
        </p:txBody>
      </p:sp>
    </p:spTree>
    <p:extLst>
      <p:ext uri="{BB962C8B-B14F-4D97-AF65-F5344CB8AC3E}">
        <p14:creationId xmlns:p14="http://schemas.microsoft.com/office/powerpoint/2010/main" val="3750077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数理统计中已学习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26083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有时候总体难确定，可以根据研究目的来定义总体   </a:t>
            </a:r>
            <a:endParaRPr lang="en-US" altLang="zh-CN" dirty="0"/>
          </a:p>
          <a:p>
            <a:r>
              <a:rPr lang="zh-CN" altLang="en-US" dirty="0"/>
              <a:t>有限总体：一堆待检灯泡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无限总体：可重复实验的实验结果（有限次的实验结果本质是样本）</a:t>
            </a:r>
            <a:endParaRPr lang="en-US" altLang="zh-CN" dirty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  <p:extLst>
      <p:ext uri="{BB962C8B-B14F-4D97-AF65-F5344CB8AC3E}">
        <p14:creationId xmlns:p14="http://schemas.microsoft.com/office/powerpoint/2010/main" val="3559637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缪 </a:t>
            </a:r>
            <a:endParaRPr kumimoji="1" lang="en-US" altLang="zh-CN" sz="14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kumimoji="1" lang="en-US" altLang="zh-CN" sz="14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不同的样本会产生不同的统计量</a:t>
            </a:r>
            <a:endParaRPr lang="en-US" altLang="zh-CN" dirty="0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  <p:extLst>
      <p:ext uri="{BB962C8B-B14F-4D97-AF65-F5344CB8AC3E}">
        <p14:creationId xmlns:p14="http://schemas.microsoft.com/office/powerpoint/2010/main" val="1992737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1600" b="1"/>
              <a:t>Data</a:t>
            </a:r>
            <a:endParaRPr lang="en-US" altLang="zh-CN" sz="1600"/>
          </a:p>
          <a:p>
            <a:pPr lvl="1"/>
            <a:r>
              <a:rPr lang="en-US" altLang="zh-CN"/>
              <a:t>facts or information that is relevant or appropriate to a decision maker</a:t>
            </a:r>
          </a:p>
          <a:p>
            <a:r>
              <a:rPr lang="en-US" altLang="zh-CN" sz="1600" b="1"/>
              <a:t>Population</a:t>
            </a:r>
            <a:endParaRPr lang="en-US" altLang="zh-CN" sz="1600"/>
          </a:p>
          <a:p>
            <a:pPr lvl="1"/>
            <a:r>
              <a:rPr lang="en-US" altLang="zh-CN"/>
              <a:t>the totality of objects under consideration</a:t>
            </a:r>
            <a:endParaRPr lang="en-US" altLang="zh-CN" sz="1600"/>
          </a:p>
          <a:p>
            <a:r>
              <a:rPr lang="en-US" altLang="zh-CN" sz="1600" b="1"/>
              <a:t>Sample</a:t>
            </a:r>
            <a:endParaRPr lang="en-US" altLang="zh-CN" sz="1600"/>
          </a:p>
          <a:p>
            <a:pPr lvl="1"/>
            <a:r>
              <a:rPr lang="en-US" altLang="zh-CN"/>
              <a:t>a portion of the population that is selected for analysis</a:t>
            </a:r>
          </a:p>
          <a:p>
            <a:r>
              <a:rPr lang="en-US" altLang="zh-CN" sz="1600" b="1"/>
              <a:t>Parameter</a:t>
            </a:r>
            <a:endParaRPr lang="en-US" altLang="zh-CN" sz="1600"/>
          </a:p>
          <a:p>
            <a:pPr lvl="1"/>
            <a:r>
              <a:rPr lang="en-US" altLang="zh-CN"/>
              <a:t>a summary measure (e.g., mean) that is computed to describe a characteristic of the population</a:t>
            </a:r>
          </a:p>
          <a:p>
            <a:r>
              <a:rPr lang="en-US" altLang="zh-CN" sz="1600" b="1"/>
              <a:t>Statistic</a:t>
            </a:r>
            <a:endParaRPr lang="en-US" altLang="zh-CN" sz="1600"/>
          </a:p>
          <a:p>
            <a:pPr lvl="1"/>
            <a:r>
              <a:rPr lang="en-US" altLang="zh-CN"/>
              <a:t>a summary measure (e.g., mean) that is computed to describe a characteristic of the sample</a:t>
            </a:r>
          </a:p>
          <a:p>
            <a:endParaRPr lang="en-US" altLang="zh-CN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  <p:extLst>
      <p:ext uri="{BB962C8B-B14F-4D97-AF65-F5344CB8AC3E}">
        <p14:creationId xmlns:p14="http://schemas.microsoft.com/office/powerpoint/2010/main" val="1392872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与统计数据的类型联系，针对不同的数据类型设置不同的变量，而变量的具体值即为数据。</a:t>
            </a:r>
            <a:endParaRPr lang="en-US" altLang="zh-CN" dirty="0"/>
          </a:p>
          <a:p>
            <a:r>
              <a:rPr lang="zh-CN" altLang="en-US" dirty="0"/>
              <a:t>实体型 实体</a:t>
            </a:r>
            <a:endParaRPr lang="en-US" altLang="zh-CN" dirty="0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</p:spTree>
    <p:extLst>
      <p:ext uri="{BB962C8B-B14F-4D97-AF65-F5344CB8AC3E}">
        <p14:creationId xmlns:p14="http://schemas.microsoft.com/office/powerpoint/2010/main" val="121135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dirty="0"/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2554502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cap="flat"/>
        </p:spPr>
      </p:sp>
    </p:spTree>
    <p:extLst>
      <p:ext uri="{BB962C8B-B14F-4D97-AF65-F5344CB8AC3E}">
        <p14:creationId xmlns:p14="http://schemas.microsoft.com/office/powerpoint/2010/main" val="1706485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包含所研究的全部个体的集合</a:t>
            </a:r>
            <a:r>
              <a:rPr lang="en-US" altLang="zh-CN" dirty="0"/>
              <a:t>------------</a:t>
            </a:r>
            <a:r>
              <a:rPr lang="zh-CN" altLang="en-US" dirty="0"/>
              <a:t>消费者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分类 离散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59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概率论与数理统计课程的延申，概率论主要研究随机事件，统计学主要研究数据本身。（举例硬币投掷） 二者联系不多。</a:t>
            </a:r>
            <a:endParaRPr lang="en-US" altLang="zh-CN" dirty="0"/>
          </a:p>
          <a:p>
            <a:r>
              <a:rPr lang="zh-CN" altLang="en-US" dirty="0"/>
              <a:t>统计学后续课程   </a:t>
            </a:r>
            <a:r>
              <a:rPr lang="zh-CN" altLang="zh-CN" b="1" dirty="0"/>
              <a:t>统计资料进行收集、整理和加工，进而进行相应的数据分析及推断</a:t>
            </a:r>
            <a:r>
              <a:rPr lang="en-US" altLang="zh-CN" b="1" dirty="0"/>
              <a:t>    </a:t>
            </a:r>
            <a:r>
              <a:rPr lang="zh-CN" altLang="en-US" dirty="0"/>
              <a:t>数据分析 数据可视化等均为大数据专业核心课程</a:t>
            </a:r>
            <a:endParaRPr lang="en-US" altLang="zh-CN" dirty="0"/>
          </a:p>
          <a:p>
            <a:r>
              <a:rPr lang="zh-CN" altLang="en-US" dirty="0"/>
              <a:t>教材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40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要对数据做分析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b="1" dirty="0"/>
              <a:t>统计学的方法和理论对统计资料进行收集、整理和加工，进而进行相应的数据分析及推断，为合理的决策提供统计上的依据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53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统计学：基于</a:t>
            </a:r>
            <a:r>
              <a:rPr kumimoji="1" lang="en-US" altLang="zh-CN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zh-CN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的应用</a:t>
            </a:r>
            <a:r>
              <a:rPr kumimoji="1" lang="en-US" altLang="zh-CN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1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参考书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11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noFill/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以新冠疫情为例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8160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瑶海区毗邻蜀山区庐阳区，却有着不同的危险等级。</a:t>
            </a:r>
          </a:p>
        </p:txBody>
      </p:sp>
    </p:spTree>
    <p:extLst>
      <p:ext uri="{BB962C8B-B14F-4D97-AF65-F5344CB8AC3E}">
        <p14:creationId xmlns:p14="http://schemas.microsoft.com/office/powerpoint/2010/main" val="1343588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计算确诊人数 </a:t>
            </a:r>
            <a:r>
              <a:rPr lang="en-US" altLang="zh-CN" dirty="0"/>
              <a:t>--------------</a:t>
            </a:r>
            <a:r>
              <a:rPr lang="zh-CN" altLang="en-US" dirty="0"/>
              <a:t>数据收集 各医院上报 中央机房集中</a:t>
            </a:r>
            <a:endParaRPr lang="en-US" altLang="zh-CN" dirty="0"/>
          </a:p>
          <a:p>
            <a:r>
              <a:rPr lang="zh-CN" altLang="en-US" dirty="0"/>
              <a:t>数字比较枯燥不直观（上图）</a:t>
            </a:r>
            <a:r>
              <a:rPr lang="en-US" altLang="zh-CN" dirty="0"/>
              <a:t>--------------------</a:t>
            </a:r>
            <a:r>
              <a:rPr lang="zh-CN" altLang="en-US" dirty="0"/>
              <a:t>数据处理 图表形式展示 后修课程：数据可视化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FF0000"/>
                </a:solidFill>
              </a:rPr>
              <a:t>分析数据：瑶海区虽然连续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</a:rPr>
              <a:t>天没有新增，但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948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12938" y="692150"/>
            <a:ext cx="3032125" cy="2273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对收集到的数据使用</a:t>
            </a:r>
          </a:p>
        </p:txBody>
      </p:sp>
    </p:spTree>
    <p:extLst>
      <p:ext uri="{BB962C8B-B14F-4D97-AF65-F5344CB8AC3E}">
        <p14:creationId xmlns:p14="http://schemas.microsoft.com/office/powerpoint/2010/main" val="74720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4C315F2C-E7A9-4BE4-A624-1B4F29AA73E5}"/>
              </a:ext>
            </a:extLst>
          </p:cNvPr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3EA6173-EAC6-44A1-8CE5-F47E2F520D1E}"/>
              </a:ext>
            </a:extLst>
          </p:cNvPr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A69E904-CE25-46EA-80CB-8CE21A853239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708B6739-103E-43C6-8A1F-2C7A87A5C00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54FEB445-D962-4A43-90BC-2F351701FFB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C0AD9BE5-78B0-4B06-8846-27C7841D555D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3E5D5111-2411-4465-89CB-431DFB70D66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88D3A2A-17EE-4D36-BBFB-144028E6F8A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5D8B51C1-E199-468B-BD5B-0D4F02B7FA9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7349D438-F7CD-43BB-94F5-11728F17A47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9BF43EA7-61A6-40ED-A02E-20AD299A0E8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pic>
        <p:nvPicPr>
          <p:cNvPr id="15" name="Picture 17" descr="55">
            <a:extLst>
              <a:ext uri="{FF2B5EF4-FFF2-40B4-BE49-F238E27FC236}">
                <a16:creationId xmlns:a16="http://schemas.microsoft.com/office/drawing/2014/main" id="{E45BB2F1-3658-4BBD-9E96-3669E171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0810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2319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82320" name="Rectangle 1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4885B783-27AC-4C25-8D8C-D8E9615E0C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CAC0C1C4-63C8-4A0A-A0B8-229230F40C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364163" y="6381750"/>
            <a:ext cx="3529012" cy="287338"/>
          </a:xfrm>
        </p:spPr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58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55312E5B-EBB1-430C-AF4F-B4366DE49B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E390210-EE28-4284-B83C-2EBA7A416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251B20C7-4683-432D-B8E1-874C2E5D2D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C6586BA-DBC9-4D99-9EAD-7C2EDE425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54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C66C6FB3-C12C-46A0-BCF2-90DCAECFE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3D7A648-C101-48F4-977B-734901BE4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47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7726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477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0545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EDCE171A-9E88-422C-A8B9-959E644194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6B099449-AF3A-4C4D-9745-C249D16FE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50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C1E24363-35D5-4AB6-BF98-97401BD67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B408DFD-9C6E-440D-B5EA-276FF0CC1D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57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55088E8C-8182-44A6-A375-28E1E640A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08DC292-EA51-4387-97A6-01DDBADB9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26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FFDCFAFC-3741-4E23-A3D0-EDA8983C9E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4CF38CC8-300D-41BC-A5F8-D930B6DE20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3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F81E127C-59B8-4285-AC81-7421B63540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2EDB1D1-F39D-49B0-8867-4B8681EB5A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53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E226E3AA-FE83-4420-88A2-4149D73148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A44136B-F01A-450F-BD00-32EB7EE8FB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501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21713D14-8EBD-4886-A0E9-68106103C1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B489570-4AE3-4DF3-84B3-4007B168E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33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3E8FFE20-DAF0-4D47-A3F7-F9B8F1E016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637779F-DB7C-428E-9848-DD0D7AA5A9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69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724277F0-725E-4A1D-9D81-A874A2EAC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Image" r:id="rId17" imgW="9561905" imgH="1600000" progId="Photoshop.Image.6">
                  <p:embed/>
                </p:oleObj>
              </mc:Choice>
              <mc:Fallback>
                <p:oleObj name="Image" r:id="rId17" imgW="9561905" imgH="1600000" progId="Photoshop.Image.6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724277F0-725E-4A1D-9D81-A874A2EAC6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Freeform 3">
            <a:extLst>
              <a:ext uri="{FF2B5EF4-FFF2-40B4-BE49-F238E27FC236}">
                <a16:creationId xmlns:a16="http://schemas.microsoft.com/office/drawing/2014/main" id="{F4E5C058-3175-4E9B-9559-40962D6D03ED}"/>
              </a:ext>
            </a:extLst>
          </p:cNvPr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Freeform 4">
            <a:extLst>
              <a:ext uri="{FF2B5EF4-FFF2-40B4-BE49-F238E27FC236}">
                <a16:creationId xmlns:a16="http://schemas.microsoft.com/office/drawing/2014/main" id="{995E64C2-41A8-42DD-B0A9-12CDA9F90202}"/>
              </a:ext>
            </a:extLst>
          </p:cNvPr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9" name="Group 5">
            <a:extLst>
              <a:ext uri="{FF2B5EF4-FFF2-40B4-BE49-F238E27FC236}">
                <a16:creationId xmlns:a16="http://schemas.microsoft.com/office/drawing/2014/main" id="{CA7E3925-FC4E-4CEB-AF1E-AE6A355A74EC}"/>
              </a:ext>
            </a:extLst>
          </p:cNvPr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481286" name="Oval 6">
              <a:extLst>
                <a:ext uri="{FF2B5EF4-FFF2-40B4-BE49-F238E27FC236}">
                  <a16:creationId xmlns:a16="http://schemas.microsoft.com/office/drawing/2014/main" id="{E7B3CA02-D177-4940-8093-C278768D384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81287" name="Oval 7">
              <a:extLst>
                <a:ext uri="{FF2B5EF4-FFF2-40B4-BE49-F238E27FC236}">
                  <a16:creationId xmlns:a16="http://schemas.microsoft.com/office/drawing/2014/main" id="{E154B5AB-B86B-491E-9954-D506B163447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030" name="Group 8">
            <a:extLst>
              <a:ext uri="{FF2B5EF4-FFF2-40B4-BE49-F238E27FC236}">
                <a16:creationId xmlns:a16="http://schemas.microsoft.com/office/drawing/2014/main" id="{5C965134-787D-4F9C-B96A-CCC87EBEFFE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38" name="Oval 9">
              <a:extLst>
                <a:ext uri="{FF2B5EF4-FFF2-40B4-BE49-F238E27FC236}">
                  <a16:creationId xmlns:a16="http://schemas.microsoft.com/office/drawing/2014/main" id="{B6B902E5-BF65-439E-912F-E3DA18CE511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81290" name="Oval 10">
              <a:extLst>
                <a:ext uri="{FF2B5EF4-FFF2-40B4-BE49-F238E27FC236}">
                  <a16:creationId xmlns:a16="http://schemas.microsoft.com/office/drawing/2014/main" id="{C477DAE2-F1AF-4CFA-903F-E643C81793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031" name="Group 11">
            <a:extLst>
              <a:ext uri="{FF2B5EF4-FFF2-40B4-BE49-F238E27FC236}">
                <a16:creationId xmlns:a16="http://schemas.microsoft.com/office/drawing/2014/main" id="{95B3F215-E24B-4453-8D2C-36561FEF8305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0495AE70-1C88-4F52-A92D-91BEA5D0570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81293" name="Oval 13">
              <a:extLst>
                <a:ext uri="{FF2B5EF4-FFF2-40B4-BE49-F238E27FC236}">
                  <a16:creationId xmlns:a16="http://schemas.microsoft.com/office/drawing/2014/main" id="{FD3858F6-A7D8-4762-A967-184C9CD0735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032" name="Rectangle 14">
            <a:extLst>
              <a:ext uri="{FF2B5EF4-FFF2-40B4-BE49-F238E27FC236}">
                <a16:creationId xmlns:a16="http://schemas.microsoft.com/office/drawing/2014/main" id="{3E04F9DD-00A9-458F-96B8-8A8074581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81295" name="Rectangle 15">
            <a:extLst>
              <a:ext uri="{FF2B5EF4-FFF2-40B4-BE49-F238E27FC236}">
                <a16:creationId xmlns:a16="http://schemas.microsoft.com/office/drawing/2014/main" id="{AAC69FF1-0308-47CC-AF1F-838EF5F913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296" name="Rectangle 16">
            <a:extLst>
              <a:ext uri="{FF2B5EF4-FFF2-40B4-BE49-F238E27FC236}">
                <a16:creationId xmlns:a16="http://schemas.microsoft.com/office/drawing/2014/main" id="{9D9D23BD-1E94-4603-8E37-0CC0DC3AA9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19700" y="6381750"/>
            <a:ext cx="360045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03628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7">
            <a:extLst>
              <a:ext uri="{FF2B5EF4-FFF2-40B4-BE49-F238E27FC236}">
                <a16:creationId xmlns:a16="http://schemas.microsoft.com/office/drawing/2014/main" id="{EB0348EE-4C16-413D-97A1-58FFFA3FC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590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24A57E91-1E6C-473A-A5B9-67767A020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833367"/>
            <a:ext cx="6858000" cy="1655762"/>
          </a:xfrm>
        </p:spPr>
        <p:txBody>
          <a:bodyPr/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+mj-ea"/>
                <a:cs typeface="+mj-cs"/>
              </a:rPr>
              <a:t>2018</a:t>
            </a:r>
            <a:r>
              <a:rPr lang="zh-CN" altLang="en-US" sz="3600" b="1" dirty="0">
                <a:latin typeface="Times New Roman" panose="02020603050405020304" pitchFamily="18" charset="0"/>
                <a:ea typeface="+mj-ea"/>
                <a:cs typeface="+mj-cs"/>
              </a:rPr>
              <a:t>级数据科学与大数据</a:t>
            </a:r>
            <a:endParaRPr lang="zh-CN" altLang="en-US" dirty="0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90972" y="1772816"/>
            <a:ext cx="7362056" cy="2793309"/>
          </a:xfrm>
        </p:spPr>
        <p:txBody>
          <a:bodyPr/>
          <a:lstStyle/>
          <a:p>
            <a:r>
              <a:rPr lang="zh-CN" altLang="en-US" sz="7200" dirty="0">
                <a:solidFill>
                  <a:schemeClr val="tx1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统计学</a:t>
            </a:r>
            <a:br>
              <a:rPr lang="zh-CN" altLang="en-US" sz="7200" dirty="0">
                <a:solidFill>
                  <a:schemeClr val="tx1"/>
                </a:solidFill>
              </a:rPr>
            </a:br>
            <a:r>
              <a:rPr lang="en-US" altLang="zh-CN" sz="7200" dirty="0">
                <a:solidFill>
                  <a:schemeClr val="tx1"/>
                </a:solidFill>
                <a:latin typeface="Times New Roman" panose="02020603050405020304" pitchFamily="18" charset="0"/>
              </a:rPr>
              <a:t>Statistics</a:t>
            </a:r>
            <a:br>
              <a:rPr lang="en-US" altLang="zh-CN" sz="72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zh-CN" altLang="en-US" sz="7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5EC1A-7270-4CC8-85BE-6DD81C8F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83B11C-D505-47E4-932E-A667492216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072" y="1830086"/>
            <a:ext cx="4038600" cy="1644811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C80A261-F4A4-4587-B3EF-DDFB0D8FA1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42072" y="3460736"/>
            <a:ext cx="4038600" cy="8231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3BB0A82-EC4B-438B-99FF-02728F286A77}"/>
              </a:ext>
            </a:extLst>
          </p:cNvPr>
          <p:cNvSpPr txBox="1"/>
          <p:nvPr/>
        </p:nvSpPr>
        <p:spPr>
          <a:xfrm>
            <a:off x="4813496" y="3087483"/>
            <a:ext cx="422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为什么一个面积不大的合肥市却划分出多个不同的疫情风险等级？有什么划分依据吗？</a:t>
            </a:r>
          </a:p>
        </p:txBody>
      </p:sp>
    </p:spTree>
    <p:extLst>
      <p:ext uri="{BB962C8B-B14F-4D97-AF65-F5344CB8AC3E}">
        <p14:creationId xmlns:p14="http://schemas.microsoft.com/office/powerpoint/2010/main" val="117744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A13E5D-F5A4-424F-80E3-03CCC6B8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08" y="1340768"/>
            <a:ext cx="3724191" cy="34563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3B8F5E-4E98-443C-9C35-F68982ACD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520" y="0"/>
            <a:ext cx="5409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1">
            <a:extLst>
              <a:ext uri="{FF2B5EF4-FFF2-40B4-BE49-F238E27FC236}">
                <a16:creationId xmlns:a16="http://schemas.microsoft.com/office/drawing/2014/main" id="{BA237AFA-B335-4F39-9710-5B5401ED711F}"/>
              </a:ext>
            </a:extLst>
          </p:cNvPr>
          <p:cNvSpPr txBox="1">
            <a:spLocks/>
          </p:cNvSpPr>
          <p:nvPr/>
        </p:nvSpPr>
        <p:spPr bwMode="auto">
          <a:xfrm>
            <a:off x="1547664" y="2276872"/>
            <a:ext cx="658873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0" lang="zh-CN" altLang="en-US" dirty="0"/>
              <a:t>虽然连续两日确诊病例为</a:t>
            </a:r>
            <a:r>
              <a:rPr kumimoji="0" lang="en-US" altLang="zh-CN" dirty="0"/>
              <a:t>0</a:t>
            </a:r>
            <a:r>
              <a:rPr kumimoji="0" lang="zh-CN" altLang="en-US" dirty="0"/>
              <a:t>，但瑶海区因疫情发生较早，发生疫情小区较为集中，尚未渡过潜伏期，所以瑶海区仍为疫情高风险地区。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72FFCE9-2B7B-447E-A66C-4094D4228721}"/>
              </a:ext>
            </a:extLst>
          </p:cNvPr>
          <p:cNvSpPr txBox="1">
            <a:spLocks/>
          </p:cNvSpPr>
          <p:nvPr/>
        </p:nvSpPr>
        <p:spPr>
          <a:xfrm>
            <a:off x="914400" y="685800"/>
            <a:ext cx="73914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zh-CN" altLang="en-US" dirty="0">
                <a:solidFill>
                  <a:schemeClr val="tx1"/>
                </a:solidFill>
              </a:rPr>
              <a:t>例（续）</a:t>
            </a:r>
          </a:p>
        </p:txBody>
      </p:sp>
    </p:spTree>
    <p:extLst>
      <p:ext uri="{BB962C8B-B14F-4D97-AF65-F5344CB8AC3E}">
        <p14:creationId xmlns:p14="http://schemas.microsoft.com/office/powerpoint/2010/main" val="32530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691680" y="414338"/>
            <a:ext cx="6477000" cy="1143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什么是统计学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(statistics)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4283968" y="2563813"/>
            <a:ext cx="4968552" cy="38798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收集数据：取得数据</a:t>
            </a:r>
          </a:p>
          <a:p>
            <a:pPr marL="0" indent="0">
              <a:lnSpc>
                <a:spcPct val="150000"/>
              </a:lnSpc>
              <a:spcBef>
                <a:spcPct val="60000"/>
              </a:spcBef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处理数据：整理与图表展示 </a:t>
            </a:r>
          </a:p>
          <a:p>
            <a:pPr marL="0" indent="0">
              <a:lnSpc>
                <a:spcPct val="150000"/>
              </a:lnSpc>
              <a:spcBef>
                <a:spcPct val="60000"/>
              </a:spcBef>
              <a:buNone/>
              <a:defRPr/>
            </a:pPr>
            <a:r>
              <a:rPr lang="zh-CN" altLang="en-US" sz="2200" b="1" dirty="0">
                <a:solidFill>
                  <a:srgbClr val="FF0000"/>
                </a:solidFill>
              </a:rPr>
              <a:t>分析数据：利用统计方法分析数据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60000"/>
              </a:spcBef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数据解释：结果的说明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60000"/>
              </a:spcBef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</a:rPr>
              <a:t>得到结论：从数据分析中得出客观结论</a:t>
            </a:r>
          </a:p>
        </p:txBody>
      </p:sp>
      <p:sp>
        <p:nvSpPr>
          <p:cNvPr id="6289" name="Rectangle 145"/>
          <p:cNvSpPr>
            <a:spLocks noChangeArrowheads="1"/>
          </p:cNvSpPr>
          <p:nvPr/>
        </p:nvSpPr>
        <p:spPr bwMode="auto">
          <a:xfrm>
            <a:off x="395288" y="1628775"/>
            <a:ext cx="84439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3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4305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8595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 3" panose="05040102010807070707" pitchFamily="18" charset="2"/>
              </a:rPr>
              <a:t>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收集、处理、分析、解释数据并从数据中得出结论的科学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B46B079-7336-4B80-B7A2-290FD1F3CB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538252"/>
              </p:ext>
            </p:extLst>
          </p:nvPr>
        </p:nvGraphicFramePr>
        <p:xfrm>
          <a:off x="-828600" y="22453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 autoUpdateAnimBg="0"/>
      <p:bldP spid="628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346076"/>
            <a:ext cx="6629400" cy="1143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1"/>
                </a:solidFill>
              </a:rPr>
              <a:t>统计方法</a:t>
            </a:r>
          </a:p>
        </p:txBody>
      </p:sp>
      <p:grpSp>
        <p:nvGrpSpPr>
          <p:cNvPr id="14339" name="Group 56"/>
          <p:cNvGrpSpPr>
            <a:grpSpLocks/>
          </p:cNvGrpSpPr>
          <p:nvPr/>
        </p:nvGrpSpPr>
        <p:grpSpPr bwMode="auto">
          <a:xfrm>
            <a:off x="1295400" y="2209800"/>
            <a:ext cx="6781800" cy="3094038"/>
            <a:chOff x="816" y="1344"/>
            <a:chExt cx="4272" cy="1949"/>
          </a:xfrm>
        </p:grpSpPr>
        <p:sp>
          <p:nvSpPr>
            <p:cNvPr id="14340" name="Text Box 42"/>
            <p:cNvSpPr txBox="1">
              <a:spLocks noChangeArrowheads="1"/>
            </p:cNvSpPr>
            <p:nvPr/>
          </p:nvSpPr>
          <p:spPr bwMode="auto">
            <a:xfrm>
              <a:off x="1968" y="1344"/>
              <a:ext cx="1152" cy="335"/>
            </a:xfrm>
            <a:prstGeom prst="rect">
              <a:avLst/>
            </a:prstGeom>
            <a:solidFill>
              <a:srgbClr val="23FF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3FFEA"/>
              </a:extrusionClr>
              <a:contourClr>
                <a:srgbClr val="23FF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</a:rPr>
                <a:t>统计方法</a:t>
              </a:r>
            </a:p>
          </p:txBody>
        </p:sp>
        <p:sp>
          <p:nvSpPr>
            <p:cNvPr id="14341" name="Text Box 43"/>
            <p:cNvSpPr txBox="1">
              <a:spLocks noChangeArrowheads="1"/>
            </p:cNvSpPr>
            <p:nvPr/>
          </p:nvSpPr>
          <p:spPr bwMode="auto">
            <a:xfrm>
              <a:off x="816" y="2168"/>
              <a:ext cx="1152" cy="335"/>
            </a:xfrm>
            <a:prstGeom prst="rect">
              <a:avLst/>
            </a:prstGeom>
            <a:solidFill>
              <a:srgbClr val="23FF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3FFEA"/>
              </a:extrusionClr>
              <a:contourClr>
                <a:srgbClr val="23FF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</a:rPr>
                <a:t>描述统计</a:t>
              </a:r>
            </a:p>
          </p:txBody>
        </p:sp>
        <p:sp>
          <p:nvSpPr>
            <p:cNvPr id="14342" name="Text Box 44"/>
            <p:cNvSpPr txBox="1">
              <a:spLocks noChangeArrowheads="1"/>
            </p:cNvSpPr>
            <p:nvPr/>
          </p:nvSpPr>
          <p:spPr bwMode="auto">
            <a:xfrm>
              <a:off x="3120" y="2168"/>
              <a:ext cx="1152" cy="335"/>
            </a:xfrm>
            <a:prstGeom prst="rect">
              <a:avLst/>
            </a:prstGeom>
            <a:solidFill>
              <a:srgbClr val="23FF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3FFEA"/>
              </a:extrusionClr>
              <a:contourClr>
                <a:srgbClr val="23FF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推断统计</a:t>
              </a:r>
            </a:p>
          </p:txBody>
        </p:sp>
        <p:sp>
          <p:nvSpPr>
            <p:cNvPr id="14343" name="Text Box 45"/>
            <p:cNvSpPr txBox="1">
              <a:spLocks noChangeArrowheads="1"/>
            </p:cNvSpPr>
            <p:nvPr/>
          </p:nvSpPr>
          <p:spPr bwMode="auto">
            <a:xfrm>
              <a:off x="2352" y="2958"/>
              <a:ext cx="1152" cy="335"/>
            </a:xfrm>
            <a:prstGeom prst="rect">
              <a:avLst/>
            </a:prstGeom>
            <a:solidFill>
              <a:srgbClr val="23FF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3FFEA"/>
              </a:extrusionClr>
              <a:contourClr>
                <a:srgbClr val="23FF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参数估计</a:t>
              </a:r>
            </a:p>
          </p:txBody>
        </p:sp>
        <p:sp>
          <p:nvSpPr>
            <p:cNvPr id="14344" name="Text Box 46"/>
            <p:cNvSpPr txBox="1">
              <a:spLocks noChangeArrowheads="1"/>
            </p:cNvSpPr>
            <p:nvPr/>
          </p:nvSpPr>
          <p:spPr bwMode="auto">
            <a:xfrm>
              <a:off x="3936" y="2958"/>
              <a:ext cx="1152" cy="335"/>
            </a:xfrm>
            <a:prstGeom prst="rect">
              <a:avLst/>
            </a:prstGeom>
            <a:solidFill>
              <a:srgbClr val="23FFEA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3FFEA"/>
              </a:extrusionClr>
              <a:contourClr>
                <a:srgbClr val="23FF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  <a:flatTx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假设检验</a:t>
              </a:r>
            </a:p>
          </p:txBody>
        </p:sp>
        <p:sp>
          <p:nvSpPr>
            <p:cNvPr id="14345" name="Line 47"/>
            <p:cNvSpPr>
              <a:spLocks noChangeShapeType="1"/>
            </p:cNvSpPr>
            <p:nvPr/>
          </p:nvSpPr>
          <p:spPr bwMode="auto">
            <a:xfrm>
              <a:off x="2544" y="1680"/>
              <a:ext cx="0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48"/>
            <p:cNvSpPr>
              <a:spLocks noChangeShapeType="1"/>
            </p:cNvSpPr>
            <p:nvPr/>
          </p:nvSpPr>
          <p:spPr bwMode="auto">
            <a:xfrm>
              <a:off x="1392" y="1850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49"/>
            <p:cNvSpPr>
              <a:spLocks noChangeShapeType="1"/>
            </p:cNvSpPr>
            <p:nvPr/>
          </p:nvSpPr>
          <p:spPr bwMode="auto">
            <a:xfrm>
              <a:off x="1392" y="1850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50"/>
            <p:cNvSpPr>
              <a:spLocks noChangeShapeType="1"/>
            </p:cNvSpPr>
            <p:nvPr/>
          </p:nvSpPr>
          <p:spPr bwMode="auto">
            <a:xfrm>
              <a:off x="3696" y="1850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51"/>
            <p:cNvSpPr>
              <a:spLocks noChangeShapeType="1"/>
            </p:cNvSpPr>
            <p:nvPr/>
          </p:nvSpPr>
          <p:spPr bwMode="auto">
            <a:xfrm>
              <a:off x="3696" y="24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Line 52"/>
            <p:cNvSpPr>
              <a:spLocks noChangeShapeType="1"/>
            </p:cNvSpPr>
            <p:nvPr/>
          </p:nvSpPr>
          <p:spPr bwMode="auto">
            <a:xfrm>
              <a:off x="2928" y="2640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Line 53"/>
            <p:cNvSpPr>
              <a:spLocks noChangeShapeType="1"/>
            </p:cNvSpPr>
            <p:nvPr/>
          </p:nvSpPr>
          <p:spPr bwMode="auto">
            <a:xfrm>
              <a:off x="2928" y="2640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54"/>
            <p:cNvSpPr>
              <a:spLocks noChangeShapeType="1"/>
            </p:cNvSpPr>
            <p:nvPr/>
          </p:nvSpPr>
          <p:spPr bwMode="auto">
            <a:xfrm>
              <a:off x="4464" y="2640"/>
              <a:ext cx="0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1787" y="228599"/>
            <a:ext cx="7626413" cy="1389047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1"/>
                </a:solidFill>
              </a:rPr>
              <a:t>描述统计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(descriptive statistics</a:t>
            </a:r>
            <a: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73238"/>
            <a:ext cx="4648200" cy="4398962"/>
          </a:xfrm>
        </p:spPr>
        <p:txBody>
          <a:bodyPr/>
          <a:lstStyle/>
          <a:p>
            <a:pPr marL="533400" indent="-533400" algn="just">
              <a:buFontTx/>
              <a:buAutoNum type="arabicPeriod"/>
              <a:defRPr/>
            </a:pPr>
            <a:r>
              <a:rPr lang="zh-CN" altLang="en-US" sz="2400" dirty="0"/>
              <a:t>研究数据收集、处理、汇总、图表描述、概括与分析等统计方法 </a:t>
            </a:r>
          </a:p>
          <a:p>
            <a:pPr marL="533400" indent="-533400" algn="just">
              <a:buFontTx/>
              <a:buAutoNum type="arabicPeriod"/>
              <a:defRPr/>
            </a:pPr>
            <a:r>
              <a:rPr lang="zh-CN" altLang="en-US" sz="2400" dirty="0"/>
              <a:t>内容</a:t>
            </a:r>
          </a:p>
          <a:p>
            <a:pPr marL="1143000" lvl="1" indent="-457200" algn="just">
              <a:defRPr/>
            </a:pPr>
            <a:r>
              <a:rPr lang="zh-CN" altLang="en-US" sz="2000" dirty="0"/>
              <a:t>搜集数据</a:t>
            </a:r>
          </a:p>
          <a:p>
            <a:pPr marL="1143000" lvl="1" indent="-457200" algn="just">
              <a:defRPr/>
            </a:pPr>
            <a:r>
              <a:rPr lang="zh-CN" altLang="en-US" sz="2000" dirty="0"/>
              <a:t>整理数据</a:t>
            </a:r>
          </a:p>
          <a:p>
            <a:pPr marL="1143000" lvl="1" indent="-457200" algn="just">
              <a:defRPr/>
            </a:pPr>
            <a:r>
              <a:rPr lang="zh-CN" altLang="en-US" sz="2000" dirty="0"/>
              <a:t>展示数据</a:t>
            </a:r>
          </a:p>
          <a:p>
            <a:pPr marL="1143000" lvl="1" indent="-457200" algn="just">
              <a:defRPr/>
            </a:pPr>
            <a:r>
              <a:rPr lang="zh-CN" altLang="en-US" sz="2000" dirty="0"/>
              <a:t>描述性分析</a:t>
            </a:r>
          </a:p>
          <a:p>
            <a:pPr marL="533400" indent="-533400" algn="just">
              <a:buFontTx/>
              <a:buAutoNum type="arabicPeriod"/>
              <a:defRPr/>
            </a:pPr>
            <a:r>
              <a:rPr lang="zh-CN" altLang="en-US" sz="2400" dirty="0"/>
              <a:t> 目的</a:t>
            </a:r>
          </a:p>
          <a:p>
            <a:pPr marL="1143000" lvl="1" indent="-457200" algn="just">
              <a:defRPr/>
            </a:pPr>
            <a:r>
              <a:rPr lang="zh-CN" altLang="en-US" sz="2000" dirty="0"/>
              <a:t>描述数据特征</a:t>
            </a:r>
          </a:p>
          <a:p>
            <a:pPr marL="1143000" lvl="1" indent="-457200" algn="just">
              <a:defRPr/>
            </a:pPr>
            <a:r>
              <a:rPr lang="zh-CN" altLang="en-US" sz="2000" dirty="0"/>
              <a:t>找出数据的基本规律</a:t>
            </a:r>
          </a:p>
        </p:txBody>
      </p:sp>
      <p:grpSp>
        <p:nvGrpSpPr>
          <p:cNvPr id="16388" name="Group 44"/>
          <p:cNvGrpSpPr>
            <a:grpSpLocks/>
          </p:cNvGrpSpPr>
          <p:nvPr/>
        </p:nvGrpSpPr>
        <p:grpSpPr bwMode="auto">
          <a:xfrm>
            <a:off x="4876800" y="2532063"/>
            <a:ext cx="4095750" cy="3640137"/>
            <a:chOff x="2880" y="1104"/>
            <a:chExt cx="2580" cy="2293"/>
          </a:xfrm>
        </p:grpSpPr>
        <p:grpSp>
          <p:nvGrpSpPr>
            <p:cNvPr id="16389" name="Group 41"/>
            <p:cNvGrpSpPr>
              <a:grpSpLocks/>
            </p:cNvGrpSpPr>
            <p:nvPr/>
          </p:nvGrpSpPr>
          <p:grpSpPr bwMode="auto">
            <a:xfrm>
              <a:off x="2880" y="1104"/>
              <a:ext cx="2352" cy="1938"/>
              <a:chOff x="2880" y="1104"/>
              <a:chExt cx="2352" cy="1938"/>
            </a:xfrm>
          </p:grpSpPr>
          <p:sp>
            <p:nvSpPr>
              <p:cNvPr id="11283" name="Rectangle 19"/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230" cy="30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2600" b="1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11284" name="Rectangle 20"/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346" cy="30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2600" b="1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25</a:t>
                </a:r>
              </a:p>
            </p:txBody>
          </p:sp>
          <p:sp>
            <p:nvSpPr>
              <p:cNvPr id="11285" name="Rectangle 21"/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346" cy="30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altLang="zh-CN" sz="2600" b="1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50</a:t>
                </a:r>
              </a:p>
            </p:txBody>
          </p:sp>
          <p:grpSp>
            <p:nvGrpSpPr>
              <p:cNvPr id="16396" name="Group 38"/>
              <p:cNvGrpSpPr>
                <a:grpSpLocks/>
              </p:cNvGrpSpPr>
              <p:nvPr/>
            </p:nvGrpSpPr>
            <p:grpSpPr bwMode="auto">
              <a:xfrm>
                <a:off x="3396" y="2736"/>
                <a:ext cx="1768" cy="306"/>
                <a:chOff x="3492" y="2736"/>
                <a:chExt cx="1902" cy="306"/>
              </a:xfrm>
            </p:grpSpPr>
            <p:sp>
              <p:nvSpPr>
                <p:cNvPr id="11286" name="Rectangle 22"/>
                <p:cNvSpPr>
                  <a:spLocks noChangeArrowheads="1"/>
                </p:cNvSpPr>
                <p:nvPr/>
              </p:nvSpPr>
              <p:spPr bwMode="auto">
                <a:xfrm>
                  <a:off x="3492" y="2736"/>
                  <a:ext cx="422" cy="30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600" b="1" i="1" dirty="0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r>
                    <a:rPr lang="en-US" altLang="zh-CN" sz="2600" b="1" dirty="0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11287" name="Rectangle 23"/>
                <p:cNvSpPr>
                  <a:spLocks noChangeArrowheads="1"/>
                </p:cNvSpPr>
                <p:nvPr/>
              </p:nvSpPr>
              <p:spPr bwMode="auto">
                <a:xfrm>
                  <a:off x="3984" y="2736"/>
                  <a:ext cx="422" cy="30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600" b="1" i="1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r>
                    <a:rPr lang="en-US" altLang="zh-CN" sz="2600" b="1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2</a:t>
                  </a:r>
                </a:p>
              </p:txBody>
            </p:sp>
            <p:sp>
              <p:nvSpPr>
                <p:cNvPr id="11288" name="Rectangle 24"/>
                <p:cNvSpPr>
                  <a:spLocks noChangeArrowheads="1"/>
                </p:cNvSpPr>
                <p:nvPr/>
              </p:nvSpPr>
              <p:spPr bwMode="auto">
                <a:xfrm>
                  <a:off x="4480" y="2736"/>
                  <a:ext cx="422" cy="30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600" b="1" i="1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r>
                    <a:rPr lang="en-US" altLang="zh-CN" sz="2600" b="1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3</a:t>
                  </a:r>
                </a:p>
              </p:txBody>
            </p:sp>
            <p:sp>
              <p:nvSpPr>
                <p:cNvPr id="11289" name="Rectangle 25"/>
                <p:cNvSpPr>
                  <a:spLocks noChangeArrowheads="1"/>
                </p:cNvSpPr>
                <p:nvPr/>
              </p:nvSpPr>
              <p:spPr bwMode="auto">
                <a:xfrm>
                  <a:off x="4972" y="2736"/>
                  <a:ext cx="422" cy="306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600" b="1" i="1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r>
                    <a:rPr lang="en-US" altLang="zh-CN" sz="2600" b="1">
                      <a:solidFill>
                        <a:srgbClr val="F0F0F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4</a:t>
                  </a:r>
                </a:p>
              </p:txBody>
            </p:sp>
          </p:grpSp>
          <p:sp>
            <p:nvSpPr>
              <p:cNvPr id="11290" name="Rectangle 26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348" cy="33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zh-CN" altLang="en-US" sz="2900" b="1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￥</a:t>
                </a:r>
              </a:p>
            </p:txBody>
          </p:sp>
          <p:sp>
            <p:nvSpPr>
              <p:cNvPr id="16398" name="Line 30"/>
              <p:cNvSpPr>
                <a:spLocks noChangeShapeType="1"/>
              </p:cNvSpPr>
              <p:nvPr/>
            </p:nvSpPr>
            <p:spPr bwMode="auto">
              <a:xfrm>
                <a:off x="3264" y="1248"/>
                <a:ext cx="0" cy="1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9" name="Line 31"/>
              <p:cNvSpPr>
                <a:spLocks noChangeShapeType="1"/>
              </p:cNvSpPr>
              <p:nvPr/>
            </p:nvSpPr>
            <p:spPr bwMode="auto">
              <a:xfrm>
                <a:off x="3216" y="2688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0" name="Rectangle 32"/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288" cy="528"/>
              </a:xfrm>
              <a:prstGeom prst="rect">
                <a:avLst/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9742175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01" name="Rectangle 3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88" cy="768"/>
              </a:xfrm>
              <a:prstGeom prst="rect">
                <a:avLst/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9742175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02" name="Rectangle 34"/>
              <p:cNvSpPr>
                <a:spLocks noChangeArrowheads="1"/>
              </p:cNvSpPr>
              <p:nvPr/>
            </p:nvSpPr>
            <p:spPr bwMode="auto">
              <a:xfrm>
                <a:off x="4320" y="1536"/>
                <a:ext cx="288" cy="1152"/>
              </a:xfrm>
              <a:prstGeom prst="rect">
                <a:avLst/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9742175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03" name="Rectangle 35"/>
              <p:cNvSpPr>
                <a:spLocks noChangeArrowheads="1"/>
              </p:cNvSpPr>
              <p:nvPr/>
            </p:nvSpPr>
            <p:spPr bwMode="auto">
              <a:xfrm>
                <a:off x="4752" y="2208"/>
                <a:ext cx="288" cy="480"/>
              </a:xfrm>
              <a:prstGeom prst="rect">
                <a:avLst/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9742175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04" name="Line 3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" name="Line 37"/>
              <p:cNvSpPr>
                <a:spLocks noChangeShapeType="1"/>
              </p:cNvSpPr>
              <p:nvPr/>
            </p:nvSpPr>
            <p:spPr bwMode="auto">
              <a:xfrm>
                <a:off x="3216" y="1536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90" name="Group 43"/>
            <p:cNvGrpSpPr>
              <a:grpSpLocks/>
            </p:cNvGrpSpPr>
            <p:nvPr/>
          </p:nvGrpSpPr>
          <p:grpSpPr bwMode="auto">
            <a:xfrm>
              <a:off x="2928" y="3072"/>
              <a:ext cx="2532" cy="325"/>
              <a:chOff x="2928" y="3072"/>
              <a:chExt cx="2532" cy="325"/>
            </a:xfrm>
          </p:grpSpPr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2928" y="3072"/>
                <a:ext cx="2532" cy="32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 i="1" dirty="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= 30   </a:t>
                </a:r>
                <a:r>
                  <a:rPr lang="en-US" altLang="zh-CN" sz="2800" b="1" i="1" dirty="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2000" b="1" baseline="30000" dirty="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  <a:r>
                  <a:rPr lang="en-US" altLang="zh-CN" sz="2800" b="1" dirty="0">
                    <a:solidFill>
                      <a:srgbClr val="F0F0F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= 105</a:t>
                </a:r>
              </a:p>
            </p:txBody>
          </p:sp>
          <p:sp>
            <p:nvSpPr>
              <p:cNvPr id="16392" name="Line 42"/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F0F0F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28599"/>
            <a:ext cx="7846640" cy="1256213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1"/>
                </a:solidFill>
              </a:rPr>
              <a:t>推断统计</a:t>
            </a:r>
            <a: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</a:rPr>
              <a:t>(inferential statistics)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4191000" cy="4191000"/>
          </a:xfrm>
        </p:spPr>
        <p:txBody>
          <a:bodyPr/>
          <a:lstStyle/>
          <a:p>
            <a:pPr marL="533400" indent="-533400">
              <a:buFontTx/>
              <a:buAutoNum type="arabicPeriod"/>
              <a:defRPr/>
            </a:pPr>
            <a:r>
              <a:rPr lang="zh-CN" altLang="en-US" sz="2800" dirty="0"/>
              <a:t>研究如何利用样本数据来推断总体特征的统计方法</a:t>
            </a:r>
          </a:p>
          <a:p>
            <a:pPr marL="533400" indent="-533400">
              <a:buFontTx/>
              <a:buAutoNum type="arabicPeriod"/>
              <a:defRPr/>
            </a:pPr>
            <a:r>
              <a:rPr lang="zh-CN" altLang="en-US" sz="2800" dirty="0"/>
              <a:t>内容</a:t>
            </a:r>
          </a:p>
          <a:p>
            <a:pPr marL="1143000" lvl="1" indent="-457200">
              <a:buSzPct val="120000"/>
              <a:buFont typeface="Wingdings" panose="05000000000000000000" pitchFamily="2" charset="2"/>
              <a:buChar char="§"/>
              <a:defRPr/>
            </a:pPr>
            <a:r>
              <a:rPr lang="zh-CN" altLang="en-US" sz="2400" dirty="0">
                <a:sym typeface="Wingdings 2" panose="05020102010507070707" pitchFamily="18" charset="2"/>
              </a:rPr>
              <a:t>参数</a:t>
            </a:r>
            <a:r>
              <a:rPr lang="zh-CN" altLang="en-US" sz="2400" dirty="0"/>
              <a:t>估计</a:t>
            </a:r>
          </a:p>
          <a:p>
            <a:pPr marL="1143000" lvl="1" indent="-457200">
              <a:buSzPct val="120000"/>
              <a:buFont typeface="Wingdings" panose="05000000000000000000" pitchFamily="2" charset="2"/>
              <a:buChar char="§"/>
              <a:defRPr/>
            </a:pPr>
            <a:r>
              <a:rPr lang="zh-CN" altLang="en-US" sz="2400" dirty="0"/>
              <a:t>假设检验</a:t>
            </a:r>
            <a:endParaRPr lang="zh-CN" altLang="en-US" sz="2000" dirty="0">
              <a:sym typeface="Wingdings 2" panose="05020102010507070707" pitchFamily="18" charset="2"/>
            </a:endParaRPr>
          </a:p>
          <a:p>
            <a:pPr marL="533400" indent="-533400">
              <a:spcBef>
                <a:spcPct val="60000"/>
              </a:spcBef>
              <a:buFontTx/>
              <a:buAutoNum type="arabicPeriod"/>
              <a:defRPr/>
            </a:pPr>
            <a:r>
              <a:rPr lang="zh-CN" altLang="en-US" sz="2800" dirty="0"/>
              <a:t>目的</a:t>
            </a:r>
          </a:p>
          <a:p>
            <a:pPr marL="1143000" lvl="1" indent="-457200">
              <a:spcBef>
                <a:spcPct val="60000"/>
              </a:spcBef>
              <a:buSzPct val="120000"/>
              <a:buFont typeface="Wingdings" panose="05000000000000000000" pitchFamily="2" charset="2"/>
              <a:buChar char="§"/>
              <a:defRPr/>
            </a:pPr>
            <a:r>
              <a:rPr lang="zh-CN" altLang="en-US" sz="2400" dirty="0"/>
              <a:t>对总体特征作出推断</a:t>
            </a:r>
          </a:p>
        </p:txBody>
      </p:sp>
      <p:grpSp>
        <p:nvGrpSpPr>
          <p:cNvPr id="81021" name="Group 125"/>
          <p:cNvGrpSpPr>
            <a:grpSpLocks/>
          </p:cNvGrpSpPr>
          <p:nvPr/>
        </p:nvGrpSpPr>
        <p:grpSpPr bwMode="auto">
          <a:xfrm>
            <a:off x="5097463" y="4391025"/>
            <a:ext cx="2982912" cy="1781175"/>
            <a:chOff x="3115" y="2766"/>
            <a:chExt cx="1879" cy="1122"/>
          </a:xfrm>
        </p:grpSpPr>
        <p:grpSp>
          <p:nvGrpSpPr>
            <p:cNvPr id="18479" name="Group 124"/>
            <p:cNvGrpSpPr>
              <a:grpSpLocks/>
            </p:cNvGrpSpPr>
            <p:nvPr/>
          </p:nvGrpSpPr>
          <p:grpSpPr bwMode="auto">
            <a:xfrm>
              <a:off x="3789" y="2976"/>
              <a:ext cx="1205" cy="912"/>
              <a:chOff x="3789" y="2976"/>
              <a:chExt cx="1205" cy="912"/>
            </a:xfrm>
          </p:grpSpPr>
          <p:sp>
            <p:nvSpPr>
              <p:cNvPr id="81011" name="Text Box 115"/>
              <p:cNvSpPr txBox="1">
                <a:spLocks noChangeArrowheads="1"/>
              </p:cNvSpPr>
              <p:nvPr/>
            </p:nvSpPr>
            <p:spPr bwMode="auto">
              <a:xfrm>
                <a:off x="4716" y="3216"/>
                <a:ext cx="27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0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样本</a:t>
                </a:r>
              </a:p>
            </p:txBody>
          </p:sp>
          <p:grpSp>
            <p:nvGrpSpPr>
              <p:cNvPr id="18482" name="Group 90"/>
              <p:cNvGrpSpPr>
                <a:grpSpLocks/>
              </p:cNvGrpSpPr>
              <p:nvPr/>
            </p:nvGrpSpPr>
            <p:grpSpPr bwMode="auto">
              <a:xfrm>
                <a:off x="3789" y="2976"/>
                <a:ext cx="1199" cy="912"/>
                <a:chOff x="2688" y="1776"/>
                <a:chExt cx="1632" cy="1200"/>
              </a:xfrm>
            </p:grpSpPr>
            <p:grpSp>
              <p:nvGrpSpPr>
                <p:cNvPr id="18483" name="Group 91"/>
                <p:cNvGrpSpPr>
                  <a:grpSpLocks/>
                </p:cNvGrpSpPr>
                <p:nvPr/>
              </p:nvGrpSpPr>
              <p:grpSpPr bwMode="auto">
                <a:xfrm>
                  <a:off x="2876" y="1923"/>
                  <a:ext cx="1105" cy="969"/>
                  <a:chOff x="2876" y="1923"/>
                  <a:chExt cx="1105" cy="969"/>
                </a:xfrm>
              </p:grpSpPr>
              <p:sp>
                <p:nvSpPr>
                  <p:cNvPr id="18485" name="Freeform 92"/>
                  <p:cNvSpPr>
                    <a:spLocks/>
                  </p:cNvSpPr>
                  <p:nvPr/>
                </p:nvSpPr>
                <p:spPr bwMode="auto">
                  <a:xfrm>
                    <a:off x="2876" y="2006"/>
                    <a:ext cx="46" cy="173"/>
                  </a:xfrm>
                  <a:custGeom>
                    <a:avLst/>
                    <a:gdLst>
                      <a:gd name="T0" fmla="*/ 27 w 46"/>
                      <a:gd name="T1" fmla="*/ 2 h 173"/>
                      <a:gd name="T2" fmla="*/ 37 w 46"/>
                      <a:gd name="T3" fmla="*/ 0 h 173"/>
                      <a:gd name="T4" fmla="*/ 41 w 46"/>
                      <a:gd name="T5" fmla="*/ 4 h 173"/>
                      <a:gd name="T6" fmla="*/ 42 w 46"/>
                      <a:gd name="T7" fmla="*/ 2 h 173"/>
                      <a:gd name="T8" fmla="*/ 44 w 46"/>
                      <a:gd name="T9" fmla="*/ 11 h 173"/>
                      <a:gd name="T10" fmla="*/ 39 w 46"/>
                      <a:gd name="T11" fmla="*/ 14 h 173"/>
                      <a:gd name="T12" fmla="*/ 39 w 46"/>
                      <a:gd name="T13" fmla="*/ 19 h 173"/>
                      <a:gd name="T14" fmla="*/ 38 w 46"/>
                      <a:gd name="T15" fmla="*/ 19 h 173"/>
                      <a:gd name="T16" fmla="*/ 37 w 46"/>
                      <a:gd name="T17" fmla="*/ 24 h 173"/>
                      <a:gd name="T18" fmla="*/ 33 w 46"/>
                      <a:gd name="T19" fmla="*/ 24 h 173"/>
                      <a:gd name="T20" fmla="*/ 33 w 46"/>
                      <a:gd name="T21" fmla="*/ 26 h 173"/>
                      <a:gd name="T22" fmla="*/ 39 w 46"/>
                      <a:gd name="T23" fmla="*/ 31 h 173"/>
                      <a:gd name="T24" fmla="*/ 44 w 46"/>
                      <a:gd name="T25" fmla="*/ 55 h 173"/>
                      <a:gd name="T26" fmla="*/ 41 w 46"/>
                      <a:gd name="T27" fmla="*/ 62 h 173"/>
                      <a:gd name="T28" fmla="*/ 41 w 46"/>
                      <a:gd name="T29" fmla="*/ 107 h 173"/>
                      <a:gd name="T30" fmla="*/ 36 w 46"/>
                      <a:gd name="T31" fmla="*/ 109 h 173"/>
                      <a:gd name="T32" fmla="*/ 35 w 46"/>
                      <a:gd name="T33" fmla="*/ 117 h 173"/>
                      <a:gd name="T34" fmla="*/ 33 w 46"/>
                      <a:gd name="T35" fmla="*/ 136 h 173"/>
                      <a:gd name="T36" fmla="*/ 33 w 46"/>
                      <a:gd name="T37" fmla="*/ 146 h 173"/>
                      <a:gd name="T38" fmla="*/ 41 w 46"/>
                      <a:gd name="T39" fmla="*/ 153 h 173"/>
                      <a:gd name="T40" fmla="*/ 45 w 46"/>
                      <a:gd name="T41" fmla="*/ 156 h 173"/>
                      <a:gd name="T42" fmla="*/ 45 w 46"/>
                      <a:gd name="T43" fmla="*/ 158 h 173"/>
                      <a:gd name="T44" fmla="*/ 34 w 46"/>
                      <a:gd name="T45" fmla="*/ 155 h 173"/>
                      <a:gd name="T46" fmla="*/ 33 w 46"/>
                      <a:gd name="T47" fmla="*/ 153 h 173"/>
                      <a:gd name="T48" fmla="*/ 31 w 46"/>
                      <a:gd name="T49" fmla="*/ 155 h 173"/>
                      <a:gd name="T50" fmla="*/ 31 w 46"/>
                      <a:gd name="T51" fmla="*/ 155 h 173"/>
                      <a:gd name="T52" fmla="*/ 29 w 46"/>
                      <a:gd name="T53" fmla="*/ 147 h 173"/>
                      <a:gd name="T54" fmla="*/ 27 w 46"/>
                      <a:gd name="T55" fmla="*/ 115 h 173"/>
                      <a:gd name="T56" fmla="*/ 25 w 46"/>
                      <a:gd name="T57" fmla="*/ 115 h 173"/>
                      <a:gd name="T58" fmla="*/ 19 w 46"/>
                      <a:gd name="T59" fmla="*/ 143 h 173"/>
                      <a:gd name="T60" fmla="*/ 19 w 46"/>
                      <a:gd name="T61" fmla="*/ 161 h 173"/>
                      <a:gd name="T62" fmla="*/ 16 w 46"/>
                      <a:gd name="T63" fmla="*/ 171 h 173"/>
                      <a:gd name="T64" fmla="*/ 14 w 46"/>
                      <a:gd name="T65" fmla="*/ 172 h 173"/>
                      <a:gd name="T66" fmla="*/ 12 w 46"/>
                      <a:gd name="T67" fmla="*/ 168 h 173"/>
                      <a:gd name="T68" fmla="*/ 14 w 46"/>
                      <a:gd name="T69" fmla="*/ 163 h 173"/>
                      <a:gd name="T70" fmla="*/ 16 w 46"/>
                      <a:gd name="T71" fmla="*/ 151 h 173"/>
                      <a:gd name="T72" fmla="*/ 17 w 46"/>
                      <a:gd name="T73" fmla="*/ 110 h 173"/>
                      <a:gd name="T74" fmla="*/ 19 w 46"/>
                      <a:gd name="T75" fmla="*/ 70 h 173"/>
                      <a:gd name="T76" fmla="*/ 15 w 46"/>
                      <a:gd name="T77" fmla="*/ 66 h 173"/>
                      <a:gd name="T78" fmla="*/ 15 w 46"/>
                      <a:gd name="T79" fmla="*/ 60 h 173"/>
                      <a:gd name="T80" fmla="*/ 15 w 46"/>
                      <a:gd name="T81" fmla="*/ 49 h 173"/>
                      <a:gd name="T82" fmla="*/ 10 w 46"/>
                      <a:gd name="T83" fmla="*/ 52 h 173"/>
                      <a:gd name="T84" fmla="*/ 14 w 46"/>
                      <a:gd name="T85" fmla="*/ 58 h 173"/>
                      <a:gd name="T86" fmla="*/ 14 w 46"/>
                      <a:gd name="T87" fmla="*/ 65 h 173"/>
                      <a:gd name="T88" fmla="*/ 10 w 46"/>
                      <a:gd name="T89" fmla="*/ 61 h 173"/>
                      <a:gd name="T90" fmla="*/ 8 w 46"/>
                      <a:gd name="T91" fmla="*/ 57 h 173"/>
                      <a:gd name="T92" fmla="*/ 4 w 46"/>
                      <a:gd name="T93" fmla="*/ 58 h 173"/>
                      <a:gd name="T94" fmla="*/ 0 w 46"/>
                      <a:gd name="T95" fmla="*/ 52 h 173"/>
                      <a:gd name="T96" fmla="*/ 0 w 46"/>
                      <a:gd name="T97" fmla="*/ 49 h 173"/>
                      <a:gd name="T98" fmla="*/ 3 w 46"/>
                      <a:gd name="T99" fmla="*/ 48 h 173"/>
                      <a:gd name="T100" fmla="*/ 8 w 46"/>
                      <a:gd name="T101" fmla="*/ 40 h 173"/>
                      <a:gd name="T102" fmla="*/ 14 w 46"/>
                      <a:gd name="T103" fmla="*/ 34 h 173"/>
                      <a:gd name="T104" fmla="*/ 22 w 46"/>
                      <a:gd name="T105" fmla="*/ 26 h 173"/>
                      <a:gd name="T106" fmla="*/ 27 w 46"/>
                      <a:gd name="T107" fmla="*/ 24 h 173"/>
                      <a:gd name="T108" fmla="*/ 27 w 46"/>
                      <a:gd name="T109" fmla="*/ 18 h 173"/>
                      <a:gd name="T110" fmla="*/ 25 w 46"/>
                      <a:gd name="T111" fmla="*/ 15 h 173"/>
                      <a:gd name="T112" fmla="*/ 25 w 46"/>
                      <a:gd name="T113" fmla="*/ 9 h 173"/>
                      <a:gd name="T114" fmla="*/ 24 w 46"/>
                      <a:gd name="T115" fmla="*/ 7 h 173"/>
                      <a:gd name="T116" fmla="*/ 27 w 46"/>
                      <a:gd name="T117" fmla="*/ 2 h 173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46" h="173">
                        <a:moveTo>
                          <a:pt x="27" y="2"/>
                        </a:moveTo>
                        <a:lnTo>
                          <a:pt x="37" y="0"/>
                        </a:lnTo>
                        <a:lnTo>
                          <a:pt x="41" y="4"/>
                        </a:lnTo>
                        <a:lnTo>
                          <a:pt x="42" y="2"/>
                        </a:lnTo>
                        <a:lnTo>
                          <a:pt x="44" y="11"/>
                        </a:lnTo>
                        <a:lnTo>
                          <a:pt x="39" y="14"/>
                        </a:lnTo>
                        <a:lnTo>
                          <a:pt x="39" y="19"/>
                        </a:lnTo>
                        <a:lnTo>
                          <a:pt x="38" y="19"/>
                        </a:lnTo>
                        <a:lnTo>
                          <a:pt x="37" y="24"/>
                        </a:lnTo>
                        <a:lnTo>
                          <a:pt x="33" y="24"/>
                        </a:lnTo>
                        <a:lnTo>
                          <a:pt x="33" y="26"/>
                        </a:lnTo>
                        <a:lnTo>
                          <a:pt x="39" y="31"/>
                        </a:lnTo>
                        <a:lnTo>
                          <a:pt x="44" y="55"/>
                        </a:lnTo>
                        <a:lnTo>
                          <a:pt x="41" y="62"/>
                        </a:lnTo>
                        <a:lnTo>
                          <a:pt x="41" y="107"/>
                        </a:lnTo>
                        <a:lnTo>
                          <a:pt x="36" y="109"/>
                        </a:lnTo>
                        <a:lnTo>
                          <a:pt x="35" y="117"/>
                        </a:lnTo>
                        <a:lnTo>
                          <a:pt x="33" y="136"/>
                        </a:lnTo>
                        <a:lnTo>
                          <a:pt x="33" y="146"/>
                        </a:lnTo>
                        <a:lnTo>
                          <a:pt x="41" y="153"/>
                        </a:lnTo>
                        <a:lnTo>
                          <a:pt x="45" y="156"/>
                        </a:lnTo>
                        <a:lnTo>
                          <a:pt x="45" y="158"/>
                        </a:lnTo>
                        <a:lnTo>
                          <a:pt x="34" y="155"/>
                        </a:lnTo>
                        <a:lnTo>
                          <a:pt x="33" y="153"/>
                        </a:lnTo>
                        <a:lnTo>
                          <a:pt x="31" y="155"/>
                        </a:lnTo>
                        <a:lnTo>
                          <a:pt x="29" y="147"/>
                        </a:lnTo>
                        <a:lnTo>
                          <a:pt x="27" y="115"/>
                        </a:lnTo>
                        <a:lnTo>
                          <a:pt x="25" y="115"/>
                        </a:lnTo>
                        <a:lnTo>
                          <a:pt x="19" y="143"/>
                        </a:lnTo>
                        <a:lnTo>
                          <a:pt x="19" y="161"/>
                        </a:lnTo>
                        <a:lnTo>
                          <a:pt x="16" y="171"/>
                        </a:lnTo>
                        <a:lnTo>
                          <a:pt x="14" y="172"/>
                        </a:lnTo>
                        <a:lnTo>
                          <a:pt x="12" y="168"/>
                        </a:lnTo>
                        <a:lnTo>
                          <a:pt x="14" y="163"/>
                        </a:lnTo>
                        <a:lnTo>
                          <a:pt x="16" y="151"/>
                        </a:lnTo>
                        <a:lnTo>
                          <a:pt x="17" y="110"/>
                        </a:lnTo>
                        <a:lnTo>
                          <a:pt x="19" y="70"/>
                        </a:lnTo>
                        <a:lnTo>
                          <a:pt x="15" y="66"/>
                        </a:lnTo>
                        <a:lnTo>
                          <a:pt x="15" y="60"/>
                        </a:lnTo>
                        <a:lnTo>
                          <a:pt x="15" y="49"/>
                        </a:lnTo>
                        <a:lnTo>
                          <a:pt x="10" y="52"/>
                        </a:lnTo>
                        <a:lnTo>
                          <a:pt x="14" y="58"/>
                        </a:lnTo>
                        <a:lnTo>
                          <a:pt x="14" y="65"/>
                        </a:lnTo>
                        <a:lnTo>
                          <a:pt x="10" y="61"/>
                        </a:lnTo>
                        <a:lnTo>
                          <a:pt x="8" y="57"/>
                        </a:lnTo>
                        <a:lnTo>
                          <a:pt x="4" y="58"/>
                        </a:lnTo>
                        <a:lnTo>
                          <a:pt x="0" y="52"/>
                        </a:lnTo>
                        <a:lnTo>
                          <a:pt x="0" y="49"/>
                        </a:lnTo>
                        <a:lnTo>
                          <a:pt x="3" y="48"/>
                        </a:lnTo>
                        <a:lnTo>
                          <a:pt x="8" y="40"/>
                        </a:lnTo>
                        <a:lnTo>
                          <a:pt x="14" y="34"/>
                        </a:lnTo>
                        <a:lnTo>
                          <a:pt x="22" y="26"/>
                        </a:lnTo>
                        <a:lnTo>
                          <a:pt x="27" y="24"/>
                        </a:lnTo>
                        <a:lnTo>
                          <a:pt x="27" y="18"/>
                        </a:lnTo>
                        <a:lnTo>
                          <a:pt x="25" y="15"/>
                        </a:lnTo>
                        <a:lnTo>
                          <a:pt x="25" y="9"/>
                        </a:lnTo>
                        <a:lnTo>
                          <a:pt x="24" y="7"/>
                        </a:lnTo>
                        <a:lnTo>
                          <a:pt x="27" y="2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6" name="Freeform 93"/>
                  <p:cNvSpPr>
                    <a:spLocks/>
                  </p:cNvSpPr>
                  <p:nvPr/>
                </p:nvSpPr>
                <p:spPr bwMode="auto">
                  <a:xfrm>
                    <a:off x="2967" y="1992"/>
                    <a:ext cx="38" cy="212"/>
                  </a:xfrm>
                  <a:custGeom>
                    <a:avLst/>
                    <a:gdLst>
                      <a:gd name="T0" fmla="*/ 25 w 38"/>
                      <a:gd name="T1" fmla="*/ 2 h 212"/>
                      <a:gd name="T2" fmla="*/ 16 w 38"/>
                      <a:gd name="T3" fmla="*/ 0 h 212"/>
                      <a:gd name="T4" fmla="*/ 8 w 38"/>
                      <a:gd name="T5" fmla="*/ 0 h 212"/>
                      <a:gd name="T6" fmla="*/ 2 w 38"/>
                      <a:gd name="T7" fmla="*/ 1 h 212"/>
                      <a:gd name="T8" fmla="*/ 1 w 38"/>
                      <a:gd name="T9" fmla="*/ 9 h 212"/>
                      <a:gd name="T10" fmla="*/ 1 w 38"/>
                      <a:gd name="T11" fmla="*/ 15 h 212"/>
                      <a:gd name="T12" fmla="*/ 4 w 38"/>
                      <a:gd name="T13" fmla="*/ 22 h 212"/>
                      <a:gd name="T14" fmla="*/ 7 w 38"/>
                      <a:gd name="T15" fmla="*/ 22 h 212"/>
                      <a:gd name="T16" fmla="*/ 2 w 38"/>
                      <a:gd name="T17" fmla="*/ 31 h 212"/>
                      <a:gd name="T18" fmla="*/ 0 w 38"/>
                      <a:gd name="T19" fmla="*/ 44 h 212"/>
                      <a:gd name="T20" fmla="*/ 0 w 38"/>
                      <a:gd name="T21" fmla="*/ 57 h 212"/>
                      <a:gd name="T22" fmla="*/ 1 w 38"/>
                      <a:gd name="T23" fmla="*/ 72 h 212"/>
                      <a:gd name="T24" fmla="*/ 2 w 38"/>
                      <a:gd name="T25" fmla="*/ 88 h 212"/>
                      <a:gd name="T26" fmla="*/ 7 w 38"/>
                      <a:gd name="T27" fmla="*/ 88 h 212"/>
                      <a:gd name="T28" fmla="*/ 7 w 38"/>
                      <a:gd name="T29" fmla="*/ 92 h 212"/>
                      <a:gd name="T30" fmla="*/ 10 w 38"/>
                      <a:gd name="T31" fmla="*/ 94 h 212"/>
                      <a:gd name="T32" fmla="*/ 10 w 38"/>
                      <a:gd name="T33" fmla="*/ 110 h 212"/>
                      <a:gd name="T34" fmla="*/ 12 w 38"/>
                      <a:gd name="T35" fmla="*/ 114 h 212"/>
                      <a:gd name="T36" fmla="*/ 12 w 38"/>
                      <a:gd name="T37" fmla="*/ 142 h 212"/>
                      <a:gd name="T38" fmla="*/ 12 w 38"/>
                      <a:gd name="T39" fmla="*/ 160 h 212"/>
                      <a:gd name="T40" fmla="*/ 8 w 38"/>
                      <a:gd name="T41" fmla="*/ 180 h 212"/>
                      <a:gd name="T42" fmla="*/ 7 w 38"/>
                      <a:gd name="T43" fmla="*/ 206 h 212"/>
                      <a:gd name="T44" fmla="*/ 11 w 38"/>
                      <a:gd name="T45" fmla="*/ 208 h 212"/>
                      <a:gd name="T46" fmla="*/ 11 w 38"/>
                      <a:gd name="T47" fmla="*/ 211 h 212"/>
                      <a:gd name="T48" fmla="*/ 17 w 38"/>
                      <a:gd name="T49" fmla="*/ 211 h 212"/>
                      <a:gd name="T50" fmla="*/ 18 w 38"/>
                      <a:gd name="T51" fmla="*/ 210 h 212"/>
                      <a:gd name="T52" fmla="*/ 21 w 38"/>
                      <a:gd name="T53" fmla="*/ 210 h 212"/>
                      <a:gd name="T54" fmla="*/ 21 w 38"/>
                      <a:gd name="T55" fmla="*/ 211 h 212"/>
                      <a:gd name="T56" fmla="*/ 25 w 38"/>
                      <a:gd name="T57" fmla="*/ 211 h 212"/>
                      <a:gd name="T58" fmla="*/ 35 w 38"/>
                      <a:gd name="T59" fmla="*/ 210 h 212"/>
                      <a:gd name="T60" fmla="*/ 35 w 38"/>
                      <a:gd name="T61" fmla="*/ 208 h 212"/>
                      <a:gd name="T62" fmla="*/ 27 w 38"/>
                      <a:gd name="T63" fmla="*/ 204 h 212"/>
                      <a:gd name="T64" fmla="*/ 27 w 38"/>
                      <a:gd name="T65" fmla="*/ 200 h 212"/>
                      <a:gd name="T66" fmla="*/ 35 w 38"/>
                      <a:gd name="T67" fmla="*/ 198 h 212"/>
                      <a:gd name="T68" fmla="*/ 35 w 38"/>
                      <a:gd name="T69" fmla="*/ 196 h 212"/>
                      <a:gd name="T70" fmla="*/ 29 w 38"/>
                      <a:gd name="T71" fmla="*/ 192 h 212"/>
                      <a:gd name="T72" fmla="*/ 29 w 38"/>
                      <a:gd name="T73" fmla="*/ 163 h 212"/>
                      <a:gd name="T74" fmla="*/ 30 w 38"/>
                      <a:gd name="T75" fmla="*/ 137 h 212"/>
                      <a:gd name="T76" fmla="*/ 30 w 38"/>
                      <a:gd name="T77" fmla="*/ 110 h 212"/>
                      <a:gd name="T78" fmla="*/ 30 w 38"/>
                      <a:gd name="T79" fmla="*/ 94 h 212"/>
                      <a:gd name="T80" fmla="*/ 30 w 38"/>
                      <a:gd name="T81" fmla="*/ 91 h 212"/>
                      <a:gd name="T82" fmla="*/ 30 w 38"/>
                      <a:gd name="T83" fmla="*/ 69 h 212"/>
                      <a:gd name="T84" fmla="*/ 37 w 38"/>
                      <a:gd name="T85" fmla="*/ 65 h 212"/>
                      <a:gd name="T86" fmla="*/ 37 w 38"/>
                      <a:gd name="T87" fmla="*/ 62 h 212"/>
                      <a:gd name="T88" fmla="*/ 23 w 38"/>
                      <a:gd name="T89" fmla="*/ 34 h 212"/>
                      <a:gd name="T90" fmla="*/ 16 w 38"/>
                      <a:gd name="T91" fmla="*/ 30 h 212"/>
                      <a:gd name="T92" fmla="*/ 17 w 38"/>
                      <a:gd name="T93" fmla="*/ 28 h 212"/>
                      <a:gd name="T94" fmla="*/ 22 w 38"/>
                      <a:gd name="T95" fmla="*/ 26 h 212"/>
                      <a:gd name="T96" fmla="*/ 22 w 38"/>
                      <a:gd name="T97" fmla="*/ 25 h 212"/>
                      <a:gd name="T98" fmla="*/ 23 w 38"/>
                      <a:gd name="T99" fmla="*/ 24 h 212"/>
                      <a:gd name="T100" fmla="*/ 23 w 38"/>
                      <a:gd name="T101" fmla="*/ 22 h 212"/>
                      <a:gd name="T102" fmla="*/ 25 w 38"/>
                      <a:gd name="T103" fmla="*/ 21 h 212"/>
                      <a:gd name="T104" fmla="*/ 23 w 38"/>
                      <a:gd name="T105" fmla="*/ 20 h 212"/>
                      <a:gd name="T106" fmla="*/ 24 w 38"/>
                      <a:gd name="T107" fmla="*/ 19 h 212"/>
                      <a:gd name="T108" fmla="*/ 22 w 38"/>
                      <a:gd name="T109" fmla="*/ 15 h 212"/>
                      <a:gd name="T110" fmla="*/ 23 w 38"/>
                      <a:gd name="T111" fmla="*/ 12 h 212"/>
                      <a:gd name="T112" fmla="*/ 22 w 38"/>
                      <a:gd name="T113" fmla="*/ 9 h 212"/>
                      <a:gd name="T114" fmla="*/ 24 w 38"/>
                      <a:gd name="T115" fmla="*/ 7 h 212"/>
                      <a:gd name="T116" fmla="*/ 25 w 38"/>
                      <a:gd name="T117" fmla="*/ 2 h 212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38" h="212">
                        <a:moveTo>
                          <a:pt x="25" y="2"/>
                        </a:move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2" y="1"/>
                        </a:lnTo>
                        <a:lnTo>
                          <a:pt x="1" y="9"/>
                        </a:lnTo>
                        <a:lnTo>
                          <a:pt x="1" y="15"/>
                        </a:lnTo>
                        <a:lnTo>
                          <a:pt x="4" y="22"/>
                        </a:lnTo>
                        <a:lnTo>
                          <a:pt x="7" y="22"/>
                        </a:lnTo>
                        <a:lnTo>
                          <a:pt x="2" y="31"/>
                        </a:lnTo>
                        <a:lnTo>
                          <a:pt x="0" y="44"/>
                        </a:lnTo>
                        <a:lnTo>
                          <a:pt x="0" y="57"/>
                        </a:lnTo>
                        <a:lnTo>
                          <a:pt x="1" y="72"/>
                        </a:lnTo>
                        <a:lnTo>
                          <a:pt x="2" y="88"/>
                        </a:lnTo>
                        <a:lnTo>
                          <a:pt x="7" y="88"/>
                        </a:lnTo>
                        <a:lnTo>
                          <a:pt x="7" y="92"/>
                        </a:lnTo>
                        <a:lnTo>
                          <a:pt x="10" y="94"/>
                        </a:lnTo>
                        <a:lnTo>
                          <a:pt x="10" y="110"/>
                        </a:lnTo>
                        <a:lnTo>
                          <a:pt x="12" y="114"/>
                        </a:lnTo>
                        <a:lnTo>
                          <a:pt x="12" y="142"/>
                        </a:lnTo>
                        <a:lnTo>
                          <a:pt x="12" y="160"/>
                        </a:lnTo>
                        <a:lnTo>
                          <a:pt x="8" y="180"/>
                        </a:lnTo>
                        <a:lnTo>
                          <a:pt x="7" y="206"/>
                        </a:lnTo>
                        <a:lnTo>
                          <a:pt x="11" y="208"/>
                        </a:lnTo>
                        <a:lnTo>
                          <a:pt x="11" y="211"/>
                        </a:lnTo>
                        <a:lnTo>
                          <a:pt x="17" y="211"/>
                        </a:lnTo>
                        <a:lnTo>
                          <a:pt x="18" y="210"/>
                        </a:lnTo>
                        <a:lnTo>
                          <a:pt x="21" y="210"/>
                        </a:lnTo>
                        <a:lnTo>
                          <a:pt x="21" y="211"/>
                        </a:lnTo>
                        <a:lnTo>
                          <a:pt x="25" y="211"/>
                        </a:lnTo>
                        <a:lnTo>
                          <a:pt x="35" y="210"/>
                        </a:lnTo>
                        <a:lnTo>
                          <a:pt x="35" y="208"/>
                        </a:lnTo>
                        <a:lnTo>
                          <a:pt x="27" y="204"/>
                        </a:lnTo>
                        <a:lnTo>
                          <a:pt x="27" y="200"/>
                        </a:lnTo>
                        <a:lnTo>
                          <a:pt x="35" y="198"/>
                        </a:lnTo>
                        <a:lnTo>
                          <a:pt x="35" y="196"/>
                        </a:lnTo>
                        <a:lnTo>
                          <a:pt x="29" y="192"/>
                        </a:lnTo>
                        <a:lnTo>
                          <a:pt x="29" y="163"/>
                        </a:lnTo>
                        <a:lnTo>
                          <a:pt x="30" y="137"/>
                        </a:lnTo>
                        <a:lnTo>
                          <a:pt x="30" y="110"/>
                        </a:lnTo>
                        <a:lnTo>
                          <a:pt x="30" y="94"/>
                        </a:lnTo>
                        <a:lnTo>
                          <a:pt x="30" y="91"/>
                        </a:lnTo>
                        <a:lnTo>
                          <a:pt x="30" y="69"/>
                        </a:lnTo>
                        <a:lnTo>
                          <a:pt x="37" y="65"/>
                        </a:lnTo>
                        <a:lnTo>
                          <a:pt x="37" y="62"/>
                        </a:lnTo>
                        <a:lnTo>
                          <a:pt x="23" y="34"/>
                        </a:lnTo>
                        <a:lnTo>
                          <a:pt x="16" y="30"/>
                        </a:lnTo>
                        <a:lnTo>
                          <a:pt x="17" y="28"/>
                        </a:lnTo>
                        <a:lnTo>
                          <a:pt x="22" y="26"/>
                        </a:lnTo>
                        <a:lnTo>
                          <a:pt x="22" y="25"/>
                        </a:lnTo>
                        <a:lnTo>
                          <a:pt x="23" y="24"/>
                        </a:lnTo>
                        <a:lnTo>
                          <a:pt x="23" y="22"/>
                        </a:lnTo>
                        <a:lnTo>
                          <a:pt x="25" y="21"/>
                        </a:lnTo>
                        <a:lnTo>
                          <a:pt x="23" y="20"/>
                        </a:lnTo>
                        <a:lnTo>
                          <a:pt x="24" y="19"/>
                        </a:lnTo>
                        <a:lnTo>
                          <a:pt x="22" y="15"/>
                        </a:lnTo>
                        <a:lnTo>
                          <a:pt x="23" y="12"/>
                        </a:lnTo>
                        <a:lnTo>
                          <a:pt x="22" y="9"/>
                        </a:lnTo>
                        <a:lnTo>
                          <a:pt x="24" y="7"/>
                        </a:lnTo>
                        <a:lnTo>
                          <a:pt x="25" y="2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87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3758" y="1962"/>
                    <a:ext cx="124" cy="275"/>
                    <a:chOff x="3758" y="1962"/>
                    <a:chExt cx="124" cy="275"/>
                  </a:xfrm>
                </p:grpSpPr>
                <p:sp>
                  <p:nvSpPr>
                    <p:cNvPr id="18499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3805" y="1962"/>
                      <a:ext cx="77" cy="275"/>
                    </a:xfrm>
                    <a:custGeom>
                      <a:avLst/>
                      <a:gdLst>
                        <a:gd name="T0" fmla="*/ 30 w 77"/>
                        <a:gd name="T1" fmla="*/ 3 h 275"/>
                        <a:gd name="T2" fmla="*/ 14 w 77"/>
                        <a:gd name="T3" fmla="*/ 0 h 275"/>
                        <a:gd name="T4" fmla="*/ 9 w 77"/>
                        <a:gd name="T5" fmla="*/ 7 h 275"/>
                        <a:gd name="T6" fmla="*/ 6 w 77"/>
                        <a:gd name="T7" fmla="*/ 4 h 275"/>
                        <a:gd name="T8" fmla="*/ 2 w 77"/>
                        <a:gd name="T9" fmla="*/ 16 h 275"/>
                        <a:gd name="T10" fmla="*/ 10 w 77"/>
                        <a:gd name="T11" fmla="*/ 24 h 275"/>
                        <a:gd name="T12" fmla="*/ 11 w 77"/>
                        <a:gd name="T13" fmla="*/ 30 h 275"/>
                        <a:gd name="T14" fmla="*/ 13 w 77"/>
                        <a:gd name="T15" fmla="*/ 31 h 275"/>
                        <a:gd name="T16" fmla="*/ 14 w 77"/>
                        <a:gd name="T17" fmla="*/ 37 h 275"/>
                        <a:gd name="T18" fmla="*/ 21 w 77"/>
                        <a:gd name="T19" fmla="*/ 38 h 275"/>
                        <a:gd name="T20" fmla="*/ 21 w 77"/>
                        <a:gd name="T21" fmla="*/ 40 h 275"/>
                        <a:gd name="T22" fmla="*/ 10 w 77"/>
                        <a:gd name="T23" fmla="*/ 49 h 275"/>
                        <a:gd name="T24" fmla="*/ 2 w 77"/>
                        <a:gd name="T25" fmla="*/ 88 h 275"/>
                        <a:gd name="T26" fmla="*/ 9 w 77"/>
                        <a:gd name="T27" fmla="*/ 98 h 275"/>
                        <a:gd name="T28" fmla="*/ 9 w 77"/>
                        <a:gd name="T29" fmla="*/ 171 h 275"/>
                        <a:gd name="T30" fmla="*/ 16 w 77"/>
                        <a:gd name="T31" fmla="*/ 173 h 275"/>
                        <a:gd name="T32" fmla="*/ 18 w 77"/>
                        <a:gd name="T33" fmla="*/ 185 h 275"/>
                        <a:gd name="T34" fmla="*/ 22 w 77"/>
                        <a:gd name="T35" fmla="*/ 216 h 275"/>
                        <a:gd name="T36" fmla="*/ 22 w 77"/>
                        <a:gd name="T37" fmla="*/ 232 h 275"/>
                        <a:gd name="T38" fmla="*/ 9 w 77"/>
                        <a:gd name="T39" fmla="*/ 242 h 275"/>
                        <a:gd name="T40" fmla="*/ 0 w 77"/>
                        <a:gd name="T41" fmla="*/ 247 h 275"/>
                        <a:gd name="T42" fmla="*/ 0 w 77"/>
                        <a:gd name="T43" fmla="*/ 251 h 275"/>
                        <a:gd name="T44" fmla="*/ 19 w 77"/>
                        <a:gd name="T45" fmla="*/ 246 h 275"/>
                        <a:gd name="T46" fmla="*/ 22 w 77"/>
                        <a:gd name="T47" fmla="*/ 242 h 275"/>
                        <a:gd name="T48" fmla="*/ 24 w 77"/>
                        <a:gd name="T49" fmla="*/ 246 h 275"/>
                        <a:gd name="T50" fmla="*/ 25 w 77"/>
                        <a:gd name="T51" fmla="*/ 246 h 275"/>
                        <a:gd name="T52" fmla="*/ 28 w 77"/>
                        <a:gd name="T53" fmla="*/ 234 h 275"/>
                        <a:gd name="T54" fmla="*/ 30 w 77"/>
                        <a:gd name="T55" fmla="*/ 182 h 275"/>
                        <a:gd name="T56" fmla="*/ 33 w 77"/>
                        <a:gd name="T57" fmla="*/ 182 h 275"/>
                        <a:gd name="T58" fmla="*/ 44 w 77"/>
                        <a:gd name="T59" fmla="*/ 228 h 275"/>
                        <a:gd name="T60" fmla="*/ 44 w 77"/>
                        <a:gd name="T61" fmla="*/ 257 h 275"/>
                        <a:gd name="T62" fmla="*/ 49 w 77"/>
                        <a:gd name="T63" fmla="*/ 271 h 275"/>
                        <a:gd name="T64" fmla="*/ 53 w 77"/>
                        <a:gd name="T65" fmla="*/ 274 h 275"/>
                        <a:gd name="T66" fmla="*/ 55 w 77"/>
                        <a:gd name="T67" fmla="*/ 266 h 275"/>
                        <a:gd name="T68" fmla="*/ 52 w 77"/>
                        <a:gd name="T69" fmla="*/ 258 h 275"/>
                        <a:gd name="T70" fmla="*/ 49 w 77"/>
                        <a:gd name="T71" fmla="*/ 240 h 275"/>
                        <a:gd name="T72" fmla="*/ 48 w 77"/>
                        <a:gd name="T73" fmla="*/ 175 h 275"/>
                        <a:gd name="T74" fmla="*/ 45 w 77"/>
                        <a:gd name="T75" fmla="*/ 110 h 275"/>
                        <a:gd name="T76" fmla="*/ 52 w 77"/>
                        <a:gd name="T77" fmla="*/ 105 h 275"/>
                        <a:gd name="T78" fmla="*/ 52 w 77"/>
                        <a:gd name="T79" fmla="*/ 95 h 275"/>
                        <a:gd name="T80" fmla="*/ 52 w 77"/>
                        <a:gd name="T81" fmla="*/ 78 h 275"/>
                        <a:gd name="T82" fmla="*/ 60 w 77"/>
                        <a:gd name="T83" fmla="*/ 83 h 275"/>
                        <a:gd name="T84" fmla="*/ 52 w 77"/>
                        <a:gd name="T85" fmla="*/ 93 h 275"/>
                        <a:gd name="T86" fmla="*/ 52 w 77"/>
                        <a:gd name="T87" fmla="*/ 103 h 275"/>
                        <a:gd name="T88" fmla="*/ 60 w 77"/>
                        <a:gd name="T89" fmla="*/ 97 h 275"/>
                        <a:gd name="T90" fmla="*/ 64 w 77"/>
                        <a:gd name="T91" fmla="*/ 90 h 275"/>
                        <a:gd name="T92" fmla="*/ 68 w 77"/>
                        <a:gd name="T93" fmla="*/ 92 h 275"/>
                        <a:gd name="T94" fmla="*/ 76 w 77"/>
                        <a:gd name="T95" fmla="*/ 81 h 275"/>
                        <a:gd name="T96" fmla="*/ 76 w 77"/>
                        <a:gd name="T97" fmla="*/ 78 h 275"/>
                        <a:gd name="T98" fmla="*/ 72 w 77"/>
                        <a:gd name="T99" fmla="*/ 76 h 275"/>
                        <a:gd name="T100" fmla="*/ 62 w 77"/>
                        <a:gd name="T101" fmla="*/ 64 h 275"/>
                        <a:gd name="T102" fmla="*/ 52 w 77"/>
                        <a:gd name="T103" fmla="*/ 53 h 275"/>
                        <a:gd name="T104" fmla="*/ 39 w 77"/>
                        <a:gd name="T105" fmla="*/ 41 h 275"/>
                        <a:gd name="T106" fmla="*/ 30 w 77"/>
                        <a:gd name="T107" fmla="*/ 37 h 275"/>
                        <a:gd name="T108" fmla="*/ 30 w 77"/>
                        <a:gd name="T109" fmla="*/ 29 h 275"/>
                        <a:gd name="T110" fmla="*/ 33 w 77"/>
                        <a:gd name="T111" fmla="*/ 24 h 275"/>
                        <a:gd name="T112" fmla="*/ 33 w 77"/>
                        <a:gd name="T113" fmla="*/ 14 h 275"/>
                        <a:gd name="T114" fmla="*/ 36 w 77"/>
                        <a:gd name="T115" fmla="*/ 11 h 275"/>
                        <a:gd name="T116" fmla="*/ 30 w 77"/>
                        <a:gd name="T117" fmla="*/ 3 h 275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</a:gdLst>
                      <a:ahLst/>
                      <a:cxnLst>
                        <a:cxn ang="T118">
                          <a:pos x="T0" y="T1"/>
                        </a:cxn>
                        <a:cxn ang="T119">
                          <a:pos x="T2" y="T3"/>
                        </a:cxn>
                        <a:cxn ang="T120">
                          <a:pos x="T4" y="T5"/>
                        </a:cxn>
                        <a:cxn ang="T121">
                          <a:pos x="T6" y="T7"/>
                        </a:cxn>
                        <a:cxn ang="T122">
                          <a:pos x="T8" y="T9"/>
                        </a:cxn>
                        <a:cxn ang="T123">
                          <a:pos x="T10" y="T11"/>
                        </a:cxn>
                        <a:cxn ang="T124">
                          <a:pos x="T12" y="T13"/>
                        </a:cxn>
                        <a:cxn ang="T125">
                          <a:pos x="T14" y="T15"/>
                        </a:cxn>
                        <a:cxn ang="T126">
                          <a:pos x="T16" y="T17"/>
                        </a:cxn>
                        <a:cxn ang="T127">
                          <a:pos x="T18" y="T19"/>
                        </a:cxn>
                        <a:cxn ang="T128">
                          <a:pos x="T20" y="T21"/>
                        </a:cxn>
                        <a:cxn ang="T129">
                          <a:pos x="T22" y="T23"/>
                        </a:cxn>
                        <a:cxn ang="T130">
                          <a:pos x="T24" y="T25"/>
                        </a:cxn>
                        <a:cxn ang="T131">
                          <a:pos x="T26" y="T27"/>
                        </a:cxn>
                        <a:cxn ang="T132">
                          <a:pos x="T28" y="T29"/>
                        </a:cxn>
                        <a:cxn ang="T133">
                          <a:pos x="T30" y="T31"/>
                        </a:cxn>
                        <a:cxn ang="T134">
                          <a:pos x="T32" y="T33"/>
                        </a:cxn>
                        <a:cxn ang="T135">
                          <a:pos x="T34" y="T35"/>
                        </a:cxn>
                        <a:cxn ang="T136">
                          <a:pos x="T36" y="T37"/>
                        </a:cxn>
                        <a:cxn ang="T137">
                          <a:pos x="T38" y="T39"/>
                        </a:cxn>
                        <a:cxn ang="T138">
                          <a:pos x="T40" y="T41"/>
                        </a:cxn>
                        <a:cxn ang="T139">
                          <a:pos x="T42" y="T43"/>
                        </a:cxn>
                        <a:cxn ang="T140">
                          <a:pos x="T44" y="T45"/>
                        </a:cxn>
                        <a:cxn ang="T141">
                          <a:pos x="T46" y="T47"/>
                        </a:cxn>
                        <a:cxn ang="T142">
                          <a:pos x="T48" y="T49"/>
                        </a:cxn>
                        <a:cxn ang="T143">
                          <a:pos x="T50" y="T51"/>
                        </a:cxn>
                        <a:cxn ang="T144">
                          <a:pos x="T52" y="T53"/>
                        </a:cxn>
                        <a:cxn ang="T145">
                          <a:pos x="T54" y="T55"/>
                        </a:cxn>
                        <a:cxn ang="T146">
                          <a:pos x="T56" y="T57"/>
                        </a:cxn>
                        <a:cxn ang="T147">
                          <a:pos x="T58" y="T59"/>
                        </a:cxn>
                        <a:cxn ang="T148">
                          <a:pos x="T60" y="T61"/>
                        </a:cxn>
                        <a:cxn ang="T149">
                          <a:pos x="T62" y="T63"/>
                        </a:cxn>
                        <a:cxn ang="T150">
                          <a:pos x="T64" y="T65"/>
                        </a:cxn>
                        <a:cxn ang="T151">
                          <a:pos x="T66" y="T67"/>
                        </a:cxn>
                        <a:cxn ang="T152">
                          <a:pos x="T68" y="T69"/>
                        </a:cxn>
                        <a:cxn ang="T153">
                          <a:pos x="T70" y="T71"/>
                        </a:cxn>
                        <a:cxn ang="T154">
                          <a:pos x="T72" y="T73"/>
                        </a:cxn>
                        <a:cxn ang="T155">
                          <a:pos x="T74" y="T75"/>
                        </a:cxn>
                        <a:cxn ang="T156">
                          <a:pos x="T76" y="T77"/>
                        </a:cxn>
                        <a:cxn ang="T157">
                          <a:pos x="T78" y="T79"/>
                        </a:cxn>
                        <a:cxn ang="T158">
                          <a:pos x="T80" y="T81"/>
                        </a:cxn>
                        <a:cxn ang="T159">
                          <a:pos x="T82" y="T83"/>
                        </a:cxn>
                        <a:cxn ang="T160">
                          <a:pos x="T84" y="T85"/>
                        </a:cxn>
                        <a:cxn ang="T161">
                          <a:pos x="T86" y="T87"/>
                        </a:cxn>
                        <a:cxn ang="T162">
                          <a:pos x="T88" y="T89"/>
                        </a:cxn>
                        <a:cxn ang="T163">
                          <a:pos x="T90" y="T91"/>
                        </a:cxn>
                        <a:cxn ang="T164">
                          <a:pos x="T92" y="T93"/>
                        </a:cxn>
                        <a:cxn ang="T165">
                          <a:pos x="T94" y="T95"/>
                        </a:cxn>
                        <a:cxn ang="T166">
                          <a:pos x="T96" y="T97"/>
                        </a:cxn>
                        <a:cxn ang="T167">
                          <a:pos x="T98" y="T99"/>
                        </a:cxn>
                        <a:cxn ang="T168">
                          <a:pos x="T100" y="T101"/>
                        </a:cxn>
                        <a:cxn ang="T169">
                          <a:pos x="T102" y="T103"/>
                        </a:cxn>
                        <a:cxn ang="T170">
                          <a:pos x="T104" y="T105"/>
                        </a:cxn>
                        <a:cxn ang="T171">
                          <a:pos x="T106" y="T107"/>
                        </a:cxn>
                        <a:cxn ang="T172">
                          <a:pos x="T108" y="T109"/>
                        </a:cxn>
                        <a:cxn ang="T173">
                          <a:pos x="T110" y="T111"/>
                        </a:cxn>
                        <a:cxn ang="T174">
                          <a:pos x="T112" y="T113"/>
                        </a:cxn>
                        <a:cxn ang="T175">
                          <a:pos x="T114" y="T115"/>
                        </a:cxn>
                        <a:cxn ang="T176">
                          <a:pos x="T116" y="T117"/>
                        </a:cxn>
                      </a:cxnLst>
                      <a:rect l="0" t="0" r="r" b="b"/>
                      <a:pathLst>
                        <a:path w="77" h="275">
                          <a:moveTo>
                            <a:pt x="30" y="3"/>
                          </a:moveTo>
                          <a:lnTo>
                            <a:pt x="14" y="0"/>
                          </a:lnTo>
                          <a:lnTo>
                            <a:pt x="9" y="7"/>
                          </a:lnTo>
                          <a:lnTo>
                            <a:pt x="6" y="4"/>
                          </a:lnTo>
                          <a:lnTo>
                            <a:pt x="2" y="16"/>
                          </a:lnTo>
                          <a:lnTo>
                            <a:pt x="10" y="24"/>
                          </a:lnTo>
                          <a:lnTo>
                            <a:pt x="11" y="30"/>
                          </a:lnTo>
                          <a:lnTo>
                            <a:pt x="13" y="31"/>
                          </a:lnTo>
                          <a:lnTo>
                            <a:pt x="14" y="37"/>
                          </a:lnTo>
                          <a:lnTo>
                            <a:pt x="21" y="38"/>
                          </a:lnTo>
                          <a:lnTo>
                            <a:pt x="21" y="40"/>
                          </a:lnTo>
                          <a:lnTo>
                            <a:pt x="10" y="49"/>
                          </a:lnTo>
                          <a:lnTo>
                            <a:pt x="2" y="88"/>
                          </a:lnTo>
                          <a:lnTo>
                            <a:pt x="9" y="98"/>
                          </a:lnTo>
                          <a:lnTo>
                            <a:pt x="9" y="171"/>
                          </a:lnTo>
                          <a:lnTo>
                            <a:pt x="16" y="173"/>
                          </a:lnTo>
                          <a:lnTo>
                            <a:pt x="18" y="185"/>
                          </a:lnTo>
                          <a:lnTo>
                            <a:pt x="22" y="216"/>
                          </a:lnTo>
                          <a:lnTo>
                            <a:pt x="22" y="232"/>
                          </a:lnTo>
                          <a:lnTo>
                            <a:pt x="9" y="242"/>
                          </a:lnTo>
                          <a:lnTo>
                            <a:pt x="0" y="247"/>
                          </a:lnTo>
                          <a:lnTo>
                            <a:pt x="0" y="251"/>
                          </a:lnTo>
                          <a:lnTo>
                            <a:pt x="19" y="246"/>
                          </a:lnTo>
                          <a:lnTo>
                            <a:pt x="22" y="242"/>
                          </a:lnTo>
                          <a:lnTo>
                            <a:pt x="24" y="246"/>
                          </a:lnTo>
                          <a:lnTo>
                            <a:pt x="25" y="246"/>
                          </a:lnTo>
                          <a:lnTo>
                            <a:pt x="28" y="234"/>
                          </a:lnTo>
                          <a:lnTo>
                            <a:pt x="30" y="182"/>
                          </a:lnTo>
                          <a:lnTo>
                            <a:pt x="33" y="182"/>
                          </a:lnTo>
                          <a:lnTo>
                            <a:pt x="44" y="228"/>
                          </a:lnTo>
                          <a:lnTo>
                            <a:pt x="44" y="257"/>
                          </a:lnTo>
                          <a:lnTo>
                            <a:pt x="49" y="271"/>
                          </a:lnTo>
                          <a:lnTo>
                            <a:pt x="53" y="274"/>
                          </a:lnTo>
                          <a:lnTo>
                            <a:pt x="55" y="266"/>
                          </a:lnTo>
                          <a:lnTo>
                            <a:pt x="52" y="258"/>
                          </a:lnTo>
                          <a:lnTo>
                            <a:pt x="49" y="240"/>
                          </a:lnTo>
                          <a:lnTo>
                            <a:pt x="48" y="175"/>
                          </a:lnTo>
                          <a:lnTo>
                            <a:pt x="45" y="110"/>
                          </a:lnTo>
                          <a:lnTo>
                            <a:pt x="52" y="105"/>
                          </a:lnTo>
                          <a:lnTo>
                            <a:pt x="52" y="95"/>
                          </a:lnTo>
                          <a:lnTo>
                            <a:pt x="52" y="78"/>
                          </a:lnTo>
                          <a:lnTo>
                            <a:pt x="60" y="83"/>
                          </a:lnTo>
                          <a:lnTo>
                            <a:pt x="52" y="93"/>
                          </a:lnTo>
                          <a:lnTo>
                            <a:pt x="52" y="103"/>
                          </a:lnTo>
                          <a:lnTo>
                            <a:pt x="60" y="97"/>
                          </a:lnTo>
                          <a:lnTo>
                            <a:pt x="64" y="90"/>
                          </a:lnTo>
                          <a:lnTo>
                            <a:pt x="68" y="92"/>
                          </a:lnTo>
                          <a:lnTo>
                            <a:pt x="76" y="81"/>
                          </a:lnTo>
                          <a:lnTo>
                            <a:pt x="76" y="78"/>
                          </a:lnTo>
                          <a:lnTo>
                            <a:pt x="72" y="76"/>
                          </a:lnTo>
                          <a:lnTo>
                            <a:pt x="62" y="64"/>
                          </a:lnTo>
                          <a:lnTo>
                            <a:pt x="52" y="53"/>
                          </a:lnTo>
                          <a:lnTo>
                            <a:pt x="39" y="41"/>
                          </a:lnTo>
                          <a:lnTo>
                            <a:pt x="30" y="37"/>
                          </a:lnTo>
                          <a:lnTo>
                            <a:pt x="30" y="29"/>
                          </a:lnTo>
                          <a:lnTo>
                            <a:pt x="33" y="24"/>
                          </a:lnTo>
                          <a:lnTo>
                            <a:pt x="33" y="14"/>
                          </a:lnTo>
                          <a:lnTo>
                            <a:pt x="36" y="11"/>
                          </a:lnTo>
                          <a:lnTo>
                            <a:pt x="30" y="3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00" name="Freeform 96"/>
                    <p:cNvSpPr>
                      <a:spLocks/>
                    </p:cNvSpPr>
                    <p:nvPr/>
                  </p:nvSpPr>
                  <p:spPr bwMode="auto">
                    <a:xfrm>
                      <a:off x="3758" y="1963"/>
                      <a:ext cx="54" cy="264"/>
                    </a:xfrm>
                    <a:custGeom>
                      <a:avLst/>
                      <a:gdLst>
                        <a:gd name="T0" fmla="*/ 41 w 54"/>
                        <a:gd name="T1" fmla="*/ 5 h 264"/>
                        <a:gd name="T2" fmla="*/ 41 w 54"/>
                        <a:gd name="T3" fmla="*/ 12 h 264"/>
                        <a:gd name="T4" fmla="*/ 40 w 54"/>
                        <a:gd name="T5" fmla="*/ 14 h 264"/>
                        <a:gd name="T6" fmla="*/ 43 w 54"/>
                        <a:gd name="T7" fmla="*/ 19 h 264"/>
                        <a:gd name="T8" fmla="*/ 41 w 54"/>
                        <a:gd name="T9" fmla="*/ 20 h 264"/>
                        <a:gd name="T10" fmla="*/ 41 w 54"/>
                        <a:gd name="T11" fmla="*/ 22 h 264"/>
                        <a:gd name="T12" fmla="*/ 40 w 54"/>
                        <a:gd name="T13" fmla="*/ 30 h 264"/>
                        <a:gd name="T14" fmla="*/ 49 w 54"/>
                        <a:gd name="T15" fmla="*/ 38 h 264"/>
                        <a:gd name="T16" fmla="*/ 53 w 54"/>
                        <a:gd name="T17" fmla="*/ 92 h 264"/>
                        <a:gd name="T18" fmla="*/ 48 w 54"/>
                        <a:gd name="T19" fmla="*/ 102 h 264"/>
                        <a:gd name="T20" fmla="*/ 50 w 54"/>
                        <a:gd name="T21" fmla="*/ 131 h 264"/>
                        <a:gd name="T22" fmla="*/ 47 w 54"/>
                        <a:gd name="T23" fmla="*/ 135 h 264"/>
                        <a:gd name="T24" fmla="*/ 44 w 54"/>
                        <a:gd name="T25" fmla="*/ 181 h 264"/>
                        <a:gd name="T26" fmla="*/ 42 w 54"/>
                        <a:gd name="T27" fmla="*/ 228 h 264"/>
                        <a:gd name="T28" fmla="*/ 43 w 54"/>
                        <a:gd name="T29" fmla="*/ 230 h 264"/>
                        <a:gd name="T30" fmla="*/ 53 w 54"/>
                        <a:gd name="T31" fmla="*/ 239 h 264"/>
                        <a:gd name="T32" fmla="*/ 51 w 54"/>
                        <a:gd name="T33" fmla="*/ 241 h 264"/>
                        <a:gd name="T34" fmla="*/ 48 w 54"/>
                        <a:gd name="T35" fmla="*/ 242 h 264"/>
                        <a:gd name="T36" fmla="*/ 43 w 54"/>
                        <a:gd name="T37" fmla="*/ 241 h 264"/>
                        <a:gd name="T38" fmla="*/ 36 w 54"/>
                        <a:gd name="T39" fmla="*/ 237 h 264"/>
                        <a:gd name="T40" fmla="*/ 32 w 54"/>
                        <a:gd name="T41" fmla="*/ 235 h 264"/>
                        <a:gd name="T42" fmla="*/ 32 w 54"/>
                        <a:gd name="T43" fmla="*/ 244 h 264"/>
                        <a:gd name="T44" fmla="*/ 30 w 54"/>
                        <a:gd name="T45" fmla="*/ 244 h 264"/>
                        <a:gd name="T46" fmla="*/ 34 w 54"/>
                        <a:gd name="T47" fmla="*/ 250 h 264"/>
                        <a:gd name="T48" fmla="*/ 32 w 54"/>
                        <a:gd name="T49" fmla="*/ 261 h 264"/>
                        <a:gd name="T50" fmla="*/ 29 w 54"/>
                        <a:gd name="T51" fmla="*/ 263 h 264"/>
                        <a:gd name="T52" fmla="*/ 23 w 54"/>
                        <a:gd name="T53" fmla="*/ 254 h 264"/>
                        <a:gd name="T54" fmla="*/ 23 w 54"/>
                        <a:gd name="T55" fmla="*/ 247 h 264"/>
                        <a:gd name="T56" fmla="*/ 21 w 54"/>
                        <a:gd name="T57" fmla="*/ 246 h 264"/>
                        <a:gd name="T58" fmla="*/ 19 w 54"/>
                        <a:gd name="T59" fmla="*/ 186 h 264"/>
                        <a:gd name="T60" fmla="*/ 21 w 54"/>
                        <a:gd name="T61" fmla="*/ 181 h 264"/>
                        <a:gd name="T62" fmla="*/ 15 w 54"/>
                        <a:gd name="T63" fmla="*/ 140 h 264"/>
                        <a:gd name="T64" fmla="*/ 10 w 54"/>
                        <a:gd name="T65" fmla="*/ 139 h 264"/>
                        <a:gd name="T66" fmla="*/ 10 w 54"/>
                        <a:gd name="T67" fmla="*/ 97 h 264"/>
                        <a:gd name="T68" fmla="*/ 0 w 54"/>
                        <a:gd name="T69" fmla="*/ 92 h 264"/>
                        <a:gd name="T70" fmla="*/ 3 w 54"/>
                        <a:gd name="T71" fmla="*/ 47 h 264"/>
                        <a:gd name="T72" fmla="*/ 19 w 54"/>
                        <a:gd name="T73" fmla="*/ 35 h 264"/>
                        <a:gd name="T74" fmla="*/ 23 w 54"/>
                        <a:gd name="T75" fmla="*/ 30 h 264"/>
                        <a:gd name="T76" fmla="*/ 23 w 54"/>
                        <a:gd name="T77" fmla="*/ 26 h 264"/>
                        <a:gd name="T78" fmla="*/ 22 w 54"/>
                        <a:gd name="T79" fmla="*/ 23 h 264"/>
                        <a:gd name="T80" fmla="*/ 20 w 54"/>
                        <a:gd name="T81" fmla="*/ 21 h 264"/>
                        <a:gd name="T82" fmla="*/ 18 w 54"/>
                        <a:gd name="T83" fmla="*/ 17 h 264"/>
                        <a:gd name="T84" fmla="*/ 17 w 54"/>
                        <a:gd name="T85" fmla="*/ 15 h 264"/>
                        <a:gd name="T86" fmla="*/ 17 w 54"/>
                        <a:gd name="T87" fmla="*/ 12 h 264"/>
                        <a:gd name="T88" fmla="*/ 18 w 54"/>
                        <a:gd name="T89" fmla="*/ 8 h 264"/>
                        <a:gd name="T90" fmla="*/ 21 w 54"/>
                        <a:gd name="T91" fmla="*/ 4 h 264"/>
                        <a:gd name="T92" fmla="*/ 23 w 54"/>
                        <a:gd name="T93" fmla="*/ 1 h 264"/>
                        <a:gd name="T94" fmla="*/ 27 w 54"/>
                        <a:gd name="T95" fmla="*/ 0 h 264"/>
                        <a:gd name="T96" fmla="*/ 30 w 54"/>
                        <a:gd name="T97" fmla="*/ 0 h 264"/>
                        <a:gd name="T98" fmla="*/ 34 w 54"/>
                        <a:gd name="T99" fmla="*/ 0 h 264"/>
                        <a:gd name="T100" fmla="*/ 36 w 54"/>
                        <a:gd name="T101" fmla="*/ 1 h 264"/>
                        <a:gd name="T102" fmla="*/ 41 w 54"/>
                        <a:gd name="T103" fmla="*/ 5 h 264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</a:gdLst>
                      <a:ahLst/>
                      <a:cxnLst>
                        <a:cxn ang="T104">
                          <a:pos x="T0" y="T1"/>
                        </a:cxn>
                        <a:cxn ang="T105">
                          <a:pos x="T2" y="T3"/>
                        </a:cxn>
                        <a:cxn ang="T106">
                          <a:pos x="T4" y="T5"/>
                        </a:cxn>
                        <a:cxn ang="T107">
                          <a:pos x="T6" y="T7"/>
                        </a:cxn>
                        <a:cxn ang="T108">
                          <a:pos x="T8" y="T9"/>
                        </a:cxn>
                        <a:cxn ang="T109">
                          <a:pos x="T10" y="T11"/>
                        </a:cxn>
                        <a:cxn ang="T110">
                          <a:pos x="T12" y="T13"/>
                        </a:cxn>
                        <a:cxn ang="T111">
                          <a:pos x="T14" y="T15"/>
                        </a:cxn>
                        <a:cxn ang="T112">
                          <a:pos x="T16" y="T17"/>
                        </a:cxn>
                        <a:cxn ang="T113">
                          <a:pos x="T18" y="T19"/>
                        </a:cxn>
                        <a:cxn ang="T114">
                          <a:pos x="T20" y="T21"/>
                        </a:cxn>
                        <a:cxn ang="T115">
                          <a:pos x="T22" y="T23"/>
                        </a:cxn>
                        <a:cxn ang="T116">
                          <a:pos x="T24" y="T25"/>
                        </a:cxn>
                        <a:cxn ang="T117">
                          <a:pos x="T26" y="T27"/>
                        </a:cxn>
                        <a:cxn ang="T118">
                          <a:pos x="T28" y="T29"/>
                        </a:cxn>
                        <a:cxn ang="T119">
                          <a:pos x="T30" y="T31"/>
                        </a:cxn>
                        <a:cxn ang="T120">
                          <a:pos x="T32" y="T33"/>
                        </a:cxn>
                        <a:cxn ang="T121">
                          <a:pos x="T34" y="T35"/>
                        </a:cxn>
                        <a:cxn ang="T122">
                          <a:pos x="T36" y="T37"/>
                        </a:cxn>
                        <a:cxn ang="T123">
                          <a:pos x="T38" y="T39"/>
                        </a:cxn>
                        <a:cxn ang="T124">
                          <a:pos x="T40" y="T41"/>
                        </a:cxn>
                        <a:cxn ang="T125">
                          <a:pos x="T42" y="T43"/>
                        </a:cxn>
                        <a:cxn ang="T126">
                          <a:pos x="T44" y="T45"/>
                        </a:cxn>
                        <a:cxn ang="T127">
                          <a:pos x="T46" y="T47"/>
                        </a:cxn>
                        <a:cxn ang="T128">
                          <a:pos x="T48" y="T49"/>
                        </a:cxn>
                        <a:cxn ang="T129">
                          <a:pos x="T50" y="T51"/>
                        </a:cxn>
                        <a:cxn ang="T130">
                          <a:pos x="T52" y="T53"/>
                        </a:cxn>
                        <a:cxn ang="T131">
                          <a:pos x="T54" y="T55"/>
                        </a:cxn>
                        <a:cxn ang="T132">
                          <a:pos x="T56" y="T57"/>
                        </a:cxn>
                        <a:cxn ang="T133">
                          <a:pos x="T58" y="T59"/>
                        </a:cxn>
                        <a:cxn ang="T134">
                          <a:pos x="T60" y="T61"/>
                        </a:cxn>
                        <a:cxn ang="T135">
                          <a:pos x="T62" y="T63"/>
                        </a:cxn>
                        <a:cxn ang="T136">
                          <a:pos x="T64" y="T65"/>
                        </a:cxn>
                        <a:cxn ang="T137">
                          <a:pos x="T66" y="T67"/>
                        </a:cxn>
                        <a:cxn ang="T138">
                          <a:pos x="T68" y="T69"/>
                        </a:cxn>
                        <a:cxn ang="T139">
                          <a:pos x="T70" y="T71"/>
                        </a:cxn>
                        <a:cxn ang="T140">
                          <a:pos x="T72" y="T73"/>
                        </a:cxn>
                        <a:cxn ang="T141">
                          <a:pos x="T74" y="T75"/>
                        </a:cxn>
                        <a:cxn ang="T142">
                          <a:pos x="T76" y="T77"/>
                        </a:cxn>
                        <a:cxn ang="T143">
                          <a:pos x="T78" y="T79"/>
                        </a:cxn>
                        <a:cxn ang="T144">
                          <a:pos x="T80" y="T81"/>
                        </a:cxn>
                        <a:cxn ang="T145">
                          <a:pos x="T82" y="T83"/>
                        </a:cxn>
                        <a:cxn ang="T146">
                          <a:pos x="T84" y="T85"/>
                        </a:cxn>
                        <a:cxn ang="T147">
                          <a:pos x="T86" y="T87"/>
                        </a:cxn>
                        <a:cxn ang="T148">
                          <a:pos x="T88" y="T89"/>
                        </a:cxn>
                        <a:cxn ang="T149">
                          <a:pos x="T90" y="T91"/>
                        </a:cxn>
                        <a:cxn ang="T150">
                          <a:pos x="T92" y="T93"/>
                        </a:cxn>
                        <a:cxn ang="T151">
                          <a:pos x="T94" y="T95"/>
                        </a:cxn>
                        <a:cxn ang="T152">
                          <a:pos x="T96" y="T97"/>
                        </a:cxn>
                        <a:cxn ang="T153">
                          <a:pos x="T98" y="T99"/>
                        </a:cxn>
                        <a:cxn ang="T154">
                          <a:pos x="T100" y="T101"/>
                        </a:cxn>
                        <a:cxn ang="T155">
                          <a:pos x="T102" y="T103"/>
                        </a:cxn>
                      </a:cxnLst>
                      <a:rect l="0" t="0" r="r" b="b"/>
                      <a:pathLst>
                        <a:path w="54" h="264">
                          <a:moveTo>
                            <a:pt x="41" y="5"/>
                          </a:moveTo>
                          <a:lnTo>
                            <a:pt x="41" y="12"/>
                          </a:lnTo>
                          <a:lnTo>
                            <a:pt x="40" y="14"/>
                          </a:lnTo>
                          <a:lnTo>
                            <a:pt x="43" y="19"/>
                          </a:lnTo>
                          <a:lnTo>
                            <a:pt x="41" y="20"/>
                          </a:lnTo>
                          <a:lnTo>
                            <a:pt x="41" y="22"/>
                          </a:lnTo>
                          <a:lnTo>
                            <a:pt x="40" y="30"/>
                          </a:lnTo>
                          <a:lnTo>
                            <a:pt x="49" y="38"/>
                          </a:lnTo>
                          <a:lnTo>
                            <a:pt x="53" y="92"/>
                          </a:lnTo>
                          <a:lnTo>
                            <a:pt x="48" y="102"/>
                          </a:lnTo>
                          <a:lnTo>
                            <a:pt x="50" y="131"/>
                          </a:lnTo>
                          <a:lnTo>
                            <a:pt x="47" y="135"/>
                          </a:lnTo>
                          <a:lnTo>
                            <a:pt x="44" y="181"/>
                          </a:lnTo>
                          <a:lnTo>
                            <a:pt x="42" y="228"/>
                          </a:lnTo>
                          <a:lnTo>
                            <a:pt x="43" y="230"/>
                          </a:lnTo>
                          <a:lnTo>
                            <a:pt x="53" y="239"/>
                          </a:lnTo>
                          <a:lnTo>
                            <a:pt x="51" y="241"/>
                          </a:lnTo>
                          <a:lnTo>
                            <a:pt x="48" y="242"/>
                          </a:lnTo>
                          <a:lnTo>
                            <a:pt x="43" y="241"/>
                          </a:lnTo>
                          <a:lnTo>
                            <a:pt x="36" y="237"/>
                          </a:lnTo>
                          <a:lnTo>
                            <a:pt x="32" y="235"/>
                          </a:lnTo>
                          <a:lnTo>
                            <a:pt x="32" y="244"/>
                          </a:lnTo>
                          <a:lnTo>
                            <a:pt x="30" y="244"/>
                          </a:lnTo>
                          <a:lnTo>
                            <a:pt x="34" y="250"/>
                          </a:lnTo>
                          <a:lnTo>
                            <a:pt x="32" y="261"/>
                          </a:lnTo>
                          <a:lnTo>
                            <a:pt x="29" y="263"/>
                          </a:lnTo>
                          <a:lnTo>
                            <a:pt x="23" y="254"/>
                          </a:lnTo>
                          <a:lnTo>
                            <a:pt x="23" y="247"/>
                          </a:lnTo>
                          <a:lnTo>
                            <a:pt x="21" y="246"/>
                          </a:lnTo>
                          <a:lnTo>
                            <a:pt x="19" y="186"/>
                          </a:lnTo>
                          <a:lnTo>
                            <a:pt x="21" y="181"/>
                          </a:lnTo>
                          <a:lnTo>
                            <a:pt x="15" y="140"/>
                          </a:lnTo>
                          <a:lnTo>
                            <a:pt x="10" y="139"/>
                          </a:lnTo>
                          <a:lnTo>
                            <a:pt x="10" y="97"/>
                          </a:lnTo>
                          <a:lnTo>
                            <a:pt x="0" y="92"/>
                          </a:lnTo>
                          <a:lnTo>
                            <a:pt x="3" y="47"/>
                          </a:lnTo>
                          <a:lnTo>
                            <a:pt x="19" y="35"/>
                          </a:lnTo>
                          <a:lnTo>
                            <a:pt x="23" y="30"/>
                          </a:lnTo>
                          <a:lnTo>
                            <a:pt x="23" y="26"/>
                          </a:lnTo>
                          <a:lnTo>
                            <a:pt x="22" y="23"/>
                          </a:lnTo>
                          <a:lnTo>
                            <a:pt x="20" y="21"/>
                          </a:lnTo>
                          <a:lnTo>
                            <a:pt x="18" y="17"/>
                          </a:lnTo>
                          <a:lnTo>
                            <a:pt x="17" y="15"/>
                          </a:lnTo>
                          <a:lnTo>
                            <a:pt x="17" y="12"/>
                          </a:lnTo>
                          <a:lnTo>
                            <a:pt x="18" y="8"/>
                          </a:lnTo>
                          <a:lnTo>
                            <a:pt x="21" y="4"/>
                          </a:lnTo>
                          <a:lnTo>
                            <a:pt x="23" y="1"/>
                          </a:lnTo>
                          <a:lnTo>
                            <a:pt x="27" y="0"/>
                          </a:lnTo>
                          <a:lnTo>
                            <a:pt x="30" y="0"/>
                          </a:lnTo>
                          <a:lnTo>
                            <a:pt x="34" y="0"/>
                          </a:lnTo>
                          <a:lnTo>
                            <a:pt x="36" y="1"/>
                          </a:lnTo>
                          <a:lnTo>
                            <a:pt x="41" y="5"/>
                          </a:lnTo>
                        </a:path>
                      </a:pathLst>
                    </a:custGeom>
                    <a:solidFill>
                      <a:schemeClr val="hlink"/>
                    </a:solidFill>
                    <a:ln>
                      <a:noFill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488" name="Freeform 97"/>
                  <p:cNvSpPr>
                    <a:spLocks/>
                  </p:cNvSpPr>
                  <p:nvPr/>
                </p:nvSpPr>
                <p:spPr bwMode="auto">
                  <a:xfrm>
                    <a:off x="3391" y="1923"/>
                    <a:ext cx="51" cy="190"/>
                  </a:xfrm>
                  <a:custGeom>
                    <a:avLst/>
                    <a:gdLst>
                      <a:gd name="T0" fmla="*/ 30 w 51"/>
                      <a:gd name="T1" fmla="*/ 2 h 190"/>
                      <a:gd name="T2" fmla="*/ 41 w 51"/>
                      <a:gd name="T3" fmla="*/ 0 h 190"/>
                      <a:gd name="T4" fmla="*/ 45 w 51"/>
                      <a:gd name="T5" fmla="*/ 4 h 190"/>
                      <a:gd name="T6" fmla="*/ 46 w 51"/>
                      <a:gd name="T7" fmla="*/ 2 h 190"/>
                      <a:gd name="T8" fmla="*/ 49 w 51"/>
                      <a:gd name="T9" fmla="*/ 11 h 190"/>
                      <a:gd name="T10" fmla="*/ 43 w 51"/>
                      <a:gd name="T11" fmla="*/ 15 h 190"/>
                      <a:gd name="T12" fmla="*/ 43 w 51"/>
                      <a:gd name="T13" fmla="*/ 20 h 190"/>
                      <a:gd name="T14" fmla="*/ 41 w 51"/>
                      <a:gd name="T15" fmla="*/ 20 h 190"/>
                      <a:gd name="T16" fmla="*/ 41 w 51"/>
                      <a:gd name="T17" fmla="*/ 25 h 190"/>
                      <a:gd name="T18" fmla="*/ 36 w 51"/>
                      <a:gd name="T19" fmla="*/ 26 h 190"/>
                      <a:gd name="T20" fmla="*/ 36 w 51"/>
                      <a:gd name="T21" fmla="*/ 28 h 190"/>
                      <a:gd name="T22" fmla="*/ 43 w 51"/>
                      <a:gd name="T23" fmla="*/ 33 h 190"/>
                      <a:gd name="T24" fmla="*/ 49 w 51"/>
                      <a:gd name="T25" fmla="*/ 60 h 190"/>
                      <a:gd name="T26" fmla="*/ 45 w 51"/>
                      <a:gd name="T27" fmla="*/ 68 h 190"/>
                      <a:gd name="T28" fmla="*/ 45 w 51"/>
                      <a:gd name="T29" fmla="*/ 117 h 190"/>
                      <a:gd name="T30" fmla="*/ 39 w 51"/>
                      <a:gd name="T31" fmla="*/ 119 h 190"/>
                      <a:gd name="T32" fmla="*/ 38 w 51"/>
                      <a:gd name="T33" fmla="*/ 128 h 190"/>
                      <a:gd name="T34" fmla="*/ 36 w 51"/>
                      <a:gd name="T35" fmla="*/ 149 h 190"/>
                      <a:gd name="T36" fmla="*/ 36 w 51"/>
                      <a:gd name="T37" fmla="*/ 160 h 190"/>
                      <a:gd name="T38" fmla="*/ 45 w 51"/>
                      <a:gd name="T39" fmla="*/ 167 h 190"/>
                      <a:gd name="T40" fmla="*/ 50 w 51"/>
                      <a:gd name="T41" fmla="*/ 171 h 190"/>
                      <a:gd name="T42" fmla="*/ 50 w 51"/>
                      <a:gd name="T43" fmla="*/ 173 h 190"/>
                      <a:gd name="T44" fmla="*/ 37 w 51"/>
                      <a:gd name="T45" fmla="*/ 169 h 190"/>
                      <a:gd name="T46" fmla="*/ 36 w 51"/>
                      <a:gd name="T47" fmla="*/ 167 h 190"/>
                      <a:gd name="T48" fmla="*/ 34 w 51"/>
                      <a:gd name="T49" fmla="*/ 169 h 190"/>
                      <a:gd name="T50" fmla="*/ 34 w 51"/>
                      <a:gd name="T51" fmla="*/ 169 h 190"/>
                      <a:gd name="T52" fmla="*/ 32 w 51"/>
                      <a:gd name="T53" fmla="*/ 161 h 190"/>
                      <a:gd name="T54" fmla="*/ 30 w 51"/>
                      <a:gd name="T55" fmla="*/ 125 h 190"/>
                      <a:gd name="T56" fmla="*/ 28 w 51"/>
                      <a:gd name="T57" fmla="*/ 125 h 190"/>
                      <a:gd name="T58" fmla="*/ 20 w 51"/>
                      <a:gd name="T59" fmla="*/ 157 h 190"/>
                      <a:gd name="T60" fmla="*/ 20 w 51"/>
                      <a:gd name="T61" fmla="*/ 177 h 190"/>
                      <a:gd name="T62" fmla="*/ 17 w 51"/>
                      <a:gd name="T63" fmla="*/ 187 h 190"/>
                      <a:gd name="T64" fmla="*/ 15 w 51"/>
                      <a:gd name="T65" fmla="*/ 189 h 190"/>
                      <a:gd name="T66" fmla="*/ 14 w 51"/>
                      <a:gd name="T67" fmla="*/ 184 h 190"/>
                      <a:gd name="T68" fmla="*/ 16 w 51"/>
                      <a:gd name="T69" fmla="*/ 178 h 190"/>
                      <a:gd name="T70" fmla="*/ 17 w 51"/>
                      <a:gd name="T71" fmla="*/ 165 h 190"/>
                      <a:gd name="T72" fmla="*/ 17 w 51"/>
                      <a:gd name="T73" fmla="*/ 120 h 190"/>
                      <a:gd name="T74" fmla="*/ 20 w 51"/>
                      <a:gd name="T75" fmla="*/ 76 h 190"/>
                      <a:gd name="T76" fmla="*/ 16 w 51"/>
                      <a:gd name="T77" fmla="*/ 72 h 190"/>
                      <a:gd name="T78" fmla="*/ 16 w 51"/>
                      <a:gd name="T79" fmla="*/ 65 h 190"/>
                      <a:gd name="T80" fmla="*/ 16 w 51"/>
                      <a:gd name="T81" fmla="*/ 53 h 190"/>
                      <a:gd name="T82" fmla="*/ 10 w 51"/>
                      <a:gd name="T83" fmla="*/ 57 h 190"/>
                      <a:gd name="T84" fmla="*/ 16 w 51"/>
                      <a:gd name="T85" fmla="*/ 63 h 190"/>
                      <a:gd name="T86" fmla="*/ 16 w 51"/>
                      <a:gd name="T87" fmla="*/ 70 h 190"/>
                      <a:gd name="T88" fmla="*/ 10 w 51"/>
                      <a:gd name="T89" fmla="*/ 66 h 190"/>
                      <a:gd name="T90" fmla="*/ 8 w 51"/>
                      <a:gd name="T91" fmla="*/ 62 h 190"/>
                      <a:gd name="T92" fmla="*/ 4 w 51"/>
                      <a:gd name="T93" fmla="*/ 63 h 190"/>
                      <a:gd name="T94" fmla="*/ 0 w 51"/>
                      <a:gd name="T95" fmla="*/ 56 h 190"/>
                      <a:gd name="T96" fmla="*/ 0 w 51"/>
                      <a:gd name="T97" fmla="*/ 53 h 190"/>
                      <a:gd name="T98" fmla="*/ 2 w 51"/>
                      <a:gd name="T99" fmla="*/ 52 h 190"/>
                      <a:gd name="T100" fmla="*/ 9 w 51"/>
                      <a:gd name="T101" fmla="*/ 44 h 190"/>
                      <a:gd name="T102" fmla="*/ 16 w 51"/>
                      <a:gd name="T103" fmla="*/ 36 h 190"/>
                      <a:gd name="T104" fmla="*/ 24 w 51"/>
                      <a:gd name="T105" fmla="*/ 29 h 190"/>
                      <a:gd name="T106" fmla="*/ 30 w 51"/>
                      <a:gd name="T107" fmla="*/ 25 h 190"/>
                      <a:gd name="T108" fmla="*/ 30 w 51"/>
                      <a:gd name="T109" fmla="*/ 19 h 190"/>
                      <a:gd name="T110" fmla="*/ 28 w 51"/>
                      <a:gd name="T111" fmla="*/ 16 h 190"/>
                      <a:gd name="T112" fmla="*/ 28 w 51"/>
                      <a:gd name="T113" fmla="*/ 9 h 190"/>
                      <a:gd name="T114" fmla="*/ 26 w 51"/>
                      <a:gd name="T115" fmla="*/ 7 h 190"/>
                      <a:gd name="T116" fmla="*/ 30 w 51"/>
                      <a:gd name="T117" fmla="*/ 2 h 190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51" h="190">
                        <a:moveTo>
                          <a:pt x="30" y="2"/>
                        </a:moveTo>
                        <a:lnTo>
                          <a:pt x="41" y="0"/>
                        </a:lnTo>
                        <a:lnTo>
                          <a:pt x="45" y="4"/>
                        </a:lnTo>
                        <a:lnTo>
                          <a:pt x="46" y="2"/>
                        </a:lnTo>
                        <a:lnTo>
                          <a:pt x="49" y="11"/>
                        </a:lnTo>
                        <a:lnTo>
                          <a:pt x="43" y="15"/>
                        </a:lnTo>
                        <a:lnTo>
                          <a:pt x="43" y="20"/>
                        </a:lnTo>
                        <a:lnTo>
                          <a:pt x="41" y="20"/>
                        </a:lnTo>
                        <a:lnTo>
                          <a:pt x="41" y="25"/>
                        </a:lnTo>
                        <a:lnTo>
                          <a:pt x="36" y="26"/>
                        </a:lnTo>
                        <a:lnTo>
                          <a:pt x="36" y="28"/>
                        </a:lnTo>
                        <a:lnTo>
                          <a:pt x="43" y="33"/>
                        </a:lnTo>
                        <a:lnTo>
                          <a:pt x="49" y="60"/>
                        </a:lnTo>
                        <a:lnTo>
                          <a:pt x="45" y="68"/>
                        </a:lnTo>
                        <a:lnTo>
                          <a:pt x="45" y="117"/>
                        </a:lnTo>
                        <a:lnTo>
                          <a:pt x="39" y="119"/>
                        </a:lnTo>
                        <a:lnTo>
                          <a:pt x="38" y="128"/>
                        </a:lnTo>
                        <a:lnTo>
                          <a:pt x="36" y="149"/>
                        </a:lnTo>
                        <a:lnTo>
                          <a:pt x="36" y="160"/>
                        </a:lnTo>
                        <a:lnTo>
                          <a:pt x="45" y="167"/>
                        </a:lnTo>
                        <a:lnTo>
                          <a:pt x="50" y="171"/>
                        </a:lnTo>
                        <a:lnTo>
                          <a:pt x="50" y="173"/>
                        </a:lnTo>
                        <a:lnTo>
                          <a:pt x="37" y="169"/>
                        </a:lnTo>
                        <a:lnTo>
                          <a:pt x="36" y="167"/>
                        </a:lnTo>
                        <a:lnTo>
                          <a:pt x="34" y="169"/>
                        </a:lnTo>
                        <a:lnTo>
                          <a:pt x="32" y="161"/>
                        </a:lnTo>
                        <a:lnTo>
                          <a:pt x="30" y="125"/>
                        </a:lnTo>
                        <a:lnTo>
                          <a:pt x="28" y="125"/>
                        </a:lnTo>
                        <a:lnTo>
                          <a:pt x="20" y="157"/>
                        </a:lnTo>
                        <a:lnTo>
                          <a:pt x="20" y="177"/>
                        </a:lnTo>
                        <a:lnTo>
                          <a:pt x="17" y="187"/>
                        </a:lnTo>
                        <a:lnTo>
                          <a:pt x="15" y="189"/>
                        </a:lnTo>
                        <a:lnTo>
                          <a:pt x="14" y="184"/>
                        </a:lnTo>
                        <a:lnTo>
                          <a:pt x="16" y="178"/>
                        </a:lnTo>
                        <a:lnTo>
                          <a:pt x="17" y="165"/>
                        </a:lnTo>
                        <a:lnTo>
                          <a:pt x="17" y="120"/>
                        </a:lnTo>
                        <a:lnTo>
                          <a:pt x="20" y="76"/>
                        </a:lnTo>
                        <a:lnTo>
                          <a:pt x="16" y="72"/>
                        </a:lnTo>
                        <a:lnTo>
                          <a:pt x="16" y="65"/>
                        </a:lnTo>
                        <a:lnTo>
                          <a:pt x="16" y="53"/>
                        </a:lnTo>
                        <a:lnTo>
                          <a:pt x="10" y="57"/>
                        </a:lnTo>
                        <a:lnTo>
                          <a:pt x="16" y="63"/>
                        </a:lnTo>
                        <a:lnTo>
                          <a:pt x="16" y="70"/>
                        </a:lnTo>
                        <a:lnTo>
                          <a:pt x="10" y="66"/>
                        </a:lnTo>
                        <a:lnTo>
                          <a:pt x="8" y="62"/>
                        </a:lnTo>
                        <a:lnTo>
                          <a:pt x="4" y="63"/>
                        </a:lnTo>
                        <a:lnTo>
                          <a:pt x="0" y="56"/>
                        </a:lnTo>
                        <a:lnTo>
                          <a:pt x="0" y="53"/>
                        </a:lnTo>
                        <a:lnTo>
                          <a:pt x="2" y="52"/>
                        </a:lnTo>
                        <a:lnTo>
                          <a:pt x="9" y="44"/>
                        </a:lnTo>
                        <a:lnTo>
                          <a:pt x="16" y="36"/>
                        </a:lnTo>
                        <a:lnTo>
                          <a:pt x="24" y="29"/>
                        </a:lnTo>
                        <a:lnTo>
                          <a:pt x="30" y="25"/>
                        </a:lnTo>
                        <a:lnTo>
                          <a:pt x="30" y="19"/>
                        </a:lnTo>
                        <a:lnTo>
                          <a:pt x="28" y="16"/>
                        </a:lnTo>
                        <a:lnTo>
                          <a:pt x="28" y="9"/>
                        </a:lnTo>
                        <a:lnTo>
                          <a:pt x="26" y="7"/>
                        </a:lnTo>
                        <a:lnTo>
                          <a:pt x="30" y="2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9" name="Freeform 98"/>
                  <p:cNvSpPr>
                    <a:spLocks/>
                  </p:cNvSpPr>
                  <p:nvPr/>
                </p:nvSpPr>
                <p:spPr bwMode="auto">
                  <a:xfrm>
                    <a:off x="3224" y="1976"/>
                    <a:ext cx="25" cy="134"/>
                  </a:xfrm>
                  <a:custGeom>
                    <a:avLst/>
                    <a:gdLst>
                      <a:gd name="T0" fmla="*/ 19 w 25"/>
                      <a:gd name="T1" fmla="*/ 2 h 134"/>
                      <a:gd name="T2" fmla="*/ 19 w 25"/>
                      <a:gd name="T3" fmla="*/ 6 h 134"/>
                      <a:gd name="T4" fmla="*/ 19 w 25"/>
                      <a:gd name="T5" fmla="*/ 7 h 134"/>
                      <a:gd name="T6" fmla="*/ 20 w 25"/>
                      <a:gd name="T7" fmla="*/ 8 h 134"/>
                      <a:gd name="T8" fmla="*/ 19 w 25"/>
                      <a:gd name="T9" fmla="*/ 9 h 134"/>
                      <a:gd name="T10" fmla="*/ 19 w 25"/>
                      <a:gd name="T11" fmla="*/ 10 h 134"/>
                      <a:gd name="T12" fmla="*/ 18 w 25"/>
                      <a:gd name="T13" fmla="*/ 14 h 134"/>
                      <a:gd name="T14" fmla="*/ 18 w 25"/>
                      <a:gd name="T15" fmla="*/ 15 h 134"/>
                      <a:gd name="T16" fmla="*/ 23 w 25"/>
                      <a:gd name="T17" fmla="*/ 19 h 134"/>
                      <a:gd name="T18" fmla="*/ 24 w 25"/>
                      <a:gd name="T19" fmla="*/ 46 h 134"/>
                      <a:gd name="T20" fmla="*/ 22 w 25"/>
                      <a:gd name="T21" fmla="*/ 51 h 134"/>
                      <a:gd name="T22" fmla="*/ 23 w 25"/>
                      <a:gd name="T23" fmla="*/ 66 h 134"/>
                      <a:gd name="T24" fmla="*/ 21 w 25"/>
                      <a:gd name="T25" fmla="*/ 68 h 134"/>
                      <a:gd name="T26" fmla="*/ 20 w 25"/>
                      <a:gd name="T27" fmla="*/ 91 h 134"/>
                      <a:gd name="T28" fmla="*/ 19 w 25"/>
                      <a:gd name="T29" fmla="*/ 115 h 134"/>
                      <a:gd name="T30" fmla="*/ 20 w 25"/>
                      <a:gd name="T31" fmla="*/ 116 h 134"/>
                      <a:gd name="T32" fmla="*/ 24 w 25"/>
                      <a:gd name="T33" fmla="*/ 121 h 134"/>
                      <a:gd name="T34" fmla="*/ 23 w 25"/>
                      <a:gd name="T35" fmla="*/ 122 h 134"/>
                      <a:gd name="T36" fmla="*/ 22 w 25"/>
                      <a:gd name="T37" fmla="*/ 123 h 134"/>
                      <a:gd name="T38" fmla="*/ 19 w 25"/>
                      <a:gd name="T39" fmla="*/ 122 h 134"/>
                      <a:gd name="T40" fmla="*/ 17 w 25"/>
                      <a:gd name="T41" fmla="*/ 120 h 134"/>
                      <a:gd name="T42" fmla="*/ 15 w 25"/>
                      <a:gd name="T43" fmla="*/ 119 h 134"/>
                      <a:gd name="T44" fmla="*/ 15 w 25"/>
                      <a:gd name="T45" fmla="*/ 123 h 134"/>
                      <a:gd name="T46" fmla="*/ 14 w 25"/>
                      <a:gd name="T47" fmla="*/ 123 h 134"/>
                      <a:gd name="T48" fmla="*/ 16 w 25"/>
                      <a:gd name="T49" fmla="*/ 127 h 134"/>
                      <a:gd name="T50" fmla="*/ 15 w 25"/>
                      <a:gd name="T51" fmla="*/ 132 h 134"/>
                      <a:gd name="T52" fmla="*/ 14 w 25"/>
                      <a:gd name="T53" fmla="*/ 133 h 134"/>
                      <a:gd name="T54" fmla="*/ 11 w 25"/>
                      <a:gd name="T55" fmla="*/ 128 h 134"/>
                      <a:gd name="T56" fmla="*/ 11 w 25"/>
                      <a:gd name="T57" fmla="*/ 125 h 134"/>
                      <a:gd name="T58" fmla="*/ 10 w 25"/>
                      <a:gd name="T59" fmla="*/ 125 h 134"/>
                      <a:gd name="T60" fmla="*/ 8 w 25"/>
                      <a:gd name="T61" fmla="*/ 94 h 134"/>
                      <a:gd name="T62" fmla="*/ 10 w 25"/>
                      <a:gd name="T63" fmla="*/ 91 h 134"/>
                      <a:gd name="T64" fmla="*/ 7 w 25"/>
                      <a:gd name="T65" fmla="*/ 71 h 134"/>
                      <a:gd name="T66" fmla="*/ 5 w 25"/>
                      <a:gd name="T67" fmla="*/ 70 h 134"/>
                      <a:gd name="T68" fmla="*/ 5 w 25"/>
                      <a:gd name="T69" fmla="*/ 49 h 134"/>
                      <a:gd name="T70" fmla="*/ 0 w 25"/>
                      <a:gd name="T71" fmla="*/ 46 h 134"/>
                      <a:gd name="T72" fmla="*/ 2 w 25"/>
                      <a:gd name="T73" fmla="*/ 24 h 134"/>
                      <a:gd name="T74" fmla="*/ 9 w 25"/>
                      <a:gd name="T75" fmla="*/ 17 h 134"/>
                      <a:gd name="T76" fmla="*/ 11 w 25"/>
                      <a:gd name="T77" fmla="*/ 15 h 134"/>
                      <a:gd name="T78" fmla="*/ 11 w 25"/>
                      <a:gd name="T79" fmla="*/ 12 h 134"/>
                      <a:gd name="T80" fmla="*/ 11 w 25"/>
                      <a:gd name="T81" fmla="*/ 11 h 134"/>
                      <a:gd name="T82" fmla="*/ 9 w 25"/>
                      <a:gd name="T83" fmla="*/ 10 h 134"/>
                      <a:gd name="T84" fmla="*/ 8 w 25"/>
                      <a:gd name="T85" fmla="*/ 8 h 134"/>
                      <a:gd name="T86" fmla="*/ 8 w 25"/>
                      <a:gd name="T87" fmla="*/ 7 h 134"/>
                      <a:gd name="T88" fmla="*/ 8 w 25"/>
                      <a:gd name="T89" fmla="*/ 5 h 134"/>
                      <a:gd name="T90" fmla="*/ 8 w 25"/>
                      <a:gd name="T91" fmla="*/ 4 h 134"/>
                      <a:gd name="T92" fmla="*/ 10 w 25"/>
                      <a:gd name="T93" fmla="*/ 2 h 134"/>
                      <a:gd name="T94" fmla="*/ 11 w 25"/>
                      <a:gd name="T95" fmla="*/ 0 h 134"/>
                      <a:gd name="T96" fmla="*/ 12 w 25"/>
                      <a:gd name="T97" fmla="*/ 0 h 134"/>
                      <a:gd name="T98" fmla="*/ 14 w 25"/>
                      <a:gd name="T99" fmla="*/ 0 h 134"/>
                      <a:gd name="T100" fmla="*/ 16 w 25"/>
                      <a:gd name="T101" fmla="*/ 0 h 134"/>
                      <a:gd name="T102" fmla="*/ 17 w 25"/>
                      <a:gd name="T103" fmla="*/ 0 h 134"/>
                      <a:gd name="T104" fmla="*/ 19 w 25"/>
                      <a:gd name="T105" fmla="*/ 2 h 134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25" h="134">
                        <a:moveTo>
                          <a:pt x="19" y="2"/>
                        </a:moveTo>
                        <a:lnTo>
                          <a:pt x="19" y="6"/>
                        </a:lnTo>
                        <a:lnTo>
                          <a:pt x="19" y="7"/>
                        </a:lnTo>
                        <a:lnTo>
                          <a:pt x="20" y="8"/>
                        </a:lnTo>
                        <a:lnTo>
                          <a:pt x="19" y="9"/>
                        </a:lnTo>
                        <a:lnTo>
                          <a:pt x="19" y="10"/>
                        </a:lnTo>
                        <a:lnTo>
                          <a:pt x="18" y="14"/>
                        </a:lnTo>
                        <a:lnTo>
                          <a:pt x="18" y="15"/>
                        </a:lnTo>
                        <a:lnTo>
                          <a:pt x="23" y="19"/>
                        </a:lnTo>
                        <a:lnTo>
                          <a:pt x="24" y="46"/>
                        </a:lnTo>
                        <a:lnTo>
                          <a:pt x="22" y="51"/>
                        </a:lnTo>
                        <a:lnTo>
                          <a:pt x="23" y="66"/>
                        </a:lnTo>
                        <a:lnTo>
                          <a:pt x="21" y="68"/>
                        </a:lnTo>
                        <a:lnTo>
                          <a:pt x="20" y="91"/>
                        </a:lnTo>
                        <a:lnTo>
                          <a:pt x="19" y="115"/>
                        </a:lnTo>
                        <a:lnTo>
                          <a:pt x="20" y="116"/>
                        </a:lnTo>
                        <a:lnTo>
                          <a:pt x="24" y="121"/>
                        </a:lnTo>
                        <a:lnTo>
                          <a:pt x="23" y="122"/>
                        </a:lnTo>
                        <a:lnTo>
                          <a:pt x="22" y="123"/>
                        </a:lnTo>
                        <a:lnTo>
                          <a:pt x="19" y="122"/>
                        </a:lnTo>
                        <a:lnTo>
                          <a:pt x="17" y="120"/>
                        </a:lnTo>
                        <a:lnTo>
                          <a:pt x="15" y="119"/>
                        </a:lnTo>
                        <a:lnTo>
                          <a:pt x="15" y="123"/>
                        </a:lnTo>
                        <a:lnTo>
                          <a:pt x="14" y="123"/>
                        </a:lnTo>
                        <a:lnTo>
                          <a:pt x="16" y="127"/>
                        </a:lnTo>
                        <a:lnTo>
                          <a:pt x="15" y="132"/>
                        </a:lnTo>
                        <a:lnTo>
                          <a:pt x="14" y="133"/>
                        </a:lnTo>
                        <a:lnTo>
                          <a:pt x="11" y="128"/>
                        </a:lnTo>
                        <a:lnTo>
                          <a:pt x="11" y="125"/>
                        </a:lnTo>
                        <a:lnTo>
                          <a:pt x="10" y="125"/>
                        </a:lnTo>
                        <a:lnTo>
                          <a:pt x="8" y="94"/>
                        </a:lnTo>
                        <a:lnTo>
                          <a:pt x="10" y="91"/>
                        </a:lnTo>
                        <a:lnTo>
                          <a:pt x="7" y="71"/>
                        </a:lnTo>
                        <a:lnTo>
                          <a:pt x="5" y="70"/>
                        </a:lnTo>
                        <a:lnTo>
                          <a:pt x="5" y="49"/>
                        </a:lnTo>
                        <a:lnTo>
                          <a:pt x="0" y="46"/>
                        </a:lnTo>
                        <a:lnTo>
                          <a:pt x="2" y="24"/>
                        </a:lnTo>
                        <a:lnTo>
                          <a:pt x="9" y="17"/>
                        </a:lnTo>
                        <a:lnTo>
                          <a:pt x="11" y="15"/>
                        </a:lnTo>
                        <a:lnTo>
                          <a:pt x="11" y="12"/>
                        </a:lnTo>
                        <a:lnTo>
                          <a:pt x="11" y="11"/>
                        </a:lnTo>
                        <a:lnTo>
                          <a:pt x="9" y="10"/>
                        </a:lnTo>
                        <a:lnTo>
                          <a:pt x="8" y="8"/>
                        </a:lnTo>
                        <a:lnTo>
                          <a:pt x="8" y="7"/>
                        </a:lnTo>
                        <a:lnTo>
                          <a:pt x="8" y="5"/>
                        </a:lnTo>
                        <a:lnTo>
                          <a:pt x="8" y="4"/>
                        </a:lnTo>
                        <a:lnTo>
                          <a:pt x="10" y="2"/>
                        </a:lnTo>
                        <a:lnTo>
                          <a:pt x="11" y="0"/>
                        </a:lnTo>
                        <a:lnTo>
                          <a:pt x="12" y="0"/>
                        </a:lnTo>
                        <a:lnTo>
                          <a:pt x="14" y="0"/>
                        </a:lnTo>
                        <a:lnTo>
                          <a:pt x="16" y="0"/>
                        </a:lnTo>
                        <a:lnTo>
                          <a:pt x="17" y="0"/>
                        </a:lnTo>
                        <a:lnTo>
                          <a:pt x="19" y="2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0" name="Freeform 99"/>
                  <p:cNvSpPr>
                    <a:spLocks/>
                  </p:cNvSpPr>
                  <p:nvPr/>
                </p:nvSpPr>
                <p:spPr bwMode="auto">
                  <a:xfrm>
                    <a:off x="3132" y="1996"/>
                    <a:ext cx="53" cy="254"/>
                  </a:xfrm>
                  <a:custGeom>
                    <a:avLst/>
                    <a:gdLst>
                      <a:gd name="T0" fmla="*/ 40 w 53"/>
                      <a:gd name="T1" fmla="*/ 5 h 254"/>
                      <a:gd name="T2" fmla="*/ 40 w 53"/>
                      <a:gd name="T3" fmla="*/ 12 h 254"/>
                      <a:gd name="T4" fmla="*/ 40 w 53"/>
                      <a:gd name="T5" fmla="*/ 14 h 254"/>
                      <a:gd name="T6" fmla="*/ 42 w 53"/>
                      <a:gd name="T7" fmla="*/ 18 h 254"/>
                      <a:gd name="T8" fmla="*/ 40 w 53"/>
                      <a:gd name="T9" fmla="*/ 20 h 254"/>
                      <a:gd name="T10" fmla="*/ 41 w 53"/>
                      <a:gd name="T11" fmla="*/ 22 h 254"/>
                      <a:gd name="T12" fmla="*/ 39 w 53"/>
                      <a:gd name="T13" fmla="*/ 29 h 254"/>
                      <a:gd name="T14" fmla="*/ 39 w 53"/>
                      <a:gd name="T15" fmla="*/ 30 h 254"/>
                      <a:gd name="T16" fmla="*/ 48 w 53"/>
                      <a:gd name="T17" fmla="*/ 37 h 254"/>
                      <a:gd name="T18" fmla="*/ 52 w 53"/>
                      <a:gd name="T19" fmla="*/ 89 h 254"/>
                      <a:gd name="T20" fmla="*/ 47 w 53"/>
                      <a:gd name="T21" fmla="*/ 98 h 254"/>
                      <a:gd name="T22" fmla="*/ 49 w 53"/>
                      <a:gd name="T23" fmla="*/ 127 h 254"/>
                      <a:gd name="T24" fmla="*/ 46 w 53"/>
                      <a:gd name="T25" fmla="*/ 129 h 254"/>
                      <a:gd name="T26" fmla="*/ 44 w 53"/>
                      <a:gd name="T27" fmla="*/ 174 h 254"/>
                      <a:gd name="T28" fmla="*/ 42 w 53"/>
                      <a:gd name="T29" fmla="*/ 219 h 254"/>
                      <a:gd name="T30" fmla="*/ 42 w 53"/>
                      <a:gd name="T31" fmla="*/ 221 h 254"/>
                      <a:gd name="T32" fmla="*/ 52 w 53"/>
                      <a:gd name="T33" fmla="*/ 230 h 254"/>
                      <a:gd name="T34" fmla="*/ 50 w 53"/>
                      <a:gd name="T35" fmla="*/ 231 h 254"/>
                      <a:gd name="T36" fmla="*/ 47 w 53"/>
                      <a:gd name="T37" fmla="*/ 233 h 254"/>
                      <a:gd name="T38" fmla="*/ 42 w 53"/>
                      <a:gd name="T39" fmla="*/ 231 h 254"/>
                      <a:gd name="T40" fmla="*/ 36 w 53"/>
                      <a:gd name="T41" fmla="*/ 228 h 254"/>
                      <a:gd name="T42" fmla="*/ 32 w 53"/>
                      <a:gd name="T43" fmla="*/ 227 h 254"/>
                      <a:gd name="T44" fmla="*/ 32 w 53"/>
                      <a:gd name="T45" fmla="*/ 234 h 254"/>
                      <a:gd name="T46" fmla="*/ 30 w 53"/>
                      <a:gd name="T47" fmla="*/ 234 h 254"/>
                      <a:gd name="T48" fmla="*/ 33 w 53"/>
                      <a:gd name="T49" fmla="*/ 240 h 254"/>
                      <a:gd name="T50" fmla="*/ 32 w 53"/>
                      <a:gd name="T51" fmla="*/ 251 h 254"/>
                      <a:gd name="T52" fmla="*/ 28 w 53"/>
                      <a:gd name="T53" fmla="*/ 253 h 254"/>
                      <a:gd name="T54" fmla="*/ 23 w 53"/>
                      <a:gd name="T55" fmla="*/ 244 h 254"/>
                      <a:gd name="T56" fmla="*/ 23 w 53"/>
                      <a:gd name="T57" fmla="*/ 237 h 254"/>
                      <a:gd name="T58" fmla="*/ 21 w 53"/>
                      <a:gd name="T59" fmla="*/ 237 h 254"/>
                      <a:gd name="T60" fmla="*/ 19 w 53"/>
                      <a:gd name="T61" fmla="*/ 179 h 254"/>
                      <a:gd name="T62" fmla="*/ 21 w 53"/>
                      <a:gd name="T63" fmla="*/ 174 h 254"/>
                      <a:gd name="T64" fmla="*/ 15 w 53"/>
                      <a:gd name="T65" fmla="*/ 135 h 254"/>
                      <a:gd name="T66" fmla="*/ 11 w 53"/>
                      <a:gd name="T67" fmla="*/ 134 h 254"/>
                      <a:gd name="T68" fmla="*/ 10 w 53"/>
                      <a:gd name="T69" fmla="*/ 93 h 254"/>
                      <a:gd name="T70" fmla="*/ 0 w 53"/>
                      <a:gd name="T71" fmla="*/ 89 h 254"/>
                      <a:gd name="T72" fmla="*/ 4 w 53"/>
                      <a:gd name="T73" fmla="*/ 46 h 254"/>
                      <a:gd name="T74" fmla="*/ 19 w 53"/>
                      <a:gd name="T75" fmla="*/ 34 h 254"/>
                      <a:gd name="T76" fmla="*/ 23 w 53"/>
                      <a:gd name="T77" fmla="*/ 30 h 254"/>
                      <a:gd name="T78" fmla="*/ 23 w 53"/>
                      <a:gd name="T79" fmla="*/ 25 h 254"/>
                      <a:gd name="T80" fmla="*/ 22 w 53"/>
                      <a:gd name="T81" fmla="*/ 22 h 254"/>
                      <a:gd name="T82" fmla="*/ 20 w 53"/>
                      <a:gd name="T83" fmla="*/ 20 h 254"/>
                      <a:gd name="T84" fmla="*/ 18 w 53"/>
                      <a:gd name="T85" fmla="*/ 17 h 254"/>
                      <a:gd name="T86" fmla="*/ 17 w 53"/>
                      <a:gd name="T87" fmla="*/ 14 h 254"/>
                      <a:gd name="T88" fmla="*/ 17 w 53"/>
                      <a:gd name="T89" fmla="*/ 12 h 254"/>
                      <a:gd name="T90" fmla="*/ 18 w 53"/>
                      <a:gd name="T91" fmla="*/ 8 h 254"/>
                      <a:gd name="T92" fmla="*/ 20 w 53"/>
                      <a:gd name="T93" fmla="*/ 5 h 254"/>
                      <a:gd name="T94" fmla="*/ 23 w 53"/>
                      <a:gd name="T95" fmla="*/ 2 h 254"/>
                      <a:gd name="T96" fmla="*/ 26 w 53"/>
                      <a:gd name="T97" fmla="*/ 0 h 254"/>
                      <a:gd name="T98" fmla="*/ 30 w 53"/>
                      <a:gd name="T99" fmla="*/ 0 h 254"/>
                      <a:gd name="T100" fmla="*/ 33 w 53"/>
                      <a:gd name="T101" fmla="*/ 1 h 254"/>
                      <a:gd name="T102" fmla="*/ 36 w 53"/>
                      <a:gd name="T103" fmla="*/ 2 h 254"/>
                      <a:gd name="T104" fmla="*/ 40 w 53"/>
                      <a:gd name="T105" fmla="*/ 5 h 254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53" h="254">
                        <a:moveTo>
                          <a:pt x="40" y="5"/>
                        </a:moveTo>
                        <a:lnTo>
                          <a:pt x="40" y="12"/>
                        </a:lnTo>
                        <a:lnTo>
                          <a:pt x="40" y="14"/>
                        </a:lnTo>
                        <a:lnTo>
                          <a:pt x="42" y="18"/>
                        </a:lnTo>
                        <a:lnTo>
                          <a:pt x="40" y="20"/>
                        </a:lnTo>
                        <a:lnTo>
                          <a:pt x="41" y="22"/>
                        </a:lnTo>
                        <a:lnTo>
                          <a:pt x="39" y="29"/>
                        </a:lnTo>
                        <a:lnTo>
                          <a:pt x="39" y="30"/>
                        </a:lnTo>
                        <a:lnTo>
                          <a:pt x="48" y="37"/>
                        </a:lnTo>
                        <a:lnTo>
                          <a:pt x="52" y="89"/>
                        </a:lnTo>
                        <a:lnTo>
                          <a:pt x="47" y="98"/>
                        </a:lnTo>
                        <a:lnTo>
                          <a:pt x="49" y="127"/>
                        </a:lnTo>
                        <a:lnTo>
                          <a:pt x="46" y="129"/>
                        </a:lnTo>
                        <a:lnTo>
                          <a:pt x="44" y="174"/>
                        </a:lnTo>
                        <a:lnTo>
                          <a:pt x="42" y="219"/>
                        </a:lnTo>
                        <a:lnTo>
                          <a:pt x="42" y="221"/>
                        </a:lnTo>
                        <a:lnTo>
                          <a:pt x="52" y="230"/>
                        </a:lnTo>
                        <a:lnTo>
                          <a:pt x="50" y="231"/>
                        </a:lnTo>
                        <a:lnTo>
                          <a:pt x="47" y="233"/>
                        </a:lnTo>
                        <a:lnTo>
                          <a:pt x="42" y="231"/>
                        </a:lnTo>
                        <a:lnTo>
                          <a:pt x="36" y="228"/>
                        </a:lnTo>
                        <a:lnTo>
                          <a:pt x="32" y="227"/>
                        </a:lnTo>
                        <a:lnTo>
                          <a:pt x="32" y="234"/>
                        </a:lnTo>
                        <a:lnTo>
                          <a:pt x="30" y="234"/>
                        </a:lnTo>
                        <a:lnTo>
                          <a:pt x="33" y="240"/>
                        </a:lnTo>
                        <a:lnTo>
                          <a:pt x="32" y="251"/>
                        </a:lnTo>
                        <a:lnTo>
                          <a:pt x="28" y="253"/>
                        </a:lnTo>
                        <a:lnTo>
                          <a:pt x="23" y="244"/>
                        </a:lnTo>
                        <a:lnTo>
                          <a:pt x="23" y="237"/>
                        </a:lnTo>
                        <a:lnTo>
                          <a:pt x="21" y="237"/>
                        </a:lnTo>
                        <a:lnTo>
                          <a:pt x="19" y="179"/>
                        </a:lnTo>
                        <a:lnTo>
                          <a:pt x="21" y="174"/>
                        </a:lnTo>
                        <a:lnTo>
                          <a:pt x="15" y="135"/>
                        </a:lnTo>
                        <a:lnTo>
                          <a:pt x="11" y="134"/>
                        </a:lnTo>
                        <a:lnTo>
                          <a:pt x="10" y="93"/>
                        </a:lnTo>
                        <a:lnTo>
                          <a:pt x="0" y="89"/>
                        </a:lnTo>
                        <a:lnTo>
                          <a:pt x="4" y="46"/>
                        </a:lnTo>
                        <a:lnTo>
                          <a:pt x="19" y="34"/>
                        </a:lnTo>
                        <a:lnTo>
                          <a:pt x="23" y="30"/>
                        </a:lnTo>
                        <a:lnTo>
                          <a:pt x="23" y="25"/>
                        </a:lnTo>
                        <a:lnTo>
                          <a:pt x="22" y="22"/>
                        </a:lnTo>
                        <a:lnTo>
                          <a:pt x="20" y="20"/>
                        </a:lnTo>
                        <a:lnTo>
                          <a:pt x="18" y="17"/>
                        </a:lnTo>
                        <a:lnTo>
                          <a:pt x="17" y="14"/>
                        </a:lnTo>
                        <a:lnTo>
                          <a:pt x="17" y="12"/>
                        </a:lnTo>
                        <a:lnTo>
                          <a:pt x="18" y="8"/>
                        </a:lnTo>
                        <a:lnTo>
                          <a:pt x="20" y="5"/>
                        </a:lnTo>
                        <a:lnTo>
                          <a:pt x="23" y="2"/>
                        </a:lnTo>
                        <a:lnTo>
                          <a:pt x="26" y="0"/>
                        </a:lnTo>
                        <a:lnTo>
                          <a:pt x="30" y="0"/>
                        </a:lnTo>
                        <a:lnTo>
                          <a:pt x="33" y="1"/>
                        </a:lnTo>
                        <a:lnTo>
                          <a:pt x="36" y="2"/>
                        </a:lnTo>
                        <a:lnTo>
                          <a:pt x="40" y="5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1" name="Freeform 100"/>
                  <p:cNvSpPr>
                    <a:spLocks/>
                  </p:cNvSpPr>
                  <p:nvPr/>
                </p:nvSpPr>
                <p:spPr bwMode="auto">
                  <a:xfrm>
                    <a:off x="2883" y="2120"/>
                    <a:ext cx="106" cy="379"/>
                  </a:xfrm>
                  <a:custGeom>
                    <a:avLst/>
                    <a:gdLst>
                      <a:gd name="T0" fmla="*/ 41 w 106"/>
                      <a:gd name="T1" fmla="*/ 5 h 379"/>
                      <a:gd name="T2" fmla="*/ 36 w 106"/>
                      <a:gd name="T3" fmla="*/ 25 h 379"/>
                      <a:gd name="T4" fmla="*/ 39 w 106"/>
                      <a:gd name="T5" fmla="*/ 28 h 379"/>
                      <a:gd name="T6" fmla="*/ 43 w 106"/>
                      <a:gd name="T7" fmla="*/ 35 h 379"/>
                      <a:gd name="T8" fmla="*/ 47 w 106"/>
                      <a:gd name="T9" fmla="*/ 49 h 379"/>
                      <a:gd name="T10" fmla="*/ 43 w 106"/>
                      <a:gd name="T11" fmla="*/ 51 h 379"/>
                      <a:gd name="T12" fmla="*/ 19 w 106"/>
                      <a:gd name="T13" fmla="*/ 71 h 379"/>
                      <a:gd name="T14" fmla="*/ 4 w 106"/>
                      <a:gd name="T15" fmla="*/ 186 h 379"/>
                      <a:gd name="T16" fmla="*/ 0 w 106"/>
                      <a:gd name="T17" fmla="*/ 206 h 379"/>
                      <a:gd name="T18" fmla="*/ 7 w 106"/>
                      <a:gd name="T19" fmla="*/ 217 h 379"/>
                      <a:gd name="T20" fmla="*/ 11 w 106"/>
                      <a:gd name="T21" fmla="*/ 219 h 379"/>
                      <a:gd name="T22" fmla="*/ 11 w 106"/>
                      <a:gd name="T23" fmla="*/ 202 h 379"/>
                      <a:gd name="T24" fmla="*/ 11 w 106"/>
                      <a:gd name="T25" fmla="*/ 211 h 379"/>
                      <a:gd name="T26" fmla="*/ 18 w 106"/>
                      <a:gd name="T27" fmla="*/ 204 h 379"/>
                      <a:gd name="T28" fmla="*/ 20 w 106"/>
                      <a:gd name="T29" fmla="*/ 190 h 379"/>
                      <a:gd name="T30" fmla="*/ 34 w 106"/>
                      <a:gd name="T31" fmla="*/ 289 h 379"/>
                      <a:gd name="T32" fmla="*/ 41 w 106"/>
                      <a:gd name="T33" fmla="*/ 349 h 379"/>
                      <a:gd name="T34" fmla="*/ 37 w 106"/>
                      <a:gd name="T35" fmla="*/ 376 h 379"/>
                      <a:gd name="T36" fmla="*/ 54 w 106"/>
                      <a:gd name="T37" fmla="*/ 371 h 379"/>
                      <a:gd name="T38" fmla="*/ 49 w 106"/>
                      <a:gd name="T39" fmla="*/ 338 h 379"/>
                      <a:gd name="T40" fmla="*/ 56 w 106"/>
                      <a:gd name="T41" fmla="*/ 291 h 379"/>
                      <a:gd name="T42" fmla="*/ 58 w 106"/>
                      <a:gd name="T43" fmla="*/ 336 h 379"/>
                      <a:gd name="T44" fmla="*/ 61 w 106"/>
                      <a:gd name="T45" fmla="*/ 368 h 379"/>
                      <a:gd name="T46" fmla="*/ 75 w 106"/>
                      <a:gd name="T47" fmla="*/ 369 h 379"/>
                      <a:gd name="T48" fmla="*/ 80 w 106"/>
                      <a:gd name="T49" fmla="*/ 289 h 379"/>
                      <a:gd name="T50" fmla="*/ 86 w 106"/>
                      <a:gd name="T51" fmla="*/ 281 h 379"/>
                      <a:gd name="T52" fmla="*/ 102 w 106"/>
                      <a:gd name="T53" fmla="*/ 289 h 379"/>
                      <a:gd name="T54" fmla="*/ 94 w 106"/>
                      <a:gd name="T55" fmla="*/ 193 h 379"/>
                      <a:gd name="T56" fmla="*/ 96 w 106"/>
                      <a:gd name="T57" fmla="*/ 174 h 379"/>
                      <a:gd name="T58" fmla="*/ 94 w 106"/>
                      <a:gd name="T59" fmla="*/ 127 h 379"/>
                      <a:gd name="T60" fmla="*/ 71 w 106"/>
                      <a:gd name="T61" fmla="*/ 63 h 379"/>
                      <a:gd name="T62" fmla="*/ 70 w 106"/>
                      <a:gd name="T63" fmla="*/ 41 h 379"/>
                      <a:gd name="T64" fmla="*/ 75 w 106"/>
                      <a:gd name="T65" fmla="*/ 37 h 379"/>
                      <a:gd name="T66" fmla="*/ 80 w 106"/>
                      <a:gd name="T67" fmla="*/ 31 h 379"/>
                      <a:gd name="T68" fmla="*/ 77 w 106"/>
                      <a:gd name="T69" fmla="*/ 5 h 379"/>
                      <a:gd name="T70" fmla="*/ 64 w 106"/>
                      <a:gd name="T71" fmla="*/ 1 h 379"/>
                      <a:gd name="T72" fmla="*/ 53 w 106"/>
                      <a:gd name="T73" fmla="*/ 3 h 37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106" h="379">
                        <a:moveTo>
                          <a:pt x="53" y="3"/>
                        </a:moveTo>
                        <a:lnTo>
                          <a:pt x="41" y="5"/>
                        </a:lnTo>
                        <a:lnTo>
                          <a:pt x="36" y="19"/>
                        </a:lnTo>
                        <a:lnTo>
                          <a:pt x="36" y="25"/>
                        </a:lnTo>
                        <a:lnTo>
                          <a:pt x="41" y="25"/>
                        </a:lnTo>
                        <a:lnTo>
                          <a:pt x="39" y="28"/>
                        </a:lnTo>
                        <a:lnTo>
                          <a:pt x="41" y="29"/>
                        </a:lnTo>
                        <a:lnTo>
                          <a:pt x="43" y="35"/>
                        </a:lnTo>
                        <a:lnTo>
                          <a:pt x="44" y="37"/>
                        </a:lnTo>
                        <a:lnTo>
                          <a:pt x="47" y="49"/>
                        </a:lnTo>
                        <a:lnTo>
                          <a:pt x="47" y="51"/>
                        </a:lnTo>
                        <a:lnTo>
                          <a:pt x="43" y="51"/>
                        </a:lnTo>
                        <a:lnTo>
                          <a:pt x="34" y="66"/>
                        </a:lnTo>
                        <a:lnTo>
                          <a:pt x="19" y="71"/>
                        </a:lnTo>
                        <a:lnTo>
                          <a:pt x="11" y="82"/>
                        </a:lnTo>
                        <a:lnTo>
                          <a:pt x="4" y="186"/>
                        </a:lnTo>
                        <a:lnTo>
                          <a:pt x="7" y="187"/>
                        </a:lnTo>
                        <a:lnTo>
                          <a:pt x="0" y="206"/>
                        </a:lnTo>
                        <a:lnTo>
                          <a:pt x="4" y="217"/>
                        </a:lnTo>
                        <a:lnTo>
                          <a:pt x="7" y="217"/>
                        </a:lnTo>
                        <a:lnTo>
                          <a:pt x="8" y="219"/>
                        </a:lnTo>
                        <a:lnTo>
                          <a:pt x="11" y="219"/>
                        </a:lnTo>
                        <a:lnTo>
                          <a:pt x="10" y="208"/>
                        </a:lnTo>
                        <a:lnTo>
                          <a:pt x="11" y="202"/>
                        </a:lnTo>
                        <a:lnTo>
                          <a:pt x="13" y="207"/>
                        </a:lnTo>
                        <a:lnTo>
                          <a:pt x="11" y="211"/>
                        </a:lnTo>
                        <a:lnTo>
                          <a:pt x="13" y="213"/>
                        </a:lnTo>
                        <a:lnTo>
                          <a:pt x="18" y="204"/>
                        </a:lnTo>
                        <a:lnTo>
                          <a:pt x="15" y="189"/>
                        </a:lnTo>
                        <a:lnTo>
                          <a:pt x="20" y="190"/>
                        </a:lnTo>
                        <a:lnTo>
                          <a:pt x="18" y="283"/>
                        </a:lnTo>
                        <a:lnTo>
                          <a:pt x="34" y="289"/>
                        </a:lnTo>
                        <a:lnTo>
                          <a:pt x="43" y="343"/>
                        </a:lnTo>
                        <a:lnTo>
                          <a:pt x="41" y="349"/>
                        </a:lnTo>
                        <a:lnTo>
                          <a:pt x="37" y="371"/>
                        </a:lnTo>
                        <a:lnTo>
                          <a:pt x="37" y="376"/>
                        </a:lnTo>
                        <a:lnTo>
                          <a:pt x="49" y="378"/>
                        </a:lnTo>
                        <a:lnTo>
                          <a:pt x="54" y="371"/>
                        </a:lnTo>
                        <a:lnTo>
                          <a:pt x="51" y="352"/>
                        </a:lnTo>
                        <a:lnTo>
                          <a:pt x="49" y="338"/>
                        </a:lnTo>
                        <a:lnTo>
                          <a:pt x="55" y="291"/>
                        </a:lnTo>
                        <a:lnTo>
                          <a:pt x="56" y="291"/>
                        </a:lnTo>
                        <a:lnTo>
                          <a:pt x="61" y="308"/>
                        </a:lnTo>
                        <a:lnTo>
                          <a:pt x="58" y="336"/>
                        </a:lnTo>
                        <a:lnTo>
                          <a:pt x="54" y="339"/>
                        </a:lnTo>
                        <a:lnTo>
                          <a:pt x="61" y="368"/>
                        </a:lnTo>
                        <a:lnTo>
                          <a:pt x="72" y="371"/>
                        </a:lnTo>
                        <a:lnTo>
                          <a:pt x="75" y="369"/>
                        </a:lnTo>
                        <a:lnTo>
                          <a:pt x="66" y="339"/>
                        </a:lnTo>
                        <a:lnTo>
                          <a:pt x="80" y="289"/>
                        </a:lnTo>
                        <a:lnTo>
                          <a:pt x="86" y="284"/>
                        </a:lnTo>
                        <a:lnTo>
                          <a:pt x="86" y="281"/>
                        </a:lnTo>
                        <a:lnTo>
                          <a:pt x="98" y="282"/>
                        </a:lnTo>
                        <a:lnTo>
                          <a:pt x="102" y="289"/>
                        </a:lnTo>
                        <a:lnTo>
                          <a:pt x="105" y="284"/>
                        </a:lnTo>
                        <a:lnTo>
                          <a:pt x="94" y="193"/>
                        </a:lnTo>
                        <a:lnTo>
                          <a:pt x="96" y="193"/>
                        </a:lnTo>
                        <a:lnTo>
                          <a:pt x="96" y="174"/>
                        </a:lnTo>
                        <a:lnTo>
                          <a:pt x="97" y="172"/>
                        </a:lnTo>
                        <a:lnTo>
                          <a:pt x="94" y="127"/>
                        </a:lnTo>
                        <a:lnTo>
                          <a:pt x="90" y="73"/>
                        </a:lnTo>
                        <a:lnTo>
                          <a:pt x="71" y="63"/>
                        </a:lnTo>
                        <a:lnTo>
                          <a:pt x="64" y="51"/>
                        </a:lnTo>
                        <a:lnTo>
                          <a:pt x="70" y="41"/>
                        </a:lnTo>
                        <a:lnTo>
                          <a:pt x="72" y="42"/>
                        </a:lnTo>
                        <a:lnTo>
                          <a:pt x="75" y="37"/>
                        </a:lnTo>
                        <a:lnTo>
                          <a:pt x="75" y="31"/>
                        </a:lnTo>
                        <a:lnTo>
                          <a:pt x="80" y="31"/>
                        </a:lnTo>
                        <a:lnTo>
                          <a:pt x="82" y="16"/>
                        </a:lnTo>
                        <a:lnTo>
                          <a:pt x="77" y="5"/>
                        </a:lnTo>
                        <a:lnTo>
                          <a:pt x="72" y="1"/>
                        </a:lnTo>
                        <a:lnTo>
                          <a:pt x="64" y="1"/>
                        </a:lnTo>
                        <a:lnTo>
                          <a:pt x="59" y="0"/>
                        </a:lnTo>
                        <a:lnTo>
                          <a:pt x="53" y="3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2" name="Freeform 101"/>
                  <p:cNvSpPr>
                    <a:spLocks/>
                  </p:cNvSpPr>
                  <p:nvPr/>
                </p:nvSpPr>
                <p:spPr bwMode="auto">
                  <a:xfrm>
                    <a:off x="3681" y="2029"/>
                    <a:ext cx="74" cy="377"/>
                  </a:xfrm>
                  <a:custGeom>
                    <a:avLst/>
                    <a:gdLst>
                      <a:gd name="T0" fmla="*/ 25 w 74"/>
                      <a:gd name="T1" fmla="*/ 5 h 377"/>
                      <a:gd name="T2" fmla="*/ 43 w 74"/>
                      <a:gd name="T3" fmla="*/ 0 h 377"/>
                      <a:gd name="T4" fmla="*/ 56 w 74"/>
                      <a:gd name="T5" fmla="*/ 0 h 377"/>
                      <a:gd name="T6" fmla="*/ 68 w 74"/>
                      <a:gd name="T7" fmla="*/ 3 h 377"/>
                      <a:gd name="T8" fmla="*/ 72 w 74"/>
                      <a:gd name="T9" fmla="*/ 16 h 377"/>
                      <a:gd name="T10" fmla="*/ 72 w 74"/>
                      <a:gd name="T11" fmla="*/ 27 h 377"/>
                      <a:gd name="T12" fmla="*/ 65 w 74"/>
                      <a:gd name="T13" fmla="*/ 40 h 377"/>
                      <a:gd name="T14" fmla="*/ 60 w 74"/>
                      <a:gd name="T15" fmla="*/ 40 h 377"/>
                      <a:gd name="T16" fmla="*/ 68 w 74"/>
                      <a:gd name="T17" fmla="*/ 56 h 377"/>
                      <a:gd name="T18" fmla="*/ 73 w 74"/>
                      <a:gd name="T19" fmla="*/ 80 h 377"/>
                      <a:gd name="T20" fmla="*/ 73 w 74"/>
                      <a:gd name="T21" fmla="*/ 102 h 377"/>
                      <a:gd name="T22" fmla="*/ 72 w 74"/>
                      <a:gd name="T23" fmla="*/ 129 h 377"/>
                      <a:gd name="T24" fmla="*/ 68 w 74"/>
                      <a:gd name="T25" fmla="*/ 156 h 377"/>
                      <a:gd name="T26" fmla="*/ 59 w 74"/>
                      <a:gd name="T27" fmla="*/ 158 h 377"/>
                      <a:gd name="T28" fmla="*/ 59 w 74"/>
                      <a:gd name="T29" fmla="*/ 165 h 377"/>
                      <a:gd name="T30" fmla="*/ 54 w 74"/>
                      <a:gd name="T31" fmla="*/ 169 h 377"/>
                      <a:gd name="T32" fmla="*/ 54 w 74"/>
                      <a:gd name="T33" fmla="*/ 197 h 377"/>
                      <a:gd name="T34" fmla="*/ 50 w 74"/>
                      <a:gd name="T35" fmla="*/ 202 h 377"/>
                      <a:gd name="T36" fmla="*/ 50 w 74"/>
                      <a:gd name="T37" fmla="*/ 253 h 377"/>
                      <a:gd name="T38" fmla="*/ 50 w 74"/>
                      <a:gd name="T39" fmla="*/ 285 h 377"/>
                      <a:gd name="T40" fmla="*/ 56 w 74"/>
                      <a:gd name="T41" fmla="*/ 320 h 377"/>
                      <a:gd name="T42" fmla="*/ 59 w 74"/>
                      <a:gd name="T43" fmla="*/ 366 h 377"/>
                      <a:gd name="T44" fmla="*/ 51 w 74"/>
                      <a:gd name="T45" fmla="*/ 370 h 377"/>
                      <a:gd name="T46" fmla="*/ 51 w 74"/>
                      <a:gd name="T47" fmla="*/ 376 h 377"/>
                      <a:gd name="T48" fmla="*/ 40 w 74"/>
                      <a:gd name="T49" fmla="*/ 376 h 377"/>
                      <a:gd name="T50" fmla="*/ 37 w 74"/>
                      <a:gd name="T51" fmla="*/ 373 h 377"/>
                      <a:gd name="T52" fmla="*/ 32 w 74"/>
                      <a:gd name="T53" fmla="*/ 373 h 377"/>
                      <a:gd name="T54" fmla="*/ 32 w 74"/>
                      <a:gd name="T55" fmla="*/ 376 h 377"/>
                      <a:gd name="T56" fmla="*/ 23 w 74"/>
                      <a:gd name="T57" fmla="*/ 376 h 377"/>
                      <a:gd name="T58" fmla="*/ 5 w 74"/>
                      <a:gd name="T59" fmla="*/ 373 h 377"/>
                      <a:gd name="T60" fmla="*/ 5 w 74"/>
                      <a:gd name="T61" fmla="*/ 370 h 377"/>
                      <a:gd name="T62" fmla="*/ 21 w 74"/>
                      <a:gd name="T63" fmla="*/ 363 h 377"/>
                      <a:gd name="T64" fmla="*/ 21 w 74"/>
                      <a:gd name="T65" fmla="*/ 356 h 377"/>
                      <a:gd name="T66" fmla="*/ 6 w 74"/>
                      <a:gd name="T67" fmla="*/ 353 h 377"/>
                      <a:gd name="T68" fmla="*/ 6 w 74"/>
                      <a:gd name="T69" fmla="*/ 349 h 377"/>
                      <a:gd name="T70" fmla="*/ 17 w 74"/>
                      <a:gd name="T71" fmla="*/ 342 h 377"/>
                      <a:gd name="T72" fmla="*/ 17 w 74"/>
                      <a:gd name="T73" fmla="*/ 290 h 377"/>
                      <a:gd name="T74" fmla="*/ 13 w 74"/>
                      <a:gd name="T75" fmla="*/ 243 h 377"/>
                      <a:gd name="T76" fmla="*/ 14 w 74"/>
                      <a:gd name="T77" fmla="*/ 196 h 377"/>
                      <a:gd name="T78" fmla="*/ 14 w 74"/>
                      <a:gd name="T79" fmla="*/ 169 h 377"/>
                      <a:gd name="T80" fmla="*/ 13 w 74"/>
                      <a:gd name="T81" fmla="*/ 161 h 377"/>
                      <a:gd name="T82" fmla="*/ 13 w 74"/>
                      <a:gd name="T83" fmla="*/ 124 h 377"/>
                      <a:gd name="T84" fmla="*/ 0 w 74"/>
                      <a:gd name="T85" fmla="*/ 116 h 377"/>
                      <a:gd name="T86" fmla="*/ 0 w 74"/>
                      <a:gd name="T87" fmla="*/ 112 h 377"/>
                      <a:gd name="T88" fmla="*/ 28 w 74"/>
                      <a:gd name="T89" fmla="*/ 61 h 377"/>
                      <a:gd name="T90" fmla="*/ 41 w 74"/>
                      <a:gd name="T91" fmla="*/ 54 h 377"/>
                      <a:gd name="T92" fmla="*/ 40 w 74"/>
                      <a:gd name="T93" fmla="*/ 51 h 377"/>
                      <a:gd name="T94" fmla="*/ 30 w 74"/>
                      <a:gd name="T95" fmla="*/ 49 h 377"/>
                      <a:gd name="T96" fmla="*/ 30 w 74"/>
                      <a:gd name="T97" fmla="*/ 46 h 377"/>
                      <a:gd name="T98" fmla="*/ 28 w 74"/>
                      <a:gd name="T99" fmla="*/ 44 h 377"/>
                      <a:gd name="T100" fmla="*/ 28 w 74"/>
                      <a:gd name="T101" fmla="*/ 40 h 377"/>
                      <a:gd name="T102" fmla="*/ 25 w 74"/>
                      <a:gd name="T103" fmla="*/ 39 h 377"/>
                      <a:gd name="T104" fmla="*/ 28 w 74"/>
                      <a:gd name="T105" fmla="*/ 37 h 377"/>
                      <a:gd name="T106" fmla="*/ 26 w 74"/>
                      <a:gd name="T107" fmla="*/ 35 h 377"/>
                      <a:gd name="T108" fmla="*/ 30 w 74"/>
                      <a:gd name="T109" fmla="*/ 27 h 377"/>
                      <a:gd name="T110" fmla="*/ 28 w 74"/>
                      <a:gd name="T111" fmla="*/ 22 h 377"/>
                      <a:gd name="T112" fmla="*/ 30 w 74"/>
                      <a:gd name="T113" fmla="*/ 18 h 377"/>
                      <a:gd name="T114" fmla="*/ 26 w 74"/>
                      <a:gd name="T115" fmla="*/ 14 h 377"/>
                      <a:gd name="T116" fmla="*/ 25 w 74"/>
                      <a:gd name="T117" fmla="*/ 5 h 377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74" h="377">
                        <a:moveTo>
                          <a:pt x="25" y="5"/>
                        </a:moveTo>
                        <a:lnTo>
                          <a:pt x="43" y="0"/>
                        </a:lnTo>
                        <a:lnTo>
                          <a:pt x="56" y="0"/>
                        </a:lnTo>
                        <a:lnTo>
                          <a:pt x="68" y="3"/>
                        </a:lnTo>
                        <a:lnTo>
                          <a:pt x="72" y="16"/>
                        </a:lnTo>
                        <a:lnTo>
                          <a:pt x="72" y="27"/>
                        </a:lnTo>
                        <a:lnTo>
                          <a:pt x="65" y="40"/>
                        </a:lnTo>
                        <a:lnTo>
                          <a:pt x="60" y="40"/>
                        </a:lnTo>
                        <a:lnTo>
                          <a:pt x="68" y="56"/>
                        </a:lnTo>
                        <a:lnTo>
                          <a:pt x="73" y="80"/>
                        </a:lnTo>
                        <a:lnTo>
                          <a:pt x="73" y="102"/>
                        </a:lnTo>
                        <a:lnTo>
                          <a:pt x="72" y="129"/>
                        </a:lnTo>
                        <a:lnTo>
                          <a:pt x="68" y="156"/>
                        </a:lnTo>
                        <a:lnTo>
                          <a:pt x="59" y="158"/>
                        </a:lnTo>
                        <a:lnTo>
                          <a:pt x="59" y="165"/>
                        </a:lnTo>
                        <a:lnTo>
                          <a:pt x="54" y="169"/>
                        </a:lnTo>
                        <a:lnTo>
                          <a:pt x="54" y="197"/>
                        </a:lnTo>
                        <a:lnTo>
                          <a:pt x="50" y="202"/>
                        </a:lnTo>
                        <a:lnTo>
                          <a:pt x="50" y="253"/>
                        </a:lnTo>
                        <a:lnTo>
                          <a:pt x="50" y="285"/>
                        </a:lnTo>
                        <a:lnTo>
                          <a:pt x="56" y="320"/>
                        </a:lnTo>
                        <a:lnTo>
                          <a:pt x="59" y="366"/>
                        </a:lnTo>
                        <a:lnTo>
                          <a:pt x="51" y="370"/>
                        </a:lnTo>
                        <a:lnTo>
                          <a:pt x="51" y="376"/>
                        </a:lnTo>
                        <a:lnTo>
                          <a:pt x="40" y="376"/>
                        </a:lnTo>
                        <a:lnTo>
                          <a:pt x="37" y="373"/>
                        </a:lnTo>
                        <a:lnTo>
                          <a:pt x="32" y="373"/>
                        </a:lnTo>
                        <a:lnTo>
                          <a:pt x="32" y="376"/>
                        </a:lnTo>
                        <a:lnTo>
                          <a:pt x="23" y="376"/>
                        </a:lnTo>
                        <a:lnTo>
                          <a:pt x="5" y="373"/>
                        </a:lnTo>
                        <a:lnTo>
                          <a:pt x="5" y="370"/>
                        </a:lnTo>
                        <a:lnTo>
                          <a:pt x="21" y="363"/>
                        </a:lnTo>
                        <a:lnTo>
                          <a:pt x="21" y="356"/>
                        </a:lnTo>
                        <a:lnTo>
                          <a:pt x="6" y="353"/>
                        </a:lnTo>
                        <a:lnTo>
                          <a:pt x="6" y="349"/>
                        </a:lnTo>
                        <a:lnTo>
                          <a:pt x="17" y="342"/>
                        </a:lnTo>
                        <a:lnTo>
                          <a:pt x="17" y="290"/>
                        </a:lnTo>
                        <a:lnTo>
                          <a:pt x="13" y="243"/>
                        </a:lnTo>
                        <a:lnTo>
                          <a:pt x="14" y="196"/>
                        </a:lnTo>
                        <a:lnTo>
                          <a:pt x="14" y="169"/>
                        </a:lnTo>
                        <a:lnTo>
                          <a:pt x="13" y="161"/>
                        </a:lnTo>
                        <a:lnTo>
                          <a:pt x="13" y="124"/>
                        </a:lnTo>
                        <a:lnTo>
                          <a:pt x="0" y="116"/>
                        </a:lnTo>
                        <a:lnTo>
                          <a:pt x="0" y="112"/>
                        </a:lnTo>
                        <a:lnTo>
                          <a:pt x="28" y="61"/>
                        </a:lnTo>
                        <a:lnTo>
                          <a:pt x="41" y="54"/>
                        </a:lnTo>
                        <a:lnTo>
                          <a:pt x="40" y="51"/>
                        </a:lnTo>
                        <a:lnTo>
                          <a:pt x="30" y="49"/>
                        </a:lnTo>
                        <a:lnTo>
                          <a:pt x="30" y="46"/>
                        </a:lnTo>
                        <a:lnTo>
                          <a:pt x="28" y="44"/>
                        </a:lnTo>
                        <a:lnTo>
                          <a:pt x="28" y="40"/>
                        </a:lnTo>
                        <a:lnTo>
                          <a:pt x="25" y="39"/>
                        </a:lnTo>
                        <a:lnTo>
                          <a:pt x="28" y="37"/>
                        </a:lnTo>
                        <a:lnTo>
                          <a:pt x="26" y="35"/>
                        </a:lnTo>
                        <a:lnTo>
                          <a:pt x="30" y="27"/>
                        </a:lnTo>
                        <a:lnTo>
                          <a:pt x="28" y="22"/>
                        </a:lnTo>
                        <a:lnTo>
                          <a:pt x="30" y="18"/>
                        </a:lnTo>
                        <a:lnTo>
                          <a:pt x="26" y="14"/>
                        </a:lnTo>
                        <a:lnTo>
                          <a:pt x="25" y="5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3" name="Freeform 102"/>
                  <p:cNvSpPr>
                    <a:spLocks/>
                  </p:cNvSpPr>
                  <p:nvPr/>
                </p:nvSpPr>
                <p:spPr bwMode="auto">
                  <a:xfrm>
                    <a:off x="3565" y="1991"/>
                    <a:ext cx="101" cy="337"/>
                  </a:xfrm>
                  <a:custGeom>
                    <a:avLst/>
                    <a:gdLst>
                      <a:gd name="T0" fmla="*/ 61 w 101"/>
                      <a:gd name="T1" fmla="*/ 4 h 337"/>
                      <a:gd name="T2" fmla="*/ 66 w 101"/>
                      <a:gd name="T3" fmla="*/ 22 h 337"/>
                      <a:gd name="T4" fmla="*/ 63 w 101"/>
                      <a:gd name="T5" fmla="*/ 24 h 337"/>
                      <a:gd name="T6" fmla="*/ 60 w 101"/>
                      <a:gd name="T7" fmla="*/ 31 h 337"/>
                      <a:gd name="T8" fmla="*/ 55 w 101"/>
                      <a:gd name="T9" fmla="*/ 43 h 337"/>
                      <a:gd name="T10" fmla="*/ 60 w 101"/>
                      <a:gd name="T11" fmla="*/ 45 h 337"/>
                      <a:gd name="T12" fmla="*/ 82 w 101"/>
                      <a:gd name="T13" fmla="*/ 63 h 337"/>
                      <a:gd name="T14" fmla="*/ 97 w 101"/>
                      <a:gd name="T15" fmla="*/ 164 h 337"/>
                      <a:gd name="T16" fmla="*/ 100 w 101"/>
                      <a:gd name="T17" fmla="*/ 182 h 337"/>
                      <a:gd name="T18" fmla="*/ 94 w 101"/>
                      <a:gd name="T19" fmla="*/ 191 h 337"/>
                      <a:gd name="T20" fmla="*/ 89 w 101"/>
                      <a:gd name="T21" fmla="*/ 194 h 337"/>
                      <a:gd name="T22" fmla="*/ 89 w 101"/>
                      <a:gd name="T23" fmla="*/ 178 h 337"/>
                      <a:gd name="T24" fmla="*/ 89 w 101"/>
                      <a:gd name="T25" fmla="*/ 187 h 337"/>
                      <a:gd name="T26" fmla="*/ 84 w 101"/>
                      <a:gd name="T27" fmla="*/ 181 h 337"/>
                      <a:gd name="T28" fmla="*/ 81 w 101"/>
                      <a:gd name="T29" fmla="*/ 168 h 337"/>
                      <a:gd name="T30" fmla="*/ 68 w 101"/>
                      <a:gd name="T31" fmla="*/ 255 h 337"/>
                      <a:gd name="T32" fmla="*/ 61 w 101"/>
                      <a:gd name="T33" fmla="*/ 310 h 337"/>
                      <a:gd name="T34" fmla="*/ 65 w 101"/>
                      <a:gd name="T35" fmla="*/ 333 h 337"/>
                      <a:gd name="T36" fmla="*/ 48 w 101"/>
                      <a:gd name="T37" fmla="*/ 330 h 337"/>
                      <a:gd name="T38" fmla="*/ 53 w 101"/>
                      <a:gd name="T39" fmla="*/ 300 h 337"/>
                      <a:gd name="T40" fmla="*/ 46 w 101"/>
                      <a:gd name="T41" fmla="*/ 258 h 337"/>
                      <a:gd name="T42" fmla="*/ 45 w 101"/>
                      <a:gd name="T43" fmla="*/ 298 h 337"/>
                      <a:gd name="T44" fmla="*/ 42 w 101"/>
                      <a:gd name="T45" fmla="*/ 327 h 337"/>
                      <a:gd name="T46" fmla="*/ 29 w 101"/>
                      <a:gd name="T47" fmla="*/ 328 h 337"/>
                      <a:gd name="T48" fmla="*/ 24 w 101"/>
                      <a:gd name="T49" fmla="*/ 255 h 337"/>
                      <a:gd name="T50" fmla="*/ 18 w 101"/>
                      <a:gd name="T51" fmla="*/ 249 h 337"/>
                      <a:gd name="T52" fmla="*/ 3 w 101"/>
                      <a:gd name="T53" fmla="*/ 255 h 337"/>
                      <a:gd name="T54" fmla="*/ 11 w 101"/>
                      <a:gd name="T55" fmla="*/ 171 h 337"/>
                      <a:gd name="T56" fmla="*/ 9 w 101"/>
                      <a:gd name="T57" fmla="*/ 154 h 337"/>
                      <a:gd name="T58" fmla="*/ 11 w 101"/>
                      <a:gd name="T59" fmla="*/ 112 h 337"/>
                      <a:gd name="T60" fmla="*/ 33 w 101"/>
                      <a:gd name="T61" fmla="*/ 56 h 337"/>
                      <a:gd name="T62" fmla="*/ 33 w 101"/>
                      <a:gd name="T63" fmla="*/ 36 h 337"/>
                      <a:gd name="T64" fmla="*/ 29 w 101"/>
                      <a:gd name="T65" fmla="*/ 32 h 337"/>
                      <a:gd name="T66" fmla="*/ 24 w 101"/>
                      <a:gd name="T67" fmla="*/ 27 h 337"/>
                      <a:gd name="T68" fmla="*/ 27 w 101"/>
                      <a:gd name="T69" fmla="*/ 4 h 337"/>
                      <a:gd name="T70" fmla="*/ 40 w 101"/>
                      <a:gd name="T71" fmla="*/ 1 h 337"/>
                      <a:gd name="T72" fmla="*/ 50 w 101"/>
                      <a:gd name="T73" fmla="*/ 2 h 337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101" h="337">
                        <a:moveTo>
                          <a:pt x="50" y="2"/>
                        </a:moveTo>
                        <a:lnTo>
                          <a:pt x="61" y="4"/>
                        </a:lnTo>
                        <a:lnTo>
                          <a:pt x="66" y="17"/>
                        </a:lnTo>
                        <a:lnTo>
                          <a:pt x="66" y="22"/>
                        </a:lnTo>
                        <a:lnTo>
                          <a:pt x="61" y="22"/>
                        </a:lnTo>
                        <a:lnTo>
                          <a:pt x="63" y="24"/>
                        </a:lnTo>
                        <a:lnTo>
                          <a:pt x="61" y="25"/>
                        </a:lnTo>
                        <a:lnTo>
                          <a:pt x="60" y="31"/>
                        </a:lnTo>
                        <a:lnTo>
                          <a:pt x="58" y="32"/>
                        </a:lnTo>
                        <a:lnTo>
                          <a:pt x="55" y="43"/>
                        </a:lnTo>
                        <a:lnTo>
                          <a:pt x="55" y="45"/>
                        </a:lnTo>
                        <a:lnTo>
                          <a:pt x="60" y="45"/>
                        </a:lnTo>
                        <a:lnTo>
                          <a:pt x="68" y="58"/>
                        </a:lnTo>
                        <a:lnTo>
                          <a:pt x="82" y="63"/>
                        </a:lnTo>
                        <a:lnTo>
                          <a:pt x="89" y="72"/>
                        </a:lnTo>
                        <a:lnTo>
                          <a:pt x="97" y="164"/>
                        </a:lnTo>
                        <a:lnTo>
                          <a:pt x="94" y="166"/>
                        </a:lnTo>
                        <a:lnTo>
                          <a:pt x="100" y="182"/>
                        </a:lnTo>
                        <a:lnTo>
                          <a:pt x="97" y="191"/>
                        </a:lnTo>
                        <a:lnTo>
                          <a:pt x="94" y="191"/>
                        </a:lnTo>
                        <a:lnTo>
                          <a:pt x="93" y="194"/>
                        </a:lnTo>
                        <a:lnTo>
                          <a:pt x="89" y="194"/>
                        </a:lnTo>
                        <a:lnTo>
                          <a:pt x="91" y="184"/>
                        </a:lnTo>
                        <a:lnTo>
                          <a:pt x="89" y="178"/>
                        </a:lnTo>
                        <a:lnTo>
                          <a:pt x="88" y="183"/>
                        </a:lnTo>
                        <a:lnTo>
                          <a:pt x="89" y="187"/>
                        </a:lnTo>
                        <a:lnTo>
                          <a:pt x="87" y="189"/>
                        </a:lnTo>
                        <a:lnTo>
                          <a:pt x="84" y="181"/>
                        </a:lnTo>
                        <a:lnTo>
                          <a:pt x="86" y="167"/>
                        </a:lnTo>
                        <a:lnTo>
                          <a:pt x="81" y="168"/>
                        </a:lnTo>
                        <a:lnTo>
                          <a:pt x="84" y="251"/>
                        </a:lnTo>
                        <a:lnTo>
                          <a:pt x="68" y="255"/>
                        </a:lnTo>
                        <a:lnTo>
                          <a:pt x="60" y="305"/>
                        </a:lnTo>
                        <a:lnTo>
                          <a:pt x="61" y="310"/>
                        </a:lnTo>
                        <a:lnTo>
                          <a:pt x="65" y="330"/>
                        </a:lnTo>
                        <a:lnTo>
                          <a:pt x="65" y="333"/>
                        </a:lnTo>
                        <a:lnTo>
                          <a:pt x="53" y="336"/>
                        </a:lnTo>
                        <a:lnTo>
                          <a:pt x="48" y="330"/>
                        </a:lnTo>
                        <a:lnTo>
                          <a:pt x="51" y="313"/>
                        </a:lnTo>
                        <a:lnTo>
                          <a:pt x="53" y="300"/>
                        </a:lnTo>
                        <a:lnTo>
                          <a:pt x="48" y="258"/>
                        </a:lnTo>
                        <a:lnTo>
                          <a:pt x="46" y="258"/>
                        </a:lnTo>
                        <a:lnTo>
                          <a:pt x="42" y="273"/>
                        </a:lnTo>
                        <a:lnTo>
                          <a:pt x="45" y="298"/>
                        </a:lnTo>
                        <a:lnTo>
                          <a:pt x="48" y="301"/>
                        </a:lnTo>
                        <a:lnTo>
                          <a:pt x="42" y="327"/>
                        </a:lnTo>
                        <a:lnTo>
                          <a:pt x="31" y="330"/>
                        </a:lnTo>
                        <a:lnTo>
                          <a:pt x="29" y="328"/>
                        </a:lnTo>
                        <a:lnTo>
                          <a:pt x="37" y="302"/>
                        </a:lnTo>
                        <a:lnTo>
                          <a:pt x="24" y="255"/>
                        </a:lnTo>
                        <a:lnTo>
                          <a:pt x="18" y="252"/>
                        </a:lnTo>
                        <a:lnTo>
                          <a:pt x="18" y="249"/>
                        </a:lnTo>
                        <a:lnTo>
                          <a:pt x="6" y="250"/>
                        </a:lnTo>
                        <a:lnTo>
                          <a:pt x="3" y="255"/>
                        </a:lnTo>
                        <a:lnTo>
                          <a:pt x="0" y="252"/>
                        </a:lnTo>
                        <a:lnTo>
                          <a:pt x="11" y="171"/>
                        </a:lnTo>
                        <a:lnTo>
                          <a:pt x="9" y="171"/>
                        </a:lnTo>
                        <a:lnTo>
                          <a:pt x="9" y="154"/>
                        </a:lnTo>
                        <a:lnTo>
                          <a:pt x="8" y="152"/>
                        </a:lnTo>
                        <a:lnTo>
                          <a:pt x="11" y="112"/>
                        </a:lnTo>
                        <a:lnTo>
                          <a:pt x="15" y="65"/>
                        </a:lnTo>
                        <a:lnTo>
                          <a:pt x="33" y="56"/>
                        </a:lnTo>
                        <a:lnTo>
                          <a:pt x="39" y="45"/>
                        </a:lnTo>
                        <a:lnTo>
                          <a:pt x="33" y="36"/>
                        </a:lnTo>
                        <a:lnTo>
                          <a:pt x="31" y="37"/>
                        </a:lnTo>
                        <a:lnTo>
                          <a:pt x="29" y="32"/>
                        </a:lnTo>
                        <a:lnTo>
                          <a:pt x="29" y="27"/>
                        </a:lnTo>
                        <a:lnTo>
                          <a:pt x="24" y="27"/>
                        </a:lnTo>
                        <a:lnTo>
                          <a:pt x="23" y="14"/>
                        </a:lnTo>
                        <a:lnTo>
                          <a:pt x="27" y="4"/>
                        </a:lnTo>
                        <a:lnTo>
                          <a:pt x="32" y="1"/>
                        </a:lnTo>
                        <a:lnTo>
                          <a:pt x="40" y="1"/>
                        </a:lnTo>
                        <a:lnTo>
                          <a:pt x="44" y="0"/>
                        </a:lnTo>
                        <a:lnTo>
                          <a:pt x="50" y="2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4" name="Freeform 103"/>
                  <p:cNvSpPr>
                    <a:spLocks/>
                  </p:cNvSpPr>
                  <p:nvPr/>
                </p:nvSpPr>
                <p:spPr bwMode="auto">
                  <a:xfrm>
                    <a:off x="3017" y="2020"/>
                    <a:ext cx="65" cy="237"/>
                  </a:xfrm>
                  <a:custGeom>
                    <a:avLst/>
                    <a:gdLst>
                      <a:gd name="T0" fmla="*/ 25 w 65"/>
                      <a:gd name="T1" fmla="*/ 3 h 237"/>
                      <a:gd name="T2" fmla="*/ 21 w 65"/>
                      <a:gd name="T3" fmla="*/ 15 h 237"/>
                      <a:gd name="T4" fmla="*/ 24 w 65"/>
                      <a:gd name="T5" fmla="*/ 17 h 237"/>
                      <a:gd name="T6" fmla="*/ 26 w 65"/>
                      <a:gd name="T7" fmla="*/ 22 h 237"/>
                      <a:gd name="T8" fmla="*/ 29 w 65"/>
                      <a:gd name="T9" fmla="*/ 30 h 237"/>
                      <a:gd name="T10" fmla="*/ 26 w 65"/>
                      <a:gd name="T11" fmla="*/ 32 h 237"/>
                      <a:gd name="T12" fmla="*/ 12 w 65"/>
                      <a:gd name="T13" fmla="*/ 44 h 237"/>
                      <a:gd name="T14" fmla="*/ 2 w 65"/>
                      <a:gd name="T15" fmla="*/ 116 h 237"/>
                      <a:gd name="T16" fmla="*/ 0 w 65"/>
                      <a:gd name="T17" fmla="*/ 128 h 237"/>
                      <a:gd name="T18" fmla="*/ 4 w 65"/>
                      <a:gd name="T19" fmla="*/ 135 h 237"/>
                      <a:gd name="T20" fmla="*/ 7 w 65"/>
                      <a:gd name="T21" fmla="*/ 136 h 237"/>
                      <a:gd name="T22" fmla="*/ 7 w 65"/>
                      <a:gd name="T23" fmla="*/ 126 h 237"/>
                      <a:gd name="T24" fmla="*/ 7 w 65"/>
                      <a:gd name="T25" fmla="*/ 131 h 237"/>
                      <a:gd name="T26" fmla="*/ 10 w 65"/>
                      <a:gd name="T27" fmla="*/ 128 h 237"/>
                      <a:gd name="T28" fmla="*/ 12 w 65"/>
                      <a:gd name="T29" fmla="*/ 118 h 237"/>
                      <a:gd name="T30" fmla="*/ 21 w 65"/>
                      <a:gd name="T31" fmla="*/ 180 h 237"/>
                      <a:gd name="T32" fmla="*/ 25 w 65"/>
                      <a:gd name="T33" fmla="*/ 218 h 237"/>
                      <a:gd name="T34" fmla="*/ 23 w 65"/>
                      <a:gd name="T35" fmla="*/ 234 h 237"/>
                      <a:gd name="T36" fmla="*/ 33 w 65"/>
                      <a:gd name="T37" fmla="*/ 232 h 237"/>
                      <a:gd name="T38" fmla="*/ 30 w 65"/>
                      <a:gd name="T39" fmla="*/ 211 h 237"/>
                      <a:gd name="T40" fmla="*/ 34 w 65"/>
                      <a:gd name="T41" fmla="*/ 182 h 237"/>
                      <a:gd name="T42" fmla="*/ 36 w 65"/>
                      <a:gd name="T43" fmla="*/ 209 h 237"/>
                      <a:gd name="T44" fmla="*/ 37 w 65"/>
                      <a:gd name="T45" fmla="*/ 229 h 237"/>
                      <a:gd name="T46" fmla="*/ 45 w 65"/>
                      <a:gd name="T47" fmla="*/ 230 h 237"/>
                      <a:gd name="T48" fmla="*/ 49 w 65"/>
                      <a:gd name="T49" fmla="*/ 180 h 237"/>
                      <a:gd name="T50" fmla="*/ 52 w 65"/>
                      <a:gd name="T51" fmla="*/ 175 h 237"/>
                      <a:gd name="T52" fmla="*/ 62 w 65"/>
                      <a:gd name="T53" fmla="*/ 180 h 237"/>
                      <a:gd name="T54" fmla="*/ 57 w 65"/>
                      <a:gd name="T55" fmla="*/ 120 h 237"/>
                      <a:gd name="T56" fmla="*/ 58 w 65"/>
                      <a:gd name="T57" fmla="*/ 108 h 237"/>
                      <a:gd name="T58" fmla="*/ 57 w 65"/>
                      <a:gd name="T59" fmla="*/ 79 h 237"/>
                      <a:gd name="T60" fmla="*/ 43 w 65"/>
                      <a:gd name="T61" fmla="*/ 39 h 237"/>
                      <a:gd name="T62" fmla="*/ 43 w 65"/>
                      <a:gd name="T63" fmla="*/ 26 h 237"/>
                      <a:gd name="T64" fmla="*/ 45 w 65"/>
                      <a:gd name="T65" fmla="*/ 23 h 237"/>
                      <a:gd name="T66" fmla="*/ 49 w 65"/>
                      <a:gd name="T67" fmla="*/ 19 h 237"/>
                      <a:gd name="T68" fmla="*/ 46 w 65"/>
                      <a:gd name="T69" fmla="*/ 3 h 237"/>
                      <a:gd name="T70" fmla="*/ 39 w 65"/>
                      <a:gd name="T71" fmla="*/ 1 h 237"/>
                      <a:gd name="T72" fmla="*/ 32 w 65"/>
                      <a:gd name="T73" fmla="*/ 1 h 237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65" h="237">
                        <a:moveTo>
                          <a:pt x="32" y="1"/>
                        </a:moveTo>
                        <a:lnTo>
                          <a:pt x="25" y="3"/>
                        </a:lnTo>
                        <a:lnTo>
                          <a:pt x="21" y="12"/>
                        </a:lnTo>
                        <a:lnTo>
                          <a:pt x="21" y="15"/>
                        </a:lnTo>
                        <a:lnTo>
                          <a:pt x="25" y="15"/>
                        </a:lnTo>
                        <a:lnTo>
                          <a:pt x="24" y="17"/>
                        </a:lnTo>
                        <a:lnTo>
                          <a:pt x="25" y="18"/>
                        </a:lnTo>
                        <a:lnTo>
                          <a:pt x="26" y="22"/>
                        </a:lnTo>
                        <a:lnTo>
                          <a:pt x="27" y="23"/>
                        </a:lnTo>
                        <a:lnTo>
                          <a:pt x="29" y="30"/>
                        </a:lnTo>
                        <a:lnTo>
                          <a:pt x="29" y="32"/>
                        </a:lnTo>
                        <a:lnTo>
                          <a:pt x="26" y="32"/>
                        </a:lnTo>
                        <a:lnTo>
                          <a:pt x="21" y="41"/>
                        </a:lnTo>
                        <a:lnTo>
                          <a:pt x="12" y="44"/>
                        </a:lnTo>
                        <a:lnTo>
                          <a:pt x="7" y="51"/>
                        </a:lnTo>
                        <a:lnTo>
                          <a:pt x="2" y="116"/>
                        </a:lnTo>
                        <a:lnTo>
                          <a:pt x="4" y="116"/>
                        </a:lnTo>
                        <a:lnTo>
                          <a:pt x="0" y="128"/>
                        </a:lnTo>
                        <a:lnTo>
                          <a:pt x="2" y="135"/>
                        </a:lnTo>
                        <a:lnTo>
                          <a:pt x="4" y="135"/>
                        </a:lnTo>
                        <a:lnTo>
                          <a:pt x="5" y="136"/>
                        </a:lnTo>
                        <a:lnTo>
                          <a:pt x="7" y="136"/>
                        </a:lnTo>
                        <a:lnTo>
                          <a:pt x="5" y="130"/>
                        </a:lnTo>
                        <a:lnTo>
                          <a:pt x="7" y="126"/>
                        </a:lnTo>
                        <a:lnTo>
                          <a:pt x="7" y="129"/>
                        </a:lnTo>
                        <a:lnTo>
                          <a:pt x="7" y="131"/>
                        </a:lnTo>
                        <a:lnTo>
                          <a:pt x="8" y="133"/>
                        </a:lnTo>
                        <a:lnTo>
                          <a:pt x="10" y="128"/>
                        </a:lnTo>
                        <a:lnTo>
                          <a:pt x="9" y="118"/>
                        </a:lnTo>
                        <a:lnTo>
                          <a:pt x="12" y="118"/>
                        </a:lnTo>
                        <a:lnTo>
                          <a:pt x="10" y="176"/>
                        </a:lnTo>
                        <a:lnTo>
                          <a:pt x="21" y="180"/>
                        </a:lnTo>
                        <a:lnTo>
                          <a:pt x="26" y="214"/>
                        </a:lnTo>
                        <a:lnTo>
                          <a:pt x="25" y="218"/>
                        </a:lnTo>
                        <a:lnTo>
                          <a:pt x="23" y="231"/>
                        </a:lnTo>
                        <a:lnTo>
                          <a:pt x="23" y="234"/>
                        </a:lnTo>
                        <a:lnTo>
                          <a:pt x="30" y="236"/>
                        </a:lnTo>
                        <a:lnTo>
                          <a:pt x="33" y="232"/>
                        </a:lnTo>
                        <a:lnTo>
                          <a:pt x="31" y="220"/>
                        </a:lnTo>
                        <a:lnTo>
                          <a:pt x="30" y="211"/>
                        </a:lnTo>
                        <a:lnTo>
                          <a:pt x="34" y="181"/>
                        </a:lnTo>
                        <a:lnTo>
                          <a:pt x="34" y="182"/>
                        </a:lnTo>
                        <a:lnTo>
                          <a:pt x="37" y="192"/>
                        </a:lnTo>
                        <a:lnTo>
                          <a:pt x="36" y="209"/>
                        </a:lnTo>
                        <a:lnTo>
                          <a:pt x="33" y="212"/>
                        </a:lnTo>
                        <a:lnTo>
                          <a:pt x="37" y="229"/>
                        </a:lnTo>
                        <a:lnTo>
                          <a:pt x="44" y="231"/>
                        </a:lnTo>
                        <a:lnTo>
                          <a:pt x="45" y="230"/>
                        </a:lnTo>
                        <a:lnTo>
                          <a:pt x="40" y="212"/>
                        </a:lnTo>
                        <a:lnTo>
                          <a:pt x="49" y="180"/>
                        </a:lnTo>
                        <a:lnTo>
                          <a:pt x="52" y="178"/>
                        </a:lnTo>
                        <a:lnTo>
                          <a:pt x="52" y="175"/>
                        </a:lnTo>
                        <a:lnTo>
                          <a:pt x="60" y="176"/>
                        </a:lnTo>
                        <a:lnTo>
                          <a:pt x="62" y="180"/>
                        </a:lnTo>
                        <a:lnTo>
                          <a:pt x="64" y="178"/>
                        </a:lnTo>
                        <a:lnTo>
                          <a:pt x="57" y="120"/>
                        </a:lnTo>
                        <a:lnTo>
                          <a:pt x="58" y="121"/>
                        </a:lnTo>
                        <a:lnTo>
                          <a:pt x="58" y="108"/>
                        </a:lnTo>
                        <a:lnTo>
                          <a:pt x="59" y="107"/>
                        </a:lnTo>
                        <a:lnTo>
                          <a:pt x="57" y="79"/>
                        </a:lnTo>
                        <a:lnTo>
                          <a:pt x="55" y="45"/>
                        </a:lnTo>
                        <a:lnTo>
                          <a:pt x="43" y="39"/>
                        </a:lnTo>
                        <a:lnTo>
                          <a:pt x="39" y="32"/>
                        </a:lnTo>
                        <a:lnTo>
                          <a:pt x="43" y="26"/>
                        </a:lnTo>
                        <a:lnTo>
                          <a:pt x="44" y="26"/>
                        </a:lnTo>
                        <a:lnTo>
                          <a:pt x="45" y="23"/>
                        </a:lnTo>
                        <a:lnTo>
                          <a:pt x="45" y="19"/>
                        </a:lnTo>
                        <a:lnTo>
                          <a:pt x="49" y="19"/>
                        </a:lnTo>
                        <a:lnTo>
                          <a:pt x="50" y="10"/>
                        </a:lnTo>
                        <a:lnTo>
                          <a:pt x="46" y="3"/>
                        </a:lnTo>
                        <a:lnTo>
                          <a:pt x="44" y="1"/>
                        </a:lnTo>
                        <a:lnTo>
                          <a:pt x="39" y="1"/>
                        </a:lnTo>
                        <a:lnTo>
                          <a:pt x="36" y="0"/>
                        </a:lnTo>
                        <a:lnTo>
                          <a:pt x="32" y="1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5" name="Freeform 104"/>
                  <p:cNvSpPr>
                    <a:spLocks/>
                  </p:cNvSpPr>
                  <p:nvPr/>
                </p:nvSpPr>
                <p:spPr bwMode="auto">
                  <a:xfrm>
                    <a:off x="3770" y="2168"/>
                    <a:ext cx="211" cy="724"/>
                  </a:xfrm>
                  <a:custGeom>
                    <a:avLst/>
                    <a:gdLst>
                      <a:gd name="T0" fmla="*/ 133 w 211"/>
                      <a:gd name="T1" fmla="*/ 0 h 724"/>
                      <a:gd name="T2" fmla="*/ 87 w 211"/>
                      <a:gd name="T3" fmla="*/ 23 h 724"/>
                      <a:gd name="T4" fmla="*/ 86 w 211"/>
                      <a:gd name="T5" fmla="*/ 71 h 724"/>
                      <a:gd name="T6" fmla="*/ 63 w 211"/>
                      <a:gd name="T7" fmla="*/ 94 h 724"/>
                      <a:gd name="T8" fmla="*/ 15 w 211"/>
                      <a:gd name="T9" fmla="*/ 121 h 724"/>
                      <a:gd name="T10" fmla="*/ 7 w 211"/>
                      <a:gd name="T11" fmla="*/ 260 h 724"/>
                      <a:gd name="T12" fmla="*/ 39 w 211"/>
                      <a:gd name="T13" fmla="*/ 380 h 724"/>
                      <a:gd name="T14" fmla="*/ 73 w 211"/>
                      <a:gd name="T15" fmla="*/ 471 h 724"/>
                      <a:gd name="T16" fmla="*/ 66 w 211"/>
                      <a:gd name="T17" fmla="*/ 687 h 724"/>
                      <a:gd name="T18" fmla="*/ 72 w 211"/>
                      <a:gd name="T19" fmla="*/ 696 h 724"/>
                      <a:gd name="T20" fmla="*/ 105 w 211"/>
                      <a:gd name="T21" fmla="*/ 719 h 724"/>
                      <a:gd name="T22" fmla="*/ 123 w 211"/>
                      <a:gd name="T23" fmla="*/ 723 h 724"/>
                      <a:gd name="T24" fmla="*/ 135 w 211"/>
                      <a:gd name="T25" fmla="*/ 717 h 724"/>
                      <a:gd name="T26" fmla="*/ 128 w 211"/>
                      <a:gd name="T27" fmla="*/ 705 h 724"/>
                      <a:gd name="T28" fmla="*/ 112 w 211"/>
                      <a:gd name="T29" fmla="*/ 687 h 724"/>
                      <a:gd name="T30" fmla="*/ 119 w 211"/>
                      <a:gd name="T31" fmla="*/ 680 h 724"/>
                      <a:gd name="T32" fmla="*/ 161 w 211"/>
                      <a:gd name="T33" fmla="*/ 694 h 724"/>
                      <a:gd name="T34" fmla="*/ 164 w 211"/>
                      <a:gd name="T35" fmla="*/ 685 h 724"/>
                      <a:gd name="T36" fmla="*/ 161 w 211"/>
                      <a:gd name="T37" fmla="*/ 676 h 724"/>
                      <a:gd name="T38" fmla="*/ 148 w 211"/>
                      <a:gd name="T39" fmla="*/ 663 h 724"/>
                      <a:gd name="T40" fmla="*/ 162 w 211"/>
                      <a:gd name="T41" fmla="*/ 592 h 724"/>
                      <a:gd name="T42" fmla="*/ 176 w 211"/>
                      <a:gd name="T43" fmla="*/ 396 h 724"/>
                      <a:gd name="T44" fmla="*/ 183 w 211"/>
                      <a:gd name="T45" fmla="*/ 357 h 724"/>
                      <a:gd name="T46" fmla="*/ 171 w 211"/>
                      <a:gd name="T47" fmla="*/ 279 h 724"/>
                      <a:gd name="T48" fmla="*/ 181 w 211"/>
                      <a:gd name="T49" fmla="*/ 278 h 724"/>
                      <a:gd name="T50" fmla="*/ 189 w 211"/>
                      <a:gd name="T51" fmla="*/ 275 h 724"/>
                      <a:gd name="T52" fmla="*/ 197 w 211"/>
                      <a:gd name="T53" fmla="*/ 270 h 724"/>
                      <a:gd name="T54" fmla="*/ 203 w 211"/>
                      <a:gd name="T55" fmla="*/ 264 h 724"/>
                      <a:gd name="T56" fmla="*/ 210 w 211"/>
                      <a:gd name="T57" fmla="*/ 254 h 724"/>
                      <a:gd name="T58" fmla="*/ 204 w 211"/>
                      <a:gd name="T59" fmla="*/ 215 h 724"/>
                      <a:gd name="T60" fmla="*/ 154 w 211"/>
                      <a:gd name="T61" fmla="*/ 124 h 724"/>
                      <a:gd name="T62" fmla="*/ 135 w 211"/>
                      <a:gd name="T63" fmla="*/ 97 h 724"/>
                      <a:gd name="T64" fmla="*/ 157 w 211"/>
                      <a:gd name="T65" fmla="*/ 80 h 724"/>
                      <a:gd name="T66" fmla="*/ 159 w 211"/>
                      <a:gd name="T67" fmla="*/ 76 h 724"/>
                      <a:gd name="T68" fmla="*/ 166 w 211"/>
                      <a:gd name="T69" fmla="*/ 68 h 724"/>
                      <a:gd name="T70" fmla="*/ 165 w 211"/>
                      <a:gd name="T71" fmla="*/ 48 h 724"/>
                      <a:gd name="T72" fmla="*/ 168 w 211"/>
                      <a:gd name="T73" fmla="*/ 25 h 724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211" h="724">
                        <a:moveTo>
                          <a:pt x="158" y="9"/>
                        </a:moveTo>
                        <a:lnTo>
                          <a:pt x="133" y="0"/>
                        </a:lnTo>
                        <a:lnTo>
                          <a:pt x="105" y="4"/>
                        </a:lnTo>
                        <a:lnTo>
                          <a:pt x="87" y="23"/>
                        </a:lnTo>
                        <a:lnTo>
                          <a:pt x="80" y="45"/>
                        </a:lnTo>
                        <a:lnTo>
                          <a:pt x="86" y="71"/>
                        </a:lnTo>
                        <a:lnTo>
                          <a:pt x="76" y="87"/>
                        </a:lnTo>
                        <a:lnTo>
                          <a:pt x="63" y="94"/>
                        </a:lnTo>
                        <a:lnTo>
                          <a:pt x="26" y="110"/>
                        </a:lnTo>
                        <a:lnTo>
                          <a:pt x="15" y="121"/>
                        </a:lnTo>
                        <a:lnTo>
                          <a:pt x="0" y="236"/>
                        </a:lnTo>
                        <a:lnTo>
                          <a:pt x="7" y="260"/>
                        </a:lnTo>
                        <a:lnTo>
                          <a:pt x="45" y="270"/>
                        </a:lnTo>
                        <a:lnTo>
                          <a:pt x="39" y="380"/>
                        </a:lnTo>
                        <a:lnTo>
                          <a:pt x="66" y="390"/>
                        </a:lnTo>
                        <a:lnTo>
                          <a:pt x="73" y="471"/>
                        </a:lnTo>
                        <a:lnTo>
                          <a:pt x="67" y="610"/>
                        </a:lnTo>
                        <a:lnTo>
                          <a:pt x="66" y="687"/>
                        </a:lnTo>
                        <a:lnTo>
                          <a:pt x="72" y="689"/>
                        </a:lnTo>
                        <a:lnTo>
                          <a:pt x="72" y="696"/>
                        </a:lnTo>
                        <a:lnTo>
                          <a:pt x="93" y="710"/>
                        </a:lnTo>
                        <a:lnTo>
                          <a:pt x="105" y="719"/>
                        </a:lnTo>
                        <a:lnTo>
                          <a:pt x="113" y="723"/>
                        </a:lnTo>
                        <a:lnTo>
                          <a:pt x="123" y="723"/>
                        </a:lnTo>
                        <a:lnTo>
                          <a:pt x="133" y="720"/>
                        </a:lnTo>
                        <a:lnTo>
                          <a:pt x="135" y="717"/>
                        </a:lnTo>
                        <a:lnTo>
                          <a:pt x="133" y="711"/>
                        </a:lnTo>
                        <a:lnTo>
                          <a:pt x="128" y="705"/>
                        </a:lnTo>
                        <a:lnTo>
                          <a:pt x="121" y="695"/>
                        </a:lnTo>
                        <a:lnTo>
                          <a:pt x="112" y="687"/>
                        </a:lnTo>
                        <a:lnTo>
                          <a:pt x="119" y="689"/>
                        </a:lnTo>
                        <a:lnTo>
                          <a:pt x="119" y="680"/>
                        </a:lnTo>
                        <a:lnTo>
                          <a:pt x="148" y="694"/>
                        </a:lnTo>
                        <a:lnTo>
                          <a:pt x="161" y="694"/>
                        </a:lnTo>
                        <a:lnTo>
                          <a:pt x="164" y="689"/>
                        </a:lnTo>
                        <a:lnTo>
                          <a:pt x="164" y="685"/>
                        </a:lnTo>
                        <a:lnTo>
                          <a:pt x="163" y="680"/>
                        </a:lnTo>
                        <a:lnTo>
                          <a:pt x="161" y="676"/>
                        </a:lnTo>
                        <a:lnTo>
                          <a:pt x="153" y="669"/>
                        </a:lnTo>
                        <a:lnTo>
                          <a:pt x="148" y="663"/>
                        </a:lnTo>
                        <a:lnTo>
                          <a:pt x="155" y="661"/>
                        </a:lnTo>
                        <a:lnTo>
                          <a:pt x="162" y="592"/>
                        </a:lnTo>
                        <a:lnTo>
                          <a:pt x="165" y="484"/>
                        </a:lnTo>
                        <a:lnTo>
                          <a:pt x="176" y="396"/>
                        </a:lnTo>
                        <a:lnTo>
                          <a:pt x="180" y="371"/>
                        </a:lnTo>
                        <a:lnTo>
                          <a:pt x="183" y="357"/>
                        </a:lnTo>
                        <a:lnTo>
                          <a:pt x="174" y="303"/>
                        </a:lnTo>
                        <a:lnTo>
                          <a:pt x="171" y="279"/>
                        </a:lnTo>
                        <a:lnTo>
                          <a:pt x="177" y="282"/>
                        </a:lnTo>
                        <a:lnTo>
                          <a:pt x="181" y="278"/>
                        </a:lnTo>
                        <a:lnTo>
                          <a:pt x="183" y="278"/>
                        </a:lnTo>
                        <a:lnTo>
                          <a:pt x="189" y="275"/>
                        </a:lnTo>
                        <a:lnTo>
                          <a:pt x="195" y="276"/>
                        </a:lnTo>
                        <a:lnTo>
                          <a:pt x="197" y="270"/>
                        </a:lnTo>
                        <a:lnTo>
                          <a:pt x="201" y="269"/>
                        </a:lnTo>
                        <a:lnTo>
                          <a:pt x="203" y="264"/>
                        </a:lnTo>
                        <a:lnTo>
                          <a:pt x="207" y="260"/>
                        </a:lnTo>
                        <a:lnTo>
                          <a:pt x="210" y="254"/>
                        </a:lnTo>
                        <a:lnTo>
                          <a:pt x="199" y="230"/>
                        </a:lnTo>
                        <a:lnTo>
                          <a:pt x="204" y="215"/>
                        </a:lnTo>
                        <a:lnTo>
                          <a:pt x="184" y="230"/>
                        </a:lnTo>
                        <a:lnTo>
                          <a:pt x="154" y="124"/>
                        </a:lnTo>
                        <a:lnTo>
                          <a:pt x="130" y="102"/>
                        </a:lnTo>
                        <a:lnTo>
                          <a:pt x="135" y="97"/>
                        </a:lnTo>
                        <a:lnTo>
                          <a:pt x="155" y="94"/>
                        </a:lnTo>
                        <a:lnTo>
                          <a:pt x="157" y="80"/>
                        </a:lnTo>
                        <a:lnTo>
                          <a:pt x="151" y="77"/>
                        </a:lnTo>
                        <a:lnTo>
                          <a:pt x="159" y="76"/>
                        </a:lnTo>
                        <a:lnTo>
                          <a:pt x="158" y="71"/>
                        </a:lnTo>
                        <a:lnTo>
                          <a:pt x="166" y="68"/>
                        </a:lnTo>
                        <a:lnTo>
                          <a:pt x="160" y="50"/>
                        </a:lnTo>
                        <a:lnTo>
                          <a:pt x="165" y="48"/>
                        </a:lnTo>
                        <a:lnTo>
                          <a:pt x="162" y="25"/>
                        </a:lnTo>
                        <a:lnTo>
                          <a:pt x="168" y="25"/>
                        </a:lnTo>
                        <a:lnTo>
                          <a:pt x="158" y="9"/>
                        </a:ln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6" name="Freeform 105"/>
                  <p:cNvSpPr>
                    <a:spLocks/>
                  </p:cNvSpPr>
                  <p:nvPr/>
                </p:nvSpPr>
                <p:spPr bwMode="auto">
                  <a:xfrm>
                    <a:off x="3358" y="2126"/>
                    <a:ext cx="156" cy="691"/>
                  </a:xfrm>
                  <a:custGeom>
                    <a:avLst/>
                    <a:gdLst>
                      <a:gd name="T0" fmla="*/ 118 w 156"/>
                      <a:gd name="T1" fmla="*/ 14 h 691"/>
                      <a:gd name="T2" fmla="*/ 118 w 156"/>
                      <a:gd name="T3" fmla="*/ 31 h 691"/>
                      <a:gd name="T4" fmla="*/ 116 w 156"/>
                      <a:gd name="T5" fmla="*/ 36 h 691"/>
                      <a:gd name="T6" fmla="*/ 123 w 156"/>
                      <a:gd name="T7" fmla="*/ 50 h 691"/>
                      <a:gd name="T8" fmla="*/ 118 w 156"/>
                      <a:gd name="T9" fmla="*/ 53 h 691"/>
                      <a:gd name="T10" fmla="*/ 120 w 156"/>
                      <a:gd name="T11" fmla="*/ 59 h 691"/>
                      <a:gd name="T12" fmla="*/ 115 w 156"/>
                      <a:gd name="T13" fmla="*/ 77 h 691"/>
                      <a:gd name="T14" fmla="*/ 115 w 156"/>
                      <a:gd name="T15" fmla="*/ 82 h 691"/>
                      <a:gd name="T16" fmla="*/ 142 w 156"/>
                      <a:gd name="T17" fmla="*/ 100 h 691"/>
                      <a:gd name="T18" fmla="*/ 155 w 156"/>
                      <a:gd name="T19" fmla="*/ 242 h 691"/>
                      <a:gd name="T20" fmla="*/ 138 w 156"/>
                      <a:gd name="T21" fmla="*/ 268 h 691"/>
                      <a:gd name="T22" fmla="*/ 145 w 156"/>
                      <a:gd name="T23" fmla="*/ 344 h 691"/>
                      <a:gd name="T24" fmla="*/ 133 w 156"/>
                      <a:gd name="T25" fmla="*/ 353 h 691"/>
                      <a:gd name="T26" fmla="*/ 129 w 156"/>
                      <a:gd name="T27" fmla="*/ 474 h 691"/>
                      <a:gd name="T28" fmla="*/ 121 w 156"/>
                      <a:gd name="T29" fmla="*/ 596 h 691"/>
                      <a:gd name="T30" fmla="*/ 124 w 156"/>
                      <a:gd name="T31" fmla="*/ 603 h 691"/>
                      <a:gd name="T32" fmla="*/ 151 w 156"/>
                      <a:gd name="T33" fmla="*/ 627 h 691"/>
                      <a:gd name="T34" fmla="*/ 148 w 156"/>
                      <a:gd name="T35" fmla="*/ 631 h 691"/>
                      <a:gd name="T36" fmla="*/ 138 w 156"/>
                      <a:gd name="T37" fmla="*/ 635 h 691"/>
                      <a:gd name="T38" fmla="*/ 122 w 156"/>
                      <a:gd name="T39" fmla="*/ 631 h 691"/>
                      <a:gd name="T40" fmla="*/ 107 w 156"/>
                      <a:gd name="T41" fmla="*/ 622 h 691"/>
                      <a:gd name="T42" fmla="*/ 94 w 156"/>
                      <a:gd name="T43" fmla="*/ 617 h 691"/>
                      <a:gd name="T44" fmla="*/ 94 w 156"/>
                      <a:gd name="T45" fmla="*/ 638 h 691"/>
                      <a:gd name="T46" fmla="*/ 88 w 156"/>
                      <a:gd name="T47" fmla="*/ 639 h 691"/>
                      <a:gd name="T48" fmla="*/ 97 w 156"/>
                      <a:gd name="T49" fmla="*/ 656 h 691"/>
                      <a:gd name="T50" fmla="*/ 93 w 156"/>
                      <a:gd name="T51" fmla="*/ 686 h 691"/>
                      <a:gd name="T52" fmla="*/ 84 w 156"/>
                      <a:gd name="T53" fmla="*/ 690 h 691"/>
                      <a:gd name="T54" fmla="*/ 67 w 156"/>
                      <a:gd name="T55" fmla="*/ 665 h 691"/>
                      <a:gd name="T56" fmla="*/ 67 w 156"/>
                      <a:gd name="T57" fmla="*/ 648 h 691"/>
                      <a:gd name="T58" fmla="*/ 62 w 156"/>
                      <a:gd name="T59" fmla="*/ 646 h 691"/>
                      <a:gd name="T60" fmla="*/ 55 w 156"/>
                      <a:gd name="T61" fmla="*/ 489 h 691"/>
                      <a:gd name="T62" fmla="*/ 62 w 156"/>
                      <a:gd name="T63" fmla="*/ 474 h 691"/>
                      <a:gd name="T64" fmla="*/ 44 w 156"/>
                      <a:gd name="T65" fmla="*/ 368 h 691"/>
                      <a:gd name="T66" fmla="*/ 33 w 156"/>
                      <a:gd name="T67" fmla="*/ 364 h 691"/>
                      <a:gd name="T68" fmla="*/ 29 w 156"/>
                      <a:gd name="T69" fmla="*/ 255 h 691"/>
                      <a:gd name="T70" fmla="*/ 0 w 156"/>
                      <a:gd name="T71" fmla="*/ 242 h 691"/>
                      <a:gd name="T72" fmla="*/ 12 w 156"/>
                      <a:gd name="T73" fmla="*/ 124 h 691"/>
                      <a:gd name="T74" fmla="*/ 56 w 156"/>
                      <a:gd name="T75" fmla="*/ 91 h 691"/>
                      <a:gd name="T76" fmla="*/ 68 w 156"/>
                      <a:gd name="T77" fmla="*/ 81 h 691"/>
                      <a:gd name="T78" fmla="*/ 68 w 156"/>
                      <a:gd name="T79" fmla="*/ 69 h 691"/>
                      <a:gd name="T80" fmla="*/ 64 w 156"/>
                      <a:gd name="T81" fmla="*/ 61 h 691"/>
                      <a:gd name="T82" fmla="*/ 59 w 156"/>
                      <a:gd name="T83" fmla="*/ 55 h 691"/>
                      <a:gd name="T84" fmla="*/ 54 w 156"/>
                      <a:gd name="T85" fmla="*/ 46 h 691"/>
                      <a:gd name="T86" fmla="*/ 51 w 156"/>
                      <a:gd name="T87" fmla="*/ 39 h 691"/>
                      <a:gd name="T88" fmla="*/ 51 w 156"/>
                      <a:gd name="T89" fmla="*/ 30 h 691"/>
                      <a:gd name="T90" fmla="*/ 54 w 156"/>
                      <a:gd name="T91" fmla="*/ 22 h 691"/>
                      <a:gd name="T92" fmla="*/ 60 w 156"/>
                      <a:gd name="T93" fmla="*/ 12 h 691"/>
                      <a:gd name="T94" fmla="*/ 68 w 156"/>
                      <a:gd name="T95" fmla="*/ 5 h 691"/>
                      <a:gd name="T96" fmla="*/ 77 w 156"/>
                      <a:gd name="T97" fmla="*/ 1 h 691"/>
                      <a:gd name="T98" fmla="*/ 87 w 156"/>
                      <a:gd name="T99" fmla="*/ 0 h 691"/>
                      <a:gd name="T100" fmla="*/ 97 w 156"/>
                      <a:gd name="T101" fmla="*/ 2 h 691"/>
                      <a:gd name="T102" fmla="*/ 107 w 156"/>
                      <a:gd name="T103" fmla="*/ 5 h 691"/>
                      <a:gd name="T104" fmla="*/ 118 w 156"/>
                      <a:gd name="T105" fmla="*/ 14 h 691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56" h="691">
                        <a:moveTo>
                          <a:pt x="118" y="14"/>
                        </a:moveTo>
                        <a:lnTo>
                          <a:pt x="118" y="31"/>
                        </a:lnTo>
                        <a:lnTo>
                          <a:pt x="116" y="36"/>
                        </a:lnTo>
                        <a:lnTo>
                          <a:pt x="123" y="50"/>
                        </a:lnTo>
                        <a:lnTo>
                          <a:pt x="118" y="53"/>
                        </a:lnTo>
                        <a:lnTo>
                          <a:pt x="120" y="59"/>
                        </a:lnTo>
                        <a:lnTo>
                          <a:pt x="115" y="77"/>
                        </a:lnTo>
                        <a:lnTo>
                          <a:pt x="115" y="82"/>
                        </a:lnTo>
                        <a:lnTo>
                          <a:pt x="142" y="100"/>
                        </a:lnTo>
                        <a:lnTo>
                          <a:pt x="155" y="242"/>
                        </a:lnTo>
                        <a:lnTo>
                          <a:pt x="138" y="268"/>
                        </a:lnTo>
                        <a:lnTo>
                          <a:pt x="145" y="344"/>
                        </a:lnTo>
                        <a:lnTo>
                          <a:pt x="133" y="353"/>
                        </a:lnTo>
                        <a:lnTo>
                          <a:pt x="129" y="474"/>
                        </a:lnTo>
                        <a:lnTo>
                          <a:pt x="121" y="596"/>
                        </a:lnTo>
                        <a:lnTo>
                          <a:pt x="124" y="603"/>
                        </a:lnTo>
                        <a:lnTo>
                          <a:pt x="151" y="627"/>
                        </a:lnTo>
                        <a:lnTo>
                          <a:pt x="148" y="631"/>
                        </a:lnTo>
                        <a:lnTo>
                          <a:pt x="138" y="635"/>
                        </a:lnTo>
                        <a:lnTo>
                          <a:pt x="122" y="631"/>
                        </a:lnTo>
                        <a:lnTo>
                          <a:pt x="107" y="622"/>
                        </a:lnTo>
                        <a:lnTo>
                          <a:pt x="94" y="617"/>
                        </a:lnTo>
                        <a:lnTo>
                          <a:pt x="94" y="638"/>
                        </a:lnTo>
                        <a:lnTo>
                          <a:pt x="88" y="639"/>
                        </a:lnTo>
                        <a:lnTo>
                          <a:pt x="97" y="656"/>
                        </a:lnTo>
                        <a:lnTo>
                          <a:pt x="93" y="686"/>
                        </a:lnTo>
                        <a:lnTo>
                          <a:pt x="84" y="690"/>
                        </a:lnTo>
                        <a:lnTo>
                          <a:pt x="67" y="665"/>
                        </a:lnTo>
                        <a:lnTo>
                          <a:pt x="67" y="648"/>
                        </a:lnTo>
                        <a:lnTo>
                          <a:pt x="62" y="646"/>
                        </a:lnTo>
                        <a:lnTo>
                          <a:pt x="55" y="489"/>
                        </a:lnTo>
                        <a:lnTo>
                          <a:pt x="62" y="474"/>
                        </a:lnTo>
                        <a:lnTo>
                          <a:pt x="44" y="368"/>
                        </a:lnTo>
                        <a:lnTo>
                          <a:pt x="33" y="364"/>
                        </a:lnTo>
                        <a:lnTo>
                          <a:pt x="29" y="255"/>
                        </a:lnTo>
                        <a:lnTo>
                          <a:pt x="0" y="242"/>
                        </a:lnTo>
                        <a:lnTo>
                          <a:pt x="12" y="124"/>
                        </a:lnTo>
                        <a:lnTo>
                          <a:pt x="56" y="91"/>
                        </a:lnTo>
                        <a:lnTo>
                          <a:pt x="68" y="81"/>
                        </a:lnTo>
                        <a:lnTo>
                          <a:pt x="68" y="69"/>
                        </a:lnTo>
                        <a:lnTo>
                          <a:pt x="64" y="61"/>
                        </a:lnTo>
                        <a:lnTo>
                          <a:pt x="59" y="55"/>
                        </a:lnTo>
                        <a:lnTo>
                          <a:pt x="54" y="46"/>
                        </a:lnTo>
                        <a:lnTo>
                          <a:pt x="51" y="39"/>
                        </a:lnTo>
                        <a:lnTo>
                          <a:pt x="51" y="30"/>
                        </a:lnTo>
                        <a:lnTo>
                          <a:pt x="54" y="22"/>
                        </a:lnTo>
                        <a:lnTo>
                          <a:pt x="60" y="12"/>
                        </a:lnTo>
                        <a:lnTo>
                          <a:pt x="68" y="5"/>
                        </a:lnTo>
                        <a:lnTo>
                          <a:pt x="77" y="1"/>
                        </a:lnTo>
                        <a:lnTo>
                          <a:pt x="87" y="0"/>
                        </a:lnTo>
                        <a:lnTo>
                          <a:pt x="97" y="2"/>
                        </a:lnTo>
                        <a:lnTo>
                          <a:pt x="107" y="5"/>
                        </a:lnTo>
                        <a:lnTo>
                          <a:pt x="118" y="14"/>
                        </a:ln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7" name="Freeform 106"/>
                  <p:cNvSpPr>
                    <a:spLocks/>
                  </p:cNvSpPr>
                  <p:nvPr/>
                </p:nvSpPr>
                <p:spPr bwMode="auto">
                  <a:xfrm>
                    <a:off x="3002" y="2119"/>
                    <a:ext cx="185" cy="628"/>
                  </a:xfrm>
                  <a:custGeom>
                    <a:avLst/>
                    <a:gdLst>
                      <a:gd name="T0" fmla="*/ 112 w 185"/>
                      <a:gd name="T1" fmla="*/ 8 h 628"/>
                      <a:gd name="T2" fmla="*/ 149 w 185"/>
                      <a:gd name="T3" fmla="*/ 0 h 628"/>
                      <a:gd name="T4" fmla="*/ 162 w 185"/>
                      <a:gd name="T5" fmla="*/ 15 h 628"/>
                      <a:gd name="T6" fmla="*/ 169 w 185"/>
                      <a:gd name="T7" fmla="*/ 10 h 628"/>
                      <a:gd name="T8" fmla="*/ 178 w 185"/>
                      <a:gd name="T9" fmla="*/ 38 h 628"/>
                      <a:gd name="T10" fmla="*/ 158 w 185"/>
                      <a:gd name="T11" fmla="*/ 55 h 628"/>
                      <a:gd name="T12" fmla="*/ 157 w 185"/>
                      <a:gd name="T13" fmla="*/ 69 h 628"/>
                      <a:gd name="T14" fmla="*/ 152 w 185"/>
                      <a:gd name="T15" fmla="*/ 71 h 628"/>
                      <a:gd name="T16" fmla="*/ 149 w 185"/>
                      <a:gd name="T17" fmla="*/ 85 h 628"/>
                      <a:gd name="T18" fmla="*/ 134 w 185"/>
                      <a:gd name="T19" fmla="*/ 88 h 628"/>
                      <a:gd name="T20" fmla="*/ 134 w 185"/>
                      <a:gd name="T21" fmla="*/ 94 h 628"/>
                      <a:gd name="T22" fmla="*/ 158 w 185"/>
                      <a:gd name="T23" fmla="*/ 112 h 628"/>
                      <a:gd name="T24" fmla="*/ 178 w 185"/>
                      <a:gd name="T25" fmla="*/ 202 h 628"/>
                      <a:gd name="T26" fmla="*/ 162 w 185"/>
                      <a:gd name="T27" fmla="*/ 226 h 628"/>
                      <a:gd name="T28" fmla="*/ 162 w 185"/>
                      <a:gd name="T29" fmla="*/ 390 h 628"/>
                      <a:gd name="T30" fmla="*/ 143 w 185"/>
                      <a:gd name="T31" fmla="*/ 397 h 628"/>
                      <a:gd name="T32" fmla="*/ 140 w 185"/>
                      <a:gd name="T33" fmla="*/ 423 h 628"/>
                      <a:gd name="T34" fmla="*/ 132 w 185"/>
                      <a:gd name="T35" fmla="*/ 493 h 628"/>
                      <a:gd name="T36" fmla="*/ 132 w 185"/>
                      <a:gd name="T37" fmla="*/ 530 h 628"/>
                      <a:gd name="T38" fmla="*/ 162 w 185"/>
                      <a:gd name="T39" fmla="*/ 553 h 628"/>
                      <a:gd name="T40" fmla="*/ 184 w 185"/>
                      <a:gd name="T41" fmla="*/ 565 h 628"/>
                      <a:gd name="T42" fmla="*/ 184 w 185"/>
                      <a:gd name="T43" fmla="*/ 572 h 628"/>
                      <a:gd name="T44" fmla="*/ 138 w 185"/>
                      <a:gd name="T45" fmla="*/ 561 h 628"/>
                      <a:gd name="T46" fmla="*/ 132 w 185"/>
                      <a:gd name="T47" fmla="*/ 554 h 628"/>
                      <a:gd name="T48" fmla="*/ 127 w 185"/>
                      <a:gd name="T49" fmla="*/ 561 h 628"/>
                      <a:gd name="T50" fmla="*/ 123 w 185"/>
                      <a:gd name="T51" fmla="*/ 561 h 628"/>
                      <a:gd name="T52" fmla="*/ 117 w 185"/>
                      <a:gd name="T53" fmla="*/ 535 h 628"/>
                      <a:gd name="T54" fmla="*/ 112 w 185"/>
                      <a:gd name="T55" fmla="*/ 416 h 628"/>
                      <a:gd name="T56" fmla="*/ 103 w 185"/>
                      <a:gd name="T57" fmla="*/ 416 h 628"/>
                      <a:gd name="T58" fmla="*/ 77 w 185"/>
                      <a:gd name="T59" fmla="*/ 521 h 628"/>
                      <a:gd name="T60" fmla="*/ 77 w 185"/>
                      <a:gd name="T61" fmla="*/ 587 h 628"/>
                      <a:gd name="T62" fmla="*/ 66 w 185"/>
                      <a:gd name="T63" fmla="*/ 619 h 628"/>
                      <a:gd name="T64" fmla="*/ 57 w 185"/>
                      <a:gd name="T65" fmla="*/ 627 h 628"/>
                      <a:gd name="T66" fmla="*/ 51 w 185"/>
                      <a:gd name="T67" fmla="*/ 609 h 628"/>
                      <a:gd name="T68" fmla="*/ 58 w 185"/>
                      <a:gd name="T69" fmla="*/ 590 h 628"/>
                      <a:gd name="T70" fmla="*/ 66 w 185"/>
                      <a:gd name="T71" fmla="*/ 550 h 628"/>
                      <a:gd name="T72" fmla="*/ 68 w 185"/>
                      <a:gd name="T73" fmla="*/ 399 h 628"/>
                      <a:gd name="T74" fmla="*/ 77 w 185"/>
                      <a:gd name="T75" fmla="*/ 252 h 628"/>
                      <a:gd name="T76" fmla="*/ 61 w 185"/>
                      <a:gd name="T77" fmla="*/ 240 h 628"/>
                      <a:gd name="T78" fmla="*/ 61 w 185"/>
                      <a:gd name="T79" fmla="*/ 218 h 628"/>
                      <a:gd name="T80" fmla="*/ 61 w 185"/>
                      <a:gd name="T81" fmla="*/ 179 h 628"/>
                      <a:gd name="T82" fmla="*/ 40 w 185"/>
                      <a:gd name="T83" fmla="*/ 189 h 628"/>
                      <a:gd name="T84" fmla="*/ 58 w 185"/>
                      <a:gd name="T85" fmla="*/ 214 h 628"/>
                      <a:gd name="T86" fmla="*/ 58 w 185"/>
                      <a:gd name="T87" fmla="*/ 237 h 628"/>
                      <a:gd name="T88" fmla="*/ 39 w 185"/>
                      <a:gd name="T89" fmla="*/ 222 h 628"/>
                      <a:gd name="T90" fmla="*/ 29 w 185"/>
                      <a:gd name="T91" fmla="*/ 208 h 628"/>
                      <a:gd name="T92" fmla="*/ 20 w 185"/>
                      <a:gd name="T93" fmla="*/ 211 h 628"/>
                      <a:gd name="T94" fmla="*/ 0 w 185"/>
                      <a:gd name="T95" fmla="*/ 187 h 628"/>
                      <a:gd name="T96" fmla="*/ 0 w 185"/>
                      <a:gd name="T97" fmla="*/ 179 h 628"/>
                      <a:gd name="T98" fmla="*/ 10 w 185"/>
                      <a:gd name="T99" fmla="*/ 175 h 628"/>
                      <a:gd name="T100" fmla="*/ 34 w 185"/>
                      <a:gd name="T101" fmla="*/ 147 h 628"/>
                      <a:gd name="T102" fmla="*/ 58 w 185"/>
                      <a:gd name="T103" fmla="*/ 123 h 628"/>
                      <a:gd name="T104" fmla="*/ 89 w 185"/>
                      <a:gd name="T105" fmla="*/ 95 h 628"/>
                      <a:gd name="T106" fmla="*/ 112 w 185"/>
                      <a:gd name="T107" fmla="*/ 86 h 628"/>
                      <a:gd name="T108" fmla="*/ 112 w 185"/>
                      <a:gd name="T109" fmla="*/ 66 h 628"/>
                      <a:gd name="T110" fmla="*/ 103 w 185"/>
                      <a:gd name="T111" fmla="*/ 56 h 628"/>
                      <a:gd name="T112" fmla="*/ 103 w 185"/>
                      <a:gd name="T113" fmla="*/ 31 h 628"/>
                      <a:gd name="T114" fmla="*/ 97 w 185"/>
                      <a:gd name="T115" fmla="*/ 26 h 628"/>
                      <a:gd name="T116" fmla="*/ 112 w 185"/>
                      <a:gd name="T117" fmla="*/ 8 h 628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85" h="628">
                        <a:moveTo>
                          <a:pt x="112" y="8"/>
                        </a:moveTo>
                        <a:lnTo>
                          <a:pt x="149" y="0"/>
                        </a:lnTo>
                        <a:lnTo>
                          <a:pt x="162" y="15"/>
                        </a:lnTo>
                        <a:lnTo>
                          <a:pt x="169" y="10"/>
                        </a:lnTo>
                        <a:lnTo>
                          <a:pt x="178" y="38"/>
                        </a:lnTo>
                        <a:lnTo>
                          <a:pt x="158" y="55"/>
                        </a:lnTo>
                        <a:lnTo>
                          <a:pt x="157" y="69"/>
                        </a:lnTo>
                        <a:lnTo>
                          <a:pt x="152" y="71"/>
                        </a:lnTo>
                        <a:lnTo>
                          <a:pt x="149" y="85"/>
                        </a:lnTo>
                        <a:lnTo>
                          <a:pt x="134" y="88"/>
                        </a:lnTo>
                        <a:lnTo>
                          <a:pt x="134" y="94"/>
                        </a:lnTo>
                        <a:lnTo>
                          <a:pt x="158" y="112"/>
                        </a:lnTo>
                        <a:lnTo>
                          <a:pt x="178" y="202"/>
                        </a:lnTo>
                        <a:lnTo>
                          <a:pt x="162" y="226"/>
                        </a:lnTo>
                        <a:lnTo>
                          <a:pt x="162" y="390"/>
                        </a:lnTo>
                        <a:lnTo>
                          <a:pt x="143" y="397"/>
                        </a:lnTo>
                        <a:lnTo>
                          <a:pt x="140" y="423"/>
                        </a:lnTo>
                        <a:lnTo>
                          <a:pt x="132" y="493"/>
                        </a:lnTo>
                        <a:lnTo>
                          <a:pt x="132" y="530"/>
                        </a:lnTo>
                        <a:lnTo>
                          <a:pt x="162" y="553"/>
                        </a:lnTo>
                        <a:lnTo>
                          <a:pt x="184" y="565"/>
                        </a:lnTo>
                        <a:lnTo>
                          <a:pt x="184" y="572"/>
                        </a:lnTo>
                        <a:lnTo>
                          <a:pt x="138" y="561"/>
                        </a:lnTo>
                        <a:lnTo>
                          <a:pt x="132" y="554"/>
                        </a:lnTo>
                        <a:lnTo>
                          <a:pt x="127" y="561"/>
                        </a:lnTo>
                        <a:lnTo>
                          <a:pt x="123" y="561"/>
                        </a:lnTo>
                        <a:lnTo>
                          <a:pt x="117" y="535"/>
                        </a:lnTo>
                        <a:lnTo>
                          <a:pt x="112" y="416"/>
                        </a:lnTo>
                        <a:lnTo>
                          <a:pt x="103" y="416"/>
                        </a:lnTo>
                        <a:lnTo>
                          <a:pt x="77" y="521"/>
                        </a:lnTo>
                        <a:lnTo>
                          <a:pt x="77" y="587"/>
                        </a:lnTo>
                        <a:lnTo>
                          <a:pt x="66" y="619"/>
                        </a:lnTo>
                        <a:lnTo>
                          <a:pt x="57" y="627"/>
                        </a:lnTo>
                        <a:lnTo>
                          <a:pt x="51" y="609"/>
                        </a:lnTo>
                        <a:lnTo>
                          <a:pt x="58" y="590"/>
                        </a:lnTo>
                        <a:lnTo>
                          <a:pt x="66" y="550"/>
                        </a:lnTo>
                        <a:lnTo>
                          <a:pt x="68" y="399"/>
                        </a:lnTo>
                        <a:lnTo>
                          <a:pt x="77" y="252"/>
                        </a:lnTo>
                        <a:lnTo>
                          <a:pt x="61" y="240"/>
                        </a:lnTo>
                        <a:lnTo>
                          <a:pt x="61" y="218"/>
                        </a:lnTo>
                        <a:lnTo>
                          <a:pt x="61" y="179"/>
                        </a:lnTo>
                        <a:lnTo>
                          <a:pt x="40" y="189"/>
                        </a:lnTo>
                        <a:lnTo>
                          <a:pt x="58" y="214"/>
                        </a:lnTo>
                        <a:lnTo>
                          <a:pt x="58" y="237"/>
                        </a:lnTo>
                        <a:lnTo>
                          <a:pt x="39" y="222"/>
                        </a:lnTo>
                        <a:lnTo>
                          <a:pt x="29" y="208"/>
                        </a:lnTo>
                        <a:lnTo>
                          <a:pt x="20" y="211"/>
                        </a:lnTo>
                        <a:lnTo>
                          <a:pt x="0" y="187"/>
                        </a:lnTo>
                        <a:lnTo>
                          <a:pt x="0" y="179"/>
                        </a:lnTo>
                        <a:lnTo>
                          <a:pt x="10" y="175"/>
                        </a:lnTo>
                        <a:lnTo>
                          <a:pt x="34" y="147"/>
                        </a:lnTo>
                        <a:lnTo>
                          <a:pt x="58" y="123"/>
                        </a:lnTo>
                        <a:lnTo>
                          <a:pt x="89" y="95"/>
                        </a:lnTo>
                        <a:lnTo>
                          <a:pt x="112" y="86"/>
                        </a:lnTo>
                        <a:lnTo>
                          <a:pt x="112" y="66"/>
                        </a:lnTo>
                        <a:lnTo>
                          <a:pt x="103" y="56"/>
                        </a:lnTo>
                        <a:lnTo>
                          <a:pt x="103" y="31"/>
                        </a:lnTo>
                        <a:lnTo>
                          <a:pt x="97" y="26"/>
                        </a:lnTo>
                        <a:lnTo>
                          <a:pt x="112" y="8"/>
                        </a:ln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8" name="Freeform 107"/>
                  <p:cNvSpPr>
                    <a:spLocks/>
                  </p:cNvSpPr>
                  <p:nvPr/>
                </p:nvSpPr>
                <p:spPr bwMode="auto">
                  <a:xfrm>
                    <a:off x="3183" y="2118"/>
                    <a:ext cx="134" cy="601"/>
                  </a:xfrm>
                  <a:custGeom>
                    <a:avLst/>
                    <a:gdLst>
                      <a:gd name="T0" fmla="*/ 30 w 134"/>
                      <a:gd name="T1" fmla="*/ 11 h 601"/>
                      <a:gd name="T2" fmla="*/ 30 w 134"/>
                      <a:gd name="T3" fmla="*/ 27 h 601"/>
                      <a:gd name="T4" fmla="*/ 33 w 134"/>
                      <a:gd name="T5" fmla="*/ 31 h 601"/>
                      <a:gd name="T6" fmla="*/ 27 w 134"/>
                      <a:gd name="T7" fmla="*/ 42 h 601"/>
                      <a:gd name="T8" fmla="*/ 30 w 134"/>
                      <a:gd name="T9" fmla="*/ 46 h 601"/>
                      <a:gd name="T10" fmla="*/ 30 w 134"/>
                      <a:gd name="T11" fmla="*/ 51 h 601"/>
                      <a:gd name="T12" fmla="*/ 34 w 134"/>
                      <a:gd name="T13" fmla="*/ 67 h 601"/>
                      <a:gd name="T14" fmla="*/ 34 w 134"/>
                      <a:gd name="T15" fmla="*/ 70 h 601"/>
                      <a:gd name="T16" fmla="*/ 10 w 134"/>
                      <a:gd name="T17" fmla="*/ 86 h 601"/>
                      <a:gd name="T18" fmla="*/ 0 w 134"/>
                      <a:gd name="T19" fmla="*/ 211 h 601"/>
                      <a:gd name="T20" fmla="*/ 13 w 134"/>
                      <a:gd name="T21" fmla="*/ 232 h 601"/>
                      <a:gd name="T22" fmla="*/ 8 w 134"/>
                      <a:gd name="T23" fmla="*/ 300 h 601"/>
                      <a:gd name="T24" fmla="*/ 17 w 134"/>
                      <a:gd name="T25" fmla="*/ 307 h 601"/>
                      <a:gd name="T26" fmla="*/ 22 w 134"/>
                      <a:gd name="T27" fmla="*/ 413 h 601"/>
                      <a:gd name="T28" fmla="*/ 28 w 134"/>
                      <a:gd name="T29" fmla="*/ 519 h 601"/>
                      <a:gd name="T30" fmla="*/ 25 w 134"/>
                      <a:gd name="T31" fmla="*/ 525 h 601"/>
                      <a:gd name="T32" fmla="*/ 2 w 134"/>
                      <a:gd name="T33" fmla="*/ 545 h 601"/>
                      <a:gd name="T34" fmla="*/ 5 w 134"/>
                      <a:gd name="T35" fmla="*/ 548 h 601"/>
                      <a:gd name="T36" fmla="*/ 13 w 134"/>
                      <a:gd name="T37" fmla="*/ 553 h 601"/>
                      <a:gd name="T38" fmla="*/ 28 w 134"/>
                      <a:gd name="T39" fmla="*/ 548 h 601"/>
                      <a:gd name="T40" fmla="*/ 41 w 134"/>
                      <a:gd name="T41" fmla="*/ 541 h 601"/>
                      <a:gd name="T42" fmla="*/ 52 w 134"/>
                      <a:gd name="T43" fmla="*/ 537 h 601"/>
                      <a:gd name="T44" fmla="*/ 52 w 134"/>
                      <a:gd name="T45" fmla="*/ 555 h 601"/>
                      <a:gd name="T46" fmla="*/ 57 w 134"/>
                      <a:gd name="T47" fmla="*/ 555 h 601"/>
                      <a:gd name="T48" fmla="*/ 49 w 134"/>
                      <a:gd name="T49" fmla="*/ 571 h 601"/>
                      <a:gd name="T50" fmla="*/ 53 w 134"/>
                      <a:gd name="T51" fmla="*/ 596 h 601"/>
                      <a:gd name="T52" fmla="*/ 61 w 134"/>
                      <a:gd name="T53" fmla="*/ 600 h 601"/>
                      <a:gd name="T54" fmla="*/ 75 w 134"/>
                      <a:gd name="T55" fmla="*/ 579 h 601"/>
                      <a:gd name="T56" fmla="*/ 75 w 134"/>
                      <a:gd name="T57" fmla="*/ 563 h 601"/>
                      <a:gd name="T58" fmla="*/ 79 w 134"/>
                      <a:gd name="T59" fmla="*/ 562 h 601"/>
                      <a:gd name="T60" fmla="*/ 85 w 134"/>
                      <a:gd name="T61" fmla="*/ 425 h 601"/>
                      <a:gd name="T62" fmla="*/ 79 w 134"/>
                      <a:gd name="T63" fmla="*/ 412 h 601"/>
                      <a:gd name="T64" fmla="*/ 95 w 134"/>
                      <a:gd name="T65" fmla="*/ 320 h 601"/>
                      <a:gd name="T66" fmla="*/ 105 w 134"/>
                      <a:gd name="T67" fmla="*/ 316 h 601"/>
                      <a:gd name="T68" fmla="*/ 108 w 134"/>
                      <a:gd name="T69" fmla="*/ 221 h 601"/>
                      <a:gd name="T70" fmla="*/ 133 w 134"/>
                      <a:gd name="T71" fmla="*/ 210 h 601"/>
                      <a:gd name="T72" fmla="*/ 123 w 134"/>
                      <a:gd name="T73" fmla="*/ 107 h 601"/>
                      <a:gd name="T74" fmla="*/ 84 w 134"/>
                      <a:gd name="T75" fmla="*/ 79 h 601"/>
                      <a:gd name="T76" fmla="*/ 75 w 134"/>
                      <a:gd name="T77" fmla="*/ 69 h 601"/>
                      <a:gd name="T78" fmla="*/ 75 w 134"/>
                      <a:gd name="T79" fmla="*/ 60 h 601"/>
                      <a:gd name="T80" fmla="*/ 78 w 134"/>
                      <a:gd name="T81" fmla="*/ 53 h 601"/>
                      <a:gd name="T82" fmla="*/ 82 w 134"/>
                      <a:gd name="T83" fmla="*/ 47 h 601"/>
                      <a:gd name="T84" fmla="*/ 86 w 134"/>
                      <a:gd name="T85" fmla="*/ 40 h 601"/>
                      <a:gd name="T86" fmla="*/ 89 w 134"/>
                      <a:gd name="T87" fmla="*/ 33 h 601"/>
                      <a:gd name="T88" fmla="*/ 89 w 134"/>
                      <a:gd name="T89" fmla="*/ 26 h 601"/>
                      <a:gd name="T90" fmla="*/ 86 w 134"/>
                      <a:gd name="T91" fmla="*/ 18 h 601"/>
                      <a:gd name="T92" fmla="*/ 82 w 134"/>
                      <a:gd name="T93" fmla="*/ 10 h 601"/>
                      <a:gd name="T94" fmla="*/ 75 w 134"/>
                      <a:gd name="T95" fmla="*/ 4 h 601"/>
                      <a:gd name="T96" fmla="*/ 67 w 134"/>
                      <a:gd name="T97" fmla="*/ 0 h 601"/>
                      <a:gd name="T98" fmla="*/ 58 w 134"/>
                      <a:gd name="T99" fmla="*/ 0 h 601"/>
                      <a:gd name="T100" fmla="*/ 49 w 134"/>
                      <a:gd name="T101" fmla="*/ 1 h 601"/>
                      <a:gd name="T102" fmla="*/ 41 w 134"/>
                      <a:gd name="T103" fmla="*/ 4 h 601"/>
                      <a:gd name="T104" fmla="*/ 30 w 134"/>
                      <a:gd name="T105" fmla="*/ 11 h 601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34" h="601">
                        <a:moveTo>
                          <a:pt x="30" y="11"/>
                        </a:moveTo>
                        <a:lnTo>
                          <a:pt x="30" y="27"/>
                        </a:lnTo>
                        <a:lnTo>
                          <a:pt x="33" y="31"/>
                        </a:lnTo>
                        <a:lnTo>
                          <a:pt x="27" y="42"/>
                        </a:lnTo>
                        <a:lnTo>
                          <a:pt x="30" y="46"/>
                        </a:lnTo>
                        <a:lnTo>
                          <a:pt x="30" y="51"/>
                        </a:lnTo>
                        <a:lnTo>
                          <a:pt x="34" y="67"/>
                        </a:lnTo>
                        <a:lnTo>
                          <a:pt x="34" y="70"/>
                        </a:lnTo>
                        <a:lnTo>
                          <a:pt x="10" y="86"/>
                        </a:lnTo>
                        <a:lnTo>
                          <a:pt x="0" y="211"/>
                        </a:lnTo>
                        <a:lnTo>
                          <a:pt x="13" y="232"/>
                        </a:lnTo>
                        <a:lnTo>
                          <a:pt x="8" y="300"/>
                        </a:lnTo>
                        <a:lnTo>
                          <a:pt x="17" y="307"/>
                        </a:lnTo>
                        <a:lnTo>
                          <a:pt x="22" y="413"/>
                        </a:lnTo>
                        <a:lnTo>
                          <a:pt x="28" y="519"/>
                        </a:lnTo>
                        <a:lnTo>
                          <a:pt x="25" y="525"/>
                        </a:lnTo>
                        <a:lnTo>
                          <a:pt x="2" y="545"/>
                        </a:lnTo>
                        <a:lnTo>
                          <a:pt x="5" y="548"/>
                        </a:lnTo>
                        <a:lnTo>
                          <a:pt x="13" y="553"/>
                        </a:lnTo>
                        <a:lnTo>
                          <a:pt x="28" y="548"/>
                        </a:lnTo>
                        <a:lnTo>
                          <a:pt x="41" y="541"/>
                        </a:lnTo>
                        <a:lnTo>
                          <a:pt x="52" y="537"/>
                        </a:lnTo>
                        <a:lnTo>
                          <a:pt x="52" y="555"/>
                        </a:lnTo>
                        <a:lnTo>
                          <a:pt x="57" y="555"/>
                        </a:lnTo>
                        <a:lnTo>
                          <a:pt x="49" y="571"/>
                        </a:lnTo>
                        <a:lnTo>
                          <a:pt x="53" y="596"/>
                        </a:lnTo>
                        <a:lnTo>
                          <a:pt x="61" y="600"/>
                        </a:lnTo>
                        <a:lnTo>
                          <a:pt x="75" y="579"/>
                        </a:lnTo>
                        <a:lnTo>
                          <a:pt x="75" y="563"/>
                        </a:lnTo>
                        <a:lnTo>
                          <a:pt x="79" y="562"/>
                        </a:lnTo>
                        <a:lnTo>
                          <a:pt x="85" y="425"/>
                        </a:lnTo>
                        <a:lnTo>
                          <a:pt x="79" y="412"/>
                        </a:lnTo>
                        <a:lnTo>
                          <a:pt x="95" y="320"/>
                        </a:lnTo>
                        <a:lnTo>
                          <a:pt x="105" y="316"/>
                        </a:lnTo>
                        <a:lnTo>
                          <a:pt x="108" y="221"/>
                        </a:lnTo>
                        <a:lnTo>
                          <a:pt x="133" y="210"/>
                        </a:lnTo>
                        <a:lnTo>
                          <a:pt x="123" y="107"/>
                        </a:lnTo>
                        <a:lnTo>
                          <a:pt x="84" y="79"/>
                        </a:lnTo>
                        <a:lnTo>
                          <a:pt x="75" y="69"/>
                        </a:lnTo>
                        <a:lnTo>
                          <a:pt x="75" y="60"/>
                        </a:lnTo>
                        <a:lnTo>
                          <a:pt x="78" y="53"/>
                        </a:lnTo>
                        <a:lnTo>
                          <a:pt x="82" y="47"/>
                        </a:lnTo>
                        <a:lnTo>
                          <a:pt x="86" y="40"/>
                        </a:lnTo>
                        <a:lnTo>
                          <a:pt x="89" y="33"/>
                        </a:lnTo>
                        <a:lnTo>
                          <a:pt x="89" y="26"/>
                        </a:lnTo>
                        <a:lnTo>
                          <a:pt x="86" y="18"/>
                        </a:lnTo>
                        <a:lnTo>
                          <a:pt x="82" y="10"/>
                        </a:lnTo>
                        <a:lnTo>
                          <a:pt x="75" y="4"/>
                        </a:lnTo>
                        <a:lnTo>
                          <a:pt x="67" y="0"/>
                        </a:lnTo>
                        <a:lnTo>
                          <a:pt x="58" y="0"/>
                        </a:lnTo>
                        <a:lnTo>
                          <a:pt x="49" y="1"/>
                        </a:lnTo>
                        <a:lnTo>
                          <a:pt x="41" y="4"/>
                        </a:lnTo>
                        <a:lnTo>
                          <a:pt x="30" y="11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484" name="Oval 108"/>
                <p:cNvSpPr>
                  <a:spLocks noChangeArrowheads="1"/>
                </p:cNvSpPr>
                <p:nvPr/>
              </p:nvSpPr>
              <p:spPr bwMode="auto">
                <a:xfrm>
                  <a:off x="2688" y="1776"/>
                  <a:ext cx="1632" cy="1200"/>
                </a:xfrm>
                <a:prstGeom prst="ellips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18480" name="AutoShape 118"/>
            <p:cNvSpPr>
              <a:spLocks noChangeArrowheads="1"/>
            </p:cNvSpPr>
            <p:nvPr/>
          </p:nvSpPr>
          <p:spPr bwMode="auto">
            <a:xfrm rot="-1229431">
              <a:off x="3115" y="2766"/>
              <a:ext cx="603" cy="1104"/>
            </a:xfrm>
            <a:prstGeom prst="curvedRightArrow">
              <a:avLst>
                <a:gd name="adj1" fmla="val 36617"/>
                <a:gd name="adj2" fmla="val 73234"/>
                <a:gd name="adj3" fmla="val 33333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81018" name="Group 122"/>
          <p:cNvGrpSpPr>
            <a:grpSpLocks/>
          </p:cNvGrpSpPr>
          <p:nvPr/>
        </p:nvGrpSpPr>
        <p:grpSpPr bwMode="auto">
          <a:xfrm>
            <a:off x="3962400" y="2057400"/>
            <a:ext cx="3352800" cy="2209800"/>
            <a:chOff x="2112" y="1200"/>
            <a:chExt cx="2448" cy="1488"/>
          </a:xfrm>
        </p:grpSpPr>
        <p:grpSp>
          <p:nvGrpSpPr>
            <p:cNvPr id="18439" name="Group 85"/>
            <p:cNvGrpSpPr>
              <a:grpSpLocks/>
            </p:cNvGrpSpPr>
            <p:nvPr/>
          </p:nvGrpSpPr>
          <p:grpSpPr bwMode="auto">
            <a:xfrm>
              <a:off x="2246" y="1438"/>
              <a:ext cx="2162" cy="1186"/>
              <a:chOff x="2430" y="1923"/>
              <a:chExt cx="2415" cy="1436"/>
            </a:xfrm>
          </p:grpSpPr>
          <p:grpSp>
            <p:nvGrpSpPr>
              <p:cNvPr id="18442" name="Group 5"/>
              <p:cNvGrpSpPr>
                <a:grpSpLocks/>
              </p:cNvGrpSpPr>
              <p:nvPr/>
            </p:nvGrpSpPr>
            <p:grpSpPr bwMode="auto">
              <a:xfrm>
                <a:off x="2580" y="1923"/>
                <a:ext cx="1976" cy="327"/>
                <a:chOff x="2580" y="1923"/>
                <a:chExt cx="1976" cy="327"/>
              </a:xfrm>
            </p:grpSpPr>
            <p:sp>
              <p:nvSpPr>
                <p:cNvPr id="18467" name="Freeform 6"/>
                <p:cNvSpPr>
                  <a:spLocks/>
                </p:cNvSpPr>
                <p:nvPr/>
              </p:nvSpPr>
              <p:spPr bwMode="auto">
                <a:xfrm>
                  <a:off x="2759" y="1992"/>
                  <a:ext cx="38" cy="210"/>
                </a:xfrm>
                <a:custGeom>
                  <a:avLst/>
                  <a:gdLst>
                    <a:gd name="T0" fmla="*/ 24 w 38"/>
                    <a:gd name="T1" fmla="*/ 2 h 210"/>
                    <a:gd name="T2" fmla="*/ 16 w 38"/>
                    <a:gd name="T3" fmla="*/ 0 h 210"/>
                    <a:gd name="T4" fmla="*/ 8 w 38"/>
                    <a:gd name="T5" fmla="*/ 0 h 210"/>
                    <a:gd name="T6" fmla="*/ 2 w 38"/>
                    <a:gd name="T7" fmla="*/ 1 h 210"/>
                    <a:gd name="T8" fmla="*/ 1 w 38"/>
                    <a:gd name="T9" fmla="*/ 9 h 210"/>
                    <a:gd name="T10" fmla="*/ 1 w 38"/>
                    <a:gd name="T11" fmla="*/ 14 h 210"/>
                    <a:gd name="T12" fmla="*/ 4 w 38"/>
                    <a:gd name="T13" fmla="*/ 22 h 210"/>
                    <a:gd name="T14" fmla="*/ 7 w 38"/>
                    <a:gd name="T15" fmla="*/ 22 h 210"/>
                    <a:gd name="T16" fmla="*/ 2 w 38"/>
                    <a:gd name="T17" fmla="*/ 31 h 210"/>
                    <a:gd name="T18" fmla="*/ 0 w 38"/>
                    <a:gd name="T19" fmla="*/ 44 h 210"/>
                    <a:gd name="T20" fmla="*/ 0 w 38"/>
                    <a:gd name="T21" fmla="*/ 57 h 210"/>
                    <a:gd name="T22" fmla="*/ 1 w 38"/>
                    <a:gd name="T23" fmla="*/ 72 h 210"/>
                    <a:gd name="T24" fmla="*/ 2 w 38"/>
                    <a:gd name="T25" fmla="*/ 87 h 210"/>
                    <a:gd name="T26" fmla="*/ 7 w 38"/>
                    <a:gd name="T27" fmla="*/ 88 h 210"/>
                    <a:gd name="T28" fmla="*/ 7 w 38"/>
                    <a:gd name="T29" fmla="*/ 92 h 210"/>
                    <a:gd name="T30" fmla="*/ 10 w 38"/>
                    <a:gd name="T31" fmla="*/ 94 h 210"/>
                    <a:gd name="T32" fmla="*/ 10 w 38"/>
                    <a:gd name="T33" fmla="*/ 110 h 210"/>
                    <a:gd name="T34" fmla="*/ 12 w 38"/>
                    <a:gd name="T35" fmla="*/ 112 h 210"/>
                    <a:gd name="T36" fmla="*/ 12 w 38"/>
                    <a:gd name="T37" fmla="*/ 141 h 210"/>
                    <a:gd name="T38" fmla="*/ 12 w 38"/>
                    <a:gd name="T39" fmla="*/ 158 h 210"/>
                    <a:gd name="T40" fmla="*/ 8 w 38"/>
                    <a:gd name="T41" fmla="*/ 178 h 210"/>
                    <a:gd name="T42" fmla="*/ 7 w 38"/>
                    <a:gd name="T43" fmla="*/ 204 h 210"/>
                    <a:gd name="T44" fmla="*/ 11 w 38"/>
                    <a:gd name="T45" fmla="*/ 206 h 210"/>
                    <a:gd name="T46" fmla="*/ 11 w 38"/>
                    <a:gd name="T47" fmla="*/ 209 h 210"/>
                    <a:gd name="T48" fmla="*/ 17 w 38"/>
                    <a:gd name="T49" fmla="*/ 209 h 210"/>
                    <a:gd name="T50" fmla="*/ 18 w 38"/>
                    <a:gd name="T51" fmla="*/ 208 h 210"/>
                    <a:gd name="T52" fmla="*/ 21 w 38"/>
                    <a:gd name="T53" fmla="*/ 208 h 210"/>
                    <a:gd name="T54" fmla="*/ 21 w 38"/>
                    <a:gd name="T55" fmla="*/ 209 h 210"/>
                    <a:gd name="T56" fmla="*/ 25 w 38"/>
                    <a:gd name="T57" fmla="*/ 209 h 210"/>
                    <a:gd name="T58" fmla="*/ 35 w 38"/>
                    <a:gd name="T59" fmla="*/ 208 h 210"/>
                    <a:gd name="T60" fmla="*/ 35 w 38"/>
                    <a:gd name="T61" fmla="*/ 206 h 210"/>
                    <a:gd name="T62" fmla="*/ 26 w 38"/>
                    <a:gd name="T63" fmla="*/ 202 h 210"/>
                    <a:gd name="T64" fmla="*/ 26 w 38"/>
                    <a:gd name="T65" fmla="*/ 198 h 210"/>
                    <a:gd name="T66" fmla="*/ 35 w 38"/>
                    <a:gd name="T67" fmla="*/ 196 h 210"/>
                    <a:gd name="T68" fmla="*/ 35 w 38"/>
                    <a:gd name="T69" fmla="*/ 194 h 210"/>
                    <a:gd name="T70" fmla="*/ 29 w 38"/>
                    <a:gd name="T71" fmla="*/ 190 h 210"/>
                    <a:gd name="T72" fmla="*/ 29 w 38"/>
                    <a:gd name="T73" fmla="*/ 161 h 210"/>
                    <a:gd name="T74" fmla="*/ 30 w 38"/>
                    <a:gd name="T75" fmla="*/ 135 h 210"/>
                    <a:gd name="T76" fmla="*/ 30 w 38"/>
                    <a:gd name="T77" fmla="*/ 109 h 210"/>
                    <a:gd name="T78" fmla="*/ 30 w 38"/>
                    <a:gd name="T79" fmla="*/ 94 h 210"/>
                    <a:gd name="T80" fmla="*/ 30 w 38"/>
                    <a:gd name="T81" fmla="*/ 90 h 210"/>
                    <a:gd name="T82" fmla="*/ 30 w 38"/>
                    <a:gd name="T83" fmla="*/ 69 h 210"/>
                    <a:gd name="T84" fmla="*/ 37 w 38"/>
                    <a:gd name="T85" fmla="*/ 64 h 210"/>
                    <a:gd name="T86" fmla="*/ 37 w 38"/>
                    <a:gd name="T87" fmla="*/ 62 h 210"/>
                    <a:gd name="T88" fmla="*/ 23 w 38"/>
                    <a:gd name="T89" fmla="*/ 33 h 210"/>
                    <a:gd name="T90" fmla="*/ 16 w 38"/>
                    <a:gd name="T91" fmla="*/ 30 h 210"/>
                    <a:gd name="T92" fmla="*/ 17 w 38"/>
                    <a:gd name="T93" fmla="*/ 28 h 210"/>
                    <a:gd name="T94" fmla="*/ 21 w 38"/>
                    <a:gd name="T95" fmla="*/ 26 h 210"/>
                    <a:gd name="T96" fmla="*/ 21 w 38"/>
                    <a:gd name="T97" fmla="*/ 25 h 210"/>
                    <a:gd name="T98" fmla="*/ 23 w 38"/>
                    <a:gd name="T99" fmla="*/ 24 h 210"/>
                    <a:gd name="T100" fmla="*/ 23 w 38"/>
                    <a:gd name="T101" fmla="*/ 22 h 210"/>
                    <a:gd name="T102" fmla="*/ 24 w 38"/>
                    <a:gd name="T103" fmla="*/ 21 h 210"/>
                    <a:gd name="T104" fmla="*/ 23 w 38"/>
                    <a:gd name="T105" fmla="*/ 20 h 210"/>
                    <a:gd name="T106" fmla="*/ 24 w 38"/>
                    <a:gd name="T107" fmla="*/ 19 h 210"/>
                    <a:gd name="T108" fmla="*/ 21 w 38"/>
                    <a:gd name="T109" fmla="*/ 14 h 210"/>
                    <a:gd name="T110" fmla="*/ 23 w 38"/>
                    <a:gd name="T111" fmla="*/ 12 h 210"/>
                    <a:gd name="T112" fmla="*/ 21 w 38"/>
                    <a:gd name="T113" fmla="*/ 9 h 210"/>
                    <a:gd name="T114" fmla="*/ 24 w 38"/>
                    <a:gd name="T115" fmla="*/ 7 h 210"/>
                    <a:gd name="T116" fmla="*/ 24 w 38"/>
                    <a:gd name="T117" fmla="*/ 2 h 21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38" h="210">
                      <a:moveTo>
                        <a:pt x="24" y="2"/>
                      </a:move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2" y="1"/>
                      </a:lnTo>
                      <a:lnTo>
                        <a:pt x="1" y="9"/>
                      </a:lnTo>
                      <a:lnTo>
                        <a:pt x="1" y="14"/>
                      </a:lnTo>
                      <a:lnTo>
                        <a:pt x="4" y="22"/>
                      </a:lnTo>
                      <a:lnTo>
                        <a:pt x="7" y="22"/>
                      </a:lnTo>
                      <a:lnTo>
                        <a:pt x="2" y="31"/>
                      </a:lnTo>
                      <a:lnTo>
                        <a:pt x="0" y="44"/>
                      </a:lnTo>
                      <a:lnTo>
                        <a:pt x="0" y="57"/>
                      </a:lnTo>
                      <a:lnTo>
                        <a:pt x="1" y="72"/>
                      </a:lnTo>
                      <a:lnTo>
                        <a:pt x="2" y="87"/>
                      </a:lnTo>
                      <a:lnTo>
                        <a:pt x="7" y="88"/>
                      </a:lnTo>
                      <a:lnTo>
                        <a:pt x="7" y="92"/>
                      </a:lnTo>
                      <a:lnTo>
                        <a:pt x="10" y="94"/>
                      </a:lnTo>
                      <a:lnTo>
                        <a:pt x="10" y="110"/>
                      </a:lnTo>
                      <a:lnTo>
                        <a:pt x="12" y="112"/>
                      </a:lnTo>
                      <a:lnTo>
                        <a:pt x="12" y="141"/>
                      </a:lnTo>
                      <a:lnTo>
                        <a:pt x="12" y="158"/>
                      </a:lnTo>
                      <a:lnTo>
                        <a:pt x="8" y="178"/>
                      </a:lnTo>
                      <a:lnTo>
                        <a:pt x="7" y="204"/>
                      </a:lnTo>
                      <a:lnTo>
                        <a:pt x="11" y="206"/>
                      </a:lnTo>
                      <a:lnTo>
                        <a:pt x="11" y="209"/>
                      </a:lnTo>
                      <a:lnTo>
                        <a:pt x="17" y="209"/>
                      </a:lnTo>
                      <a:lnTo>
                        <a:pt x="18" y="208"/>
                      </a:lnTo>
                      <a:lnTo>
                        <a:pt x="21" y="208"/>
                      </a:lnTo>
                      <a:lnTo>
                        <a:pt x="21" y="209"/>
                      </a:lnTo>
                      <a:lnTo>
                        <a:pt x="25" y="209"/>
                      </a:lnTo>
                      <a:lnTo>
                        <a:pt x="35" y="208"/>
                      </a:lnTo>
                      <a:lnTo>
                        <a:pt x="35" y="206"/>
                      </a:lnTo>
                      <a:lnTo>
                        <a:pt x="26" y="202"/>
                      </a:lnTo>
                      <a:lnTo>
                        <a:pt x="26" y="198"/>
                      </a:lnTo>
                      <a:lnTo>
                        <a:pt x="35" y="196"/>
                      </a:lnTo>
                      <a:lnTo>
                        <a:pt x="35" y="194"/>
                      </a:lnTo>
                      <a:lnTo>
                        <a:pt x="29" y="190"/>
                      </a:lnTo>
                      <a:lnTo>
                        <a:pt x="29" y="161"/>
                      </a:lnTo>
                      <a:lnTo>
                        <a:pt x="30" y="135"/>
                      </a:lnTo>
                      <a:lnTo>
                        <a:pt x="30" y="109"/>
                      </a:lnTo>
                      <a:lnTo>
                        <a:pt x="30" y="94"/>
                      </a:lnTo>
                      <a:lnTo>
                        <a:pt x="30" y="90"/>
                      </a:lnTo>
                      <a:lnTo>
                        <a:pt x="30" y="69"/>
                      </a:lnTo>
                      <a:lnTo>
                        <a:pt x="37" y="64"/>
                      </a:lnTo>
                      <a:lnTo>
                        <a:pt x="37" y="62"/>
                      </a:lnTo>
                      <a:lnTo>
                        <a:pt x="23" y="33"/>
                      </a:lnTo>
                      <a:lnTo>
                        <a:pt x="16" y="30"/>
                      </a:lnTo>
                      <a:lnTo>
                        <a:pt x="17" y="28"/>
                      </a:lnTo>
                      <a:lnTo>
                        <a:pt x="21" y="26"/>
                      </a:lnTo>
                      <a:lnTo>
                        <a:pt x="21" y="25"/>
                      </a:lnTo>
                      <a:lnTo>
                        <a:pt x="23" y="24"/>
                      </a:lnTo>
                      <a:lnTo>
                        <a:pt x="23" y="22"/>
                      </a:lnTo>
                      <a:lnTo>
                        <a:pt x="24" y="21"/>
                      </a:lnTo>
                      <a:lnTo>
                        <a:pt x="23" y="20"/>
                      </a:lnTo>
                      <a:lnTo>
                        <a:pt x="24" y="19"/>
                      </a:lnTo>
                      <a:lnTo>
                        <a:pt x="21" y="14"/>
                      </a:lnTo>
                      <a:lnTo>
                        <a:pt x="23" y="12"/>
                      </a:lnTo>
                      <a:lnTo>
                        <a:pt x="21" y="9"/>
                      </a:lnTo>
                      <a:lnTo>
                        <a:pt x="24" y="7"/>
                      </a:lnTo>
                      <a:lnTo>
                        <a:pt x="24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8" name="Freeform 7"/>
                <p:cNvSpPr>
                  <a:spLocks/>
                </p:cNvSpPr>
                <p:nvPr/>
              </p:nvSpPr>
              <p:spPr bwMode="auto">
                <a:xfrm>
                  <a:off x="2580" y="1998"/>
                  <a:ext cx="68" cy="241"/>
                </a:xfrm>
                <a:custGeom>
                  <a:avLst/>
                  <a:gdLst>
                    <a:gd name="T0" fmla="*/ 40 w 68"/>
                    <a:gd name="T1" fmla="*/ 3 h 241"/>
                    <a:gd name="T2" fmla="*/ 54 w 68"/>
                    <a:gd name="T3" fmla="*/ 0 h 241"/>
                    <a:gd name="T4" fmla="*/ 59 w 68"/>
                    <a:gd name="T5" fmla="*/ 5 h 241"/>
                    <a:gd name="T6" fmla="*/ 61 w 68"/>
                    <a:gd name="T7" fmla="*/ 3 h 241"/>
                    <a:gd name="T8" fmla="*/ 64 w 68"/>
                    <a:gd name="T9" fmla="*/ 14 h 241"/>
                    <a:gd name="T10" fmla="*/ 57 w 68"/>
                    <a:gd name="T11" fmla="*/ 20 h 241"/>
                    <a:gd name="T12" fmla="*/ 56 w 68"/>
                    <a:gd name="T13" fmla="*/ 26 h 241"/>
                    <a:gd name="T14" fmla="*/ 55 w 68"/>
                    <a:gd name="T15" fmla="*/ 27 h 241"/>
                    <a:gd name="T16" fmla="*/ 54 w 68"/>
                    <a:gd name="T17" fmla="*/ 32 h 241"/>
                    <a:gd name="T18" fmla="*/ 48 w 68"/>
                    <a:gd name="T19" fmla="*/ 34 h 241"/>
                    <a:gd name="T20" fmla="*/ 48 w 68"/>
                    <a:gd name="T21" fmla="*/ 36 h 241"/>
                    <a:gd name="T22" fmla="*/ 57 w 68"/>
                    <a:gd name="T23" fmla="*/ 43 h 241"/>
                    <a:gd name="T24" fmla="*/ 64 w 68"/>
                    <a:gd name="T25" fmla="*/ 77 h 241"/>
                    <a:gd name="T26" fmla="*/ 59 w 68"/>
                    <a:gd name="T27" fmla="*/ 86 h 241"/>
                    <a:gd name="T28" fmla="*/ 59 w 68"/>
                    <a:gd name="T29" fmla="*/ 149 h 241"/>
                    <a:gd name="T30" fmla="*/ 52 w 68"/>
                    <a:gd name="T31" fmla="*/ 151 h 241"/>
                    <a:gd name="T32" fmla="*/ 50 w 68"/>
                    <a:gd name="T33" fmla="*/ 162 h 241"/>
                    <a:gd name="T34" fmla="*/ 48 w 68"/>
                    <a:gd name="T35" fmla="*/ 189 h 241"/>
                    <a:gd name="T36" fmla="*/ 48 w 68"/>
                    <a:gd name="T37" fmla="*/ 202 h 241"/>
                    <a:gd name="T38" fmla="*/ 59 w 68"/>
                    <a:gd name="T39" fmla="*/ 211 h 241"/>
                    <a:gd name="T40" fmla="*/ 67 w 68"/>
                    <a:gd name="T41" fmla="*/ 216 h 241"/>
                    <a:gd name="T42" fmla="*/ 67 w 68"/>
                    <a:gd name="T43" fmla="*/ 219 h 241"/>
                    <a:gd name="T44" fmla="*/ 50 w 68"/>
                    <a:gd name="T45" fmla="*/ 215 h 241"/>
                    <a:gd name="T46" fmla="*/ 48 w 68"/>
                    <a:gd name="T47" fmla="*/ 212 h 241"/>
                    <a:gd name="T48" fmla="*/ 46 w 68"/>
                    <a:gd name="T49" fmla="*/ 215 h 241"/>
                    <a:gd name="T50" fmla="*/ 44 w 68"/>
                    <a:gd name="T51" fmla="*/ 215 h 241"/>
                    <a:gd name="T52" fmla="*/ 42 w 68"/>
                    <a:gd name="T53" fmla="*/ 204 h 241"/>
                    <a:gd name="T54" fmla="*/ 40 w 68"/>
                    <a:gd name="T55" fmla="*/ 159 h 241"/>
                    <a:gd name="T56" fmla="*/ 37 w 68"/>
                    <a:gd name="T57" fmla="*/ 159 h 241"/>
                    <a:gd name="T58" fmla="*/ 28 w 68"/>
                    <a:gd name="T59" fmla="*/ 199 h 241"/>
                    <a:gd name="T60" fmla="*/ 28 w 68"/>
                    <a:gd name="T61" fmla="*/ 225 h 241"/>
                    <a:gd name="T62" fmla="*/ 24 w 68"/>
                    <a:gd name="T63" fmla="*/ 237 h 241"/>
                    <a:gd name="T64" fmla="*/ 20 w 68"/>
                    <a:gd name="T65" fmla="*/ 240 h 241"/>
                    <a:gd name="T66" fmla="*/ 18 w 68"/>
                    <a:gd name="T67" fmla="*/ 233 h 241"/>
                    <a:gd name="T68" fmla="*/ 21 w 68"/>
                    <a:gd name="T69" fmla="*/ 226 h 241"/>
                    <a:gd name="T70" fmla="*/ 24 w 68"/>
                    <a:gd name="T71" fmla="*/ 210 h 241"/>
                    <a:gd name="T72" fmla="*/ 24 w 68"/>
                    <a:gd name="T73" fmla="*/ 152 h 241"/>
                    <a:gd name="T74" fmla="*/ 28 w 68"/>
                    <a:gd name="T75" fmla="*/ 96 h 241"/>
                    <a:gd name="T76" fmla="*/ 21 w 68"/>
                    <a:gd name="T77" fmla="*/ 91 h 241"/>
                    <a:gd name="T78" fmla="*/ 21 w 68"/>
                    <a:gd name="T79" fmla="*/ 83 h 241"/>
                    <a:gd name="T80" fmla="*/ 21 w 68"/>
                    <a:gd name="T81" fmla="*/ 68 h 241"/>
                    <a:gd name="T82" fmla="*/ 14 w 68"/>
                    <a:gd name="T83" fmla="*/ 72 h 241"/>
                    <a:gd name="T84" fmla="*/ 21 w 68"/>
                    <a:gd name="T85" fmla="*/ 81 h 241"/>
                    <a:gd name="T86" fmla="*/ 21 w 68"/>
                    <a:gd name="T87" fmla="*/ 90 h 241"/>
                    <a:gd name="T88" fmla="*/ 14 w 68"/>
                    <a:gd name="T89" fmla="*/ 85 h 241"/>
                    <a:gd name="T90" fmla="*/ 11 w 68"/>
                    <a:gd name="T91" fmla="*/ 79 h 241"/>
                    <a:gd name="T92" fmla="*/ 7 w 68"/>
                    <a:gd name="T93" fmla="*/ 80 h 241"/>
                    <a:gd name="T94" fmla="*/ 0 w 68"/>
                    <a:gd name="T95" fmla="*/ 72 h 241"/>
                    <a:gd name="T96" fmla="*/ 0 w 68"/>
                    <a:gd name="T97" fmla="*/ 68 h 241"/>
                    <a:gd name="T98" fmla="*/ 4 w 68"/>
                    <a:gd name="T99" fmla="*/ 67 h 241"/>
                    <a:gd name="T100" fmla="*/ 12 w 68"/>
                    <a:gd name="T101" fmla="*/ 56 h 241"/>
                    <a:gd name="T102" fmla="*/ 21 w 68"/>
                    <a:gd name="T103" fmla="*/ 47 h 241"/>
                    <a:gd name="T104" fmla="*/ 32 w 68"/>
                    <a:gd name="T105" fmla="*/ 36 h 241"/>
                    <a:gd name="T106" fmla="*/ 40 w 68"/>
                    <a:gd name="T107" fmla="*/ 32 h 241"/>
                    <a:gd name="T108" fmla="*/ 40 w 68"/>
                    <a:gd name="T109" fmla="*/ 25 h 241"/>
                    <a:gd name="T110" fmla="*/ 37 w 68"/>
                    <a:gd name="T111" fmla="*/ 21 h 241"/>
                    <a:gd name="T112" fmla="*/ 37 w 68"/>
                    <a:gd name="T113" fmla="*/ 12 h 241"/>
                    <a:gd name="T114" fmla="*/ 35 w 68"/>
                    <a:gd name="T115" fmla="*/ 10 h 241"/>
                    <a:gd name="T116" fmla="*/ 40 w 68"/>
                    <a:gd name="T117" fmla="*/ 3 h 24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68" h="241">
                      <a:moveTo>
                        <a:pt x="40" y="3"/>
                      </a:moveTo>
                      <a:lnTo>
                        <a:pt x="54" y="0"/>
                      </a:lnTo>
                      <a:lnTo>
                        <a:pt x="59" y="5"/>
                      </a:lnTo>
                      <a:lnTo>
                        <a:pt x="61" y="3"/>
                      </a:lnTo>
                      <a:lnTo>
                        <a:pt x="64" y="14"/>
                      </a:lnTo>
                      <a:lnTo>
                        <a:pt x="57" y="20"/>
                      </a:lnTo>
                      <a:lnTo>
                        <a:pt x="56" y="26"/>
                      </a:lnTo>
                      <a:lnTo>
                        <a:pt x="55" y="27"/>
                      </a:lnTo>
                      <a:lnTo>
                        <a:pt x="54" y="32"/>
                      </a:lnTo>
                      <a:lnTo>
                        <a:pt x="48" y="34"/>
                      </a:lnTo>
                      <a:lnTo>
                        <a:pt x="48" y="36"/>
                      </a:lnTo>
                      <a:lnTo>
                        <a:pt x="57" y="43"/>
                      </a:lnTo>
                      <a:lnTo>
                        <a:pt x="64" y="77"/>
                      </a:lnTo>
                      <a:lnTo>
                        <a:pt x="59" y="86"/>
                      </a:lnTo>
                      <a:lnTo>
                        <a:pt x="59" y="149"/>
                      </a:lnTo>
                      <a:lnTo>
                        <a:pt x="52" y="151"/>
                      </a:lnTo>
                      <a:lnTo>
                        <a:pt x="50" y="162"/>
                      </a:lnTo>
                      <a:lnTo>
                        <a:pt x="48" y="189"/>
                      </a:lnTo>
                      <a:lnTo>
                        <a:pt x="48" y="202"/>
                      </a:lnTo>
                      <a:lnTo>
                        <a:pt x="59" y="211"/>
                      </a:lnTo>
                      <a:lnTo>
                        <a:pt x="67" y="216"/>
                      </a:lnTo>
                      <a:lnTo>
                        <a:pt x="67" y="219"/>
                      </a:lnTo>
                      <a:lnTo>
                        <a:pt x="50" y="215"/>
                      </a:lnTo>
                      <a:lnTo>
                        <a:pt x="48" y="212"/>
                      </a:lnTo>
                      <a:lnTo>
                        <a:pt x="46" y="215"/>
                      </a:lnTo>
                      <a:lnTo>
                        <a:pt x="44" y="215"/>
                      </a:lnTo>
                      <a:lnTo>
                        <a:pt x="42" y="204"/>
                      </a:lnTo>
                      <a:lnTo>
                        <a:pt x="40" y="159"/>
                      </a:lnTo>
                      <a:lnTo>
                        <a:pt x="37" y="159"/>
                      </a:lnTo>
                      <a:lnTo>
                        <a:pt x="28" y="199"/>
                      </a:lnTo>
                      <a:lnTo>
                        <a:pt x="28" y="225"/>
                      </a:lnTo>
                      <a:lnTo>
                        <a:pt x="24" y="237"/>
                      </a:lnTo>
                      <a:lnTo>
                        <a:pt x="20" y="240"/>
                      </a:lnTo>
                      <a:lnTo>
                        <a:pt x="18" y="233"/>
                      </a:lnTo>
                      <a:lnTo>
                        <a:pt x="21" y="226"/>
                      </a:lnTo>
                      <a:lnTo>
                        <a:pt x="24" y="210"/>
                      </a:lnTo>
                      <a:lnTo>
                        <a:pt x="24" y="152"/>
                      </a:lnTo>
                      <a:lnTo>
                        <a:pt x="28" y="96"/>
                      </a:lnTo>
                      <a:lnTo>
                        <a:pt x="21" y="91"/>
                      </a:lnTo>
                      <a:lnTo>
                        <a:pt x="21" y="83"/>
                      </a:lnTo>
                      <a:lnTo>
                        <a:pt x="21" y="68"/>
                      </a:lnTo>
                      <a:lnTo>
                        <a:pt x="14" y="72"/>
                      </a:lnTo>
                      <a:lnTo>
                        <a:pt x="21" y="81"/>
                      </a:lnTo>
                      <a:lnTo>
                        <a:pt x="21" y="90"/>
                      </a:lnTo>
                      <a:lnTo>
                        <a:pt x="14" y="85"/>
                      </a:lnTo>
                      <a:lnTo>
                        <a:pt x="11" y="79"/>
                      </a:lnTo>
                      <a:lnTo>
                        <a:pt x="7" y="80"/>
                      </a:lnTo>
                      <a:lnTo>
                        <a:pt x="0" y="72"/>
                      </a:lnTo>
                      <a:lnTo>
                        <a:pt x="0" y="68"/>
                      </a:lnTo>
                      <a:lnTo>
                        <a:pt x="4" y="67"/>
                      </a:lnTo>
                      <a:lnTo>
                        <a:pt x="12" y="56"/>
                      </a:lnTo>
                      <a:lnTo>
                        <a:pt x="21" y="47"/>
                      </a:lnTo>
                      <a:lnTo>
                        <a:pt x="32" y="36"/>
                      </a:lnTo>
                      <a:lnTo>
                        <a:pt x="40" y="32"/>
                      </a:lnTo>
                      <a:lnTo>
                        <a:pt x="40" y="25"/>
                      </a:lnTo>
                      <a:lnTo>
                        <a:pt x="37" y="21"/>
                      </a:lnTo>
                      <a:lnTo>
                        <a:pt x="37" y="12"/>
                      </a:lnTo>
                      <a:lnTo>
                        <a:pt x="35" y="10"/>
                      </a:lnTo>
                      <a:lnTo>
                        <a:pt x="40" y="3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9" name="Freeform 8"/>
                <p:cNvSpPr>
                  <a:spLocks/>
                </p:cNvSpPr>
                <p:nvPr/>
              </p:nvSpPr>
              <p:spPr bwMode="auto">
                <a:xfrm>
                  <a:off x="2876" y="2006"/>
                  <a:ext cx="46" cy="173"/>
                </a:xfrm>
                <a:custGeom>
                  <a:avLst/>
                  <a:gdLst>
                    <a:gd name="T0" fmla="*/ 27 w 46"/>
                    <a:gd name="T1" fmla="*/ 2 h 173"/>
                    <a:gd name="T2" fmla="*/ 37 w 46"/>
                    <a:gd name="T3" fmla="*/ 0 h 173"/>
                    <a:gd name="T4" fmla="*/ 41 w 46"/>
                    <a:gd name="T5" fmla="*/ 4 h 173"/>
                    <a:gd name="T6" fmla="*/ 42 w 46"/>
                    <a:gd name="T7" fmla="*/ 2 h 173"/>
                    <a:gd name="T8" fmla="*/ 44 w 46"/>
                    <a:gd name="T9" fmla="*/ 11 h 173"/>
                    <a:gd name="T10" fmla="*/ 39 w 46"/>
                    <a:gd name="T11" fmla="*/ 14 h 173"/>
                    <a:gd name="T12" fmla="*/ 39 w 46"/>
                    <a:gd name="T13" fmla="*/ 19 h 173"/>
                    <a:gd name="T14" fmla="*/ 38 w 46"/>
                    <a:gd name="T15" fmla="*/ 19 h 173"/>
                    <a:gd name="T16" fmla="*/ 37 w 46"/>
                    <a:gd name="T17" fmla="*/ 24 h 173"/>
                    <a:gd name="T18" fmla="*/ 33 w 46"/>
                    <a:gd name="T19" fmla="*/ 24 h 173"/>
                    <a:gd name="T20" fmla="*/ 33 w 46"/>
                    <a:gd name="T21" fmla="*/ 26 h 173"/>
                    <a:gd name="T22" fmla="*/ 39 w 46"/>
                    <a:gd name="T23" fmla="*/ 31 h 173"/>
                    <a:gd name="T24" fmla="*/ 44 w 46"/>
                    <a:gd name="T25" fmla="*/ 55 h 173"/>
                    <a:gd name="T26" fmla="*/ 41 w 46"/>
                    <a:gd name="T27" fmla="*/ 62 h 173"/>
                    <a:gd name="T28" fmla="*/ 41 w 46"/>
                    <a:gd name="T29" fmla="*/ 107 h 173"/>
                    <a:gd name="T30" fmla="*/ 36 w 46"/>
                    <a:gd name="T31" fmla="*/ 109 h 173"/>
                    <a:gd name="T32" fmla="*/ 35 w 46"/>
                    <a:gd name="T33" fmla="*/ 117 h 173"/>
                    <a:gd name="T34" fmla="*/ 33 w 46"/>
                    <a:gd name="T35" fmla="*/ 136 h 173"/>
                    <a:gd name="T36" fmla="*/ 33 w 46"/>
                    <a:gd name="T37" fmla="*/ 146 h 173"/>
                    <a:gd name="T38" fmla="*/ 41 w 46"/>
                    <a:gd name="T39" fmla="*/ 153 h 173"/>
                    <a:gd name="T40" fmla="*/ 45 w 46"/>
                    <a:gd name="T41" fmla="*/ 156 h 173"/>
                    <a:gd name="T42" fmla="*/ 45 w 46"/>
                    <a:gd name="T43" fmla="*/ 158 h 173"/>
                    <a:gd name="T44" fmla="*/ 34 w 46"/>
                    <a:gd name="T45" fmla="*/ 155 h 173"/>
                    <a:gd name="T46" fmla="*/ 33 w 46"/>
                    <a:gd name="T47" fmla="*/ 153 h 173"/>
                    <a:gd name="T48" fmla="*/ 31 w 46"/>
                    <a:gd name="T49" fmla="*/ 155 h 173"/>
                    <a:gd name="T50" fmla="*/ 31 w 46"/>
                    <a:gd name="T51" fmla="*/ 155 h 173"/>
                    <a:gd name="T52" fmla="*/ 29 w 46"/>
                    <a:gd name="T53" fmla="*/ 147 h 173"/>
                    <a:gd name="T54" fmla="*/ 27 w 46"/>
                    <a:gd name="T55" fmla="*/ 115 h 173"/>
                    <a:gd name="T56" fmla="*/ 25 w 46"/>
                    <a:gd name="T57" fmla="*/ 115 h 173"/>
                    <a:gd name="T58" fmla="*/ 19 w 46"/>
                    <a:gd name="T59" fmla="*/ 143 h 173"/>
                    <a:gd name="T60" fmla="*/ 19 w 46"/>
                    <a:gd name="T61" fmla="*/ 161 h 173"/>
                    <a:gd name="T62" fmla="*/ 16 w 46"/>
                    <a:gd name="T63" fmla="*/ 171 h 173"/>
                    <a:gd name="T64" fmla="*/ 14 w 46"/>
                    <a:gd name="T65" fmla="*/ 172 h 173"/>
                    <a:gd name="T66" fmla="*/ 12 w 46"/>
                    <a:gd name="T67" fmla="*/ 168 h 173"/>
                    <a:gd name="T68" fmla="*/ 14 w 46"/>
                    <a:gd name="T69" fmla="*/ 163 h 173"/>
                    <a:gd name="T70" fmla="*/ 16 w 46"/>
                    <a:gd name="T71" fmla="*/ 151 h 173"/>
                    <a:gd name="T72" fmla="*/ 17 w 46"/>
                    <a:gd name="T73" fmla="*/ 110 h 173"/>
                    <a:gd name="T74" fmla="*/ 19 w 46"/>
                    <a:gd name="T75" fmla="*/ 70 h 173"/>
                    <a:gd name="T76" fmla="*/ 15 w 46"/>
                    <a:gd name="T77" fmla="*/ 66 h 173"/>
                    <a:gd name="T78" fmla="*/ 15 w 46"/>
                    <a:gd name="T79" fmla="*/ 60 h 173"/>
                    <a:gd name="T80" fmla="*/ 15 w 46"/>
                    <a:gd name="T81" fmla="*/ 49 h 173"/>
                    <a:gd name="T82" fmla="*/ 10 w 46"/>
                    <a:gd name="T83" fmla="*/ 52 h 173"/>
                    <a:gd name="T84" fmla="*/ 14 w 46"/>
                    <a:gd name="T85" fmla="*/ 58 h 173"/>
                    <a:gd name="T86" fmla="*/ 14 w 46"/>
                    <a:gd name="T87" fmla="*/ 65 h 173"/>
                    <a:gd name="T88" fmla="*/ 10 w 46"/>
                    <a:gd name="T89" fmla="*/ 61 h 173"/>
                    <a:gd name="T90" fmla="*/ 8 w 46"/>
                    <a:gd name="T91" fmla="*/ 57 h 173"/>
                    <a:gd name="T92" fmla="*/ 4 w 46"/>
                    <a:gd name="T93" fmla="*/ 58 h 173"/>
                    <a:gd name="T94" fmla="*/ 0 w 46"/>
                    <a:gd name="T95" fmla="*/ 52 h 173"/>
                    <a:gd name="T96" fmla="*/ 0 w 46"/>
                    <a:gd name="T97" fmla="*/ 49 h 173"/>
                    <a:gd name="T98" fmla="*/ 3 w 46"/>
                    <a:gd name="T99" fmla="*/ 48 h 173"/>
                    <a:gd name="T100" fmla="*/ 8 w 46"/>
                    <a:gd name="T101" fmla="*/ 40 h 173"/>
                    <a:gd name="T102" fmla="*/ 14 w 46"/>
                    <a:gd name="T103" fmla="*/ 34 h 173"/>
                    <a:gd name="T104" fmla="*/ 22 w 46"/>
                    <a:gd name="T105" fmla="*/ 26 h 173"/>
                    <a:gd name="T106" fmla="*/ 27 w 46"/>
                    <a:gd name="T107" fmla="*/ 24 h 173"/>
                    <a:gd name="T108" fmla="*/ 27 w 46"/>
                    <a:gd name="T109" fmla="*/ 18 h 173"/>
                    <a:gd name="T110" fmla="*/ 25 w 46"/>
                    <a:gd name="T111" fmla="*/ 15 h 173"/>
                    <a:gd name="T112" fmla="*/ 25 w 46"/>
                    <a:gd name="T113" fmla="*/ 9 h 173"/>
                    <a:gd name="T114" fmla="*/ 24 w 46"/>
                    <a:gd name="T115" fmla="*/ 7 h 173"/>
                    <a:gd name="T116" fmla="*/ 27 w 46"/>
                    <a:gd name="T117" fmla="*/ 2 h 173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46" h="173">
                      <a:moveTo>
                        <a:pt x="27" y="2"/>
                      </a:moveTo>
                      <a:lnTo>
                        <a:pt x="37" y="0"/>
                      </a:lnTo>
                      <a:lnTo>
                        <a:pt x="41" y="4"/>
                      </a:lnTo>
                      <a:lnTo>
                        <a:pt x="42" y="2"/>
                      </a:lnTo>
                      <a:lnTo>
                        <a:pt x="44" y="11"/>
                      </a:lnTo>
                      <a:lnTo>
                        <a:pt x="39" y="14"/>
                      </a:lnTo>
                      <a:lnTo>
                        <a:pt x="39" y="19"/>
                      </a:lnTo>
                      <a:lnTo>
                        <a:pt x="38" y="19"/>
                      </a:lnTo>
                      <a:lnTo>
                        <a:pt x="37" y="24"/>
                      </a:lnTo>
                      <a:lnTo>
                        <a:pt x="33" y="24"/>
                      </a:lnTo>
                      <a:lnTo>
                        <a:pt x="33" y="26"/>
                      </a:lnTo>
                      <a:lnTo>
                        <a:pt x="39" y="31"/>
                      </a:lnTo>
                      <a:lnTo>
                        <a:pt x="44" y="55"/>
                      </a:lnTo>
                      <a:lnTo>
                        <a:pt x="41" y="62"/>
                      </a:lnTo>
                      <a:lnTo>
                        <a:pt x="41" y="107"/>
                      </a:lnTo>
                      <a:lnTo>
                        <a:pt x="36" y="109"/>
                      </a:lnTo>
                      <a:lnTo>
                        <a:pt x="35" y="117"/>
                      </a:lnTo>
                      <a:lnTo>
                        <a:pt x="33" y="136"/>
                      </a:lnTo>
                      <a:lnTo>
                        <a:pt x="33" y="146"/>
                      </a:lnTo>
                      <a:lnTo>
                        <a:pt x="41" y="153"/>
                      </a:lnTo>
                      <a:lnTo>
                        <a:pt x="45" y="156"/>
                      </a:lnTo>
                      <a:lnTo>
                        <a:pt x="45" y="158"/>
                      </a:lnTo>
                      <a:lnTo>
                        <a:pt x="34" y="155"/>
                      </a:lnTo>
                      <a:lnTo>
                        <a:pt x="33" y="153"/>
                      </a:lnTo>
                      <a:lnTo>
                        <a:pt x="31" y="155"/>
                      </a:lnTo>
                      <a:lnTo>
                        <a:pt x="29" y="147"/>
                      </a:lnTo>
                      <a:lnTo>
                        <a:pt x="27" y="115"/>
                      </a:lnTo>
                      <a:lnTo>
                        <a:pt x="25" y="115"/>
                      </a:lnTo>
                      <a:lnTo>
                        <a:pt x="19" y="143"/>
                      </a:lnTo>
                      <a:lnTo>
                        <a:pt x="19" y="161"/>
                      </a:lnTo>
                      <a:lnTo>
                        <a:pt x="16" y="171"/>
                      </a:lnTo>
                      <a:lnTo>
                        <a:pt x="14" y="172"/>
                      </a:lnTo>
                      <a:lnTo>
                        <a:pt x="12" y="168"/>
                      </a:lnTo>
                      <a:lnTo>
                        <a:pt x="14" y="163"/>
                      </a:lnTo>
                      <a:lnTo>
                        <a:pt x="16" y="151"/>
                      </a:lnTo>
                      <a:lnTo>
                        <a:pt x="17" y="110"/>
                      </a:lnTo>
                      <a:lnTo>
                        <a:pt x="19" y="70"/>
                      </a:lnTo>
                      <a:lnTo>
                        <a:pt x="15" y="66"/>
                      </a:lnTo>
                      <a:lnTo>
                        <a:pt x="15" y="60"/>
                      </a:lnTo>
                      <a:lnTo>
                        <a:pt x="15" y="49"/>
                      </a:lnTo>
                      <a:lnTo>
                        <a:pt x="10" y="52"/>
                      </a:lnTo>
                      <a:lnTo>
                        <a:pt x="14" y="58"/>
                      </a:lnTo>
                      <a:lnTo>
                        <a:pt x="14" y="65"/>
                      </a:lnTo>
                      <a:lnTo>
                        <a:pt x="10" y="61"/>
                      </a:lnTo>
                      <a:lnTo>
                        <a:pt x="8" y="57"/>
                      </a:lnTo>
                      <a:lnTo>
                        <a:pt x="4" y="58"/>
                      </a:lnTo>
                      <a:lnTo>
                        <a:pt x="0" y="52"/>
                      </a:lnTo>
                      <a:lnTo>
                        <a:pt x="0" y="49"/>
                      </a:lnTo>
                      <a:lnTo>
                        <a:pt x="3" y="48"/>
                      </a:lnTo>
                      <a:lnTo>
                        <a:pt x="8" y="40"/>
                      </a:lnTo>
                      <a:lnTo>
                        <a:pt x="14" y="34"/>
                      </a:lnTo>
                      <a:lnTo>
                        <a:pt x="22" y="26"/>
                      </a:lnTo>
                      <a:lnTo>
                        <a:pt x="27" y="24"/>
                      </a:lnTo>
                      <a:lnTo>
                        <a:pt x="27" y="18"/>
                      </a:lnTo>
                      <a:lnTo>
                        <a:pt x="25" y="15"/>
                      </a:lnTo>
                      <a:lnTo>
                        <a:pt x="25" y="9"/>
                      </a:lnTo>
                      <a:lnTo>
                        <a:pt x="24" y="7"/>
                      </a:lnTo>
                      <a:lnTo>
                        <a:pt x="27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0" name="Freeform 9"/>
                <p:cNvSpPr>
                  <a:spLocks/>
                </p:cNvSpPr>
                <p:nvPr/>
              </p:nvSpPr>
              <p:spPr bwMode="auto">
                <a:xfrm>
                  <a:off x="2967" y="1992"/>
                  <a:ext cx="38" cy="212"/>
                </a:xfrm>
                <a:custGeom>
                  <a:avLst/>
                  <a:gdLst>
                    <a:gd name="T0" fmla="*/ 25 w 38"/>
                    <a:gd name="T1" fmla="*/ 2 h 212"/>
                    <a:gd name="T2" fmla="*/ 16 w 38"/>
                    <a:gd name="T3" fmla="*/ 0 h 212"/>
                    <a:gd name="T4" fmla="*/ 8 w 38"/>
                    <a:gd name="T5" fmla="*/ 0 h 212"/>
                    <a:gd name="T6" fmla="*/ 2 w 38"/>
                    <a:gd name="T7" fmla="*/ 1 h 212"/>
                    <a:gd name="T8" fmla="*/ 1 w 38"/>
                    <a:gd name="T9" fmla="*/ 9 h 212"/>
                    <a:gd name="T10" fmla="*/ 1 w 38"/>
                    <a:gd name="T11" fmla="*/ 15 h 212"/>
                    <a:gd name="T12" fmla="*/ 4 w 38"/>
                    <a:gd name="T13" fmla="*/ 22 h 212"/>
                    <a:gd name="T14" fmla="*/ 7 w 38"/>
                    <a:gd name="T15" fmla="*/ 22 h 212"/>
                    <a:gd name="T16" fmla="*/ 2 w 38"/>
                    <a:gd name="T17" fmla="*/ 31 h 212"/>
                    <a:gd name="T18" fmla="*/ 0 w 38"/>
                    <a:gd name="T19" fmla="*/ 44 h 212"/>
                    <a:gd name="T20" fmla="*/ 0 w 38"/>
                    <a:gd name="T21" fmla="*/ 57 h 212"/>
                    <a:gd name="T22" fmla="*/ 1 w 38"/>
                    <a:gd name="T23" fmla="*/ 72 h 212"/>
                    <a:gd name="T24" fmla="*/ 2 w 38"/>
                    <a:gd name="T25" fmla="*/ 88 h 212"/>
                    <a:gd name="T26" fmla="*/ 7 w 38"/>
                    <a:gd name="T27" fmla="*/ 88 h 212"/>
                    <a:gd name="T28" fmla="*/ 7 w 38"/>
                    <a:gd name="T29" fmla="*/ 92 h 212"/>
                    <a:gd name="T30" fmla="*/ 10 w 38"/>
                    <a:gd name="T31" fmla="*/ 94 h 212"/>
                    <a:gd name="T32" fmla="*/ 10 w 38"/>
                    <a:gd name="T33" fmla="*/ 110 h 212"/>
                    <a:gd name="T34" fmla="*/ 12 w 38"/>
                    <a:gd name="T35" fmla="*/ 114 h 212"/>
                    <a:gd name="T36" fmla="*/ 12 w 38"/>
                    <a:gd name="T37" fmla="*/ 142 h 212"/>
                    <a:gd name="T38" fmla="*/ 12 w 38"/>
                    <a:gd name="T39" fmla="*/ 160 h 212"/>
                    <a:gd name="T40" fmla="*/ 8 w 38"/>
                    <a:gd name="T41" fmla="*/ 180 h 212"/>
                    <a:gd name="T42" fmla="*/ 7 w 38"/>
                    <a:gd name="T43" fmla="*/ 206 h 212"/>
                    <a:gd name="T44" fmla="*/ 11 w 38"/>
                    <a:gd name="T45" fmla="*/ 208 h 212"/>
                    <a:gd name="T46" fmla="*/ 11 w 38"/>
                    <a:gd name="T47" fmla="*/ 211 h 212"/>
                    <a:gd name="T48" fmla="*/ 17 w 38"/>
                    <a:gd name="T49" fmla="*/ 211 h 212"/>
                    <a:gd name="T50" fmla="*/ 18 w 38"/>
                    <a:gd name="T51" fmla="*/ 210 h 212"/>
                    <a:gd name="T52" fmla="*/ 21 w 38"/>
                    <a:gd name="T53" fmla="*/ 210 h 212"/>
                    <a:gd name="T54" fmla="*/ 21 w 38"/>
                    <a:gd name="T55" fmla="*/ 211 h 212"/>
                    <a:gd name="T56" fmla="*/ 25 w 38"/>
                    <a:gd name="T57" fmla="*/ 211 h 212"/>
                    <a:gd name="T58" fmla="*/ 35 w 38"/>
                    <a:gd name="T59" fmla="*/ 210 h 212"/>
                    <a:gd name="T60" fmla="*/ 35 w 38"/>
                    <a:gd name="T61" fmla="*/ 208 h 212"/>
                    <a:gd name="T62" fmla="*/ 27 w 38"/>
                    <a:gd name="T63" fmla="*/ 204 h 212"/>
                    <a:gd name="T64" fmla="*/ 27 w 38"/>
                    <a:gd name="T65" fmla="*/ 200 h 212"/>
                    <a:gd name="T66" fmla="*/ 35 w 38"/>
                    <a:gd name="T67" fmla="*/ 198 h 212"/>
                    <a:gd name="T68" fmla="*/ 35 w 38"/>
                    <a:gd name="T69" fmla="*/ 196 h 212"/>
                    <a:gd name="T70" fmla="*/ 29 w 38"/>
                    <a:gd name="T71" fmla="*/ 192 h 212"/>
                    <a:gd name="T72" fmla="*/ 29 w 38"/>
                    <a:gd name="T73" fmla="*/ 163 h 212"/>
                    <a:gd name="T74" fmla="*/ 30 w 38"/>
                    <a:gd name="T75" fmla="*/ 137 h 212"/>
                    <a:gd name="T76" fmla="*/ 30 w 38"/>
                    <a:gd name="T77" fmla="*/ 110 h 212"/>
                    <a:gd name="T78" fmla="*/ 30 w 38"/>
                    <a:gd name="T79" fmla="*/ 94 h 212"/>
                    <a:gd name="T80" fmla="*/ 30 w 38"/>
                    <a:gd name="T81" fmla="*/ 91 h 212"/>
                    <a:gd name="T82" fmla="*/ 30 w 38"/>
                    <a:gd name="T83" fmla="*/ 69 h 212"/>
                    <a:gd name="T84" fmla="*/ 37 w 38"/>
                    <a:gd name="T85" fmla="*/ 65 h 212"/>
                    <a:gd name="T86" fmla="*/ 37 w 38"/>
                    <a:gd name="T87" fmla="*/ 62 h 212"/>
                    <a:gd name="T88" fmla="*/ 23 w 38"/>
                    <a:gd name="T89" fmla="*/ 34 h 212"/>
                    <a:gd name="T90" fmla="*/ 16 w 38"/>
                    <a:gd name="T91" fmla="*/ 30 h 212"/>
                    <a:gd name="T92" fmla="*/ 17 w 38"/>
                    <a:gd name="T93" fmla="*/ 28 h 212"/>
                    <a:gd name="T94" fmla="*/ 22 w 38"/>
                    <a:gd name="T95" fmla="*/ 26 h 212"/>
                    <a:gd name="T96" fmla="*/ 22 w 38"/>
                    <a:gd name="T97" fmla="*/ 25 h 212"/>
                    <a:gd name="T98" fmla="*/ 23 w 38"/>
                    <a:gd name="T99" fmla="*/ 24 h 212"/>
                    <a:gd name="T100" fmla="*/ 23 w 38"/>
                    <a:gd name="T101" fmla="*/ 22 h 212"/>
                    <a:gd name="T102" fmla="*/ 25 w 38"/>
                    <a:gd name="T103" fmla="*/ 21 h 212"/>
                    <a:gd name="T104" fmla="*/ 23 w 38"/>
                    <a:gd name="T105" fmla="*/ 20 h 212"/>
                    <a:gd name="T106" fmla="*/ 24 w 38"/>
                    <a:gd name="T107" fmla="*/ 19 h 212"/>
                    <a:gd name="T108" fmla="*/ 22 w 38"/>
                    <a:gd name="T109" fmla="*/ 15 h 212"/>
                    <a:gd name="T110" fmla="*/ 23 w 38"/>
                    <a:gd name="T111" fmla="*/ 12 h 212"/>
                    <a:gd name="T112" fmla="*/ 22 w 38"/>
                    <a:gd name="T113" fmla="*/ 9 h 212"/>
                    <a:gd name="T114" fmla="*/ 24 w 38"/>
                    <a:gd name="T115" fmla="*/ 7 h 212"/>
                    <a:gd name="T116" fmla="*/ 25 w 38"/>
                    <a:gd name="T117" fmla="*/ 2 h 21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38" h="212">
                      <a:moveTo>
                        <a:pt x="25" y="2"/>
                      </a:move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2" y="1"/>
                      </a:lnTo>
                      <a:lnTo>
                        <a:pt x="1" y="9"/>
                      </a:lnTo>
                      <a:lnTo>
                        <a:pt x="1" y="15"/>
                      </a:lnTo>
                      <a:lnTo>
                        <a:pt x="4" y="22"/>
                      </a:lnTo>
                      <a:lnTo>
                        <a:pt x="7" y="22"/>
                      </a:lnTo>
                      <a:lnTo>
                        <a:pt x="2" y="31"/>
                      </a:lnTo>
                      <a:lnTo>
                        <a:pt x="0" y="44"/>
                      </a:lnTo>
                      <a:lnTo>
                        <a:pt x="0" y="57"/>
                      </a:lnTo>
                      <a:lnTo>
                        <a:pt x="1" y="72"/>
                      </a:lnTo>
                      <a:lnTo>
                        <a:pt x="2" y="88"/>
                      </a:lnTo>
                      <a:lnTo>
                        <a:pt x="7" y="88"/>
                      </a:lnTo>
                      <a:lnTo>
                        <a:pt x="7" y="92"/>
                      </a:lnTo>
                      <a:lnTo>
                        <a:pt x="10" y="94"/>
                      </a:lnTo>
                      <a:lnTo>
                        <a:pt x="10" y="110"/>
                      </a:lnTo>
                      <a:lnTo>
                        <a:pt x="12" y="114"/>
                      </a:lnTo>
                      <a:lnTo>
                        <a:pt x="12" y="142"/>
                      </a:lnTo>
                      <a:lnTo>
                        <a:pt x="12" y="160"/>
                      </a:lnTo>
                      <a:lnTo>
                        <a:pt x="8" y="180"/>
                      </a:lnTo>
                      <a:lnTo>
                        <a:pt x="7" y="206"/>
                      </a:lnTo>
                      <a:lnTo>
                        <a:pt x="11" y="208"/>
                      </a:lnTo>
                      <a:lnTo>
                        <a:pt x="11" y="211"/>
                      </a:lnTo>
                      <a:lnTo>
                        <a:pt x="17" y="211"/>
                      </a:lnTo>
                      <a:lnTo>
                        <a:pt x="18" y="210"/>
                      </a:lnTo>
                      <a:lnTo>
                        <a:pt x="21" y="210"/>
                      </a:lnTo>
                      <a:lnTo>
                        <a:pt x="21" y="211"/>
                      </a:lnTo>
                      <a:lnTo>
                        <a:pt x="25" y="211"/>
                      </a:lnTo>
                      <a:lnTo>
                        <a:pt x="35" y="210"/>
                      </a:lnTo>
                      <a:lnTo>
                        <a:pt x="35" y="208"/>
                      </a:lnTo>
                      <a:lnTo>
                        <a:pt x="27" y="204"/>
                      </a:lnTo>
                      <a:lnTo>
                        <a:pt x="27" y="200"/>
                      </a:lnTo>
                      <a:lnTo>
                        <a:pt x="35" y="198"/>
                      </a:lnTo>
                      <a:lnTo>
                        <a:pt x="35" y="196"/>
                      </a:lnTo>
                      <a:lnTo>
                        <a:pt x="29" y="192"/>
                      </a:lnTo>
                      <a:lnTo>
                        <a:pt x="29" y="163"/>
                      </a:lnTo>
                      <a:lnTo>
                        <a:pt x="30" y="137"/>
                      </a:lnTo>
                      <a:lnTo>
                        <a:pt x="30" y="110"/>
                      </a:lnTo>
                      <a:lnTo>
                        <a:pt x="30" y="94"/>
                      </a:lnTo>
                      <a:lnTo>
                        <a:pt x="30" y="91"/>
                      </a:lnTo>
                      <a:lnTo>
                        <a:pt x="30" y="69"/>
                      </a:lnTo>
                      <a:lnTo>
                        <a:pt x="37" y="65"/>
                      </a:lnTo>
                      <a:lnTo>
                        <a:pt x="37" y="62"/>
                      </a:lnTo>
                      <a:lnTo>
                        <a:pt x="23" y="34"/>
                      </a:lnTo>
                      <a:lnTo>
                        <a:pt x="16" y="30"/>
                      </a:lnTo>
                      <a:lnTo>
                        <a:pt x="17" y="28"/>
                      </a:lnTo>
                      <a:lnTo>
                        <a:pt x="22" y="26"/>
                      </a:lnTo>
                      <a:lnTo>
                        <a:pt x="22" y="25"/>
                      </a:lnTo>
                      <a:lnTo>
                        <a:pt x="23" y="24"/>
                      </a:lnTo>
                      <a:lnTo>
                        <a:pt x="23" y="22"/>
                      </a:lnTo>
                      <a:lnTo>
                        <a:pt x="25" y="21"/>
                      </a:lnTo>
                      <a:lnTo>
                        <a:pt x="23" y="20"/>
                      </a:lnTo>
                      <a:lnTo>
                        <a:pt x="24" y="19"/>
                      </a:lnTo>
                      <a:lnTo>
                        <a:pt x="22" y="15"/>
                      </a:lnTo>
                      <a:lnTo>
                        <a:pt x="23" y="12"/>
                      </a:lnTo>
                      <a:lnTo>
                        <a:pt x="22" y="9"/>
                      </a:lnTo>
                      <a:lnTo>
                        <a:pt x="24" y="7"/>
                      </a:lnTo>
                      <a:lnTo>
                        <a:pt x="25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471" name="Group 10"/>
                <p:cNvGrpSpPr>
                  <a:grpSpLocks/>
                </p:cNvGrpSpPr>
                <p:nvPr/>
              </p:nvGrpSpPr>
              <p:grpSpPr bwMode="auto">
                <a:xfrm>
                  <a:off x="3758" y="1962"/>
                  <a:ext cx="124" cy="275"/>
                  <a:chOff x="3758" y="1962"/>
                  <a:chExt cx="124" cy="275"/>
                </a:xfrm>
              </p:grpSpPr>
              <p:sp>
                <p:nvSpPr>
                  <p:cNvPr id="18477" name="Freeform 11"/>
                  <p:cNvSpPr>
                    <a:spLocks/>
                  </p:cNvSpPr>
                  <p:nvPr/>
                </p:nvSpPr>
                <p:spPr bwMode="auto">
                  <a:xfrm>
                    <a:off x="3805" y="1962"/>
                    <a:ext cx="77" cy="275"/>
                  </a:xfrm>
                  <a:custGeom>
                    <a:avLst/>
                    <a:gdLst>
                      <a:gd name="T0" fmla="*/ 30 w 77"/>
                      <a:gd name="T1" fmla="*/ 3 h 275"/>
                      <a:gd name="T2" fmla="*/ 14 w 77"/>
                      <a:gd name="T3" fmla="*/ 0 h 275"/>
                      <a:gd name="T4" fmla="*/ 9 w 77"/>
                      <a:gd name="T5" fmla="*/ 7 h 275"/>
                      <a:gd name="T6" fmla="*/ 6 w 77"/>
                      <a:gd name="T7" fmla="*/ 4 h 275"/>
                      <a:gd name="T8" fmla="*/ 2 w 77"/>
                      <a:gd name="T9" fmla="*/ 16 h 275"/>
                      <a:gd name="T10" fmla="*/ 10 w 77"/>
                      <a:gd name="T11" fmla="*/ 24 h 275"/>
                      <a:gd name="T12" fmla="*/ 11 w 77"/>
                      <a:gd name="T13" fmla="*/ 30 h 275"/>
                      <a:gd name="T14" fmla="*/ 13 w 77"/>
                      <a:gd name="T15" fmla="*/ 31 h 275"/>
                      <a:gd name="T16" fmla="*/ 14 w 77"/>
                      <a:gd name="T17" fmla="*/ 37 h 275"/>
                      <a:gd name="T18" fmla="*/ 21 w 77"/>
                      <a:gd name="T19" fmla="*/ 38 h 275"/>
                      <a:gd name="T20" fmla="*/ 21 w 77"/>
                      <a:gd name="T21" fmla="*/ 40 h 275"/>
                      <a:gd name="T22" fmla="*/ 10 w 77"/>
                      <a:gd name="T23" fmla="*/ 49 h 275"/>
                      <a:gd name="T24" fmla="*/ 2 w 77"/>
                      <a:gd name="T25" fmla="*/ 88 h 275"/>
                      <a:gd name="T26" fmla="*/ 9 w 77"/>
                      <a:gd name="T27" fmla="*/ 98 h 275"/>
                      <a:gd name="T28" fmla="*/ 9 w 77"/>
                      <a:gd name="T29" fmla="*/ 171 h 275"/>
                      <a:gd name="T30" fmla="*/ 16 w 77"/>
                      <a:gd name="T31" fmla="*/ 173 h 275"/>
                      <a:gd name="T32" fmla="*/ 18 w 77"/>
                      <a:gd name="T33" fmla="*/ 185 h 275"/>
                      <a:gd name="T34" fmla="*/ 22 w 77"/>
                      <a:gd name="T35" fmla="*/ 216 h 275"/>
                      <a:gd name="T36" fmla="*/ 22 w 77"/>
                      <a:gd name="T37" fmla="*/ 232 h 275"/>
                      <a:gd name="T38" fmla="*/ 9 w 77"/>
                      <a:gd name="T39" fmla="*/ 242 h 275"/>
                      <a:gd name="T40" fmla="*/ 0 w 77"/>
                      <a:gd name="T41" fmla="*/ 247 h 275"/>
                      <a:gd name="T42" fmla="*/ 0 w 77"/>
                      <a:gd name="T43" fmla="*/ 251 h 275"/>
                      <a:gd name="T44" fmla="*/ 19 w 77"/>
                      <a:gd name="T45" fmla="*/ 246 h 275"/>
                      <a:gd name="T46" fmla="*/ 22 w 77"/>
                      <a:gd name="T47" fmla="*/ 242 h 275"/>
                      <a:gd name="T48" fmla="*/ 24 w 77"/>
                      <a:gd name="T49" fmla="*/ 246 h 275"/>
                      <a:gd name="T50" fmla="*/ 25 w 77"/>
                      <a:gd name="T51" fmla="*/ 246 h 275"/>
                      <a:gd name="T52" fmla="*/ 28 w 77"/>
                      <a:gd name="T53" fmla="*/ 234 h 275"/>
                      <a:gd name="T54" fmla="*/ 30 w 77"/>
                      <a:gd name="T55" fmla="*/ 182 h 275"/>
                      <a:gd name="T56" fmla="*/ 33 w 77"/>
                      <a:gd name="T57" fmla="*/ 182 h 275"/>
                      <a:gd name="T58" fmla="*/ 44 w 77"/>
                      <a:gd name="T59" fmla="*/ 228 h 275"/>
                      <a:gd name="T60" fmla="*/ 44 w 77"/>
                      <a:gd name="T61" fmla="*/ 257 h 275"/>
                      <a:gd name="T62" fmla="*/ 49 w 77"/>
                      <a:gd name="T63" fmla="*/ 271 h 275"/>
                      <a:gd name="T64" fmla="*/ 53 w 77"/>
                      <a:gd name="T65" fmla="*/ 274 h 275"/>
                      <a:gd name="T66" fmla="*/ 55 w 77"/>
                      <a:gd name="T67" fmla="*/ 266 h 275"/>
                      <a:gd name="T68" fmla="*/ 52 w 77"/>
                      <a:gd name="T69" fmla="*/ 258 h 275"/>
                      <a:gd name="T70" fmla="*/ 49 w 77"/>
                      <a:gd name="T71" fmla="*/ 240 h 275"/>
                      <a:gd name="T72" fmla="*/ 48 w 77"/>
                      <a:gd name="T73" fmla="*/ 175 h 275"/>
                      <a:gd name="T74" fmla="*/ 45 w 77"/>
                      <a:gd name="T75" fmla="*/ 110 h 275"/>
                      <a:gd name="T76" fmla="*/ 52 w 77"/>
                      <a:gd name="T77" fmla="*/ 105 h 275"/>
                      <a:gd name="T78" fmla="*/ 52 w 77"/>
                      <a:gd name="T79" fmla="*/ 95 h 275"/>
                      <a:gd name="T80" fmla="*/ 52 w 77"/>
                      <a:gd name="T81" fmla="*/ 78 h 275"/>
                      <a:gd name="T82" fmla="*/ 60 w 77"/>
                      <a:gd name="T83" fmla="*/ 83 h 275"/>
                      <a:gd name="T84" fmla="*/ 52 w 77"/>
                      <a:gd name="T85" fmla="*/ 93 h 275"/>
                      <a:gd name="T86" fmla="*/ 52 w 77"/>
                      <a:gd name="T87" fmla="*/ 103 h 275"/>
                      <a:gd name="T88" fmla="*/ 60 w 77"/>
                      <a:gd name="T89" fmla="*/ 97 h 275"/>
                      <a:gd name="T90" fmla="*/ 64 w 77"/>
                      <a:gd name="T91" fmla="*/ 90 h 275"/>
                      <a:gd name="T92" fmla="*/ 68 w 77"/>
                      <a:gd name="T93" fmla="*/ 92 h 275"/>
                      <a:gd name="T94" fmla="*/ 76 w 77"/>
                      <a:gd name="T95" fmla="*/ 81 h 275"/>
                      <a:gd name="T96" fmla="*/ 76 w 77"/>
                      <a:gd name="T97" fmla="*/ 78 h 275"/>
                      <a:gd name="T98" fmla="*/ 72 w 77"/>
                      <a:gd name="T99" fmla="*/ 76 h 275"/>
                      <a:gd name="T100" fmla="*/ 62 w 77"/>
                      <a:gd name="T101" fmla="*/ 64 h 275"/>
                      <a:gd name="T102" fmla="*/ 52 w 77"/>
                      <a:gd name="T103" fmla="*/ 53 h 275"/>
                      <a:gd name="T104" fmla="*/ 39 w 77"/>
                      <a:gd name="T105" fmla="*/ 41 h 275"/>
                      <a:gd name="T106" fmla="*/ 30 w 77"/>
                      <a:gd name="T107" fmla="*/ 37 h 275"/>
                      <a:gd name="T108" fmla="*/ 30 w 77"/>
                      <a:gd name="T109" fmla="*/ 29 h 275"/>
                      <a:gd name="T110" fmla="*/ 33 w 77"/>
                      <a:gd name="T111" fmla="*/ 24 h 275"/>
                      <a:gd name="T112" fmla="*/ 33 w 77"/>
                      <a:gd name="T113" fmla="*/ 14 h 275"/>
                      <a:gd name="T114" fmla="*/ 36 w 77"/>
                      <a:gd name="T115" fmla="*/ 11 h 275"/>
                      <a:gd name="T116" fmla="*/ 30 w 77"/>
                      <a:gd name="T117" fmla="*/ 3 h 27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77" h="275">
                        <a:moveTo>
                          <a:pt x="30" y="3"/>
                        </a:moveTo>
                        <a:lnTo>
                          <a:pt x="14" y="0"/>
                        </a:lnTo>
                        <a:lnTo>
                          <a:pt x="9" y="7"/>
                        </a:lnTo>
                        <a:lnTo>
                          <a:pt x="6" y="4"/>
                        </a:lnTo>
                        <a:lnTo>
                          <a:pt x="2" y="16"/>
                        </a:lnTo>
                        <a:lnTo>
                          <a:pt x="10" y="24"/>
                        </a:lnTo>
                        <a:lnTo>
                          <a:pt x="11" y="30"/>
                        </a:lnTo>
                        <a:lnTo>
                          <a:pt x="13" y="31"/>
                        </a:lnTo>
                        <a:lnTo>
                          <a:pt x="14" y="37"/>
                        </a:lnTo>
                        <a:lnTo>
                          <a:pt x="21" y="38"/>
                        </a:lnTo>
                        <a:lnTo>
                          <a:pt x="21" y="40"/>
                        </a:lnTo>
                        <a:lnTo>
                          <a:pt x="10" y="49"/>
                        </a:lnTo>
                        <a:lnTo>
                          <a:pt x="2" y="88"/>
                        </a:lnTo>
                        <a:lnTo>
                          <a:pt x="9" y="98"/>
                        </a:lnTo>
                        <a:lnTo>
                          <a:pt x="9" y="171"/>
                        </a:lnTo>
                        <a:lnTo>
                          <a:pt x="16" y="173"/>
                        </a:lnTo>
                        <a:lnTo>
                          <a:pt x="18" y="185"/>
                        </a:lnTo>
                        <a:lnTo>
                          <a:pt x="22" y="216"/>
                        </a:lnTo>
                        <a:lnTo>
                          <a:pt x="22" y="232"/>
                        </a:lnTo>
                        <a:lnTo>
                          <a:pt x="9" y="242"/>
                        </a:lnTo>
                        <a:lnTo>
                          <a:pt x="0" y="247"/>
                        </a:lnTo>
                        <a:lnTo>
                          <a:pt x="0" y="251"/>
                        </a:lnTo>
                        <a:lnTo>
                          <a:pt x="19" y="246"/>
                        </a:lnTo>
                        <a:lnTo>
                          <a:pt x="22" y="242"/>
                        </a:lnTo>
                        <a:lnTo>
                          <a:pt x="24" y="246"/>
                        </a:lnTo>
                        <a:lnTo>
                          <a:pt x="25" y="246"/>
                        </a:lnTo>
                        <a:lnTo>
                          <a:pt x="28" y="234"/>
                        </a:lnTo>
                        <a:lnTo>
                          <a:pt x="30" y="182"/>
                        </a:lnTo>
                        <a:lnTo>
                          <a:pt x="33" y="182"/>
                        </a:lnTo>
                        <a:lnTo>
                          <a:pt x="44" y="228"/>
                        </a:lnTo>
                        <a:lnTo>
                          <a:pt x="44" y="257"/>
                        </a:lnTo>
                        <a:lnTo>
                          <a:pt x="49" y="271"/>
                        </a:lnTo>
                        <a:lnTo>
                          <a:pt x="53" y="274"/>
                        </a:lnTo>
                        <a:lnTo>
                          <a:pt x="55" y="266"/>
                        </a:lnTo>
                        <a:lnTo>
                          <a:pt x="52" y="258"/>
                        </a:lnTo>
                        <a:lnTo>
                          <a:pt x="49" y="240"/>
                        </a:lnTo>
                        <a:lnTo>
                          <a:pt x="48" y="175"/>
                        </a:lnTo>
                        <a:lnTo>
                          <a:pt x="45" y="110"/>
                        </a:lnTo>
                        <a:lnTo>
                          <a:pt x="52" y="105"/>
                        </a:lnTo>
                        <a:lnTo>
                          <a:pt x="52" y="95"/>
                        </a:lnTo>
                        <a:lnTo>
                          <a:pt x="52" y="78"/>
                        </a:lnTo>
                        <a:lnTo>
                          <a:pt x="60" y="83"/>
                        </a:lnTo>
                        <a:lnTo>
                          <a:pt x="52" y="93"/>
                        </a:lnTo>
                        <a:lnTo>
                          <a:pt x="52" y="103"/>
                        </a:lnTo>
                        <a:lnTo>
                          <a:pt x="60" y="97"/>
                        </a:lnTo>
                        <a:lnTo>
                          <a:pt x="64" y="90"/>
                        </a:lnTo>
                        <a:lnTo>
                          <a:pt x="68" y="92"/>
                        </a:lnTo>
                        <a:lnTo>
                          <a:pt x="76" y="81"/>
                        </a:lnTo>
                        <a:lnTo>
                          <a:pt x="76" y="78"/>
                        </a:lnTo>
                        <a:lnTo>
                          <a:pt x="72" y="76"/>
                        </a:lnTo>
                        <a:lnTo>
                          <a:pt x="62" y="64"/>
                        </a:lnTo>
                        <a:lnTo>
                          <a:pt x="52" y="53"/>
                        </a:lnTo>
                        <a:lnTo>
                          <a:pt x="39" y="41"/>
                        </a:lnTo>
                        <a:lnTo>
                          <a:pt x="30" y="37"/>
                        </a:lnTo>
                        <a:lnTo>
                          <a:pt x="30" y="29"/>
                        </a:lnTo>
                        <a:lnTo>
                          <a:pt x="33" y="24"/>
                        </a:lnTo>
                        <a:lnTo>
                          <a:pt x="33" y="14"/>
                        </a:lnTo>
                        <a:lnTo>
                          <a:pt x="36" y="11"/>
                        </a:lnTo>
                        <a:lnTo>
                          <a:pt x="30" y="3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8" name="Freeform 12"/>
                  <p:cNvSpPr>
                    <a:spLocks/>
                  </p:cNvSpPr>
                  <p:nvPr/>
                </p:nvSpPr>
                <p:spPr bwMode="auto">
                  <a:xfrm>
                    <a:off x="3758" y="1963"/>
                    <a:ext cx="54" cy="264"/>
                  </a:xfrm>
                  <a:custGeom>
                    <a:avLst/>
                    <a:gdLst>
                      <a:gd name="T0" fmla="*/ 41 w 54"/>
                      <a:gd name="T1" fmla="*/ 5 h 264"/>
                      <a:gd name="T2" fmla="*/ 41 w 54"/>
                      <a:gd name="T3" fmla="*/ 12 h 264"/>
                      <a:gd name="T4" fmla="*/ 40 w 54"/>
                      <a:gd name="T5" fmla="*/ 14 h 264"/>
                      <a:gd name="T6" fmla="*/ 43 w 54"/>
                      <a:gd name="T7" fmla="*/ 19 h 264"/>
                      <a:gd name="T8" fmla="*/ 41 w 54"/>
                      <a:gd name="T9" fmla="*/ 20 h 264"/>
                      <a:gd name="T10" fmla="*/ 41 w 54"/>
                      <a:gd name="T11" fmla="*/ 22 h 264"/>
                      <a:gd name="T12" fmla="*/ 40 w 54"/>
                      <a:gd name="T13" fmla="*/ 30 h 264"/>
                      <a:gd name="T14" fmla="*/ 49 w 54"/>
                      <a:gd name="T15" fmla="*/ 38 h 264"/>
                      <a:gd name="T16" fmla="*/ 53 w 54"/>
                      <a:gd name="T17" fmla="*/ 92 h 264"/>
                      <a:gd name="T18" fmla="*/ 48 w 54"/>
                      <a:gd name="T19" fmla="*/ 102 h 264"/>
                      <a:gd name="T20" fmla="*/ 50 w 54"/>
                      <a:gd name="T21" fmla="*/ 131 h 264"/>
                      <a:gd name="T22" fmla="*/ 47 w 54"/>
                      <a:gd name="T23" fmla="*/ 135 h 264"/>
                      <a:gd name="T24" fmla="*/ 44 w 54"/>
                      <a:gd name="T25" fmla="*/ 181 h 264"/>
                      <a:gd name="T26" fmla="*/ 42 w 54"/>
                      <a:gd name="T27" fmla="*/ 228 h 264"/>
                      <a:gd name="T28" fmla="*/ 43 w 54"/>
                      <a:gd name="T29" fmla="*/ 230 h 264"/>
                      <a:gd name="T30" fmla="*/ 53 w 54"/>
                      <a:gd name="T31" fmla="*/ 239 h 264"/>
                      <a:gd name="T32" fmla="*/ 51 w 54"/>
                      <a:gd name="T33" fmla="*/ 241 h 264"/>
                      <a:gd name="T34" fmla="*/ 48 w 54"/>
                      <a:gd name="T35" fmla="*/ 242 h 264"/>
                      <a:gd name="T36" fmla="*/ 43 w 54"/>
                      <a:gd name="T37" fmla="*/ 241 h 264"/>
                      <a:gd name="T38" fmla="*/ 36 w 54"/>
                      <a:gd name="T39" fmla="*/ 237 h 264"/>
                      <a:gd name="T40" fmla="*/ 32 w 54"/>
                      <a:gd name="T41" fmla="*/ 235 h 264"/>
                      <a:gd name="T42" fmla="*/ 32 w 54"/>
                      <a:gd name="T43" fmla="*/ 244 h 264"/>
                      <a:gd name="T44" fmla="*/ 30 w 54"/>
                      <a:gd name="T45" fmla="*/ 244 h 264"/>
                      <a:gd name="T46" fmla="*/ 34 w 54"/>
                      <a:gd name="T47" fmla="*/ 250 h 264"/>
                      <a:gd name="T48" fmla="*/ 32 w 54"/>
                      <a:gd name="T49" fmla="*/ 261 h 264"/>
                      <a:gd name="T50" fmla="*/ 29 w 54"/>
                      <a:gd name="T51" fmla="*/ 263 h 264"/>
                      <a:gd name="T52" fmla="*/ 23 w 54"/>
                      <a:gd name="T53" fmla="*/ 254 h 264"/>
                      <a:gd name="T54" fmla="*/ 23 w 54"/>
                      <a:gd name="T55" fmla="*/ 247 h 264"/>
                      <a:gd name="T56" fmla="*/ 21 w 54"/>
                      <a:gd name="T57" fmla="*/ 246 h 264"/>
                      <a:gd name="T58" fmla="*/ 19 w 54"/>
                      <a:gd name="T59" fmla="*/ 186 h 264"/>
                      <a:gd name="T60" fmla="*/ 21 w 54"/>
                      <a:gd name="T61" fmla="*/ 181 h 264"/>
                      <a:gd name="T62" fmla="*/ 15 w 54"/>
                      <a:gd name="T63" fmla="*/ 140 h 264"/>
                      <a:gd name="T64" fmla="*/ 10 w 54"/>
                      <a:gd name="T65" fmla="*/ 139 h 264"/>
                      <a:gd name="T66" fmla="*/ 10 w 54"/>
                      <a:gd name="T67" fmla="*/ 97 h 264"/>
                      <a:gd name="T68" fmla="*/ 0 w 54"/>
                      <a:gd name="T69" fmla="*/ 92 h 264"/>
                      <a:gd name="T70" fmla="*/ 3 w 54"/>
                      <a:gd name="T71" fmla="*/ 47 h 264"/>
                      <a:gd name="T72" fmla="*/ 19 w 54"/>
                      <a:gd name="T73" fmla="*/ 35 h 264"/>
                      <a:gd name="T74" fmla="*/ 23 w 54"/>
                      <a:gd name="T75" fmla="*/ 30 h 264"/>
                      <a:gd name="T76" fmla="*/ 23 w 54"/>
                      <a:gd name="T77" fmla="*/ 26 h 264"/>
                      <a:gd name="T78" fmla="*/ 22 w 54"/>
                      <a:gd name="T79" fmla="*/ 23 h 264"/>
                      <a:gd name="T80" fmla="*/ 20 w 54"/>
                      <a:gd name="T81" fmla="*/ 21 h 264"/>
                      <a:gd name="T82" fmla="*/ 18 w 54"/>
                      <a:gd name="T83" fmla="*/ 17 h 264"/>
                      <a:gd name="T84" fmla="*/ 17 w 54"/>
                      <a:gd name="T85" fmla="*/ 15 h 264"/>
                      <a:gd name="T86" fmla="*/ 17 w 54"/>
                      <a:gd name="T87" fmla="*/ 12 h 264"/>
                      <a:gd name="T88" fmla="*/ 18 w 54"/>
                      <a:gd name="T89" fmla="*/ 8 h 264"/>
                      <a:gd name="T90" fmla="*/ 21 w 54"/>
                      <a:gd name="T91" fmla="*/ 4 h 264"/>
                      <a:gd name="T92" fmla="*/ 23 w 54"/>
                      <a:gd name="T93" fmla="*/ 1 h 264"/>
                      <a:gd name="T94" fmla="*/ 27 w 54"/>
                      <a:gd name="T95" fmla="*/ 0 h 264"/>
                      <a:gd name="T96" fmla="*/ 30 w 54"/>
                      <a:gd name="T97" fmla="*/ 0 h 264"/>
                      <a:gd name="T98" fmla="*/ 34 w 54"/>
                      <a:gd name="T99" fmla="*/ 0 h 264"/>
                      <a:gd name="T100" fmla="*/ 36 w 54"/>
                      <a:gd name="T101" fmla="*/ 1 h 264"/>
                      <a:gd name="T102" fmla="*/ 41 w 54"/>
                      <a:gd name="T103" fmla="*/ 5 h 264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54" h="264">
                        <a:moveTo>
                          <a:pt x="41" y="5"/>
                        </a:moveTo>
                        <a:lnTo>
                          <a:pt x="41" y="12"/>
                        </a:lnTo>
                        <a:lnTo>
                          <a:pt x="40" y="14"/>
                        </a:lnTo>
                        <a:lnTo>
                          <a:pt x="43" y="19"/>
                        </a:lnTo>
                        <a:lnTo>
                          <a:pt x="41" y="20"/>
                        </a:lnTo>
                        <a:lnTo>
                          <a:pt x="41" y="22"/>
                        </a:lnTo>
                        <a:lnTo>
                          <a:pt x="40" y="30"/>
                        </a:lnTo>
                        <a:lnTo>
                          <a:pt x="49" y="38"/>
                        </a:lnTo>
                        <a:lnTo>
                          <a:pt x="53" y="92"/>
                        </a:lnTo>
                        <a:lnTo>
                          <a:pt x="48" y="102"/>
                        </a:lnTo>
                        <a:lnTo>
                          <a:pt x="50" y="131"/>
                        </a:lnTo>
                        <a:lnTo>
                          <a:pt x="47" y="135"/>
                        </a:lnTo>
                        <a:lnTo>
                          <a:pt x="44" y="181"/>
                        </a:lnTo>
                        <a:lnTo>
                          <a:pt x="42" y="228"/>
                        </a:lnTo>
                        <a:lnTo>
                          <a:pt x="43" y="230"/>
                        </a:lnTo>
                        <a:lnTo>
                          <a:pt x="53" y="239"/>
                        </a:lnTo>
                        <a:lnTo>
                          <a:pt x="51" y="241"/>
                        </a:lnTo>
                        <a:lnTo>
                          <a:pt x="48" y="242"/>
                        </a:lnTo>
                        <a:lnTo>
                          <a:pt x="43" y="241"/>
                        </a:lnTo>
                        <a:lnTo>
                          <a:pt x="36" y="237"/>
                        </a:lnTo>
                        <a:lnTo>
                          <a:pt x="32" y="235"/>
                        </a:lnTo>
                        <a:lnTo>
                          <a:pt x="32" y="244"/>
                        </a:lnTo>
                        <a:lnTo>
                          <a:pt x="30" y="244"/>
                        </a:lnTo>
                        <a:lnTo>
                          <a:pt x="34" y="250"/>
                        </a:lnTo>
                        <a:lnTo>
                          <a:pt x="32" y="261"/>
                        </a:lnTo>
                        <a:lnTo>
                          <a:pt x="29" y="263"/>
                        </a:lnTo>
                        <a:lnTo>
                          <a:pt x="23" y="254"/>
                        </a:lnTo>
                        <a:lnTo>
                          <a:pt x="23" y="247"/>
                        </a:lnTo>
                        <a:lnTo>
                          <a:pt x="21" y="246"/>
                        </a:lnTo>
                        <a:lnTo>
                          <a:pt x="19" y="186"/>
                        </a:lnTo>
                        <a:lnTo>
                          <a:pt x="21" y="181"/>
                        </a:lnTo>
                        <a:lnTo>
                          <a:pt x="15" y="140"/>
                        </a:lnTo>
                        <a:lnTo>
                          <a:pt x="10" y="139"/>
                        </a:lnTo>
                        <a:lnTo>
                          <a:pt x="10" y="97"/>
                        </a:lnTo>
                        <a:lnTo>
                          <a:pt x="0" y="92"/>
                        </a:lnTo>
                        <a:lnTo>
                          <a:pt x="3" y="47"/>
                        </a:lnTo>
                        <a:lnTo>
                          <a:pt x="19" y="35"/>
                        </a:lnTo>
                        <a:lnTo>
                          <a:pt x="23" y="30"/>
                        </a:lnTo>
                        <a:lnTo>
                          <a:pt x="23" y="26"/>
                        </a:lnTo>
                        <a:lnTo>
                          <a:pt x="22" y="23"/>
                        </a:lnTo>
                        <a:lnTo>
                          <a:pt x="20" y="21"/>
                        </a:lnTo>
                        <a:lnTo>
                          <a:pt x="18" y="17"/>
                        </a:lnTo>
                        <a:lnTo>
                          <a:pt x="17" y="15"/>
                        </a:lnTo>
                        <a:lnTo>
                          <a:pt x="17" y="12"/>
                        </a:lnTo>
                        <a:lnTo>
                          <a:pt x="18" y="8"/>
                        </a:lnTo>
                        <a:lnTo>
                          <a:pt x="21" y="4"/>
                        </a:lnTo>
                        <a:lnTo>
                          <a:pt x="23" y="1"/>
                        </a:lnTo>
                        <a:lnTo>
                          <a:pt x="27" y="0"/>
                        </a:lnTo>
                        <a:lnTo>
                          <a:pt x="30" y="0"/>
                        </a:lnTo>
                        <a:lnTo>
                          <a:pt x="34" y="0"/>
                        </a:lnTo>
                        <a:lnTo>
                          <a:pt x="36" y="1"/>
                        </a:lnTo>
                        <a:lnTo>
                          <a:pt x="41" y="5"/>
                        </a:lnTo>
                      </a:path>
                    </a:pathLst>
                  </a:custGeom>
                  <a:solidFill>
                    <a:schemeClr val="hlink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472" name="Freeform 13"/>
                <p:cNvSpPr>
                  <a:spLocks/>
                </p:cNvSpPr>
                <p:nvPr/>
              </p:nvSpPr>
              <p:spPr bwMode="auto">
                <a:xfrm>
                  <a:off x="4322" y="1981"/>
                  <a:ext cx="68" cy="241"/>
                </a:xfrm>
                <a:custGeom>
                  <a:avLst/>
                  <a:gdLst>
                    <a:gd name="T0" fmla="*/ 40 w 68"/>
                    <a:gd name="T1" fmla="*/ 3 h 241"/>
                    <a:gd name="T2" fmla="*/ 54 w 68"/>
                    <a:gd name="T3" fmla="*/ 0 h 241"/>
                    <a:gd name="T4" fmla="*/ 59 w 68"/>
                    <a:gd name="T5" fmla="*/ 6 h 241"/>
                    <a:gd name="T6" fmla="*/ 61 w 68"/>
                    <a:gd name="T7" fmla="*/ 4 h 241"/>
                    <a:gd name="T8" fmla="*/ 65 w 68"/>
                    <a:gd name="T9" fmla="*/ 15 h 241"/>
                    <a:gd name="T10" fmla="*/ 57 w 68"/>
                    <a:gd name="T11" fmla="*/ 21 h 241"/>
                    <a:gd name="T12" fmla="*/ 57 w 68"/>
                    <a:gd name="T13" fmla="*/ 26 h 241"/>
                    <a:gd name="T14" fmla="*/ 55 w 68"/>
                    <a:gd name="T15" fmla="*/ 27 h 241"/>
                    <a:gd name="T16" fmla="*/ 54 w 68"/>
                    <a:gd name="T17" fmla="*/ 33 h 241"/>
                    <a:gd name="T18" fmla="*/ 48 w 68"/>
                    <a:gd name="T19" fmla="*/ 34 h 241"/>
                    <a:gd name="T20" fmla="*/ 48 w 68"/>
                    <a:gd name="T21" fmla="*/ 36 h 241"/>
                    <a:gd name="T22" fmla="*/ 57 w 68"/>
                    <a:gd name="T23" fmla="*/ 43 h 241"/>
                    <a:gd name="T24" fmla="*/ 65 w 68"/>
                    <a:gd name="T25" fmla="*/ 77 h 241"/>
                    <a:gd name="T26" fmla="*/ 59 w 68"/>
                    <a:gd name="T27" fmla="*/ 86 h 241"/>
                    <a:gd name="T28" fmla="*/ 59 w 68"/>
                    <a:gd name="T29" fmla="*/ 149 h 241"/>
                    <a:gd name="T30" fmla="*/ 52 w 68"/>
                    <a:gd name="T31" fmla="*/ 152 h 241"/>
                    <a:gd name="T32" fmla="*/ 51 w 68"/>
                    <a:gd name="T33" fmla="*/ 162 h 241"/>
                    <a:gd name="T34" fmla="*/ 48 w 68"/>
                    <a:gd name="T35" fmla="*/ 189 h 241"/>
                    <a:gd name="T36" fmla="*/ 48 w 68"/>
                    <a:gd name="T37" fmla="*/ 203 h 241"/>
                    <a:gd name="T38" fmla="*/ 59 w 68"/>
                    <a:gd name="T39" fmla="*/ 212 h 241"/>
                    <a:gd name="T40" fmla="*/ 67 w 68"/>
                    <a:gd name="T41" fmla="*/ 216 h 241"/>
                    <a:gd name="T42" fmla="*/ 67 w 68"/>
                    <a:gd name="T43" fmla="*/ 219 h 241"/>
                    <a:gd name="T44" fmla="*/ 50 w 68"/>
                    <a:gd name="T45" fmla="*/ 215 h 241"/>
                    <a:gd name="T46" fmla="*/ 48 w 68"/>
                    <a:gd name="T47" fmla="*/ 212 h 241"/>
                    <a:gd name="T48" fmla="*/ 46 w 68"/>
                    <a:gd name="T49" fmla="*/ 215 h 241"/>
                    <a:gd name="T50" fmla="*/ 45 w 68"/>
                    <a:gd name="T51" fmla="*/ 215 h 241"/>
                    <a:gd name="T52" fmla="*/ 43 w 68"/>
                    <a:gd name="T53" fmla="*/ 205 h 241"/>
                    <a:gd name="T54" fmla="*/ 40 w 68"/>
                    <a:gd name="T55" fmla="*/ 159 h 241"/>
                    <a:gd name="T56" fmla="*/ 37 w 68"/>
                    <a:gd name="T57" fmla="*/ 159 h 241"/>
                    <a:gd name="T58" fmla="*/ 28 w 68"/>
                    <a:gd name="T59" fmla="*/ 199 h 241"/>
                    <a:gd name="T60" fmla="*/ 28 w 68"/>
                    <a:gd name="T61" fmla="*/ 225 h 241"/>
                    <a:gd name="T62" fmla="*/ 24 w 68"/>
                    <a:gd name="T63" fmla="*/ 237 h 241"/>
                    <a:gd name="T64" fmla="*/ 20 w 68"/>
                    <a:gd name="T65" fmla="*/ 240 h 241"/>
                    <a:gd name="T66" fmla="*/ 18 w 68"/>
                    <a:gd name="T67" fmla="*/ 233 h 241"/>
                    <a:gd name="T68" fmla="*/ 21 w 68"/>
                    <a:gd name="T69" fmla="*/ 226 h 241"/>
                    <a:gd name="T70" fmla="*/ 24 w 68"/>
                    <a:gd name="T71" fmla="*/ 210 h 241"/>
                    <a:gd name="T72" fmla="*/ 24 w 68"/>
                    <a:gd name="T73" fmla="*/ 152 h 241"/>
                    <a:gd name="T74" fmla="*/ 28 w 68"/>
                    <a:gd name="T75" fmla="*/ 97 h 241"/>
                    <a:gd name="T76" fmla="*/ 22 w 68"/>
                    <a:gd name="T77" fmla="*/ 92 h 241"/>
                    <a:gd name="T78" fmla="*/ 22 w 68"/>
                    <a:gd name="T79" fmla="*/ 83 h 241"/>
                    <a:gd name="T80" fmla="*/ 22 w 68"/>
                    <a:gd name="T81" fmla="*/ 68 h 241"/>
                    <a:gd name="T82" fmla="*/ 14 w 68"/>
                    <a:gd name="T83" fmla="*/ 73 h 241"/>
                    <a:gd name="T84" fmla="*/ 21 w 68"/>
                    <a:gd name="T85" fmla="*/ 81 h 241"/>
                    <a:gd name="T86" fmla="*/ 21 w 68"/>
                    <a:gd name="T87" fmla="*/ 90 h 241"/>
                    <a:gd name="T88" fmla="*/ 14 w 68"/>
                    <a:gd name="T89" fmla="*/ 85 h 241"/>
                    <a:gd name="T90" fmla="*/ 11 w 68"/>
                    <a:gd name="T91" fmla="*/ 79 h 241"/>
                    <a:gd name="T92" fmla="*/ 7 w 68"/>
                    <a:gd name="T93" fmla="*/ 81 h 241"/>
                    <a:gd name="T94" fmla="*/ 0 w 68"/>
                    <a:gd name="T95" fmla="*/ 72 h 241"/>
                    <a:gd name="T96" fmla="*/ 0 w 68"/>
                    <a:gd name="T97" fmla="*/ 68 h 241"/>
                    <a:gd name="T98" fmla="*/ 4 w 68"/>
                    <a:gd name="T99" fmla="*/ 67 h 241"/>
                    <a:gd name="T100" fmla="*/ 12 w 68"/>
                    <a:gd name="T101" fmla="*/ 56 h 241"/>
                    <a:gd name="T102" fmla="*/ 21 w 68"/>
                    <a:gd name="T103" fmla="*/ 47 h 241"/>
                    <a:gd name="T104" fmla="*/ 32 w 68"/>
                    <a:gd name="T105" fmla="*/ 37 h 241"/>
                    <a:gd name="T106" fmla="*/ 40 w 68"/>
                    <a:gd name="T107" fmla="*/ 33 h 241"/>
                    <a:gd name="T108" fmla="*/ 40 w 68"/>
                    <a:gd name="T109" fmla="*/ 25 h 241"/>
                    <a:gd name="T110" fmla="*/ 37 w 68"/>
                    <a:gd name="T111" fmla="*/ 21 h 241"/>
                    <a:gd name="T112" fmla="*/ 37 w 68"/>
                    <a:gd name="T113" fmla="*/ 12 h 241"/>
                    <a:gd name="T114" fmla="*/ 35 w 68"/>
                    <a:gd name="T115" fmla="*/ 10 h 241"/>
                    <a:gd name="T116" fmla="*/ 40 w 68"/>
                    <a:gd name="T117" fmla="*/ 3 h 24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68" h="241">
                      <a:moveTo>
                        <a:pt x="40" y="3"/>
                      </a:moveTo>
                      <a:lnTo>
                        <a:pt x="54" y="0"/>
                      </a:lnTo>
                      <a:lnTo>
                        <a:pt x="59" y="6"/>
                      </a:lnTo>
                      <a:lnTo>
                        <a:pt x="61" y="4"/>
                      </a:lnTo>
                      <a:lnTo>
                        <a:pt x="65" y="15"/>
                      </a:lnTo>
                      <a:lnTo>
                        <a:pt x="57" y="21"/>
                      </a:lnTo>
                      <a:lnTo>
                        <a:pt x="57" y="26"/>
                      </a:lnTo>
                      <a:lnTo>
                        <a:pt x="55" y="27"/>
                      </a:lnTo>
                      <a:lnTo>
                        <a:pt x="54" y="33"/>
                      </a:lnTo>
                      <a:lnTo>
                        <a:pt x="48" y="34"/>
                      </a:lnTo>
                      <a:lnTo>
                        <a:pt x="48" y="36"/>
                      </a:lnTo>
                      <a:lnTo>
                        <a:pt x="57" y="43"/>
                      </a:lnTo>
                      <a:lnTo>
                        <a:pt x="65" y="77"/>
                      </a:lnTo>
                      <a:lnTo>
                        <a:pt x="59" y="86"/>
                      </a:lnTo>
                      <a:lnTo>
                        <a:pt x="59" y="149"/>
                      </a:lnTo>
                      <a:lnTo>
                        <a:pt x="52" y="152"/>
                      </a:lnTo>
                      <a:lnTo>
                        <a:pt x="51" y="162"/>
                      </a:lnTo>
                      <a:lnTo>
                        <a:pt x="48" y="189"/>
                      </a:lnTo>
                      <a:lnTo>
                        <a:pt x="48" y="203"/>
                      </a:lnTo>
                      <a:lnTo>
                        <a:pt x="59" y="212"/>
                      </a:lnTo>
                      <a:lnTo>
                        <a:pt x="67" y="216"/>
                      </a:lnTo>
                      <a:lnTo>
                        <a:pt x="67" y="219"/>
                      </a:lnTo>
                      <a:lnTo>
                        <a:pt x="50" y="215"/>
                      </a:lnTo>
                      <a:lnTo>
                        <a:pt x="48" y="212"/>
                      </a:lnTo>
                      <a:lnTo>
                        <a:pt x="46" y="215"/>
                      </a:lnTo>
                      <a:lnTo>
                        <a:pt x="45" y="215"/>
                      </a:lnTo>
                      <a:lnTo>
                        <a:pt x="43" y="205"/>
                      </a:lnTo>
                      <a:lnTo>
                        <a:pt x="40" y="159"/>
                      </a:lnTo>
                      <a:lnTo>
                        <a:pt x="37" y="159"/>
                      </a:lnTo>
                      <a:lnTo>
                        <a:pt x="28" y="199"/>
                      </a:lnTo>
                      <a:lnTo>
                        <a:pt x="28" y="225"/>
                      </a:lnTo>
                      <a:lnTo>
                        <a:pt x="24" y="237"/>
                      </a:lnTo>
                      <a:lnTo>
                        <a:pt x="20" y="240"/>
                      </a:lnTo>
                      <a:lnTo>
                        <a:pt x="18" y="233"/>
                      </a:lnTo>
                      <a:lnTo>
                        <a:pt x="21" y="226"/>
                      </a:lnTo>
                      <a:lnTo>
                        <a:pt x="24" y="210"/>
                      </a:lnTo>
                      <a:lnTo>
                        <a:pt x="24" y="152"/>
                      </a:lnTo>
                      <a:lnTo>
                        <a:pt x="28" y="97"/>
                      </a:lnTo>
                      <a:lnTo>
                        <a:pt x="22" y="92"/>
                      </a:lnTo>
                      <a:lnTo>
                        <a:pt x="22" y="83"/>
                      </a:lnTo>
                      <a:lnTo>
                        <a:pt x="22" y="68"/>
                      </a:lnTo>
                      <a:lnTo>
                        <a:pt x="14" y="73"/>
                      </a:lnTo>
                      <a:lnTo>
                        <a:pt x="21" y="81"/>
                      </a:lnTo>
                      <a:lnTo>
                        <a:pt x="21" y="90"/>
                      </a:lnTo>
                      <a:lnTo>
                        <a:pt x="14" y="85"/>
                      </a:lnTo>
                      <a:lnTo>
                        <a:pt x="11" y="79"/>
                      </a:lnTo>
                      <a:lnTo>
                        <a:pt x="7" y="81"/>
                      </a:lnTo>
                      <a:lnTo>
                        <a:pt x="0" y="72"/>
                      </a:lnTo>
                      <a:lnTo>
                        <a:pt x="0" y="68"/>
                      </a:lnTo>
                      <a:lnTo>
                        <a:pt x="4" y="67"/>
                      </a:lnTo>
                      <a:lnTo>
                        <a:pt x="12" y="56"/>
                      </a:lnTo>
                      <a:lnTo>
                        <a:pt x="21" y="47"/>
                      </a:lnTo>
                      <a:lnTo>
                        <a:pt x="32" y="37"/>
                      </a:lnTo>
                      <a:lnTo>
                        <a:pt x="40" y="33"/>
                      </a:lnTo>
                      <a:lnTo>
                        <a:pt x="40" y="25"/>
                      </a:lnTo>
                      <a:lnTo>
                        <a:pt x="37" y="21"/>
                      </a:lnTo>
                      <a:lnTo>
                        <a:pt x="37" y="12"/>
                      </a:lnTo>
                      <a:lnTo>
                        <a:pt x="35" y="10"/>
                      </a:lnTo>
                      <a:lnTo>
                        <a:pt x="40" y="3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3" name="Freeform 14"/>
                <p:cNvSpPr>
                  <a:spLocks/>
                </p:cNvSpPr>
                <p:nvPr/>
              </p:nvSpPr>
              <p:spPr bwMode="auto">
                <a:xfrm>
                  <a:off x="4518" y="1925"/>
                  <a:ext cx="38" cy="211"/>
                </a:xfrm>
                <a:custGeom>
                  <a:avLst/>
                  <a:gdLst>
                    <a:gd name="T0" fmla="*/ 24 w 38"/>
                    <a:gd name="T1" fmla="*/ 3 h 211"/>
                    <a:gd name="T2" fmla="*/ 16 w 38"/>
                    <a:gd name="T3" fmla="*/ 0 h 211"/>
                    <a:gd name="T4" fmla="*/ 8 w 38"/>
                    <a:gd name="T5" fmla="*/ 0 h 211"/>
                    <a:gd name="T6" fmla="*/ 2 w 38"/>
                    <a:gd name="T7" fmla="*/ 1 h 211"/>
                    <a:gd name="T8" fmla="*/ 0 w 38"/>
                    <a:gd name="T9" fmla="*/ 9 h 211"/>
                    <a:gd name="T10" fmla="*/ 0 w 38"/>
                    <a:gd name="T11" fmla="*/ 14 h 211"/>
                    <a:gd name="T12" fmla="*/ 4 w 38"/>
                    <a:gd name="T13" fmla="*/ 22 h 211"/>
                    <a:gd name="T14" fmla="*/ 6 w 38"/>
                    <a:gd name="T15" fmla="*/ 22 h 211"/>
                    <a:gd name="T16" fmla="*/ 2 w 38"/>
                    <a:gd name="T17" fmla="*/ 31 h 211"/>
                    <a:gd name="T18" fmla="*/ 0 w 38"/>
                    <a:gd name="T19" fmla="*/ 44 h 211"/>
                    <a:gd name="T20" fmla="*/ 0 w 38"/>
                    <a:gd name="T21" fmla="*/ 57 h 211"/>
                    <a:gd name="T22" fmla="*/ 0 w 38"/>
                    <a:gd name="T23" fmla="*/ 72 h 211"/>
                    <a:gd name="T24" fmla="*/ 2 w 38"/>
                    <a:gd name="T25" fmla="*/ 87 h 211"/>
                    <a:gd name="T26" fmla="*/ 7 w 38"/>
                    <a:gd name="T27" fmla="*/ 88 h 211"/>
                    <a:gd name="T28" fmla="*/ 7 w 38"/>
                    <a:gd name="T29" fmla="*/ 92 h 211"/>
                    <a:gd name="T30" fmla="*/ 10 w 38"/>
                    <a:gd name="T31" fmla="*/ 94 h 211"/>
                    <a:gd name="T32" fmla="*/ 10 w 38"/>
                    <a:gd name="T33" fmla="*/ 110 h 211"/>
                    <a:gd name="T34" fmla="*/ 12 w 38"/>
                    <a:gd name="T35" fmla="*/ 113 h 211"/>
                    <a:gd name="T36" fmla="*/ 12 w 38"/>
                    <a:gd name="T37" fmla="*/ 141 h 211"/>
                    <a:gd name="T38" fmla="*/ 12 w 38"/>
                    <a:gd name="T39" fmla="*/ 159 h 211"/>
                    <a:gd name="T40" fmla="*/ 8 w 38"/>
                    <a:gd name="T41" fmla="*/ 179 h 211"/>
                    <a:gd name="T42" fmla="*/ 7 w 38"/>
                    <a:gd name="T43" fmla="*/ 204 h 211"/>
                    <a:gd name="T44" fmla="*/ 11 w 38"/>
                    <a:gd name="T45" fmla="*/ 206 h 211"/>
                    <a:gd name="T46" fmla="*/ 11 w 38"/>
                    <a:gd name="T47" fmla="*/ 209 h 211"/>
                    <a:gd name="T48" fmla="*/ 17 w 38"/>
                    <a:gd name="T49" fmla="*/ 209 h 211"/>
                    <a:gd name="T50" fmla="*/ 18 w 38"/>
                    <a:gd name="T51" fmla="*/ 208 h 211"/>
                    <a:gd name="T52" fmla="*/ 21 w 38"/>
                    <a:gd name="T53" fmla="*/ 208 h 211"/>
                    <a:gd name="T54" fmla="*/ 21 w 38"/>
                    <a:gd name="T55" fmla="*/ 210 h 211"/>
                    <a:gd name="T56" fmla="*/ 25 w 38"/>
                    <a:gd name="T57" fmla="*/ 209 h 211"/>
                    <a:gd name="T58" fmla="*/ 35 w 38"/>
                    <a:gd name="T59" fmla="*/ 208 h 211"/>
                    <a:gd name="T60" fmla="*/ 35 w 38"/>
                    <a:gd name="T61" fmla="*/ 206 h 211"/>
                    <a:gd name="T62" fmla="*/ 26 w 38"/>
                    <a:gd name="T63" fmla="*/ 202 h 211"/>
                    <a:gd name="T64" fmla="*/ 26 w 38"/>
                    <a:gd name="T65" fmla="*/ 198 h 211"/>
                    <a:gd name="T66" fmla="*/ 34 w 38"/>
                    <a:gd name="T67" fmla="*/ 197 h 211"/>
                    <a:gd name="T68" fmla="*/ 34 w 38"/>
                    <a:gd name="T69" fmla="*/ 195 h 211"/>
                    <a:gd name="T70" fmla="*/ 29 w 38"/>
                    <a:gd name="T71" fmla="*/ 190 h 211"/>
                    <a:gd name="T72" fmla="*/ 29 w 38"/>
                    <a:gd name="T73" fmla="*/ 161 h 211"/>
                    <a:gd name="T74" fmla="*/ 30 w 38"/>
                    <a:gd name="T75" fmla="*/ 135 h 211"/>
                    <a:gd name="T76" fmla="*/ 30 w 38"/>
                    <a:gd name="T77" fmla="*/ 109 h 211"/>
                    <a:gd name="T78" fmla="*/ 30 w 38"/>
                    <a:gd name="T79" fmla="*/ 94 h 211"/>
                    <a:gd name="T80" fmla="*/ 30 w 38"/>
                    <a:gd name="T81" fmla="*/ 90 h 211"/>
                    <a:gd name="T82" fmla="*/ 30 w 38"/>
                    <a:gd name="T83" fmla="*/ 69 h 211"/>
                    <a:gd name="T84" fmla="*/ 37 w 38"/>
                    <a:gd name="T85" fmla="*/ 65 h 211"/>
                    <a:gd name="T86" fmla="*/ 37 w 38"/>
                    <a:gd name="T87" fmla="*/ 62 h 211"/>
                    <a:gd name="T88" fmla="*/ 23 w 38"/>
                    <a:gd name="T89" fmla="*/ 34 h 211"/>
                    <a:gd name="T90" fmla="*/ 16 w 38"/>
                    <a:gd name="T91" fmla="*/ 30 h 211"/>
                    <a:gd name="T92" fmla="*/ 17 w 38"/>
                    <a:gd name="T93" fmla="*/ 28 h 211"/>
                    <a:gd name="T94" fmla="*/ 21 w 38"/>
                    <a:gd name="T95" fmla="*/ 27 h 211"/>
                    <a:gd name="T96" fmla="*/ 21 w 38"/>
                    <a:gd name="T97" fmla="*/ 25 h 211"/>
                    <a:gd name="T98" fmla="*/ 23 w 38"/>
                    <a:gd name="T99" fmla="*/ 24 h 211"/>
                    <a:gd name="T100" fmla="*/ 23 w 38"/>
                    <a:gd name="T101" fmla="*/ 22 h 211"/>
                    <a:gd name="T102" fmla="*/ 24 w 38"/>
                    <a:gd name="T103" fmla="*/ 21 h 211"/>
                    <a:gd name="T104" fmla="*/ 23 w 38"/>
                    <a:gd name="T105" fmla="*/ 20 h 211"/>
                    <a:gd name="T106" fmla="*/ 24 w 38"/>
                    <a:gd name="T107" fmla="*/ 19 h 211"/>
                    <a:gd name="T108" fmla="*/ 21 w 38"/>
                    <a:gd name="T109" fmla="*/ 14 h 211"/>
                    <a:gd name="T110" fmla="*/ 23 w 38"/>
                    <a:gd name="T111" fmla="*/ 12 h 211"/>
                    <a:gd name="T112" fmla="*/ 21 w 38"/>
                    <a:gd name="T113" fmla="*/ 10 h 211"/>
                    <a:gd name="T114" fmla="*/ 24 w 38"/>
                    <a:gd name="T115" fmla="*/ 7 h 211"/>
                    <a:gd name="T116" fmla="*/ 24 w 38"/>
                    <a:gd name="T117" fmla="*/ 3 h 21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38" h="211">
                      <a:moveTo>
                        <a:pt x="24" y="3"/>
                      </a:move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2" y="1"/>
                      </a:lnTo>
                      <a:lnTo>
                        <a:pt x="0" y="9"/>
                      </a:lnTo>
                      <a:lnTo>
                        <a:pt x="0" y="14"/>
                      </a:lnTo>
                      <a:lnTo>
                        <a:pt x="4" y="22"/>
                      </a:lnTo>
                      <a:lnTo>
                        <a:pt x="6" y="22"/>
                      </a:lnTo>
                      <a:lnTo>
                        <a:pt x="2" y="31"/>
                      </a:lnTo>
                      <a:lnTo>
                        <a:pt x="0" y="44"/>
                      </a:lnTo>
                      <a:lnTo>
                        <a:pt x="0" y="57"/>
                      </a:lnTo>
                      <a:lnTo>
                        <a:pt x="0" y="72"/>
                      </a:lnTo>
                      <a:lnTo>
                        <a:pt x="2" y="87"/>
                      </a:lnTo>
                      <a:lnTo>
                        <a:pt x="7" y="88"/>
                      </a:lnTo>
                      <a:lnTo>
                        <a:pt x="7" y="92"/>
                      </a:lnTo>
                      <a:lnTo>
                        <a:pt x="10" y="94"/>
                      </a:lnTo>
                      <a:lnTo>
                        <a:pt x="10" y="110"/>
                      </a:lnTo>
                      <a:lnTo>
                        <a:pt x="12" y="113"/>
                      </a:lnTo>
                      <a:lnTo>
                        <a:pt x="12" y="141"/>
                      </a:lnTo>
                      <a:lnTo>
                        <a:pt x="12" y="159"/>
                      </a:lnTo>
                      <a:lnTo>
                        <a:pt x="8" y="179"/>
                      </a:lnTo>
                      <a:lnTo>
                        <a:pt x="7" y="204"/>
                      </a:lnTo>
                      <a:lnTo>
                        <a:pt x="11" y="206"/>
                      </a:lnTo>
                      <a:lnTo>
                        <a:pt x="11" y="209"/>
                      </a:lnTo>
                      <a:lnTo>
                        <a:pt x="17" y="209"/>
                      </a:lnTo>
                      <a:lnTo>
                        <a:pt x="18" y="208"/>
                      </a:lnTo>
                      <a:lnTo>
                        <a:pt x="21" y="208"/>
                      </a:lnTo>
                      <a:lnTo>
                        <a:pt x="21" y="210"/>
                      </a:lnTo>
                      <a:lnTo>
                        <a:pt x="25" y="209"/>
                      </a:lnTo>
                      <a:lnTo>
                        <a:pt x="35" y="208"/>
                      </a:lnTo>
                      <a:lnTo>
                        <a:pt x="35" y="206"/>
                      </a:lnTo>
                      <a:lnTo>
                        <a:pt x="26" y="202"/>
                      </a:lnTo>
                      <a:lnTo>
                        <a:pt x="26" y="198"/>
                      </a:lnTo>
                      <a:lnTo>
                        <a:pt x="34" y="197"/>
                      </a:lnTo>
                      <a:lnTo>
                        <a:pt x="34" y="195"/>
                      </a:lnTo>
                      <a:lnTo>
                        <a:pt x="29" y="190"/>
                      </a:lnTo>
                      <a:lnTo>
                        <a:pt x="29" y="161"/>
                      </a:lnTo>
                      <a:lnTo>
                        <a:pt x="30" y="135"/>
                      </a:lnTo>
                      <a:lnTo>
                        <a:pt x="30" y="109"/>
                      </a:lnTo>
                      <a:lnTo>
                        <a:pt x="30" y="94"/>
                      </a:lnTo>
                      <a:lnTo>
                        <a:pt x="30" y="90"/>
                      </a:lnTo>
                      <a:lnTo>
                        <a:pt x="30" y="69"/>
                      </a:lnTo>
                      <a:lnTo>
                        <a:pt x="37" y="65"/>
                      </a:lnTo>
                      <a:lnTo>
                        <a:pt x="37" y="62"/>
                      </a:lnTo>
                      <a:lnTo>
                        <a:pt x="23" y="34"/>
                      </a:lnTo>
                      <a:lnTo>
                        <a:pt x="16" y="30"/>
                      </a:lnTo>
                      <a:lnTo>
                        <a:pt x="17" y="28"/>
                      </a:lnTo>
                      <a:lnTo>
                        <a:pt x="21" y="27"/>
                      </a:lnTo>
                      <a:lnTo>
                        <a:pt x="21" y="25"/>
                      </a:lnTo>
                      <a:lnTo>
                        <a:pt x="23" y="24"/>
                      </a:lnTo>
                      <a:lnTo>
                        <a:pt x="23" y="22"/>
                      </a:lnTo>
                      <a:lnTo>
                        <a:pt x="24" y="21"/>
                      </a:lnTo>
                      <a:lnTo>
                        <a:pt x="23" y="20"/>
                      </a:lnTo>
                      <a:lnTo>
                        <a:pt x="24" y="19"/>
                      </a:lnTo>
                      <a:lnTo>
                        <a:pt x="21" y="14"/>
                      </a:lnTo>
                      <a:lnTo>
                        <a:pt x="23" y="12"/>
                      </a:lnTo>
                      <a:lnTo>
                        <a:pt x="21" y="10"/>
                      </a:lnTo>
                      <a:lnTo>
                        <a:pt x="24" y="7"/>
                      </a:lnTo>
                      <a:lnTo>
                        <a:pt x="24" y="3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4" name="Freeform 15"/>
                <p:cNvSpPr>
                  <a:spLocks/>
                </p:cNvSpPr>
                <p:nvPr/>
              </p:nvSpPr>
              <p:spPr bwMode="auto">
                <a:xfrm>
                  <a:off x="3391" y="1923"/>
                  <a:ext cx="51" cy="190"/>
                </a:xfrm>
                <a:custGeom>
                  <a:avLst/>
                  <a:gdLst>
                    <a:gd name="T0" fmla="*/ 30 w 51"/>
                    <a:gd name="T1" fmla="*/ 2 h 190"/>
                    <a:gd name="T2" fmla="*/ 41 w 51"/>
                    <a:gd name="T3" fmla="*/ 0 h 190"/>
                    <a:gd name="T4" fmla="*/ 45 w 51"/>
                    <a:gd name="T5" fmla="*/ 4 h 190"/>
                    <a:gd name="T6" fmla="*/ 46 w 51"/>
                    <a:gd name="T7" fmla="*/ 2 h 190"/>
                    <a:gd name="T8" fmla="*/ 49 w 51"/>
                    <a:gd name="T9" fmla="*/ 11 h 190"/>
                    <a:gd name="T10" fmla="*/ 43 w 51"/>
                    <a:gd name="T11" fmla="*/ 15 h 190"/>
                    <a:gd name="T12" fmla="*/ 43 w 51"/>
                    <a:gd name="T13" fmla="*/ 20 h 190"/>
                    <a:gd name="T14" fmla="*/ 41 w 51"/>
                    <a:gd name="T15" fmla="*/ 20 h 190"/>
                    <a:gd name="T16" fmla="*/ 41 w 51"/>
                    <a:gd name="T17" fmla="*/ 25 h 190"/>
                    <a:gd name="T18" fmla="*/ 36 w 51"/>
                    <a:gd name="T19" fmla="*/ 26 h 190"/>
                    <a:gd name="T20" fmla="*/ 36 w 51"/>
                    <a:gd name="T21" fmla="*/ 28 h 190"/>
                    <a:gd name="T22" fmla="*/ 43 w 51"/>
                    <a:gd name="T23" fmla="*/ 33 h 190"/>
                    <a:gd name="T24" fmla="*/ 49 w 51"/>
                    <a:gd name="T25" fmla="*/ 60 h 190"/>
                    <a:gd name="T26" fmla="*/ 45 w 51"/>
                    <a:gd name="T27" fmla="*/ 68 h 190"/>
                    <a:gd name="T28" fmla="*/ 45 w 51"/>
                    <a:gd name="T29" fmla="*/ 117 h 190"/>
                    <a:gd name="T30" fmla="*/ 39 w 51"/>
                    <a:gd name="T31" fmla="*/ 119 h 190"/>
                    <a:gd name="T32" fmla="*/ 38 w 51"/>
                    <a:gd name="T33" fmla="*/ 128 h 190"/>
                    <a:gd name="T34" fmla="*/ 36 w 51"/>
                    <a:gd name="T35" fmla="*/ 149 h 190"/>
                    <a:gd name="T36" fmla="*/ 36 w 51"/>
                    <a:gd name="T37" fmla="*/ 160 h 190"/>
                    <a:gd name="T38" fmla="*/ 45 w 51"/>
                    <a:gd name="T39" fmla="*/ 167 h 190"/>
                    <a:gd name="T40" fmla="*/ 50 w 51"/>
                    <a:gd name="T41" fmla="*/ 171 h 190"/>
                    <a:gd name="T42" fmla="*/ 50 w 51"/>
                    <a:gd name="T43" fmla="*/ 173 h 190"/>
                    <a:gd name="T44" fmla="*/ 37 w 51"/>
                    <a:gd name="T45" fmla="*/ 169 h 190"/>
                    <a:gd name="T46" fmla="*/ 36 w 51"/>
                    <a:gd name="T47" fmla="*/ 167 h 190"/>
                    <a:gd name="T48" fmla="*/ 34 w 51"/>
                    <a:gd name="T49" fmla="*/ 169 h 190"/>
                    <a:gd name="T50" fmla="*/ 34 w 51"/>
                    <a:gd name="T51" fmla="*/ 169 h 190"/>
                    <a:gd name="T52" fmla="*/ 32 w 51"/>
                    <a:gd name="T53" fmla="*/ 161 h 190"/>
                    <a:gd name="T54" fmla="*/ 30 w 51"/>
                    <a:gd name="T55" fmla="*/ 125 h 190"/>
                    <a:gd name="T56" fmla="*/ 28 w 51"/>
                    <a:gd name="T57" fmla="*/ 125 h 190"/>
                    <a:gd name="T58" fmla="*/ 20 w 51"/>
                    <a:gd name="T59" fmla="*/ 157 h 190"/>
                    <a:gd name="T60" fmla="*/ 20 w 51"/>
                    <a:gd name="T61" fmla="*/ 177 h 190"/>
                    <a:gd name="T62" fmla="*/ 17 w 51"/>
                    <a:gd name="T63" fmla="*/ 187 h 190"/>
                    <a:gd name="T64" fmla="*/ 15 w 51"/>
                    <a:gd name="T65" fmla="*/ 189 h 190"/>
                    <a:gd name="T66" fmla="*/ 14 w 51"/>
                    <a:gd name="T67" fmla="*/ 184 h 190"/>
                    <a:gd name="T68" fmla="*/ 16 w 51"/>
                    <a:gd name="T69" fmla="*/ 178 h 190"/>
                    <a:gd name="T70" fmla="*/ 17 w 51"/>
                    <a:gd name="T71" fmla="*/ 165 h 190"/>
                    <a:gd name="T72" fmla="*/ 17 w 51"/>
                    <a:gd name="T73" fmla="*/ 120 h 190"/>
                    <a:gd name="T74" fmla="*/ 20 w 51"/>
                    <a:gd name="T75" fmla="*/ 76 h 190"/>
                    <a:gd name="T76" fmla="*/ 16 w 51"/>
                    <a:gd name="T77" fmla="*/ 72 h 190"/>
                    <a:gd name="T78" fmla="*/ 16 w 51"/>
                    <a:gd name="T79" fmla="*/ 65 h 190"/>
                    <a:gd name="T80" fmla="*/ 16 w 51"/>
                    <a:gd name="T81" fmla="*/ 53 h 190"/>
                    <a:gd name="T82" fmla="*/ 10 w 51"/>
                    <a:gd name="T83" fmla="*/ 57 h 190"/>
                    <a:gd name="T84" fmla="*/ 16 w 51"/>
                    <a:gd name="T85" fmla="*/ 63 h 190"/>
                    <a:gd name="T86" fmla="*/ 16 w 51"/>
                    <a:gd name="T87" fmla="*/ 70 h 190"/>
                    <a:gd name="T88" fmla="*/ 10 w 51"/>
                    <a:gd name="T89" fmla="*/ 66 h 190"/>
                    <a:gd name="T90" fmla="*/ 8 w 51"/>
                    <a:gd name="T91" fmla="*/ 62 h 190"/>
                    <a:gd name="T92" fmla="*/ 4 w 51"/>
                    <a:gd name="T93" fmla="*/ 63 h 190"/>
                    <a:gd name="T94" fmla="*/ 0 w 51"/>
                    <a:gd name="T95" fmla="*/ 56 h 190"/>
                    <a:gd name="T96" fmla="*/ 0 w 51"/>
                    <a:gd name="T97" fmla="*/ 53 h 190"/>
                    <a:gd name="T98" fmla="*/ 2 w 51"/>
                    <a:gd name="T99" fmla="*/ 52 h 190"/>
                    <a:gd name="T100" fmla="*/ 9 w 51"/>
                    <a:gd name="T101" fmla="*/ 44 h 190"/>
                    <a:gd name="T102" fmla="*/ 16 w 51"/>
                    <a:gd name="T103" fmla="*/ 36 h 190"/>
                    <a:gd name="T104" fmla="*/ 24 w 51"/>
                    <a:gd name="T105" fmla="*/ 29 h 190"/>
                    <a:gd name="T106" fmla="*/ 30 w 51"/>
                    <a:gd name="T107" fmla="*/ 25 h 190"/>
                    <a:gd name="T108" fmla="*/ 30 w 51"/>
                    <a:gd name="T109" fmla="*/ 19 h 190"/>
                    <a:gd name="T110" fmla="*/ 28 w 51"/>
                    <a:gd name="T111" fmla="*/ 16 h 190"/>
                    <a:gd name="T112" fmla="*/ 28 w 51"/>
                    <a:gd name="T113" fmla="*/ 9 h 190"/>
                    <a:gd name="T114" fmla="*/ 26 w 51"/>
                    <a:gd name="T115" fmla="*/ 7 h 190"/>
                    <a:gd name="T116" fmla="*/ 30 w 51"/>
                    <a:gd name="T117" fmla="*/ 2 h 1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51" h="190">
                      <a:moveTo>
                        <a:pt x="30" y="2"/>
                      </a:moveTo>
                      <a:lnTo>
                        <a:pt x="41" y="0"/>
                      </a:lnTo>
                      <a:lnTo>
                        <a:pt x="45" y="4"/>
                      </a:lnTo>
                      <a:lnTo>
                        <a:pt x="46" y="2"/>
                      </a:lnTo>
                      <a:lnTo>
                        <a:pt x="49" y="11"/>
                      </a:lnTo>
                      <a:lnTo>
                        <a:pt x="43" y="15"/>
                      </a:lnTo>
                      <a:lnTo>
                        <a:pt x="43" y="20"/>
                      </a:lnTo>
                      <a:lnTo>
                        <a:pt x="41" y="20"/>
                      </a:lnTo>
                      <a:lnTo>
                        <a:pt x="41" y="25"/>
                      </a:lnTo>
                      <a:lnTo>
                        <a:pt x="36" y="26"/>
                      </a:lnTo>
                      <a:lnTo>
                        <a:pt x="36" y="28"/>
                      </a:lnTo>
                      <a:lnTo>
                        <a:pt x="43" y="33"/>
                      </a:lnTo>
                      <a:lnTo>
                        <a:pt x="49" y="60"/>
                      </a:lnTo>
                      <a:lnTo>
                        <a:pt x="45" y="68"/>
                      </a:lnTo>
                      <a:lnTo>
                        <a:pt x="45" y="117"/>
                      </a:lnTo>
                      <a:lnTo>
                        <a:pt x="39" y="119"/>
                      </a:lnTo>
                      <a:lnTo>
                        <a:pt x="38" y="128"/>
                      </a:lnTo>
                      <a:lnTo>
                        <a:pt x="36" y="149"/>
                      </a:lnTo>
                      <a:lnTo>
                        <a:pt x="36" y="160"/>
                      </a:lnTo>
                      <a:lnTo>
                        <a:pt x="45" y="167"/>
                      </a:lnTo>
                      <a:lnTo>
                        <a:pt x="50" y="171"/>
                      </a:lnTo>
                      <a:lnTo>
                        <a:pt x="50" y="173"/>
                      </a:lnTo>
                      <a:lnTo>
                        <a:pt x="37" y="169"/>
                      </a:lnTo>
                      <a:lnTo>
                        <a:pt x="36" y="167"/>
                      </a:lnTo>
                      <a:lnTo>
                        <a:pt x="34" y="169"/>
                      </a:lnTo>
                      <a:lnTo>
                        <a:pt x="32" y="161"/>
                      </a:lnTo>
                      <a:lnTo>
                        <a:pt x="30" y="125"/>
                      </a:lnTo>
                      <a:lnTo>
                        <a:pt x="28" y="125"/>
                      </a:lnTo>
                      <a:lnTo>
                        <a:pt x="20" y="157"/>
                      </a:lnTo>
                      <a:lnTo>
                        <a:pt x="20" y="177"/>
                      </a:lnTo>
                      <a:lnTo>
                        <a:pt x="17" y="187"/>
                      </a:lnTo>
                      <a:lnTo>
                        <a:pt x="15" y="189"/>
                      </a:lnTo>
                      <a:lnTo>
                        <a:pt x="14" y="184"/>
                      </a:lnTo>
                      <a:lnTo>
                        <a:pt x="16" y="178"/>
                      </a:lnTo>
                      <a:lnTo>
                        <a:pt x="17" y="165"/>
                      </a:lnTo>
                      <a:lnTo>
                        <a:pt x="17" y="120"/>
                      </a:lnTo>
                      <a:lnTo>
                        <a:pt x="20" y="76"/>
                      </a:lnTo>
                      <a:lnTo>
                        <a:pt x="16" y="72"/>
                      </a:lnTo>
                      <a:lnTo>
                        <a:pt x="16" y="65"/>
                      </a:lnTo>
                      <a:lnTo>
                        <a:pt x="16" y="53"/>
                      </a:lnTo>
                      <a:lnTo>
                        <a:pt x="10" y="57"/>
                      </a:lnTo>
                      <a:lnTo>
                        <a:pt x="16" y="63"/>
                      </a:lnTo>
                      <a:lnTo>
                        <a:pt x="16" y="70"/>
                      </a:lnTo>
                      <a:lnTo>
                        <a:pt x="10" y="66"/>
                      </a:lnTo>
                      <a:lnTo>
                        <a:pt x="8" y="62"/>
                      </a:lnTo>
                      <a:lnTo>
                        <a:pt x="4" y="63"/>
                      </a:lnTo>
                      <a:lnTo>
                        <a:pt x="0" y="56"/>
                      </a:lnTo>
                      <a:lnTo>
                        <a:pt x="0" y="53"/>
                      </a:lnTo>
                      <a:lnTo>
                        <a:pt x="2" y="52"/>
                      </a:lnTo>
                      <a:lnTo>
                        <a:pt x="9" y="44"/>
                      </a:lnTo>
                      <a:lnTo>
                        <a:pt x="16" y="36"/>
                      </a:lnTo>
                      <a:lnTo>
                        <a:pt x="24" y="29"/>
                      </a:lnTo>
                      <a:lnTo>
                        <a:pt x="30" y="25"/>
                      </a:lnTo>
                      <a:lnTo>
                        <a:pt x="30" y="19"/>
                      </a:lnTo>
                      <a:lnTo>
                        <a:pt x="28" y="16"/>
                      </a:lnTo>
                      <a:lnTo>
                        <a:pt x="28" y="9"/>
                      </a:lnTo>
                      <a:lnTo>
                        <a:pt x="26" y="7"/>
                      </a:lnTo>
                      <a:lnTo>
                        <a:pt x="30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5" name="Freeform 16"/>
                <p:cNvSpPr>
                  <a:spLocks/>
                </p:cNvSpPr>
                <p:nvPr/>
              </p:nvSpPr>
              <p:spPr bwMode="auto">
                <a:xfrm>
                  <a:off x="3224" y="1976"/>
                  <a:ext cx="25" cy="134"/>
                </a:xfrm>
                <a:custGeom>
                  <a:avLst/>
                  <a:gdLst>
                    <a:gd name="T0" fmla="*/ 19 w 25"/>
                    <a:gd name="T1" fmla="*/ 2 h 134"/>
                    <a:gd name="T2" fmla="*/ 19 w 25"/>
                    <a:gd name="T3" fmla="*/ 6 h 134"/>
                    <a:gd name="T4" fmla="*/ 19 w 25"/>
                    <a:gd name="T5" fmla="*/ 7 h 134"/>
                    <a:gd name="T6" fmla="*/ 20 w 25"/>
                    <a:gd name="T7" fmla="*/ 8 h 134"/>
                    <a:gd name="T8" fmla="*/ 19 w 25"/>
                    <a:gd name="T9" fmla="*/ 9 h 134"/>
                    <a:gd name="T10" fmla="*/ 19 w 25"/>
                    <a:gd name="T11" fmla="*/ 10 h 134"/>
                    <a:gd name="T12" fmla="*/ 18 w 25"/>
                    <a:gd name="T13" fmla="*/ 14 h 134"/>
                    <a:gd name="T14" fmla="*/ 18 w 25"/>
                    <a:gd name="T15" fmla="*/ 15 h 134"/>
                    <a:gd name="T16" fmla="*/ 23 w 25"/>
                    <a:gd name="T17" fmla="*/ 19 h 134"/>
                    <a:gd name="T18" fmla="*/ 24 w 25"/>
                    <a:gd name="T19" fmla="*/ 46 h 134"/>
                    <a:gd name="T20" fmla="*/ 22 w 25"/>
                    <a:gd name="T21" fmla="*/ 51 h 134"/>
                    <a:gd name="T22" fmla="*/ 23 w 25"/>
                    <a:gd name="T23" fmla="*/ 66 h 134"/>
                    <a:gd name="T24" fmla="*/ 21 w 25"/>
                    <a:gd name="T25" fmla="*/ 68 h 134"/>
                    <a:gd name="T26" fmla="*/ 20 w 25"/>
                    <a:gd name="T27" fmla="*/ 91 h 134"/>
                    <a:gd name="T28" fmla="*/ 19 w 25"/>
                    <a:gd name="T29" fmla="*/ 115 h 134"/>
                    <a:gd name="T30" fmla="*/ 20 w 25"/>
                    <a:gd name="T31" fmla="*/ 116 h 134"/>
                    <a:gd name="T32" fmla="*/ 24 w 25"/>
                    <a:gd name="T33" fmla="*/ 121 h 134"/>
                    <a:gd name="T34" fmla="*/ 23 w 25"/>
                    <a:gd name="T35" fmla="*/ 122 h 134"/>
                    <a:gd name="T36" fmla="*/ 22 w 25"/>
                    <a:gd name="T37" fmla="*/ 123 h 134"/>
                    <a:gd name="T38" fmla="*/ 19 w 25"/>
                    <a:gd name="T39" fmla="*/ 122 h 134"/>
                    <a:gd name="T40" fmla="*/ 17 w 25"/>
                    <a:gd name="T41" fmla="*/ 120 h 134"/>
                    <a:gd name="T42" fmla="*/ 15 w 25"/>
                    <a:gd name="T43" fmla="*/ 119 h 134"/>
                    <a:gd name="T44" fmla="*/ 15 w 25"/>
                    <a:gd name="T45" fmla="*/ 123 h 134"/>
                    <a:gd name="T46" fmla="*/ 14 w 25"/>
                    <a:gd name="T47" fmla="*/ 123 h 134"/>
                    <a:gd name="T48" fmla="*/ 16 w 25"/>
                    <a:gd name="T49" fmla="*/ 127 h 134"/>
                    <a:gd name="T50" fmla="*/ 15 w 25"/>
                    <a:gd name="T51" fmla="*/ 132 h 134"/>
                    <a:gd name="T52" fmla="*/ 14 w 25"/>
                    <a:gd name="T53" fmla="*/ 133 h 134"/>
                    <a:gd name="T54" fmla="*/ 11 w 25"/>
                    <a:gd name="T55" fmla="*/ 128 h 134"/>
                    <a:gd name="T56" fmla="*/ 11 w 25"/>
                    <a:gd name="T57" fmla="*/ 125 h 134"/>
                    <a:gd name="T58" fmla="*/ 10 w 25"/>
                    <a:gd name="T59" fmla="*/ 125 h 134"/>
                    <a:gd name="T60" fmla="*/ 8 w 25"/>
                    <a:gd name="T61" fmla="*/ 94 h 134"/>
                    <a:gd name="T62" fmla="*/ 10 w 25"/>
                    <a:gd name="T63" fmla="*/ 91 h 134"/>
                    <a:gd name="T64" fmla="*/ 7 w 25"/>
                    <a:gd name="T65" fmla="*/ 71 h 134"/>
                    <a:gd name="T66" fmla="*/ 5 w 25"/>
                    <a:gd name="T67" fmla="*/ 70 h 134"/>
                    <a:gd name="T68" fmla="*/ 5 w 25"/>
                    <a:gd name="T69" fmla="*/ 49 h 134"/>
                    <a:gd name="T70" fmla="*/ 0 w 25"/>
                    <a:gd name="T71" fmla="*/ 46 h 134"/>
                    <a:gd name="T72" fmla="*/ 2 w 25"/>
                    <a:gd name="T73" fmla="*/ 24 h 134"/>
                    <a:gd name="T74" fmla="*/ 9 w 25"/>
                    <a:gd name="T75" fmla="*/ 17 h 134"/>
                    <a:gd name="T76" fmla="*/ 11 w 25"/>
                    <a:gd name="T77" fmla="*/ 15 h 134"/>
                    <a:gd name="T78" fmla="*/ 11 w 25"/>
                    <a:gd name="T79" fmla="*/ 12 h 134"/>
                    <a:gd name="T80" fmla="*/ 11 w 25"/>
                    <a:gd name="T81" fmla="*/ 11 h 134"/>
                    <a:gd name="T82" fmla="*/ 9 w 25"/>
                    <a:gd name="T83" fmla="*/ 10 h 134"/>
                    <a:gd name="T84" fmla="*/ 8 w 25"/>
                    <a:gd name="T85" fmla="*/ 8 h 134"/>
                    <a:gd name="T86" fmla="*/ 8 w 25"/>
                    <a:gd name="T87" fmla="*/ 7 h 134"/>
                    <a:gd name="T88" fmla="*/ 8 w 25"/>
                    <a:gd name="T89" fmla="*/ 5 h 134"/>
                    <a:gd name="T90" fmla="*/ 8 w 25"/>
                    <a:gd name="T91" fmla="*/ 4 h 134"/>
                    <a:gd name="T92" fmla="*/ 10 w 25"/>
                    <a:gd name="T93" fmla="*/ 2 h 134"/>
                    <a:gd name="T94" fmla="*/ 11 w 25"/>
                    <a:gd name="T95" fmla="*/ 0 h 134"/>
                    <a:gd name="T96" fmla="*/ 12 w 25"/>
                    <a:gd name="T97" fmla="*/ 0 h 134"/>
                    <a:gd name="T98" fmla="*/ 14 w 25"/>
                    <a:gd name="T99" fmla="*/ 0 h 134"/>
                    <a:gd name="T100" fmla="*/ 16 w 25"/>
                    <a:gd name="T101" fmla="*/ 0 h 134"/>
                    <a:gd name="T102" fmla="*/ 17 w 25"/>
                    <a:gd name="T103" fmla="*/ 0 h 134"/>
                    <a:gd name="T104" fmla="*/ 19 w 25"/>
                    <a:gd name="T105" fmla="*/ 2 h 13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25" h="134">
                      <a:moveTo>
                        <a:pt x="19" y="2"/>
                      </a:moveTo>
                      <a:lnTo>
                        <a:pt x="19" y="6"/>
                      </a:lnTo>
                      <a:lnTo>
                        <a:pt x="19" y="7"/>
                      </a:lnTo>
                      <a:lnTo>
                        <a:pt x="20" y="8"/>
                      </a:lnTo>
                      <a:lnTo>
                        <a:pt x="19" y="9"/>
                      </a:lnTo>
                      <a:lnTo>
                        <a:pt x="19" y="10"/>
                      </a:lnTo>
                      <a:lnTo>
                        <a:pt x="18" y="14"/>
                      </a:lnTo>
                      <a:lnTo>
                        <a:pt x="18" y="15"/>
                      </a:lnTo>
                      <a:lnTo>
                        <a:pt x="23" y="19"/>
                      </a:lnTo>
                      <a:lnTo>
                        <a:pt x="24" y="46"/>
                      </a:lnTo>
                      <a:lnTo>
                        <a:pt x="22" y="51"/>
                      </a:lnTo>
                      <a:lnTo>
                        <a:pt x="23" y="66"/>
                      </a:lnTo>
                      <a:lnTo>
                        <a:pt x="21" y="68"/>
                      </a:lnTo>
                      <a:lnTo>
                        <a:pt x="20" y="91"/>
                      </a:lnTo>
                      <a:lnTo>
                        <a:pt x="19" y="115"/>
                      </a:lnTo>
                      <a:lnTo>
                        <a:pt x="20" y="116"/>
                      </a:lnTo>
                      <a:lnTo>
                        <a:pt x="24" y="121"/>
                      </a:lnTo>
                      <a:lnTo>
                        <a:pt x="23" y="122"/>
                      </a:lnTo>
                      <a:lnTo>
                        <a:pt x="22" y="123"/>
                      </a:lnTo>
                      <a:lnTo>
                        <a:pt x="19" y="122"/>
                      </a:lnTo>
                      <a:lnTo>
                        <a:pt x="17" y="120"/>
                      </a:lnTo>
                      <a:lnTo>
                        <a:pt x="15" y="119"/>
                      </a:lnTo>
                      <a:lnTo>
                        <a:pt x="15" y="123"/>
                      </a:lnTo>
                      <a:lnTo>
                        <a:pt x="14" y="123"/>
                      </a:lnTo>
                      <a:lnTo>
                        <a:pt x="16" y="127"/>
                      </a:lnTo>
                      <a:lnTo>
                        <a:pt x="15" y="132"/>
                      </a:lnTo>
                      <a:lnTo>
                        <a:pt x="14" y="133"/>
                      </a:lnTo>
                      <a:lnTo>
                        <a:pt x="11" y="128"/>
                      </a:lnTo>
                      <a:lnTo>
                        <a:pt x="11" y="125"/>
                      </a:lnTo>
                      <a:lnTo>
                        <a:pt x="10" y="125"/>
                      </a:lnTo>
                      <a:lnTo>
                        <a:pt x="8" y="94"/>
                      </a:lnTo>
                      <a:lnTo>
                        <a:pt x="10" y="91"/>
                      </a:lnTo>
                      <a:lnTo>
                        <a:pt x="7" y="71"/>
                      </a:lnTo>
                      <a:lnTo>
                        <a:pt x="5" y="70"/>
                      </a:lnTo>
                      <a:lnTo>
                        <a:pt x="5" y="49"/>
                      </a:lnTo>
                      <a:lnTo>
                        <a:pt x="0" y="46"/>
                      </a:lnTo>
                      <a:lnTo>
                        <a:pt x="2" y="24"/>
                      </a:lnTo>
                      <a:lnTo>
                        <a:pt x="9" y="17"/>
                      </a:lnTo>
                      <a:lnTo>
                        <a:pt x="11" y="15"/>
                      </a:lnTo>
                      <a:lnTo>
                        <a:pt x="11" y="12"/>
                      </a:lnTo>
                      <a:lnTo>
                        <a:pt x="11" y="11"/>
                      </a:lnTo>
                      <a:lnTo>
                        <a:pt x="9" y="10"/>
                      </a:lnTo>
                      <a:lnTo>
                        <a:pt x="8" y="8"/>
                      </a:lnTo>
                      <a:lnTo>
                        <a:pt x="8" y="7"/>
                      </a:lnTo>
                      <a:lnTo>
                        <a:pt x="8" y="5"/>
                      </a:lnTo>
                      <a:lnTo>
                        <a:pt x="8" y="4"/>
                      </a:lnTo>
                      <a:lnTo>
                        <a:pt x="10" y="2"/>
                      </a:lnTo>
                      <a:lnTo>
                        <a:pt x="11" y="0"/>
                      </a:lnTo>
                      <a:lnTo>
                        <a:pt x="12" y="0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9" y="2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6" name="Freeform 17"/>
                <p:cNvSpPr>
                  <a:spLocks/>
                </p:cNvSpPr>
                <p:nvPr/>
              </p:nvSpPr>
              <p:spPr bwMode="auto">
                <a:xfrm>
                  <a:off x="3132" y="1996"/>
                  <a:ext cx="53" cy="254"/>
                </a:xfrm>
                <a:custGeom>
                  <a:avLst/>
                  <a:gdLst>
                    <a:gd name="T0" fmla="*/ 40 w 53"/>
                    <a:gd name="T1" fmla="*/ 5 h 254"/>
                    <a:gd name="T2" fmla="*/ 40 w 53"/>
                    <a:gd name="T3" fmla="*/ 12 h 254"/>
                    <a:gd name="T4" fmla="*/ 40 w 53"/>
                    <a:gd name="T5" fmla="*/ 14 h 254"/>
                    <a:gd name="T6" fmla="*/ 42 w 53"/>
                    <a:gd name="T7" fmla="*/ 18 h 254"/>
                    <a:gd name="T8" fmla="*/ 40 w 53"/>
                    <a:gd name="T9" fmla="*/ 20 h 254"/>
                    <a:gd name="T10" fmla="*/ 41 w 53"/>
                    <a:gd name="T11" fmla="*/ 22 h 254"/>
                    <a:gd name="T12" fmla="*/ 39 w 53"/>
                    <a:gd name="T13" fmla="*/ 29 h 254"/>
                    <a:gd name="T14" fmla="*/ 39 w 53"/>
                    <a:gd name="T15" fmla="*/ 30 h 254"/>
                    <a:gd name="T16" fmla="*/ 48 w 53"/>
                    <a:gd name="T17" fmla="*/ 37 h 254"/>
                    <a:gd name="T18" fmla="*/ 52 w 53"/>
                    <a:gd name="T19" fmla="*/ 89 h 254"/>
                    <a:gd name="T20" fmla="*/ 47 w 53"/>
                    <a:gd name="T21" fmla="*/ 98 h 254"/>
                    <a:gd name="T22" fmla="*/ 49 w 53"/>
                    <a:gd name="T23" fmla="*/ 127 h 254"/>
                    <a:gd name="T24" fmla="*/ 46 w 53"/>
                    <a:gd name="T25" fmla="*/ 129 h 254"/>
                    <a:gd name="T26" fmla="*/ 44 w 53"/>
                    <a:gd name="T27" fmla="*/ 174 h 254"/>
                    <a:gd name="T28" fmla="*/ 42 w 53"/>
                    <a:gd name="T29" fmla="*/ 219 h 254"/>
                    <a:gd name="T30" fmla="*/ 42 w 53"/>
                    <a:gd name="T31" fmla="*/ 221 h 254"/>
                    <a:gd name="T32" fmla="*/ 52 w 53"/>
                    <a:gd name="T33" fmla="*/ 230 h 254"/>
                    <a:gd name="T34" fmla="*/ 50 w 53"/>
                    <a:gd name="T35" fmla="*/ 231 h 254"/>
                    <a:gd name="T36" fmla="*/ 47 w 53"/>
                    <a:gd name="T37" fmla="*/ 233 h 254"/>
                    <a:gd name="T38" fmla="*/ 42 w 53"/>
                    <a:gd name="T39" fmla="*/ 231 h 254"/>
                    <a:gd name="T40" fmla="*/ 36 w 53"/>
                    <a:gd name="T41" fmla="*/ 228 h 254"/>
                    <a:gd name="T42" fmla="*/ 32 w 53"/>
                    <a:gd name="T43" fmla="*/ 227 h 254"/>
                    <a:gd name="T44" fmla="*/ 32 w 53"/>
                    <a:gd name="T45" fmla="*/ 234 h 254"/>
                    <a:gd name="T46" fmla="*/ 30 w 53"/>
                    <a:gd name="T47" fmla="*/ 234 h 254"/>
                    <a:gd name="T48" fmla="*/ 33 w 53"/>
                    <a:gd name="T49" fmla="*/ 240 h 254"/>
                    <a:gd name="T50" fmla="*/ 32 w 53"/>
                    <a:gd name="T51" fmla="*/ 251 h 254"/>
                    <a:gd name="T52" fmla="*/ 28 w 53"/>
                    <a:gd name="T53" fmla="*/ 253 h 254"/>
                    <a:gd name="T54" fmla="*/ 23 w 53"/>
                    <a:gd name="T55" fmla="*/ 244 h 254"/>
                    <a:gd name="T56" fmla="*/ 23 w 53"/>
                    <a:gd name="T57" fmla="*/ 237 h 254"/>
                    <a:gd name="T58" fmla="*/ 21 w 53"/>
                    <a:gd name="T59" fmla="*/ 237 h 254"/>
                    <a:gd name="T60" fmla="*/ 19 w 53"/>
                    <a:gd name="T61" fmla="*/ 179 h 254"/>
                    <a:gd name="T62" fmla="*/ 21 w 53"/>
                    <a:gd name="T63" fmla="*/ 174 h 254"/>
                    <a:gd name="T64" fmla="*/ 15 w 53"/>
                    <a:gd name="T65" fmla="*/ 135 h 254"/>
                    <a:gd name="T66" fmla="*/ 11 w 53"/>
                    <a:gd name="T67" fmla="*/ 134 h 254"/>
                    <a:gd name="T68" fmla="*/ 10 w 53"/>
                    <a:gd name="T69" fmla="*/ 93 h 254"/>
                    <a:gd name="T70" fmla="*/ 0 w 53"/>
                    <a:gd name="T71" fmla="*/ 89 h 254"/>
                    <a:gd name="T72" fmla="*/ 4 w 53"/>
                    <a:gd name="T73" fmla="*/ 46 h 254"/>
                    <a:gd name="T74" fmla="*/ 19 w 53"/>
                    <a:gd name="T75" fmla="*/ 34 h 254"/>
                    <a:gd name="T76" fmla="*/ 23 w 53"/>
                    <a:gd name="T77" fmla="*/ 30 h 254"/>
                    <a:gd name="T78" fmla="*/ 23 w 53"/>
                    <a:gd name="T79" fmla="*/ 25 h 254"/>
                    <a:gd name="T80" fmla="*/ 22 w 53"/>
                    <a:gd name="T81" fmla="*/ 22 h 254"/>
                    <a:gd name="T82" fmla="*/ 20 w 53"/>
                    <a:gd name="T83" fmla="*/ 20 h 254"/>
                    <a:gd name="T84" fmla="*/ 18 w 53"/>
                    <a:gd name="T85" fmla="*/ 17 h 254"/>
                    <a:gd name="T86" fmla="*/ 17 w 53"/>
                    <a:gd name="T87" fmla="*/ 14 h 254"/>
                    <a:gd name="T88" fmla="*/ 17 w 53"/>
                    <a:gd name="T89" fmla="*/ 12 h 254"/>
                    <a:gd name="T90" fmla="*/ 18 w 53"/>
                    <a:gd name="T91" fmla="*/ 8 h 254"/>
                    <a:gd name="T92" fmla="*/ 20 w 53"/>
                    <a:gd name="T93" fmla="*/ 5 h 254"/>
                    <a:gd name="T94" fmla="*/ 23 w 53"/>
                    <a:gd name="T95" fmla="*/ 2 h 254"/>
                    <a:gd name="T96" fmla="*/ 26 w 53"/>
                    <a:gd name="T97" fmla="*/ 0 h 254"/>
                    <a:gd name="T98" fmla="*/ 30 w 53"/>
                    <a:gd name="T99" fmla="*/ 0 h 254"/>
                    <a:gd name="T100" fmla="*/ 33 w 53"/>
                    <a:gd name="T101" fmla="*/ 1 h 254"/>
                    <a:gd name="T102" fmla="*/ 36 w 53"/>
                    <a:gd name="T103" fmla="*/ 2 h 254"/>
                    <a:gd name="T104" fmla="*/ 40 w 53"/>
                    <a:gd name="T105" fmla="*/ 5 h 25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53" h="254">
                      <a:moveTo>
                        <a:pt x="40" y="5"/>
                      </a:moveTo>
                      <a:lnTo>
                        <a:pt x="40" y="12"/>
                      </a:lnTo>
                      <a:lnTo>
                        <a:pt x="40" y="14"/>
                      </a:lnTo>
                      <a:lnTo>
                        <a:pt x="42" y="18"/>
                      </a:lnTo>
                      <a:lnTo>
                        <a:pt x="40" y="20"/>
                      </a:lnTo>
                      <a:lnTo>
                        <a:pt x="41" y="22"/>
                      </a:lnTo>
                      <a:lnTo>
                        <a:pt x="39" y="29"/>
                      </a:lnTo>
                      <a:lnTo>
                        <a:pt x="39" y="30"/>
                      </a:lnTo>
                      <a:lnTo>
                        <a:pt x="48" y="37"/>
                      </a:lnTo>
                      <a:lnTo>
                        <a:pt x="52" y="89"/>
                      </a:lnTo>
                      <a:lnTo>
                        <a:pt x="47" y="98"/>
                      </a:lnTo>
                      <a:lnTo>
                        <a:pt x="49" y="127"/>
                      </a:lnTo>
                      <a:lnTo>
                        <a:pt x="46" y="129"/>
                      </a:lnTo>
                      <a:lnTo>
                        <a:pt x="44" y="174"/>
                      </a:lnTo>
                      <a:lnTo>
                        <a:pt x="42" y="219"/>
                      </a:lnTo>
                      <a:lnTo>
                        <a:pt x="42" y="221"/>
                      </a:lnTo>
                      <a:lnTo>
                        <a:pt x="52" y="230"/>
                      </a:lnTo>
                      <a:lnTo>
                        <a:pt x="50" y="231"/>
                      </a:lnTo>
                      <a:lnTo>
                        <a:pt x="47" y="233"/>
                      </a:lnTo>
                      <a:lnTo>
                        <a:pt x="42" y="231"/>
                      </a:lnTo>
                      <a:lnTo>
                        <a:pt x="36" y="228"/>
                      </a:lnTo>
                      <a:lnTo>
                        <a:pt x="32" y="227"/>
                      </a:lnTo>
                      <a:lnTo>
                        <a:pt x="32" y="234"/>
                      </a:lnTo>
                      <a:lnTo>
                        <a:pt x="30" y="234"/>
                      </a:lnTo>
                      <a:lnTo>
                        <a:pt x="33" y="240"/>
                      </a:lnTo>
                      <a:lnTo>
                        <a:pt x="32" y="251"/>
                      </a:lnTo>
                      <a:lnTo>
                        <a:pt x="28" y="253"/>
                      </a:lnTo>
                      <a:lnTo>
                        <a:pt x="23" y="244"/>
                      </a:lnTo>
                      <a:lnTo>
                        <a:pt x="23" y="237"/>
                      </a:lnTo>
                      <a:lnTo>
                        <a:pt x="21" y="237"/>
                      </a:lnTo>
                      <a:lnTo>
                        <a:pt x="19" y="179"/>
                      </a:lnTo>
                      <a:lnTo>
                        <a:pt x="21" y="174"/>
                      </a:lnTo>
                      <a:lnTo>
                        <a:pt x="15" y="135"/>
                      </a:lnTo>
                      <a:lnTo>
                        <a:pt x="11" y="134"/>
                      </a:lnTo>
                      <a:lnTo>
                        <a:pt x="10" y="93"/>
                      </a:lnTo>
                      <a:lnTo>
                        <a:pt x="0" y="89"/>
                      </a:lnTo>
                      <a:lnTo>
                        <a:pt x="4" y="46"/>
                      </a:lnTo>
                      <a:lnTo>
                        <a:pt x="19" y="34"/>
                      </a:lnTo>
                      <a:lnTo>
                        <a:pt x="23" y="30"/>
                      </a:lnTo>
                      <a:lnTo>
                        <a:pt x="23" y="25"/>
                      </a:lnTo>
                      <a:lnTo>
                        <a:pt x="22" y="22"/>
                      </a:lnTo>
                      <a:lnTo>
                        <a:pt x="20" y="20"/>
                      </a:lnTo>
                      <a:lnTo>
                        <a:pt x="18" y="17"/>
                      </a:lnTo>
                      <a:lnTo>
                        <a:pt x="17" y="14"/>
                      </a:lnTo>
                      <a:lnTo>
                        <a:pt x="17" y="12"/>
                      </a:lnTo>
                      <a:lnTo>
                        <a:pt x="18" y="8"/>
                      </a:lnTo>
                      <a:lnTo>
                        <a:pt x="20" y="5"/>
                      </a:lnTo>
                      <a:lnTo>
                        <a:pt x="23" y="2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3" y="1"/>
                      </a:lnTo>
                      <a:lnTo>
                        <a:pt x="36" y="2"/>
                      </a:lnTo>
                      <a:lnTo>
                        <a:pt x="40" y="5"/>
                      </a:lnTo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43" name="Group 18"/>
              <p:cNvGrpSpPr>
                <a:grpSpLocks/>
              </p:cNvGrpSpPr>
              <p:nvPr/>
            </p:nvGrpSpPr>
            <p:grpSpPr bwMode="auto">
              <a:xfrm>
                <a:off x="2883" y="1991"/>
                <a:ext cx="1733" cy="849"/>
                <a:chOff x="2883" y="1991"/>
                <a:chExt cx="1733" cy="849"/>
              </a:xfrm>
            </p:grpSpPr>
            <p:grpSp>
              <p:nvGrpSpPr>
                <p:cNvPr id="18459" name="Group 19"/>
                <p:cNvGrpSpPr>
                  <a:grpSpLocks/>
                </p:cNvGrpSpPr>
                <p:nvPr/>
              </p:nvGrpSpPr>
              <p:grpSpPr bwMode="auto">
                <a:xfrm>
                  <a:off x="3908" y="2026"/>
                  <a:ext cx="279" cy="603"/>
                  <a:chOff x="3908" y="2026"/>
                  <a:chExt cx="279" cy="603"/>
                </a:xfrm>
              </p:grpSpPr>
              <p:sp>
                <p:nvSpPr>
                  <p:cNvPr id="18465" name="Freeform 20"/>
                  <p:cNvSpPr>
                    <a:spLocks/>
                  </p:cNvSpPr>
                  <p:nvPr/>
                </p:nvSpPr>
                <p:spPr bwMode="auto">
                  <a:xfrm>
                    <a:off x="3908" y="2026"/>
                    <a:ext cx="176" cy="603"/>
                  </a:xfrm>
                  <a:custGeom>
                    <a:avLst/>
                    <a:gdLst>
                      <a:gd name="T0" fmla="*/ 107 w 176"/>
                      <a:gd name="T1" fmla="*/ 8 h 603"/>
                      <a:gd name="T2" fmla="*/ 141 w 176"/>
                      <a:gd name="T3" fmla="*/ 0 h 603"/>
                      <a:gd name="T4" fmla="*/ 154 w 176"/>
                      <a:gd name="T5" fmla="*/ 16 h 603"/>
                      <a:gd name="T6" fmla="*/ 160 w 176"/>
                      <a:gd name="T7" fmla="*/ 11 h 603"/>
                      <a:gd name="T8" fmla="*/ 169 w 176"/>
                      <a:gd name="T9" fmla="*/ 37 h 603"/>
                      <a:gd name="T10" fmla="*/ 150 w 176"/>
                      <a:gd name="T11" fmla="*/ 54 h 603"/>
                      <a:gd name="T12" fmla="*/ 149 w 176"/>
                      <a:gd name="T13" fmla="*/ 67 h 603"/>
                      <a:gd name="T14" fmla="*/ 144 w 176"/>
                      <a:gd name="T15" fmla="*/ 68 h 603"/>
                      <a:gd name="T16" fmla="*/ 141 w 176"/>
                      <a:gd name="T17" fmla="*/ 82 h 603"/>
                      <a:gd name="T18" fmla="*/ 127 w 176"/>
                      <a:gd name="T19" fmla="*/ 85 h 603"/>
                      <a:gd name="T20" fmla="*/ 127 w 176"/>
                      <a:gd name="T21" fmla="*/ 91 h 603"/>
                      <a:gd name="T22" fmla="*/ 150 w 176"/>
                      <a:gd name="T23" fmla="*/ 109 h 603"/>
                      <a:gd name="T24" fmla="*/ 169 w 176"/>
                      <a:gd name="T25" fmla="*/ 194 h 603"/>
                      <a:gd name="T26" fmla="*/ 154 w 176"/>
                      <a:gd name="T27" fmla="*/ 217 h 603"/>
                      <a:gd name="T28" fmla="*/ 154 w 176"/>
                      <a:gd name="T29" fmla="*/ 375 h 603"/>
                      <a:gd name="T30" fmla="*/ 136 w 176"/>
                      <a:gd name="T31" fmla="*/ 382 h 603"/>
                      <a:gd name="T32" fmla="*/ 133 w 176"/>
                      <a:gd name="T33" fmla="*/ 407 h 603"/>
                      <a:gd name="T34" fmla="*/ 125 w 176"/>
                      <a:gd name="T35" fmla="*/ 473 h 603"/>
                      <a:gd name="T36" fmla="*/ 125 w 176"/>
                      <a:gd name="T37" fmla="*/ 509 h 603"/>
                      <a:gd name="T38" fmla="*/ 154 w 176"/>
                      <a:gd name="T39" fmla="*/ 531 h 603"/>
                      <a:gd name="T40" fmla="*/ 175 w 176"/>
                      <a:gd name="T41" fmla="*/ 542 h 603"/>
                      <a:gd name="T42" fmla="*/ 175 w 176"/>
                      <a:gd name="T43" fmla="*/ 550 h 603"/>
                      <a:gd name="T44" fmla="*/ 131 w 176"/>
                      <a:gd name="T45" fmla="*/ 539 h 603"/>
                      <a:gd name="T46" fmla="*/ 125 w 176"/>
                      <a:gd name="T47" fmla="*/ 532 h 603"/>
                      <a:gd name="T48" fmla="*/ 121 w 176"/>
                      <a:gd name="T49" fmla="*/ 539 h 603"/>
                      <a:gd name="T50" fmla="*/ 116 w 176"/>
                      <a:gd name="T51" fmla="*/ 539 h 603"/>
                      <a:gd name="T52" fmla="*/ 111 w 176"/>
                      <a:gd name="T53" fmla="*/ 514 h 603"/>
                      <a:gd name="T54" fmla="*/ 107 w 176"/>
                      <a:gd name="T55" fmla="*/ 400 h 603"/>
                      <a:gd name="T56" fmla="*/ 98 w 176"/>
                      <a:gd name="T57" fmla="*/ 400 h 603"/>
                      <a:gd name="T58" fmla="*/ 73 w 176"/>
                      <a:gd name="T59" fmla="*/ 501 h 603"/>
                      <a:gd name="T60" fmla="*/ 73 w 176"/>
                      <a:gd name="T61" fmla="*/ 564 h 603"/>
                      <a:gd name="T62" fmla="*/ 63 w 176"/>
                      <a:gd name="T63" fmla="*/ 595 h 603"/>
                      <a:gd name="T64" fmla="*/ 54 w 176"/>
                      <a:gd name="T65" fmla="*/ 602 h 603"/>
                      <a:gd name="T66" fmla="*/ 48 w 176"/>
                      <a:gd name="T67" fmla="*/ 585 h 603"/>
                      <a:gd name="T68" fmla="*/ 55 w 176"/>
                      <a:gd name="T69" fmla="*/ 567 h 603"/>
                      <a:gd name="T70" fmla="*/ 63 w 176"/>
                      <a:gd name="T71" fmla="*/ 528 h 603"/>
                      <a:gd name="T72" fmla="*/ 64 w 176"/>
                      <a:gd name="T73" fmla="*/ 384 h 603"/>
                      <a:gd name="T74" fmla="*/ 72 w 176"/>
                      <a:gd name="T75" fmla="*/ 242 h 603"/>
                      <a:gd name="T76" fmla="*/ 57 w 176"/>
                      <a:gd name="T77" fmla="*/ 230 h 603"/>
                      <a:gd name="T78" fmla="*/ 57 w 176"/>
                      <a:gd name="T79" fmla="*/ 210 h 603"/>
                      <a:gd name="T80" fmla="*/ 57 w 176"/>
                      <a:gd name="T81" fmla="*/ 172 h 603"/>
                      <a:gd name="T82" fmla="*/ 38 w 176"/>
                      <a:gd name="T83" fmla="*/ 181 h 603"/>
                      <a:gd name="T84" fmla="*/ 55 w 176"/>
                      <a:gd name="T85" fmla="*/ 205 h 603"/>
                      <a:gd name="T86" fmla="*/ 55 w 176"/>
                      <a:gd name="T87" fmla="*/ 227 h 603"/>
                      <a:gd name="T88" fmla="*/ 37 w 176"/>
                      <a:gd name="T89" fmla="*/ 213 h 603"/>
                      <a:gd name="T90" fmla="*/ 28 w 176"/>
                      <a:gd name="T91" fmla="*/ 199 h 603"/>
                      <a:gd name="T92" fmla="*/ 19 w 176"/>
                      <a:gd name="T93" fmla="*/ 203 h 603"/>
                      <a:gd name="T94" fmla="*/ 0 w 176"/>
                      <a:gd name="T95" fmla="*/ 179 h 603"/>
                      <a:gd name="T96" fmla="*/ 0 w 176"/>
                      <a:gd name="T97" fmla="*/ 172 h 603"/>
                      <a:gd name="T98" fmla="*/ 10 w 176"/>
                      <a:gd name="T99" fmla="*/ 167 h 603"/>
                      <a:gd name="T100" fmla="*/ 32 w 176"/>
                      <a:gd name="T101" fmla="*/ 142 h 603"/>
                      <a:gd name="T102" fmla="*/ 55 w 176"/>
                      <a:gd name="T103" fmla="*/ 119 h 603"/>
                      <a:gd name="T104" fmla="*/ 84 w 176"/>
                      <a:gd name="T105" fmla="*/ 92 h 603"/>
                      <a:gd name="T106" fmla="*/ 107 w 176"/>
                      <a:gd name="T107" fmla="*/ 83 h 603"/>
                      <a:gd name="T108" fmla="*/ 107 w 176"/>
                      <a:gd name="T109" fmla="*/ 64 h 603"/>
                      <a:gd name="T110" fmla="*/ 98 w 176"/>
                      <a:gd name="T111" fmla="*/ 54 h 603"/>
                      <a:gd name="T112" fmla="*/ 98 w 176"/>
                      <a:gd name="T113" fmla="*/ 30 h 603"/>
                      <a:gd name="T114" fmla="*/ 92 w 176"/>
                      <a:gd name="T115" fmla="*/ 26 h 603"/>
                      <a:gd name="T116" fmla="*/ 107 w 176"/>
                      <a:gd name="T117" fmla="*/ 8 h 603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76" h="603">
                        <a:moveTo>
                          <a:pt x="107" y="8"/>
                        </a:moveTo>
                        <a:lnTo>
                          <a:pt x="141" y="0"/>
                        </a:lnTo>
                        <a:lnTo>
                          <a:pt x="154" y="16"/>
                        </a:lnTo>
                        <a:lnTo>
                          <a:pt x="160" y="11"/>
                        </a:lnTo>
                        <a:lnTo>
                          <a:pt x="169" y="37"/>
                        </a:lnTo>
                        <a:lnTo>
                          <a:pt x="150" y="54"/>
                        </a:lnTo>
                        <a:lnTo>
                          <a:pt x="149" y="67"/>
                        </a:lnTo>
                        <a:lnTo>
                          <a:pt x="144" y="68"/>
                        </a:lnTo>
                        <a:lnTo>
                          <a:pt x="141" y="82"/>
                        </a:lnTo>
                        <a:lnTo>
                          <a:pt x="127" y="85"/>
                        </a:lnTo>
                        <a:lnTo>
                          <a:pt x="127" y="91"/>
                        </a:lnTo>
                        <a:lnTo>
                          <a:pt x="150" y="109"/>
                        </a:lnTo>
                        <a:lnTo>
                          <a:pt x="169" y="194"/>
                        </a:lnTo>
                        <a:lnTo>
                          <a:pt x="154" y="217"/>
                        </a:lnTo>
                        <a:lnTo>
                          <a:pt x="154" y="375"/>
                        </a:lnTo>
                        <a:lnTo>
                          <a:pt x="136" y="382"/>
                        </a:lnTo>
                        <a:lnTo>
                          <a:pt x="133" y="407"/>
                        </a:lnTo>
                        <a:lnTo>
                          <a:pt x="125" y="473"/>
                        </a:lnTo>
                        <a:lnTo>
                          <a:pt x="125" y="509"/>
                        </a:lnTo>
                        <a:lnTo>
                          <a:pt x="154" y="531"/>
                        </a:lnTo>
                        <a:lnTo>
                          <a:pt x="175" y="542"/>
                        </a:lnTo>
                        <a:lnTo>
                          <a:pt x="175" y="550"/>
                        </a:lnTo>
                        <a:lnTo>
                          <a:pt x="131" y="539"/>
                        </a:lnTo>
                        <a:lnTo>
                          <a:pt x="125" y="532"/>
                        </a:lnTo>
                        <a:lnTo>
                          <a:pt x="121" y="539"/>
                        </a:lnTo>
                        <a:lnTo>
                          <a:pt x="116" y="539"/>
                        </a:lnTo>
                        <a:lnTo>
                          <a:pt x="111" y="514"/>
                        </a:lnTo>
                        <a:lnTo>
                          <a:pt x="107" y="400"/>
                        </a:lnTo>
                        <a:lnTo>
                          <a:pt x="98" y="400"/>
                        </a:lnTo>
                        <a:lnTo>
                          <a:pt x="73" y="501"/>
                        </a:lnTo>
                        <a:lnTo>
                          <a:pt x="73" y="564"/>
                        </a:lnTo>
                        <a:lnTo>
                          <a:pt x="63" y="595"/>
                        </a:lnTo>
                        <a:lnTo>
                          <a:pt x="54" y="602"/>
                        </a:lnTo>
                        <a:lnTo>
                          <a:pt x="48" y="585"/>
                        </a:lnTo>
                        <a:lnTo>
                          <a:pt x="55" y="567"/>
                        </a:lnTo>
                        <a:lnTo>
                          <a:pt x="63" y="528"/>
                        </a:lnTo>
                        <a:lnTo>
                          <a:pt x="64" y="384"/>
                        </a:lnTo>
                        <a:lnTo>
                          <a:pt x="72" y="242"/>
                        </a:lnTo>
                        <a:lnTo>
                          <a:pt x="57" y="230"/>
                        </a:lnTo>
                        <a:lnTo>
                          <a:pt x="57" y="210"/>
                        </a:lnTo>
                        <a:lnTo>
                          <a:pt x="57" y="172"/>
                        </a:lnTo>
                        <a:lnTo>
                          <a:pt x="38" y="181"/>
                        </a:lnTo>
                        <a:lnTo>
                          <a:pt x="55" y="205"/>
                        </a:lnTo>
                        <a:lnTo>
                          <a:pt x="55" y="227"/>
                        </a:lnTo>
                        <a:lnTo>
                          <a:pt x="37" y="213"/>
                        </a:lnTo>
                        <a:lnTo>
                          <a:pt x="28" y="199"/>
                        </a:lnTo>
                        <a:lnTo>
                          <a:pt x="19" y="203"/>
                        </a:lnTo>
                        <a:lnTo>
                          <a:pt x="0" y="179"/>
                        </a:lnTo>
                        <a:lnTo>
                          <a:pt x="0" y="172"/>
                        </a:lnTo>
                        <a:lnTo>
                          <a:pt x="10" y="167"/>
                        </a:lnTo>
                        <a:lnTo>
                          <a:pt x="32" y="142"/>
                        </a:lnTo>
                        <a:lnTo>
                          <a:pt x="55" y="119"/>
                        </a:lnTo>
                        <a:lnTo>
                          <a:pt x="84" y="92"/>
                        </a:lnTo>
                        <a:lnTo>
                          <a:pt x="107" y="83"/>
                        </a:lnTo>
                        <a:lnTo>
                          <a:pt x="107" y="64"/>
                        </a:lnTo>
                        <a:lnTo>
                          <a:pt x="98" y="54"/>
                        </a:lnTo>
                        <a:lnTo>
                          <a:pt x="98" y="30"/>
                        </a:lnTo>
                        <a:lnTo>
                          <a:pt x="92" y="26"/>
                        </a:lnTo>
                        <a:lnTo>
                          <a:pt x="107" y="8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66" name="Freeform 21"/>
                  <p:cNvSpPr>
                    <a:spLocks/>
                  </p:cNvSpPr>
                  <p:nvPr/>
                </p:nvSpPr>
                <p:spPr bwMode="auto">
                  <a:xfrm>
                    <a:off x="4059" y="2030"/>
                    <a:ext cx="128" cy="576"/>
                  </a:xfrm>
                  <a:custGeom>
                    <a:avLst/>
                    <a:gdLst>
                      <a:gd name="T0" fmla="*/ 30 w 128"/>
                      <a:gd name="T1" fmla="*/ 11 h 576"/>
                      <a:gd name="T2" fmla="*/ 30 w 128"/>
                      <a:gd name="T3" fmla="*/ 26 h 576"/>
                      <a:gd name="T4" fmla="*/ 32 w 128"/>
                      <a:gd name="T5" fmla="*/ 30 h 576"/>
                      <a:gd name="T6" fmla="*/ 26 w 128"/>
                      <a:gd name="T7" fmla="*/ 41 h 576"/>
                      <a:gd name="T8" fmla="*/ 30 w 128"/>
                      <a:gd name="T9" fmla="*/ 44 h 576"/>
                      <a:gd name="T10" fmla="*/ 29 w 128"/>
                      <a:gd name="T11" fmla="*/ 48 h 576"/>
                      <a:gd name="T12" fmla="*/ 32 w 128"/>
                      <a:gd name="T13" fmla="*/ 64 h 576"/>
                      <a:gd name="T14" fmla="*/ 32 w 128"/>
                      <a:gd name="T15" fmla="*/ 67 h 576"/>
                      <a:gd name="T16" fmla="*/ 10 w 128"/>
                      <a:gd name="T17" fmla="*/ 82 h 576"/>
                      <a:gd name="T18" fmla="*/ 0 w 128"/>
                      <a:gd name="T19" fmla="*/ 201 h 576"/>
                      <a:gd name="T20" fmla="*/ 13 w 128"/>
                      <a:gd name="T21" fmla="*/ 222 h 576"/>
                      <a:gd name="T22" fmla="*/ 8 w 128"/>
                      <a:gd name="T23" fmla="*/ 287 h 576"/>
                      <a:gd name="T24" fmla="*/ 17 w 128"/>
                      <a:gd name="T25" fmla="*/ 294 h 576"/>
                      <a:gd name="T26" fmla="*/ 21 w 128"/>
                      <a:gd name="T27" fmla="*/ 395 h 576"/>
                      <a:gd name="T28" fmla="*/ 27 w 128"/>
                      <a:gd name="T29" fmla="*/ 497 h 576"/>
                      <a:gd name="T30" fmla="*/ 25 w 128"/>
                      <a:gd name="T31" fmla="*/ 504 h 576"/>
                      <a:gd name="T32" fmla="*/ 3 w 128"/>
                      <a:gd name="T33" fmla="*/ 522 h 576"/>
                      <a:gd name="T34" fmla="*/ 5 w 128"/>
                      <a:gd name="T35" fmla="*/ 526 h 576"/>
                      <a:gd name="T36" fmla="*/ 13 w 128"/>
                      <a:gd name="T37" fmla="*/ 530 h 576"/>
                      <a:gd name="T38" fmla="*/ 27 w 128"/>
                      <a:gd name="T39" fmla="*/ 526 h 576"/>
                      <a:gd name="T40" fmla="*/ 40 w 128"/>
                      <a:gd name="T41" fmla="*/ 519 h 576"/>
                      <a:gd name="T42" fmla="*/ 50 w 128"/>
                      <a:gd name="T43" fmla="*/ 515 h 576"/>
                      <a:gd name="T44" fmla="*/ 50 w 128"/>
                      <a:gd name="T45" fmla="*/ 532 h 576"/>
                      <a:gd name="T46" fmla="*/ 55 w 128"/>
                      <a:gd name="T47" fmla="*/ 533 h 576"/>
                      <a:gd name="T48" fmla="*/ 47 w 128"/>
                      <a:gd name="T49" fmla="*/ 548 h 576"/>
                      <a:gd name="T50" fmla="*/ 51 w 128"/>
                      <a:gd name="T51" fmla="*/ 571 h 576"/>
                      <a:gd name="T52" fmla="*/ 58 w 128"/>
                      <a:gd name="T53" fmla="*/ 575 h 576"/>
                      <a:gd name="T54" fmla="*/ 71 w 128"/>
                      <a:gd name="T55" fmla="*/ 555 h 576"/>
                      <a:gd name="T56" fmla="*/ 71 w 128"/>
                      <a:gd name="T57" fmla="*/ 540 h 576"/>
                      <a:gd name="T58" fmla="*/ 76 w 128"/>
                      <a:gd name="T59" fmla="*/ 539 h 576"/>
                      <a:gd name="T60" fmla="*/ 82 w 128"/>
                      <a:gd name="T61" fmla="*/ 407 h 576"/>
                      <a:gd name="T62" fmla="*/ 76 w 128"/>
                      <a:gd name="T63" fmla="*/ 395 h 576"/>
                      <a:gd name="T64" fmla="*/ 91 w 128"/>
                      <a:gd name="T65" fmla="*/ 307 h 576"/>
                      <a:gd name="T66" fmla="*/ 100 w 128"/>
                      <a:gd name="T67" fmla="*/ 303 h 576"/>
                      <a:gd name="T68" fmla="*/ 103 w 128"/>
                      <a:gd name="T69" fmla="*/ 211 h 576"/>
                      <a:gd name="T70" fmla="*/ 127 w 128"/>
                      <a:gd name="T71" fmla="*/ 201 h 576"/>
                      <a:gd name="T72" fmla="*/ 117 w 128"/>
                      <a:gd name="T73" fmla="*/ 103 h 576"/>
                      <a:gd name="T74" fmla="*/ 81 w 128"/>
                      <a:gd name="T75" fmla="*/ 76 h 576"/>
                      <a:gd name="T76" fmla="*/ 71 w 128"/>
                      <a:gd name="T77" fmla="*/ 66 h 576"/>
                      <a:gd name="T78" fmla="*/ 71 w 128"/>
                      <a:gd name="T79" fmla="*/ 57 h 576"/>
                      <a:gd name="T80" fmla="*/ 75 w 128"/>
                      <a:gd name="T81" fmla="*/ 50 h 576"/>
                      <a:gd name="T82" fmla="*/ 79 w 128"/>
                      <a:gd name="T83" fmla="*/ 45 h 576"/>
                      <a:gd name="T84" fmla="*/ 83 w 128"/>
                      <a:gd name="T85" fmla="*/ 38 h 576"/>
                      <a:gd name="T86" fmla="*/ 85 w 128"/>
                      <a:gd name="T87" fmla="*/ 32 h 576"/>
                      <a:gd name="T88" fmla="*/ 85 w 128"/>
                      <a:gd name="T89" fmla="*/ 25 h 576"/>
                      <a:gd name="T90" fmla="*/ 83 w 128"/>
                      <a:gd name="T91" fmla="*/ 17 h 576"/>
                      <a:gd name="T92" fmla="*/ 78 w 128"/>
                      <a:gd name="T93" fmla="*/ 10 h 576"/>
                      <a:gd name="T94" fmla="*/ 71 w 128"/>
                      <a:gd name="T95" fmla="*/ 3 h 576"/>
                      <a:gd name="T96" fmla="*/ 64 w 128"/>
                      <a:gd name="T97" fmla="*/ 0 h 576"/>
                      <a:gd name="T98" fmla="*/ 56 w 128"/>
                      <a:gd name="T99" fmla="*/ 0 h 576"/>
                      <a:gd name="T100" fmla="*/ 47 w 128"/>
                      <a:gd name="T101" fmla="*/ 1 h 576"/>
                      <a:gd name="T102" fmla="*/ 40 w 128"/>
                      <a:gd name="T103" fmla="*/ 3 h 576"/>
                      <a:gd name="T104" fmla="*/ 30 w 128"/>
                      <a:gd name="T105" fmla="*/ 11 h 57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128" h="576">
                        <a:moveTo>
                          <a:pt x="30" y="11"/>
                        </a:moveTo>
                        <a:lnTo>
                          <a:pt x="30" y="26"/>
                        </a:lnTo>
                        <a:lnTo>
                          <a:pt x="32" y="30"/>
                        </a:lnTo>
                        <a:lnTo>
                          <a:pt x="26" y="41"/>
                        </a:lnTo>
                        <a:lnTo>
                          <a:pt x="30" y="44"/>
                        </a:lnTo>
                        <a:lnTo>
                          <a:pt x="29" y="48"/>
                        </a:lnTo>
                        <a:lnTo>
                          <a:pt x="32" y="64"/>
                        </a:lnTo>
                        <a:lnTo>
                          <a:pt x="32" y="67"/>
                        </a:lnTo>
                        <a:lnTo>
                          <a:pt x="10" y="82"/>
                        </a:lnTo>
                        <a:lnTo>
                          <a:pt x="0" y="201"/>
                        </a:lnTo>
                        <a:lnTo>
                          <a:pt x="13" y="222"/>
                        </a:lnTo>
                        <a:lnTo>
                          <a:pt x="8" y="287"/>
                        </a:lnTo>
                        <a:lnTo>
                          <a:pt x="17" y="294"/>
                        </a:lnTo>
                        <a:lnTo>
                          <a:pt x="21" y="395"/>
                        </a:lnTo>
                        <a:lnTo>
                          <a:pt x="27" y="497"/>
                        </a:lnTo>
                        <a:lnTo>
                          <a:pt x="25" y="504"/>
                        </a:lnTo>
                        <a:lnTo>
                          <a:pt x="3" y="522"/>
                        </a:lnTo>
                        <a:lnTo>
                          <a:pt x="5" y="526"/>
                        </a:lnTo>
                        <a:lnTo>
                          <a:pt x="13" y="530"/>
                        </a:lnTo>
                        <a:lnTo>
                          <a:pt x="27" y="526"/>
                        </a:lnTo>
                        <a:lnTo>
                          <a:pt x="40" y="519"/>
                        </a:lnTo>
                        <a:lnTo>
                          <a:pt x="50" y="515"/>
                        </a:lnTo>
                        <a:lnTo>
                          <a:pt x="50" y="532"/>
                        </a:lnTo>
                        <a:lnTo>
                          <a:pt x="55" y="533"/>
                        </a:lnTo>
                        <a:lnTo>
                          <a:pt x="47" y="548"/>
                        </a:lnTo>
                        <a:lnTo>
                          <a:pt x="51" y="571"/>
                        </a:lnTo>
                        <a:lnTo>
                          <a:pt x="58" y="575"/>
                        </a:lnTo>
                        <a:lnTo>
                          <a:pt x="71" y="555"/>
                        </a:lnTo>
                        <a:lnTo>
                          <a:pt x="71" y="540"/>
                        </a:lnTo>
                        <a:lnTo>
                          <a:pt x="76" y="539"/>
                        </a:lnTo>
                        <a:lnTo>
                          <a:pt x="82" y="407"/>
                        </a:lnTo>
                        <a:lnTo>
                          <a:pt x="76" y="395"/>
                        </a:lnTo>
                        <a:lnTo>
                          <a:pt x="91" y="307"/>
                        </a:lnTo>
                        <a:lnTo>
                          <a:pt x="100" y="303"/>
                        </a:lnTo>
                        <a:lnTo>
                          <a:pt x="103" y="211"/>
                        </a:lnTo>
                        <a:lnTo>
                          <a:pt x="127" y="201"/>
                        </a:lnTo>
                        <a:lnTo>
                          <a:pt x="117" y="103"/>
                        </a:lnTo>
                        <a:lnTo>
                          <a:pt x="81" y="76"/>
                        </a:lnTo>
                        <a:lnTo>
                          <a:pt x="71" y="66"/>
                        </a:lnTo>
                        <a:lnTo>
                          <a:pt x="71" y="57"/>
                        </a:lnTo>
                        <a:lnTo>
                          <a:pt x="75" y="50"/>
                        </a:lnTo>
                        <a:lnTo>
                          <a:pt x="79" y="45"/>
                        </a:lnTo>
                        <a:lnTo>
                          <a:pt x="83" y="38"/>
                        </a:lnTo>
                        <a:lnTo>
                          <a:pt x="85" y="32"/>
                        </a:lnTo>
                        <a:lnTo>
                          <a:pt x="85" y="25"/>
                        </a:lnTo>
                        <a:lnTo>
                          <a:pt x="83" y="17"/>
                        </a:lnTo>
                        <a:lnTo>
                          <a:pt x="78" y="10"/>
                        </a:lnTo>
                        <a:lnTo>
                          <a:pt x="71" y="3"/>
                        </a:lnTo>
                        <a:lnTo>
                          <a:pt x="64" y="0"/>
                        </a:lnTo>
                        <a:lnTo>
                          <a:pt x="56" y="0"/>
                        </a:lnTo>
                        <a:lnTo>
                          <a:pt x="47" y="1"/>
                        </a:lnTo>
                        <a:lnTo>
                          <a:pt x="40" y="3"/>
                        </a:lnTo>
                        <a:lnTo>
                          <a:pt x="30" y="11"/>
                        </a:lnTo>
                      </a:path>
                    </a:pathLst>
                  </a:custGeom>
                  <a:solidFill>
                    <a:srgbClr val="EAEC5E"/>
                  </a:solidFill>
                  <a:ln>
                    <a:noFill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460" name="Freeform 22"/>
                <p:cNvSpPr>
                  <a:spLocks/>
                </p:cNvSpPr>
                <p:nvPr/>
              </p:nvSpPr>
              <p:spPr bwMode="auto">
                <a:xfrm>
                  <a:off x="4471" y="2125"/>
                  <a:ext cx="145" cy="715"/>
                </a:xfrm>
                <a:custGeom>
                  <a:avLst/>
                  <a:gdLst>
                    <a:gd name="T0" fmla="*/ 51 w 145"/>
                    <a:gd name="T1" fmla="*/ 11 h 715"/>
                    <a:gd name="T2" fmla="*/ 84 w 145"/>
                    <a:gd name="T3" fmla="*/ 0 h 715"/>
                    <a:gd name="T4" fmla="*/ 110 w 145"/>
                    <a:gd name="T5" fmla="*/ 0 h 715"/>
                    <a:gd name="T6" fmla="*/ 132 w 145"/>
                    <a:gd name="T7" fmla="*/ 6 h 715"/>
                    <a:gd name="T8" fmla="*/ 141 w 145"/>
                    <a:gd name="T9" fmla="*/ 31 h 715"/>
                    <a:gd name="T10" fmla="*/ 141 w 145"/>
                    <a:gd name="T11" fmla="*/ 51 h 715"/>
                    <a:gd name="T12" fmla="*/ 128 w 145"/>
                    <a:gd name="T13" fmla="*/ 77 h 715"/>
                    <a:gd name="T14" fmla="*/ 118 w 145"/>
                    <a:gd name="T15" fmla="*/ 76 h 715"/>
                    <a:gd name="T16" fmla="*/ 133 w 145"/>
                    <a:gd name="T17" fmla="*/ 106 h 715"/>
                    <a:gd name="T18" fmla="*/ 144 w 145"/>
                    <a:gd name="T19" fmla="*/ 153 h 715"/>
                    <a:gd name="T20" fmla="*/ 144 w 145"/>
                    <a:gd name="T21" fmla="*/ 195 h 715"/>
                    <a:gd name="T22" fmla="*/ 141 w 145"/>
                    <a:gd name="T23" fmla="*/ 246 h 715"/>
                    <a:gd name="T24" fmla="*/ 132 w 145"/>
                    <a:gd name="T25" fmla="*/ 298 h 715"/>
                    <a:gd name="T26" fmla="*/ 116 w 145"/>
                    <a:gd name="T27" fmla="*/ 301 h 715"/>
                    <a:gd name="T28" fmla="*/ 116 w 145"/>
                    <a:gd name="T29" fmla="*/ 316 h 715"/>
                    <a:gd name="T30" fmla="*/ 107 w 145"/>
                    <a:gd name="T31" fmla="*/ 322 h 715"/>
                    <a:gd name="T32" fmla="*/ 107 w 145"/>
                    <a:gd name="T33" fmla="*/ 373 h 715"/>
                    <a:gd name="T34" fmla="*/ 98 w 145"/>
                    <a:gd name="T35" fmla="*/ 384 h 715"/>
                    <a:gd name="T36" fmla="*/ 98 w 145"/>
                    <a:gd name="T37" fmla="*/ 479 h 715"/>
                    <a:gd name="T38" fmla="*/ 98 w 145"/>
                    <a:gd name="T39" fmla="*/ 540 h 715"/>
                    <a:gd name="T40" fmla="*/ 111 w 145"/>
                    <a:gd name="T41" fmla="*/ 608 h 715"/>
                    <a:gd name="T42" fmla="*/ 116 w 145"/>
                    <a:gd name="T43" fmla="*/ 694 h 715"/>
                    <a:gd name="T44" fmla="*/ 101 w 145"/>
                    <a:gd name="T45" fmla="*/ 701 h 715"/>
                    <a:gd name="T46" fmla="*/ 101 w 145"/>
                    <a:gd name="T47" fmla="*/ 711 h 715"/>
                    <a:gd name="T48" fmla="*/ 77 w 145"/>
                    <a:gd name="T49" fmla="*/ 711 h 715"/>
                    <a:gd name="T50" fmla="*/ 73 w 145"/>
                    <a:gd name="T51" fmla="*/ 707 h 715"/>
                    <a:gd name="T52" fmla="*/ 63 w 145"/>
                    <a:gd name="T53" fmla="*/ 707 h 715"/>
                    <a:gd name="T54" fmla="*/ 63 w 145"/>
                    <a:gd name="T55" fmla="*/ 714 h 715"/>
                    <a:gd name="T56" fmla="*/ 45 w 145"/>
                    <a:gd name="T57" fmla="*/ 711 h 715"/>
                    <a:gd name="T58" fmla="*/ 8 w 145"/>
                    <a:gd name="T59" fmla="*/ 707 h 715"/>
                    <a:gd name="T60" fmla="*/ 8 w 145"/>
                    <a:gd name="T61" fmla="*/ 701 h 715"/>
                    <a:gd name="T62" fmla="*/ 43 w 145"/>
                    <a:gd name="T63" fmla="*/ 688 h 715"/>
                    <a:gd name="T64" fmla="*/ 43 w 145"/>
                    <a:gd name="T65" fmla="*/ 675 h 715"/>
                    <a:gd name="T66" fmla="*/ 12 w 145"/>
                    <a:gd name="T67" fmla="*/ 669 h 715"/>
                    <a:gd name="T68" fmla="*/ 12 w 145"/>
                    <a:gd name="T69" fmla="*/ 660 h 715"/>
                    <a:gd name="T70" fmla="*/ 33 w 145"/>
                    <a:gd name="T71" fmla="*/ 647 h 715"/>
                    <a:gd name="T72" fmla="*/ 33 w 145"/>
                    <a:gd name="T73" fmla="*/ 550 h 715"/>
                    <a:gd name="T74" fmla="*/ 25 w 145"/>
                    <a:gd name="T75" fmla="*/ 461 h 715"/>
                    <a:gd name="T76" fmla="*/ 27 w 145"/>
                    <a:gd name="T77" fmla="*/ 372 h 715"/>
                    <a:gd name="T78" fmla="*/ 28 w 145"/>
                    <a:gd name="T79" fmla="*/ 322 h 715"/>
                    <a:gd name="T80" fmla="*/ 26 w 145"/>
                    <a:gd name="T81" fmla="*/ 307 h 715"/>
                    <a:gd name="T82" fmla="*/ 26 w 145"/>
                    <a:gd name="T83" fmla="*/ 237 h 715"/>
                    <a:gd name="T84" fmla="*/ 0 w 145"/>
                    <a:gd name="T85" fmla="*/ 221 h 715"/>
                    <a:gd name="T86" fmla="*/ 0 w 145"/>
                    <a:gd name="T87" fmla="*/ 212 h 715"/>
                    <a:gd name="T88" fmla="*/ 55 w 145"/>
                    <a:gd name="T89" fmla="*/ 116 h 715"/>
                    <a:gd name="T90" fmla="*/ 81 w 145"/>
                    <a:gd name="T91" fmla="*/ 103 h 715"/>
                    <a:gd name="T92" fmla="*/ 78 w 145"/>
                    <a:gd name="T93" fmla="*/ 97 h 715"/>
                    <a:gd name="T94" fmla="*/ 60 w 145"/>
                    <a:gd name="T95" fmla="*/ 93 h 715"/>
                    <a:gd name="T96" fmla="*/ 60 w 145"/>
                    <a:gd name="T97" fmla="*/ 87 h 715"/>
                    <a:gd name="T98" fmla="*/ 55 w 145"/>
                    <a:gd name="T99" fmla="*/ 84 h 715"/>
                    <a:gd name="T100" fmla="*/ 55 w 145"/>
                    <a:gd name="T101" fmla="*/ 77 h 715"/>
                    <a:gd name="T102" fmla="*/ 51 w 145"/>
                    <a:gd name="T103" fmla="*/ 74 h 715"/>
                    <a:gd name="T104" fmla="*/ 55 w 145"/>
                    <a:gd name="T105" fmla="*/ 71 h 715"/>
                    <a:gd name="T106" fmla="*/ 51 w 145"/>
                    <a:gd name="T107" fmla="*/ 68 h 715"/>
                    <a:gd name="T108" fmla="*/ 60 w 145"/>
                    <a:gd name="T109" fmla="*/ 51 h 715"/>
                    <a:gd name="T110" fmla="*/ 55 w 145"/>
                    <a:gd name="T111" fmla="*/ 43 h 715"/>
                    <a:gd name="T112" fmla="*/ 60 w 145"/>
                    <a:gd name="T113" fmla="*/ 34 h 715"/>
                    <a:gd name="T114" fmla="*/ 51 w 145"/>
                    <a:gd name="T115" fmla="*/ 27 h 715"/>
                    <a:gd name="T116" fmla="*/ 51 w 145"/>
                    <a:gd name="T117" fmla="*/ 11 h 715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45" h="715">
                      <a:moveTo>
                        <a:pt x="51" y="11"/>
                      </a:moveTo>
                      <a:lnTo>
                        <a:pt x="84" y="0"/>
                      </a:lnTo>
                      <a:lnTo>
                        <a:pt x="110" y="0"/>
                      </a:lnTo>
                      <a:lnTo>
                        <a:pt x="132" y="6"/>
                      </a:lnTo>
                      <a:lnTo>
                        <a:pt x="141" y="31"/>
                      </a:lnTo>
                      <a:lnTo>
                        <a:pt x="141" y="51"/>
                      </a:lnTo>
                      <a:lnTo>
                        <a:pt x="128" y="77"/>
                      </a:lnTo>
                      <a:lnTo>
                        <a:pt x="118" y="76"/>
                      </a:lnTo>
                      <a:lnTo>
                        <a:pt x="133" y="106"/>
                      </a:lnTo>
                      <a:lnTo>
                        <a:pt x="144" y="153"/>
                      </a:lnTo>
                      <a:lnTo>
                        <a:pt x="144" y="195"/>
                      </a:lnTo>
                      <a:lnTo>
                        <a:pt x="141" y="246"/>
                      </a:lnTo>
                      <a:lnTo>
                        <a:pt x="132" y="298"/>
                      </a:lnTo>
                      <a:lnTo>
                        <a:pt x="116" y="301"/>
                      </a:lnTo>
                      <a:lnTo>
                        <a:pt x="116" y="316"/>
                      </a:lnTo>
                      <a:lnTo>
                        <a:pt x="107" y="322"/>
                      </a:lnTo>
                      <a:lnTo>
                        <a:pt x="107" y="373"/>
                      </a:lnTo>
                      <a:lnTo>
                        <a:pt x="98" y="384"/>
                      </a:lnTo>
                      <a:lnTo>
                        <a:pt x="98" y="479"/>
                      </a:lnTo>
                      <a:lnTo>
                        <a:pt x="98" y="540"/>
                      </a:lnTo>
                      <a:lnTo>
                        <a:pt x="111" y="608"/>
                      </a:lnTo>
                      <a:lnTo>
                        <a:pt x="116" y="694"/>
                      </a:lnTo>
                      <a:lnTo>
                        <a:pt x="101" y="701"/>
                      </a:lnTo>
                      <a:lnTo>
                        <a:pt x="101" y="711"/>
                      </a:lnTo>
                      <a:lnTo>
                        <a:pt x="77" y="711"/>
                      </a:lnTo>
                      <a:lnTo>
                        <a:pt x="73" y="707"/>
                      </a:lnTo>
                      <a:lnTo>
                        <a:pt x="63" y="707"/>
                      </a:lnTo>
                      <a:lnTo>
                        <a:pt x="63" y="714"/>
                      </a:lnTo>
                      <a:lnTo>
                        <a:pt x="45" y="711"/>
                      </a:lnTo>
                      <a:lnTo>
                        <a:pt x="8" y="707"/>
                      </a:lnTo>
                      <a:lnTo>
                        <a:pt x="8" y="701"/>
                      </a:lnTo>
                      <a:lnTo>
                        <a:pt x="43" y="688"/>
                      </a:lnTo>
                      <a:lnTo>
                        <a:pt x="43" y="675"/>
                      </a:lnTo>
                      <a:lnTo>
                        <a:pt x="12" y="669"/>
                      </a:lnTo>
                      <a:lnTo>
                        <a:pt x="12" y="660"/>
                      </a:lnTo>
                      <a:lnTo>
                        <a:pt x="33" y="647"/>
                      </a:lnTo>
                      <a:lnTo>
                        <a:pt x="33" y="550"/>
                      </a:lnTo>
                      <a:lnTo>
                        <a:pt x="25" y="461"/>
                      </a:lnTo>
                      <a:lnTo>
                        <a:pt x="27" y="372"/>
                      </a:lnTo>
                      <a:lnTo>
                        <a:pt x="28" y="322"/>
                      </a:lnTo>
                      <a:lnTo>
                        <a:pt x="26" y="307"/>
                      </a:lnTo>
                      <a:lnTo>
                        <a:pt x="26" y="237"/>
                      </a:lnTo>
                      <a:lnTo>
                        <a:pt x="0" y="221"/>
                      </a:lnTo>
                      <a:lnTo>
                        <a:pt x="0" y="212"/>
                      </a:lnTo>
                      <a:lnTo>
                        <a:pt x="55" y="116"/>
                      </a:lnTo>
                      <a:lnTo>
                        <a:pt x="81" y="103"/>
                      </a:lnTo>
                      <a:lnTo>
                        <a:pt x="78" y="97"/>
                      </a:lnTo>
                      <a:lnTo>
                        <a:pt x="60" y="93"/>
                      </a:lnTo>
                      <a:lnTo>
                        <a:pt x="60" y="87"/>
                      </a:lnTo>
                      <a:lnTo>
                        <a:pt x="55" y="84"/>
                      </a:lnTo>
                      <a:lnTo>
                        <a:pt x="55" y="77"/>
                      </a:lnTo>
                      <a:lnTo>
                        <a:pt x="51" y="74"/>
                      </a:lnTo>
                      <a:lnTo>
                        <a:pt x="55" y="71"/>
                      </a:lnTo>
                      <a:lnTo>
                        <a:pt x="51" y="68"/>
                      </a:lnTo>
                      <a:lnTo>
                        <a:pt x="60" y="51"/>
                      </a:lnTo>
                      <a:lnTo>
                        <a:pt x="55" y="43"/>
                      </a:lnTo>
                      <a:lnTo>
                        <a:pt x="60" y="34"/>
                      </a:lnTo>
                      <a:lnTo>
                        <a:pt x="51" y="27"/>
                      </a:lnTo>
                      <a:lnTo>
                        <a:pt x="51" y="11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1" name="Freeform 23"/>
                <p:cNvSpPr>
                  <a:spLocks/>
                </p:cNvSpPr>
                <p:nvPr/>
              </p:nvSpPr>
              <p:spPr bwMode="auto">
                <a:xfrm>
                  <a:off x="2883" y="2120"/>
                  <a:ext cx="106" cy="379"/>
                </a:xfrm>
                <a:custGeom>
                  <a:avLst/>
                  <a:gdLst>
                    <a:gd name="T0" fmla="*/ 41 w 106"/>
                    <a:gd name="T1" fmla="*/ 5 h 379"/>
                    <a:gd name="T2" fmla="*/ 36 w 106"/>
                    <a:gd name="T3" fmla="*/ 25 h 379"/>
                    <a:gd name="T4" fmla="*/ 39 w 106"/>
                    <a:gd name="T5" fmla="*/ 28 h 379"/>
                    <a:gd name="T6" fmla="*/ 43 w 106"/>
                    <a:gd name="T7" fmla="*/ 35 h 379"/>
                    <a:gd name="T8" fmla="*/ 47 w 106"/>
                    <a:gd name="T9" fmla="*/ 49 h 379"/>
                    <a:gd name="T10" fmla="*/ 43 w 106"/>
                    <a:gd name="T11" fmla="*/ 51 h 379"/>
                    <a:gd name="T12" fmla="*/ 19 w 106"/>
                    <a:gd name="T13" fmla="*/ 71 h 379"/>
                    <a:gd name="T14" fmla="*/ 4 w 106"/>
                    <a:gd name="T15" fmla="*/ 186 h 379"/>
                    <a:gd name="T16" fmla="*/ 0 w 106"/>
                    <a:gd name="T17" fmla="*/ 206 h 379"/>
                    <a:gd name="T18" fmla="*/ 7 w 106"/>
                    <a:gd name="T19" fmla="*/ 217 h 379"/>
                    <a:gd name="T20" fmla="*/ 11 w 106"/>
                    <a:gd name="T21" fmla="*/ 219 h 379"/>
                    <a:gd name="T22" fmla="*/ 11 w 106"/>
                    <a:gd name="T23" fmla="*/ 202 h 379"/>
                    <a:gd name="T24" fmla="*/ 11 w 106"/>
                    <a:gd name="T25" fmla="*/ 211 h 379"/>
                    <a:gd name="T26" fmla="*/ 18 w 106"/>
                    <a:gd name="T27" fmla="*/ 204 h 379"/>
                    <a:gd name="T28" fmla="*/ 20 w 106"/>
                    <a:gd name="T29" fmla="*/ 190 h 379"/>
                    <a:gd name="T30" fmla="*/ 34 w 106"/>
                    <a:gd name="T31" fmla="*/ 289 h 379"/>
                    <a:gd name="T32" fmla="*/ 41 w 106"/>
                    <a:gd name="T33" fmla="*/ 349 h 379"/>
                    <a:gd name="T34" fmla="*/ 37 w 106"/>
                    <a:gd name="T35" fmla="*/ 376 h 379"/>
                    <a:gd name="T36" fmla="*/ 54 w 106"/>
                    <a:gd name="T37" fmla="*/ 371 h 379"/>
                    <a:gd name="T38" fmla="*/ 49 w 106"/>
                    <a:gd name="T39" fmla="*/ 338 h 379"/>
                    <a:gd name="T40" fmla="*/ 56 w 106"/>
                    <a:gd name="T41" fmla="*/ 291 h 379"/>
                    <a:gd name="T42" fmla="*/ 58 w 106"/>
                    <a:gd name="T43" fmla="*/ 336 h 379"/>
                    <a:gd name="T44" fmla="*/ 61 w 106"/>
                    <a:gd name="T45" fmla="*/ 368 h 379"/>
                    <a:gd name="T46" fmla="*/ 75 w 106"/>
                    <a:gd name="T47" fmla="*/ 369 h 379"/>
                    <a:gd name="T48" fmla="*/ 80 w 106"/>
                    <a:gd name="T49" fmla="*/ 289 h 379"/>
                    <a:gd name="T50" fmla="*/ 86 w 106"/>
                    <a:gd name="T51" fmla="*/ 281 h 379"/>
                    <a:gd name="T52" fmla="*/ 102 w 106"/>
                    <a:gd name="T53" fmla="*/ 289 h 379"/>
                    <a:gd name="T54" fmla="*/ 94 w 106"/>
                    <a:gd name="T55" fmla="*/ 193 h 379"/>
                    <a:gd name="T56" fmla="*/ 96 w 106"/>
                    <a:gd name="T57" fmla="*/ 174 h 379"/>
                    <a:gd name="T58" fmla="*/ 94 w 106"/>
                    <a:gd name="T59" fmla="*/ 127 h 379"/>
                    <a:gd name="T60" fmla="*/ 71 w 106"/>
                    <a:gd name="T61" fmla="*/ 63 h 379"/>
                    <a:gd name="T62" fmla="*/ 70 w 106"/>
                    <a:gd name="T63" fmla="*/ 41 h 379"/>
                    <a:gd name="T64" fmla="*/ 75 w 106"/>
                    <a:gd name="T65" fmla="*/ 37 h 379"/>
                    <a:gd name="T66" fmla="*/ 80 w 106"/>
                    <a:gd name="T67" fmla="*/ 31 h 379"/>
                    <a:gd name="T68" fmla="*/ 77 w 106"/>
                    <a:gd name="T69" fmla="*/ 5 h 379"/>
                    <a:gd name="T70" fmla="*/ 64 w 106"/>
                    <a:gd name="T71" fmla="*/ 1 h 379"/>
                    <a:gd name="T72" fmla="*/ 53 w 106"/>
                    <a:gd name="T73" fmla="*/ 3 h 37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06" h="379">
                      <a:moveTo>
                        <a:pt x="53" y="3"/>
                      </a:moveTo>
                      <a:lnTo>
                        <a:pt x="41" y="5"/>
                      </a:lnTo>
                      <a:lnTo>
                        <a:pt x="36" y="19"/>
                      </a:lnTo>
                      <a:lnTo>
                        <a:pt x="36" y="25"/>
                      </a:lnTo>
                      <a:lnTo>
                        <a:pt x="41" y="25"/>
                      </a:lnTo>
                      <a:lnTo>
                        <a:pt x="39" y="28"/>
                      </a:lnTo>
                      <a:lnTo>
                        <a:pt x="41" y="29"/>
                      </a:lnTo>
                      <a:lnTo>
                        <a:pt x="43" y="35"/>
                      </a:lnTo>
                      <a:lnTo>
                        <a:pt x="44" y="37"/>
                      </a:lnTo>
                      <a:lnTo>
                        <a:pt x="47" y="49"/>
                      </a:lnTo>
                      <a:lnTo>
                        <a:pt x="47" y="51"/>
                      </a:lnTo>
                      <a:lnTo>
                        <a:pt x="43" y="51"/>
                      </a:lnTo>
                      <a:lnTo>
                        <a:pt x="34" y="66"/>
                      </a:lnTo>
                      <a:lnTo>
                        <a:pt x="19" y="71"/>
                      </a:lnTo>
                      <a:lnTo>
                        <a:pt x="11" y="82"/>
                      </a:lnTo>
                      <a:lnTo>
                        <a:pt x="4" y="186"/>
                      </a:lnTo>
                      <a:lnTo>
                        <a:pt x="7" y="187"/>
                      </a:lnTo>
                      <a:lnTo>
                        <a:pt x="0" y="206"/>
                      </a:lnTo>
                      <a:lnTo>
                        <a:pt x="4" y="217"/>
                      </a:lnTo>
                      <a:lnTo>
                        <a:pt x="7" y="217"/>
                      </a:lnTo>
                      <a:lnTo>
                        <a:pt x="8" y="219"/>
                      </a:lnTo>
                      <a:lnTo>
                        <a:pt x="11" y="219"/>
                      </a:lnTo>
                      <a:lnTo>
                        <a:pt x="10" y="208"/>
                      </a:lnTo>
                      <a:lnTo>
                        <a:pt x="11" y="202"/>
                      </a:lnTo>
                      <a:lnTo>
                        <a:pt x="13" y="207"/>
                      </a:lnTo>
                      <a:lnTo>
                        <a:pt x="11" y="211"/>
                      </a:lnTo>
                      <a:lnTo>
                        <a:pt x="13" y="213"/>
                      </a:lnTo>
                      <a:lnTo>
                        <a:pt x="18" y="204"/>
                      </a:lnTo>
                      <a:lnTo>
                        <a:pt x="15" y="189"/>
                      </a:lnTo>
                      <a:lnTo>
                        <a:pt x="20" y="190"/>
                      </a:lnTo>
                      <a:lnTo>
                        <a:pt x="18" y="283"/>
                      </a:lnTo>
                      <a:lnTo>
                        <a:pt x="34" y="289"/>
                      </a:lnTo>
                      <a:lnTo>
                        <a:pt x="43" y="343"/>
                      </a:lnTo>
                      <a:lnTo>
                        <a:pt x="41" y="349"/>
                      </a:lnTo>
                      <a:lnTo>
                        <a:pt x="37" y="371"/>
                      </a:lnTo>
                      <a:lnTo>
                        <a:pt x="37" y="376"/>
                      </a:lnTo>
                      <a:lnTo>
                        <a:pt x="49" y="378"/>
                      </a:lnTo>
                      <a:lnTo>
                        <a:pt x="54" y="371"/>
                      </a:lnTo>
                      <a:lnTo>
                        <a:pt x="51" y="352"/>
                      </a:lnTo>
                      <a:lnTo>
                        <a:pt x="49" y="338"/>
                      </a:lnTo>
                      <a:lnTo>
                        <a:pt x="55" y="291"/>
                      </a:lnTo>
                      <a:lnTo>
                        <a:pt x="56" y="291"/>
                      </a:lnTo>
                      <a:lnTo>
                        <a:pt x="61" y="308"/>
                      </a:lnTo>
                      <a:lnTo>
                        <a:pt x="58" y="336"/>
                      </a:lnTo>
                      <a:lnTo>
                        <a:pt x="54" y="339"/>
                      </a:lnTo>
                      <a:lnTo>
                        <a:pt x="61" y="368"/>
                      </a:lnTo>
                      <a:lnTo>
                        <a:pt x="72" y="371"/>
                      </a:lnTo>
                      <a:lnTo>
                        <a:pt x="75" y="369"/>
                      </a:lnTo>
                      <a:lnTo>
                        <a:pt x="66" y="339"/>
                      </a:lnTo>
                      <a:lnTo>
                        <a:pt x="80" y="289"/>
                      </a:lnTo>
                      <a:lnTo>
                        <a:pt x="86" y="284"/>
                      </a:lnTo>
                      <a:lnTo>
                        <a:pt x="86" y="281"/>
                      </a:lnTo>
                      <a:lnTo>
                        <a:pt x="98" y="282"/>
                      </a:lnTo>
                      <a:lnTo>
                        <a:pt x="102" y="289"/>
                      </a:lnTo>
                      <a:lnTo>
                        <a:pt x="105" y="284"/>
                      </a:lnTo>
                      <a:lnTo>
                        <a:pt x="94" y="193"/>
                      </a:lnTo>
                      <a:lnTo>
                        <a:pt x="96" y="193"/>
                      </a:lnTo>
                      <a:lnTo>
                        <a:pt x="96" y="174"/>
                      </a:lnTo>
                      <a:lnTo>
                        <a:pt x="97" y="172"/>
                      </a:lnTo>
                      <a:lnTo>
                        <a:pt x="94" y="127"/>
                      </a:lnTo>
                      <a:lnTo>
                        <a:pt x="90" y="73"/>
                      </a:lnTo>
                      <a:lnTo>
                        <a:pt x="71" y="63"/>
                      </a:lnTo>
                      <a:lnTo>
                        <a:pt x="64" y="51"/>
                      </a:lnTo>
                      <a:lnTo>
                        <a:pt x="70" y="41"/>
                      </a:lnTo>
                      <a:lnTo>
                        <a:pt x="72" y="42"/>
                      </a:lnTo>
                      <a:lnTo>
                        <a:pt x="75" y="37"/>
                      </a:lnTo>
                      <a:lnTo>
                        <a:pt x="75" y="31"/>
                      </a:lnTo>
                      <a:lnTo>
                        <a:pt x="80" y="31"/>
                      </a:lnTo>
                      <a:lnTo>
                        <a:pt x="82" y="16"/>
                      </a:lnTo>
                      <a:lnTo>
                        <a:pt x="77" y="5"/>
                      </a:lnTo>
                      <a:lnTo>
                        <a:pt x="72" y="1"/>
                      </a:lnTo>
                      <a:lnTo>
                        <a:pt x="64" y="1"/>
                      </a:lnTo>
                      <a:lnTo>
                        <a:pt x="59" y="0"/>
                      </a:lnTo>
                      <a:lnTo>
                        <a:pt x="53" y="3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2" name="Freeform 24"/>
                <p:cNvSpPr>
                  <a:spLocks/>
                </p:cNvSpPr>
                <p:nvPr/>
              </p:nvSpPr>
              <p:spPr bwMode="auto">
                <a:xfrm>
                  <a:off x="3681" y="2029"/>
                  <a:ext cx="74" cy="377"/>
                </a:xfrm>
                <a:custGeom>
                  <a:avLst/>
                  <a:gdLst>
                    <a:gd name="T0" fmla="*/ 25 w 74"/>
                    <a:gd name="T1" fmla="*/ 5 h 377"/>
                    <a:gd name="T2" fmla="*/ 43 w 74"/>
                    <a:gd name="T3" fmla="*/ 0 h 377"/>
                    <a:gd name="T4" fmla="*/ 56 w 74"/>
                    <a:gd name="T5" fmla="*/ 0 h 377"/>
                    <a:gd name="T6" fmla="*/ 68 w 74"/>
                    <a:gd name="T7" fmla="*/ 3 h 377"/>
                    <a:gd name="T8" fmla="*/ 72 w 74"/>
                    <a:gd name="T9" fmla="*/ 16 h 377"/>
                    <a:gd name="T10" fmla="*/ 72 w 74"/>
                    <a:gd name="T11" fmla="*/ 27 h 377"/>
                    <a:gd name="T12" fmla="*/ 65 w 74"/>
                    <a:gd name="T13" fmla="*/ 40 h 377"/>
                    <a:gd name="T14" fmla="*/ 60 w 74"/>
                    <a:gd name="T15" fmla="*/ 40 h 377"/>
                    <a:gd name="T16" fmla="*/ 68 w 74"/>
                    <a:gd name="T17" fmla="*/ 56 h 377"/>
                    <a:gd name="T18" fmla="*/ 73 w 74"/>
                    <a:gd name="T19" fmla="*/ 80 h 377"/>
                    <a:gd name="T20" fmla="*/ 73 w 74"/>
                    <a:gd name="T21" fmla="*/ 102 h 377"/>
                    <a:gd name="T22" fmla="*/ 72 w 74"/>
                    <a:gd name="T23" fmla="*/ 129 h 377"/>
                    <a:gd name="T24" fmla="*/ 68 w 74"/>
                    <a:gd name="T25" fmla="*/ 156 h 377"/>
                    <a:gd name="T26" fmla="*/ 59 w 74"/>
                    <a:gd name="T27" fmla="*/ 158 h 377"/>
                    <a:gd name="T28" fmla="*/ 59 w 74"/>
                    <a:gd name="T29" fmla="*/ 165 h 377"/>
                    <a:gd name="T30" fmla="*/ 54 w 74"/>
                    <a:gd name="T31" fmla="*/ 169 h 377"/>
                    <a:gd name="T32" fmla="*/ 54 w 74"/>
                    <a:gd name="T33" fmla="*/ 197 h 377"/>
                    <a:gd name="T34" fmla="*/ 50 w 74"/>
                    <a:gd name="T35" fmla="*/ 202 h 377"/>
                    <a:gd name="T36" fmla="*/ 50 w 74"/>
                    <a:gd name="T37" fmla="*/ 253 h 377"/>
                    <a:gd name="T38" fmla="*/ 50 w 74"/>
                    <a:gd name="T39" fmla="*/ 285 h 377"/>
                    <a:gd name="T40" fmla="*/ 56 w 74"/>
                    <a:gd name="T41" fmla="*/ 320 h 377"/>
                    <a:gd name="T42" fmla="*/ 59 w 74"/>
                    <a:gd name="T43" fmla="*/ 366 h 377"/>
                    <a:gd name="T44" fmla="*/ 51 w 74"/>
                    <a:gd name="T45" fmla="*/ 370 h 377"/>
                    <a:gd name="T46" fmla="*/ 51 w 74"/>
                    <a:gd name="T47" fmla="*/ 376 h 377"/>
                    <a:gd name="T48" fmla="*/ 40 w 74"/>
                    <a:gd name="T49" fmla="*/ 376 h 377"/>
                    <a:gd name="T50" fmla="*/ 37 w 74"/>
                    <a:gd name="T51" fmla="*/ 373 h 377"/>
                    <a:gd name="T52" fmla="*/ 32 w 74"/>
                    <a:gd name="T53" fmla="*/ 373 h 377"/>
                    <a:gd name="T54" fmla="*/ 32 w 74"/>
                    <a:gd name="T55" fmla="*/ 376 h 377"/>
                    <a:gd name="T56" fmla="*/ 23 w 74"/>
                    <a:gd name="T57" fmla="*/ 376 h 377"/>
                    <a:gd name="T58" fmla="*/ 5 w 74"/>
                    <a:gd name="T59" fmla="*/ 373 h 377"/>
                    <a:gd name="T60" fmla="*/ 5 w 74"/>
                    <a:gd name="T61" fmla="*/ 370 h 377"/>
                    <a:gd name="T62" fmla="*/ 21 w 74"/>
                    <a:gd name="T63" fmla="*/ 363 h 377"/>
                    <a:gd name="T64" fmla="*/ 21 w 74"/>
                    <a:gd name="T65" fmla="*/ 356 h 377"/>
                    <a:gd name="T66" fmla="*/ 6 w 74"/>
                    <a:gd name="T67" fmla="*/ 353 h 377"/>
                    <a:gd name="T68" fmla="*/ 6 w 74"/>
                    <a:gd name="T69" fmla="*/ 349 h 377"/>
                    <a:gd name="T70" fmla="*/ 17 w 74"/>
                    <a:gd name="T71" fmla="*/ 342 h 377"/>
                    <a:gd name="T72" fmla="*/ 17 w 74"/>
                    <a:gd name="T73" fmla="*/ 290 h 377"/>
                    <a:gd name="T74" fmla="*/ 13 w 74"/>
                    <a:gd name="T75" fmla="*/ 243 h 377"/>
                    <a:gd name="T76" fmla="*/ 14 w 74"/>
                    <a:gd name="T77" fmla="*/ 196 h 377"/>
                    <a:gd name="T78" fmla="*/ 14 w 74"/>
                    <a:gd name="T79" fmla="*/ 169 h 377"/>
                    <a:gd name="T80" fmla="*/ 13 w 74"/>
                    <a:gd name="T81" fmla="*/ 161 h 377"/>
                    <a:gd name="T82" fmla="*/ 13 w 74"/>
                    <a:gd name="T83" fmla="*/ 124 h 377"/>
                    <a:gd name="T84" fmla="*/ 0 w 74"/>
                    <a:gd name="T85" fmla="*/ 116 h 377"/>
                    <a:gd name="T86" fmla="*/ 0 w 74"/>
                    <a:gd name="T87" fmla="*/ 112 h 377"/>
                    <a:gd name="T88" fmla="*/ 28 w 74"/>
                    <a:gd name="T89" fmla="*/ 61 h 377"/>
                    <a:gd name="T90" fmla="*/ 41 w 74"/>
                    <a:gd name="T91" fmla="*/ 54 h 377"/>
                    <a:gd name="T92" fmla="*/ 40 w 74"/>
                    <a:gd name="T93" fmla="*/ 51 h 377"/>
                    <a:gd name="T94" fmla="*/ 30 w 74"/>
                    <a:gd name="T95" fmla="*/ 49 h 377"/>
                    <a:gd name="T96" fmla="*/ 30 w 74"/>
                    <a:gd name="T97" fmla="*/ 46 h 377"/>
                    <a:gd name="T98" fmla="*/ 28 w 74"/>
                    <a:gd name="T99" fmla="*/ 44 h 377"/>
                    <a:gd name="T100" fmla="*/ 28 w 74"/>
                    <a:gd name="T101" fmla="*/ 40 h 377"/>
                    <a:gd name="T102" fmla="*/ 25 w 74"/>
                    <a:gd name="T103" fmla="*/ 39 h 377"/>
                    <a:gd name="T104" fmla="*/ 28 w 74"/>
                    <a:gd name="T105" fmla="*/ 37 h 377"/>
                    <a:gd name="T106" fmla="*/ 26 w 74"/>
                    <a:gd name="T107" fmla="*/ 35 h 377"/>
                    <a:gd name="T108" fmla="*/ 30 w 74"/>
                    <a:gd name="T109" fmla="*/ 27 h 377"/>
                    <a:gd name="T110" fmla="*/ 28 w 74"/>
                    <a:gd name="T111" fmla="*/ 22 h 377"/>
                    <a:gd name="T112" fmla="*/ 30 w 74"/>
                    <a:gd name="T113" fmla="*/ 18 h 377"/>
                    <a:gd name="T114" fmla="*/ 26 w 74"/>
                    <a:gd name="T115" fmla="*/ 14 h 377"/>
                    <a:gd name="T116" fmla="*/ 25 w 74"/>
                    <a:gd name="T117" fmla="*/ 5 h 37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74" h="377">
                      <a:moveTo>
                        <a:pt x="25" y="5"/>
                      </a:move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68" y="3"/>
                      </a:lnTo>
                      <a:lnTo>
                        <a:pt x="72" y="16"/>
                      </a:lnTo>
                      <a:lnTo>
                        <a:pt x="72" y="27"/>
                      </a:lnTo>
                      <a:lnTo>
                        <a:pt x="65" y="40"/>
                      </a:lnTo>
                      <a:lnTo>
                        <a:pt x="60" y="40"/>
                      </a:lnTo>
                      <a:lnTo>
                        <a:pt x="68" y="56"/>
                      </a:lnTo>
                      <a:lnTo>
                        <a:pt x="73" y="80"/>
                      </a:lnTo>
                      <a:lnTo>
                        <a:pt x="73" y="102"/>
                      </a:lnTo>
                      <a:lnTo>
                        <a:pt x="72" y="129"/>
                      </a:lnTo>
                      <a:lnTo>
                        <a:pt x="68" y="156"/>
                      </a:lnTo>
                      <a:lnTo>
                        <a:pt x="59" y="158"/>
                      </a:lnTo>
                      <a:lnTo>
                        <a:pt x="59" y="165"/>
                      </a:lnTo>
                      <a:lnTo>
                        <a:pt x="54" y="169"/>
                      </a:lnTo>
                      <a:lnTo>
                        <a:pt x="54" y="197"/>
                      </a:lnTo>
                      <a:lnTo>
                        <a:pt x="50" y="202"/>
                      </a:lnTo>
                      <a:lnTo>
                        <a:pt x="50" y="253"/>
                      </a:lnTo>
                      <a:lnTo>
                        <a:pt x="50" y="285"/>
                      </a:lnTo>
                      <a:lnTo>
                        <a:pt x="56" y="320"/>
                      </a:lnTo>
                      <a:lnTo>
                        <a:pt x="59" y="366"/>
                      </a:lnTo>
                      <a:lnTo>
                        <a:pt x="51" y="370"/>
                      </a:lnTo>
                      <a:lnTo>
                        <a:pt x="51" y="376"/>
                      </a:lnTo>
                      <a:lnTo>
                        <a:pt x="40" y="376"/>
                      </a:lnTo>
                      <a:lnTo>
                        <a:pt x="37" y="373"/>
                      </a:lnTo>
                      <a:lnTo>
                        <a:pt x="32" y="373"/>
                      </a:lnTo>
                      <a:lnTo>
                        <a:pt x="32" y="376"/>
                      </a:lnTo>
                      <a:lnTo>
                        <a:pt x="23" y="376"/>
                      </a:lnTo>
                      <a:lnTo>
                        <a:pt x="5" y="373"/>
                      </a:lnTo>
                      <a:lnTo>
                        <a:pt x="5" y="370"/>
                      </a:lnTo>
                      <a:lnTo>
                        <a:pt x="21" y="363"/>
                      </a:lnTo>
                      <a:lnTo>
                        <a:pt x="21" y="356"/>
                      </a:lnTo>
                      <a:lnTo>
                        <a:pt x="6" y="353"/>
                      </a:lnTo>
                      <a:lnTo>
                        <a:pt x="6" y="349"/>
                      </a:lnTo>
                      <a:lnTo>
                        <a:pt x="17" y="342"/>
                      </a:lnTo>
                      <a:lnTo>
                        <a:pt x="17" y="290"/>
                      </a:lnTo>
                      <a:lnTo>
                        <a:pt x="13" y="243"/>
                      </a:lnTo>
                      <a:lnTo>
                        <a:pt x="14" y="196"/>
                      </a:lnTo>
                      <a:lnTo>
                        <a:pt x="14" y="169"/>
                      </a:lnTo>
                      <a:lnTo>
                        <a:pt x="13" y="161"/>
                      </a:lnTo>
                      <a:lnTo>
                        <a:pt x="13" y="124"/>
                      </a:lnTo>
                      <a:lnTo>
                        <a:pt x="0" y="116"/>
                      </a:lnTo>
                      <a:lnTo>
                        <a:pt x="0" y="112"/>
                      </a:lnTo>
                      <a:lnTo>
                        <a:pt x="28" y="61"/>
                      </a:lnTo>
                      <a:lnTo>
                        <a:pt x="41" y="54"/>
                      </a:lnTo>
                      <a:lnTo>
                        <a:pt x="40" y="51"/>
                      </a:lnTo>
                      <a:lnTo>
                        <a:pt x="30" y="49"/>
                      </a:lnTo>
                      <a:lnTo>
                        <a:pt x="30" y="46"/>
                      </a:lnTo>
                      <a:lnTo>
                        <a:pt x="28" y="44"/>
                      </a:lnTo>
                      <a:lnTo>
                        <a:pt x="28" y="40"/>
                      </a:lnTo>
                      <a:lnTo>
                        <a:pt x="25" y="39"/>
                      </a:lnTo>
                      <a:lnTo>
                        <a:pt x="28" y="37"/>
                      </a:lnTo>
                      <a:lnTo>
                        <a:pt x="26" y="35"/>
                      </a:lnTo>
                      <a:lnTo>
                        <a:pt x="30" y="27"/>
                      </a:lnTo>
                      <a:lnTo>
                        <a:pt x="28" y="22"/>
                      </a:lnTo>
                      <a:lnTo>
                        <a:pt x="30" y="18"/>
                      </a:lnTo>
                      <a:lnTo>
                        <a:pt x="26" y="14"/>
                      </a:lnTo>
                      <a:lnTo>
                        <a:pt x="25" y="5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3" name="Freeform 25"/>
                <p:cNvSpPr>
                  <a:spLocks/>
                </p:cNvSpPr>
                <p:nvPr/>
              </p:nvSpPr>
              <p:spPr bwMode="auto">
                <a:xfrm>
                  <a:off x="3565" y="1991"/>
                  <a:ext cx="101" cy="337"/>
                </a:xfrm>
                <a:custGeom>
                  <a:avLst/>
                  <a:gdLst>
                    <a:gd name="T0" fmla="*/ 61 w 101"/>
                    <a:gd name="T1" fmla="*/ 4 h 337"/>
                    <a:gd name="T2" fmla="*/ 66 w 101"/>
                    <a:gd name="T3" fmla="*/ 22 h 337"/>
                    <a:gd name="T4" fmla="*/ 63 w 101"/>
                    <a:gd name="T5" fmla="*/ 24 h 337"/>
                    <a:gd name="T6" fmla="*/ 60 w 101"/>
                    <a:gd name="T7" fmla="*/ 31 h 337"/>
                    <a:gd name="T8" fmla="*/ 55 w 101"/>
                    <a:gd name="T9" fmla="*/ 43 h 337"/>
                    <a:gd name="T10" fmla="*/ 60 w 101"/>
                    <a:gd name="T11" fmla="*/ 45 h 337"/>
                    <a:gd name="T12" fmla="*/ 82 w 101"/>
                    <a:gd name="T13" fmla="*/ 63 h 337"/>
                    <a:gd name="T14" fmla="*/ 97 w 101"/>
                    <a:gd name="T15" fmla="*/ 164 h 337"/>
                    <a:gd name="T16" fmla="*/ 100 w 101"/>
                    <a:gd name="T17" fmla="*/ 182 h 337"/>
                    <a:gd name="T18" fmla="*/ 94 w 101"/>
                    <a:gd name="T19" fmla="*/ 191 h 337"/>
                    <a:gd name="T20" fmla="*/ 89 w 101"/>
                    <a:gd name="T21" fmla="*/ 194 h 337"/>
                    <a:gd name="T22" fmla="*/ 89 w 101"/>
                    <a:gd name="T23" fmla="*/ 178 h 337"/>
                    <a:gd name="T24" fmla="*/ 89 w 101"/>
                    <a:gd name="T25" fmla="*/ 187 h 337"/>
                    <a:gd name="T26" fmla="*/ 84 w 101"/>
                    <a:gd name="T27" fmla="*/ 181 h 337"/>
                    <a:gd name="T28" fmla="*/ 81 w 101"/>
                    <a:gd name="T29" fmla="*/ 168 h 337"/>
                    <a:gd name="T30" fmla="*/ 68 w 101"/>
                    <a:gd name="T31" fmla="*/ 255 h 337"/>
                    <a:gd name="T32" fmla="*/ 61 w 101"/>
                    <a:gd name="T33" fmla="*/ 310 h 337"/>
                    <a:gd name="T34" fmla="*/ 65 w 101"/>
                    <a:gd name="T35" fmla="*/ 333 h 337"/>
                    <a:gd name="T36" fmla="*/ 48 w 101"/>
                    <a:gd name="T37" fmla="*/ 330 h 337"/>
                    <a:gd name="T38" fmla="*/ 53 w 101"/>
                    <a:gd name="T39" fmla="*/ 300 h 337"/>
                    <a:gd name="T40" fmla="*/ 46 w 101"/>
                    <a:gd name="T41" fmla="*/ 258 h 337"/>
                    <a:gd name="T42" fmla="*/ 45 w 101"/>
                    <a:gd name="T43" fmla="*/ 298 h 337"/>
                    <a:gd name="T44" fmla="*/ 42 w 101"/>
                    <a:gd name="T45" fmla="*/ 327 h 337"/>
                    <a:gd name="T46" fmla="*/ 29 w 101"/>
                    <a:gd name="T47" fmla="*/ 328 h 337"/>
                    <a:gd name="T48" fmla="*/ 24 w 101"/>
                    <a:gd name="T49" fmla="*/ 255 h 337"/>
                    <a:gd name="T50" fmla="*/ 18 w 101"/>
                    <a:gd name="T51" fmla="*/ 249 h 337"/>
                    <a:gd name="T52" fmla="*/ 3 w 101"/>
                    <a:gd name="T53" fmla="*/ 255 h 337"/>
                    <a:gd name="T54" fmla="*/ 11 w 101"/>
                    <a:gd name="T55" fmla="*/ 171 h 337"/>
                    <a:gd name="T56" fmla="*/ 9 w 101"/>
                    <a:gd name="T57" fmla="*/ 154 h 337"/>
                    <a:gd name="T58" fmla="*/ 11 w 101"/>
                    <a:gd name="T59" fmla="*/ 112 h 337"/>
                    <a:gd name="T60" fmla="*/ 33 w 101"/>
                    <a:gd name="T61" fmla="*/ 56 h 337"/>
                    <a:gd name="T62" fmla="*/ 33 w 101"/>
                    <a:gd name="T63" fmla="*/ 36 h 337"/>
                    <a:gd name="T64" fmla="*/ 29 w 101"/>
                    <a:gd name="T65" fmla="*/ 32 h 337"/>
                    <a:gd name="T66" fmla="*/ 24 w 101"/>
                    <a:gd name="T67" fmla="*/ 27 h 337"/>
                    <a:gd name="T68" fmla="*/ 27 w 101"/>
                    <a:gd name="T69" fmla="*/ 4 h 337"/>
                    <a:gd name="T70" fmla="*/ 40 w 101"/>
                    <a:gd name="T71" fmla="*/ 1 h 337"/>
                    <a:gd name="T72" fmla="*/ 50 w 101"/>
                    <a:gd name="T73" fmla="*/ 2 h 33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01" h="337">
                      <a:moveTo>
                        <a:pt x="50" y="2"/>
                      </a:moveTo>
                      <a:lnTo>
                        <a:pt x="61" y="4"/>
                      </a:lnTo>
                      <a:lnTo>
                        <a:pt x="66" y="17"/>
                      </a:lnTo>
                      <a:lnTo>
                        <a:pt x="66" y="22"/>
                      </a:lnTo>
                      <a:lnTo>
                        <a:pt x="61" y="22"/>
                      </a:lnTo>
                      <a:lnTo>
                        <a:pt x="63" y="24"/>
                      </a:lnTo>
                      <a:lnTo>
                        <a:pt x="61" y="25"/>
                      </a:lnTo>
                      <a:lnTo>
                        <a:pt x="60" y="31"/>
                      </a:lnTo>
                      <a:lnTo>
                        <a:pt x="58" y="32"/>
                      </a:lnTo>
                      <a:lnTo>
                        <a:pt x="55" y="43"/>
                      </a:lnTo>
                      <a:lnTo>
                        <a:pt x="55" y="45"/>
                      </a:lnTo>
                      <a:lnTo>
                        <a:pt x="60" y="45"/>
                      </a:lnTo>
                      <a:lnTo>
                        <a:pt x="68" y="58"/>
                      </a:lnTo>
                      <a:lnTo>
                        <a:pt x="82" y="63"/>
                      </a:lnTo>
                      <a:lnTo>
                        <a:pt x="89" y="72"/>
                      </a:lnTo>
                      <a:lnTo>
                        <a:pt x="97" y="164"/>
                      </a:lnTo>
                      <a:lnTo>
                        <a:pt x="94" y="166"/>
                      </a:lnTo>
                      <a:lnTo>
                        <a:pt x="100" y="182"/>
                      </a:lnTo>
                      <a:lnTo>
                        <a:pt x="97" y="191"/>
                      </a:lnTo>
                      <a:lnTo>
                        <a:pt x="94" y="191"/>
                      </a:lnTo>
                      <a:lnTo>
                        <a:pt x="93" y="194"/>
                      </a:lnTo>
                      <a:lnTo>
                        <a:pt x="89" y="194"/>
                      </a:lnTo>
                      <a:lnTo>
                        <a:pt x="91" y="184"/>
                      </a:lnTo>
                      <a:lnTo>
                        <a:pt x="89" y="178"/>
                      </a:lnTo>
                      <a:lnTo>
                        <a:pt x="88" y="183"/>
                      </a:lnTo>
                      <a:lnTo>
                        <a:pt x="89" y="187"/>
                      </a:lnTo>
                      <a:lnTo>
                        <a:pt x="87" y="189"/>
                      </a:lnTo>
                      <a:lnTo>
                        <a:pt x="84" y="181"/>
                      </a:lnTo>
                      <a:lnTo>
                        <a:pt x="86" y="167"/>
                      </a:lnTo>
                      <a:lnTo>
                        <a:pt x="81" y="168"/>
                      </a:lnTo>
                      <a:lnTo>
                        <a:pt x="84" y="251"/>
                      </a:lnTo>
                      <a:lnTo>
                        <a:pt x="68" y="255"/>
                      </a:lnTo>
                      <a:lnTo>
                        <a:pt x="60" y="305"/>
                      </a:lnTo>
                      <a:lnTo>
                        <a:pt x="61" y="310"/>
                      </a:lnTo>
                      <a:lnTo>
                        <a:pt x="65" y="330"/>
                      </a:lnTo>
                      <a:lnTo>
                        <a:pt x="65" y="333"/>
                      </a:lnTo>
                      <a:lnTo>
                        <a:pt x="53" y="336"/>
                      </a:lnTo>
                      <a:lnTo>
                        <a:pt x="48" y="330"/>
                      </a:lnTo>
                      <a:lnTo>
                        <a:pt x="51" y="313"/>
                      </a:lnTo>
                      <a:lnTo>
                        <a:pt x="53" y="300"/>
                      </a:lnTo>
                      <a:lnTo>
                        <a:pt x="48" y="258"/>
                      </a:lnTo>
                      <a:lnTo>
                        <a:pt x="46" y="258"/>
                      </a:lnTo>
                      <a:lnTo>
                        <a:pt x="42" y="273"/>
                      </a:lnTo>
                      <a:lnTo>
                        <a:pt x="45" y="298"/>
                      </a:lnTo>
                      <a:lnTo>
                        <a:pt x="48" y="301"/>
                      </a:lnTo>
                      <a:lnTo>
                        <a:pt x="42" y="327"/>
                      </a:lnTo>
                      <a:lnTo>
                        <a:pt x="31" y="330"/>
                      </a:lnTo>
                      <a:lnTo>
                        <a:pt x="29" y="328"/>
                      </a:lnTo>
                      <a:lnTo>
                        <a:pt x="37" y="302"/>
                      </a:lnTo>
                      <a:lnTo>
                        <a:pt x="24" y="255"/>
                      </a:lnTo>
                      <a:lnTo>
                        <a:pt x="18" y="252"/>
                      </a:lnTo>
                      <a:lnTo>
                        <a:pt x="18" y="249"/>
                      </a:lnTo>
                      <a:lnTo>
                        <a:pt x="6" y="250"/>
                      </a:lnTo>
                      <a:lnTo>
                        <a:pt x="3" y="255"/>
                      </a:lnTo>
                      <a:lnTo>
                        <a:pt x="0" y="252"/>
                      </a:lnTo>
                      <a:lnTo>
                        <a:pt x="11" y="171"/>
                      </a:lnTo>
                      <a:lnTo>
                        <a:pt x="9" y="171"/>
                      </a:lnTo>
                      <a:lnTo>
                        <a:pt x="9" y="154"/>
                      </a:lnTo>
                      <a:lnTo>
                        <a:pt x="8" y="152"/>
                      </a:lnTo>
                      <a:lnTo>
                        <a:pt x="11" y="112"/>
                      </a:lnTo>
                      <a:lnTo>
                        <a:pt x="15" y="65"/>
                      </a:lnTo>
                      <a:lnTo>
                        <a:pt x="33" y="56"/>
                      </a:lnTo>
                      <a:lnTo>
                        <a:pt x="39" y="45"/>
                      </a:lnTo>
                      <a:lnTo>
                        <a:pt x="33" y="36"/>
                      </a:lnTo>
                      <a:lnTo>
                        <a:pt x="31" y="37"/>
                      </a:lnTo>
                      <a:lnTo>
                        <a:pt x="29" y="32"/>
                      </a:lnTo>
                      <a:lnTo>
                        <a:pt x="29" y="27"/>
                      </a:lnTo>
                      <a:lnTo>
                        <a:pt x="24" y="27"/>
                      </a:lnTo>
                      <a:lnTo>
                        <a:pt x="23" y="14"/>
                      </a:lnTo>
                      <a:lnTo>
                        <a:pt x="27" y="4"/>
                      </a:lnTo>
                      <a:lnTo>
                        <a:pt x="32" y="1"/>
                      </a:lnTo>
                      <a:lnTo>
                        <a:pt x="40" y="1"/>
                      </a:lnTo>
                      <a:lnTo>
                        <a:pt x="44" y="0"/>
                      </a:lnTo>
                      <a:lnTo>
                        <a:pt x="50" y="2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4" name="Freeform 26"/>
                <p:cNvSpPr>
                  <a:spLocks/>
                </p:cNvSpPr>
                <p:nvPr/>
              </p:nvSpPr>
              <p:spPr bwMode="auto">
                <a:xfrm>
                  <a:off x="3017" y="2020"/>
                  <a:ext cx="65" cy="237"/>
                </a:xfrm>
                <a:custGeom>
                  <a:avLst/>
                  <a:gdLst>
                    <a:gd name="T0" fmla="*/ 25 w 65"/>
                    <a:gd name="T1" fmla="*/ 3 h 237"/>
                    <a:gd name="T2" fmla="*/ 21 w 65"/>
                    <a:gd name="T3" fmla="*/ 15 h 237"/>
                    <a:gd name="T4" fmla="*/ 24 w 65"/>
                    <a:gd name="T5" fmla="*/ 17 h 237"/>
                    <a:gd name="T6" fmla="*/ 26 w 65"/>
                    <a:gd name="T7" fmla="*/ 22 h 237"/>
                    <a:gd name="T8" fmla="*/ 29 w 65"/>
                    <a:gd name="T9" fmla="*/ 30 h 237"/>
                    <a:gd name="T10" fmla="*/ 26 w 65"/>
                    <a:gd name="T11" fmla="*/ 32 h 237"/>
                    <a:gd name="T12" fmla="*/ 12 w 65"/>
                    <a:gd name="T13" fmla="*/ 44 h 237"/>
                    <a:gd name="T14" fmla="*/ 2 w 65"/>
                    <a:gd name="T15" fmla="*/ 116 h 237"/>
                    <a:gd name="T16" fmla="*/ 0 w 65"/>
                    <a:gd name="T17" fmla="*/ 128 h 237"/>
                    <a:gd name="T18" fmla="*/ 4 w 65"/>
                    <a:gd name="T19" fmla="*/ 135 h 237"/>
                    <a:gd name="T20" fmla="*/ 7 w 65"/>
                    <a:gd name="T21" fmla="*/ 136 h 237"/>
                    <a:gd name="T22" fmla="*/ 7 w 65"/>
                    <a:gd name="T23" fmla="*/ 126 h 237"/>
                    <a:gd name="T24" fmla="*/ 7 w 65"/>
                    <a:gd name="T25" fmla="*/ 131 h 237"/>
                    <a:gd name="T26" fmla="*/ 10 w 65"/>
                    <a:gd name="T27" fmla="*/ 128 h 237"/>
                    <a:gd name="T28" fmla="*/ 12 w 65"/>
                    <a:gd name="T29" fmla="*/ 118 h 237"/>
                    <a:gd name="T30" fmla="*/ 21 w 65"/>
                    <a:gd name="T31" fmla="*/ 180 h 237"/>
                    <a:gd name="T32" fmla="*/ 25 w 65"/>
                    <a:gd name="T33" fmla="*/ 218 h 237"/>
                    <a:gd name="T34" fmla="*/ 23 w 65"/>
                    <a:gd name="T35" fmla="*/ 234 h 237"/>
                    <a:gd name="T36" fmla="*/ 33 w 65"/>
                    <a:gd name="T37" fmla="*/ 232 h 237"/>
                    <a:gd name="T38" fmla="*/ 30 w 65"/>
                    <a:gd name="T39" fmla="*/ 211 h 237"/>
                    <a:gd name="T40" fmla="*/ 34 w 65"/>
                    <a:gd name="T41" fmla="*/ 182 h 237"/>
                    <a:gd name="T42" fmla="*/ 36 w 65"/>
                    <a:gd name="T43" fmla="*/ 209 h 237"/>
                    <a:gd name="T44" fmla="*/ 37 w 65"/>
                    <a:gd name="T45" fmla="*/ 229 h 237"/>
                    <a:gd name="T46" fmla="*/ 45 w 65"/>
                    <a:gd name="T47" fmla="*/ 230 h 237"/>
                    <a:gd name="T48" fmla="*/ 49 w 65"/>
                    <a:gd name="T49" fmla="*/ 180 h 237"/>
                    <a:gd name="T50" fmla="*/ 52 w 65"/>
                    <a:gd name="T51" fmla="*/ 175 h 237"/>
                    <a:gd name="T52" fmla="*/ 62 w 65"/>
                    <a:gd name="T53" fmla="*/ 180 h 237"/>
                    <a:gd name="T54" fmla="*/ 57 w 65"/>
                    <a:gd name="T55" fmla="*/ 120 h 237"/>
                    <a:gd name="T56" fmla="*/ 58 w 65"/>
                    <a:gd name="T57" fmla="*/ 108 h 237"/>
                    <a:gd name="T58" fmla="*/ 57 w 65"/>
                    <a:gd name="T59" fmla="*/ 79 h 237"/>
                    <a:gd name="T60" fmla="*/ 43 w 65"/>
                    <a:gd name="T61" fmla="*/ 39 h 237"/>
                    <a:gd name="T62" fmla="*/ 43 w 65"/>
                    <a:gd name="T63" fmla="*/ 26 h 237"/>
                    <a:gd name="T64" fmla="*/ 45 w 65"/>
                    <a:gd name="T65" fmla="*/ 23 h 237"/>
                    <a:gd name="T66" fmla="*/ 49 w 65"/>
                    <a:gd name="T67" fmla="*/ 19 h 237"/>
                    <a:gd name="T68" fmla="*/ 46 w 65"/>
                    <a:gd name="T69" fmla="*/ 3 h 237"/>
                    <a:gd name="T70" fmla="*/ 39 w 65"/>
                    <a:gd name="T71" fmla="*/ 1 h 237"/>
                    <a:gd name="T72" fmla="*/ 32 w 65"/>
                    <a:gd name="T73" fmla="*/ 1 h 23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65" h="237">
                      <a:moveTo>
                        <a:pt x="32" y="1"/>
                      </a:moveTo>
                      <a:lnTo>
                        <a:pt x="25" y="3"/>
                      </a:lnTo>
                      <a:lnTo>
                        <a:pt x="21" y="12"/>
                      </a:lnTo>
                      <a:lnTo>
                        <a:pt x="21" y="15"/>
                      </a:lnTo>
                      <a:lnTo>
                        <a:pt x="25" y="15"/>
                      </a:lnTo>
                      <a:lnTo>
                        <a:pt x="24" y="17"/>
                      </a:lnTo>
                      <a:lnTo>
                        <a:pt x="25" y="18"/>
                      </a:lnTo>
                      <a:lnTo>
                        <a:pt x="26" y="22"/>
                      </a:lnTo>
                      <a:lnTo>
                        <a:pt x="27" y="23"/>
                      </a:lnTo>
                      <a:lnTo>
                        <a:pt x="29" y="30"/>
                      </a:lnTo>
                      <a:lnTo>
                        <a:pt x="29" y="32"/>
                      </a:lnTo>
                      <a:lnTo>
                        <a:pt x="26" y="32"/>
                      </a:lnTo>
                      <a:lnTo>
                        <a:pt x="21" y="41"/>
                      </a:lnTo>
                      <a:lnTo>
                        <a:pt x="12" y="44"/>
                      </a:lnTo>
                      <a:lnTo>
                        <a:pt x="7" y="51"/>
                      </a:lnTo>
                      <a:lnTo>
                        <a:pt x="2" y="116"/>
                      </a:lnTo>
                      <a:lnTo>
                        <a:pt x="4" y="116"/>
                      </a:lnTo>
                      <a:lnTo>
                        <a:pt x="0" y="128"/>
                      </a:lnTo>
                      <a:lnTo>
                        <a:pt x="2" y="135"/>
                      </a:lnTo>
                      <a:lnTo>
                        <a:pt x="4" y="135"/>
                      </a:lnTo>
                      <a:lnTo>
                        <a:pt x="5" y="136"/>
                      </a:lnTo>
                      <a:lnTo>
                        <a:pt x="7" y="136"/>
                      </a:lnTo>
                      <a:lnTo>
                        <a:pt x="5" y="130"/>
                      </a:lnTo>
                      <a:lnTo>
                        <a:pt x="7" y="126"/>
                      </a:lnTo>
                      <a:lnTo>
                        <a:pt x="7" y="129"/>
                      </a:lnTo>
                      <a:lnTo>
                        <a:pt x="7" y="131"/>
                      </a:lnTo>
                      <a:lnTo>
                        <a:pt x="8" y="133"/>
                      </a:lnTo>
                      <a:lnTo>
                        <a:pt x="10" y="128"/>
                      </a:lnTo>
                      <a:lnTo>
                        <a:pt x="9" y="118"/>
                      </a:lnTo>
                      <a:lnTo>
                        <a:pt x="12" y="118"/>
                      </a:lnTo>
                      <a:lnTo>
                        <a:pt x="10" y="176"/>
                      </a:lnTo>
                      <a:lnTo>
                        <a:pt x="21" y="180"/>
                      </a:lnTo>
                      <a:lnTo>
                        <a:pt x="26" y="214"/>
                      </a:lnTo>
                      <a:lnTo>
                        <a:pt x="25" y="218"/>
                      </a:lnTo>
                      <a:lnTo>
                        <a:pt x="23" y="231"/>
                      </a:lnTo>
                      <a:lnTo>
                        <a:pt x="23" y="234"/>
                      </a:lnTo>
                      <a:lnTo>
                        <a:pt x="30" y="236"/>
                      </a:lnTo>
                      <a:lnTo>
                        <a:pt x="33" y="232"/>
                      </a:lnTo>
                      <a:lnTo>
                        <a:pt x="31" y="220"/>
                      </a:lnTo>
                      <a:lnTo>
                        <a:pt x="30" y="211"/>
                      </a:lnTo>
                      <a:lnTo>
                        <a:pt x="34" y="181"/>
                      </a:lnTo>
                      <a:lnTo>
                        <a:pt x="34" y="182"/>
                      </a:lnTo>
                      <a:lnTo>
                        <a:pt x="37" y="192"/>
                      </a:lnTo>
                      <a:lnTo>
                        <a:pt x="36" y="209"/>
                      </a:lnTo>
                      <a:lnTo>
                        <a:pt x="33" y="212"/>
                      </a:lnTo>
                      <a:lnTo>
                        <a:pt x="37" y="229"/>
                      </a:lnTo>
                      <a:lnTo>
                        <a:pt x="44" y="231"/>
                      </a:lnTo>
                      <a:lnTo>
                        <a:pt x="45" y="230"/>
                      </a:lnTo>
                      <a:lnTo>
                        <a:pt x="40" y="212"/>
                      </a:lnTo>
                      <a:lnTo>
                        <a:pt x="49" y="180"/>
                      </a:lnTo>
                      <a:lnTo>
                        <a:pt x="52" y="178"/>
                      </a:lnTo>
                      <a:lnTo>
                        <a:pt x="52" y="175"/>
                      </a:lnTo>
                      <a:lnTo>
                        <a:pt x="60" y="176"/>
                      </a:lnTo>
                      <a:lnTo>
                        <a:pt x="62" y="180"/>
                      </a:lnTo>
                      <a:lnTo>
                        <a:pt x="64" y="178"/>
                      </a:lnTo>
                      <a:lnTo>
                        <a:pt x="57" y="120"/>
                      </a:lnTo>
                      <a:lnTo>
                        <a:pt x="58" y="121"/>
                      </a:lnTo>
                      <a:lnTo>
                        <a:pt x="58" y="108"/>
                      </a:lnTo>
                      <a:lnTo>
                        <a:pt x="59" y="107"/>
                      </a:lnTo>
                      <a:lnTo>
                        <a:pt x="57" y="79"/>
                      </a:lnTo>
                      <a:lnTo>
                        <a:pt x="55" y="45"/>
                      </a:lnTo>
                      <a:lnTo>
                        <a:pt x="43" y="39"/>
                      </a:lnTo>
                      <a:lnTo>
                        <a:pt x="39" y="32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3"/>
                      </a:lnTo>
                      <a:lnTo>
                        <a:pt x="45" y="19"/>
                      </a:lnTo>
                      <a:lnTo>
                        <a:pt x="49" y="19"/>
                      </a:lnTo>
                      <a:lnTo>
                        <a:pt x="50" y="10"/>
                      </a:lnTo>
                      <a:lnTo>
                        <a:pt x="46" y="3"/>
                      </a:lnTo>
                      <a:lnTo>
                        <a:pt x="44" y="1"/>
                      </a:lnTo>
                      <a:lnTo>
                        <a:pt x="39" y="1"/>
                      </a:lnTo>
                      <a:lnTo>
                        <a:pt x="36" y="0"/>
                      </a:lnTo>
                      <a:lnTo>
                        <a:pt x="32" y="1"/>
                      </a:lnTo>
                    </a:path>
                  </a:pathLst>
                </a:custGeom>
                <a:solidFill>
                  <a:srgbClr val="EAEC5E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44" name="Group 27"/>
              <p:cNvGrpSpPr>
                <a:grpSpLocks/>
              </p:cNvGrpSpPr>
              <p:nvPr/>
            </p:nvGrpSpPr>
            <p:grpSpPr bwMode="auto">
              <a:xfrm>
                <a:off x="2430" y="2042"/>
                <a:ext cx="2415" cy="1059"/>
                <a:chOff x="2430" y="2042"/>
                <a:chExt cx="2415" cy="1059"/>
              </a:xfrm>
            </p:grpSpPr>
            <p:sp>
              <p:nvSpPr>
                <p:cNvPr id="18450" name="Freeform 28"/>
                <p:cNvSpPr>
                  <a:spLocks/>
                </p:cNvSpPr>
                <p:nvPr/>
              </p:nvSpPr>
              <p:spPr bwMode="auto">
                <a:xfrm>
                  <a:off x="4331" y="2124"/>
                  <a:ext cx="210" cy="730"/>
                </a:xfrm>
                <a:custGeom>
                  <a:avLst/>
                  <a:gdLst>
                    <a:gd name="T0" fmla="*/ 81 w 210"/>
                    <a:gd name="T1" fmla="*/ 10 h 730"/>
                    <a:gd name="T2" fmla="*/ 70 w 210"/>
                    <a:gd name="T3" fmla="*/ 50 h 730"/>
                    <a:gd name="T4" fmla="*/ 77 w 210"/>
                    <a:gd name="T5" fmla="*/ 54 h 730"/>
                    <a:gd name="T6" fmla="*/ 84 w 210"/>
                    <a:gd name="T7" fmla="*/ 70 h 730"/>
                    <a:gd name="T8" fmla="*/ 94 w 210"/>
                    <a:gd name="T9" fmla="*/ 95 h 730"/>
                    <a:gd name="T10" fmla="*/ 84 w 210"/>
                    <a:gd name="T11" fmla="*/ 100 h 730"/>
                    <a:gd name="T12" fmla="*/ 37 w 210"/>
                    <a:gd name="T13" fmla="*/ 137 h 730"/>
                    <a:gd name="T14" fmla="*/ 7 w 210"/>
                    <a:gd name="T15" fmla="*/ 359 h 730"/>
                    <a:gd name="T16" fmla="*/ 0 w 210"/>
                    <a:gd name="T17" fmla="*/ 397 h 730"/>
                    <a:gd name="T18" fmla="*/ 13 w 210"/>
                    <a:gd name="T19" fmla="*/ 418 h 730"/>
                    <a:gd name="T20" fmla="*/ 22 w 210"/>
                    <a:gd name="T21" fmla="*/ 423 h 730"/>
                    <a:gd name="T22" fmla="*/ 22 w 210"/>
                    <a:gd name="T23" fmla="*/ 390 h 730"/>
                    <a:gd name="T24" fmla="*/ 22 w 210"/>
                    <a:gd name="T25" fmla="*/ 406 h 730"/>
                    <a:gd name="T26" fmla="*/ 33 w 210"/>
                    <a:gd name="T27" fmla="*/ 394 h 730"/>
                    <a:gd name="T28" fmla="*/ 40 w 210"/>
                    <a:gd name="T29" fmla="*/ 366 h 730"/>
                    <a:gd name="T30" fmla="*/ 68 w 210"/>
                    <a:gd name="T31" fmla="*/ 557 h 730"/>
                    <a:gd name="T32" fmla="*/ 81 w 210"/>
                    <a:gd name="T33" fmla="*/ 673 h 730"/>
                    <a:gd name="T34" fmla="*/ 74 w 210"/>
                    <a:gd name="T35" fmla="*/ 724 h 730"/>
                    <a:gd name="T36" fmla="*/ 108 w 210"/>
                    <a:gd name="T37" fmla="*/ 717 h 730"/>
                    <a:gd name="T38" fmla="*/ 98 w 210"/>
                    <a:gd name="T39" fmla="*/ 651 h 730"/>
                    <a:gd name="T40" fmla="*/ 111 w 210"/>
                    <a:gd name="T41" fmla="*/ 562 h 730"/>
                    <a:gd name="T42" fmla="*/ 115 w 210"/>
                    <a:gd name="T43" fmla="*/ 648 h 730"/>
                    <a:gd name="T44" fmla="*/ 121 w 210"/>
                    <a:gd name="T45" fmla="*/ 710 h 730"/>
                    <a:gd name="T46" fmla="*/ 149 w 210"/>
                    <a:gd name="T47" fmla="*/ 713 h 730"/>
                    <a:gd name="T48" fmla="*/ 159 w 210"/>
                    <a:gd name="T49" fmla="*/ 557 h 730"/>
                    <a:gd name="T50" fmla="*/ 171 w 210"/>
                    <a:gd name="T51" fmla="*/ 542 h 730"/>
                    <a:gd name="T52" fmla="*/ 203 w 210"/>
                    <a:gd name="T53" fmla="*/ 557 h 730"/>
                    <a:gd name="T54" fmla="*/ 186 w 210"/>
                    <a:gd name="T55" fmla="*/ 373 h 730"/>
                    <a:gd name="T56" fmla="*/ 189 w 210"/>
                    <a:gd name="T57" fmla="*/ 337 h 730"/>
                    <a:gd name="T58" fmla="*/ 186 w 210"/>
                    <a:gd name="T59" fmla="*/ 246 h 730"/>
                    <a:gd name="T60" fmla="*/ 139 w 210"/>
                    <a:gd name="T61" fmla="*/ 123 h 730"/>
                    <a:gd name="T62" fmla="*/ 139 w 210"/>
                    <a:gd name="T63" fmla="*/ 79 h 730"/>
                    <a:gd name="T64" fmla="*/ 149 w 210"/>
                    <a:gd name="T65" fmla="*/ 72 h 730"/>
                    <a:gd name="T66" fmla="*/ 159 w 210"/>
                    <a:gd name="T67" fmla="*/ 59 h 730"/>
                    <a:gd name="T68" fmla="*/ 152 w 210"/>
                    <a:gd name="T69" fmla="*/ 10 h 730"/>
                    <a:gd name="T70" fmla="*/ 126 w 210"/>
                    <a:gd name="T71" fmla="*/ 3 h 730"/>
                    <a:gd name="T72" fmla="*/ 106 w 210"/>
                    <a:gd name="T73" fmla="*/ 5 h 73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10" h="730">
                      <a:moveTo>
                        <a:pt x="106" y="5"/>
                      </a:moveTo>
                      <a:lnTo>
                        <a:pt x="81" y="10"/>
                      </a:lnTo>
                      <a:lnTo>
                        <a:pt x="70" y="38"/>
                      </a:lnTo>
                      <a:lnTo>
                        <a:pt x="70" y="50"/>
                      </a:lnTo>
                      <a:lnTo>
                        <a:pt x="81" y="50"/>
                      </a:lnTo>
                      <a:lnTo>
                        <a:pt x="77" y="54"/>
                      </a:lnTo>
                      <a:lnTo>
                        <a:pt x="81" y="57"/>
                      </a:lnTo>
                      <a:lnTo>
                        <a:pt x="84" y="70"/>
                      </a:lnTo>
                      <a:lnTo>
                        <a:pt x="88" y="71"/>
                      </a:lnTo>
                      <a:lnTo>
                        <a:pt x="94" y="95"/>
                      </a:lnTo>
                      <a:lnTo>
                        <a:pt x="94" y="100"/>
                      </a:lnTo>
                      <a:lnTo>
                        <a:pt x="84" y="100"/>
                      </a:lnTo>
                      <a:lnTo>
                        <a:pt x="67" y="127"/>
                      </a:lnTo>
                      <a:lnTo>
                        <a:pt x="37" y="137"/>
                      </a:lnTo>
                      <a:lnTo>
                        <a:pt x="22" y="159"/>
                      </a:lnTo>
                      <a:lnTo>
                        <a:pt x="7" y="359"/>
                      </a:lnTo>
                      <a:lnTo>
                        <a:pt x="13" y="361"/>
                      </a:lnTo>
                      <a:lnTo>
                        <a:pt x="0" y="397"/>
                      </a:lnTo>
                      <a:lnTo>
                        <a:pt x="7" y="418"/>
                      </a:lnTo>
                      <a:lnTo>
                        <a:pt x="13" y="418"/>
                      </a:lnTo>
                      <a:lnTo>
                        <a:pt x="16" y="423"/>
                      </a:lnTo>
                      <a:lnTo>
                        <a:pt x="22" y="423"/>
                      </a:lnTo>
                      <a:lnTo>
                        <a:pt x="19" y="402"/>
                      </a:lnTo>
                      <a:lnTo>
                        <a:pt x="22" y="390"/>
                      </a:lnTo>
                      <a:lnTo>
                        <a:pt x="26" y="399"/>
                      </a:lnTo>
                      <a:lnTo>
                        <a:pt x="22" y="406"/>
                      </a:lnTo>
                      <a:lnTo>
                        <a:pt x="26" y="410"/>
                      </a:lnTo>
                      <a:lnTo>
                        <a:pt x="33" y="394"/>
                      </a:lnTo>
                      <a:lnTo>
                        <a:pt x="29" y="365"/>
                      </a:lnTo>
                      <a:lnTo>
                        <a:pt x="40" y="366"/>
                      </a:lnTo>
                      <a:lnTo>
                        <a:pt x="33" y="547"/>
                      </a:lnTo>
                      <a:lnTo>
                        <a:pt x="68" y="557"/>
                      </a:lnTo>
                      <a:lnTo>
                        <a:pt x="84" y="662"/>
                      </a:lnTo>
                      <a:lnTo>
                        <a:pt x="81" y="673"/>
                      </a:lnTo>
                      <a:lnTo>
                        <a:pt x="74" y="716"/>
                      </a:lnTo>
                      <a:lnTo>
                        <a:pt x="74" y="724"/>
                      </a:lnTo>
                      <a:lnTo>
                        <a:pt x="98" y="729"/>
                      </a:lnTo>
                      <a:lnTo>
                        <a:pt x="108" y="717"/>
                      </a:lnTo>
                      <a:lnTo>
                        <a:pt x="102" y="678"/>
                      </a:lnTo>
                      <a:lnTo>
                        <a:pt x="98" y="651"/>
                      </a:lnTo>
                      <a:lnTo>
                        <a:pt x="108" y="562"/>
                      </a:lnTo>
                      <a:lnTo>
                        <a:pt x="111" y="562"/>
                      </a:lnTo>
                      <a:lnTo>
                        <a:pt x="121" y="594"/>
                      </a:lnTo>
                      <a:lnTo>
                        <a:pt x="115" y="648"/>
                      </a:lnTo>
                      <a:lnTo>
                        <a:pt x="108" y="654"/>
                      </a:lnTo>
                      <a:lnTo>
                        <a:pt x="121" y="710"/>
                      </a:lnTo>
                      <a:lnTo>
                        <a:pt x="145" y="717"/>
                      </a:lnTo>
                      <a:lnTo>
                        <a:pt x="149" y="713"/>
                      </a:lnTo>
                      <a:lnTo>
                        <a:pt x="132" y="654"/>
                      </a:lnTo>
                      <a:lnTo>
                        <a:pt x="159" y="557"/>
                      </a:lnTo>
                      <a:lnTo>
                        <a:pt x="171" y="549"/>
                      </a:lnTo>
                      <a:lnTo>
                        <a:pt x="171" y="542"/>
                      </a:lnTo>
                      <a:lnTo>
                        <a:pt x="196" y="543"/>
                      </a:lnTo>
                      <a:lnTo>
                        <a:pt x="203" y="557"/>
                      </a:lnTo>
                      <a:lnTo>
                        <a:pt x="209" y="549"/>
                      </a:lnTo>
                      <a:lnTo>
                        <a:pt x="186" y="373"/>
                      </a:lnTo>
                      <a:lnTo>
                        <a:pt x="189" y="373"/>
                      </a:lnTo>
                      <a:lnTo>
                        <a:pt x="189" y="337"/>
                      </a:lnTo>
                      <a:lnTo>
                        <a:pt x="193" y="332"/>
                      </a:lnTo>
                      <a:lnTo>
                        <a:pt x="186" y="246"/>
                      </a:lnTo>
                      <a:lnTo>
                        <a:pt x="178" y="142"/>
                      </a:lnTo>
                      <a:lnTo>
                        <a:pt x="139" y="123"/>
                      </a:lnTo>
                      <a:lnTo>
                        <a:pt x="127" y="100"/>
                      </a:lnTo>
                      <a:lnTo>
                        <a:pt x="139" y="79"/>
                      </a:lnTo>
                      <a:lnTo>
                        <a:pt x="145" y="82"/>
                      </a:lnTo>
                      <a:lnTo>
                        <a:pt x="149" y="72"/>
                      </a:lnTo>
                      <a:lnTo>
                        <a:pt x="149" y="61"/>
                      </a:lnTo>
                      <a:lnTo>
                        <a:pt x="159" y="59"/>
                      </a:lnTo>
                      <a:lnTo>
                        <a:pt x="162" y="31"/>
                      </a:lnTo>
                      <a:lnTo>
                        <a:pt x="152" y="10"/>
                      </a:lnTo>
                      <a:lnTo>
                        <a:pt x="142" y="3"/>
                      </a:lnTo>
                      <a:lnTo>
                        <a:pt x="126" y="3"/>
                      </a:lnTo>
                      <a:lnTo>
                        <a:pt x="116" y="0"/>
                      </a:lnTo>
                      <a:lnTo>
                        <a:pt x="106" y="5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1" name="Freeform 29"/>
                <p:cNvSpPr>
                  <a:spLocks/>
                </p:cNvSpPr>
                <p:nvPr/>
              </p:nvSpPr>
              <p:spPr bwMode="auto">
                <a:xfrm>
                  <a:off x="3770" y="2168"/>
                  <a:ext cx="211" cy="724"/>
                </a:xfrm>
                <a:custGeom>
                  <a:avLst/>
                  <a:gdLst>
                    <a:gd name="T0" fmla="*/ 133 w 211"/>
                    <a:gd name="T1" fmla="*/ 0 h 724"/>
                    <a:gd name="T2" fmla="*/ 87 w 211"/>
                    <a:gd name="T3" fmla="*/ 23 h 724"/>
                    <a:gd name="T4" fmla="*/ 86 w 211"/>
                    <a:gd name="T5" fmla="*/ 71 h 724"/>
                    <a:gd name="T6" fmla="*/ 63 w 211"/>
                    <a:gd name="T7" fmla="*/ 94 h 724"/>
                    <a:gd name="T8" fmla="*/ 15 w 211"/>
                    <a:gd name="T9" fmla="*/ 121 h 724"/>
                    <a:gd name="T10" fmla="*/ 7 w 211"/>
                    <a:gd name="T11" fmla="*/ 260 h 724"/>
                    <a:gd name="T12" fmla="*/ 39 w 211"/>
                    <a:gd name="T13" fmla="*/ 380 h 724"/>
                    <a:gd name="T14" fmla="*/ 73 w 211"/>
                    <a:gd name="T15" fmla="*/ 471 h 724"/>
                    <a:gd name="T16" fmla="*/ 66 w 211"/>
                    <a:gd name="T17" fmla="*/ 687 h 724"/>
                    <a:gd name="T18" fmla="*/ 72 w 211"/>
                    <a:gd name="T19" fmla="*/ 696 h 724"/>
                    <a:gd name="T20" fmla="*/ 105 w 211"/>
                    <a:gd name="T21" fmla="*/ 719 h 724"/>
                    <a:gd name="T22" fmla="*/ 123 w 211"/>
                    <a:gd name="T23" fmla="*/ 723 h 724"/>
                    <a:gd name="T24" fmla="*/ 135 w 211"/>
                    <a:gd name="T25" fmla="*/ 717 h 724"/>
                    <a:gd name="T26" fmla="*/ 128 w 211"/>
                    <a:gd name="T27" fmla="*/ 705 h 724"/>
                    <a:gd name="T28" fmla="*/ 112 w 211"/>
                    <a:gd name="T29" fmla="*/ 687 h 724"/>
                    <a:gd name="T30" fmla="*/ 119 w 211"/>
                    <a:gd name="T31" fmla="*/ 680 h 724"/>
                    <a:gd name="T32" fmla="*/ 161 w 211"/>
                    <a:gd name="T33" fmla="*/ 694 h 724"/>
                    <a:gd name="T34" fmla="*/ 164 w 211"/>
                    <a:gd name="T35" fmla="*/ 685 h 724"/>
                    <a:gd name="T36" fmla="*/ 161 w 211"/>
                    <a:gd name="T37" fmla="*/ 676 h 724"/>
                    <a:gd name="T38" fmla="*/ 148 w 211"/>
                    <a:gd name="T39" fmla="*/ 663 h 724"/>
                    <a:gd name="T40" fmla="*/ 162 w 211"/>
                    <a:gd name="T41" fmla="*/ 592 h 724"/>
                    <a:gd name="T42" fmla="*/ 176 w 211"/>
                    <a:gd name="T43" fmla="*/ 396 h 724"/>
                    <a:gd name="T44" fmla="*/ 183 w 211"/>
                    <a:gd name="T45" fmla="*/ 357 h 724"/>
                    <a:gd name="T46" fmla="*/ 171 w 211"/>
                    <a:gd name="T47" fmla="*/ 279 h 724"/>
                    <a:gd name="T48" fmla="*/ 181 w 211"/>
                    <a:gd name="T49" fmla="*/ 278 h 724"/>
                    <a:gd name="T50" fmla="*/ 189 w 211"/>
                    <a:gd name="T51" fmla="*/ 275 h 724"/>
                    <a:gd name="T52" fmla="*/ 197 w 211"/>
                    <a:gd name="T53" fmla="*/ 270 h 724"/>
                    <a:gd name="T54" fmla="*/ 203 w 211"/>
                    <a:gd name="T55" fmla="*/ 264 h 724"/>
                    <a:gd name="T56" fmla="*/ 210 w 211"/>
                    <a:gd name="T57" fmla="*/ 254 h 724"/>
                    <a:gd name="T58" fmla="*/ 204 w 211"/>
                    <a:gd name="T59" fmla="*/ 215 h 724"/>
                    <a:gd name="T60" fmla="*/ 154 w 211"/>
                    <a:gd name="T61" fmla="*/ 124 h 724"/>
                    <a:gd name="T62" fmla="*/ 135 w 211"/>
                    <a:gd name="T63" fmla="*/ 97 h 724"/>
                    <a:gd name="T64" fmla="*/ 157 w 211"/>
                    <a:gd name="T65" fmla="*/ 80 h 724"/>
                    <a:gd name="T66" fmla="*/ 159 w 211"/>
                    <a:gd name="T67" fmla="*/ 76 h 724"/>
                    <a:gd name="T68" fmla="*/ 166 w 211"/>
                    <a:gd name="T69" fmla="*/ 68 h 724"/>
                    <a:gd name="T70" fmla="*/ 165 w 211"/>
                    <a:gd name="T71" fmla="*/ 48 h 724"/>
                    <a:gd name="T72" fmla="*/ 168 w 211"/>
                    <a:gd name="T73" fmla="*/ 25 h 724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11" h="724">
                      <a:moveTo>
                        <a:pt x="158" y="9"/>
                      </a:moveTo>
                      <a:lnTo>
                        <a:pt x="133" y="0"/>
                      </a:lnTo>
                      <a:lnTo>
                        <a:pt x="105" y="4"/>
                      </a:lnTo>
                      <a:lnTo>
                        <a:pt x="87" y="23"/>
                      </a:lnTo>
                      <a:lnTo>
                        <a:pt x="80" y="45"/>
                      </a:lnTo>
                      <a:lnTo>
                        <a:pt x="86" y="71"/>
                      </a:lnTo>
                      <a:lnTo>
                        <a:pt x="76" y="87"/>
                      </a:lnTo>
                      <a:lnTo>
                        <a:pt x="63" y="94"/>
                      </a:lnTo>
                      <a:lnTo>
                        <a:pt x="26" y="110"/>
                      </a:lnTo>
                      <a:lnTo>
                        <a:pt x="15" y="121"/>
                      </a:lnTo>
                      <a:lnTo>
                        <a:pt x="0" y="236"/>
                      </a:lnTo>
                      <a:lnTo>
                        <a:pt x="7" y="260"/>
                      </a:lnTo>
                      <a:lnTo>
                        <a:pt x="45" y="270"/>
                      </a:lnTo>
                      <a:lnTo>
                        <a:pt x="39" y="380"/>
                      </a:lnTo>
                      <a:lnTo>
                        <a:pt x="66" y="390"/>
                      </a:lnTo>
                      <a:lnTo>
                        <a:pt x="73" y="471"/>
                      </a:lnTo>
                      <a:lnTo>
                        <a:pt x="67" y="610"/>
                      </a:lnTo>
                      <a:lnTo>
                        <a:pt x="66" y="687"/>
                      </a:lnTo>
                      <a:lnTo>
                        <a:pt x="72" y="689"/>
                      </a:lnTo>
                      <a:lnTo>
                        <a:pt x="72" y="696"/>
                      </a:lnTo>
                      <a:lnTo>
                        <a:pt x="93" y="710"/>
                      </a:lnTo>
                      <a:lnTo>
                        <a:pt x="105" y="719"/>
                      </a:lnTo>
                      <a:lnTo>
                        <a:pt x="113" y="723"/>
                      </a:lnTo>
                      <a:lnTo>
                        <a:pt x="123" y="723"/>
                      </a:lnTo>
                      <a:lnTo>
                        <a:pt x="133" y="720"/>
                      </a:lnTo>
                      <a:lnTo>
                        <a:pt x="135" y="717"/>
                      </a:lnTo>
                      <a:lnTo>
                        <a:pt x="133" y="711"/>
                      </a:lnTo>
                      <a:lnTo>
                        <a:pt x="128" y="705"/>
                      </a:lnTo>
                      <a:lnTo>
                        <a:pt x="121" y="695"/>
                      </a:lnTo>
                      <a:lnTo>
                        <a:pt x="112" y="687"/>
                      </a:lnTo>
                      <a:lnTo>
                        <a:pt x="119" y="689"/>
                      </a:lnTo>
                      <a:lnTo>
                        <a:pt x="119" y="680"/>
                      </a:lnTo>
                      <a:lnTo>
                        <a:pt x="148" y="694"/>
                      </a:lnTo>
                      <a:lnTo>
                        <a:pt x="161" y="694"/>
                      </a:lnTo>
                      <a:lnTo>
                        <a:pt x="164" y="689"/>
                      </a:lnTo>
                      <a:lnTo>
                        <a:pt x="164" y="685"/>
                      </a:lnTo>
                      <a:lnTo>
                        <a:pt x="163" y="680"/>
                      </a:lnTo>
                      <a:lnTo>
                        <a:pt x="161" y="676"/>
                      </a:lnTo>
                      <a:lnTo>
                        <a:pt x="153" y="669"/>
                      </a:lnTo>
                      <a:lnTo>
                        <a:pt x="148" y="663"/>
                      </a:lnTo>
                      <a:lnTo>
                        <a:pt x="155" y="661"/>
                      </a:lnTo>
                      <a:lnTo>
                        <a:pt x="162" y="592"/>
                      </a:lnTo>
                      <a:lnTo>
                        <a:pt x="165" y="484"/>
                      </a:lnTo>
                      <a:lnTo>
                        <a:pt x="176" y="396"/>
                      </a:lnTo>
                      <a:lnTo>
                        <a:pt x="180" y="371"/>
                      </a:lnTo>
                      <a:lnTo>
                        <a:pt x="183" y="357"/>
                      </a:lnTo>
                      <a:lnTo>
                        <a:pt x="174" y="303"/>
                      </a:lnTo>
                      <a:lnTo>
                        <a:pt x="171" y="279"/>
                      </a:lnTo>
                      <a:lnTo>
                        <a:pt x="177" y="282"/>
                      </a:lnTo>
                      <a:lnTo>
                        <a:pt x="181" y="278"/>
                      </a:lnTo>
                      <a:lnTo>
                        <a:pt x="183" y="278"/>
                      </a:lnTo>
                      <a:lnTo>
                        <a:pt x="189" y="275"/>
                      </a:lnTo>
                      <a:lnTo>
                        <a:pt x="195" y="276"/>
                      </a:lnTo>
                      <a:lnTo>
                        <a:pt x="197" y="270"/>
                      </a:lnTo>
                      <a:lnTo>
                        <a:pt x="201" y="269"/>
                      </a:lnTo>
                      <a:lnTo>
                        <a:pt x="203" y="264"/>
                      </a:lnTo>
                      <a:lnTo>
                        <a:pt x="207" y="260"/>
                      </a:lnTo>
                      <a:lnTo>
                        <a:pt x="210" y="254"/>
                      </a:lnTo>
                      <a:lnTo>
                        <a:pt x="199" y="230"/>
                      </a:lnTo>
                      <a:lnTo>
                        <a:pt x="204" y="215"/>
                      </a:lnTo>
                      <a:lnTo>
                        <a:pt x="184" y="230"/>
                      </a:lnTo>
                      <a:lnTo>
                        <a:pt x="154" y="124"/>
                      </a:lnTo>
                      <a:lnTo>
                        <a:pt x="130" y="102"/>
                      </a:lnTo>
                      <a:lnTo>
                        <a:pt x="135" y="97"/>
                      </a:lnTo>
                      <a:lnTo>
                        <a:pt x="155" y="94"/>
                      </a:lnTo>
                      <a:lnTo>
                        <a:pt x="157" y="80"/>
                      </a:lnTo>
                      <a:lnTo>
                        <a:pt x="151" y="77"/>
                      </a:lnTo>
                      <a:lnTo>
                        <a:pt x="159" y="76"/>
                      </a:lnTo>
                      <a:lnTo>
                        <a:pt x="158" y="71"/>
                      </a:lnTo>
                      <a:lnTo>
                        <a:pt x="166" y="68"/>
                      </a:lnTo>
                      <a:lnTo>
                        <a:pt x="160" y="50"/>
                      </a:lnTo>
                      <a:lnTo>
                        <a:pt x="165" y="48"/>
                      </a:lnTo>
                      <a:lnTo>
                        <a:pt x="162" y="25"/>
                      </a:lnTo>
                      <a:lnTo>
                        <a:pt x="168" y="25"/>
                      </a:lnTo>
                      <a:lnTo>
                        <a:pt x="158" y="9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2" name="Freeform 30"/>
                <p:cNvSpPr>
                  <a:spLocks/>
                </p:cNvSpPr>
                <p:nvPr/>
              </p:nvSpPr>
              <p:spPr bwMode="auto">
                <a:xfrm>
                  <a:off x="3358" y="2126"/>
                  <a:ext cx="156" cy="691"/>
                </a:xfrm>
                <a:custGeom>
                  <a:avLst/>
                  <a:gdLst>
                    <a:gd name="T0" fmla="*/ 118 w 156"/>
                    <a:gd name="T1" fmla="*/ 14 h 691"/>
                    <a:gd name="T2" fmla="*/ 118 w 156"/>
                    <a:gd name="T3" fmla="*/ 31 h 691"/>
                    <a:gd name="T4" fmla="*/ 116 w 156"/>
                    <a:gd name="T5" fmla="*/ 36 h 691"/>
                    <a:gd name="T6" fmla="*/ 123 w 156"/>
                    <a:gd name="T7" fmla="*/ 50 h 691"/>
                    <a:gd name="T8" fmla="*/ 118 w 156"/>
                    <a:gd name="T9" fmla="*/ 53 h 691"/>
                    <a:gd name="T10" fmla="*/ 120 w 156"/>
                    <a:gd name="T11" fmla="*/ 59 h 691"/>
                    <a:gd name="T12" fmla="*/ 115 w 156"/>
                    <a:gd name="T13" fmla="*/ 77 h 691"/>
                    <a:gd name="T14" fmla="*/ 115 w 156"/>
                    <a:gd name="T15" fmla="*/ 82 h 691"/>
                    <a:gd name="T16" fmla="*/ 142 w 156"/>
                    <a:gd name="T17" fmla="*/ 100 h 691"/>
                    <a:gd name="T18" fmla="*/ 155 w 156"/>
                    <a:gd name="T19" fmla="*/ 242 h 691"/>
                    <a:gd name="T20" fmla="*/ 138 w 156"/>
                    <a:gd name="T21" fmla="*/ 268 h 691"/>
                    <a:gd name="T22" fmla="*/ 145 w 156"/>
                    <a:gd name="T23" fmla="*/ 344 h 691"/>
                    <a:gd name="T24" fmla="*/ 133 w 156"/>
                    <a:gd name="T25" fmla="*/ 353 h 691"/>
                    <a:gd name="T26" fmla="*/ 129 w 156"/>
                    <a:gd name="T27" fmla="*/ 474 h 691"/>
                    <a:gd name="T28" fmla="*/ 121 w 156"/>
                    <a:gd name="T29" fmla="*/ 596 h 691"/>
                    <a:gd name="T30" fmla="*/ 124 w 156"/>
                    <a:gd name="T31" fmla="*/ 603 h 691"/>
                    <a:gd name="T32" fmla="*/ 151 w 156"/>
                    <a:gd name="T33" fmla="*/ 627 h 691"/>
                    <a:gd name="T34" fmla="*/ 148 w 156"/>
                    <a:gd name="T35" fmla="*/ 631 h 691"/>
                    <a:gd name="T36" fmla="*/ 138 w 156"/>
                    <a:gd name="T37" fmla="*/ 635 h 691"/>
                    <a:gd name="T38" fmla="*/ 122 w 156"/>
                    <a:gd name="T39" fmla="*/ 631 h 691"/>
                    <a:gd name="T40" fmla="*/ 107 w 156"/>
                    <a:gd name="T41" fmla="*/ 622 h 691"/>
                    <a:gd name="T42" fmla="*/ 94 w 156"/>
                    <a:gd name="T43" fmla="*/ 617 h 691"/>
                    <a:gd name="T44" fmla="*/ 94 w 156"/>
                    <a:gd name="T45" fmla="*/ 638 h 691"/>
                    <a:gd name="T46" fmla="*/ 88 w 156"/>
                    <a:gd name="T47" fmla="*/ 639 h 691"/>
                    <a:gd name="T48" fmla="*/ 97 w 156"/>
                    <a:gd name="T49" fmla="*/ 656 h 691"/>
                    <a:gd name="T50" fmla="*/ 93 w 156"/>
                    <a:gd name="T51" fmla="*/ 686 h 691"/>
                    <a:gd name="T52" fmla="*/ 84 w 156"/>
                    <a:gd name="T53" fmla="*/ 690 h 691"/>
                    <a:gd name="T54" fmla="*/ 67 w 156"/>
                    <a:gd name="T55" fmla="*/ 665 h 691"/>
                    <a:gd name="T56" fmla="*/ 67 w 156"/>
                    <a:gd name="T57" fmla="*/ 648 h 691"/>
                    <a:gd name="T58" fmla="*/ 62 w 156"/>
                    <a:gd name="T59" fmla="*/ 646 h 691"/>
                    <a:gd name="T60" fmla="*/ 55 w 156"/>
                    <a:gd name="T61" fmla="*/ 489 h 691"/>
                    <a:gd name="T62" fmla="*/ 62 w 156"/>
                    <a:gd name="T63" fmla="*/ 474 h 691"/>
                    <a:gd name="T64" fmla="*/ 44 w 156"/>
                    <a:gd name="T65" fmla="*/ 368 h 691"/>
                    <a:gd name="T66" fmla="*/ 33 w 156"/>
                    <a:gd name="T67" fmla="*/ 364 h 691"/>
                    <a:gd name="T68" fmla="*/ 29 w 156"/>
                    <a:gd name="T69" fmla="*/ 255 h 691"/>
                    <a:gd name="T70" fmla="*/ 0 w 156"/>
                    <a:gd name="T71" fmla="*/ 242 h 691"/>
                    <a:gd name="T72" fmla="*/ 12 w 156"/>
                    <a:gd name="T73" fmla="*/ 124 h 691"/>
                    <a:gd name="T74" fmla="*/ 56 w 156"/>
                    <a:gd name="T75" fmla="*/ 91 h 691"/>
                    <a:gd name="T76" fmla="*/ 68 w 156"/>
                    <a:gd name="T77" fmla="*/ 81 h 691"/>
                    <a:gd name="T78" fmla="*/ 68 w 156"/>
                    <a:gd name="T79" fmla="*/ 69 h 691"/>
                    <a:gd name="T80" fmla="*/ 64 w 156"/>
                    <a:gd name="T81" fmla="*/ 61 h 691"/>
                    <a:gd name="T82" fmla="*/ 59 w 156"/>
                    <a:gd name="T83" fmla="*/ 55 h 691"/>
                    <a:gd name="T84" fmla="*/ 54 w 156"/>
                    <a:gd name="T85" fmla="*/ 46 h 691"/>
                    <a:gd name="T86" fmla="*/ 51 w 156"/>
                    <a:gd name="T87" fmla="*/ 39 h 691"/>
                    <a:gd name="T88" fmla="*/ 51 w 156"/>
                    <a:gd name="T89" fmla="*/ 30 h 691"/>
                    <a:gd name="T90" fmla="*/ 54 w 156"/>
                    <a:gd name="T91" fmla="*/ 22 h 691"/>
                    <a:gd name="T92" fmla="*/ 60 w 156"/>
                    <a:gd name="T93" fmla="*/ 12 h 691"/>
                    <a:gd name="T94" fmla="*/ 68 w 156"/>
                    <a:gd name="T95" fmla="*/ 5 h 691"/>
                    <a:gd name="T96" fmla="*/ 77 w 156"/>
                    <a:gd name="T97" fmla="*/ 1 h 691"/>
                    <a:gd name="T98" fmla="*/ 87 w 156"/>
                    <a:gd name="T99" fmla="*/ 0 h 691"/>
                    <a:gd name="T100" fmla="*/ 97 w 156"/>
                    <a:gd name="T101" fmla="*/ 2 h 691"/>
                    <a:gd name="T102" fmla="*/ 107 w 156"/>
                    <a:gd name="T103" fmla="*/ 5 h 691"/>
                    <a:gd name="T104" fmla="*/ 118 w 156"/>
                    <a:gd name="T105" fmla="*/ 14 h 691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56" h="691">
                      <a:moveTo>
                        <a:pt x="118" y="14"/>
                      </a:moveTo>
                      <a:lnTo>
                        <a:pt x="118" y="31"/>
                      </a:lnTo>
                      <a:lnTo>
                        <a:pt x="116" y="36"/>
                      </a:lnTo>
                      <a:lnTo>
                        <a:pt x="123" y="50"/>
                      </a:lnTo>
                      <a:lnTo>
                        <a:pt x="118" y="53"/>
                      </a:lnTo>
                      <a:lnTo>
                        <a:pt x="120" y="59"/>
                      </a:lnTo>
                      <a:lnTo>
                        <a:pt x="115" y="77"/>
                      </a:lnTo>
                      <a:lnTo>
                        <a:pt x="115" y="82"/>
                      </a:lnTo>
                      <a:lnTo>
                        <a:pt x="142" y="100"/>
                      </a:lnTo>
                      <a:lnTo>
                        <a:pt x="155" y="242"/>
                      </a:lnTo>
                      <a:lnTo>
                        <a:pt x="138" y="268"/>
                      </a:lnTo>
                      <a:lnTo>
                        <a:pt x="145" y="344"/>
                      </a:lnTo>
                      <a:lnTo>
                        <a:pt x="133" y="353"/>
                      </a:lnTo>
                      <a:lnTo>
                        <a:pt x="129" y="474"/>
                      </a:lnTo>
                      <a:lnTo>
                        <a:pt x="121" y="596"/>
                      </a:lnTo>
                      <a:lnTo>
                        <a:pt x="124" y="603"/>
                      </a:lnTo>
                      <a:lnTo>
                        <a:pt x="151" y="627"/>
                      </a:lnTo>
                      <a:lnTo>
                        <a:pt x="148" y="631"/>
                      </a:lnTo>
                      <a:lnTo>
                        <a:pt x="138" y="635"/>
                      </a:lnTo>
                      <a:lnTo>
                        <a:pt x="122" y="631"/>
                      </a:lnTo>
                      <a:lnTo>
                        <a:pt x="107" y="622"/>
                      </a:lnTo>
                      <a:lnTo>
                        <a:pt x="94" y="617"/>
                      </a:lnTo>
                      <a:lnTo>
                        <a:pt x="94" y="638"/>
                      </a:lnTo>
                      <a:lnTo>
                        <a:pt x="88" y="639"/>
                      </a:lnTo>
                      <a:lnTo>
                        <a:pt x="97" y="656"/>
                      </a:lnTo>
                      <a:lnTo>
                        <a:pt x="93" y="686"/>
                      </a:lnTo>
                      <a:lnTo>
                        <a:pt x="84" y="690"/>
                      </a:lnTo>
                      <a:lnTo>
                        <a:pt x="67" y="665"/>
                      </a:lnTo>
                      <a:lnTo>
                        <a:pt x="67" y="648"/>
                      </a:lnTo>
                      <a:lnTo>
                        <a:pt x="62" y="646"/>
                      </a:lnTo>
                      <a:lnTo>
                        <a:pt x="55" y="489"/>
                      </a:lnTo>
                      <a:lnTo>
                        <a:pt x="62" y="474"/>
                      </a:lnTo>
                      <a:lnTo>
                        <a:pt x="44" y="368"/>
                      </a:lnTo>
                      <a:lnTo>
                        <a:pt x="33" y="364"/>
                      </a:lnTo>
                      <a:lnTo>
                        <a:pt x="29" y="255"/>
                      </a:lnTo>
                      <a:lnTo>
                        <a:pt x="0" y="242"/>
                      </a:lnTo>
                      <a:lnTo>
                        <a:pt x="12" y="124"/>
                      </a:lnTo>
                      <a:lnTo>
                        <a:pt x="56" y="91"/>
                      </a:lnTo>
                      <a:lnTo>
                        <a:pt x="68" y="81"/>
                      </a:lnTo>
                      <a:lnTo>
                        <a:pt x="68" y="69"/>
                      </a:lnTo>
                      <a:lnTo>
                        <a:pt x="64" y="61"/>
                      </a:lnTo>
                      <a:lnTo>
                        <a:pt x="59" y="55"/>
                      </a:lnTo>
                      <a:lnTo>
                        <a:pt x="54" y="46"/>
                      </a:lnTo>
                      <a:lnTo>
                        <a:pt x="51" y="39"/>
                      </a:lnTo>
                      <a:lnTo>
                        <a:pt x="51" y="30"/>
                      </a:lnTo>
                      <a:lnTo>
                        <a:pt x="54" y="22"/>
                      </a:lnTo>
                      <a:lnTo>
                        <a:pt x="60" y="12"/>
                      </a:lnTo>
                      <a:lnTo>
                        <a:pt x="68" y="5"/>
                      </a:lnTo>
                      <a:lnTo>
                        <a:pt x="77" y="1"/>
                      </a:lnTo>
                      <a:lnTo>
                        <a:pt x="87" y="0"/>
                      </a:lnTo>
                      <a:lnTo>
                        <a:pt x="97" y="2"/>
                      </a:lnTo>
                      <a:lnTo>
                        <a:pt x="107" y="5"/>
                      </a:lnTo>
                      <a:lnTo>
                        <a:pt x="118" y="14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3" name="Freeform 31"/>
                <p:cNvSpPr>
                  <a:spLocks/>
                </p:cNvSpPr>
                <p:nvPr/>
              </p:nvSpPr>
              <p:spPr bwMode="auto">
                <a:xfrm>
                  <a:off x="3002" y="2119"/>
                  <a:ext cx="185" cy="628"/>
                </a:xfrm>
                <a:custGeom>
                  <a:avLst/>
                  <a:gdLst>
                    <a:gd name="T0" fmla="*/ 112 w 185"/>
                    <a:gd name="T1" fmla="*/ 8 h 628"/>
                    <a:gd name="T2" fmla="*/ 149 w 185"/>
                    <a:gd name="T3" fmla="*/ 0 h 628"/>
                    <a:gd name="T4" fmla="*/ 162 w 185"/>
                    <a:gd name="T5" fmla="*/ 15 h 628"/>
                    <a:gd name="T6" fmla="*/ 169 w 185"/>
                    <a:gd name="T7" fmla="*/ 10 h 628"/>
                    <a:gd name="T8" fmla="*/ 178 w 185"/>
                    <a:gd name="T9" fmla="*/ 38 h 628"/>
                    <a:gd name="T10" fmla="*/ 158 w 185"/>
                    <a:gd name="T11" fmla="*/ 55 h 628"/>
                    <a:gd name="T12" fmla="*/ 157 w 185"/>
                    <a:gd name="T13" fmla="*/ 69 h 628"/>
                    <a:gd name="T14" fmla="*/ 152 w 185"/>
                    <a:gd name="T15" fmla="*/ 71 h 628"/>
                    <a:gd name="T16" fmla="*/ 149 w 185"/>
                    <a:gd name="T17" fmla="*/ 85 h 628"/>
                    <a:gd name="T18" fmla="*/ 134 w 185"/>
                    <a:gd name="T19" fmla="*/ 88 h 628"/>
                    <a:gd name="T20" fmla="*/ 134 w 185"/>
                    <a:gd name="T21" fmla="*/ 94 h 628"/>
                    <a:gd name="T22" fmla="*/ 158 w 185"/>
                    <a:gd name="T23" fmla="*/ 112 h 628"/>
                    <a:gd name="T24" fmla="*/ 178 w 185"/>
                    <a:gd name="T25" fmla="*/ 202 h 628"/>
                    <a:gd name="T26" fmla="*/ 162 w 185"/>
                    <a:gd name="T27" fmla="*/ 226 h 628"/>
                    <a:gd name="T28" fmla="*/ 162 w 185"/>
                    <a:gd name="T29" fmla="*/ 390 h 628"/>
                    <a:gd name="T30" fmla="*/ 143 w 185"/>
                    <a:gd name="T31" fmla="*/ 397 h 628"/>
                    <a:gd name="T32" fmla="*/ 140 w 185"/>
                    <a:gd name="T33" fmla="*/ 423 h 628"/>
                    <a:gd name="T34" fmla="*/ 132 w 185"/>
                    <a:gd name="T35" fmla="*/ 493 h 628"/>
                    <a:gd name="T36" fmla="*/ 132 w 185"/>
                    <a:gd name="T37" fmla="*/ 530 h 628"/>
                    <a:gd name="T38" fmla="*/ 162 w 185"/>
                    <a:gd name="T39" fmla="*/ 553 h 628"/>
                    <a:gd name="T40" fmla="*/ 184 w 185"/>
                    <a:gd name="T41" fmla="*/ 565 h 628"/>
                    <a:gd name="T42" fmla="*/ 184 w 185"/>
                    <a:gd name="T43" fmla="*/ 572 h 628"/>
                    <a:gd name="T44" fmla="*/ 138 w 185"/>
                    <a:gd name="T45" fmla="*/ 561 h 628"/>
                    <a:gd name="T46" fmla="*/ 132 w 185"/>
                    <a:gd name="T47" fmla="*/ 554 h 628"/>
                    <a:gd name="T48" fmla="*/ 127 w 185"/>
                    <a:gd name="T49" fmla="*/ 561 h 628"/>
                    <a:gd name="T50" fmla="*/ 123 w 185"/>
                    <a:gd name="T51" fmla="*/ 561 h 628"/>
                    <a:gd name="T52" fmla="*/ 117 w 185"/>
                    <a:gd name="T53" fmla="*/ 535 h 628"/>
                    <a:gd name="T54" fmla="*/ 112 w 185"/>
                    <a:gd name="T55" fmla="*/ 416 h 628"/>
                    <a:gd name="T56" fmla="*/ 103 w 185"/>
                    <a:gd name="T57" fmla="*/ 416 h 628"/>
                    <a:gd name="T58" fmla="*/ 77 w 185"/>
                    <a:gd name="T59" fmla="*/ 521 h 628"/>
                    <a:gd name="T60" fmla="*/ 77 w 185"/>
                    <a:gd name="T61" fmla="*/ 587 h 628"/>
                    <a:gd name="T62" fmla="*/ 66 w 185"/>
                    <a:gd name="T63" fmla="*/ 619 h 628"/>
                    <a:gd name="T64" fmla="*/ 57 w 185"/>
                    <a:gd name="T65" fmla="*/ 627 h 628"/>
                    <a:gd name="T66" fmla="*/ 51 w 185"/>
                    <a:gd name="T67" fmla="*/ 609 h 628"/>
                    <a:gd name="T68" fmla="*/ 58 w 185"/>
                    <a:gd name="T69" fmla="*/ 590 h 628"/>
                    <a:gd name="T70" fmla="*/ 66 w 185"/>
                    <a:gd name="T71" fmla="*/ 550 h 628"/>
                    <a:gd name="T72" fmla="*/ 68 w 185"/>
                    <a:gd name="T73" fmla="*/ 399 h 628"/>
                    <a:gd name="T74" fmla="*/ 77 w 185"/>
                    <a:gd name="T75" fmla="*/ 252 h 628"/>
                    <a:gd name="T76" fmla="*/ 61 w 185"/>
                    <a:gd name="T77" fmla="*/ 240 h 628"/>
                    <a:gd name="T78" fmla="*/ 61 w 185"/>
                    <a:gd name="T79" fmla="*/ 218 h 628"/>
                    <a:gd name="T80" fmla="*/ 61 w 185"/>
                    <a:gd name="T81" fmla="*/ 179 h 628"/>
                    <a:gd name="T82" fmla="*/ 40 w 185"/>
                    <a:gd name="T83" fmla="*/ 189 h 628"/>
                    <a:gd name="T84" fmla="*/ 58 w 185"/>
                    <a:gd name="T85" fmla="*/ 214 h 628"/>
                    <a:gd name="T86" fmla="*/ 58 w 185"/>
                    <a:gd name="T87" fmla="*/ 237 h 628"/>
                    <a:gd name="T88" fmla="*/ 39 w 185"/>
                    <a:gd name="T89" fmla="*/ 222 h 628"/>
                    <a:gd name="T90" fmla="*/ 29 w 185"/>
                    <a:gd name="T91" fmla="*/ 208 h 628"/>
                    <a:gd name="T92" fmla="*/ 20 w 185"/>
                    <a:gd name="T93" fmla="*/ 211 h 628"/>
                    <a:gd name="T94" fmla="*/ 0 w 185"/>
                    <a:gd name="T95" fmla="*/ 187 h 628"/>
                    <a:gd name="T96" fmla="*/ 0 w 185"/>
                    <a:gd name="T97" fmla="*/ 179 h 628"/>
                    <a:gd name="T98" fmla="*/ 10 w 185"/>
                    <a:gd name="T99" fmla="*/ 175 h 628"/>
                    <a:gd name="T100" fmla="*/ 34 w 185"/>
                    <a:gd name="T101" fmla="*/ 147 h 628"/>
                    <a:gd name="T102" fmla="*/ 58 w 185"/>
                    <a:gd name="T103" fmla="*/ 123 h 628"/>
                    <a:gd name="T104" fmla="*/ 89 w 185"/>
                    <a:gd name="T105" fmla="*/ 95 h 628"/>
                    <a:gd name="T106" fmla="*/ 112 w 185"/>
                    <a:gd name="T107" fmla="*/ 86 h 628"/>
                    <a:gd name="T108" fmla="*/ 112 w 185"/>
                    <a:gd name="T109" fmla="*/ 66 h 628"/>
                    <a:gd name="T110" fmla="*/ 103 w 185"/>
                    <a:gd name="T111" fmla="*/ 56 h 628"/>
                    <a:gd name="T112" fmla="*/ 103 w 185"/>
                    <a:gd name="T113" fmla="*/ 31 h 628"/>
                    <a:gd name="T114" fmla="*/ 97 w 185"/>
                    <a:gd name="T115" fmla="*/ 26 h 628"/>
                    <a:gd name="T116" fmla="*/ 112 w 185"/>
                    <a:gd name="T117" fmla="*/ 8 h 628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85" h="628">
                      <a:moveTo>
                        <a:pt x="112" y="8"/>
                      </a:moveTo>
                      <a:lnTo>
                        <a:pt x="149" y="0"/>
                      </a:lnTo>
                      <a:lnTo>
                        <a:pt x="162" y="15"/>
                      </a:lnTo>
                      <a:lnTo>
                        <a:pt x="169" y="10"/>
                      </a:lnTo>
                      <a:lnTo>
                        <a:pt x="178" y="38"/>
                      </a:lnTo>
                      <a:lnTo>
                        <a:pt x="158" y="55"/>
                      </a:lnTo>
                      <a:lnTo>
                        <a:pt x="157" y="69"/>
                      </a:lnTo>
                      <a:lnTo>
                        <a:pt x="152" y="71"/>
                      </a:lnTo>
                      <a:lnTo>
                        <a:pt x="149" y="85"/>
                      </a:lnTo>
                      <a:lnTo>
                        <a:pt x="134" y="88"/>
                      </a:lnTo>
                      <a:lnTo>
                        <a:pt x="134" y="94"/>
                      </a:lnTo>
                      <a:lnTo>
                        <a:pt x="158" y="112"/>
                      </a:lnTo>
                      <a:lnTo>
                        <a:pt x="178" y="202"/>
                      </a:lnTo>
                      <a:lnTo>
                        <a:pt x="162" y="226"/>
                      </a:lnTo>
                      <a:lnTo>
                        <a:pt x="162" y="390"/>
                      </a:lnTo>
                      <a:lnTo>
                        <a:pt x="143" y="397"/>
                      </a:lnTo>
                      <a:lnTo>
                        <a:pt x="140" y="423"/>
                      </a:lnTo>
                      <a:lnTo>
                        <a:pt x="132" y="493"/>
                      </a:lnTo>
                      <a:lnTo>
                        <a:pt x="132" y="530"/>
                      </a:lnTo>
                      <a:lnTo>
                        <a:pt x="162" y="553"/>
                      </a:lnTo>
                      <a:lnTo>
                        <a:pt x="184" y="565"/>
                      </a:lnTo>
                      <a:lnTo>
                        <a:pt x="184" y="572"/>
                      </a:lnTo>
                      <a:lnTo>
                        <a:pt x="138" y="561"/>
                      </a:lnTo>
                      <a:lnTo>
                        <a:pt x="132" y="554"/>
                      </a:lnTo>
                      <a:lnTo>
                        <a:pt x="127" y="561"/>
                      </a:lnTo>
                      <a:lnTo>
                        <a:pt x="123" y="561"/>
                      </a:lnTo>
                      <a:lnTo>
                        <a:pt x="117" y="535"/>
                      </a:lnTo>
                      <a:lnTo>
                        <a:pt x="112" y="416"/>
                      </a:lnTo>
                      <a:lnTo>
                        <a:pt x="103" y="416"/>
                      </a:lnTo>
                      <a:lnTo>
                        <a:pt x="77" y="521"/>
                      </a:lnTo>
                      <a:lnTo>
                        <a:pt x="77" y="587"/>
                      </a:lnTo>
                      <a:lnTo>
                        <a:pt x="66" y="619"/>
                      </a:lnTo>
                      <a:lnTo>
                        <a:pt x="57" y="627"/>
                      </a:lnTo>
                      <a:lnTo>
                        <a:pt x="51" y="609"/>
                      </a:lnTo>
                      <a:lnTo>
                        <a:pt x="58" y="590"/>
                      </a:lnTo>
                      <a:lnTo>
                        <a:pt x="66" y="550"/>
                      </a:lnTo>
                      <a:lnTo>
                        <a:pt x="68" y="399"/>
                      </a:lnTo>
                      <a:lnTo>
                        <a:pt x="77" y="252"/>
                      </a:lnTo>
                      <a:lnTo>
                        <a:pt x="61" y="240"/>
                      </a:lnTo>
                      <a:lnTo>
                        <a:pt x="61" y="218"/>
                      </a:lnTo>
                      <a:lnTo>
                        <a:pt x="61" y="179"/>
                      </a:lnTo>
                      <a:lnTo>
                        <a:pt x="40" y="189"/>
                      </a:lnTo>
                      <a:lnTo>
                        <a:pt x="58" y="214"/>
                      </a:lnTo>
                      <a:lnTo>
                        <a:pt x="58" y="237"/>
                      </a:lnTo>
                      <a:lnTo>
                        <a:pt x="39" y="222"/>
                      </a:lnTo>
                      <a:lnTo>
                        <a:pt x="29" y="208"/>
                      </a:lnTo>
                      <a:lnTo>
                        <a:pt x="20" y="211"/>
                      </a:lnTo>
                      <a:lnTo>
                        <a:pt x="0" y="187"/>
                      </a:lnTo>
                      <a:lnTo>
                        <a:pt x="0" y="179"/>
                      </a:lnTo>
                      <a:lnTo>
                        <a:pt x="10" y="175"/>
                      </a:lnTo>
                      <a:lnTo>
                        <a:pt x="34" y="147"/>
                      </a:lnTo>
                      <a:lnTo>
                        <a:pt x="58" y="123"/>
                      </a:lnTo>
                      <a:lnTo>
                        <a:pt x="89" y="95"/>
                      </a:lnTo>
                      <a:lnTo>
                        <a:pt x="112" y="86"/>
                      </a:lnTo>
                      <a:lnTo>
                        <a:pt x="112" y="66"/>
                      </a:lnTo>
                      <a:lnTo>
                        <a:pt x="103" y="56"/>
                      </a:lnTo>
                      <a:lnTo>
                        <a:pt x="103" y="31"/>
                      </a:lnTo>
                      <a:lnTo>
                        <a:pt x="97" y="26"/>
                      </a:lnTo>
                      <a:lnTo>
                        <a:pt x="112" y="8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4" name="Freeform 32"/>
                <p:cNvSpPr>
                  <a:spLocks/>
                </p:cNvSpPr>
                <p:nvPr/>
              </p:nvSpPr>
              <p:spPr bwMode="auto">
                <a:xfrm>
                  <a:off x="2430" y="2134"/>
                  <a:ext cx="178" cy="778"/>
                </a:xfrm>
                <a:custGeom>
                  <a:avLst/>
                  <a:gdLst>
                    <a:gd name="T0" fmla="*/ 42 w 178"/>
                    <a:gd name="T1" fmla="*/ 16 h 778"/>
                    <a:gd name="T2" fmla="*/ 42 w 178"/>
                    <a:gd name="T3" fmla="*/ 35 h 778"/>
                    <a:gd name="T4" fmla="*/ 45 w 178"/>
                    <a:gd name="T5" fmla="*/ 41 h 778"/>
                    <a:gd name="T6" fmla="*/ 37 w 178"/>
                    <a:gd name="T7" fmla="*/ 56 h 778"/>
                    <a:gd name="T8" fmla="*/ 42 w 178"/>
                    <a:gd name="T9" fmla="*/ 60 h 778"/>
                    <a:gd name="T10" fmla="*/ 40 w 178"/>
                    <a:gd name="T11" fmla="*/ 66 h 778"/>
                    <a:gd name="T12" fmla="*/ 46 w 178"/>
                    <a:gd name="T13" fmla="*/ 88 h 778"/>
                    <a:gd name="T14" fmla="*/ 46 w 178"/>
                    <a:gd name="T15" fmla="*/ 92 h 778"/>
                    <a:gd name="T16" fmla="*/ 15 w 178"/>
                    <a:gd name="T17" fmla="*/ 113 h 778"/>
                    <a:gd name="T18" fmla="*/ 0 w 178"/>
                    <a:gd name="T19" fmla="*/ 273 h 778"/>
                    <a:gd name="T20" fmla="*/ 19 w 178"/>
                    <a:gd name="T21" fmla="*/ 301 h 778"/>
                    <a:gd name="T22" fmla="*/ 12 w 178"/>
                    <a:gd name="T23" fmla="*/ 388 h 778"/>
                    <a:gd name="T24" fmla="*/ 25 w 178"/>
                    <a:gd name="T25" fmla="*/ 398 h 778"/>
                    <a:gd name="T26" fmla="*/ 30 w 178"/>
                    <a:gd name="T27" fmla="*/ 534 h 778"/>
                    <a:gd name="T28" fmla="*/ 38 w 178"/>
                    <a:gd name="T29" fmla="*/ 672 h 778"/>
                    <a:gd name="T30" fmla="*/ 35 w 178"/>
                    <a:gd name="T31" fmla="*/ 680 h 778"/>
                    <a:gd name="T32" fmla="*/ 4 w 178"/>
                    <a:gd name="T33" fmla="*/ 706 h 778"/>
                    <a:gd name="T34" fmla="*/ 8 w 178"/>
                    <a:gd name="T35" fmla="*/ 711 h 778"/>
                    <a:gd name="T36" fmla="*/ 19 w 178"/>
                    <a:gd name="T37" fmla="*/ 715 h 778"/>
                    <a:gd name="T38" fmla="*/ 37 w 178"/>
                    <a:gd name="T39" fmla="*/ 711 h 778"/>
                    <a:gd name="T40" fmla="*/ 55 w 178"/>
                    <a:gd name="T41" fmla="*/ 701 h 778"/>
                    <a:gd name="T42" fmla="*/ 70 w 178"/>
                    <a:gd name="T43" fmla="*/ 695 h 778"/>
                    <a:gd name="T44" fmla="*/ 70 w 178"/>
                    <a:gd name="T45" fmla="*/ 719 h 778"/>
                    <a:gd name="T46" fmla="*/ 76 w 178"/>
                    <a:gd name="T47" fmla="*/ 720 h 778"/>
                    <a:gd name="T48" fmla="*/ 66 w 178"/>
                    <a:gd name="T49" fmla="*/ 739 h 778"/>
                    <a:gd name="T50" fmla="*/ 71 w 178"/>
                    <a:gd name="T51" fmla="*/ 773 h 778"/>
                    <a:gd name="T52" fmla="*/ 81 w 178"/>
                    <a:gd name="T53" fmla="*/ 777 h 778"/>
                    <a:gd name="T54" fmla="*/ 101 w 178"/>
                    <a:gd name="T55" fmla="*/ 750 h 778"/>
                    <a:gd name="T56" fmla="*/ 101 w 178"/>
                    <a:gd name="T57" fmla="*/ 730 h 778"/>
                    <a:gd name="T58" fmla="*/ 107 w 178"/>
                    <a:gd name="T59" fmla="*/ 728 h 778"/>
                    <a:gd name="T60" fmla="*/ 114 w 178"/>
                    <a:gd name="T61" fmla="*/ 551 h 778"/>
                    <a:gd name="T62" fmla="*/ 107 w 178"/>
                    <a:gd name="T63" fmla="*/ 534 h 778"/>
                    <a:gd name="T64" fmla="*/ 127 w 178"/>
                    <a:gd name="T65" fmla="*/ 415 h 778"/>
                    <a:gd name="T66" fmla="*/ 140 w 178"/>
                    <a:gd name="T67" fmla="*/ 410 h 778"/>
                    <a:gd name="T68" fmla="*/ 144 w 178"/>
                    <a:gd name="T69" fmla="*/ 287 h 778"/>
                    <a:gd name="T70" fmla="*/ 177 w 178"/>
                    <a:gd name="T71" fmla="*/ 273 h 778"/>
                    <a:gd name="T72" fmla="*/ 163 w 178"/>
                    <a:gd name="T73" fmla="*/ 140 h 778"/>
                    <a:gd name="T74" fmla="*/ 113 w 178"/>
                    <a:gd name="T75" fmla="*/ 103 h 778"/>
                    <a:gd name="T76" fmla="*/ 100 w 178"/>
                    <a:gd name="T77" fmla="*/ 91 h 778"/>
                    <a:gd name="T78" fmla="*/ 99 w 178"/>
                    <a:gd name="T79" fmla="*/ 78 h 778"/>
                    <a:gd name="T80" fmla="*/ 104 w 178"/>
                    <a:gd name="T81" fmla="*/ 69 h 778"/>
                    <a:gd name="T82" fmla="*/ 110 w 178"/>
                    <a:gd name="T83" fmla="*/ 62 h 778"/>
                    <a:gd name="T84" fmla="*/ 115 w 178"/>
                    <a:gd name="T85" fmla="*/ 52 h 778"/>
                    <a:gd name="T86" fmla="*/ 119 w 178"/>
                    <a:gd name="T87" fmla="*/ 44 h 778"/>
                    <a:gd name="T88" fmla="*/ 119 w 178"/>
                    <a:gd name="T89" fmla="*/ 34 h 778"/>
                    <a:gd name="T90" fmla="*/ 115 w 178"/>
                    <a:gd name="T91" fmla="*/ 25 h 778"/>
                    <a:gd name="T92" fmla="*/ 109 w 178"/>
                    <a:gd name="T93" fmla="*/ 14 h 778"/>
                    <a:gd name="T94" fmla="*/ 100 w 178"/>
                    <a:gd name="T95" fmla="*/ 6 h 778"/>
                    <a:gd name="T96" fmla="*/ 90 w 178"/>
                    <a:gd name="T97" fmla="*/ 2 h 778"/>
                    <a:gd name="T98" fmla="*/ 77 w 178"/>
                    <a:gd name="T99" fmla="*/ 0 h 778"/>
                    <a:gd name="T100" fmla="*/ 66 w 178"/>
                    <a:gd name="T101" fmla="*/ 2 h 778"/>
                    <a:gd name="T102" fmla="*/ 55 w 178"/>
                    <a:gd name="T103" fmla="*/ 5 h 778"/>
                    <a:gd name="T104" fmla="*/ 42 w 178"/>
                    <a:gd name="T105" fmla="*/ 16 h 778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78" h="778">
                      <a:moveTo>
                        <a:pt x="42" y="16"/>
                      </a:moveTo>
                      <a:lnTo>
                        <a:pt x="42" y="35"/>
                      </a:lnTo>
                      <a:lnTo>
                        <a:pt x="45" y="41"/>
                      </a:lnTo>
                      <a:lnTo>
                        <a:pt x="37" y="56"/>
                      </a:lnTo>
                      <a:lnTo>
                        <a:pt x="42" y="60"/>
                      </a:lnTo>
                      <a:lnTo>
                        <a:pt x="40" y="66"/>
                      </a:lnTo>
                      <a:lnTo>
                        <a:pt x="46" y="88"/>
                      </a:lnTo>
                      <a:lnTo>
                        <a:pt x="46" y="92"/>
                      </a:lnTo>
                      <a:lnTo>
                        <a:pt x="15" y="113"/>
                      </a:lnTo>
                      <a:lnTo>
                        <a:pt x="0" y="273"/>
                      </a:lnTo>
                      <a:lnTo>
                        <a:pt x="19" y="301"/>
                      </a:lnTo>
                      <a:lnTo>
                        <a:pt x="12" y="388"/>
                      </a:lnTo>
                      <a:lnTo>
                        <a:pt x="25" y="398"/>
                      </a:lnTo>
                      <a:lnTo>
                        <a:pt x="30" y="534"/>
                      </a:lnTo>
                      <a:lnTo>
                        <a:pt x="38" y="672"/>
                      </a:lnTo>
                      <a:lnTo>
                        <a:pt x="35" y="680"/>
                      </a:lnTo>
                      <a:lnTo>
                        <a:pt x="4" y="706"/>
                      </a:lnTo>
                      <a:lnTo>
                        <a:pt x="8" y="711"/>
                      </a:lnTo>
                      <a:lnTo>
                        <a:pt x="19" y="715"/>
                      </a:lnTo>
                      <a:lnTo>
                        <a:pt x="37" y="711"/>
                      </a:lnTo>
                      <a:lnTo>
                        <a:pt x="55" y="701"/>
                      </a:lnTo>
                      <a:lnTo>
                        <a:pt x="70" y="695"/>
                      </a:lnTo>
                      <a:lnTo>
                        <a:pt x="70" y="719"/>
                      </a:lnTo>
                      <a:lnTo>
                        <a:pt x="76" y="720"/>
                      </a:lnTo>
                      <a:lnTo>
                        <a:pt x="66" y="739"/>
                      </a:lnTo>
                      <a:lnTo>
                        <a:pt x="71" y="773"/>
                      </a:lnTo>
                      <a:lnTo>
                        <a:pt x="81" y="777"/>
                      </a:lnTo>
                      <a:lnTo>
                        <a:pt x="101" y="750"/>
                      </a:lnTo>
                      <a:lnTo>
                        <a:pt x="101" y="730"/>
                      </a:lnTo>
                      <a:lnTo>
                        <a:pt x="107" y="728"/>
                      </a:lnTo>
                      <a:lnTo>
                        <a:pt x="114" y="551"/>
                      </a:lnTo>
                      <a:lnTo>
                        <a:pt x="107" y="534"/>
                      </a:lnTo>
                      <a:lnTo>
                        <a:pt x="127" y="415"/>
                      </a:lnTo>
                      <a:lnTo>
                        <a:pt x="140" y="410"/>
                      </a:lnTo>
                      <a:lnTo>
                        <a:pt x="144" y="287"/>
                      </a:lnTo>
                      <a:lnTo>
                        <a:pt x="177" y="273"/>
                      </a:lnTo>
                      <a:lnTo>
                        <a:pt x="163" y="140"/>
                      </a:lnTo>
                      <a:lnTo>
                        <a:pt x="113" y="103"/>
                      </a:lnTo>
                      <a:lnTo>
                        <a:pt x="100" y="91"/>
                      </a:lnTo>
                      <a:lnTo>
                        <a:pt x="99" y="78"/>
                      </a:lnTo>
                      <a:lnTo>
                        <a:pt x="104" y="69"/>
                      </a:lnTo>
                      <a:lnTo>
                        <a:pt x="110" y="62"/>
                      </a:lnTo>
                      <a:lnTo>
                        <a:pt x="115" y="52"/>
                      </a:lnTo>
                      <a:lnTo>
                        <a:pt x="119" y="44"/>
                      </a:lnTo>
                      <a:lnTo>
                        <a:pt x="119" y="34"/>
                      </a:lnTo>
                      <a:lnTo>
                        <a:pt x="115" y="25"/>
                      </a:lnTo>
                      <a:lnTo>
                        <a:pt x="109" y="14"/>
                      </a:lnTo>
                      <a:lnTo>
                        <a:pt x="100" y="6"/>
                      </a:lnTo>
                      <a:lnTo>
                        <a:pt x="90" y="2"/>
                      </a:lnTo>
                      <a:lnTo>
                        <a:pt x="77" y="0"/>
                      </a:lnTo>
                      <a:lnTo>
                        <a:pt x="66" y="2"/>
                      </a:lnTo>
                      <a:lnTo>
                        <a:pt x="55" y="5"/>
                      </a:lnTo>
                      <a:lnTo>
                        <a:pt x="42" y="1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5" name="Freeform 33"/>
                <p:cNvSpPr>
                  <a:spLocks/>
                </p:cNvSpPr>
                <p:nvPr/>
              </p:nvSpPr>
              <p:spPr bwMode="auto">
                <a:xfrm>
                  <a:off x="4658" y="2042"/>
                  <a:ext cx="187" cy="607"/>
                </a:xfrm>
                <a:custGeom>
                  <a:avLst/>
                  <a:gdLst>
                    <a:gd name="T0" fmla="*/ 117 w 187"/>
                    <a:gd name="T1" fmla="*/ 0 h 607"/>
                    <a:gd name="T2" fmla="*/ 76 w 187"/>
                    <a:gd name="T3" fmla="*/ 19 h 607"/>
                    <a:gd name="T4" fmla="*/ 75 w 187"/>
                    <a:gd name="T5" fmla="*/ 60 h 607"/>
                    <a:gd name="T6" fmla="*/ 55 w 187"/>
                    <a:gd name="T7" fmla="*/ 79 h 607"/>
                    <a:gd name="T8" fmla="*/ 12 w 187"/>
                    <a:gd name="T9" fmla="*/ 101 h 607"/>
                    <a:gd name="T10" fmla="*/ 5 w 187"/>
                    <a:gd name="T11" fmla="*/ 218 h 607"/>
                    <a:gd name="T12" fmla="*/ 35 w 187"/>
                    <a:gd name="T13" fmla="*/ 319 h 607"/>
                    <a:gd name="T14" fmla="*/ 63 w 187"/>
                    <a:gd name="T15" fmla="*/ 395 h 607"/>
                    <a:gd name="T16" fmla="*/ 58 w 187"/>
                    <a:gd name="T17" fmla="*/ 576 h 607"/>
                    <a:gd name="T18" fmla="*/ 63 w 187"/>
                    <a:gd name="T19" fmla="*/ 584 h 607"/>
                    <a:gd name="T20" fmla="*/ 93 w 187"/>
                    <a:gd name="T21" fmla="*/ 603 h 607"/>
                    <a:gd name="T22" fmla="*/ 109 w 187"/>
                    <a:gd name="T23" fmla="*/ 606 h 607"/>
                    <a:gd name="T24" fmla="*/ 120 w 187"/>
                    <a:gd name="T25" fmla="*/ 601 h 607"/>
                    <a:gd name="T26" fmla="*/ 114 w 187"/>
                    <a:gd name="T27" fmla="*/ 591 h 607"/>
                    <a:gd name="T28" fmla="*/ 99 w 187"/>
                    <a:gd name="T29" fmla="*/ 576 h 607"/>
                    <a:gd name="T30" fmla="*/ 105 w 187"/>
                    <a:gd name="T31" fmla="*/ 570 h 607"/>
                    <a:gd name="T32" fmla="*/ 142 w 187"/>
                    <a:gd name="T33" fmla="*/ 582 h 607"/>
                    <a:gd name="T34" fmla="*/ 146 w 187"/>
                    <a:gd name="T35" fmla="*/ 574 h 607"/>
                    <a:gd name="T36" fmla="*/ 142 w 187"/>
                    <a:gd name="T37" fmla="*/ 567 h 607"/>
                    <a:gd name="T38" fmla="*/ 131 w 187"/>
                    <a:gd name="T39" fmla="*/ 556 h 607"/>
                    <a:gd name="T40" fmla="*/ 144 w 187"/>
                    <a:gd name="T41" fmla="*/ 497 h 607"/>
                    <a:gd name="T42" fmla="*/ 157 w 187"/>
                    <a:gd name="T43" fmla="*/ 332 h 607"/>
                    <a:gd name="T44" fmla="*/ 163 w 187"/>
                    <a:gd name="T45" fmla="*/ 300 h 607"/>
                    <a:gd name="T46" fmla="*/ 151 w 187"/>
                    <a:gd name="T47" fmla="*/ 234 h 607"/>
                    <a:gd name="T48" fmla="*/ 160 w 187"/>
                    <a:gd name="T49" fmla="*/ 233 h 607"/>
                    <a:gd name="T50" fmla="*/ 168 w 187"/>
                    <a:gd name="T51" fmla="*/ 230 h 607"/>
                    <a:gd name="T52" fmla="*/ 175 w 187"/>
                    <a:gd name="T53" fmla="*/ 226 h 607"/>
                    <a:gd name="T54" fmla="*/ 180 w 187"/>
                    <a:gd name="T55" fmla="*/ 221 h 607"/>
                    <a:gd name="T56" fmla="*/ 186 w 187"/>
                    <a:gd name="T57" fmla="*/ 212 h 607"/>
                    <a:gd name="T58" fmla="*/ 181 w 187"/>
                    <a:gd name="T59" fmla="*/ 180 h 607"/>
                    <a:gd name="T60" fmla="*/ 136 w 187"/>
                    <a:gd name="T61" fmla="*/ 104 h 607"/>
                    <a:gd name="T62" fmla="*/ 120 w 187"/>
                    <a:gd name="T63" fmla="*/ 82 h 607"/>
                    <a:gd name="T64" fmla="*/ 140 w 187"/>
                    <a:gd name="T65" fmla="*/ 68 h 607"/>
                    <a:gd name="T66" fmla="*/ 140 w 187"/>
                    <a:gd name="T67" fmla="*/ 64 h 607"/>
                    <a:gd name="T68" fmla="*/ 147 w 187"/>
                    <a:gd name="T69" fmla="*/ 57 h 607"/>
                    <a:gd name="T70" fmla="*/ 146 w 187"/>
                    <a:gd name="T71" fmla="*/ 40 h 607"/>
                    <a:gd name="T72" fmla="*/ 149 w 187"/>
                    <a:gd name="T73" fmla="*/ 22 h 60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187" h="607">
                      <a:moveTo>
                        <a:pt x="140" y="7"/>
                      </a:moveTo>
                      <a:lnTo>
                        <a:pt x="117" y="0"/>
                      </a:lnTo>
                      <a:lnTo>
                        <a:pt x="93" y="4"/>
                      </a:lnTo>
                      <a:lnTo>
                        <a:pt x="76" y="19"/>
                      </a:lnTo>
                      <a:lnTo>
                        <a:pt x="70" y="38"/>
                      </a:lnTo>
                      <a:lnTo>
                        <a:pt x="75" y="60"/>
                      </a:lnTo>
                      <a:lnTo>
                        <a:pt x="67" y="73"/>
                      </a:lnTo>
                      <a:lnTo>
                        <a:pt x="55" y="79"/>
                      </a:lnTo>
                      <a:lnTo>
                        <a:pt x="22" y="93"/>
                      </a:lnTo>
                      <a:lnTo>
                        <a:pt x="12" y="101"/>
                      </a:lnTo>
                      <a:lnTo>
                        <a:pt x="0" y="198"/>
                      </a:lnTo>
                      <a:lnTo>
                        <a:pt x="5" y="218"/>
                      </a:lnTo>
                      <a:lnTo>
                        <a:pt x="39" y="226"/>
                      </a:lnTo>
                      <a:lnTo>
                        <a:pt x="35" y="319"/>
                      </a:lnTo>
                      <a:lnTo>
                        <a:pt x="58" y="328"/>
                      </a:lnTo>
                      <a:lnTo>
                        <a:pt x="63" y="395"/>
                      </a:lnTo>
                      <a:lnTo>
                        <a:pt x="59" y="512"/>
                      </a:lnTo>
                      <a:lnTo>
                        <a:pt x="58" y="576"/>
                      </a:lnTo>
                      <a:lnTo>
                        <a:pt x="63" y="578"/>
                      </a:lnTo>
                      <a:lnTo>
                        <a:pt x="63" y="584"/>
                      </a:lnTo>
                      <a:lnTo>
                        <a:pt x="81" y="595"/>
                      </a:lnTo>
                      <a:lnTo>
                        <a:pt x="93" y="603"/>
                      </a:lnTo>
                      <a:lnTo>
                        <a:pt x="100" y="606"/>
                      </a:lnTo>
                      <a:lnTo>
                        <a:pt x="109" y="606"/>
                      </a:lnTo>
                      <a:lnTo>
                        <a:pt x="118" y="604"/>
                      </a:lnTo>
                      <a:lnTo>
                        <a:pt x="120" y="601"/>
                      </a:lnTo>
                      <a:lnTo>
                        <a:pt x="118" y="596"/>
                      </a:lnTo>
                      <a:lnTo>
                        <a:pt x="114" y="591"/>
                      </a:lnTo>
                      <a:lnTo>
                        <a:pt x="107" y="583"/>
                      </a:lnTo>
                      <a:lnTo>
                        <a:pt x="99" y="576"/>
                      </a:lnTo>
                      <a:lnTo>
                        <a:pt x="105" y="578"/>
                      </a:lnTo>
                      <a:lnTo>
                        <a:pt x="105" y="570"/>
                      </a:lnTo>
                      <a:lnTo>
                        <a:pt x="131" y="582"/>
                      </a:lnTo>
                      <a:lnTo>
                        <a:pt x="142" y="582"/>
                      </a:lnTo>
                      <a:lnTo>
                        <a:pt x="146" y="578"/>
                      </a:lnTo>
                      <a:lnTo>
                        <a:pt x="146" y="574"/>
                      </a:lnTo>
                      <a:lnTo>
                        <a:pt x="145" y="571"/>
                      </a:lnTo>
                      <a:lnTo>
                        <a:pt x="142" y="567"/>
                      </a:lnTo>
                      <a:lnTo>
                        <a:pt x="136" y="561"/>
                      </a:lnTo>
                      <a:lnTo>
                        <a:pt x="131" y="556"/>
                      </a:lnTo>
                      <a:lnTo>
                        <a:pt x="138" y="555"/>
                      </a:lnTo>
                      <a:lnTo>
                        <a:pt x="144" y="497"/>
                      </a:lnTo>
                      <a:lnTo>
                        <a:pt x="146" y="407"/>
                      </a:lnTo>
                      <a:lnTo>
                        <a:pt x="157" y="332"/>
                      </a:lnTo>
                      <a:lnTo>
                        <a:pt x="160" y="311"/>
                      </a:lnTo>
                      <a:lnTo>
                        <a:pt x="163" y="300"/>
                      </a:lnTo>
                      <a:lnTo>
                        <a:pt x="155" y="255"/>
                      </a:lnTo>
                      <a:lnTo>
                        <a:pt x="151" y="234"/>
                      </a:lnTo>
                      <a:lnTo>
                        <a:pt x="157" y="236"/>
                      </a:lnTo>
                      <a:lnTo>
                        <a:pt x="160" y="233"/>
                      </a:lnTo>
                      <a:lnTo>
                        <a:pt x="163" y="233"/>
                      </a:lnTo>
                      <a:lnTo>
                        <a:pt x="168" y="230"/>
                      </a:lnTo>
                      <a:lnTo>
                        <a:pt x="173" y="230"/>
                      </a:lnTo>
                      <a:lnTo>
                        <a:pt x="175" y="226"/>
                      </a:lnTo>
                      <a:lnTo>
                        <a:pt x="178" y="225"/>
                      </a:lnTo>
                      <a:lnTo>
                        <a:pt x="180" y="221"/>
                      </a:lnTo>
                      <a:lnTo>
                        <a:pt x="184" y="218"/>
                      </a:lnTo>
                      <a:lnTo>
                        <a:pt x="186" y="212"/>
                      </a:lnTo>
                      <a:lnTo>
                        <a:pt x="177" y="192"/>
                      </a:lnTo>
                      <a:lnTo>
                        <a:pt x="181" y="180"/>
                      </a:lnTo>
                      <a:lnTo>
                        <a:pt x="163" y="192"/>
                      </a:lnTo>
                      <a:lnTo>
                        <a:pt x="136" y="104"/>
                      </a:lnTo>
                      <a:lnTo>
                        <a:pt x="116" y="86"/>
                      </a:lnTo>
                      <a:lnTo>
                        <a:pt x="120" y="82"/>
                      </a:lnTo>
                      <a:lnTo>
                        <a:pt x="138" y="79"/>
                      </a:lnTo>
                      <a:lnTo>
                        <a:pt x="140" y="68"/>
                      </a:lnTo>
                      <a:lnTo>
                        <a:pt x="133" y="65"/>
                      </a:lnTo>
                      <a:lnTo>
                        <a:pt x="140" y="64"/>
                      </a:lnTo>
                      <a:lnTo>
                        <a:pt x="140" y="60"/>
                      </a:lnTo>
                      <a:lnTo>
                        <a:pt x="147" y="57"/>
                      </a:lnTo>
                      <a:lnTo>
                        <a:pt x="142" y="43"/>
                      </a:lnTo>
                      <a:lnTo>
                        <a:pt x="146" y="40"/>
                      </a:lnTo>
                      <a:lnTo>
                        <a:pt x="144" y="22"/>
                      </a:lnTo>
                      <a:lnTo>
                        <a:pt x="149" y="22"/>
                      </a:lnTo>
                      <a:lnTo>
                        <a:pt x="140" y="7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6" name="Freeform 34"/>
                <p:cNvSpPr>
                  <a:spLocks/>
                </p:cNvSpPr>
                <p:nvPr/>
              </p:nvSpPr>
              <p:spPr bwMode="auto">
                <a:xfrm>
                  <a:off x="2617" y="2146"/>
                  <a:ext cx="166" cy="811"/>
                </a:xfrm>
                <a:custGeom>
                  <a:avLst/>
                  <a:gdLst>
                    <a:gd name="T0" fmla="*/ 108 w 166"/>
                    <a:gd name="T1" fmla="*/ 12 h 811"/>
                    <a:gd name="T2" fmla="*/ 69 w 166"/>
                    <a:gd name="T3" fmla="*/ 0 h 811"/>
                    <a:gd name="T4" fmla="*/ 40 w 166"/>
                    <a:gd name="T5" fmla="*/ 0 h 811"/>
                    <a:gd name="T6" fmla="*/ 14 w 166"/>
                    <a:gd name="T7" fmla="*/ 7 h 811"/>
                    <a:gd name="T8" fmla="*/ 4 w 166"/>
                    <a:gd name="T9" fmla="*/ 35 h 811"/>
                    <a:gd name="T10" fmla="*/ 4 w 166"/>
                    <a:gd name="T11" fmla="*/ 59 h 811"/>
                    <a:gd name="T12" fmla="*/ 18 w 166"/>
                    <a:gd name="T13" fmla="*/ 87 h 811"/>
                    <a:gd name="T14" fmla="*/ 30 w 166"/>
                    <a:gd name="T15" fmla="*/ 87 h 811"/>
                    <a:gd name="T16" fmla="*/ 14 w 166"/>
                    <a:gd name="T17" fmla="*/ 119 h 811"/>
                    <a:gd name="T18" fmla="*/ 0 w 166"/>
                    <a:gd name="T19" fmla="*/ 174 h 811"/>
                    <a:gd name="T20" fmla="*/ 0 w 166"/>
                    <a:gd name="T21" fmla="*/ 221 h 811"/>
                    <a:gd name="T22" fmla="*/ 4 w 166"/>
                    <a:gd name="T23" fmla="*/ 280 h 811"/>
                    <a:gd name="T24" fmla="*/ 14 w 166"/>
                    <a:gd name="T25" fmla="*/ 338 h 811"/>
                    <a:gd name="T26" fmla="*/ 33 w 166"/>
                    <a:gd name="T27" fmla="*/ 341 h 811"/>
                    <a:gd name="T28" fmla="*/ 33 w 166"/>
                    <a:gd name="T29" fmla="*/ 358 h 811"/>
                    <a:gd name="T30" fmla="*/ 43 w 166"/>
                    <a:gd name="T31" fmla="*/ 365 h 811"/>
                    <a:gd name="T32" fmla="*/ 43 w 166"/>
                    <a:gd name="T33" fmla="*/ 424 h 811"/>
                    <a:gd name="T34" fmla="*/ 53 w 166"/>
                    <a:gd name="T35" fmla="*/ 435 h 811"/>
                    <a:gd name="T36" fmla="*/ 53 w 166"/>
                    <a:gd name="T37" fmla="*/ 544 h 811"/>
                    <a:gd name="T38" fmla="*/ 53 w 166"/>
                    <a:gd name="T39" fmla="*/ 613 h 811"/>
                    <a:gd name="T40" fmla="*/ 38 w 166"/>
                    <a:gd name="T41" fmla="*/ 689 h 811"/>
                    <a:gd name="T42" fmla="*/ 32 w 166"/>
                    <a:gd name="T43" fmla="*/ 788 h 811"/>
                    <a:gd name="T44" fmla="*/ 49 w 166"/>
                    <a:gd name="T45" fmla="*/ 795 h 811"/>
                    <a:gd name="T46" fmla="*/ 49 w 166"/>
                    <a:gd name="T47" fmla="*/ 807 h 811"/>
                    <a:gd name="T48" fmla="*/ 77 w 166"/>
                    <a:gd name="T49" fmla="*/ 807 h 811"/>
                    <a:gd name="T50" fmla="*/ 82 w 166"/>
                    <a:gd name="T51" fmla="*/ 803 h 811"/>
                    <a:gd name="T52" fmla="*/ 93 w 166"/>
                    <a:gd name="T53" fmla="*/ 803 h 811"/>
                    <a:gd name="T54" fmla="*/ 93 w 166"/>
                    <a:gd name="T55" fmla="*/ 810 h 811"/>
                    <a:gd name="T56" fmla="*/ 113 w 166"/>
                    <a:gd name="T57" fmla="*/ 807 h 811"/>
                    <a:gd name="T58" fmla="*/ 156 w 166"/>
                    <a:gd name="T59" fmla="*/ 803 h 811"/>
                    <a:gd name="T60" fmla="*/ 156 w 166"/>
                    <a:gd name="T61" fmla="*/ 796 h 811"/>
                    <a:gd name="T62" fmla="*/ 117 w 166"/>
                    <a:gd name="T63" fmla="*/ 780 h 811"/>
                    <a:gd name="T64" fmla="*/ 117 w 166"/>
                    <a:gd name="T65" fmla="*/ 766 h 811"/>
                    <a:gd name="T66" fmla="*/ 152 w 166"/>
                    <a:gd name="T67" fmla="*/ 759 h 811"/>
                    <a:gd name="T68" fmla="*/ 152 w 166"/>
                    <a:gd name="T69" fmla="*/ 749 h 811"/>
                    <a:gd name="T70" fmla="*/ 128 w 166"/>
                    <a:gd name="T71" fmla="*/ 734 h 811"/>
                    <a:gd name="T72" fmla="*/ 128 w 166"/>
                    <a:gd name="T73" fmla="*/ 624 h 811"/>
                    <a:gd name="T74" fmla="*/ 136 w 166"/>
                    <a:gd name="T75" fmla="*/ 523 h 811"/>
                    <a:gd name="T76" fmla="*/ 134 w 166"/>
                    <a:gd name="T77" fmla="*/ 422 h 811"/>
                    <a:gd name="T78" fmla="*/ 132 w 166"/>
                    <a:gd name="T79" fmla="*/ 365 h 811"/>
                    <a:gd name="T80" fmla="*/ 136 w 166"/>
                    <a:gd name="T81" fmla="*/ 348 h 811"/>
                    <a:gd name="T82" fmla="*/ 136 w 166"/>
                    <a:gd name="T83" fmla="*/ 268 h 811"/>
                    <a:gd name="T84" fmla="*/ 165 w 166"/>
                    <a:gd name="T85" fmla="*/ 251 h 811"/>
                    <a:gd name="T86" fmla="*/ 165 w 166"/>
                    <a:gd name="T87" fmla="*/ 240 h 811"/>
                    <a:gd name="T88" fmla="*/ 103 w 166"/>
                    <a:gd name="T89" fmla="*/ 131 h 811"/>
                    <a:gd name="T90" fmla="*/ 72 w 166"/>
                    <a:gd name="T91" fmla="*/ 117 h 811"/>
                    <a:gd name="T92" fmla="*/ 77 w 166"/>
                    <a:gd name="T93" fmla="*/ 110 h 811"/>
                    <a:gd name="T94" fmla="*/ 97 w 166"/>
                    <a:gd name="T95" fmla="*/ 105 h 811"/>
                    <a:gd name="T96" fmla="*/ 97 w 166"/>
                    <a:gd name="T97" fmla="*/ 99 h 811"/>
                    <a:gd name="T98" fmla="*/ 103 w 166"/>
                    <a:gd name="T99" fmla="*/ 95 h 811"/>
                    <a:gd name="T100" fmla="*/ 103 w 166"/>
                    <a:gd name="T101" fmla="*/ 87 h 811"/>
                    <a:gd name="T102" fmla="*/ 108 w 166"/>
                    <a:gd name="T103" fmla="*/ 84 h 811"/>
                    <a:gd name="T104" fmla="*/ 103 w 166"/>
                    <a:gd name="T105" fmla="*/ 80 h 811"/>
                    <a:gd name="T106" fmla="*/ 107 w 166"/>
                    <a:gd name="T107" fmla="*/ 77 h 811"/>
                    <a:gd name="T108" fmla="*/ 97 w 166"/>
                    <a:gd name="T109" fmla="*/ 59 h 811"/>
                    <a:gd name="T110" fmla="*/ 103 w 166"/>
                    <a:gd name="T111" fmla="*/ 49 h 811"/>
                    <a:gd name="T112" fmla="*/ 97 w 166"/>
                    <a:gd name="T113" fmla="*/ 38 h 811"/>
                    <a:gd name="T114" fmla="*/ 107 w 166"/>
                    <a:gd name="T115" fmla="*/ 30 h 811"/>
                    <a:gd name="T116" fmla="*/ 108 w 166"/>
                    <a:gd name="T117" fmla="*/ 12 h 811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66" h="811">
                      <a:moveTo>
                        <a:pt x="108" y="12"/>
                      </a:moveTo>
                      <a:lnTo>
                        <a:pt x="69" y="0"/>
                      </a:lnTo>
                      <a:lnTo>
                        <a:pt x="40" y="0"/>
                      </a:lnTo>
                      <a:lnTo>
                        <a:pt x="14" y="7"/>
                      </a:lnTo>
                      <a:lnTo>
                        <a:pt x="4" y="35"/>
                      </a:lnTo>
                      <a:lnTo>
                        <a:pt x="4" y="59"/>
                      </a:lnTo>
                      <a:lnTo>
                        <a:pt x="18" y="87"/>
                      </a:lnTo>
                      <a:lnTo>
                        <a:pt x="30" y="87"/>
                      </a:lnTo>
                      <a:lnTo>
                        <a:pt x="14" y="119"/>
                      </a:lnTo>
                      <a:lnTo>
                        <a:pt x="0" y="174"/>
                      </a:lnTo>
                      <a:lnTo>
                        <a:pt x="0" y="221"/>
                      </a:lnTo>
                      <a:lnTo>
                        <a:pt x="4" y="280"/>
                      </a:lnTo>
                      <a:lnTo>
                        <a:pt x="14" y="338"/>
                      </a:lnTo>
                      <a:lnTo>
                        <a:pt x="33" y="341"/>
                      </a:lnTo>
                      <a:lnTo>
                        <a:pt x="33" y="358"/>
                      </a:lnTo>
                      <a:lnTo>
                        <a:pt x="43" y="365"/>
                      </a:lnTo>
                      <a:lnTo>
                        <a:pt x="43" y="424"/>
                      </a:lnTo>
                      <a:lnTo>
                        <a:pt x="53" y="435"/>
                      </a:lnTo>
                      <a:lnTo>
                        <a:pt x="53" y="544"/>
                      </a:lnTo>
                      <a:lnTo>
                        <a:pt x="53" y="613"/>
                      </a:lnTo>
                      <a:lnTo>
                        <a:pt x="38" y="689"/>
                      </a:lnTo>
                      <a:lnTo>
                        <a:pt x="32" y="788"/>
                      </a:lnTo>
                      <a:lnTo>
                        <a:pt x="49" y="795"/>
                      </a:lnTo>
                      <a:lnTo>
                        <a:pt x="49" y="807"/>
                      </a:lnTo>
                      <a:lnTo>
                        <a:pt x="77" y="807"/>
                      </a:lnTo>
                      <a:lnTo>
                        <a:pt x="82" y="803"/>
                      </a:lnTo>
                      <a:lnTo>
                        <a:pt x="93" y="803"/>
                      </a:lnTo>
                      <a:lnTo>
                        <a:pt x="93" y="810"/>
                      </a:lnTo>
                      <a:lnTo>
                        <a:pt x="113" y="807"/>
                      </a:lnTo>
                      <a:lnTo>
                        <a:pt x="156" y="803"/>
                      </a:lnTo>
                      <a:lnTo>
                        <a:pt x="156" y="796"/>
                      </a:lnTo>
                      <a:lnTo>
                        <a:pt x="117" y="780"/>
                      </a:lnTo>
                      <a:lnTo>
                        <a:pt x="117" y="766"/>
                      </a:lnTo>
                      <a:lnTo>
                        <a:pt x="152" y="759"/>
                      </a:lnTo>
                      <a:lnTo>
                        <a:pt x="152" y="749"/>
                      </a:lnTo>
                      <a:lnTo>
                        <a:pt x="128" y="734"/>
                      </a:lnTo>
                      <a:lnTo>
                        <a:pt x="128" y="624"/>
                      </a:lnTo>
                      <a:lnTo>
                        <a:pt x="136" y="523"/>
                      </a:lnTo>
                      <a:lnTo>
                        <a:pt x="134" y="422"/>
                      </a:lnTo>
                      <a:lnTo>
                        <a:pt x="132" y="365"/>
                      </a:lnTo>
                      <a:lnTo>
                        <a:pt x="136" y="348"/>
                      </a:lnTo>
                      <a:lnTo>
                        <a:pt x="136" y="268"/>
                      </a:lnTo>
                      <a:lnTo>
                        <a:pt x="165" y="251"/>
                      </a:lnTo>
                      <a:lnTo>
                        <a:pt x="165" y="240"/>
                      </a:lnTo>
                      <a:lnTo>
                        <a:pt x="103" y="131"/>
                      </a:lnTo>
                      <a:lnTo>
                        <a:pt x="72" y="117"/>
                      </a:lnTo>
                      <a:lnTo>
                        <a:pt x="77" y="110"/>
                      </a:lnTo>
                      <a:lnTo>
                        <a:pt x="97" y="105"/>
                      </a:lnTo>
                      <a:lnTo>
                        <a:pt x="97" y="99"/>
                      </a:lnTo>
                      <a:lnTo>
                        <a:pt x="103" y="95"/>
                      </a:lnTo>
                      <a:lnTo>
                        <a:pt x="103" y="87"/>
                      </a:lnTo>
                      <a:lnTo>
                        <a:pt x="108" y="84"/>
                      </a:lnTo>
                      <a:lnTo>
                        <a:pt x="103" y="80"/>
                      </a:lnTo>
                      <a:lnTo>
                        <a:pt x="107" y="77"/>
                      </a:lnTo>
                      <a:lnTo>
                        <a:pt x="97" y="59"/>
                      </a:lnTo>
                      <a:lnTo>
                        <a:pt x="103" y="49"/>
                      </a:lnTo>
                      <a:lnTo>
                        <a:pt x="97" y="38"/>
                      </a:lnTo>
                      <a:lnTo>
                        <a:pt x="107" y="30"/>
                      </a:lnTo>
                      <a:lnTo>
                        <a:pt x="108" y="12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7" name="Freeform 35"/>
                <p:cNvSpPr>
                  <a:spLocks/>
                </p:cNvSpPr>
                <p:nvPr/>
              </p:nvSpPr>
              <p:spPr bwMode="auto">
                <a:xfrm>
                  <a:off x="2771" y="2258"/>
                  <a:ext cx="242" cy="835"/>
                </a:xfrm>
                <a:custGeom>
                  <a:avLst/>
                  <a:gdLst>
                    <a:gd name="T0" fmla="*/ 93 w 242"/>
                    <a:gd name="T1" fmla="*/ 11 h 835"/>
                    <a:gd name="T2" fmla="*/ 81 w 242"/>
                    <a:gd name="T3" fmla="*/ 57 h 835"/>
                    <a:gd name="T4" fmla="*/ 89 w 242"/>
                    <a:gd name="T5" fmla="*/ 62 h 835"/>
                    <a:gd name="T6" fmla="*/ 97 w 242"/>
                    <a:gd name="T7" fmla="*/ 80 h 835"/>
                    <a:gd name="T8" fmla="*/ 108 w 242"/>
                    <a:gd name="T9" fmla="*/ 108 h 835"/>
                    <a:gd name="T10" fmla="*/ 97 w 242"/>
                    <a:gd name="T11" fmla="*/ 114 h 835"/>
                    <a:gd name="T12" fmla="*/ 43 w 242"/>
                    <a:gd name="T13" fmla="*/ 156 h 835"/>
                    <a:gd name="T14" fmla="*/ 7 w 242"/>
                    <a:gd name="T15" fmla="*/ 409 h 835"/>
                    <a:gd name="T16" fmla="*/ 0 w 242"/>
                    <a:gd name="T17" fmla="*/ 452 h 835"/>
                    <a:gd name="T18" fmla="*/ 15 w 242"/>
                    <a:gd name="T19" fmla="*/ 477 h 835"/>
                    <a:gd name="T20" fmla="*/ 26 w 242"/>
                    <a:gd name="T21" fmla="*/ 483 h 835"/>
                    <a:gd name="T22" fmla="*/ 26 w 242"/>
                    <a:gd name="T23" fmla="*/ 444 h 835"/>
                    <a:gd name="T24" fmla="*/ 26 w 242"/>
                    <a:gd name="T25" fmla="*/ 464 h 835"/>
                    <a:gd name="T26" fmla="*/ 39 w 242"/>
                    <a:gd name="T27" fmla="*/ 450 h 835"/>
                    <a:gd name="T28" fmla="*/ 46 w 242"/>
                    <a:gd name="T29" fmla="*/ 418 h 835"/>
                    <a:gd name="T30" fmla="*/ 78 w 242"/>
                    <a:gd name="T31" fmla="*/ 636 h 835"/>
                    <a:gd name="T32" fmla="*/ 93 w 242"/>
                    <a:gd name="T33" fmla="*/ 769 h 835"/>
                    <a:gd name="T34" fmla="*/ 85 w 242"/>
                    <a:gd name="T35" fmla="*/ 828 h 835"/>
                    <a:gd name="T36" fmla="*/ 124 w 242"/>
                    <a:gd name="T37" fmla="*/ 820 h 835"/>
                    <a:gd name="T38" fmla="*/ 113 w 242"/>
                    <a:gd name="T39" fmla="*/ 744 h 835"/>
                    <a:gd name="T40" fmla="*/ 128 w 242"/>
                    <a:gd name="T41" fmla="*/ 642 h 835"/>
                    <a:gd name="T42" fmla="*/ 132 w 242"/>
                    <a:gd name="T43" fmla="*/ 742 h 835"/>
                    <a:gd name="T44" fmla="*/ 139 w 242"/>
                    <a:gd name="T45" fmla="*/ 812 h 835"/>
                    <a:gd name="T46" fmla="*/ 171 w 242"/>
                    <a:gd name="T47" fmla="*/ 814 h 835"/>
                    <a:gd name="T48" fmla="*/ 183 w 242"/>
                    <a:gd name="T49" fmla="*/ 636 h 835"/>
                    <a:gd name="T50" fmla="*/ 197 w 242"/>
                    <a:gd name="T51" fmla="*/ 619 h 835"/>
                    <a:gd name="T52" fmla="*/ 234 w 242"/>
                    <a:gd name="T53" fmla="*/ 636 h 835"/>
                    <a:gd name="T54" fmla="*/ 214 w 242"/>
                    <a:gd name="T55" fmla="*/ 425 h 835"/>
                    <a:gd name="T56" fmla="*/ 218 w 242"/>
                    <a:gd name="T57" fmla="*/ 384 h 835"/>
                    <a:gd name="T58" fmla="*/ 214 w 242"/>
                    <a:gd name="T59" fmla="*/ 280 h 835"/>
                    <a:gd name="T60" fmla="*/ 160 w 242"/>
                    <a:gd name="T61" fmla="*/ 140 h 835"/>
                    <a:gd name="T62" fmla="*/ 160 w 242"/>
                    <a:gd name="T63" fmla="*/ 91 h 835"/>
                    <a:gd name="T64" fmla="*/ 171 w 242"/>
                    <a:gd name="T65" fmla="*/ 83 h 835"/>
                    <a:gd name="T66" fmla="*/ 183 w 242"/>
                    <a:gd name="T67" fmla="*/ 69 h 835"/>
                    <a:gd name="T68" fmla="*/ 175 w 242"/>
                    <a:gd name="T69" fmla="*/ 11 h 835"/>
                    <a:gd name="T70" fmla="*/ 146 w 242"/>
                    <a:gd name="T71" fmla="*/ 3 h 835"/>
                    <a:gd name="T72" fmla="*/ 121 w 242"/>
                    <a:gd name="T73" fmla="*/ 6 h 835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42" h="835">
                      <a:moveTo>
                        <a:pt x="121" y="6"/>
                      </a:moveTo>
                      <a:lnTo>
                        <a:pt x="93" y="11"/>
                      </a:lnTo>
                      <a:lnTo>
                        <a:pt x="81" y="43"/>
                      </a:lnTo>
                      <a:lnTo>
                        <a:pt x="81" y="57"/>
                      </a:lnTo>
                      <a:lnTo>
                        <a:pt x="93" y="57"/>
                      </a:lnTo>
                      <a:lnTo>
                        <a:pt x="89" y="62"/>
                      </a:lnTo>
                      <a:lnTo>
                        <a:pt x="93" y="66"/>
                      </a:lnTo>
                      <a:lnTo>
                        <a:pt x="97" y="80"/>
                      </a:lnTo>
                      <a:lnTo>
                        <a:pt x="100" y="82"/>
                      </a:lnTo>
                      <a:lnTo>
                        <a:pt x="108" y="108"/>
                      </a:lnTo>
                      <a:lnTo>
                        <a:pt x="108" y="114"/>
                      </a:lnTo>
                      <a:lnTo>
                        <a:pt x="97" y="114"/>
                      </a:lnTo>
                      <a:lnTo>
                        <a:pt x="77" y="146"/>
                      </a:lnTo>
                      <a:lnTo>
                        <a:pt x="43" y="156"/>
                      </a:lnTo>
                      <a:lnTo>
                        <a:pt x="26" y="181"/>
                      </a:lnTo>
                      <a:lnTo>
                        <a:pt x="7" y="409"/>
                      </a:lnTo>
                      <a:lnTo>
                        <a:pt x="15" y="412"/>
                      </a:lnTo>
                      <a:lnTo>
                        <a:pt x="0" y="452"/>
                      </a:lnTo>
                      <a:lnTo>
                        <a:pt x="7" y="477"/>
                      </a:lnTo>
                      <a:lnTo>
                        <a:pt x="15" y="477"/>
                      </a:lnTo>
                      <a:lnTo>
                        <a:pt x="19" y="483"/>
                      </a:lnTo>
                      <a:lnTo>
                        <a:pt x="26" y="483"/>
                      </a:lnTo>
                      <a:lnTo>
                        <a:pt x="22" y="459"/>
                      </a:lnTo>
                      <a:lnTo>
                        <a:pt x="26" y="444"/>
                      </a:lnTo>
                      <a:lnTo>
                        <a:pt x="30" y="456"/>
                      </a:lnTo>
                      <a:lnTo>
                        <a:pt x="26" y="464"/>
                      </a:lnTo>
                      <a:lnTo>
                        <a:pt x="31" y="469"/>
                      </a:lnTo>
                      <a:lnTo>
                        <a:pt x="39" y="450"/>
                      </a:lnTo>
                      <a:lnTo>
                        <a:pt x="33" y="416"/>
                      </a:lnTo>
                      <a:lnTo>
                        <a:pt x="46" y="418"/>
                      </a:lnTo>
                      <a:lnTo>
                        <a:pt x="39" y="624"/>
                      </a:lnTo>
                      <a:lnTo>
                        <a:pt x="78" y="636"/>
                      </a:lnTo>
                      <a:lnTo>
                        <a:pt x="97" y="757"/>
                      </a:lnTo>
                      <a:lnTo>
                        <a:pt x="93" y="769"/>
                      </a:lnTo>
                      <a:lnTo>
                        <a:pt x="85" y="819"/>
                      </a:lnTo>
                      <a:lnTo>
                        <a:pt x="85" y="828"/>
                      </a:lnTo>
                      <a:lnTo>
                        <a:pt x="113" y="834"/>
                      </a:lnTo>
                      <a:lnTo>
                        <a:pt x="124" y="820"/>
                      </a:lnTo>
                      <a:lnTo>
                        <a:pt x="117" y="776"/>
                      </a:lnTo>
                      <a:lnTo>
                        <a:pt x="113" y="744"/>
                      </a:lnTo>
                      <a:lnTo>
                        <a:pt x="124" y="641"/>
                      </a:lnTo>
                      <a:lnTo>
                        <a:pt x="128" y="642"/>
                      </a:lnTo>
                      <a:lnTo>
                        <a:pt x="139" y="679"/>
                      </a:lnTo>
                      <a:lnTo>
                        <a:pt x="132" y="742"/>
                      </a:lnTo>
                      <a:lnTo>
                        <a:pt x="124" y="747"/>
                      </a:lnTo>
                      <a:lnTo>
                        <a:pt x="139" y="812"/>
                      </a:lnTo>
                      <a:lnTo>
                        <a:pt x="166" y="819"/>
                      </a:lnTo>
                      <a:lnTo>
                        <a:pt x="171" y="814"/>
                      </a:lnTo>
                      <a:lnTo>
                        <a:pt x="151" y="749"/>
                      </a:lnTo>
                      <a:lnTo>
                        <a:pt x="183" y="636"/>
                      </a:lnTo>
                      <a:lnTo>
                        <a:pt x="197" y="627"/>
                      </a:lnTo>
                      <a:lnTo>
                        <a:pt x="197" y="619"/>
                      </a:lnTo>
                      <a:lnTo>
                        <a:pt x="226" y="621"/>
                      </a:lnTo>
                      <a:lnTo>
                        <a:pt x="234" y="636"/>
                      </a:lnTo>
                      <a:lnTo>
                        <a:pt x="241" y="627"/>
                      </a:lnTo>
                      <a:lnTo>
                        <a:pt x="214" y="425"/>
                      </a:lnTo>
                      <a:lnTo>
                        <a:pt x="218" y="426"/>
                      </a:lnTo>
                      <a:lnTo>
                        <a:pt x="218" y="384"/>
                      </a:lnTo>
                      <a:lnTo>
                        <a:pt x="222" y="379"/>
                      </a:lnTo>
                      <a:lnTo>
                        <a:pt x="214" y="280"/>
                      </a:lnTo>
                      <a:lnTo>
                        <a:pt x="206" y="163"/>
                      </a:lnTo>
                      <a:lnTo>
                        <a:pt x="160" y="140"/>
                      </a:lnTo>
                      <a:lnTo>
                        <a:pt x="147" y="114"/>
                      </a:lnTo>
                      <a:lnTo>
                        <a:pt x="160" y="91"/>
                      </a:lnTo>
                      <a:lnTo>
                        <a:pt x="166" y="94"/>
                      </a:lnTo>
                      <a:lnTo>
                        <a:pt x="171" y="83"/>
                      </a:lnTo>
                      <a:lnTo>
                        <a:pt x="171" y="70"/>
                      </a:lnTo>
                      <a:lnTo>
                        <a:pt x="183" y="69"/>
                      </a:lnTo>
                      <a:lnTo>
                        <a:pt x="186" y="36"/>
                      </a:lnTo>
                      <a:lnTo>
                        <a:pt x="175" y="11"/>
                      </a:lnTo>
                      <a:lnTo>
                        <a:pt x="163" y="3"/>
                      </a:lnTo>
                      <a:lnTo>
                        <a:pt x="146" y="3"/>
                      </a:lnTo>
                      <a:lnTo>
                        <a:pt x="133" y="0"/>
                      </a:lnTo>
                      <a:lnTo>
                        <a:pt x="121" y="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8" name="Freeform 36"/>
                <p:cNvSpPr>
                  <a:spLocks/>
                </p:cNvSpPr>
                <p:nvPr/>
              </p:nvSpPr>
              <p:spPr bwMode="auto">
                <a:xfrm>
                  <a:off x="4083" y="2250"/>
                  <a:ext cx="268" cy="851"/>
                </a:xfrm>
                <a:custGeom>
                  <a:avLst/>
                  <a:gdLst>
                    <a:gd name="T0" fmla="*/ 163 w 268"/>
                    <a:gd name="T1" fmla="*/ 11 h 851"/>
                    <a:gd name="T2" fmla="*/ 176 w 268"/>
                    <a:gd name="T3" fmla="*/ 58 h 851"/>
                    <a:gd name="T4" fmla="*/ 167 w 268"/>
                    <a:gd name="T5" fmla="*/ 63 h 851"/>
                    <a:gd name="T6" fmla="*/ 159 w 268"/>
                    <a:gd name="T7" fmla="*/ 81 h 851"/>
                    <a:gd name="T8" fmla="*/ 145 w 268"/>
                    <a:gd name="T9" fmla="*/ 110 h 851"/>
                    <a:gd name="T10" fmla="*/ 159 w 268"/>
                    <a:gd name="T11" fmla="*/ 116 h 851"/>
                    <a:gd name="T12" fmla="*/ 219 w 268"/>
                    <a:gd name="T13" fmla="*/ 159 h 851"/>
                    <a:gd name="T14" fmla="*/ 258 w 268"/>
                    <a:gd name="T15" fmla="*/ 417 h 851"/>
                    <a:gd name="T16" fmla="*/ 267 w 268"/>
                    <a:gd name="T17" fmla="*/ 461 h 851"/>
                    <a:gd name="T18" fmla="*/ 250 w 268"/>
                    <a:gd name="T19" fmla="*/ 486 h 851"/>
                    <a:gd name="T20" fmla="*/ 237 w 268"/>
                    <a:gd name="T21" fmla="*/ 492 h 851"/>
                    <a:gd name="T22" fmla="*/ 237 w 268"/>
                    <a:gd name="T23" fmla="*/ 453 h 851"/>
                    <a:gd name="T24" fmla="*/ 237 w 268"/>
                    <a:gd name="T25" fmla="*/ 472 h 851"/>
                    <a:gd name="T26" fmla="*/ 223 w 268"/>
                    <a:gd name="T27" fmla="*/ 458 h 851"/>
                    <a:gd name="T28" fmla="*/ 215 w 268"/>
                    <a:gd name="T29" fmla="*/ 426 h 851"/>
                    <a:gd name="T30" fmla="*/ 180 w 268"/>
                    <a:gd name="T31" fmla="*/ 648 h 851"/>
                    <a:gd name="T32" fmla="*/ 163 w 268"/>
                    <a:gd name="T33" fmla="*/ 784 h 851"/>
                    <a:gd name="T34" fmla="*/ 172 w 268"/>
                    <a:gd name="T35" fmla="*/ 845 h 851"/>
                    <a:gd name="T36" fmla="*/ 129 w 268"/>
                    <a:gd name="T37" fmla="*/ 836 h 851"/>
                    <a:gd name="T38" fmla="*/ 141 w 268"/>
                    <a:gd name="T39" fmla="*/ 759 h 851"/>
                    <a:gd name="T40" fmla="*/ 124 w 268"/>
                    <a:gd name="T41" fmla="*/ 655 h 851"/>
                    <a:gd name="T42" fmla="*/ 120 w 268"/>
                    <a:gd name="T43" fmla="*/ 756 h 851"/>
                    <a:gd name="T44" fmla="*/ 112 w 268"/>
                    <a:gd name="T45" fmla="*/ 827 h 851"/>
                    <a:gd name="T46" fmla="*/ 77 w 268"/>
                    <a:gd name="T47" fmla="*/ 831 h 851"/>
                    <a:gd name="T48" fmla="*/ 63 w 268"/>
                    <a:gd name="T49" fmla="*/ 648 h 851"/>
                    <a:gd name="T50" fmla="*/ 48 w 268"/>
                    <a:gd name="T51" fmla="*/ 631 h 851"/>
                    <a:gd name="T52" fmla="*/ 8 w 268"/>
                    <a:gd name="T53" fmla="*/ 648 h 851"/>
                    <a:gd name="T54" fmla="*/ 30 w 268"/>
                    <a:gd name="T55" fmla="*/ 433 h 851"/>
                    <a:gd name="T56" fmla="*/ 25 w 268"/>
                    <a:gd name="T57" fmla="*/ 392 h 851"/>
                    <a:gd name="T58" fmla="*/ 29 w 268"/>
                    <a:gd name="T59" fmla="*/ 285 h 851"/>
                    <a:gd name="T60" fmla="*/ 89 w 268"/>
                    <a:gd name="T61" fmla="*/ 143 h 851"/>
                    <a:gd name="T62" fmla="*/ 89 w 268"/>
                    <a:gd name="T63" fmla="*/ 93 h 851"/>
                    <a:gd name="T64" fmla="*/ 77 w 268"/>
                    <a:gd name="T65" fmla="*/ 84 h 851"/>
                    <a:gd name="T66" fmla="*/ 63 w 268"/>
                    <a:gd name="T67" fmla="*/ 70 h 851"/>
                    <a:gd name="T68" fmla="*/ 72 w 268"/>
                    <a:gd name="T69" fmla="*/ 11 h 851"/>
                    <a:gd name="T70" fmla="*/ 105 w 268"/>
                    <a:gd name="T71" fmla="*/ 2 h 851"/>
                    <a:gd name="T72" fmla="*/ 132 w 268"/>
                    <a:gd name="T73" fmla="*/ 6 h 85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68" h="851">
                      <a:moveTo>
                        <a:pt x="132" y="6"/>
                      </a:moveTo>
                      <a:lnTo>
                        <a:pt x="163" y="11"/>
                      </a:lnTo>
                      <a:lnTo>
                        <a:pt x="176" y="44"/>
                      </a:lnTo>
                      <a:lnTo>
                        <a:pt x="176" y="58"/>
                      </a:lnTo>
                      <a:lnTo>
                        <a:pt x="163" y="58"/>
                      </a:lnTo>
                      <a:lnTo>
                        <a:pt x="167" y="63"/>
                      </a:lnTo>
                      <a:lnTo>
                        <a:pt x="163" y="67"/>
                      </a:lnTo>
                      <a:lnTo>
                        <a:pt x="159" y="81"/>
                      </a:lnTo>
                      <a:lnTo>
                        <a:pt x="154" y="83"/>
                      </a:lnTo>
                      <a:lnTo>
                        <a:pt x="145" y="110"/>
                      </a:lnTo>
                      <a:lnTo>
                        <a:pt x="145" y="116"/>
                      </a:lnTo>
                      <a:lnTo>
                        <a:pt x="159" y="116"/>
                      </a:lnTo>
                      <a:lnTo>
                        <a:pt x="181" y="148"/>
                      </a:lnTo>
                      <a:lnTo>
                        <a:pt x="219" y="159"/>
                      </a:lnTo>
                      <a:lnTo>
                        <a:pt x="237" y="185"/>
                      </a:lnTo>
                      <a:lnTo>
                        <a:pt x="258" y="417"/>
                      </a:lnTo>
                      <a:lnTo>
                        <a:pt x="249" y="420"/>
                      </a:lnTo>
                      <a:lnTo>
                        <a:pt x="267" y="461"/>
                      </a:lnTo>
                      <a:lnTo>
                        <a:pt x="258" y="486"/>
                      </a:lnTo>
                      <a:lnTo>
                        <a:pt x="250" y="486"/>
                      </a:lnTo>
                      <a:lnTo>
                        <a:pt x="245" y="492"/>
                      </a:lnTo>
                      <a:lnTo>
                        <a:pt x="237" y="492"/>
                      </a:lnTo>
                      <a:lnTo>
                        <a:pt x="241" y="468"/>
                      </a:lnTo>
                      <a:lnTo>
                        <a:pt x="237" y="453"/>
                      </a:lnTo>
                      <a:lnTo>
                        <a:pt x="233" y="465"/>
                      </a:lnTo>
                      <a:lnTo>
                        <a:pt x="237" y="472"/>
                      </a:lnTo>
                      <a:lnTo>
                        <a:pt x="232" y="478"/>
                      </a:lnTo>
                      <a:lnTo>
                        <a:pt x="223" y="458"/>
                      </a:lnTo>
                      <a:lnTo>
                        <a:pt x="229" y="424"/>
                      </a:lnTo>
                      <a:lnTo>
                        <a:pt x="215" y="426"/>
                      </a:lnTo>
                      <a:lnTo>
                        <a:pt x="223" y="637"/>
                      </a:lnTo>
                      <a:lnTo>
                        <a:pt x="180" y="648"/>
                      </a:lnTo>
                      <a:lnTo>
                        <a:pt x="159" y="771"/>
                      </a:lnTo>
                      <a:lnTo>
                        <a:pt x="163" y="784"/>
                      </a:lnTo>
                      <a:lnTo>
                        <a:pt x="172" y="835"/>
                      </a:lnTo>
                      <a:lnTo>
                        <a:pt x="172" y="845"/>
                      </a:lnTo>
                      <a:lnTo>
                        <a:pt x="141" y="850"/>
                      </a:lnTo>
                      <a:lnTo>
                        <a:pt x="129" y="836"/>
                      </a:lnTo>
                      <a:lnTo>
                        <a:pt x="136" y="791"/>
                      </a:lnTo>
                      <a:lnTo>
                        <a:pt x="141" y="759"/>
                      </a:lnTo>
                      <a:lnTo>
                        <a:pt x="128" y="654"/>
                      </a:lnTo>
                      <a:lnTo>
                        <a:pt x="124" y="655"/>
                      </a:lnTo>
                      <a:lnTo>
                        <a:pt x="112" y="692"/>
                      </a:lnTo>
                      <a:lnTo>
                        <a:pt x="120" y="756"/>
                      </a:lnTo>
                      <a:lnTo>
                        <a:pt x="129" y="762"/>
                      </a:lnTo>
                      <a:lnTo>
                        <a:pt x="112" y="827"/>
                      </a:lnTo>
                      <a:lnTo>
                        <a:pt x="81" y="836"/>
                      </a:lnTo>
                      <a:lnTo>
                        <a:pt x="77" y="831"/>
                      </a:lnTo>
                      <a:lnTo>
                        <a:pt x="98" y="763"/>
                      </a:lnTo>
                      <a:lnTo>
                        <a:pt x="63" y="648"/>
                      </a:lnTo>
                      <a:lnTo>
                        <a:pt x="48" y="639"/>
                      </a:lnTo>
                      <a:lnTo>
                        <a:pt x="48" y="631"/>
                      </a:lnTo>
                      <a:lnTo>
                        <a:pt x="17" y="633"/>
                      </a:lnTo>
                      <a:lnTo>
                        <a:pt x="8" y="648"/>
                      </a:lnTo>
                      <a:lnTo>
                        <a:pt x="0" y="639"/>
                      </a:lnTo>
                      <a:lnTo>
                        <a:pt x="30" y="433"/>
                      </a:lnTo>
                      <a:lnTo>
                        <a:pt x="25" y="434"/>
                      </a:lnTo>
                      <a:lnTo>
                        <a:pt x="25" y="392"/>
                      </a:lnTo>
                      <a:lnTo>
                        <a:pt x="20" y="386"/>
                      </a:lnTo>
                      <a:lnTo>
                        <a:pt x="29" y="285"/>
                      </a:lnTo>
                      <a:lnTo>
                        <a:pt x="39" y="166"/>
                      </a:lnTo>
                      <a:lnTo>
                        <a:pt x="89" y="143"/>
                      </a:lnTo>
                      <a:lnTo>
                        <a:pt x="103" y="116"/>
                      </a:lnTo>
                      <a:lnTo>
                        <a:pt x="89" y="93"/>
                      </a:lnTo>
                      <a:lnTo>
                        <a:pt x="81" y="95"/>
                      </a:lnTo>
                      <a:lnTo>
                        <a:pt x="77" y="84"/>
                      </a:lnTo>
                      <a:lnTo>
                        <a:pt x="77" y="71"/>
                      </a:lnTo>
                      <a:lnTo>
                        <a:pt x="63" y="70"/>
                      </a:lnTo>
                      <a:lnTo>
                        <a:pt x="60" y="36"/>
                      </a:lnTo>
                      <a:lnTo>
                        <a:pt x="72" y="11"/>
                      </a:lnTo>
                      <a:lnTo>
                        <a:pt x="85" y="2"/>
                      </a:lnTo>
                      <a:lnTo>
                        <a:pt x="105" y="2"/>
                      </a:lnTo>
                      <a:lnTo>
                        <a:pt x="118" y="0"/>
                      </a:lnTo>
                      <a:lnTo>
                        <a:pt x="132" y="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45" name="Freeform 37"/>
              <p:cNvSpPr>
                <a:spLocks/>
              </p:cNvSpPr>
              <p:nvPr/>
            </p:nvSpPr>
            <p:spPr bwMode="auto">
              <a:xfrm>
                <a:off x="3183" y="2118"/>
                <a:ext cx="134" cy="601"/>
              </a:xfrm>
              <a:custGeom>
                <a:avLst/>
                <a:gdLst>
                  <a:gd name="T0" fmla="*/ 30 w 134"/>
                  <a:gd name="T1" fmla="*/ 11 h 601"/>
                  <a:gd name="T2" fmla="*/ 30 w 134"/>
                  <a:gd name="T3" fmla="*/ 27 h 601"/>
                  <a:gd name="T4" fmla="*/ 33 w 134"/>
                  <a:gd name="T5" fmla="*/ 31 h 601"/>
                  <a:gd name="T6" fmla="*/ 27 w 134"/>
                  <a:gd name="T7" fmla="*/ 42 h 601"/>
                  <a:gd name="T8" fmla="*/ 30 w 134"/>
                  <a:gd name="T9" fmla="*/ 46 h 601"/>
                  <a:gd name="T10" fmla="*/ 30 w 134"/>
                  <a:gd name="T11" fmla="*/ 51 h 601"/>
                  <a:gd name="T12" fmla="*/ 34 w 134"/>
                  <a:gd name="T13" fmla="*/ 67 h 601"/>
                  <a:gd name="T14" fmla="*/ 34 w 134"/>
                  <a:gd name="T15" fmla="*/ 70 h 601"/>
                  <a:gd name="T16" fmla="*/ 10 w 134"/>
                  <a:gd name="T17" fmla="*/ 86 h 601"/>
                  <a:gd name="T18" fmla="*/ 0 w 134"/>
                  <a:gd name="T19" fmla="*/ 211 h 601"/>
                  <a:gd name="T20" fmla="*/ 13 w 134"/>
                  <a:gd name="T21" fmla="*/ 232 h 601"/>
                  <a:gd name="T22" fmla="*/ 8 w 134"/>
                  <a:gd name="T23" fmla="*/ 300 h 601"/>
                  <a:gd name="T24" fmla="*/ 17 w 134"/>
                  <a:gd name="T25" fmla="*/ 307 h 601"/>
                  <a:gd name="T26" fmla="*/ 22 w 134"/>
                  <a:gd name="T27" fmla="*/ 413 h 601"/>
                  <a:gd name="T28" fmla="*/ 28 w 134"/>
                  <a:gd name="T29" fmla="*/ 519 h 601"/>
                  <a:gd name="T30" fmla="*/ 25 w 134"/>
                  <a:gd name="T31" fmla="*/ 525 h 601"/>
                  <a:gd name="T32" fmla="*/ 2 w 134"/>
                  <a:gd name="T33" fmla="*/ 545 h 601"/>
                  <a:gd name="T34" fmla="*/ 5 w 134"/>
                  <a:gd name="T35" fmla="*/ 548 h 601"/>
                  <a:gd name="T36" fmla="*/ 13 w 134"/>
                  <a:gd name="T37" fmla="*/ 553 h 601"/>
                  <a:gd name="T38" fmla="*/ 28 w 134"/>
                  <a:gd name="T39" fmla="*/ 548 h 601"/>
                  <a:gd name="T40" fmla="*/ 41 w 134"/>
                  <a:gd name="T41" fmla="*/ 541 h 601"/>
                  <a:gd name="T42" fmla="*/ 52 w 134"/>
                  <a:gd name="T43" fmla="*/ 537 h 601"/>
                  <a:gd name="T44" fmla="*/ 52 w 134"/>
                  <a:gd name="T45" fmla="*/ 555 h 601"/>
                  <a:gd name="T46" fmla="*/ 57 w 134"/>
                  <a:gd name="T47" fmla="*/ 555 h 601"/>
                  <a:gd name="T48" fmla="*/ 49 w 134"/>
                  <a:gd name="T49" fmla="*/ 571 h 601"/>
                  <a:gd name="T50" fmla="*/ 53 w 134"/>
                  <a:gd name="T51" fmla="*/ 596 h 601"/>
                  <a:gd name="T52" fmla="*/ 61 w 134"/>
                  <a:gd name="T53" fmla="*/ 600 h 601"/>
                  <a:gd name="T54" fmla="*/ 75 w 134"/>
                  <a:gd name="T55" fmla="*/ 579 h 601"/>
                  <a:gd name="T56" fmla="*/ 75 w 134"/>
                  <a:gd name="T57" fmla="*/ 563 h 601"/>
                  <a:gd name="T58" fmla="*/ 79 w 134"/>
                  <a:gd name="T59" fmla="*/ 562 h 601"/>
                  <a:gd name="T60" fmla="*/ 85 w 134"/>
                  <a:gd name="T61" fmla="*/ 425 h 601"/>
                  <a:gd name="T62" fmla="*/ 79 w 134"/>
                  <a:gd name="T63" fmla="*/ 412 h 601"/>
                  <a:gd name="T64" fmla="*/ 95 w 134"/>
                  <a:gd name="T65" fmla="*/ 320 h 601"/>
                  <a:gd name="T66" fmla="*/ 105 w 134"/>
                  <a:gd name="T67" fmla="*/ 316 h 601"/>
                  <a:gd name="T68" fmla="*/ 108 w 134"/>
                  <a:gd name="T69" fmla="*/ 221 h 601"/>
                  <a:gd name="T70" fmla="*/ 133 w 134"/>
                  <a:gd name="T71" fmla="*/ 210 h 601"/>
                  <a:gd name="T72" fmla="*/ 123 w 134"/>
                  <a:gd name="T73" fmla="*/ 107 h 601"/>
                  <a:gd name="T74" fmla="*/ 84 w 134"/>
                  <a:gd name="T75" fmla="*/ 79 h 601"/>
                  <a:gd name="T76" fmla="*/ 75 w 134"/>
                  <a:gd name="T77" fmla="*/ 69 h 601"/>
                  <a:gd name="T78" fmla="*/ 75 w 134"/>
                  <a:gd name="T79" fmla="*/ 60 h 601"/>
                  <a:gd name="T80" fmla="*/ 78 w 134"/>
                  <a:gd name="T81" fmla="*/ 53 h 601"/>
                  <a:gd name="T82" fmla="*/ 82 w 134"/>
                  <a:gd name="T83" fmla="*/ 47 h 601"/>
                  <a:gd name="T84" fmla="*/ 86 w 134"/>
                  <a:gd name="T85" fmla="*/ 40 h 601"/>
                  <a:gd name="T86" fmla="*/ 89 w 134"/>
                  <a:gd name="T87" fmla="*/ 33 h 601"/>
                  <a:gd name="T88" fmla="*/ 89 w 134"/>
                  <a:gd name="T89" fmla="*/ 26 h 601"/>
                  <a:gd name="T90" fmla="*/ 86 w 134"/>
                  <a:gd name="T91" fmla="*/ 18 h 601"/>
                  <a:gd name="T92" fmla="*/ 82 w 134"/>
                  <a:gd name="T93" fmla="*/ 10 h 601"/>
                  <a:gd name="T94" fmla="*/ 75 w 134"/>
                  <a:gd name="T95" fmla="*/ 4 h 601"/>
                  <a:gd name="T96" fmla="*/ 67 w 134"/>
                  <a:gd name="T97" fmla="*/ 0 h 601"/>
                  <a:gd name="T98" fmla="*/ 58 w 134"/>
                  <a:gd name="T99" fmla="*/ 0 h 601"/>
                  <a:gd name="T100" fmla="*/ 49 w 134"/>
                  <a:gd name="T101" fmla="*/ 1 h 601"/>
                  <a:gd name="T102" fmla="*/ 41 w 134"/>
                  <a:gd name="T103" fmla="*/ 4 h 601"/>
                  <a:gd name="T104" fmla="*/ 30 w 134"/>
                  <a:gd name="T105" fmla="*/ 11 h 60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4" h="601">
                    <a:moveTo>
                      <a:pt x="30" y="11"/>
                    </a:moveTo>
                    <a:lnTo>
                      <a:pt x="30" y="27"/>
                    </a:lnTo>
                    <a:lnTo>
                      <a:pt x="33" y="31"/>
                    </a:lnTo>
                    <a:lnTo>
                      <a:pt x="27" y="42"/>
                    </a:lnTo>
                    <a:lnTo>
                      <a:pt x="30" y="46"/>
                    </a:lnTo>
                    <a:lnTo>
                      <a:pt x="30" y="51"/>
                    </a:lnTo>
                    <a:lnTo>
                      <a:pt x="34" y="67"/>
                    </a:lnTo>
                    <a:lnTo>
                      <a:pt x="34" y="70"/>
                    </a:lnTo>
                    <a:lnTo>
                      <a:pt x="10" y="86"/>
                    </a:lnTo>
                    <a:lnTo>
                      <a:pt x="0" y="211"/>
                    </a:lnTo>
                    <a:lnTo>
                      <a:pt x="13" y="232"/>
                    </a:lnTo>
                    <a:lnTo>
                      <a:pt x="8" y="300"/>
                    </a:lnTo>
                    <a:lnTo>
                      <a:pt x="17" y="307"/>
                    </a:lnTo>
                    <a:lnTo>
                      <a:pt x="22" y="413"/>
                    </a:lnTo>
                    <a:lnTo>
                      <a:pt x="28" y="519"/>
                    </a:lnTo>
                    <a:lnTo>
                      <a:pt x="25" y="525"/>
                    </a:lnTo>
                    <a:lnTo>
                      <a:pt x="2" y="545"/>
                    </a:lnTo>
                    <a:lnTo>
                      <a:pt x="5" y="548"/>
                    </a:lnTo>
                    <a:lnTo>
                      <a:pt x="13" y="553"/>
                    </a:lnTo>
                    <a:lnTo>
                      <a:pt x="28" y="548"/>
                    </a:lnTo>
                    <a:lnTo>
                      <a:pt x="41" y="541"/>
                    </a:lnTo>
                    <a:lnTo>
                      <a:pt x="52" y="537"/>
                    </a:lnTo>
                    <a:lnTo>
                      <a:pt x="52" y="555"/>
                    </a:lnTo>
                    <a:lnTo>
                      <a:pt x="57" y="555"/>
                    </a:lnTo>
                    <a:lnTo>
                      <a:pt x="49" y="571"/>
                    </a:lnTo>
                    <a:lnTo>
                      <a:pt x="53" y="596"/>
                    </a:lnTo>
                    <a:lnTo>
                      <a:pt x="61" y="600"/>
                    </a:lnTo>
                    <a:lnTo>
                      <a:pt x="75" y="579"/>
                    </a:lnTo>
                    <a:lnTo>
                      <a:pt x="75" y="563"/>
                    </a:lnTo>
                    <a:lnTo>
                      <a:pt x="79" y="562"/>
                    </a:lnTo>
                    <a:lnTo>
                      <a:pt x="85" y="425"/>
                    </a:lnTo>
                    <a:lnTo>
                      <a:pt x="79" y="412"/>
                    </a:lnTo>
                    <a:lnTo>
                      <a:pt x="95" y="320"/>
                    </a:lnTo>
                    <a:lnTo>
                      <a:pt x="105" y="316"/>
                    </a:lnTo>
                    <a:lnTo>
                      <a:pt x="108" y="221"/>
                    </a:lnTo>
                    <a:lnTo>
                      <a:pt x="133" y="210"/>
                    </a:lnTo>
                    <a:lnTo>
                      <a:pt x="123" y="107"/>
                    </a:lnTo>
                    <a:lnTo>
                      <a:pt x="84" y="79"/>
                    </a:lnTo>
                    <a:lnTo>
                      <a:pt x="75" y="69"/>
                    </a:lnTo>
                    <a:lnTo>
                      <a:pt x="75" y="60"/>
                    </a:lnTo>
                    <a:lnTo>
                      <a:pt x="78" y="53"/>
                    </a:lnTo>
                    <a:lnTo>
                      <a:pt x="82" y="47"/>
                    </a:lnTo>
                    <a:lnTo>
                      <a:pt x="86" y="40"/>
                    </a:lnTo>
                    <a:lnTo>
                      <a:pt x="89" y="33"/>
                    </a:lnTo>
                    <a:lnTo>
                      <a:pt x="89" y="26"/>
                    </a:lnTo>
                    <a:lnTo>
                      <a:pt x="86" y="18"/>
                    </a:lnTo>
                    <a:lnTo>
                      <a:pt x="82" y="10"/>
                    </a:lnTo>
                    <a:lnTo>
                      <a:pt x="75" y="4"/>
                    </a:lnTo>
                    <a:lnTo>
                      <a:pt x="67" y="0"/>
                    </a:lnTo>
                    <a:lnTo>
                      <a:pt x="58" y="0"/>
                    </a:lnTo>
                    <a:lnTo>
                      <a:pt x="49" y="1"/>
                    </a:lnTo>
                    <a:lnTo>
                      <a:pt x="41" y="4"/>
                    </a:lnTo>
                    <a:lnTo>
                      <a:pt x="30" y="11"/>
                    </a:lnTo>
                  </a:path>
                </a:pathLst>
              </a:custGeom>
              <a:solidFill>
                <a:srgbClr val="EAEC5E"/>
              </a:solidFill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46" name="Group 39"/>
              <p:cNvGrpSpPr>
                <a:grpSpLocks/>
              </p:cNvGrpSpPr>
              <p:nvPr/>
            </p:nvGrpSpPr>
            <p:grpSpPr bwMode="auto">
              <a:xfrm>
                <a:off x="3210" y="2435"/>
                <a:ext cx="893" cy="924"/>
                <a:chOff x="3210" y="2435"/>
                <a:chExt cx="893" cy="924"/>
              </a:xfrm>
            </p:grpSpPr>
            <p:sp>
              <p:nvSpPr>
                <p:cNvPr id="18447" name="Freeform 40"/>
                <p:cNvSpPr>
                  <a:spLocks/>
                </p:cNvSpPr>
                <p:nvPr/>
              </p:nvSpPr>
              <p:spPr bwMode="auto">
                <a:xfrm>
                  <a:off x="3503" y="2438"/>
                  <a:ext cx="268" cy="919"/>
                </a:xfrm>
                <a:custGeom>
                  <a:avLst/>
                  <a:gdLst>
                    <a:gd name="T0" fmla="*/ 104 w 268"/>
                    <a:gd name="T1" fmla="*/ 13 h 919"/>
                    <a:gd name="T2" fmla="*/ 91 w 268"/>
                    <a:gd name="T3" fmla="*/ 63 h 919"/>
                    <a:gd name="T4" fmla="*/ 100 w 268"/>
                    <a:gd name="T5" fmla="*/ 68 h 919"/>
                    <a:gd name="T6" fmla="*/ 108 w 268"/>
                    <a:gd name="T7" fmla="*/ 88 h 919"/>
                    <a:gd name="T8" fmla="*/ 121 w 268"/>
                    <a:gd name="T9" fmla="*/ 119 h 919"/>
                    <a:gd name="T10" fmla="*/ 108 w 268"/>
                    <a:gd name="T11" fmla="*/ 125 h 919"/>
                    <a:gd name="T12" fmla="*/ 48 w 268"/>
                    <a:gd name="T13" fmla="*/ 172 h 919"/>
                    <a:gd name="T14" fmla="*/ 9 w 268"/>
                    <a:gd name="T15" fmla="*/ 451 h 919"/>
                    <a:gd name="T16" fmla="*/ 0 w 268"/>
                    <a:gd name="T17" fmla="*/ 498 h 919"/>
                    <a:gd name="T18" fmla="*/ 17 w 268"/>
                    <a:gd name="T19" fmla="*/ 525 h 919"/>
                    <a:gd name="T20" fmla="*/ 30 w 268"/>
                    <a:gd name="T21" fmla="*/ 531 h 919"/>
                    <a:gd name="T22" fmla="*/ 30 w 268"/>
                    <a:gd name="T23" fmla="*/ 489 h 919"/>
                    <a:gd name="T24" fmla="*/ 30 w 268"/>
                    <a:gd name="T25" fmla="*/ 510 h 919"/>
                    <a:gd name="T26" fmla="*/ 44 w 268"/>
                    <a:gd name="T27" fmla="*/ 494 h 919"/>
                    <a:gd name="T28" fmla="*/ 52 w 268"/>
                    <a:gd name="T29" fmla="*/ 460 h 919"/>
                    <a:gd name="T30" fmla="*/ 87 w 268"/>
                    <a:gd name="T31" fmla="*/ 700 h 919"/>
                    <a:gd name="T32" fmla="*/ 104 w 268"/>
                    <a:gd name="T33" fmla="*/ 846 h 919"/>
                    <a:gd name="T34" fmla="*/ 95 w 268"/>
                    <a:gd name="T35" fmla="*/ 911 h 919"/>
                    <a:gd name="T36" fmla="*/ 138 w 268"/>
                    <a:gd name="T37" fmla="*/ 902 h 919"/>
                    <a:gd name="T38" fmla="*/ 125 w 268"/>
                    <a:gd name="T39" fmla="*/ 819 h 919"/>
                    <a:gd name="T40" fmla="*/ 142 w 268"/>
                    <a:gd name="T41" fmla="*/ 707 h 919"/>
                    <a:gd name="T42" fmla="*/ 147 w 268"/>
                    <a:gd name="T43" fmla="*/ 816 h 919"/>
                    <a:gd name="T44" fmla="*/ 155 w 268"/>
                    <a:gd name="T45" fmla="*/ 893 h 919"/>
                    <a:gd name="T46" fmla="*/ 190 w 268"/>
                    <a:gd name="T47" fmla="*/ 896 h 919"/>
                    <a:gd name="T48" fmla="*/ 203 w 268"/>
                    <a:gd name="T49" fmla="*/ 700 h 919"/>
                    <a:gd name="T50" fmla="*/ 219 w 268"/>
                    <a:gd name="T51" fmla="*/ 682 h 919"/>
                    <a:gd name="T52" fmla="*/ 259 w 268"/>
                    <a:gd name="T53" fmla="*/ 700 h 919"/>
                    <a:gd name="T54" fmla="*/ 237 w 268"/>
                    <a:gd name="T55" fmla="*/ 468 h 919"/>
                    <a:gd name="T56" fmla="*/ 242 w 268"/>
                    <a:gd name="T57" fmla="*/ 423 h 919"/>
                    <a:gd name="T58" fmla="*/ 238 w 268"/>
                    <a:gd name="T59" fmla="*/ 308 h 919"/>
                    <a:gd name="T60" fmla="*/ 178 w 268"/>
                    <a:gd name="T61" fmla="*/ 154 h 919"/>
                    <a:gd name="T62" fmla="*/ 177 w 268"/>
                    <a:gd name="T63" fmla="*/ 100 h 919"/>
                    <a:gd name="T64" fmla="*/ 190 w 268"/>
                    <a:gd name="T65" fmla="*/ 90 h 919"/>
                    <a:gd name="T66" fmla="*/ 203 w 268"/>
                    <a:gd name="T67" fmla="*/ 75 h 919"/>
                    <a:gd name="T68" fmla="*/ 194 w 268"/>
                    <a:gd name="T69" fmla="*/ 13 h 919"/>
                    <a:gd name="T70" fmla="*/ 162 w 268"/>
                    <a:gd name="T71" fmla="*/ 4 h 919"/>
                    <a:gd name="T72" fmla="*/ 135 w 268"/>
                    <a:gd name="T73" fmla="*/ 7 h 91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68" h="919">
                      <a:moveTo>
                        <a:pt x="135" y="7"/>
                      </a:moveTo>
                      <a:lnTo>
                        <a:pt x="104" y="13"/>
                      </a:lnTo>
                      <a:lnTo>
                        <a:pt x="91" y="48"/>
                      </a:lnTo>
                      <a:lnTo>
                        <a:pt x="91" y="63"/>
                      </a:lnTo>
                      <a:lnTo>
                        <a:pt x="104" y="63"/>
                      </a:lnTo>
                      <a:lnTo>
                        <a:pt x="100" y="68"/>
                      </a:lnTo>
                      <a:lnTo>
                        <a:pt x="104" y="72"/>
                      </a:lnTo>
                      <a:lnTo>
                        <a:pt x="108" y="88"/>
                      </a:lnTo>
                      <a:lnTo>
                        <a:pt x="112" y="90"/>
                      </a:lnTo>
                      <a:lnTo>
                        <a:pt x="121" y="119"/>
                      </a:lnTo>
                      <a:lnTo>
                        <a:pt x="121" y="125"/>
                      </a:lnTo>
                      <a:lnTo>
                        <a:pt x="108" y="125"/>
                      </a:lnTo>
                      <a:lnTo>
                        <a:pt x="86" y="160"/>
                      </a:lnTo>
                      <a:lnTo>
                        <a:pt x="48" y="172"/>
                      </a:lnTo>
                      <a:lnTo>
                        <a:pt x="30" y="199"/>
                      </a:lnTo>
                      <a:lnTo>
                        <a:pt x="9" y="451"/>
                      </a:lnTo>
                      <a:lnTo>
                        <a:pt x="18" y="453"/>
                      </a:lnTo>
                      <a:lnTo>
                        <a:pt x="0" y="498"/>
                      </a:lnTo>
                      <a:lnTo>
                        <a:pt x="9" y="525"/>
                      </a:lnTo>
                      <a:lnTo>
                        <a:pt x="17" y="525"/>
                      </a:lnTo>
                      <a:lnTo>
                        <a:pt x="22" y="531"/>
                      </a:lnTo>
                      <a:lnTo>
                        <a:pt x="30" y="531"/>
                      </a:lnTo>
                      <a:lnTo>
                        <a:pt x="26" y="505"/>
                      </a:lnTo>
                      <a:lnTo>
                        <a:pt x="30" y="489"/>
                      </a:lnTo>
                      <a:lnTo>
                        <a:pt x="34" y="501"/>
                      </a:lnTo>
                      <a:lnTo>
                        <a:pt x="30" y="510"/>
                      </a:lnTo>
                      <a:lnTo>
                        <a:pt x="35" y="516"/>
                      </a:lnTo>
                      <a:lnTo>
                        <a:pt x="44" y="494"/>
                      </a:lnTo>
                      <a:lnTo>
                        <a:pt x="38" y="458"/>
                      </a:lnTo>
                      <a:lnTo>
                        <a:pt x="52" y="460"/>
                      </a:lnTo>
                      <a:lnTo>
                        <a:pt x="44" y="688"/>
                      </a:lnTo>
                      <a:lnTo>
                        <a:pt x="87" y="700"/>
                      </a:lnTo>
                      <a:lnTo>
                        <a:pt x="108" y="832"/>
                      </a:lnTo>
                      <a:lnTo>
                        <a:pt x="104" y="846"/>
                      </a:lnTo>
                      <a:lnTo>
                        <a:pt x="95" y="901"/>
                      </a:lnTo>
                      <a:lnTo>
                        <a:pt x="95" y="911"/>
                      </a:lnTo>
                      <a:lnTo>
                        <a:pt x="125" y="918"/>
                      </a:lnTo>
                      <a:lnTo>
                        <a:pt x="138" y="902"/>
                      </a:lnTo>
                      <a:lnTo>
                        <a:pt x="131" y="853"/>
                      </a:lnTo>
                      <a:lnTo>
                        <a:pt x="125" y="819"/>
                      </a:lnTo>
                      <a:lnTo>
                        <a:pt x="138" y="706"/>
                      </a:lnTo>
                      <a:lnTo>
                        <a:pt x="142" y="707"/>
                      </a:lnTo>
                      <a:lnTo>
                        <a:pt x="155" y="747"/>
                      </a:lnTo>
                      <a:lnTo>
                        <a:pt x="147" y="816"/>
                      </a:lnTo>
                      <a:lnTo>
                        <a:pt x="138" y="822"/>
                      </a:lnTo>
                      <a:lnTo>
                        <a:pt x="155" y="893"/>
                      </a:lnTo>
                      <a:lnTo>
                        <a:pt x="185" y="902"/>
                      </a:lnTo>
                      <a:lnTo>
                        <a:pt x="190" y="896"/>
                      </a:lnTo>
                      <a:lnTo>
                        <a:pt x="168" y="823"/>
                      </a:lnTo>
                      <a:lnTo>
                        <a:pt x="203" y="700"/>
                      </a:lnTo>
                      <a:lnTo>
                        <a:pt x="219" y="691"/>
                      </a:lnTo>
                      <a:lnTo>
                        <a:pt x="219" y="682"/>
                      </a:lnTo>
                      <a:lnTo>
                        <a:pt x="250" y="684"/>
                      </a:lnTo>
                      <a:lnTo>
                        <a:pt x="259" y="700"/>
                      </a:lnTo>
                      <a:lnTo>
                        <a:pt x="267" y="691"/>
                      </a:lnTo>
                      <a:lnTo>
                        <a:pt x="237" y="468"/>
                      </a:lnTo>
                      <a:lnTo>
                        <a:pt x="242" y="469"/>
                      </a:lnTo>
                      <a:lnTo>
                        <a:pt x="242" y="423"/>
                      </a:lnTo>
                      <a:lnTo>
                        <a:pt x="246" y="416"/>
                      </a:lnTo>
                      <a:lnTo>
                        <a:pt x="238" y="308"/>
                      </a:lnTo>
                      <a:lnTo>
                        <a:pt x="228" y="179"/>
                      </a:lnTo>
                      <a:lnTo>
                        <a:pt x="178" y="154"/>
                      </a:lnTo>
                      <a:lnTo>
                        <a:pt x="163" y="125"/>
                      </a:lnTo>
                      <a:lnTo>
                        <a:pt x="177" y="100"/>
                      </a:lnTo>
                      <a:lnTo>
                        <a:pt x="185" y="103"/>
                      </a:lnTo>
                      <a:lnTo>
                        <a:pt x="190" y="90"/>
                      </a:lnTo>
                      <a:lnTo>
                        <a:pt x="190" y="77"/>
                      </a:lnTo>
                      <a:lnTo>
                        <a:pt x="203" y="75"/>
                      </a:lnTo>
                      <a:lnTo>
                        <a:pt x="207" y="39"/>
                      </a:lnTo>
                      <a:lnTo>
                        <a:pt x="194" y="13"/>
                      </a:lnTo>
                      <a:lnTo>
                        <a:pt x="181" y="4"/>
                      </a:lnTo>
                      <a:lnTo>
                        <a:pt x="162" y="4"/>
                      </a:lnTo>
                      <a:lnTo>
                        <a:pt x="148" y="0"/>
                      </a:lnTo>
                      <a:lnTo>
                        <a:pt x="135" y="7"/>
                      </a:lnTo>
                    </a:path>
                  </a:pathLst>
                </a:custGeom>
                <a:solidFill>
                  <a:srgbClr val="9FBFFF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48" name="Freeform 41"/>
                <p:cNvSpPr>
                  <a:spLocks/>
                </p:cNvSpPr>
                <p:nvPr/>
              </p:nvSpPr>
              <p:spPr bwMode="auto">
                <a:xfrm>
                  <a:off x="3833" y="2435"/>
                  <a:ext cx="270" cy="921"/>
                </a:xfrm>
                <a:custGeom>
                  <a:avLst/>
                  <a:gdLst>
                    <a:gd name="T0" fmla="*/ 100 w 270"/>
                    <a:gd name="T1" fmla="*/ 0 h 921"/>
                    <a:gd name="T2" fmla="*/ 159 w 270"/>
                    <a:gd name="T3" fmla="*/ 30 h 921"/>
                    <a:gd name="T4" fmla="*/ 160 w 270"/>
                    <a:gd name="T5" fmla="*/ 92 h 921"/>
                    <a:gd name="T6" fmla="*/ 188 w 270"/>
                    <a:gd name="T7" fmla="*/ 121 h 921"/>
                    <a:gd name="T8" fmla="*/ 249 w 270"/>
                    <a:gd name="T9" fmla="*/ 155 h 921"/>
                    <a:gd name="T10" fmla="*/ 261 w 270"/>
                    <a:gd name="T11" fmla="*/ 331 h 921"/>
                    <a:gd name="T12" fmla="*/ 219 w 270"/>
                    <a:gd name="T13" fmla="*/ 483 h 921"/>
                    <a:gd name="T14" fmla="*/ 177 w 270"/>
                    <a:gd name="T15" fmla="*/ 599 h 921"/>
                    <a:gd name="T16" fmla="*/ 185 w 270"/>
                    <a:gd name="T17" fmla="*/ 874 h 921"/>
                    <a:gd name="T18" fmla="*/ 177 w 270"/>
                    <a:gd name="T19" fmla="*/ 885 h 921"/>
                    <a:gd name="T20" fmla="*/ 135 w 270"/>
                    <a:gd name="T21" fmla="*/ 915 h 921"/>
                    <a:gd name="T22" fmla="*/ 112 w 270"/>
                    <a:gd name="T23" fmla="*/ 920 h 921"/>
                    <a:gd name="T24" fmla="*/ 96 w 270"/>
                    <a:gd name="T25" fmla="*/ 912 h 921"/>
                    <a:gd name="T26" fmla="*/ 105 w 270"/>
                    <a:gd name="T27" fmla="*/ 896 h 921"/>
                    <a:gd name="T28" fmla="*/ 126 w 270"/>
                    <a:gd name="T29" fmla="*/ 873 h 921"/>
                    <a:gd name="T30" fmla="*/ 117 w 270"/>
                    <a:gd name="T31" fmla="*/ 865 h 921"/>
                    <a:gd name="T32" fmla="*/ 64 w 270"/>
                    <a:gd name="T33" fmla="*/ 882 h 921"/>
                    <a:gd name="T34" fmla="*/ 59 w 270"/>
                    <a:gd name="T35" fmla="*/ 871 h 921"/>
                    <a:gd name="T36" fmla="*/ 64 w 270"/>
                    <a:gd name="T37" fmla="*/ 860 h 921"/>
                    <a:gd name="T38" fmla="*/ 81 w 270"/>
                    <a:gd name="T39" fmla="*/ 843 h 921"/>
                    <a:gd name="T40" fmla="*/ 62 w 270"/>
                    <a:gd name="T41" fmla="*/ 754 h 921"/>
                    <a:gd name="T42" fmla="*/ 44 w 270"/>
                    <a:gd name="T43" fmla="*/ 503 h 921"/>
                    <a:gd name="T44" fmla="*/ 35 w 270"/>
                    <a:gd name="T45" fmla="*/ 454 h 921"/>
                    <a:gd name="T46" fmla="*/ 50 w 270"/>
                    <a:gd name="T47" fmla="*/ 355 h 921"/>
                    <a:gd name="T48" fmla="*/ 38 w 270"/>
                    <a:gd name="T49" fmla="*/ 354 h 921"/>
                    <a:gd name="T50" fmla="*/ 28 w 270"/>
                    <a:gd name="T51" fmla="*/ 350 h 921"/>
                    <a:gd name="T52" fmla="*/ 17 w 270"/>
                    <a:gd name="T53" fmla="*/ 343 h 921"/>
                    <a:gd name="T54" fmla="*/ 11 w 270"/>
                    <a:gd name="T55" fmla="*/ 336 h 921"/>
                    <a:gd name="T56" fmla="*/ 0 w 270"/>
                    <a:gd name="T57" fmla="*/ 323 h 921"/>
                    <a:gd name="T58" fmla="*/ 8 w 270"/>
                    <a:gd name="T59" fmla="*/ 273 h 921"/>
                    <a:gd name="T60" fmla="*/ 73 w 270"/>
                    <a:gd name="T61" fmla="*/ 158 h 921"/>
                    <a:gd name="T62" fmla="*/ 96 w 270"/>
                    <a:gd name="T63" fmla="*/ 125 h 921"/>
                    <a:gd name="T64" fmla="*/ 68 w 270"/>
                    <a:gd name="T65" fmla="*/ 103 h 921"/>
                    <a:gd name="T66" fmla="*/ 66 w 270"/>
                    <a:gd name="T67" fmla="*/ 98 h 921"/>
                    <a:gd name="T68" fmla="*/ 58 w 270"/>
                    <a:gd name="T69" fmla="*/ 88 h 921"/>
                    <a:gd name="T70" fmla="*/ 59 w 270"/>
                    <a:gd name="T71" fmla="*/ 62 h 921"/>
                    <a:gd name="T72" fmla="*/ 55 w 270"/>
                    <a:gd name="T73" fmla="*/ 33 h 92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70" h="921">
                      <a:moveTo>
                        <a:pt x="67" y="12"/>
                      </a:moveTo>
                      <a:lnTo>
                        <a:pt x="100" y="0"/>
                      </a:lnTo>
                      <a:lnTo>
                        <a:pt x="135" y="7"/>
                      </a:lnTo>
                      <a:lnTo>
                        <a:pt x="159" y="30"/>
                      </a:lnTo>
                      <a:lnTo>
                        <a:pt x="168" y="58"/>
                      </a:lnTo>
                      <a:lnTo>
                        <a:pt x="160" y="92"/>
                      </a:lnTo>
                      <a:lnTo>
                        <a:pt x="172" y="111"/>
                      </a:lnTo>
                      <a:lnTo>
                        <a:pt x="188" y="121"/>
                      </a:lnTo>
                      <a:lnTo>
                        <a:pt x="236" y="141"/>
                      </a:lnTo>
                      <a:lnTo>
                        <a:pt x="249" y="155"/>
                      </a:lnTo>
                      <a:lnTo>
                        <a:pt x="269" y="301"/>
                      </a:lnTo>
                      <a:lnTo>
                        <a:pt x="261" y="331"/>
                      </a:lnTo>
                      <a:lnTo>
                        <a:pt x="211" y="343"/>
                      </a:lnTo>
                      <a:lnTo>
                        <a:pt x="219" y="483"/>
                      </a:lnTo>
                      <a:lnTo>
                        <a:pt x="185" y="496"/>
                      </a:lnTo>
                      <a:lnTo>
                        <a:pt x="177" y="599"/>
                      </a:lnTo>
                      <a:lnTo>
                        <a:pt x="184" y="776"/>
                      </a:lnTo>
                      <a:lnTo>
                        <a:pt x="185" y="874"/>
                      </a:lnTo>
                      <a:lnTo>
                        <a:pt x="177" y="877"/>
                      </a:lnTo>
                      <a:lnTo>
                        <a:pt x="177" y="885"/>
                      </a:lnTo>
                      <a:lnTo>
                        <a:pt x="151" y="903"/>
                      </a:lnTo>
                      <a:lnTo>
                        <a:pt x="135" y="915"/>
                      </a:lnTo>
                      <a:lnTo>
                        <a:pt x="124" y="919"/>
                      </a:lnTo>
                      <a:lnTo>
                        <a:pt x="112" y="920"/>
                      </a:lnTo>
                      <a:lnTo>
                        <a:pt x="99" y="916"/>
                      </a:lnTo>
                      <a:lnTo>
                        <a:pt x="96" y="912"/>
                      </a:lnTo>
                      <a:lnTo>
                        <a:pt x="99" y="905"/>
                      </a:lnTo>
                      <a:lnTo>
                        <a:pt x="105" y="896"/>
                      </a:lnTo>
                      <a:lnTo>
                        <a:pt x="114" y="884"/>
                      </a:lnTo>
                      <a:lnTo>
                        <a:pt x="126" y="873"/>
                      </a:lnTo>
                      <a:lnTo>
                        <a:pt x="117" y="877"/>
                      </a:lnTo>
                      <a:lnTo>
                        <a:pt x="117" y="865"/>
                      </a:lnTo>
                      <a:lnTo>
                        <a:pt x="80" y="882"/>
                      </a:lnTo>
                      <a:lnTo>
                        <a:pt x="64" y="882"/>
                      </a:lnTo>
                      <a:lnTo>
                        <a:pt x="59" y="877"/>
                      </a:lnTo>
                      <a:lnTo>
                        <a:pt x="59" y="871"/>
                      </a:lnTo>
                      <a:lnTo>
                        <a:pt x="61" y="866"/>
                      </a:lnTo>
                      <a:lnTo>
                        <a:pt x="64" y="860"/>
                      </a:lnTo>
                      <a:lnTo>
                        <a:pt x="73" y="851"/>
                      </a:lnTo>
                      <a:lnTo>
                        <a:pt x="81" y="843"/>
                      </a:lnTo>
                      <a:lnTo>
                        <a:pt x="71" y="841"/>
                      </a:lnTo>
                      <a:lnTo>
                        <a:pt x="62" y="754"/>
                      </a:lnTo>
                      <a:lnTo>
                        <a:pt x="59" y="617"/>
                      </a:lnTo>
                      <a:lnTo>
                        <a:pt x="44" y="503"/>
                      </a:lnTo>
                      <a:lnTo>
                        <a:pt x="39" y="472"/>
                      </a:lnTo>
                      <a:lnTo>
                        <a:pt x="35" y="454"/>
                      </a:lnTo>
                      <a:lnTo>
                        <a:pt x="46" y="386"/>
                      </a:lnTo>
                      <a:lnTo>
                        <a:pt x="50" y="355"/>
                      </a:lnTo>
                      <a:lnTo>
                        <a:pt x="43" y="359"/>
                      </a:lnTo>
                      <a:lnTo>
                        <a:pt x="38" y="354"/>
                      </a:lnTo>
                      <a:lnTo>
                        <a:pt x="35" y="354"/>
                      </a:lnTo>
                      <a:lnTo>
                        <a:pt x="28" y="350"/>
                      </a:lnTo>
                      <a:lnTo>
                        <a:pt x="20" y="350"/>
                      </a:lnTo>
                      <a:lnTo>
                        <a:pt x="17" y="343"/>
                      </a:lnTo>
                      <a:lnTo>
                        <a:pt x="13" y="342"/>
                      </a:lnTo>
                      <a:lnTo>
                        <a:pt x="11" y="336"/>
                      </a:lnTo>
                      <a:lnTo>
                        <a:pt x="4" y="331"/>
                      </a:lnTo>
                      <a:lnTo>
                        <a:pt x="0" y="323"/>
                      </a:lnTo>
                      <a:lnTo>
                        <a:pt x="15" y="292"/>
                      </a:lnTo>
                      <a:lnTo>
                        <a:pt x="8" y="273"/>
                      </a:lnTo>
                      <a:lnTo>
                        <a:pt x="34" y="292"/>
                      </a:lnTo>
                      <a:lnTo>
                        <a:pt x="73" y="158"/>
                      </a:lnTo>
                      <a:lnTo>
                        <a:pt x="102" y="132"/>
                      </a:lnTo>
                      <a:lnTo>
                        <a:pt x="96" y="125"/>
                      </a:lnTo>
                      <a:lnTo>
                        <a:pt x="71" y="121"/>
                      </a:lnTo>
                      <a:lnTo>
                        <a:pt x="68" y="103"/>
                      </a:lnTo>
                      <a:lnTo>
                        <a:pt x="76" y="99"/>
                      </a:lnTo>
                      <a:lnTo>
                        <a:pt x="66" y="98"/>
                      </a:lnTo>
                      <a:lnTo>
                        <a:pt x="68" y="91"/>
                      </a:lnTo>
                      <a:lnTo>
                        <a:pt x="58" y="88"/>
                      </a:lnTo>
                      <a:lnTo>
                        <a:pt x="65" y="66"/>
                      </a:lnTo>
                      <a:lnTo>
                        <a:pt x="59" y="62"/>
                      </a:lnTo>
                      <a:lnTo>
                        <a:pt x="62" y="34"/>
                      </a:lnTo>
                      <a:lnTo>
                        <a:pt x="55" y="33"/>
                      </a:lnTo>
                      <a:lnTo>
                        <a:pt x="67" y="12"/>
                      </a:lnTo>
                    </a:path>
                  </a:pathLst>
                </a:custGeom>
                <a:solidFill>
                  <a:srgbClr val="3F7FFF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49" name="Freeform 42"/>
                <p:cNvSpPr>
                  <a:spLocks/>
                </p:cNvSpPr>
                <p:nvPr/>
              </p:nvSpPr>
              <p:spPr bwMode="auto">
                <a:xfrm>
                  <a:off x="3210" y="2435"/>
                  <a:ext cx="192" cy="924"/>
                </a:xfrm>
                <a:custGeom>
                  <a:avLst/>
                  <a:gdLst>
                    <a:gd name="T0" fmla="*/ 124 w 192"/>
                    <a:gd name="T1" fmla="*/ 14 h 924"/>
                    <a:gd name="T2" fmla="*/ 80 w 192"/>
                    <a:gd name="T3" fmla="*/ 0 h 924"/>
                    <a:gd name="T4" fmla="*/ 46 w 192"/>
                    <a:gd name="T5" fmla="*/ 0 h 924"/>
                    <a:gd name="T6" fmla="*/ 17 w 192"/>
                    <a:gd name="T7" fmla="*/ 8 h 924"/>
                    <a:gd name="T8" fmla="*/ 5 w 192"/>
                    <a:gd name="T9" fmla="*/ 39 h 924"/>
                    <a:gd name="T10" fmla="*/ 5 w 192"/>
                    <a:gd name="T11" fmla="*/ 67 h 924"/>
                    <a:gd name="T12" fmla="*/ 22 w 192"/>
                    <a:gd name="T13" fmla="*/ 100 h 924"/>
                    <a:gd name="T14" fmla="*/ 35 w 192"/>
                    <a:gd name="T15" fmla="*/ 99 h 924"/>
                    <a:gd name="T16" fmla="*/ 16 w 192"/>
                    <a:gd name="T17" fmla="*/ 137 h 924"/>
                    <a:gd name="T18" fmla="*/ 0 w 192"/>
                    <a:gd name="T19" fmla="*/ 197 h 924"/>
                    <a:gd name="T20" fmla="*/ 0 w 192"/>
                    <a:gd name="T21" fmla="*/ 251 h 924"/>
                    <a:gd name="T22" fmla="*/ 5 w 192"/>
                    <a:gd name="T23" fmla="*/ 318 h 924"/>
                    <a:gd name="T24" fmla="*/ 17 w 192"/>
                    <a:gd name="T25" fmla="*/ 384 h 924"/>
                    <a:gd name="T26" fmla="*/ 39 w 192"/>
                    <a:gd name="T27" fmla="*/ 388 h 924"/>
                    <a:gd name="T28" fmla="*/ 39 w 192"/>
                    <a:gd name="T29" fmla="*/ 407 h 924"/>
                    <a:gd name="T30" fmla="*/ 51 w 192"/>
                    <a:gd name="T31" fmla="*/ 415 h 924"/>
                    <a:gd name="T32" fmla="*/ 51 w 192"/>
                    <a:gd name="T33" fmla="*/ 482 h 924"/>
                    <a:gd name="T34" fmla="*/ 62 w 192"/>
                    <a:gd name="T35" fmla="*/ 495 h 924"/>
                    <a:gd name="T36" fmla="*/ 62 w 192"/>
                    <a:gd name="T37" fmla="*/ 620 h 924"/>
                    <a:gd name="T38" fmla="*/ 62 w 192"/>
                    <a:gd name="T39" fmla="*/ 698 h 924"/>
                    <a:gd name="T40" fmla="*/ 45 w 192"/>
                    <a:gd name="T41" fmla="*/ 785 h 924"/>
                    <a:gd name="T42" fmla="*/ 38 w 192"/>
                    <a:gd name="T43" fmla="*/ 898 h 924"/>
                    <a:gd name="T44" fmla="*/ 58 w 192"/>
                    <a:gd name="T45" fmla="*/ 906 h 924"/>
                    <a:gd name="T46" fmla="*/ 58 w 192"/>
                    <a:gd name="T47" fmla="*/ 919 h 924"/>
                    <a:gd name="T48" fmla="*/ 90 w 192"/>
                    <a:gd name="T49" fmla="*/ 919 h 924"/>
                    <a:gd name="T50" fmla="*/ 95 w 192"/>
                    <a:gd name="T51" fmla="*/ 914 h 924"/>
                    <a:gd name="T52" fmla="*/ 107 w 192"/>
                    <a:gd name="T53" fmla="*/ 914 h 924"/>
                    <a:gd name="T54" fmla="*/ 107 w 192"/>
                    <a:gd name="T55" fmla="*/ 923 h 924"/>
                    <a:gd name="T56" fmla="*/ 131 w 192"/>
                    <a:gd name="T57" fmla="*/ 919 h 924"/>
                    <a:gd name="T58" fmla="*/ 180 w 192"/>
                    <a:gd name="T59" fmla="*/ 914 h 924"/>
                    <a:gd name="T60" fmla="*/ 180 w 192"/>
                    <a:gd name="T61" fmla="*/ 907 h 924"/>
                    <a:gd name="T62" fmla="*/ 135 w 192"/>
                    <a:gd name="T63" fmla="*/ 889 h 924"/>
                    <a:gd name="T64" fmla="*/ 135 w 192"/>
                    <a:gd name="T65" fmla="*/ 873 h 924"/>
                    <a:gd name="T66" fmla="*/ 175 w 192"/>
                    <a:gd name="T67" fmla="*/ 865 h 924"/>
                    <a:gd name="T68" fmla="*/ 175 w 192"/>
                    <a:gd name="T69" fmla="*/ 853 h 924"/>
                    <a:gd name="T70" fmla="*/ 147 w 192"/>
                    <a:gd name="T71" fmla="*/ 837 h 924"/>
                    <a:gd name="T72" fmla="*/ 147 w 192"/>
                    <a:gd name="T73" fmla="*/ 711 h 924"/>
                    <a:gd name="T74" fmla="*/ 158 w 192"/>
                    <a:gd name="T75" fmla="*/ 596 h 924"/>
                    <a:gd name="T76" fmla="*/ 154 w 192"/>
                    <a:gd name="T77" fmla="*/ 480 h 924"/>
                    <a:gd name="T78" fmla="*/ 153 w 192"/>
                    <a:gd name="T79" fmla="*/ 415 h 924"/>
                    <a:gd name="T80" fmla="*/ 157 w 192"/>
                    <a:gd name="T81" fmla="*/ 395 h 924"/>
                    <a:gd name="T82" fmla="*/ 157 w 192"/>
                    <a:gd name="T83" fmla="*/ 305 h 924"/>
                    <a:gd name="T84" fmla="*/ 190 w 192"/>
                    <a:gd name="T85" fmla="*/ 285 h 924"/>
                    <a:gd name="T86" fmla="*/ 191 w 192"/>
                    <a:gd name="T87" fmla="*/ 273 h 924"/>
                    <a:gd name="T88" fmla="*/ 119 w 192"/>
                    <a:gd name="T89" fmla="*/ 150 h 924"/>
                    <a:gd name="T90" fmla="*/ 84 w 192"/>
                    <a:gd name="T91" fmla="*/ 133 h 924"/>
                    <a:gd name="T92" fmla="*/ 89 w 192"/>
                    <a:gd name="T93" fmla="*/ 125 h 924"/>
                    <a:gd name="T94" fmla="*/ 112 w 192"/>
                    <a:gd name="T95" fmla="*/ 121 h 924"/>
                    <a:gd name="T96" fmla="*/ 112 w 192"/>
                    <a:gd name="T97" fmla="*/ 112 h 924"/>
                    <a:gd name="T98" fmla="*/ 119 w 192"/>
                    <a:gd name="T99" fmla="*/ 109 h 924"/>
                    <a:gd name="T100" fmla="*/ 119 w 192"/>
                    <a:gd name="T101" fmla="*/ 100 h 924"/>
                    <a:gd name="T102" fmla="*/ 124 w 192"/>
                    <a:gd name="T103" fmla="*/ 95 h 924"/>
                    <a:gd name="T104" fmla="*/ 119 w 192"/>
                    <a:gd name="T105" fmla="*/ 91 h 924"/>
                    <a:gd name="T106" fmla="*/ 123 w 192"/>
                    <a:gd name="T107" fmla="*/ 88 h 924"/>
                    <a:gd name="T108" fmla="*/ 112 w 192"/>
                    <a:gd name="T109" fmla="*/ 67 h 924"/>
                    <a:gd name="T110" fmla="*/ 119 w 192"/>
                    <a:gd name="T111" fmla="*/ 55 h 924"/>
                    <a:gd name="T112" fmla="*/ 112 w 192"/>
                    <a:gd name="T113" fmla="*/ 43 h 924"/>
                    <a:gd name="T114" fmla="*/ 123 w 192"/>
                    <a:gd name="T115" fmla="*/ 35 h 924"/>
                    <a:gd name="T116" fmla="*/ 124 w 192"/>
                    <a:gd name="T117" fmla="*/ 14 h 92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192" h="924">
                      <a:moveTo>
                        <a:pt x="124" y="14"/>
                      </a:moveTo>
                      <a:lnTo>
                        <a:pt x="80" y="0"/>
                      </a:lnTo>
                      <a:lnTo>
                        <a:pt x="46" y="0"/>
                      </a:lnTo>
                      <a:lnTo>
                        <a:pt x="17" y="8"/>
                      </a:lnTo>
                      <a:lnTo>
                        <a:pt x="5" y="39"/>
                      </a:lnTo>
                      <a:lnTo>
                        <a:pt x="5" y="67"/>
                      </a:lnTo>
                      <a:lnTo>
                        <a:pt x="22" y="100"/>
                      </a:lnTo>
                      <a:lnTo>
                        <a:pt x="35" y="99"/>
                      </a:lnTo>
                      <a:lnTo>
                        <a:pt x="16" y="137"/>
                      </a:lnTo>
                      <a:lnTo>
                        <a:pt x="0" y="197"/>
                      </a:lnTo>
                      <a:lnTo>
                        <a:pt x="0" y="251"/>
                      </a:lnTo>
                      <a:lnTo>
                        <a:pt x="5" y="318"/>
                      </a:lnTo>
                      <a:lnTo>
                        <a:pt x="17" y="384"/>
                      </a:lnTo>
                      <a:lnTo>
                        <a:pt x="39" y="388"/>
                      </a:lnTo>
                      <a:lnTo>
                        <a:pt x="39" y="407"/>
                      </a:lnTo>
                      <a:lnTo>
                        <a:pt x="51" y="415"/>
                      </a:lnTo>
                      <a:lnTo>
                        <a:pt x="51" y="482"/>
                      </a:lnTo>
                      <a:lnTo>
                        <a:pt x="62" y="495"/>
                      </a:lnTo>
                      <a:lnTo>
                        <a:pt x="62" y="620"/>
                      </a:lnTo>
                      <a:lnTo>
                        <a:pt x="62" y="698"/>
                      </a:lnTo>
                      <a:lnTo>
                        <a:pt x="45" y="785"/>
                      </a:lnTo>
                      <a:lnTo>
                        <a:pt x="38" y="898"/>
                      </a:lnTo>
                      <a:lnTo>
                        <a:pt x="58" y="906"/>
                      </a:lnTo>
                      <a:lnTo>
                        <a:pt x="58" y="919"/>
                      </a:lnTo>
                      <a:lnTo>
                        <a:pt x="90" y="919"/>
                      </a:lnTo>
                      <a:lnTo>
                        <a:pt x="95" y="914"/>
                      </a:lnTo>
                      <a:lnTo>
                        <a:pt x="107" y="914"/>
                      </a:lnTo>
                      <a:lnTo>
                        <a:pt x="107" y="923"/>
                      </a:lnTo>
                      <a:lnTo>
                        <a:pt x="131" y="919"/>
                      </a:lnTo>
                      <a:lnTo>
                        <a:pt x="180" y="914"/>
                      </a:lnTo>
                      <a:lnTo>
                        <a:pt x="180" y="907"/>
                      </a:lnTo>
                      <a:lnTo>
                        <a:pt x="135" y="889"/>
                      </a:lnTo>
                      <a:lnTo>
                        <a:pt x="135" y="873"/>
                      </a:lnTo>
                      <a:lnTo>
                        <a:pt x="175" y="865"/>
                      </a:lnTo>
                      <a:lnTo>
                        <a:pt x="175" y="853"/>
                      </a:lnTo>
                      <a:lnTo>
                        <a:pt x="147" y="837"/>
                      </a:lnTo>
                      <a:lnTo>
                        <a:pt x="147" y="711"/>
                      </a:lnTo>
                      <a:lnTo>
                        <a:pt x="158" y="596"/>
                      </a:lnTo>
                      <a:lnTo>
                        <a:pt x="154" y="480"/>
                      </a:lnTo>
                      <a:lnTo>
                        <a:pt x="153" y="415"/>
                      </a:lnTo>
                      <a:lnTo>
                        <a:pt x="157" y="395"/>
                      </a:lnTo>
                      <a:lnTo>
                        <a:pt x="157" y="305"/>
                      </a:lnTo>
                      <a:lnTo>
                        <a:pt x="190" y="285"/>
                      </a:lnTo>
                      <a:lnTo>
                        <a:pt x="191" y="273"/>
                      </a:lnTo>
                      <a:lnTo>
                        <a:pt x="119" y="150"/>
                      </a:lnTo>
                      <a:lnTo>
                        <a:pt x="84" y="133"/>
                      </a:lnTo>
                      <a:lnTo>
                        <a:pt x="89" y="125"/>
                      </a:lnTo>
                      <a:lnTo>
                        <a:pt x="112" y="121"/>
                      </a:lnTo>
                      <a:lnTo>
                        <a:pt x="112" y="112"/>
                      </a:lnTo>
                      <a:lnTo>
                        <a:pt x="119" y="109"/>
                      </a:lnTo>
                      <a:lnTo>
                        <a:pt x="119" y="100"/>
                      </a:lnTo>
                      <a:lnTo>
                        <a:pt x="124" y="95"/>
                      </a:lnTo>
                      <a:lnTo>
                        <a:pt x="119" y="91"/>
                      </a:lnTo>
                      <a:lnTo>
                        <a:pt x="123" y="88"/>
                      </a:lnTo>
                      <a:lnTo>
                        <a:pt x="112" y="67"/>
                      </a:lnTo>
                      <a:lnTo>
                        <a:pt x="119" y="55"/>
                      </a:lnTo>
                      <a:lnTo>
                        <a:pt x="112" y="43"/>
                      </a:lnTo>
                      <a:lnTo>
                        <a:pt x="123" y="35"/>
                      </a:lnTo>
                      <a:lnTo>
                        <a:pt x="124" y="14"/>
                      </a:lnTo>
                    </a:path>
                  </a:pathLst>
                </a:custGeom>
                <a:solidFill>
                  <a:srgbClr val="3F7FFF"/>
                </a:solidFill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1010" name="Text Box 114"/>
            <p:cNvSpPr txBox="1">
              <a:spLocks noChangeArrowheads="1"/>
            </p:cNvSpPr>
            <p:nvPr/>
          </p:nvSpPr>
          <p:spPr bwMode="auto">
            <a:xfrm>
              <a:off x="3141" y="1200"/>
              <a:ext cx="510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>
                  <a:solidFill>
                    <a:srgbClr val="FFFFA7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总体</a:t>
              </a:r>
            </a:p>
          </p:txBody>
        </p:sp>
        <p:sp>
          <p:nvSpPr>
            <p:cNvPr id="18441" name="Oval 121"/>
            <p:cNvSpPr>
              <a:spLocks noChangeArrowheads="1"/>
            </p:cNvSpPr>
            <p:nvPr/>
          </p:nvSpPr>
          <p:spPr bwMode="auto">
            <a:xfrm>
              <a:off x="2112" y="1200"/>
              <a:ext cx="2448" cy="1488"/>
            </a:xfrm>
            <a:prstGeom prst="ellipse">
              <a:avLst/>
            </a:prstGeom>
            <a:noFill/>
            <a:ln w="19050">
              <a:solidFill>
                <a:srgbClr val="FFFFA7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1022" name="AutoShape 126"/>
          <p:cNvSpPr>
            <a:spLocks noChangeArrowheads="1"/>
          </p:cNvSpPr>
          <p:nvPr/>
        </p:nvSpPr>
        <p:spPr bwMode="auto">
          <a:xfrm rot="-1095897" flipH="1" flipV="1">
            <a:off x="7435850" y="2243138"/>
            <a:ext cx="1250950" cy="2590800"/>
          </a:xfrm>
          <a:prstGeom prst="curvedRightArrow">
            <a:avLst>
              <a:gd name="adj1" fmla="val 41556"/>
              <a:gd name="adj2" fmla="val 82843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  <p:bldP spid="810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统计的应用领域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3442" name="AutoShape 18"/>
          <p:cNvSpPr>
            <a:spLocks noChangeArrowheads="1"/>
          </p:cNvSpPr>
          <p:nvPr/>
        </p:nvSpPr>
        <p:spPr bwMode="auto">
          <a:xfrm>
            <a:off x="1684040" y="2514600"/>
            <a:ext cx="14478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35003" dir="19128844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经济学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443" name="AutoShape 19"/>
          <p:cNvSpPr>
            <a:spLocks noChangeArrowheads="1"/>
          </p:cNvSpPr>
          <p:nvPr/>
        </p:nvSpPr>
        <p:spPr bwMode="auto">
          <a:xfrm>
            <a:off x="969551" y="4076699"/>
            <a:ext cx="14478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35003" dir="19128844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管理学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444" name="AutoShape 20"/>
          <p:cNvSpPr>
            <a:spLocks noChangeArrowheads="1"/>
          </p:cNvSpPr>
          <p:nvPr/>
        </p:nvSpPr>
        <p:spPr bwMode="auto">
          <a:xfrm>
            <a:off x="5417840" y="2514600"/>
            <a:ext cx="14478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35003" dir="19128844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医学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445" name="AutoShape 21"/>
          <p:cNvSpPr>
            <a:spLocks noChangeArrowheads="1"/>
          </p:cNvSpPr>
          <p:nvPr/>
        </p:nvSpPr>
        <p:spPr bwMode="auto">
          <a:xfrm>
            <a:off x="6027440" y="4114800"/>
            <a:ext cx="14478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35003" dir="19128844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工程学</a:t>
            </a:r>
            <a:endParaRPr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447" name="AutoShape 23"/>
          <p:cNvSpPr>
            <a:spLocks noChangeArrowheads="1"/>
          </p:cNvSpPr>
          <p:nvPr/>
        </p:nvSpPr>
        <p:spPr bwMode="auto">
          <a:xfrm>
            <a:off x="1607840" y="5562600"/>
            <a:ext cx="14478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35003" dir="19128844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社会学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65" name="Line 24"/>
          <p:cNvSpPr>
            <a:spLocks noChangeShapeType="1"/>
          </p:cNvSpPr>
          <p:nvPr/>
        </p:nvSpPr>
        <p:spPr bwMode="auto">
          <a:xfrm flipH="1" flipV="1">
            <a:off x="3131840" y="2971800"/>
            <a:ext cx="838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25"/>
          <p:cNvSpPr>
            <a:spLocks noChangeShapeType="1"/>
          </p:cNvSpPr>
          <p:nvPr/>
        </p:nvSpPr>
        <p:spPr bwMode="auto">
          <a:xfrm flipH="1" flipV="1">
            <a:off x="2446040" y="4419600"/>
            <a:ext cx="685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26"/>
          <p:cNvSpPr>
            <a:spLocks noChangeShapeType="1"/>
          </p:cNvSpPr>
          <p:nvPr/>
        </p:nvSpPr>
        <p:spPr bwMode="auto">
          <a:xfrm flipH="1">
            <a:off x="3055640" y="5486400"/>
            <a:ext cx="838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27"/>
          <p:cNvSpPr>
            <a:spLocks noChangeShapeType="1"/>
          </p:cNvSpPr>
          <p:nvPr/>
        </p:nvSpPr>
        <p:spPr bwMode="auto">
          <a:xfrm flipV="1">
            <a:off x="5397203" y="449580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Line 28"/>
          <p:cNvSpPr>
            <a:spLocks noChangeShapeType="1"/>
          </p:cNvSpPr>
          <p:nvPr/>
        </p:nvSpPr>
        <p:spPr bwMode="auto">
          <a:xfrm flipV="1">
            <a:off x="4655840" y="2992438"/>
            <a:ext cx="7620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53" name="AutoShape 29"/>
          <p:cNvSpPr>
            <a:spLocks noChangeArrowheads="1"/>
          </p:cNvSpPr>
          <p:nvPr/>
        </p:nvSpPr>
        <p:spPr bwMode="auto">
          <a:xfrm>
            <a:off x="5646440" y="5562600"/>
            <a:ext cx="14478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35003" dir="19128844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8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…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471" name="Line 30"/>
          <p:cNvSpPr>
            <a:spLocks noChangeShapeType="1"/>
          </p:cNvSpPr>
          <p:nvPr/>
        </p:nvSpPr>
        <p:spPr bwMode="auto">
          <a:xfrm>
            <a:off x="4808240" y="5486400"/>
            <a:ext cx="838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41" name="Oval 17"/>
          <p:cNvSpPr>
            <a:spLocks noChangeArrowheads="1"/>
          </p:cNvSpPr>
          <p:nvPr/>
        </p:nvSpPr>
        <p:spPr bwMode="auto">
          <a:xfrm>
            <a:off x="3131840" y="3429000"/>
            <a:ext cx="2286000" cy="2133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8980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5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5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统计学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CF2F85-415F-4AAD-853D-867F367DEF38}"/>
              </a:ext>
            </a:extLst>
          </p:cNvPr>
          <p:cNvSpPr txBox="1"/>
          <p:nvPr/>
        </p:nvSpPr>
        <p:spPr>
          <a:xfrm>
            <a:off x="1027262" y="1620184"/>
            <a:ext cx="690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统计学可以为多种学科提供数据分析的方法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FA3AE-24D8-4653-A3D3-689937AF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统计并不是万能的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BF876-C24B-488D-B650-A96DCEE2B7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一般来说，统计中的数据分析是从数据中找出启发，而不是寻找支持某个结论的统计结果。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BE46AB-40AD-402C-867A-A96DC6E661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统计方法可以帮助分析数据，但对统计结论做进一步的解释，可能需要其他方面的专业知识。</a:t>
            </a:r>
          </a:p>
        </p:txBody>
      </p:sp>
    </p:spTree>
    <p:extLst>
      <p:ext uri="{BB962C8B-B14F-4D97-AF65-F5344CB8AC3E}">
        <p14:creationId xmlns:p14="http://schemas.microsoft.com/office/powerpoint/2010/main" val="2078821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812800" indent="-8128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36800" indent="-5080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94000" indent="-508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51200" indent="-508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08400" indent="-508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65600" indent="-508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defRPr/>
            </a:pPr>
            <a:r>
              <a:rPr lang="en-US" altLang="zh-CN" sz="32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1.2.1  </a:t>
            </a:r>
            <a:r>
              <a:rPr lang="zh-CN" altLang="en-US" sz="32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分类数据、顺序数据、数值型数据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32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1.2.2  </a:t>
            </a:r>
            <a:r>
              <a:rPr lang="zh-CN" altLang="en-US" sz="32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观测数据和实验数据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32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1.2.3  </a:t>
            </a:r>
            <a:r>
              <a:rPr lang="zh-CN" altLang="en-US" sz="32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截面数据和时间序列数据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1257300" y="404664"/>
            <a:ext cx="6629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1.2   </a:t>
            </a:r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统计</a:t>
            </a:r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数据的类型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C826B32-6920-439F-8C1A-4695E0C42F99}"/>
              </a:ext>
            </a:extLst>
          </p:cNvPr>
          <p:cNvSpPr/>
          <p:nvPr/>
        </p:nvSpPr>
        <p:spPr>
          <a:xfrm>
            <a:off x="1143000" y="548680"/>
            <a:ext cx="6557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4000" b="1" dirty="0">
                <a:solidFill>
                  <a:schemeClr val="bg1"/>
                </a:solidFill>
                <a:latin typeface="+mj-lt"/>
              </a:rPr>
              <a:t>课程的性质、目的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</a:rPr>
              <a:t>与</a:t>
            </a:r>
            <a:r>
              <a:rPr lang="zh-CN" altLang="zh-CN" sz="4000" b="1" dirty="0">
                <a:solidFill>
                  <a:schemeClr val="bg1"/>
                </a:solidFill>
                <a:latin typeface="+mj-lt"/>
              </a:rPr>
              <a:t>任务</a:t>
            </a:r>
            <a:endParaRPr lang="zh-CN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645924-2A30-4248-BACF-EC460343535E}"/>
              </a:ext>
            </a:extLst>
          </p:cNvPr>
          <p:cNvSpPr/>
          <p:nvPr/>
        </p:nvSpPr>
        <p:spPr>
          <a:xfrm>
            <a:off x="413792" y="1628800"/>
            <a:ext cx="8316416" cy="445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 hangingPunct="1">
              <a:lnSpc>
                <a:spcPct val="150000"/>
              </a:lnSpc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《统计学》是数据科学与大数据技术的专业基础课程，是数据学科的重要理论和实践基础。</a:t>
            </a:r>
            <a:r>
              <a:rPr lang="zh-CN" altLang="zh-CN" b="1" dirty="0"/>
              <a:t>本课程主要讨论了数据的收集与整理展示，表达数据分布状况的各概括性度量，各类型变量间的关系及其分析方法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indent="720000" hangingPunct="1">
              <a:lnSpc>
                <a:spcPct val="150000"/>
              </a:lnSpc>
            </a:pPr>
            <a:r>
              <a:rPr lang="zh-CN" altLang="zh-CN" b="1" dirty="0"/>
              <a:t>通过本课程的学习，学生能够运用统计学的方法和理论对统计资料进行收集、整理和加工，进而进行相应的数据分析及推断，为合理的决策提供统计上的依据。进一步为数据分析等课程打下坚实基础。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3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6"/>
          <p:cNvSpPr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62479"/>
            <a:ext cx="7086600" cy="112395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1"/>
                </a:solidFill>
              </a:rPr>
              <a:t>统计数据的分类</a:t>
            </a:r>
          </a:p>
        </p:txBody>
      </p:sp>
      <p:sp>
        <p:nvSpPr>
          <p:cNvPr id="160771" name="AutoShape 3"/>
          <p:cNvSpPr>
            <a:spLocks noGrp="1" noChangeArrowheads="1"/>
          </p:cNvSpPr>
          <p:nvPr>
            <p:ph idx="1"/>
          </p:nvPr>
        </p:nvSpPr>
        <p:spPr>
          <a:xfrm>
            <a:off x="2429194" y="1657667"/>
            <a:ext cx="4730079" cy="838095"/>
          </a:xfrm>
          <a:prstGeom prst="roundRect">
            <a:avLst>
              <a:gd name="adj" fmla="val 16667"/>
            </a:avLst>
          </a:prstGeom>
          <a:solidFill>
            <a:srgbClr val="EEE800"/>
          </a:solidFill>
          <a:effectLst>
            <a:outerShdw dist="7184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3300" b="1" dirty="0">
                <a:solidFill>
                  <a:srgbClr val="FF0000"/>
                </a:solidFill>
                <a:ea typeface="黑体" panose="02010609060101010101" pitchFamily="49" charset="-122"/>
              </a:rPr>
              <a:t>统计数据的分类</a:t>
            </a:r>
            <a:endParaRPr lang="zh-CN" altLang="en-US" sz="3500" b="1" dirty="0"/>
          </a:p>
        </p:txBody>
      </p:sp>
      <p:grpSp>
        <p:nvGrpSpPr>
          <p:cNvPr id="160772" name="Group 4"/>
          <p:cNvGrpSpPr>
            <a:grpSpLocks/>
          </p:cNvGrpSpPr>
          <p:nvPr/>
        </p:nvGrpSpPr>
        <p:grpSpPr bwMode="auto">
          <a:xfrm>
            <a:off x="609600" y="2514600"/>
            <a:ext cx="4191000" cy="3657600"/>
            <a:chOff x="384" y="1584"/>
            <a:chExt cx="2640" cy="2304"/>
          </a:xfrm>
        </p:grpSpPr>
        <p:sp>
          <p:nvSpPr>
            <p:cNvPr id="24601" name="Line 5"/>
            <p:cNvSpPr>
              <a:spLocks noChangeShapeType="1"/>
            </p:cNvSpPr>
            <p:nvPr/>
          </p:nvSpPr>
          <p:spPr bwMode="auto">
            <a:xfrm>
              <a:off x="2016" y="24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02" name="Group 6"/>
            <p:cNvGrpSpPr>
              <a:grpSpLocks/>
            </p:cNvGrpSpPr>
            <p:nvPr/>
          </p:nvGrpSpPr>
          <p:grpSpPr bwMode="auto">
            <a:xfrm>
              <a:off x="384" y="1584"/>
              <a:ext cx="2640" cy="2304"/>
              <a:chOff x="384" y="1584"/>
              <a:chExt cx="2640" cy="2304"/>
            </a:xfrm>
          </p:grpSpPr>
          <p:sp>
            <p:nvSpPr>
              <p:cNvPr id="160775" name="Rectangle 7"/>
              <p:cNvSpPr>
                <a:spLocks noChangeArrowheads="1"/>
              </p:cNvSpPr>
              <p:nvPr/>
            </p:nvSpPr>
            <p:spPr bwMode="auto">
              <a:xfrm>
                <a:off x="624" y="1872"/>
                <a:ext cx="1440" cy="38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>
                <a:outerShdw dist="53882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>
                <a:lvl1pPr marL="571500" indent="-571500" algn="l">
                  <a:spcBef>
                    <a:spcPct val="20000"/>
                  </a:spcBef>
                  <a:defRPr kumimoji="1" sz="32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971550" indent="-285750" algn="l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314450" indent="-228600" algn="l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57350" indent="-228600" algn="l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Monotype Sorts" panose="05000000000000000000" pitchFamily="2" charset="2"/>
                  <a:buChar char="l"/>
                  <a:defRPr kumimoji="1" sz="2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00000"/>
                  <a:buChar char="»"/>
                  <a:defRPr kumimoji="1" sz="20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zh-CN" altLang="en-US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黑体" panose="02010609060101010101" pitchFamily="49" charset="-122"/>
                  </a:rPr>
                  <a:t>按计量层次</a:t>
                </a:r>
                <a:endParaRPr lang="zh-CN" altLang="en-US" sz="35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24604" name="Line 8"/>
              <p:cNvSpPr>
                <a:spLocks noChangeShapeType="1"/>
              </p:cNvSpPr>
              <p:nvPr/>
            </p:nvSpPr>
            <p:spPr bwMode="auto">
              <a:xfrm>
                <a:off x="1344" y="1680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5" name="Line 9"/>
              <p:cNvSpPr>
                <a:spLocks noChangeShapeType="1"/>
              </p:cNvSpPr>
              <p:nvPr/>
            </p:nvSpPr>
            <p:spPr bwMode="auto">
              <a:xfrm>
                <a:off x="3024" y="1584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6" name="Line 10"/>
              <p:cNvSpPr>
                <a:spLocks noChangeShapeType="1"/>
              </p:cNvSpPr>
              <p:nvPr/>
            </p:nvSpPr>
            <p:spPr bwMode="auto">
              <a:xfrm>
                <a:off x="1344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7" name="Line 11"/>
              <p:cNvSpPr>
                <a:spLocks noChangeShapeType="1"/>
              </p:cNvSpPr>
              <p:nvPr/>
            </p:nvSpPr>
            <p:spPr bwMode="auto">
              <a:xfrm>
                <a:off x="576" y="2400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8" name="Line 12"/>
              <p:cNvSpPr>
                <a:spLocks noChangeShapeType="1"/>
              </p:cNvSpPr>
              <p:nvPr/>
            </p:nvSpPr>
            <p:spPr bwMode="auto">
              <a:xfrm>
                <a:off x="576" y="24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781" name="Text Box 13"/>
              <p:cNvSpPr txBox="1">
                <a:spLocks noChangeArrowheads="1"/>
              </p:cNvSpPr>
              <p:nvPr/>
            </p:nvSpPr>
            <p:spPr bwMode="auto">
              <a:xfrm rot="10800000" flipV="1">
                <a:off x="384" y="2688"/>
                <a:ext cx="432" cy="12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bg2"/>
                </a:outer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zh-CN" altLang="en-US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分类的数据</a:t>
                </a:r>
                <a:endPara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0" name="Line 14"/>
              <p:cNvSpPr>
                <a:spLocks noChangeShapeType="1"/>
              </p:cNvSpPr>
              <p:nvPr/>
            </p:nvSpPr>
            <p:spPr bwMode="auto">
              <a:xfrm>
                <a:off x="1344" y="2256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783" name="Text Box 15"/>
              <p:cNvSpPr txBox="1">
                <a:spLocks noChangeArrowheads="1"/>
              </p:cNvSpPr>
              <p:nvPr/>
            </p:nvSpPr>
            <p:spPr bwMode="auto">
              <a:xfrm rot="10800000" flipV="1">
                <a:off x="1104" y="2688"/>
                <a:ext cx="432" cy="12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bg2"/>
                </a:outer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zh-CN" altLang="en-US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顺序的数据</a:t>
                </a:r>
                <a:endPara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784" name="Text Box 16"/>
              <p:cNvSpPr txBox="1">
                <a:spLocks noChangeArrowheads="1"/>
              </p:cNvSpPr>
              <p:nvPr/>
            </p:nvSpPr>
            <p:spPr bwMode="auto">
              <a:xfrm rot="10800000" flipV="1">
                <a:off x="1776" y="2688"/>
                <a:ext cx="432" cy="12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45791" dir="2021404" algn="ctr" rotWithShape="0">
                  <a:schemeClr val="bg2"/>
                </a:outer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lang="zh-CN" altLang="en-US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</a:rPr>
                  <a:t>数值型数据</a:t>
                </a:r>
                <a:endPara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0785" name="Group 17"/>
          <p:cNvGrpSpPr>
            <a:grpSpLocks/>
          </p:cNvGrpSpPr>
          <p:nvPr/>
        </p:nvGrpSpPr>
        <p:grpSpPr bwMode="auto">
          <a:xfrm>
            <a:off x="4800600" y="2667000"/>
            <a:ext cx="3733800" cy="3505200"/>
            <a:chOff x="3024" y="1680"/>
            <a:chExt cx="2352" cy="2208"/>
          </a:xfrm>
        </p:grpSpPr>
        <p:sp>
          <p:nvSpPr>
            <p:cNvPr id="24592" name="Line 18"/>
            <p:cNvSpPr>
              <a:spLocks noChangeShapeType="1"/>
            </p:cNvSpPr>
            <p:nvPr/>
          </p:nvSpPr>
          <p:spPr bwMode="auto">
            <a:xfrm>
              <a:off x="3024" y="1680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9"/>
            <p:cNvSpPr>
              <a:spLocks noChangeShapeType="1"/>
            </p:cNvSpPr>
            <p:nvPr/>
          </p:nvSpPr>
          <p:spPr bwMode="auto">
            <a:xfrm>
              <a:off x="4704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88" name="Rectangle 20"/>
            <p:cNvSpPr>
              <a:spLocks noChangeArrowheads="1"/>
            </p:cNvSpPr>
            <p:nvPr/>
          </p:nvSpPr>
          <p:spPr bwMode="auto">
            <a:xfrm>
              <a:off x="3936" y="1872"/>
              <a:ext cx="1440" cy="38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marL="571500" indent="-571500" algn="l">
                <a:spcBef>
                  <a:spcPct val="20000"/>
                </a:spcBef>
                <a:defRPr kumimoji="1" sz="32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71550" indent="-285750" algn="l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1445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57350" indent="-228600" algn="l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anose="02010609060101010101" pitchFamily="49" charset="-122"/>
                </a:rPr>
                <a:t>按时间状况</a:t>
              </a:r>
              <a:endParaRPr lang="zh-CN" altLang="en-US" sz="35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4595" name="Line 21"/>
            <p:cNvSpPr>
              <a:spLocks noChangeShapeType="1"/>
            </p:cNvSpPr>
            <p:nvPr/>
          </p:nvSpPr>
          <p:spPr bwMode="auto">
            <a:xfrm>
              <a:off x="4320" y="24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22"/>
            <p:cNvSpPr>
              <a:spLocks noChangeShapeType="1"/>
            </p:cNvSpPr>
            <p:nvPr/>
          </p:nvSpPr>
          <p:spPr bwMode="auto">
            <a:xfrm>
              <a:off x="4320" y="240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23"/>
            <p:cNvSpPr>
              <a:spLocks noChangeShapeType="1"/>
            </p:cNvSpPr>
            <p:nvPr/>
          </p:nvSpPr>
          <p:spPr bwMode="auto">
            <a:xfrm>
              <a:off x="5184" y="24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92" name="Text Box 24"/>
            <p:cNvSpPr txBox="1">
              <a:spLocks noChangeArrowheads="1"/>
            </p:cNvSpPr>
            <p:nvPr/>
          </p:nvSpPr>
          <p:spPr bwMode="auto">
            <a:xfrm rot="10800000" flipV="1">
              <a:off x="4128" y="2688"/>
              <a:ext cx="432" cy="1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dist" eaLnBrk="1" hangingPunct="1">
                <a:defRPr/>
              </a:pPr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截</a:t>
              </a:r>
            </a:p>
            <a:p>
              <a:pPr algn="dist" eaLnBrk="1" hangingPunct="1">
                <a:defRPr/>
              </a:pPr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面</a:t>
              </a:r>
            </a:p>
            <a:p>
              <a:pPr algn="dist" eaLnBrk="1" hangingPunct="1">
                <a:defRPr/>
              </a:pPr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的</a:t>
              </a:r>
            </a:p>
            <a:p>
              <a:pPr algn="dist" eaLnBrk="1" hangingPunct="1">
                <a:defRPr/>
              </a:pPr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数</a:t>
              </a:r>
            </a:p>
            <a:p>
              <a:pPr algn="dist" eaLnBrk="1" hangingPunct="1">
                <a:defRPr/>
              </a:pPr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据</a:t>
              </a:r>
              <a:endPara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0793" name="Text Box 25"/>
            <p:cNvSpPr txBox="1">
              <a:spLocks noChangeArrowheads="1"/>
            </p:cNvSpPr>
            <p:nvPr/>
          </p:nvSpPr>
          <p:spPr bwMode="auto">
            <a:xfrm rot="10800000" flipV="1">
              <a:off x="4944" y="2688"/>
              <a:ext cx="432" cy="1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时序的数据</a:t>
              </a:r>
              <a:endPara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4600" name="Line 26"/>
            <p:cNvSpPr>
              <a:spLocks noChangeShapeType="1"/>
            </p:cNvSpPr>
            <p:nvPr/>
          </p:nvSpPr>
          <p:spPr bwMode="auto">
            <a:xfrm>
              <a:off x="4704" y="225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0795" name="Group 27"/>
          <p:cNvGrpSpPr>
            <a:grpSpLocks/>
          </p:cNvGrpSpPr>
          <p:nvPr/>
        </p:nvGrpSpPr>
        <p:grpSpPr bwMode="auto">
          <a:xfrm>
            <a:off x="3657600" y="2667000"/>
            <a:ext cx="2286000" cy="3505200"/>
            <a:chOff x="2304" y="1680"/>
            <a:chExt cx="1440" cy="2208"/>
          </a:xfrm>
        </p:grpSpPr>
        <p:sp>
          <p:nvSpPr>
            <p:cNvPr id="24584" name="Line 28"/>
            <p:cNvSpPr>
              <a:spLocks noChangeShapeType="1"/>
            </p:cNvSpPr>
            <p:nvPr/>
          </p:nvSpPr>
          <p:spPr bwMode="auto">
            <a:xfrm>
              <a:off x="2592" y="24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29"/>
            <p:cNvSpPr>
              <a:spLocks noChangeShapeType="1"/>
            </p:cNvSpPr>
            <p:nvPr/>
          </p:nvSpPr>
          <p:spPr bwMode="auto">
            <a:xfrm>
              <a:off x="2592" y="2400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99" name="Rectangle 31"/>
            <p:cNvSpPr>
              <a:spLocks noChangeArrowheads="1"/>
            </p:cNvSpPr>
            <p:nvPr/>
          </p:nvSpPr>
          <p:spPr bwMode="auto">
            <a:xfrm>
              <a:off x="2304" y="1872"/>
              <a:ext cx="1440" cy="38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marL="571500" indent="-571500" algn="l">
                <a:spcBef>
                  <a:spcPct val="20000"/>
                </a:spcBef>
                <a:defRPr kumimoji="1" sz="32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971550" indent="-285750" algn="l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14450" indent="-228600" algn="l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57350" indent="-228600" algn="l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anose="05000000000000000000" pitchFamily="2" charset="2"/>
                <a:buChar char="l"/>
                <a:defRPr kumimoji="1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00000"/>
                <a:buChar char="»"/>
                <a:defRPr kumimoji="1" sz="2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anose="02010609060101010101" pitchFamily="49" charset="-122"/>
                </a:rPr>
                <a:t>按收集方法</a:t>
              </a:r>
              <a:endParaRPr lang="zh-CN" altLang="en-US" sz="3500" b="1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60800" name="Text Box 32"/>
            <p:cNvSpPr txBox="1">
              <a:spLocks noChangeArrowheads="1"/>
            </p:cNvSpPr>
            <p:nvPr/>
          </p:nvSpPr>
          <p:spPr bwMode="auto">
            <a:xfrm rot="10800000" flipV="1">
              <a:off x="2400" y="2688"/>
              <a:ext cx="432" cy="1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观察的数据</a:t>
              </a:r>
              <a:endPara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0801" name="Text Box 33"/>
            <p:cNvSpPr txBox="1">
              <a:spLocks noChangeArrowheads="1"/>
            </p:cNvSpPr>
            <p:nvPr/>
          </p:nvSpPr>
          <p:spPr bwMode="auto">
            <a:xfrm rot="10800000" flipV="1">
              <a:off x="3216" y="2688"/>
              <a:ext cx="432" cy="12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lang="zh-CN" altLang="en-US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实</a:t>
              </a:r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</a:rPr>
                <a:t>验的数据</a:t>
              </a:r>
              <a:endPara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4590" name="Line 34"/>
            <p:cNvSpPr>
              <a:spLocks noChangeShapeType="1"/>
            </p:cNvSpPr>
            <p:nvPr/>
          </p:nvSpPr>
          <p:spPr bwMode="auto">
            <a:xfrm>
              <a:off x="3024" y="225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35"/>
            <p:cNvSpPr>
              <a:spLocks noChangeShapeType="1"/>
            </p:cNvSpPr>
            <p:nvPr/>
          </p:nvSpPr>
          <p:spPr bwMode="auto">
            <a:xfrm>
              <a:off x="3024" y="168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708" y="358031"/>
            <a:ext cx="7571184" cy="1256184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统计数据的分类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按计量尺度分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28775"/>
            <a:ext cx="8458200" cy="4772025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600" b="1" dirty="0">
                <a:solidFill>
                  <a:schemeClr val="tx1"/>
                </a:solidFill>
              </a:rPr>
              <a:t>分类数据</a:t>
            </a:r>
            <a:r>
              <a:rPr lang="en-US" altLang="zh-CN" sz="2600" b="1" dirty="0">
                <a:solidFill>
                  <a:srgbClr val="FFFF99"/>
                </a:solidFill>
                <a:cs typeface="Times New Roman" panose="02020603050405020304" pitchFamily="18" charset="0"/>
              </a:rPr>
              <a:t>(categorical data)</a:t>
            </a:r>
            <a:r>
              <a:rPr lang="en-US" altLang="zh-CN" sz="2600" b="1" dirty="0">
                <a:solidFill>
                  <a:srgbClr val="F0F0F0"/>
                </a:solidFill>
              </a:rPr>
              <a:t> 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只能归于某一类别的非数字型数据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对事物进行分类的结果，数据表现为类别，用文字来表述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例如，人口按性别分为男、女两类</a:t>
            </a:r>
            <a:r>
              <a:rPr lang="zh-CN" altLang="en-US" sz="2200" dirty="0">
                <a:solidFill>
                  <a:srgbClr val="F0F0F0"/>
                </a:solidFill>
              </a:rPr>
              <a:t> </a:t>
            </a:r>
          </a:p>
          <a:p>
            <a:pPr marL="533400" indent="-533400" algn="just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600" b="1" dirty="0">
                <a:solidFill>
                  <a:schemeClr val="tx1"/>
                </a:solidFill>
              </a:rPr>
              <a:t>顺序数据</a:t>
            </a:r>
            <a:r>
              <a:rPr lang="en-US" altLang="zh-CN" sz="2600" b="1" dirty="0">
                <a:solidFill>
                  <a:srgbClr val="FFFF99"/>
                </a:solidFill>
                <a:cs typeface="Times New Roman" panose="02020603050405020304" pitchFamily="18" charset="0"/>
              </a:rPr>
              <a:t>(rank data)</a:t>
            </a:r>
            <a:r>
              <a:rPr lang="en-US" altLang="zh-CN" sz="2600" b="1" dirty="0">
                <a:solidFill>
                  <a:srgbClr val="F0F0F0"/>
                </a:solidFill>
              </a:rPr>
              <a:t> 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只能归于某一</a:t>
            </a:r>
            <a:r>
              <a:rPr lang="zh-CN" altLang="en-US" sz="2200" dirty="0">
                <a:solidFill>
                  <a:srgbClr val="FF0000"/>
                </a:solidFill>
              </a:rPr>
              <a:t>有序</a:t>
            </a:r>
            <a:r>
              <a:rPr lang="zh-CN" altLang="en-US" sz="2200" dirty="0">
                <a:solidFill>
                  <a:schemeClr val="tx1"/>
                </a:solidFill>
              </a:rPr>
              <a:t>类别的非数字型数据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对事物类别顺序的测度，数据表现为类别，用文字来表述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例如，产品分为一等品、二等品、三等品、次品等 </a:t>
            </a:r>
          </a:p>
          <a:p>
            <a:pPr marL="533400" indent="-533400" algn="just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600" b="1" dirty="0">
                <a:solidFill>
                  <a:schemeClr val="tx1"/>
                </a:solidFill>
              </a:rPr>
              <a:t>数值型数据</a:t>
            </a:r>
            <a:r>
              <a:rPr lang="en-US" altLang="zh-CN" sz="2600" b="1" dirty="0">
                <a:solidFill>
                  <a:srgbClr val="FFFF99"/>
                </a:solidFill>
                <a:cs typeface="Times New Roman" panose="02020603050405020304" pitchFamily="18" charset="0"/>
              </a:rPr>
              <a:t>(metric data)</a:t>
            </a:r>
            <a:r>
              <a:rPr lang="en-US" altLang="zh-CN" sz="2600" b="1" dirty="0">
                <a:solidFill>
                  <a:srgbClr val="FFFF99"/>
                </a:solidFill>
              </a:rPr>
              <a:t> 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按数字尺度测量的观察值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</a:rPr>
              <a:t>结果表现为具体的数值，对事物的精确测度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  <a:sym typeface="Wingdings 3" panose="05040102010807070707" pitchFamily="18" charset="2"/>
              </a:rPr>
              <a:t>例如：身高为</a:t>
            </a:r>
            <a:r>
              <a:rPr lang="en-US" altLang="zh-CN" sz="2200" dirty="0">
                <a:solidFill>
                  <a:schemeClr val="tx1"/>
                </a:solidFill>
                <a:sym typeface="Wingdings 3" panose="05040102010807070707" pitchFamily="18" charset="2"/>
              </a:rPr>
              <a:t>175cm</a:t>
            </a:r>
            <a:r>
              <a:rPr lang="zh-CN" altLang="en-US" sz="2200" dirty="0">
                <a:solidFill>
                  <a:schemeClr val="tx1"/>
                </a:solidFill>
                <a:sym typeface="Wingdings 3" panose="05040102010807070707" pitchFamily="18" charset="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Wingdings 3" panose="05040102010807070707" pitchFamily="18" charset="2"/>
              </a:rPr>
              <a:t>168cm</a:t>
            </a:r>
            <a:r>
              <a:rPr lang="zh-CN" altLang="en-US" sz="2200" dirty="0">
                <a:solidFill>
                  <a:schemeClr val="tx1"/>
                </a:solidFill>
                <a:sym typeface="Wingdings 3" panose="05040102010807070707" pitchFamily="18" charset="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Wingdings 3" panose="05040102010807070707" pitchFamily="18" charset="2"/>
              </a:rPr>
              <a:t>183cm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075240" cy="14764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</a:rPr>
              <a:t>统计数据的分类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按收集方法分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700213"/>
            <a:ext cx="8153400" cy="4471987"/>
          </a:xfrm>
          <a:effectLst>
            <a:outerShdw dist="28398" dir="3806097" algn="ctr" rotWithShape="0">
              <a:schemeClr val="bg2"/>
            </a:outerShdw>
          </a:effectLst>
        </p:spPr>
        <p:txBody>
          <a:bodyPr/>
          <a:lstStyle/>
          <a:p>
            <a:pPr marL="533400" indent="-533400" algn="just">
              <a:buFontTx/>
              <a:buAutoNum type="arabicPeriod"/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观测的数据</a:t>
            </a:r>
            <a:r>
              <a:rPr lang="en-US" altLang="zh-CN" sz="3000" b="1" dirty="0">
                <a:solidFill>
                  <a:srgbClr val="FFFF99"/>
                </a:solidFill>
                <a:cs typeface="Times New Roman" panose="02020603050405020304" pitchFamily="18" charset="0"/>
              </a:rPr>
              <a:t>(observational data)</a:t>
            </a:r>
            <a:r>
              <a:rPr lang="en-US" altLang="zh-CN" sz="3000" b="1" dirty="0">
                <a:solidFill>
                  <a:srgbClr val="F0F0F0"/>
                </a:solidFill>
              </a:rPr>
              <a:t> 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1143000" lvl="1" indent="-457200" algn="just"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通过调查或观测而收集到的数据</a:t>
            </a:r>
          </a:p>
          <a:p>
            <a:pPr marL="1143000" lvl="1" indent="-457200" algn="just"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在没有对事物人为控制的条件下而得到的</a:t>
            </a:r>
          </a:p>
          <a:p>
            <a:pPr marL="1143000" lvl="1" indent="-457200" algn="just"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有关社会经济现象的统计数据几乎都是观测数据</a:t>
            </a:r>
          </a:p>
          <a:p>
            <a:pPr marL="533400" indent="-533400" algn="just">
              <a:buFontTx/>
              <a:buAutoNum type="arabicPeriod"/>
              <a:defRPr/>
            </a:pPr>
            <a:r>
              <a:rPr lang="zh-CN" altLang="en-US" sz="2800" b="1" dirty="0"/>
              <a:t>实验的数据</a:t>
            </a:r>
            <a:r>
              <a:rPr lang="en-US" altLang="zh-CN" sz="3000" b="1" dirty="0">
                <a:solidFill>
                  <a:srgbClr val="FFFF99"/>
                </a:solidFill>
                <a:cs typeface="Times New Roman" panose="02020603050405020304" pitchFamily="18" charset="0"/>
              </a:rPr>
              <a:t>(experimental data)</a:t>
            </a:r>
            <a:r>
              <a:rPr lang="en-US" altLang="zh-CN" sz="3000" b="1" dirty="0">
                <a:solidFill>
                  <a:srgbClr val="FFFF99"/>
                </a:solidFill>
              </a:rPr>
              <a:t> </a:t>
            </a:r>
            <a:endParaRPr lang="en-US" altLang="zh-CN" sz="2800" b="1" dirty="0">
              <a:solidFill>
                <a:srgbClr val="FFFF99"/>
              </a:solidFill>
            </a:endParaRPr>
          </a:p>
          <a:p>
            <a:pPr marL="1143000" lvl="1" indent="-457200" algn="just"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在实验中控制实验对象而收集到的数据</a:t>
            </a:r>
          </a:p>
          <a:p>
            <a:pPr marL="1143000" lvl="1" indent="-457200" algn="just"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比如，对一种新药疗效的实验，对一种新的农作物品种的实验等</a:t>
            </a:r>
          </a:p>
          <a:p>
            <a:pPr marL="1143000" lvl="1" indent="-457200" algn="just"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自然科学领域的数据大多数都为实验数据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8075240" cy="1260376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</a:rPr>
              <a:t>统计数据的分类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zh-CN" altLang="en-US" sz="3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按时间状况分</a:t>
            </a:r>
            <a:r>
              <a:rPr lang="en-US" altLang="zh-CN" sz="36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28775"/>
            <a:ext cx="8382000" cy="4543425"/>
          </a:xfrm>
        </p:spPr>
        <p:txBody>
          <a:bodyPr/>
          <a:lstStyle/>
          <a:p>
            <a:pPr marL="533400" indent="-533400" algn="just">
              <a:buFontTx/>
              <a:buAutoNum type="arabicPeriod"/>
              <a:defRPr/>
            </a:pPr>
            <a:r>
              <a:rPr lang="zh-CN" altLang="en-US" sz="3000" dirty="0">
                <a:solidFill>
                  <a:schemeClr val="tx1"/>
                </a:solidFill>
              </a:rPr>
              <a:t>截面数据</a:t>
            </a:r>
            <a:r>
              <a:rPr lang="en-US" altLang="zh-CN" sz="3000" b="1" dirty="0">
                <a:solidFill>
                  <a:srgbClr val="FFFF99"/>
                </a:solidFill>
                <a:cs typeface="Times New Roman" panose="02020603050405020304" pitchFamily="18" charset="0"/>
              </a:rPr>
              <a:t>(cross-sectional data)</a:t>
            </a:r>
            <a:r>
              <a:rPr lang="en-US" altLang="zh-CN" sz="3000" b="1" dirty="0">
                <a:solidFill>
                  <a:srgbClr val="FFFF99"/>
                </a:solidFill>
              </a:rPr>
              <a:t> </a:t>
            </a:r>
            <a:endParaRPr lang="en-US" altLang="zh-CN" sz="3000" dirty="0">
              <a:solidFill>
                <a:srgbClr val="FFFF99"/>
              </a:solidFill>
            </a:endParaRPr>
          </a:p>
          <a:p>
            <a:pPr marL="1143000" lvl="1" indent="-457200" algn="just">
              <a:defRPr/>
            </a:pPr>
            <a:r>
              <a:rPr lang="zh-CN" altLang="en-US" sz="2600" dirty="0">
                <a:solidFill>
                  <a:schemeClr val="tx1"/>
                </a:solidFill>
              </a:rPr>
              <a:t>在相同或近似相同的时间点上收集的数据</a:t>
            </a:r>
          </a:p>
          <a:p>
            <a:pPr marL="1143000" lvl="1" indent="-457200" algn="just">
              <a:defRPr/>
            </a:pPr>
            <a:r>
              <a:rPr lang="zh-CN" altLang="en-US" sz="2600" dirty="0">
                <a:solidFill>
                  <a:schemeClr val="tx1"/>
                </a:solidFill>
              </a:rPr>
              <a:t>描述现象在某一时刻的变化情况</a:t>
            </a:r>
          </a:p>
          <a:p>
            <a:pPr marL="1143000" lvl="1" indent="-457200" algn="just">
              <a:defRPr/>
            </a:pPr>
            <a:r>
              <a:rPr lang="zh-CN" altLang="en-US" sz="2600" dirty="0">
                <a:solidFill>
                  <a:schemeClr val="tx1"/>
                </a:solidFill>
              </a:rPr>
              <a:t>比如，</a:t>
            </a:r>
            <a:r>
              <a:rPr lang="en-US" altLang="zh-CN" sz="2600" dirty="0">
                <a:solidFill>
                  <a:schemeClr val="tx1"/>
                </a:solidFill>
                <a:cs typeface="Times New Roman" panose="02020603050405020304" pitchFamily="18" charset="0"/>
              </a:rPr>
              <a:t>2010</a:t>
            </a:r>
            <a:r>
              <a:rPr lang="zh-CN" altLang="en-US" sz="2600" dirty="0">
                <a:solidFill>
                  <a:schemeClr val="tx1"/>
                </a:solidFill>
              </a:rPr>
              <a:t>年我国各地区的国内生产总值数据</a:t>
            </a:r>
          </a:p>
          <a:p>
            <a:pPr marL="533400" indent="-533400" algn="just">
              <a:buFontTx/>
              <a:buAutoNum type="arabicPeriod"/>
              <a:defRPr/>
            </a:pPr>
            <a:r>
              <a:rPr lang="zh-CN" altLang="en-US" sz="3000" dirty="0">
                <a:solidFill>
                  <a:schemeClr val="tx1"/>
                </a:solidFill>
              </a:rPr>
              <a:t>时间序列数据</a:t>
            </a:r>
            <a:r>
              <a:rPr lang="en-US" altLang="zh-CN" sz="3000" b="1" dirty="0">
                <a:solidFill>
                  <a:srgbClr val="FFFF99"/>
                </a:solidFill>
                <a:cs typeface="Times New Roman" panose="02020603050405020304" pitchFamily="18" charset="0"/>
              </a:rPr>
              <a:t>(time series data)</a:t>
            </a:r>
            <a:r>
              <a:rPr lang="en-US" altLang="zh-CN" sz="3000" b="1" dirty="0">
                <a:solidFill>
                  <a:srgbClr val="FFFF99"/>
                </a:solidFill>
              </a:rPr>
              <a:t> </a:t>
            </a:r>
            <a:endParaRPr lang="en-US" altLang="zh-CN" sz="3000" dirty="0">
              <a:solidFill>
                <a:srgbClr val="FFFF99"/>
              </a:solidFill>
            </a:endParaRPr>
          </a:p>
          <a:p>
            <a:pPr marL="1143000" lvl="1" indent="-457200" algn="just">
              <a:defRPr/>
            </a:pPr>
            <a:r>
              <a:rPr lang="zh-CN" altLang="en-US" sz="2600" dirty="0">
                <a:solidFill>
                  <a:schemeClr val="tx1"/>
                </a:solidFill>
              </a:rPr>
              <a:t>在不同时间上收集到的数据</a:t>
            </a:r>
          </a:p>
          <a:p>
            <a:pPr marL="1143000" lvl="1" indent="-457200" algn="just">
              <a:defRPr/>
            </a:pPr>
            <a:r>
              <a:rPr lang="zh-CN" altLang="en-US" sz="2600" dirty="0">
                <a:solidFill>
                  <a:schemeClr val="tx1"/>
                </a:solidFill>
              </a:rPr>
              <a:t>描述现象随时间变化的情况</a:t>
            </a:r>
          </a:p>
          <a:p>
            <a:pPr marL="1143000" lvl="1" indent="-457200" algn="just">
              <a:defRPr/>
            </a:pPr>
            <a:r>
              <a:rPr lang="zh-CN" altLang="en-US" sz="2600" dirty="0">
                <a:solidFill>
                  <a:schemeClr val="tx1"/>
                </a:solidFill>
              </a:rPr>
              <a:t>比如，</a:t>
            </a:r>
            <a:r>
              <a:rPr lang="en-US" altLang="zh-CN" sz="2600" dirty="0">
                <a:solidFill>
                  <a:schemeClr val="tx1"/>
                </a:solidFill>
                <a:cs typeface="Times New Roman" panose="02020603050405020304" pitchFamily="18" charset="0"/>
              </a:rPr>
              <a:t>2010</a:t>
            </a:r>
            <a:r>
              <a:rPr lang="zh-CN" altLang="en-US" sz="2600" dirty="0">
                <a:solidFill>
                  <a:schemeClr val="tx1"/>
                </a:solidFill>
              </a:rPr>
              <a:t>年至</a:t>
            </a:r>
            <a:r>
              <a:rPr lang="en-US" altLang="zh-CN" sz="2600" dirty="0">
                <a:solidFill>
                  <a:schemeClr val="tx1"/>
                </a:solidFill>
                <a:cs typeface="Times New Roman" panose="02020603050405020304" pitchFamily="18" charset="0"/>
              </a:rPr>
              <a:t>2020</a:t>
            </a:r>
            <a:r>
              <a:rPr lang="zh-CN" altLang="en-US" sz="2600" dirty="0">
                <a:solidFill>
                  <a:schemeClr val="tx1"/>
                </a:solidFill>
              </a:rPr>
              <a:t>年国内生产总值数据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DA7AB-0D93-4AD3-8DD0-AC8A3899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</a:rPr>
              <a:t>统计数据的分类的作用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3F63D-D294-45F6-9D93-9F6DED364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147248" cy="3904456"/>
          </a:xfrm>
        </p:spPr>
        <p:txBody>
          <a:bodyPr/>
          <a:lstStyle/>
          <a:p>
            <a:r>
              <a:rPr lang="zh-CN" altLang="en-US" dirty="0"/>
              <a:t>区分数据的类型是十分重要的。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不同类型的统计数据适用的数据分析方法不同。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4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1181100" y="404664"/>
            <a:ext cx="678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1.3   </a:t>
            </a:r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统计中的几个基本概念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609600" y="1916113"/>
            <a:ext cx="7848600" cy="417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812800" indent="-8128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36800" indent="-5080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94000" indent="-508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51200" indent="-508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08400" indent="-508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65600" indent="-508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defRPr/>
            </a:pP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1.3.1  </a:t>
            </a: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总体和样本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1.3.2  </a:t>
            </a: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参数和统计量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1.3.3  </a:t>
            </a: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变量</a:t>
            </a:r>
          </a:p>
          <a:p>
            <a:pPr eaLnBrk="1" hangingPunct="1">
              <a:lnSpc>
                <a:spcPct val="105000"/>
              </a:lnSpc>
              <a:defRPr/>
            </a:pPr>
            <a:endParaRPr lang="en-US" altLang="zh-CN" sz="3200" b="1" dirty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682" y="389193"/>
            <a:ext cx="6705600" cy="1143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1"/>
                </a:solidFill>
              </a:rPr>
              <a:t>总体和样本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628775"/>
            <a:ext cx="8458200" cy="4619625"/>
          </a:xfrm>
        </p:spPr>
        <p:txBody>
          <a:bodyPr/>
          <a:lstStyle/>
          <a:p>
            <a:pPr marL="533400" indent="-533400">
              <a:buFontTx/>
              <a:buAutoNum type="arabicPeriod"/>
              <a:defRPr/>
            </a:pPr>
            <a:r>
              <a:rPr lang="zh-CN" altLang="en-US" sz="3000" b="1" dirty="0"/>
              <a:t>总体</a:t>
            </a:r>
            <a:r>
              <a:rPr lang="en-US" altLang="zh-CN" sz="3000" b="1" dirty="0">
                <a:solidFill>
                  <a:srgbClr val="FFFF99"/>
                </a:solidFill>
              </a:rPr>
              <a:t>(population)</a:t>
            </a:r>
          </a:p>
          <a:p>
            <a:pPr marL="1143000" lvl="1" indent="-457200">
              <a:defRPr/>
            </a:pPr>
            <a:r>
              <a:rPr lang="zh-CN" altLang="en-US" sz="2600" dirty="0"/>
              <a:t>所研究的全部个体</a:t>
            </a:r>
            <a:r>
              <a:rPr lang="en-US" altLang="zh-CN" sz="2600" dirty="0"/>
              <a:t>(</a:t>
            </a:r>
            <a:r>
              <a:rPr lang="zh-CN" altLang="en-US" sz="2600" dirty="0"/>
              <a:t>数据</a:t>
            </a:r>
            <a:r>
              <a:rPr lang="en-US" altLang="zh-CN" sz="2600" dirty="0"/>
              <a:t>) </a:t>
            </a:r>
            <a:r>
              <a:rPr lang="zh-CN" altLang="en-US" sz="2600" dirty="0"/>
              <a:t>的集合，其中的每一个个体也称为元素</a:t>
            </a:r>
          </a:p>
          <a:p>
            <a:pPr marL="1143000" lvl="1" indent="-457200">
              <a:defRPr/>
            </a:pPr>
            <a:r>
              <a:rPr lang="zh-CN" altLang="en-US" sz="2600" dirty="0"/>
              <a:t>分为有限总体和无限总体</a:t>
            </a:r>
          </a:p>
          <a:p>
            <a:pPr marL="1466850" lvl="2" indent="-381000">
              <a:defRPr/>
            </a:pPr>
            <a:r>
              <a:rPr lang="zh-CN" altLang="en-US" sz="2200" dirty="0"/>
              <a:t>有限总体的范围能够明确确定，且元素的数目是有限的</a:t>
            </a:r>
          </a:p>
          <a:p>
            <a:pPr marL="1466850" lvl="2" indent="-381000">
              <a:defRPr/>
            </a:pPr>
            <a:r>
              <a:rPr lang="zh-CN" altLang="en-US" sz="2200" dirty="0"/>
              <a:t>无限总体所包括的元素是无限的，不可数的</a:t>
            </a:r>
          </a:p>
          <a:p>
            <a:pPr marL="533400" indent="-533400" algn="just">
              <a:buFontTx/>
              <a:buAutoNum type="arabicPeriod"/>
              <a:defRPr/>
            </a:pPr>
            <a:r>
              <a:rPr lang="zh-CN" altLang="en-US" sz="3000" b="1" dirty="0"/>
              <a:t>样本 </a:t>
            </a:r>
            <a:r>
              <a:rPr lang="en-US" altLang="zh-CN" sz="3000" b="1" dirty="0">
                <a:solidFill>
                  <a:srgbClr val="FFFF99"/>
                </a:solidFill>
              </a:rPr>
              <a:t>(sample)</a:t>
            </a:r>
          </a:p>
          <a:p>
            <a:pPr marL="1143000" lvl="1" indent="-457200" algn="just">
              <a:defRPr/>
            </a:pPr>
            <a:r>
              <a:rPr lang="zh-CN" altLang="en-US" sz="2600" dirty="0"/>
              <a:t>从总体中抽取的一部分元素的集合</a:t>
            </a:r>
          </a:p>
          <a:p>
            <a:pPr marL="1143000" lvl="1" indent="-457200" algn="just">
              <a:defRPr/>
            </a:pPr>
            <a:r>
              <a:rPr lang="zh-CN" altLang="en-US" sz="2600" dirty="0"/>
              <a:t>构成样本的元素的数目称为样本容量或样本量</a:t>
            </a:r>
            <a:endParaRPr lang="en-US" altLang="zh-CN" sz="2600" dirty="0">
              <a:solidFill>
                <a:srgbClr val="FFFF99"/>
              </a:solidFill>
            </a:endParaRPr>
          </a:p>
        </p:txBody>
      </p:sp>
      <p:grpSp>
        <p:nvGrpSpPr>
          <p:cNvPr id="34820" name="Group 29"/>
          <p:cNvGrpSpPr>
            <a:grpSpLocks/>
          </p:cNvGrpSpPr>
          <p:nvPr/>
        </p:nvGrpSpPr>
        <p:grpSpPr bwMode="auto">
          <a:xfrm>
            <a:off x="7235825" y="4005263"/>
            <a:ext cx="1582738" cy="1473200"/>
            <a:chOff x="2736" y="2400"/>
            <a:chExt cx="1317" cy="1144"/>
          </a:xfrm>
        </p:grpSpPr>
        <p:sp>
          <p:nvSpPr>
            <p:cNvPr id="34821" name="Freeform 8"/>
            <p:cNvSpPr>
              <a:spLocks/>
            </p:cNvSpPr>
            <p:nvPr/>
          </p:nvSpPr>
          <p:spPr bwMode="auto">
            <a:xfrm>
              <a:off x="2736" y="2400"/>
              <a:ext cx="1317" cy="1085"/>
            </a:xfrm>
            <a:custGeom>
              <a:avLst/>
              <a:gdLst>
                <a:gd name="T0" fmla="*/ 327 w 1683"/>
                <a:gd name="T1" fmla="*/ 59 h 1888"/>
                <a:gd name="T2" fmla="*/ 242 w 1683"/>
                <a:gd name="T3" fmla="*/ 93 h 1888"/>
                <a:gd name="T4" fmla="*/ 164 w 1683"/>
                <a:gd name="T5" fmla="*/ 136 h 1888"/>
                <a:gd name="T6" fmla="*/ 100 w 1683"/>
                <a:gd name="T7" fmla="*/ 187 h 1888"/>
                <a:gd name="T8" fmla="*/ 50 w 1683"/>
                <a:gd name="T9" fmla="*/ 247 h 1888"/>
                <a:gd name="T10" fmla="*/ 16 w 1683"/>
                <a:gd name="T11" fmla="*/ 312 h 1888"/>
                <a:gd name="T12" fmla="*/ 0 w 1683"/>
                <a:gd name="T13" fmla="*/ 379 h 1888"/>
                <a:gd name="T14" fmla="*/ 2 w 1683"/>
                <a:gd name="T15" fmla="*/ 446 h 1888"/>
                <a:gd name="T16" fmla="*/ 24 w 1683"/>
                <a:gd name="T17" fmla="*/ 513 h 1888"/>
                <a:gd name="T18" fmla="*/ 57 w 1683"/>
                <a:gd name="T19" fmla="*/ 588 h 1888"/>
                <a:gd name="T20" fmla="*/ 89 w 1683"/>
                <a:gd name="T21" fmla="*/ 661 h 1888"/>
                <a:gd name="T22" fmla="*/ 119 w 1683"/>
                <a:gd name="T23" fmla="*/ 728 h 1888"/>
                <a:gd name="T24" fmla="*/ 142 w 1683"/>
                <a:gd name="T25" fmla="*/ 788 h 1888"/>
                <a:gd name="T26" fmla="*/ 162 w 1683"/>
                <a:gd name="T27" fmla="*/ 836 h 1888"/>
                <a:gd name="T28" fmla="*/ 174 w 1683"/>
                <a:gd name="T29" fmla="*/ 873 h 1888"/>
                <a:gd name="T30" fmla="*/ 181 w 1683"/>
                <a:gd name="T31" fmla="*/ 896 h 1888"/>
                <a:gd name="T32" fmla="*/ 180 w 1683"/>
                <a:gd name="T33" fmla="*/ 905 h 1888"/>
                <a:gd name="T34" fmla="*/ 211 w 1683"/>
                <a:gd name="T35" fmla="*/ 952 h 1888"/>
                <a:gd name="T36" fmla="*/ 256 w 1683"/>
                <a:gd name="T37" fmla="*/ 993 h 1888"/>
                <a:gd name="T38" fmla="*/ 319 w 1683"/>
                <a:gd name="T39" fmla="*/ 1030 h 1888"/>
                <a:gd name="T40" fmla="*/ 390 w 1683"/>
                <a:gd name="T41" fmla="*/ 1056 h 1888"/>
                <a:gd name="T42" fmla="*/ 472 w 1683"/>
                <a:gd name="T43" fmla="*/ 1076 h 1888"/>
                <a:gd name="T44" fmla="*/ 560 w 1683"/>
                <a:gd name="T45" fmla="*/ 1084 h 1888"/>
                <a:gd name="T46" fmla="*/ 653 w 1683"/>
                <a:gd name="T47" fmla="*/ 1083 h 1888"/>
                <a:gd name="T48" fmla="*/ 745 w 1683"/>
                <a:gd name="T49" fmla="*/ 1072 h 1888"/>
                <a:gd name="T50" fmla="*/ 838 w 1683"/>
                <a:gd name="T51" fmla="*/ 1050 h 1888"/>
                <a:gd name="T52" fmla="*/ 929 w 1683"/>
                <a:gd name="T53" fmla="*/ 1021 h 1888"/>
                <a:gd name="T54" fmla="*/ 1014 w 1683"/>
                <a:gd name="T55" fmla="*/ 988 h 1888"/>
                <a:gd name="T56" fmla="*/ 1089 w 1683"/>
                <a:gd name="T57" fmla="*/ 947 h 1888"/>
                <a:gd name="T58" fmla="*/ 1152 w 1683"/>
                <a:gd name="T59" fmla="*/ 904 h 1888"/>
                <a:gd name="T60" fmla="*/ 1199 w 1683"/>
                <a:gd name="T61" fmla="*/ 859 h 1888"/>
                <a:gd name="T62" fmla="*/ 1229 w 1683"/>
                <a:gd name="T63" fmla="*/ 813 h 1888"/>
                <a:gd name="T64" fmla="*/ 1244 w 1683"/>
                <a:gd name="T65" fmla="*/ 767 h 1888"/>
                <a:gd name="T66" fmla="*/ 1243 w 1683"/>
                <a:gd name="T67" fmla="*/ 724 h 1888"/>
                <a:gd name="T68" fmla="*/ 1223 w 1683"/>
                <a:gd name="T69" fmla="*/ 670 h 1888"/>
                <a:gd name="T70" fmla="*/ 1204 w 1683"/>
                <a:gd name="T71" fmla="*/ 604 h 1888"/>
                <a:gd name="T72" fmla="*/ 1196 w 1683"/>
                <a:gd name="T73" fmla="*/ 543 h 1888"/>
                <a:gd name="T74" fmla="*/ 1200 w 1683"/>
                <a:gd name="T75" fmla="*/ 488 h 1888"/>
                <a:gd name="T76" fmla="*/ 1218 w 1683"/>
                <a:gd name="T77" fmla="*/ 443 h 1888"/>
                <a:gd name="T78" fmla="*/ 1246 w 1683"/>
                <a:gd name="T79" fmla="*/ 410 h 1888"/>
                <a:gd name="T80" fmla="*/ 1283 w 1683"/>
                <a:gd name="T81" fmla="*/ 393 h 1888"/>
                <a:gd name="T82" fmla="*/ 1303 w 1683"/>
                <a:gd name="T83" fmla="*/ 380 h 1888"/>
                <a:gd name="T84" fmla="*/ 1314 w 1683"/>
                <a:gd name="T85" fmla="*/ 352 h 1888"/>
                <a:gd name="T86" fmla="*/ 1316 w 1683"/>
                <a:gd name="T87" fmla="*/ 311 h 1888"/>
                <a:gd name="T88" fmla="*/ 1308 w 1683"/>
                <a:gd name="T89" fmla="*/ 263 h 1888"/>
                <a:gd name="T90" fmla="*/ 1290 w 1683"/>
                <a:gd name="T91" fmla="*/ 208 h 1888"/>
                <a:gd name="T92" fmla="*/ 1265 w 1683"/>
                <a:gd name="T93" fmla="*/ 157 h 1888"/>
                <a:gd name="T94" fmla="*/ 1227 w 1683"/>
                <a:gd name="T95" fmla="*/ 116 h 1888"/>
                <a:gd name="T96" fmla="*/ 1175 w 1683"/>
                <a:gd name="T97" fmla="*/ 79 h 1888"/>
                <a:gd name="T98" fmla="*/ 1106 w 1683"/>
                <a:gd name="T99" fmla="*/ 49 h 1888"/>
                <a:gd name="T100" fmla="*/ 1024 w 1683"/>
                <a:gd name="T101" fmla="*/ 25 h 1888"/>
                <a:gd name="T102" fmla="*/ 930 w 1683"/>
                <a:gd name="T103" fmla="*/ 10 h 1888"/>
                <a:gd name="T104" fmla="*/ 827 w 1683"/>
                <a:gd name="T105" fmla="*/ 1 h 1888"/>
                <a:gd name="T106" fmla="*/ 719 w 1683"/>
                <a:gd name="T107" fmla="*/ 2 h 1888"/>
                <a:gd name="T108" fmla="*/ 606 w 1683"/>
                <a:gd name="T109" fmla="*/ 9 h 1888"/>
                <a:gd name="T110" fmla="*/ 488 w 1683"/>
                <a:gd name="T111" fmla="*/ 24 h 1888"/>
                <a:gd name="T112" fmla="*/ 374 w 1683"/>
                <a:gd name="T113" fmla="*/ 47 h 188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683" h="1888">
                  <a:moveTo>
                    <a:pt x="478" y="82"/>
                  </a:moveTo>
                  <a:lnTo>
                    <a:pt x="418" y="103"/>
                  </a:lnTo>
                  <a:lnTo>
                    <a:pt x="362" y="129"/>
                  </a:lnTo>
                  <a:lnTo>
                    <a:pt x="309" y="161"/>
                  </a:lnTo>
                  <a:lnTo>
                    <a:pt x="256" y="196"/>
                  </a:lnTo>
                  <a:lnTo>
                    <a:pt x="210" y="236"/>
                  </a:lnTo>
                  <a:lnTo>
                    <a:pt x="166" y="280"/>
                  </a:lnTo>
                  <a:lnTo>
                    <a:pt x="128" y="326"/>
                  </a:lnTo>
                  <a:lnTo>
                    <a:pt x="93" y="378"/>
                  </a:lnTo>
                  <a:lnTo>
                    <a:pt x="64" y="430"/>
                  </a:lnTo>
                  <a:lnTo>
                    <a:pt x="39" y="485"/>
                  </a:lnTo>
                  <a:lnTo>
                    <a:pt x="20" y="543"/>
                  </a:lnTo>
                  <a:lnTo>
                    <a:pt x="7" y="601"/>
                  </a:lnTo>
                  <a:lnTo>
                    <a:pt x="0" y="659"/>
                  </a:lnTo>
                  <a:lnTo>
                    <a:pt x="0" y="719"/>
                  </a:lnTo>
                  <a:lnTo>
                    <a:pt x="3" y="776"/>
                  </a:lnTo>
                  <a:lnTo>
                    <a:pt x="13" y="834"/>
                  </a:lnTo>
                  <a:lnTo>
                    <a:pt x="31" y="893"/>
                  </a:lnTo>
                  <a:lnTo>
                    <a:pt x="53" y="957"/>
                  </a:lnTo>
                  <a:lnTo>
                    <a:pt x="73" y="1024"/>
                  </a:lnTo>
                  <a:lnTo>
                    <a:pt x="95" y="1087"/>
                  </a:lnTo>
                  <a:lnTo>
                    <a:pt x="114" y="1150"/>
                  </a:lnTo>
                  <a:lnTo>
                    <a:pt x="134" y="1209"/>
                  </a:lnTo>
                  <a:lnTo>
                    <a:pt x="152" y="1266"/>
                  </a:lnTo>
                  <a:lnTo>
                    <a:pt x="166" y="1321"/>
                  </a:lnTo>
                  <a:lnTo>
                    <a:pt x="182" y="1371"/>
                  </a:lnTo>
                  <a:lnTo>
                    <a:pt x="195" y="1414"/>
                  </a:lnTo>
                  <a:lnTo>
                    <a:pt x="207" y="1455"/>
                  </a:lnTo>
                  <a:lnTo>
                    <a:pt x="216" y="1488"/>
                  </a:lnTo>
                  <a:lnTo>
                    <a:pt x="222" y="1519"/>
                  </a:lnTo>
                  <a:lnTo>
                    <a:pt x="227" y="1541"/>
                  </a:lnTo>
                  <a:lnTo>
                    <a:pt x="231" y="1559"/>
                  </a:lnTo>
                  <a:lnTo>
                    <a:pt x="232" y="1568"/>
                  </a:lnTo>
                  <a:lnTo>
                    <a:pt x="230" y="1575"/>
                  </a:lnTo>
                  <a:lnTo>
                    <a:pt x="247" y="1616"/>
                  </a:lnTo>
                  <a:lnTo>
                    <a:pt x="269" y="1657"/>
                  </a:lnTo>
                  <a:lnTo>
                    <a:pt x="294" y="1694"/>
                  </a:lnTo>
                  <a:lnTo>
                    <a:pt x="327" y="1728"/>
                  </a:lnTo>
                  <a:lnTo>
                    <a:pt x="365" y="1763"/>
                  </a:lnTo>
                  <a:lnTo>
                    <a:pt x="408" y="1793"/>
                  </a:lnTo>
                  <a:lnTo>
                    <a:pt x="452" y="1817"/>
                  </a:lnTo>
                  <a:lnTo>
                    <a:pt x="498" y="1838"/>
                  </a:lnTo>
                  <a:lnTo>
                    <a:pt x="550" y="1858"/>
                  </a:lnTo>
                  <a:lnTo>
                    <a:pt x="603" y="1872"/>
                  </a:lnTo>
                  <a:lnTo>
                    <a:pt x="660" y="1881"/>
                  </a:lnTo>
                  <a:lnTo>
                    <a:pt x="716" y="1887"/>
                  </a:lnTo>
                  <a:lnTo>
                    <a:pt x="775" y="1885"/>
                  </a:lnTo>
                  <a:lnTo>
                    <a:pt x="835" y="1884"/>
                  </a:lnTo>
                  <a:lnTo>
                    <a:pt x="894" y="1876"/>
                  </a:lnTo>
                  <a:lnTo>
                    <a:pt x="952" y="1865"/>
                  </a:lnTo>
                  <a:lnTo>
                    <a:pt x="1011" y="1849"/>
                  </a:lnTo>
                  <a:lnTo>
                    <a:pt x="1071" y="1827"/>
                  </a:lnTo>
                  <a:lnTo>
                    <a:pt x="1132" y="1803"/>
                  </a:lnTo>
                  <a:lnTo>
                    <a:pt x="1187" y="1777"/>
                  </a:lnTo>
                  <a:lnTo>
                    <a:pt x="1243" y="1747"/>
                  </a:lnTo>
                  <a:lnTo>
                    <a:pt x="1296" y="1719"/>
                  </a:lnTo>
                  <a:lnTo>
                    <a:pt x="1346" y="1683"/>
                  </a:lnTo>
                  <a:lnTo>
                    <a:pt x="1391" y="1648"/>
                  </a:lnTo>
                  <a:lnTo>
                    <a:pt x="1434" y="1611"/>
                  </a:lnTo>
                  <a:lnTo>
                    <a:pt x="1472" y="1573"/>
                  </a:lnTo>
                  <a:lnTo>
                    <a:pt x="1503" y="1535"/>
                  </a:lnTo>
                  <a:lnTo>
                    <a:pt x="1532" y="1495"/>
                  </a:lnTo>
                  <a:lnTo>
                    <a:pt x="1554" y="1455"/>
                  </a:lnTo>
                  <a:lnTo>
                    <a:pt x="1571" y="1414"/>
                  </a:lnTo>
                  <a:lnTo>
                    <a:pt x="1585" y="1374"/>
                  </a:lnTo>
                  <a:lnTo>
                    <a:pt x="1590" y="1335"/>
                  </a:lnTo>
                  <a:lnTo>
                    <a:pt x="1591" y="1297"/>
                  </a:lnTo>
                  <a:lnTo>
                    <a:pt x="1589" y="1260"/>
                  </a:lnTo>
                  <a:lnTo>
                    <a:pt x="1581" y="1224"/>
                  </a:lnTo>
                  <a:lnTo>
                    <a:pt x="1563" y="1165"/>
                  </a:lnTo>
                  <a:lnTo>
                    <a:pt x="1549" y="1108"/>
                  </a:lnTo>
                  <a:lnTo>
                    <a:pt x="1538" y="1051"/>
                  </a:lnTo>
                  <a:lnTo>
                    <a:pt x="1531" y="996"/>
                  </a:lnTo>
                  <a:lnTo>
                    <a:pt x="1528" y="944"/>
                  </a:lnTo>
                  <a:lnTo>
                    <a:pt x="1530" y="894"/>
                  </a:lnTo>
                  <a:lnTo>
                    <a:pt x="1534" y="849"/>
                  </a:lnTo>
                  <a:lnTo>
                    <a:pt x="1543" y="807"/>
                  </a:lnTo>
                  <a:lnTo>
                    <a:pt x="1557" y="771"/>
                  </a:lnTo>
                  <a:lnTo>
                    <a:pt x="1572" y="738"/>
                  </a:lnTo>
                  <a:lnTo>
                    <a:pt x="1592" y="713"/>
                  </a:lnTo>
                  <a:lnTo>
                    <a:pt x="1613" y="694"/>
                  </a:lnTo>
                  <a:lnTo>
                    <a:pt x="1639" y="684"/>
                  </a:lnTo>
                  <a:lnTo>
                    <a:pt x="1652" y="675"/>
                  </a:lnTo>
                  <a:lnTo>
                    <a:pt x="1665" y="661"/>
                  </a:lnTo>
                  <a:lnTo>
                    <a:pt x="1674" y="640"/>
                  </a:lnTo>
                  <a:lnTo>
                    <a:pt x="1679" y="613"/>
                  </a:lnTo>
                  <a:lnTo>
                    <a:pt x="1681" y="582"/>
                  </a:lnTo>
                  <a:lnTo>
                    <a:pt x="1682" y="542"/>
                  </a:lnTo>
                  <a:lnTo>
                    <a:pt x="1678" y="500"/>
                  </a:lnTo>
                  <a:lnTo>
                    <a:pt x="1671" y="457"/>
                  </a:lnTo>
                  <a:lnTo>
                    <a:pt x="1663" y="409"/>
                  </a:lnTo>
                  <a:lnTo>
                    <a:pt x="1648" y="362"/>
                  </a:lnTo>
                  <a:lnTo>
                    <a:pt x="1634" y="311"/>
                  </a:lnTo>
                  <a:lnTo>
                    <a:pt x="1617" y="274"/>
                  </a:lnTo>
                  <a:lnTo>
                    <a:pt x="1597" y="236"/>
                  </a:lnTo>
                  <a:lnTo>
                    <a:pt x="1568" y="201"/>
                  </a:lnTo>
                  <a:lnTo>
                    <a:pt x="1538" y="168"/>
                  </a:lnTo>
                  <a:lnTo>
                    <a:pt x="1501" y="137"/>
                  </a:lnTo>
                  <a:lnTo>
                    <a:pt x="1459" y="110"/>
                  </a:lnTo>
                  <a:lnTo>
                    <a:pt x="1413" y="85"/>
                  </a:lnTo>
                  <a:lnTo>
                    <a:pt x="1362" y="65"/>
                  </a:lnTo>
                  <a:lnTo>
                    <a:pt x="1308" y="44"/>
                  </a:lnTo>
                  <a:lnTo>
                    <a:pt x="1251" y="29"/>
                  </a:lnTo>
                  <a:lnTo>
                    <a:pt x="1189" y="18"/>
                  </a:lnTo>
                  <a:lnTo>
                    <a:pt x="1125" y="7"/>
                  </a:lnTo>
                  <a:lnTo>
                    <a:pt x="1057" y="2"/>
                  </a:lnTo>
                  <a:lnTo>
                    <a:pt x="990" y="0"/>
                  </a:lnTo>
                  <a:lnTo>
                    <a:pt x="919" y="4"/>
                  </a:lnTo>
                  <a:lnTo>
                    <a:pt x="845" y="7"/>
                  </a:lnTo>
                  <a:lnTo>
                    <a:pt x="774" y="15"/>
                  </a:lnTo>
                  <a:lnTo>
                    <a:pt x="700" y="29"/>
                  </a:lnTo>
                  <a:lnTo>
                    <a:pt x="624" y="42"/>
                  </a:lnTo>
                  <a:lnTo>
                    <a:pt x="551" y="61"/>
                  </a:lnTo>
                  <a:lnTo>
                    <a:pt x="478" y="82"/>
                  </a:lnTo>
                </a:path>
              </a:pathLst>
            </a:custGeom>
            <a:solidFill>
              <a:srgbClr val="FCFEB9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" name="Rectangle 11"/>
            <p:cNvSpPr>
              <a:spLocks noChangeArrowheads="1"/>
            </p:cNvSpPr>
            <p:nvPr/>
          </p:nvSpPr>
          <p:spPr bwMode="auto">
            <a:xfrm>
              <a:off x="2864" y="2499"/>
              <a:ext cx="419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000" b="1">
                  <a:solidFill>
                    <a:schemeClr val="bg2"/>
                  </a:solidFill>
                  <a:latin typeface="Wingdings" panose="05000000000000000000" pitchFamily="2" charset="2"/>
                </a:rPr>
                <a:t></a:t>
              </a:r>
            </a:p>
          </p:txBody>
        </p:sp>
        <p:sp>
          <p:nvSpPr>
            <p:cNvPr id="34823" name="Rectangle 12"/>
            <p:cNvSpPr>
              <a:spLocks noChangeArrowheads="1"/>
            </p:cNvSpPr>
            <p:nvPr/>
          </p:nvSpPr>
          <p:spPr bwMode="auto">
            <a:xfrm>
              <a:off x="3523" y="2639"/>
              <a:ext cx="419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000" b="1">
                  <a:solidFill>
                    <a:schemeClr val="bg2"/>
                  </a:solidFill>
                  <a:latin typeface="Wingdings" panose="05000000000000000000" pitchFamily="2" charset="2"/>
                </a:rPr>
                <a:t></a:t>
              </a:r>
            </a:p>
          </p:txBody>
        </p:sp>
        <p:sp>
          <p:nvSpPr>
            <p:cNvPr id="34824" name="Rectangle 13"/>
            <p:cNvSpPr>
              <a:spLocks noChangeArrowheads="1"/>
            </p:cNvSpPr>
            <p:nvPr/>
          </p:nvSpPr>
          <p:spPr bwMode="auto">
            <a:xfrm>
              <a:off x="2946" y="3120"/>
              <a:ext cx="419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000" b="1">
                  <a:solidFill>
                    <a:schemeClr val="bg2"/>
                  </a:solidFill>
                  <a:latin typeface="Wingdings" panose="05000000000000000000" pitchFamily="2" charset="2"/>
                </a:rPr>
                <a:t></a:t>
              </a:r>
            </a:p>
          </p:txBody>
        </p:sp>
        <p:sp>
          <p:nvSpPr>
            <p:cNvPr id="34825" name="Rectangle 14"/>
            <p:cNvSpPr>
              <a:spLocks noChangeArrowheads="1"/>
            </p:cNvSpPr>
            <p:nvPr/>
          </p:nvSpPr>
          <p:spPr bwMode="auto">
            <a:xfrm>
              <a:off x="3329" y="2400"/>
              <a:ext cx="419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000" b="1">
                  <a:solidFill>
                    <a:schemeClr val="bg2"/>
                  </a:solidFill>
                  <a:latin typeface="Wingdings" panose="05000000000000000000" pitchFamily="2" charset="2"/>
                </a:rPr>
                <a:t></a:t>
              </a:r>
            </a:p>
          </p:txBody>
        </p:sp>
        <p:sp>
          <p:nvSpPr>
            <p:cNvPr id="34826" name="Rectangle 15"/>
            <p:cNvSpPr>
              <a:spLocks noChangeArrowheads="1"/>
            </p:cNvSpPr>
            <p:nvPr/>
          </p:nvSpPr>
          <p:spPr bwMode="auto">
            <a:xfrm>
              <a:off x="3523" y="3025"/>
              <a:ext cx="419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000" b="1">
                  <a:solidFill>
                    <a:schemeClr val="bg2"/>
                  </a:solidFill>
                  <a:latin typeface="Wingdings" panose="05000000000000000000" pitchFamily="2" charset="2"/>
                </a:rPr>
                <a:t></a:t>
              </a:r>
            </a:p>
          </p:txBody>
        </p:sp>
        <p:grpSp>
          <p:nvGrpSpPr>
            <p:cNvPr id="34827" name="Group 20"/>
            <p:cNvGrpSpPr>
              <a:grpSpLocks/>
            </p:cNvGrpSpPr>
            <p:nvPr/>
          </p:nvGrpSpPr>
          <p:grpSpPr bwMode="auto">
            <a:xfrm>
              <a:off x="2886" y="2784"/>
              <a:ext cx="782" cy="424"/>
              <a:chOff x="2886" y="2784"/>
              <a:chExt cx="782" cy="424"/>
            </a:xfrm>
          </p:grpSpPr>
          <p:sp>
            <p:nvSpPr>
              <p:cNvPr id="34828" name="Oval 21"/>
              <p:cNvSpPr>
                <a:spLocks noChangeArrowheads="1"/>
              </p:cNvSpPr>
              <p:nvPr/>
            </p:nvSpPr>
            <p:spPr bwMode="auto">
              <a:xfrm>
                <a:off x="2886" y="2789"/>
                <a:ext cx="782" cy="35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2118" name="Rectangle 22"/>
              <p:cNvSpPr>
                <a:spLocks noChangeArrowheads="1"/>
              </p:cNvSpPr>
              <p:nvPr/>
            </p:nvSpPr>
            <p:spPr bwMode="auto">
              <a:xfrm>
                <a:off x="2949" y="2783"/>
                <a:ext cx="419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3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Wingdings" panose="05000000000000000000" pitchFamily="2" charset="2"/>
                  </a:rPr>
                  <a:t></a:t>
                </a:r>
              </a:p>
            </p:txBody>
          </p:sp>
          <p:sp>
            <p:nvSpPr>
              <p:cNvPr id="132119" name="Rectangle 23"/>
              <p:cNvSpPr>
                <a:spLocks noChangeArrowheads="1"/>
              </p:cNvSpPr>
              <p:nvPr/>
            </p:nvSpPr>
            <p:spPr bwMode="auto">
              <a:xfrm>
                <a:off x="3235" y="2783"/>
                <a:ext cx="419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3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Wingdings" panose="05000000000000000000" pitchFamily="2" charset="2"/>
                  </a:rPr>
                  <a:t>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260648"/>
            <a:ext cx="6705600" cy="1143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1"/>
                </a:solidFill>
              </a:rPr>
              <a:t>参数和统计量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-56682" y="1268760"/>
            <a:ext cx="9143063" cy="5406206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参数</a:t>
            </a:r>
            <a:r>
              <a:rPr lang="en-US" altLang="zh-CN" sz="2400" b="1" dirty="0">
                <a:solidFill>
                  <a:srgbClr val="FFFF99"/>
                </a:solidFill>
              </a:rPr>
              <a:t>(parameter)</a:t>
            </a:r>
            <a:endParaRPr lang="en-US" altLang="zh-CN" sz="2400" b="1" dirty="0">
              <a:solidFill>
                <a:srgbClr val="FFFF99"/>
              </a:solidFill>
              <a:latin typeface="Times New Roman" panose="02020603050405020304" pitchFamily="18" charset="0"/>
            </a:endParaRPr>
          </a:p>
          <a:p>
            <a:pPr marL="1143000" lvl="1" indent="-457200">
              <a:lnSpc>
                <a:spcPct val="90000"/>
              </a:lnSpc>
              <a:defRPr/>
            </a:pPr>
            <a:r>
              <a:rPr lang="zh-CN" altLang="en-US" sz="2200" b="1" dirty="0">
                <a:solidFill>
                  <a:schemeClr val="bg2">
                    <a:lumMod val="10000"/>
                  </a:schemeClr>
                </a:solidFill>
              </a:rPr>
              <a:t>描述</a:t>
            </a:r>
            <a:r>
              <a:rPr lang="zh-CN" altLang="en-US" sz="2200" b="1" dirty="0">
                <a:solidFill>
                  <a:srgbClr val="FF0000"/>
                </a:solidFill>
              </a:rPr>
              <a:t>总体特征</a:t>
            </a:r>
            <a:r>
              <a:rPr lang="zh-CN" altLang="en-US" sz="2200" b="1" dirty="0">
                <a:solidFill>
                  <a:schemeClr val="bg2">
                    <a:lumMod val="10000"/>
                  </a:schemeClr>
                </a:solidFill>
              </a:rPr>
              <a:t>的概括性数字度量，是研究者想要了解的</a:t>
            </a:r>
            <a:r>
              <a:rPr lang="zh-CN" altLang="en-US" sz="2200" b="1" dirty="0">
                <a:solidFill>
                  <a:srgbClr val="FF0000"/>
                </a:solidFill>
              </a:rPr>
              <a:t>总体</a:t>
            </a:r>
            <a:r>
              <a:rPr lang="zh-CN" altLang="en-US" sz="2200" b="1" dirty="0">
                <a:solidFill>
                  <a:schemeClr val="bg2">
                    <a:lumMod val="10000"/>
                  </a:schemeClr>
                </a:solidFill>
              </a:rPr>
              <a:t>的某种特征值。</a:t>
            </a:r>
          </a:p>
          <a:p>
            <a:pPr marL="1143000" lvl="1" indent="-457200">
              <a:lnSpc>
                <a:spcPct val="9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所关心的参数主要有总体均值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、标准差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、总体比例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等。</a:t>
            </a:r>
          </a:p>
          <a:p>
            <a:pPr marL="1143000" lvl="1" indent="-457200">
              <a:lnSpc>
                <a:spcPct val="9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总体参数通常用希腊字母表示 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1143000" lvl="1" indent="-457200">
              <a:lnSpc>
                <a:spcPct val="90000"/>
              </a:lnSpc>
              <a:defRPr/>
            </a:pPr>
            <a:r>
              <a:rPr lang="zh-CN" altLang="en-US" sz="2200" dirty="0">
                <a:latin typeface="Times New Roman" panose="02020603050405020304" pitchFamily="18" charset="0"/>
              </a:rPr>
              <a:t>总体数据通常是不知道的，所以参数是一个未知的常数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marL="1143000" lvl="1" indent="-457200">
              <a:lnSpc>
                <a:spcPct val="90000"/>
              </a:lnSpc>
              <a:defRPr/>
            </a:pP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533400" indent="-533400" algn="just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统计量</a:t>
            </a:r>
            <a:r>
              <a:rPr lang="en-US" altLang="zh-CN" sz="2400" b="1" dirty="0">
                <a:solidFill>
                  <a:srgbClr val="FFFF99"/>
                </a:solidFill>
              </a:rPr>
              <a:t>(statistic)</a:t>
            </a:r>
            <a:endParaRPr lang="en-US" altLang="zh-CN" sz="2400" b="1" dirty="0">
              <a:solidFill>
                <a:srgbClr val="FFFF99"/>
              </a:solidFill>
              <a:latin typeface="Times New Roman" panose="02020603050405020304" pitchFamily="18" charset="0"/>
            </a:endParaRP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200" b="1" dirty="0"/>
              <a:t>描述</a:t>
            </a:r>
            <a:r>
              <a:rPr lang="zh-CN" altLang="en-US" sz="2200" b="1" dirty="0">
                <a:solidFill>
                  <a:srgbClr val="FF0000"/>
                </a:solidFill>
              </a:rPr>
              <a:t>样本</a:t>
            </a:r>
            <a:r>
              <a:rPr lang="zh-CN" altLang="en-US" sz="2200" b="1" dirty="0"/>
              <a:t>特征的概括性数字度量，它是根据</a:t>
            </a:r>
            <a:r>
              <a:rPr lang="zh-CN" altLang="en-US" sz="2200" b="1" dirty="0">
                <a:solidFill>
                  <a:srgbClr val="FF0000"/>
                </a:solidFill>
              </a:rPr>
              <a:t>样本</a:t>
            </a:r>
            <a:r>
              <a:rPr lang="zh-CN" altLang="en-US" sz="2200" b="1" dirty="0"/>
              <a:t>数据计算出来的一些量，是样本的函数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所关心的样本统计量有样本均值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、样本标准差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、样本比例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等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</a:rPr>
              <a:t>样本统计量通常用小写英文字母来表示 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200" dirty="0">
                <a:latin typeface="Times New Roman" panose="02020603050405020304" pitchFamily="18" charset="0"/>
              </a:rPr>
              <a:t>样本是已经抽出来的，所以统计量是一个自变量为样本的函数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3"/>
          <p:cNvSpPr>
            <a:spLocks noChangeArrowheads="1"/>
          </p:cNvSpPr>
          <p:nvPr/>
        </p:nvSpPr>
        <p:spPr bwMode="auto">
          <a:xfrm>
            <a:off x="0" y="1557338"/>
            <a:ext cx="9144000" cy="53006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>
                <a:solidFill>
                  <a:schemeClr val="tx1"/>
                </a:solidFill>
              </a:rPr>
              <a:t>统计中的几个基本概念</a:t>
            </a:r>
          </a:p>
        </p:txBody>
      </p:sp>
      <p:grpSp>
        <p:nvGrpSpPr>
          <p:cNvPr id="138272" name="Group 32"/>
          <p:cNvGrpSpPr>
            <a:grpSpLocks/>
          </p:cNvGrpSpPr>
          <p:nvPr/>
        </p:nvGrpSpPr>
        <p:grpSpPr bwMode="auto">
          <a:xfrm>
            <a:off x="1908175" y="3429000"/>
            <a:ext cx="3429000" cy="3216275"/>
            <a:chOff x="1200" y="2133"/>
            <a:chExt cx="2160" cy="2026"/>
          </a:xfrm>
        </p:grpSpPr>
        <p:sp>
          <p:nvSpPr>
            <p:cNvPr id="138243" name="Text Box 3"/>
            <p:cNvSpPr txBox="1">
              <a:spLocks noChangeArrowheads="1"/>
            </p:cNvSpPr>
            <p:nvPr/>
          </p:nvSpPr>
          <p:spPr bwMode="auto">
            <a:xfrm>
              <a:off x="2400" y="2565"/>
              <a:ext cx="960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800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平均数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zh-CN" altLang="en-US" sz="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标准差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zh-CN" altLang="en-US" sz="8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anose="05050102010706020507" pitchFamily="18" charset="2"/>
                </a:rPr>
                <a:t>比   例</a:t>
              </a:r>
              <a:endParaRPr lang="zh-CN" altLang="en-US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44063" name="Group 22"/>
            <p:cNvGrpSpPr>
              <a:grpSpLocks/>
            </p:cNvGrpSpPr>
            <p:nvPr/>
          </p:nvGrpSpPr>
          <p:grpSpPr bwMode="auto">
            <a:xfrm>
              <a:off x="1200" y="2133"/>
              <a:ext cx="960" cy="2016"/>
              <a:chOff x="1200" y="1968"/>
              <a:chExt cx="960" cy="2016"/>
            </a:xfrm>
          </p:grpSpPr>
          <p:sp>
            <p:nvSpPr>
              <p:cNvPr id="138263" name="Text Box 23"/>
              <p:cNvSpPr txBox="1">
                <a:spLocks noChangeArrowheads="1"/>
              </p:cNvSpPr>
              <p:nvPr/>
            </p:nvSpPr>
            <p:spPr bwMode="auto">
              <a:xfrm>
                <a:off x="1200" y="2400"/>
                <a:ext cx="960" cy="15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参数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3000" i="1">
                    <a:effectLst>
                      <a:outerShdw blurRad="38100" dist="38100" dir="2700000" algn="tl">
                        <a:srgbClr val="000000"/>
                      </a:outerShdw>
                    </a:effectLst>
                    <a:sym typeface="Symbol" panose="05050102010706020507" pitchFamily="18" charset="2"/>
                  </a:rPr>
                  <a:t>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3000" i="1">
                    <a:effectLst>
                      <a:outerShdw blurRad="38100" dist="38100" dir="2700000" algn="tl">
                        <a:srgbClr val="000000"/>
                      </a:outerShdw>
                    </a:effectLst>
                    <a:sym typeface="Symbol" panose="05050102010706020507" pitchFamily="18" charset="2"/>
                  </a:rPr>
                  <a:t>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3000" i="1">
                    <a:effectLst>
                      <a:outerShdw blurRad="38100" dist="38100" dir="2700000" algn="tl">
                        <a:srgbClr val="000000"/>
                      </a:outerShdw>
                    </a:effectLst>
                    <a:sym typeface="Symbol" panose="05050102010706020507" pitchFamily="18" charset="2"/>
                  </a:rPr>
                  <a:t></a:t>
                </a:r>
                <a:endParaRPr lang="zh-CN" altLang="en-US" sz="3000" i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44065" name="Line 2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8265" name="Group 25"/>
          <p:cNvGrpSpPr>
            <a:grpSpLocks/>
          </p:cNvGrpSpPr>
          <p:nvPr/>
        </p:nvGrpSpPr>
        <p:grpSpPr bwMode="auto">
          <a:xfrm>
            <a:off x="5562600" y="3338513"/>
            <a:ext cx="1524000" cy="3276600"/>
            <a:chOff x="3504" y="1920"/>
            <a:chExt cx="960" cy="2064"/>
          </a:xfrm>
        </p:grpSpPr>
        <p:sp>
          <p:nvSpPr>
            <p:cNvPr id="138266" name="Text Box 26"/>
            <p:cNvSpPr txBox="1">
              <a:spLocks noChangeArrowheads="1"/>
            </p:cNvSpPr>
            <p:nvPr/>
          </p:nvSpPr>
          <p:spPr bwMode="auto">
            <a:xfrm>
              <a:off x="3504" y="2400"/>
              <a:ext cx="960" cy="1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统计量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</a:t>
              </a:r>
              <a:r>
                <a:rPr lang="en-US" altLang="zh-CN" sz="30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sz="30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 s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sz="30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 p</a:t>
              </a:r>
              <a:endParaRPr lang="en-US" altLang="zh-CN" sz="30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44061" name="Line 27"/>
            <p:cNvSpPr>
              <a:spLocks noChangeShapeType="1"/>
            </p:cNvSpPr>
            <p:nvPr/>
          </p:nvSpPr>
          <p:spPr bwMode="auto">
            <a:xfrm>
              <a:off x="4032" y="1920"/>
              <a:ext cx="0" cy="480"/>
            </a:xfrm>
            <a:prstGeom prst="line">
              <a:avLst/>
            </a:prstGeom>
            <a:noFill/>
            <a:ln w="38100">
              <a:solidFill>
                <a:srgbClr val="00E0CB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8270" name="Group 30"/>
          <p:cNvGrpSpPr>
            <a:grpSpLocks/>
          </p:cNvGrpSpPr>
          <p:nvPr/>
        </p:nvGrpSpPr>
        <p:grpSpPr bwMode="auto">
          <a:xfrm>
            <a:off x="1295400" y="1628775"/>
            <a:ext cx="2819400" cy="1785938"/>
            <a:chOff x="816" y="1008"/>
            <a:chExt cx="1776" cy="1125"/>
          </a:xfrm>
        </p:grpSpPr>
        <p:grpSp>
          <p:nvGrpSpPr>
            <p:cNvPr id="44048" name="Group 4"/>
            <p:cNvGrpSpPr>
              <a:grpSpLocks/>
            </p:cNvGrpSpPr>
            <p:nvPr/>
          </p:nvGrpSpPr>
          <p:grpSpPr bwMode="auto">
            <a:xfrm>
              <a:off x="816" y="1317"/>
              <a:ext cx="1776" cy="816"/>
              <a:chOff x="816" y="1152"/>
              <a:chExt cx="1776" cy="816"/>
            </a:xfrm>
          </p:grpSpPr>
          <p:sp>
            <p:nvSpPr>
              <p:cNvPr id="44050" name="Oval 5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1776" cy="816"/>
              </a:xfrm>
              <a:prstGeom prst="ellipse">
                <a:avLst/>
              </a:prstGeom>
              <a:solidFill>
                <a:srgbClr val="FFFFB9"/>
              </a:solidFill>
              <a:ln w="9525">
                <a:solidFill>
                  <a:srgbClr val="D15978"/>
                </a:solidFill>
                <a:round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44051" name="Group 6"/>
              <p:cNvGrpSpPr>
                <a:grpSpLocks/>
              </p:cNvGrpSpPr>
              <p:nvPr/>
            </p:nvGrpSpPr>
            <p:grpSpPr bwMode="auto">
              <a:xfrm>
                <a:off x="816" y="1200"/>
                <a:ext cx="1653" cy="738"/>
                <a:chOff x="816" y="1200"/>
                <a:chExt cx="1653" cy="738"/>
              </a:xfrm>
            </p:grpSpPr>
            <p:sp>
              <p:nvSpPr>
                <p:cNvPr id="138247" name="Rectangle 7"/>
                <p:cNvSpPr>
                  <a:spLocks noChangeArrowheads="1"/>
                </p:cNvSpPr>
                <p:nvPr/>
              </p:nvSpPr>
              <p:spPr bwMode="auto">
                <a:xfrm>
                  <a:off x="1152" y="1248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anose="05000000000000000000" pitchFamily="2" charset="2"/>
                    </a:rPr>
                    <a:t></a:t>
                  </a:r>
                </a:p>
              </p:txBody>
            </p:sp>
            <p:sp>
              <p:nvSpPr>
                <p:cNvPr id="138248" name="Rectangle 8"/>
                <p:cNvSpPr>
                  <a:spLocks noChangeArrowheads="1"/>
                </p:cNvSpPr>
                <p:nvPr/>
              </p:nvSpPr>
              <p:spPr bwMode="auto">
                <a:xfrm>
                  <a:off x="1536" y="1200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anose="05000000000000000000" pitchFamily="2" charset="2"/>
                    </a:rPr>
                    <a:t></a:t>
                  </a:r>
                </a:p>
              </p:txBody>
            </p:sp>
            <p:sp>
              <p:nvSpPr>
                <p:cNvPr id="138249" name="Rectangle 9"/>
                <p:cNvSpPr>
                  <a:spLocks noChangeArrowheads="1"/>
                </p:cNvSpPr>
                <p:nvPr/>
              </p:nvSpPr>
              <p:spPr bwMode="auto">
                <a:xfrm>
                  <a:off x="1116" y="1516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anose="05000000000000000000" pitchFamily="2" charset="2"/>
                    </a:rPr>
                    <a:t></a:t>
                  </a:r>
                </a:p>
              </p:txBody>
            </p:sp>
            <p:sp>
              <p:nvSpPr>
                <p:cNvPr id="138250" name="Rectangle 10"/>
                <p:cNvSpPr>
                  <a:spLocks noChangeArrowheads="1"/>
                </p:cNvSpPr>
                <p:nvPr/>
              </p:nvSpPr>
              <p:spPr bwMode="auto">
                <a:xfrm>
                  <a:off x="1558" y="1512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anose="05000000000000000000" pitchFamily="2" charset="2"/>
                    </a:rPr>
                    <a:t></a:t>
                  </a:r>
                </a:p>
              </p:txBody>
            </p:sp>
            <p:sp>
              <p:nvSpPr>
                <p:cNvPr id="138251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344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anose="05000000000000000000" pitchFamily="2" charset="2"/>
                    </a:rPr>
                    <a:t></a:t>
                  </a:r>
                </a:p>
              </p:txBody>
            </p:sp>
            <p:sp>
              <p:nvSpPr>
                <p:cNvPr id="138252" name="Rectangle 12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anose="05000000000000000000" pitchFamily="2" charset="2"/>
                    </a:rPr>
                    <a:t></a:t>
                  </a:r>
                </a:p>
              </p:txBody>
            </p:sp>
            <p:sp>
              <p:nvSpPr>
                <p:cNvPr id="138253" name="Rectangle 13"/>
                <p:cNvSpPr>
                  <a:spLocks noChangeArrowheads="1"/>
                </p:cNvSpPr>
                <p:nvPr/>
              </p:nvSpPr>
              <p:spPr bwMode="auto">
                <a:xfrm>
                  <a:off x="2112" y="1248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anose="05000000000000000000" pitchFamily="2" charset="2"/>
                    </a:rPr>
                    <a:t></a:t>
                  </a:r>
                </a:p>
              </p:txBody>
            </p:sp>
            <p:sp>
              <p:nvSpPr>
                <p:cNvPr id="138254" name="Rectangle 14"/>
                <p:cNvSpPr>
                  <a:spLocks noChangeArrowheads="1"/>
                </p:cNvSpPr>
                <p:nvPr/>
              </p:nvSpPr>
              <p:spPr bwMode="auto">
                <a:xfrm>
                  <a:off x="2016" y="1536"/>
                  <a:ext cx="357" cy="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36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anose="05000000000000000000" pitchFamily="2" charset="2"/>
                    </a:rPr>
                    <a:t></a:t>
                  </a:r>
                </a:p>
              </p:txBody>
            </p:sp>
          </p:grpSp>
        </p:grpSp>
        <p:sp>
          <p:nvSpPr>
            <p:cNvPr id="138268" name="Text Box 28"/>
            <p:cNvSpPr txBox="1">
              <a:spLocks noChangeArrowheads="1"/>
            </p:cNvSpPr>
            <p:nvPr/>
          </p:nvSpPr>
          <p:spPr bwMode="auto">
            <a:xfrm>
              <a:off x="1296" y="100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总体</a:t>
              </a:r>
            </a:p>
          </p:txBody>
        </p:sp>
      </p:grpSp>
      <p:grpSp>
        <p:nvGrpSpPr>
          <p:cNvPr id="138271" name="Group 31"/>
          <p:cNvGrpSpPr>
            <a:grpSpLocks/>
          </p:cNvGrpSpPr>
          <p:nvPr/>
        </p:nvGrpSpPr>
        <p:grpSpPr bwMode="auto">
          <a:xfrm>
            <a:off x="4114800" y="1781175"/>
            <a:ext cx="3048000" cy="1481138"/>
            <a:chOff x="2592" y="1104"/>
            <a:chExt cx="1920" cy="933"/>
          </a:xfrm>
        </p:grpSpPr>
        <p:grpSp>
          <p:nvGrpSpPr>
            <p:cNvPr id="44040" name="Group 15"/>
            <p:cNvGrpSpPr>
              <a:grpSpLocks/>
            </p:cNvGrpSpPr>
            <p:nvPr/>
          </p:nvGrpSpPr>
          <p:grpSpPr bwMode="auto">
            <a:xfrm>
              <a:off x="2592" y="1413"/>
              <a:ext cx="1920" cy="624"/>
              <a:chOff x="2592" y="1248"/>
              <a:chExt cx="1920" cy="624"/>
            </a:xfrm>
          </p:grpSpPr>
          <p:grpSp>
            <p:nvGrpSpPr>
              <p:cNvPr id="44042" name="Group 16"/>
              <p:cNvGrpSpPr>
                <a:grpSpLocks/>
              </p:cNvGrpSpPr>
              <p:nvPr/>
            </p:nvGrpSpPr>
            <p:grpSpPr bwMode="auto">
              <a:xfrm>
                <a:off x="3456" y="1248"/>
                <a:ext cx="1056" cy="624"/>
                <a:chOff x="3312" y="1248"/>
                <a:chExt cx="1104" cy="624"/>
              </a:xfrm>
            </p:grpSpPr>
            <p:sp>
              <p:nvSpPr>
                <p:cNvPr id="44044" name="Oval 17"/>
                <p:cNvSpPr>
                  <a:spLocks noChangeArrowheads="1"/>
                </p:cNvSpPr>
                <p:nvPr/>
              </p:nvSpPr>
              <p:spPr bwMode="auto">
                <a:xfrm>
                  <a:off x="3312" y="1248"/>
                  <a:ext cx="1104" cy="624"/>
                </a:xfrm>
                <a:prstGeom prst="ellipse">
                  <a:avLst/>
                </a:prstGeom>
                <a:solidFill>
                  <a:srgbClr val="23FFEA"/>
                </a:solidFill>
                <a:ln w="12700">
                  <a:solidFill>
                    <a:srgbClr val="D15978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/>
                  </a:outerShdw>
                </a:effec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38258" name="Rectangle 18"/>
                <p:cNvSpPr>
                  <a:spLocks noChangeArrowheads="1"/>
                </p:cNvSpPr>
                <p:nvPr/>
              </p:nvSpPr>
              <p:spPr bwMode="auto">
                <a:xfrm>
                  <a:off x="3498" y="1344"/>
                  <a:ext cx="317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2800" b="1">
                      <a:solidFill>
                        <a:srgbClr val="FF9933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anose="05000000000000000000" pitchFamily="2" charset="2"/>
                    </a:rPr>
                    <a:t></a:t>
                  </a:r>
                </a:p>
              </p:txBody>
            </p:sp>
            <p:sp>
              <p:nvSpPr>
                <p:cNvPr id="138259" name="Rectangle 19"/>
                <p:cNvSpPr>
                  <a:spLocks noChangeArrowheads="1"/>
                </p:cNvSpPr>
                <p:nvPr/>
              </p:nvSpPr>
              <p:spPr bwMode="auto">
                <a:xfrm>
                  <a:off x="3834" y="1344"/>
                  <a:ext cx="317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2800" b="1">
                      <a:solidFill>
                        <a:srgbClr val="FF9933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anose="05000000000000000000" pitchFamily="2" charset="2"/>
                    </a:rPr>
                    <a:t></a:t>
                  </a:r>
                </a:p>
              </p:txBody>
            </p:sp>
            <p:sp>
              <p:nvSpPr>
                <p:cNvPr id="1382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738" y="1536"/>
                  <a:ext cx="317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2800" b="1">
                      <a:solidFill>
                        <a:srgbClr val="FF9933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Wingdings" panose="05000000000000000000" pitchFamily="2" charset="2"/>
                    </a:rPr>
                    <a:t></a:t>
                  </a:r>
                </a:p>
              </p:txBody>
            </p:sp>
          </p:grpSp>
          <p:sp>
            <p:nvSpPr>
              <p:cNvPr id="44043" name="Line 21"/>
              <p:cNvSpPr>
                <a:spLocks noChangeShapeType="1"/>
              </p:cNvSpPr>
              <p:nvPr/>
            </p:nvSpPr>
            <p:spPr bwMode="auto">
              <a:xfrm>
                <a:off x="2592" y="1584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FFFF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269" name="Text Box 29"/>
            <p:cNvSpPr txBox="1">
              <a:spLocks noChangeArrowheads="1"/>
            </p:cNvSpPr>
            <p:nvPr/>
          </p:nvSpPr>
          <p:spPr bwMode="auto">
            <a:xfrm>
              <a:off x="3600" y="1104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样本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2656"/>
            <a:ext cx="6705600" cy="1143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1"/>
                </a:solidFill>
              </a:rPr>
              <a:t>变  量</a:t>
            </a:r>
            <a: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(variable)</a:t>
            </a:r>
            <a:r>
              <a:rPr lang="en-US" altLang="zh-CN" sz="4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700213"/>
            <a:ext cx="8534400" cy="470058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3000" dirty="0">
                <a:solidFill>
                  <a:srgbClr val="FF0000"/>
                </a:solidFill>
              </a:rPr>
              <a:t>说明现象某种特征的概念</a:t>
            </a:r>
          </a:p>
          <a:p>
            <a:pPr marL="1143000" lvl="1" indent="-457200">
              <a:lnSpc>
                <a:spcPct val="9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</a:rPr>
              <a:t>如商品销售额、受教育程度、产品的质量等级等</a:t>
            </a:r>
          </a:p>
          <a:p>
            <a:pPr marL="1143000" lvl="1" indent="-457200">
              <a:lnSpc>
                <a:spcPct val="90000"/>
              </a:lnSpc>
              <a:defRPr/>
            </a:pPr>
            <a:r>
              <a:rPr lang="zh-CN" altLang="en-US" sz="2600" dirty="0">
                <a:solidFill>
                  <a:srgbClr val="FF0000"/>
                </a:solidFill>
              </a:rPr>
              <a:t>变量的具体表现称为变量值，即数据</a:t>
            </a:r>
          </a:p>
          <a:p>
            <a:pPr marL="533400" indent="-533400" algn="just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3000" dirty="0">
                <a:solidFill>
                  <a:schemeClr val="tx1"/>
                </a:solidFill>
              </a:rPr>
              <a:t>变量可以分为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分类变量</a:t>
            </a:r>
            <a:r>
              <a:rPr lang="en-US" altLang="zh-CN" sz="2400" b="1" dirty="0">
                <a:solidFill>
                  <a:srgbClr val="FFFF99"/>
                </a:solidFill>
              </a:rPr>
              <a:t>(</a:t>
            </a:r>
            <a:r>
              <a:rPr lang="en-US" altLang="zh-CN" sz="2400" b="1" dirty="0">
                <a:solidFill>
                  <a:srgbClr val="FFFF99"/>
                </a:solidFill>
                <a:cs typeface="Times New Roman" panose="02020603050405020304" pitchFamily="18" charset="0"/>
              </a:rPr>
              <a:t>categorical variable</a:t>
            </a:r>
            <a:r>
              <a:rPr lang="en-US" altLang="zh-CN" sz="2400" b="1" dirty="0">
                <a:solidFill>
                  <a:srgbClr val="FFFF99"/>
                </a:solidFill>
              </a:rPr>
              <a:t>)</a:t>
            </a:r>
            <a:r>
              <a:rPr lang="en-US" altLang="zh-CN" sz="2400" dirty="0">
                <a:solidFill>
                  <a:srgbClr val="FFFFCC"/>
                </a:solidFill>
              </a:rPr>
              <a:t> </a:t>
            </a:r>
            <a:r>
              <a:rPr lang="zh-CN" altLang="en-US" sz="2400" dirty="0">
                <a:solidFill>
                  <a:srgbClr val="FFFFCC"/>
                </a:solidFill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</a:rPr>
              <a:t>说明事物类别的名称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顺序变量</a:t>
            </a:r>
            <a:r>
              <a:rPr lang="en-US" altLang="zh-CN" sz="2400" b="1" dirty="0">
                <a:solidFill>
                  <a:srgbClr val="FFFF99"/>
                </a:solidFill>
              </a:rPr>
              <a:t>(rank variable</a:t>
            </a:r>
            <a:r>
              <a:rPr lang="en-US" altLang="zh-CN" sz="2400" b="1" dirty="0">
                <a:solidFill>
                  <a:srgbClr val="FFFF99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FF99"/>
                </a:solidFill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</a:rPr>
              <a:t>说明事物有序类别的名称</a:t>
            </a:r>
          </a:p>
          <a:p>
            <a:pPr marL="1143000" lvl="1" indent="-457200" algn="just">
              <a:lnSpc>
                <a:spcPct val="9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数值型变量</a:t>
            </a:r>
            <a:r>
              <a:rPr lang="en-US" altLang="zh-CN" sz="2400" b="1" dirty="0">
                <a:solidFill>
                  <a:srgbClr val="FFFF99"/>
                </a:solidFill>
              </a:rPr>
              <a:t>(metric variable</a:t>
            </a:r>
            <a:r>
              <a:rPr lang="en-US" altLang="zh-CN" sz="2400" b="1" dirty="0">
                <a:solidFill>
                  <a:srgbClr val="FFFF99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FFFF99"/>
                </a:solidFill>
              </a:rPr>
              <a:t> </a:t>
            </a:r>
            <a:r>
              <a:rPr lang="zh-CN" altLang="en-US" sz="2400" dirty="0">
                <a:solidFill>
                  <a:srgbClr val="FFFF99"/>
                </a:solidFill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</a:rPr>
              <a:t>说明事物数字特征的名称</a:t>
            </a:r>
            <a:r>
              <a:rPr lang="zh-CN" altLang="en-US" sz="2200" dirty="0">
                <a:solidFill>
                  <a:schemeClr val="tx1"/>
                </a:solidFill>
              </a:rPr>
              <a:t> </a:t>
            </a:r>
          </a:p>
          <a:p>
            <a:pPr marL="1466850" lvl="2" indent="-381000" algn="just">
              <a:lnSpc>
                <a:spcPct val="9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离散变量：取有限个值 </a:t>
            </a:r>
          </a:p>
          <a:p>
            <a:pPr marL="1466850" lvl="2" indent="-381000" algn="just">
              <a:lnSpc>
                <a:spcPct val="9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连续变量：可以取无穷多个值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2E076D61-53D9-4860-92E0-832E19AED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773238"/>
            <a:ext cx="6858000" cy="1655762"/>
          </a:xfrm>
        </p:spPr>
        <p:txBody>
          <a:bodyPr/>
          <a:lstStyle/>
          <a:p>
            <a:pPr lvl="1" algn="l"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  </a:t>
            </a:r>
            <a:r>
              <a:rPr lang="zh-CN" altLang="en-US" sz="3200" b="1" dirty="0">
                <a:ea typeface="隶书" panose="02010509060101010101" pitchFamily="49" charset="-122"/>
              </a:rPr>
              <a:t>前置课程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zh-CN" altLang="en-US" b="1" dirty="0"/>
              <a:t>概率论与数理统计</a:t>
            </a:r>
            <a:endParaRPr lang="en-US" altLang="zh-CN" b="1" dirty="0"/>
          </a:p>
          <a:p>
            <a:pPr lvl="1" algn="l"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  </a:t>
            </a:r>
            <a:r>
              <a:rPr lang="zh-CN" altLang="en-US" sz="3200" b="1" dirty="0">
                <a:ea typeface="隶书" panose="02010509060101010101" pitchFamily="49" charset="-122"/>
              </a:rPr>
              <a:t>后续课程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zh-CN" altLang="en-US" b="1" dirty="0"/>
              <a:t>数据分析等相关课程</a:t>
            </a:r>
            <a:endParaRPr lang="en-US" altLang="zh-CN" b="1" dirty="0"/>
          </a:p>
          <a:p>
            <a:pPr lvl="1" algn="l" eaLnBrk="1" hangingPunct="1">
              <a:lnSpc>
                <a:spcPct val="110000"/>
              </a:lnSpc>
            </a:pPr>
            <a:r>
              <a:rPr lang="en-US" altLang="zh-CN" sz="1800" dirty="0">
                <a:solidFill>
                  <a:srgbClr val="0000FF"/>
                </a:solidFill>
                <a:sym typeface="Wingdings" panose="05000000000000000000" pitchFamily="2" charset="2"/>
              </a:rPr>
              <a:t>  </a:t>
            </a:r>
            <a:r>
              <a:rPr lang="zh-CN" altLang="en-US" sz="3200" b="1" dirty="0">
                <a:ea typeface="隶书" panose="02010509060101010101" pitchFamily="49" charset="-122"/>
              </a:rPr>
              <a:t>教材</a:t>
            </a:r>
          </a:p>
          <a:p>
            <a:pPr lvl="1" algn="l" eaLnBrk="1" hangingPunct="1">
              <a:lnSpc>
                <a:spcPct val="110000"/>
              </a:lnSpc>
            </a:pPr>
            <a:r>
              <a:rPr lang="zh-CN" altLang="en-US" sz="2200" b="1" dirty="0"/>
              <a:t>贾俊平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何晓群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金勇进</a:t>
            </a:r>
            <a:r>
              <a:rPr lang="en-US" altLang="zh-CN" sz="2200" b="1" dirty="0"/>
              <a:t>.</a:t>
            </a:r>
            <a:r>
              <a:rPr lang="zh-CN" altLang="en-US" sz="2200" b="1" dirty="0"/>
              <a:t>统计学 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第七版</a:t>
            </a:r>
            <a:r>
              <a:rPr lang="en-US" altLang="zh-CN" sz="2200" b="1" dirty="0"/>
              <a:t>).</a:t>
            </a:r>
            <a:r>
              <a:rPr lang="zh-CN" altLang="en-US" sz="2200" b="1" dirty="0"/>
              <a:t>北京</a:t>
            </a:r>
            <a:r>
              <a:rPr lang="en-US" altLang="zh-CN" sz="2200" b="1" dirty="0"/>
              <a:t>:</a:t>
            </a:r>
            <a:r>
              <a:rPr lang="zh-CN" altLang="en-US" sz="2200" b="1" dirty="0"/>
              <a:t>中国人民大学出版社，</a:t>
            </a:r>
            <a:r>
              <a:rPr lang="en-US" altLang="zh-CN" sz="2200" b="1" dirty="0"/>
              <a:t>2018</a:t>
            </a:r>
          </a:p>
          <a:p>
            <a:pPr lvl="1" algn="l" eaLnBrk="1" hangingPunct="1">
              <a:lnSpc>
                <a:spcPct val="110000"/>
              </a:lnSpc>
            </a:pPr>
            <a:endParaRPr lang="en-US" altLang="zh-CN" sz="2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AF8AEA-0D98-4AD5-8230-BE7D1D048788}"/>
              </a:ext>
            </a:extLst>
          </p:cNvPr>
          <p:cNvSpPr/>
          <p:nvPr/>
        </p:nvSpPr>
        <p:spPr>
          <a:xfrm>
            <a:off x="2555776" y="692696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</a:rPr>
              <a:t>与其他课程的联系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41552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36"/>
          <p:cNvSpPr>
            <a:spLocks noChangeArrowheads="1"/>
          </p:cNvSpPr>
          <p:nvPr/>
        </p:nvSpPr>
        <p:spPr bwMode="auto">
          <a:xfrm>
            <a:off x="0" y="1557338"/>
            <a:ext cx="9144000" cy="53006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1"/>
                </a:solidFill>
              </a:rPr>
              <a:t>变量及其类型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323850" y="1773238"/>
          <a:ext cx="8820150" cy="417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>
                <a:solidFill>
                  <a:schemeClr val="tx1"/>
                </a:solidFill>
              </a:rPr>
              <a:t>本章小节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47700" y="1754492"/>
            <a:ext cx="7924800" cy="44751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统计及其应用领域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统计数据的类型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endParaRPr lang="zh-CN" alt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统计中的几个基本概念</a:t>
            </a:r>
          </a:p>
        </p:txBody>
      </p:sp>
    </p:spTree>
    <p:extLst>
      <p:ext uri="{BB962C8B-B14F-4D97-AF65-F5344CB8AC3E}">
        <p14:creationId xmlns:p14="http://schemas.microsoft.com/office/powerpoint/2010/main" val="3956132013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D9664-5D30-420F-81D9-C897D208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随堂练习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20B55-ADD4-4B21-A59A-4BDCC0A7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556792"/>
            <a:ext cx="8579296" cy="4696544"/>
          </a:xfrm>
        </p:spPr>
        <p:txBody>
          <a:bodyPr/>
          <a:lstStyle/>
          <a:p>
            <a:r>
              <a:rPr lang="zh-CN" altLang="en-US" dirty="0"/>
              <a:t>一项调查表明，消费者每月在网上购物的平均花费是</a:t>
            </a:r>
            <a:r>
              <a:rPr lang="en-US" altLang="zh-CN" dirty="0"/>
              <a:t>200</a:t>
            </a:r>
            <a:r>
              <a:rPr lang="zh-CN" altLang="en-US" dirty="0"/>
              <a:t>元，他们选择在网上购物的主要原因是“价格便宜” ，回答以下问题（课后习题</a:t>
            </a:r>
            <a:r>
              <a:rPr lang="en-US" altLang="zh-CN" dirty="0"/>
              <a:t>1.4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） 这一研究的总体是什么？  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） “消费者在网上购物的原因”是分类变量、顺序变量还是数值变量？是离散型还是连续型？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）消费者每月在网上购物的平均花费是</a:t>
            </a:r>
            <a:r>
              <a:rPr lang="en-US" altLang="zh-CN" dirty="0"/>
              <a:t>200</a:t>
            </a:r>
            <a:r>
              <a:rPr lang="zh-CN" altLang="en-US" dirty="0"/>
              <a:t>元是参数还是统计量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）研究者所使用的主要是描述统计方法还是推断？</a:t>
            </a:r>
          </a:p>
        </p:txBody>
      </p:sp>
    </p:spTree>
    <p:extLst>
      <p:ext uri="{BB962C8B-B14F-4D97-AF65-F5344CB8AC3E}">
        <p14:creationId xmlns:p14="http://schemas.microsoft.com/office/powerpoint/2010/main" val="337841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C212841-FC8E-4242-A850-81419496F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588" y="1556792"/>
            <a:ext cx="7416824" cy="3240360"/>
          </a:xfrm>
        </p:spPr>
        <p:txBody>
          <a:bodyPr/>
          <a:lstStyle/>
          <a:p>
            <a:pPr algn="l"/>
            <a:r>
              <a:rPr lang="zh-CN" altLang="en-US" sz="3600" dirty="0">
                <a:solidFill>
                  <a:srgbClr val="0000FF"/>
                </a:solidFill>
                <a:sym typeface="Wingdings" panose="05000000000000000000" pitchFamily="2" charset="2"/>
              </a:rPr>
              <a:t> </a:t>
            </a:r>
            <a:r>
              <a:rPr lang="zh-CN" altLang="en-US" sz="3600" b="1" dirty="0">
                <a:ea typeface="隶书" panose="02010509060101010101" pitchFamily="49" charset="-122"/>
              </a:rPr>
              <a:t>上机环境</a:t>
            </a:r>
            <a:endParaRPr lang="zh-CN" altLang="en-US" sz="3600" dirty="0"/>
          </a:p>
          <a:p>
            <a:pPr algn="l"/>
            <a:endParaRPr lang="en-US" altLang="zh-CN" b="1" dirty="0"/>
          </a:p>
          <a:p>
            <a:pPr algn="l"/>
            <a:r>
              <a:rPr lang="zh-CN" altLang="en-US" b="1" dirty="0"/>
              <a:t>基础实验：</a:t>
            </a:r>
            <a:endParaRPr lang="en-US" altLang="zh-CN" b="1" dirty="0"/>
          </a:p>
          <a:p>
            <a:pPr algn="l"/>
            <a:r>
              <a:rPr lang="en-US" altLang="zh-CN" b="1" dirty="0"/>
              <a:t>Excel</a:t>
            </a:r>
          </a:p>
          <a:p>
            <a:pPr algn="l"/>
            <a:r>
              <a:rPr lang="en-US" altLang="zh-CN" b="1" dirty="0"/>
              <a:t>SPSS(Statistical Product and Service Solutions)</a:t>
            </a:r>
          </a:p>
          <a:p>
            <a:pPr algn="l"/>
            <a:r>
              <a:rPr lang="zh-CN" altLang="en-US" b="1" spc="100" dirty="0"/>
              <a:t>共</a:t>
            </a:r>
            <a:r>
              <a:rPr lang="en-US" altLang="zh-CN" b="1" spc="100" dirty="0"/>
              <a:t>18</a:t>
            </a:r>
            <a:r>
              <a:rPr lang="zh-CN" altLang="en-US" b="1" spc="100" dirty="0"/>
              <a:t>个学时，</a:t>
            </a:r>
            <a:r>
              <a:rPr lang="en-US" altLang="zh-CN" b="1" spc="100" dirty="0"/>
              <a:t>0.5</a:t>
            </a:r>
            <a:r>
              <a:rPr lang="zh-CN" altLang="en-US" b="1" spc="100" dirty="0"/>
              <a:t>学分</a:t>
            </a:r>
            <a:endParaRPr lang="en-US" altLang="zh-CN" b="1" spc="100" dirty="0"/>
          </a:p>
          <a:p>
            <a:pPr algn="l"/>
            <a:endParaRPr lang="en-US" altLang="zh-CN" b="1" spc="100" dirty="0"/>
          </a:p>
          <a:p>
            <a:pPr algn="l"/>
            <a:r>
              <a:rPr lang="zh-CN" altLang="en-US" b="1" spc="100" dirty="0"/>
              <a:t>实训课程：</a:t>
            </a:r>
            <a:endParaRPr lang="en-US" altLang="zh-CN" b="1" spc="100" dirty="0"/>
          </a:p>
          <a:p>
            <a:pPr algn="l"/>
            <a:r>
              <a:rPr lang="zh-CN" altLang="en-US" b="1" spc="100" dirty="0"/>
              <a:t>由王保华老师负责。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E3788-F4D4-47BC-802F-41DF60EB9BAD}"/>
              </a:ext>
            </a:extLst>
          </p:cNvPr>
          <p:cNvSpPr txBox="1"/>
          <p:nvPr/>
        </p:nvSpPr>
        <p:spPr>
          <a:xfrm>
            <a:off x="2267744" y="620688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/>
              <a:t>实验课安排</a:t>
            </a:r>
          </a:p>
        </p:txBody>
      </p:sp>
    </p:spTree>
    <p:extLst>
      <p:ext uri="{BB962C8B-B14F-4D97-AF65-F5344CB8AC3E}">
        <p14:creationId xmlns:p14="http://schemas.microsoft.com/office/powerpoint/2010/main" val="44398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94F5846-FD94-402D-B0E7-CDA030224A0A}"/>
              </a:ext>
            </a:extLst>
          </p:cNvPr>
          <p:cNvSpPr/>
          <p:nvPr/>
        </p:nvSpPr>
        <p:spPr>
          <a:xfrm>
            <a:off x="2856002" y="620688"/>
            <a:ext cx="3431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/>
              <a:t>学习方式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23F549-1648-4CCE-9D6B-78A30E1C3F05}"/>
              </a:ext>
            </a:extLst>
          </p:cNvPr>
          <p:cNvSpPr/>
          <p:nvPr/>
        </p:nvSpPr>
        <p:spPr>
          <a:xfrm>
            <a:off x="1187624" y="1772816"/>
            <a:ext cx="7488832" cy="5483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 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听课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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隶书" panose="02010509060101010101" pitchFamily="49" charset="-122"/>
              </a:rPr>
              <a:t>读书、读参考资料、认真完成课后习题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&amp;"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实验课相关内容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ea typeface="隶书" panose="02010509060101010101" pitchFamily="49" charset="-122"/>
              <a:sym typeface="Wingdings" panose="05000000000000000000" pitchFamily="2" charset="2"/>
            </a:endParaRPr>
          </a:p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&amp;"/>
            </a:pP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ea typeface="隶书" panose="02010509060101010101" pitchFamily="49" charset="-122"/>
              <a:sym typeface="Wingdings" panose="05000000000000000000" pitchFamily="2" charset="2"/>
            </a:endParaRPr>
          </a:p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Char char="&amp;"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a typeface="隶书" panose="02010509060101010101" pitchFamily="49" charset="-122"/>
                <a:sym typeface="Wingdings" panose="05000000000000000000" pitchFamily="2" charset="2"/>
              </a:rPr>
              <a:t>特殊时期希望大家自觉能做好预习与课后复习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dirty="0"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77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217">
            <a:extLst>
              <a:ext uri="{FF2B5EF4-FFF2-40B4-BE49-F238E27FC236}">
                <a16:creationId xmlns:a16="http://schemas.microsoft.com/office/drawing/2014/main" id="{E238A756-4122-4FAF-9C54-6CCBB9C1376D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685800"/>
            <a:ext cx="73914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2">
                    <a:lumMod val="10000"/>
                  </a:schemeClr>
                </a:solidFill>
              </a:rPr>
              <a:t>考试成绩</a:t>
            </a:r>
            <a:endParaRPr kumimoji="0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文本占位符 9218">
            <a:extLst>
              <a:ext uri="{FF2B5EF4-FFF2-40B4-BE49-F238E27FC236}">
                <a16:creationId xmlns:a16="http://schemas.microsoft.com/office/drawing/2014/main" id="{CD909A92-0757-40A0-95D9-4DF085F617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1100" y="1916832"/>
            <a:ext cx="6858000" cy="1655762"/>
          </a:xfrm>
        </p:spPr>
        <p:txBody>
          <a:bodyPr/>
          <a:lstStyle/>
          <a:p>
            <a:pPr algn="l" eaLnBrk="1" hangingPunct="1">
              <a:lnSpc>
                <a:spcPct val="170000"/>
              </a:lnSpc>
            </a:pPr>
            <a:r>
              <a:rPr lang="zh-CN" altLang="en-US" b="1" dirty="0"/>
              <a:t>平时成绩：</a:t>
            </a:r>
            <a:r>
              <a:rPr lang="en-US" altLang="zh-CN" b="1" dirty="0"/>
              <a:t>	30%</a:t>
            </a:r>
            <a:r>
              <a:rPr lang="zh-CN" altLang="en-US" b="1" dirty="0"/>
              <a:t>（作业、出勤与课堂表现）</a:t>
            </a:r>
          </a:p>
          <a:p>
            <a:pPr algn="l" eaLnBrk="1" hangingPunct="1">
              <a:lnSpc>
                <a:spcPct val="170000"/>
              </a:lnSpc>
            </a:pPr>
            <a:endParaRPr lang="en-US" altLang="zh-CN" b="1" dirty="0"/>
          </a:p>
          <a:p>
            <a:pPr algn="l" eaLnBrk="1" hangingPunct="1">
              <a:lnSpc>
                <a:spcPct val="170000"/>
              </a:lnSpc>
            </a:pPr>
            <a:r>
              <a:rPr lang="zh-CN" altLang="en-US" b="1" dirty="0"/>
              <a:t>期末考试：</a:t>
            </a:r>
            <a:r>
              <a:rPr lang="en-US" altLang="zh-CN" b="1" dirty="0"/>
              <a:t>	</a:t>
            </a:r>
            <a:r>
              <a:rPr lang="zh-CN" altLang="en-US" b="1" dirty="0"/>
              <a:t>闭卷考试 </a:t>
            </a:r>
            <a:r>
              <a:rPr lang="en-US" altLang="zh-CN" b="1" dirty="0"/>
              <a:t>	70%</a:t>
            </a:r>
          </a:p>
          <a:p>
            <a:pPr algn="l" eaLnBrk="1" hangingPunct="1">
              <a:lnSpc>
                <a:spcPct val="170000"/>
              </a:lnSpc>
            </a:pPr>
            <a:endParaRPr lang="en-US" altLang="zh-CN" b="1" dirty="0"/>
          </a:p>
          <a:p>
            <a:pPr algn="l" eaLnBrk="1" hangingPunct="1">
              <a:lnSpc>
                <a:spcPct val="170000"/>
              </a:lnSpc>
            </a:pPr>
            <a:r>
              <a:rPr lang="zh-CN" altLang="en-US" b="1" dirty="0"/>
              <a:t>实验课单独考试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6647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404664"/>
            <a:ext cx="6477000" cy="9906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第 </a:t>
            </a:r>
            <a:r>
              <a:rPr lang="en-US" altLang="zh-C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章    导 论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cs typeface="Arial" panose="020B0604020202020204" pitchFamily="34" charset="0"/>
              </a:rPr>
              <a:t>1.1</a:t>
            </a:r>
            <a:r>
              <a:rPr lang="en-US" altLang="zh-CN" b="1" dirty="0"/>
              <a:t>   </a:t>
            </a:r>
            <a:r>
              <a:rPr lang="zh-CN" altLang="en-US" b="1" dirty="0"/>
              <a:t>统计及其应用领域</a:t>
            </a:r>
          </a:p>
          <a:p>
            <a:pPr>
              <a:defRPr/>
            </a:pPr>
            <a:endParaRPr lang="en-US" altLang="zh-CN" b="1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b="1" dirty="0">
                <a:cs typeface="Arial" panose="020B0604020202020204" pitchFamily="34" charset="0"/>
              </a:rPr>
              <a:t>1.2   </a:t>
            </a:r>
            <a:r>
              <a:rPr lang="zh-CN" altLang="en-US" b="1" dirty="0"/>
              <a:t>统计数据的类型</a:t>
            </a:r>
          </a:p>
          <a:p>
            <a:pPr>
              <a:defRPr/>
            </a:pPr>
            <a:endParaRPr lang="en-US" altLang="zh-CN" b="1" dirty="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b="1" dirty="0">
                <a:cs typeface="Arial" panose="020B0604020202020204" pitchFamily="34" charset="0"/>
              </a:rPr>
              <a:t>1.3   </a:t>
            </a:r>
            <a:r>
              <a:rPr lang="zh-CN" altLang="en-US" b="1" dirty="0"/>
              <a:t>统计学中的几个基本概念</a:t>
            </a:r>
          </a:p>
          <a:p>
            <a:pPr>
              <a:defRPr/>
            </a:pPr>
            <a:endParaRPr lang="en-US" altLang="zh-CN" b="1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学习目标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73238"/>
            <a:ext cx="7848600" cy="4246562"/>
          </a:xfrm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en-US" altLang="zh-CN" b="1" dirty="0"/>
              <a:t>1.  </a:t>
            </a:r>
            <a:r>
              <a:rPr lang="zh-CN" altLang="en-US" b="1" dirty="0"/>
              <a:t>理解统计学的含义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b="1" dirty="0"/>
              <a:t>2.	</a:t>
            </a:r>
            <a:r>
              <a:rPr lang="zh-CN" altLang="en-US" b="1" dirty="0"/>
              <a:t>理解描述统计和推断统计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b="1" dirty="0"/>
              <a:t>3.	</a:t>
            </a:r>
            <a:r>
              <a:rPr lang="zh-CN" altLang="en-US" b="1" dirty="0"/>
              <a:t>了解统计学的应用领域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b="1" dirty="0"/>
              <a:t>4.	</a:t>
            </a:r>
            <a:r>
              <a:rPr lang="zh-CN" altLang="en-US" b="1" dirty="0"/>
              <a:t>了解数据的类型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b="1" dirty="0"/>
              <a:t>5.  </a:t>
            </a:r>
            <a:r>
              <a:rPr lang="zh-CN" altLang="en-US" b="1" dirty="0"/>
              <a:t>理解统计中的几个基本概念 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1485900" y="404664"/>
            <a:ext cx="6172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 anchorCtr="1"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1.1   </a:t>
            </a:r>
            <a:r>
              <a:rPr lang="zh-CN" altLang="en-US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统计及其应用领域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683568" y="1700808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812800" indent="-8128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36800" indent="-5080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94000" indent="-508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51200" indent="-508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08400" indent="-508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65600" indent="-508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defRPr/>
            </a:pPr>
            <a:r>
              <a:rPr lang="en-US" altLang="zh-CN" sz="3200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1.1.1  </a:t>
            </a:r>
            <a:r>
              <a:rPr lang="zh-CN" altLang="en-US" sz="3200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什么是统计学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3200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1.1.2  </a:t>
            </a:r>
            <a:r>
              <a:rPr lang="zh-CN" altLang="en-US" sz="3200" b="1" dirty="0">
                <a:solidFill>
                  <a:schemeClr val="bg2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统计的应用领域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zoom/>
  </p:transition>
</p:sld>
</file>

<file path=ppt/theme/theme1.xml><?xml version="1.0" encoding="utf-8"?>
<a:theme xmlns:a="http://schemas.openxmlformats.org/drawingml/2006/main" name="商务模板系列34">
  <a:themeElements>
    <a:clrScheme name="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商务模板系列3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8678</TotalTime>
  <Pages>12</Pages>
  <Words>2171</Words>
  <Application>Microsoft Office PowerPoint</Application>
  <PresentationFormat>全屏显示(4:3)</PresentationFormat>
  <Paragraphs>324</Paragraphs>
  <Slides>32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Times New Roman</vt:lpstr>
      <vt:lpstr>Wingdings</vt:lpstr>
      <vt:lpstr>Arial Black</vt:lpstr>
      <vt:lpstr>宋体</vt:lpstr>
      <vt:lpstr>Arial</vt:lpstr>
      <vt:lpstr>商务模板系列34</vt:lpstr>
      <vt:lpstr>Image</vt:lpstr>
      <vt:lpstr>Equation</vt:lpstr>
      <vt:lpstr>统计学 Statistics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1 章    导 论</vt:lpstr>
      <vt:lpstr>学习目标</vt:lpstr>
      <vt:lpstr>PowerPoint 演示文稿</vt:lpstr>
      <vt:lpstr>例</vt:lpstr>
      <vt:lpstr>PowerPoint 演示文稿</vt:lpstr>
      <vt:lpstr>PowerPoint 演示文稿</vt:lpstr>
      <vt:lpstr>什么是统计学?(statistics)</vt:lpstr>
      <vt:lpstr>统计方法</vt:lpstr>
      <vt:lpstr>描述统计(descriptive statistics)</vt:lpstr>
      <vt:lpstr>推断统计(inferential statistics)</vt:lpstr>
      <vt:lpstr>统计的应用领域</vt:lpstr>
      <vt:lpstr>统计并不是万能的</vt:lpstr>
      <vt:lpstr>PowerPoint 演示文稿</vt:lpstr>
      <vt:lpstr>统计数据的分类</vt:lpstr>
      <vt:lpstr>统计数据的分类(按计量尺度分)</vt:lpstr>
      <vt:lpstr>统计数据的分类(按收集方法分)</vt:lpstr>
      <vt:lpstr>统计数据的分类(按时间状况分)</vt:lpstr>
      <vt:lpstr>统计数据的分类的作用</vt:lpstr>
      <vt:lpstr>PowerPoint 演示文稿</vt:lpstr>
      <vt:lpstr>总体和样本</vt:lpstr>
      <vt:lpstr>参数和统计量</vt:lpstr>
      <vt:lpstr>统计中的几个基本概念</vt:lpstr>
      <vt:lpstr>变  量(variable) </vt:lpstr>
      <vt:lpstr>变量及其类型</vt:lpstr>
      <vt:lpstr>本章小节</vt:lpstr>
      <vt:lpstr>随堂练习</vt:lpstr>
    </vt:vector>
  </TitlesOfParts>
  <Company>中国人民大学统计学系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统计与统计数据</dc:title>
  <dc:subject>统计学—PowerPoint</dc:subject>
  <dc:creator>贾俊平</dc:creator>
  <cp:keywords/>
  <dc:description/>
  <cp:lastModifiedBy>Yoooooooooo Song</cp:lastModifiedBy>
  <cp:revision>441</cp:revision>
  <cp:lastPrinted>1995-07-12T15:45:58Z</cp:lastPrinted>
  <dcterms:created xsi:type="dcterms:W3CDTF">1995-07-12T11:26:58Z</dcterms:created>
  <dcterms:modified xsi:type="dcterms:W3CDTF">2020-02-24T14:29:53Z</dcterms:modified>
</cp:coreProperties>
</file>