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3.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4.xml" ContentType="application/vnd.openxmlformats-officedocument.themeOverride+xml"/>
  <Override PartName="/ppt/notesSlides/notesSlide14.xml" ContentType="application/vnd.openxmlformats-officedocument.presentationml.notesSlide+xml"/>
  <Override PartName="/ppt/theme/themeOverride5.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6.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heme/themeOverride7.xml" ContentType="application/vnd.openxmlformats-officedocument.themeOverr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7"/>
  </p:notesMasterIdLst>
  <p:handoutMasterIdLst>
    <p:handoutMasterId r:id="rId48"/>
  </p:handoutMasterIdLst>
  <p:sldIdLst>
    <p:sldId id="449" r:id="rId2"/>
    <p:sldId id="490" r:id="rId3"/>
    <p:sldId id="256" r:id="rId4"/>
    <p:sldId id="257" r:id="rId5"/>
    <p:sldId id="368" r:id="rId6"/>
    <p:sldId id="487" r:id="rId7"/>
    <p:sldId id="415" r:id="rId8"/>
    <p:sldId id="453" r:id="rId9"/>
    <p:sldId id="452" r:id="rId10"/>
    <p:sldId id="489" r:id="rId11"/>
    <p:sldId id="455" r:id="rId12"/>
    <p:sldId id="488" r:id="rId13"/>
    <p:sldId id="456" r:id="rId14"/>
    <p:sldId id="457" r:id="rId15"/>
    <p:sldId id="458" r:id="rId16"/>
    <p:sldId id="459" r:id="rId17"/>
    <p:sldId id="460" r:id="rId18"/>
    <p:sldId id="462" r:id="rId19"/>
    <p:sldId id="461" r:id="rId20"/>
    <p:sldId id="463" r:id="rId21"/>
    <p:sldId id="465" r:id="rId22"/>
    <p:sldId id="464" r:id="rId23"/>
    <p:sldId id="466" r:id="rId24"/>
    <p:sldId id="468" r:id="rId25"/>
    <p:sldId id="467" r:id="rId26"/>
    <p:sldId id="469" r:id="rId27"/>
    <p:sldId id="471" r:id="rId28"/>
    <p:sldId id="470" r:id="rId29"/>
    <p:sldId id="472" r:id="rId30"/>
    <p:sldId id="473" r:id="rId31"/>
    <p:sldId id="474" r:id="rId32"/>
    <p:sldId id="475" r:id="rId33"/>
    <p:sldId id="396" r:id="rId34"/>
    <p:sldId id="478" r:id="rId35"/>
    <p:sldId id="477" r:id="rId36"/>
    <p:sldId id="491" r:id="rId37"/>
    <p:sldId id="480" r:id="rId38"/>
    <p:sldId id="481" r:id="rId39"/>
    <p:sldId id="482" r:id="rId40"/>
    <p:sldId id="385" r:id="rId41"/>
    <p:sldId id="483" r:id="rId42"/>
    <p:sldId id="485" r:id="rId43"/>
    <p:sldId id="484" r:id="rId44"/>
    <p:sldId id="486" r:id="rId45"/>
    <p:sldId id="408" r:id="rId46"/>
  </p:sldIdLst>
  <p:sldSz cx="9144000" cy="6858000" type="screen4x3"/>
  <p:notesSz cx="6858000" cy="9144000"/>
  <p:embeddedFontLst>
    <p:embeddedFont>
      <p:font typeface="Book Antiqua" panose="02040602050305030304" pitchFamily="18" charset="0"/>
      <p:regular r:id="rId49"/>
      <p:bold r:id="rId50"/>
      <p:italic r:id="rId51"/>
      <p:boldItalic r:id="rId52"/>
    </p:embeddedFont>
    <p:embeddedFont>
      <p:font typeface="Monotype Sorts" panose="02010600030101010101"/>
      <p:regular r:id="rId53"/>
    </p:embeddedFont>
    <p:embeddedFont>
      <p:font typeface="微软简综艺" panose="02010609000101010101"/>
      <p:regular r:id="rId54"/>
    </p:embeddedFont>
  </p:embeddedFontLst>
  <p:kinsoku lang="zh-CN" invalStChars="!),.:;?]}、。—ˇ¨〃々—～‖…’”〕〉》」』〗】∶！＂＇），．：；？］｀｜｝·" invalEndChars="([{‘“〔〈《「『〖【（［｛．·"/>
  <p:defaultTextStyle>
    <a:defPPr>
      <a:defRPr lang="zh-CN"/>
    </a:defPPr>
    <a:lvl1pPr algn="l" rtl="0" eaLnBrk="0" fontAlgn="base" hangingPunct="0">
      <a:spcBef>
        <a:spcPct val="0"/>
      </a:spcBef>
      <a:spcAft>
        <a:spcPct val="0"/>
      </a:spcAft>
      <a:defRPr kumimoji="1" sz="6000" b="1" kern="1200">
        <a:solidFill>
          <a:schemeClr val="tx1"/>
        </a:solidFill>
        <a:latin typeface="Times New Roman" panose="02020603050405020304" pitchFamily="18" charset="0"/>
        <a:ea typeface="创艺简细圆" pitchFamily="2" charset="-122"/>
        <a:cs typeface="+mn-cs"/>
      </a:defRPr>
    </a:lvl1pPr>
    <a:lvl2pPr marL="457200" algn="l" rtl="0" eaLnBrk="0" fontAlgn="base" hangingPunct="0">
      <a:spcBef>
        <a:spcPct val="0"/>
      </a:spcBef>
      <a:spcAft>
        <a:spcPct val="0"/>
      </a:spcAft>
      <a:defRPr kumimoji="1" sz="6000" b="1" kern="1200">
        <a:solidFill>
          <a:schemeClr val="tx1"/>
        </a:solidFill>
        <a:latin typeface="Times New Roman" panose="02020603050405020304" pitchFamily="18" charset="0"/>
        <a:ea typeface="创艺简细圆" pitchFamily="2" charset="-122"/>
        <a:cs typeface="+mn-cs"/>
      </a:defRPr>
    </a:lvl2pPr>
    <a:lvl3pPr marL="914400" algn="l" rtl="0" eaLnBrk="0" fontAlgn="base" hangingPunct="0">
      <a:spcBef>
        <a:spcPct val="0"/>
      </a:spcBef>
      <a:spcAft>
        <a:spcPct val="0"/>
      </a:spcAft>
      <a:defRPr kumimoji="1" sz="6000" b="1" kern="1200">
        <a:solidFill>
          <a:schemeClr val="tx1"/>
        </a:solidFill>
        <a:latin typeface="Times New Roman" panose="02020603050405020304" pitchFamily="18" charset="0"/>
        <a:ea typeface="创艺简细圆" pitchFamily="2" charset="-122"/>
        <a:cs typeface="+mn-cs"/>
      </a:defRPr>
    </a:lvl3pPr>
    <a:lvl4pPr marL="1371600" algn="l" rtl="0" eaLnBrk="0" fontAlgn="base" hangingPunct="0">
      <a:spcBef>
        <a:spcPct val="0"/>
      </a:spcBef>
      <a:spcAft>
        <a:spcPct val="0"/>
      </a:spcAft>
      <a:defRPr kumimoji="1" sz="6000" b="1" kern="1200">
        <a:solidFill>
          <a:schemeClr val="tx1"/>
        </a:solidFill>
        <a:latin typeface="Times New Roman" panose="02020603050405020304" pitchFamily="18" charset="0"/>
        <a:ea typeface="创艺简细圆" pitchFamily="2" charset="-122"/>
        <a:cs typeface="+mn-cs"/>
      </a:defRPr>
    </a:lvl4pPr>
    <a:lvl5pPr marL="1828800" algn="l" rtl="0" eaLnBrk="0" fontAlgn="base" hangingPunct="0">
      <a:spcBef>
        <a:spcPct val="0"/>
      </a:spcBef>
      <a:spcAft>
        <a:spcPct val="0"/>
      </a:spcAft>
      <a:defRPr kumimoji="1" sz="6000" b="1" kern="1200">
        <a:solidFill>
          <a:schemeClr val="tx1"/>
        </a:solidFill>
        <a:latin typeface="Times New Roman" panose="02020603050405020304" pitchFamily="18" charset="0"/>
        <a:ea typeface="创艺简细圆" pitchFamily="2" charset="-122"/>
        <a:cs typeface="+mn-cs"/>
      </a:defRPr>
    </a:lvl5pPr>
    <a:lvl6pPr marL="2286000" algn="l" defTabSz="914400" rtl="0" eaLnBrk="1" latinLnBrk="0" hangingPunct="1">
      <a:defRPr kumimoji="1" sz="6000" b="1" kern="1200">
        <a:solidFill>
          <a:schemeClr val="tx1"/>
        </a:solidFill>
        <a:latin typeface="Times New Roman" panose="02020603050405020304" pitchFamily="18" charset="0"/>
        <a:ea typeface="创艺简细圆" pitchFamily="2" charset="-122"/>
        <a:cs typeface="+mn-cs"/>
      </a:defRPr>
    </a:lvl6pPr>
    <a:lvl7pPr marL="2743200" algn="l" defTabSz="914400" rtl="0" eaLnBrk="1" latinLnBrk="0" hangingPunct="1">
      <a:defRPr kumimoji="1" sz="6000" b="1" kern="1200">
        <a:solidFill>
          <a:schemeClr val="tx1"/>
        </a:solidFill>
        <a:latin typeface="Times New Roman" panose="02020603050405020304" pitchFamily="18" charset="0"/>
        <a:ea typeface="创艺简细圆" pitchFamily="2" charset="-122"/>
        <a:cs typeface="+mn-cs"/>
      </a:defRPr>
    </a:lvl7pPr>
    <a:lvl8pPr marL="3200400" algn="l" defTabSz="914400" rtl="0" eaLnBrk="1" latinLnBrk="0" hangingPunct="1">
      <a:defRPr kumimoji="1" sz="6000" b="1" kern="1200">
        <a:solidFill>
          <a:schemeClr val="tx1"/>
        </a:solidFill>
        <a:latin typeface="Times New Roman" panose="02020603050405020304" pitchFamily="18" charset="0"/>
        <a:ea typeface="创艺简细圆" pitchFamily="2" charset="-122"/>
        <a:cs typeface="+mn-cs"/>
      </a:defRPr>
    </a:lvl8pPr>
    <a:lvl9pPr marL="3657600" algn="l" defTabSz="914400" rtl="0" eaLnBrk="1" latinLnBrk="0" hangingPunct="1">
      <a:defRPr kumimoji="1" sz="6000" b="1" kern="1200">
        <a:solidFill>
          <a:schemeClr val="tx1"/>
        </a:solidFill>
        <a:latin typeface="Times New Roman" panose="02020603050405020304" pitchFamily="18" charset="0"/>
        <a:ea typeface="创艺简细圆"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D60606"/>
    <a:srgbClr val="66FFFF"/>
    <a:srgbClr val="C57BC3"/>
    <a:srgbClr val="C187C1"/>
    <a:srgbClr val="FFADD6"/>
    <a:srgbClr val="FF99C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83990" autoAdjust="0"/>
  </p:normalViewPr>
  <p:slideViewPr>
    <p:cSldViewPr>
      <p:cViewPr varScale="1">
        <p:scale>
          <a:sx n="108" d="100"/>
          <a:sy n="108" d="100"/>
        </p:scale>
        <p:origin x="684" y="114"/>
      </p:cViewPr>
      <p:guideLst>
        <p:guide orient="horz" pos="2160"/>
        <p:guide pos="2880"/>
      </p:guideLst>
    </p:cSldViewPr>
  </p:slideViewPr>
  <p:outlineViewPr>
    <p:cViewPr>
      <p:scale>
        <a:sx n="33" d="100"/>
        <a:sy n="33" d="100"/>
      </p:scale>
      <p:origin x="0" y="0"/>
    </p:cViewPr>
  </p:outlineViewPr>
  <p:notesTextViewPr>
    <p:cViewPr>
      <p:scale>
        <a:sx n="153" d="100"/>
        <a:sy n="153" d="100"/>
      </p:scale>
      <p:origin x="0" y="0"/>
    </p:cViewPr>
  </p:notesTextViewPr>
  <p:sorterViewPr>
    <p:cViewPr varScale="1">
      <p:scale>
        <a:sx n="1" d="1"/>
        <a:sy n="1" d="1"/>
      </p:scale>
      <p:origin x="0" y="0"/>
    </p:cViewPr>
  </p:sorterViewPr>
  <p:notesViewPr>
    <p:cSldViewPr>
      <p:cViewPr varScale="1">
        <p:scale>
          <a:sx n="38" d="100"/>
          <a:sy n="38" d="100"/>
        </p:scale>
        <p:origin x="-152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69900" y="850900"/>
            <a:ext cx="2794000" cy="2108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6000" b="1">
                <a:solidFill>
                  <a:schemeClr val="tx1"/>
                </a:solidFill>
                <a:latin typeface="Times New Roman" panose="02020603050405020304" pitchFamily="18" charset="0"/>
                <a:ea typeface="创艺简细圆" pitchFamily="2" charset="-122"/>
              </a:defRPr>
            </a:lvl1pPr>
            <a:lvl2pPr marL="742950" indent="-285750" algn="ctr">
              <a:defRPr kumimoji="1" sz="6000" b="1">
                <a:solidFill>
                  <a:schemeClr val="tx1"/>
                </a:solidFill>
                <a:latin typeface="Times New Roman" panose="02020603050405020304" pitchFamily="18" charset="0"/>
                <a:ea typeface="创艺简细圆" pitchFamily="2" charset="-122"/>
              </a:defRPr>
            </a:lvl2pPr>
            <a:lvl3pPr marL="1143000" indent="-228600" algn="ctr">
              <a:defRPr kumimoji="1" sz="6000" b="1">
                <a:solidFill>
                  <a:schemeClr val="tx1"/>
                </a:solidFill>
                <a:latin typeface="Times New Roman" panose="02020603050405020304" pitchFamily="18" charset="0"/>
                <a:ea typeface="创艺简细圆" pitchFamily="2" charset="-122"/>
              </a:defRPr>
            </a:lvl3pPr>
            <a:lvl4pPr marL="1600200" indent="-228600" algn="ctr">
              <a:defRPr kumimoji="1" sz="6000" b="1">
                <a:solidFill>
                  <a:schemeClr val="tx1"/>
                </a:solidFill>
                <a:latin typeface="Times New Roman" panose="02020603050405020304" pitchFamily="18" charset="0"/>
                <a:ea typeface="创艺简细圆" pitchFamily="2" charset="-122"/>
              </a:defRPr>
            </a:lvl4pPr>
            <a:lvl5pPr marL="2057400" indent="-228600" algn="ctr">
              <a:defRPr kumimoji="1" sz="6000" b="1">
                <a:solidFill>
                  <a:schemeClr val="tx1"/>
                </a:solidFill>
                <a:latin typeface="Times New Roman" panose="02020603050405020304" pitchFamily="18" charset="0"/>
                <a:ea typeface="创艺简细圆" pitchFamily="2" charset="-122"/>
              </a:defRPr>
            </a:lvl5pPr>
            <a:lvl6pPr marL="25146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6pPr>
            <a:lvl7pPr marL="29718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7pPr>
            <a:lvl8pPr marL="34290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8pPr>
            <a:lvl9pPr marL="38862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9pPr>
          </a:lstStyle>
          <a:p>
            <a:pPr eaLnBrk="1" hangingPunct="1"/>
            <a:endParaRPr lang="zh-CN" altLang="en-US"/>
          </a:p>
        </p:txBody>
      </p:sp>
      <p:sp>
        <p:nvSpPr>
          <p:cNvPr id="3075" name="Rectangle 3"/>
          <p:cNvSpPr>
            <a:spLocks noChangeArrowheads="1"/>
          </p:cNvSpPr>
          <p:nvPr/>
        </p:nvSpPr>
        <p:spPr bwMode="auto">
          <a:xfrm>
            <a:off x="469900" y="3517900"/>
            <a:ext cx="2794000" cy="2108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6000" b="1">
                <a:solidFill>
                  <a:schemeClr val="tx1"/>
                </a:solidFill>
                <a:latin typeface="Times New Roman" panose="02020603050405020304" pitchFamily="18" charset="0"/>
                <a:ea typeface="创艺简细圆" pitchFamily="2" charset="-122"/>
              </a:defRPr>
            </a:lvl1pPr>
            <a:lvl2pPr marL="742950" indent="-285750" algn="ctr">
              <a:defRPr kumimoji="1" sz="6000" b="1">
                <a:solidFill>
                  <a:schemeClr val="tx1"/>
                </a:solidFill>
                <a:latin typeface="Times New Roman" panose="02020603050405020304" pitchFamily="18" charset="0"/>
                <a:ea typeface="创艺简细圆" pitchFamily="2" charset="-122"/>
              </a:defRPr>
            </a:lvl2pPr>
            <a:lvl3pPr marL="1143000" indent="-228600" algn="ctr">
              <a:defRPr kumimoji="1" sz="6000" b="1">
                <a:solidFill>
                  <a:schemeClr val="tx1"/>
                </a:solidFill>
                <a:latin typeface="Times New Roman" panose="02020603050405020304" pitchFamily="18" charset="0"/>
                <a:ea typeface="创艺简细圆" pitchFamily="2" charset="-122"/>
              </a:defRPr>
            </a:lvl3pPr>
            <a:lvl4pPr marL="1600200" indent="-228600" algn="ctr">
              <a:defRPr kumimoji="1" sz="6000" b="1">
                <a:solidFill>
                  <a:schemeClr val="tx1"/>
                </a:solidFill>
                <a:latin typeface="Times New Roman" panose="02020603050405020304" pitchFamily="18" charset="0"/>
                <a:ea typeface="创艺简细圆" pitchFamily="2" charset="-122"/>
              </a:defRPr>
            </a:lvl4pPr>
            <a:lvl5pPr marL="2057400" indent="-228600" algn="ctr">
              <a:defRPr kumimoji="1" sz="6000" b="1">
                <a:solidFill>
                  <a:schemeClr val="tx1"/>
                </a:solidFill>
                <a:latin typeface="Times New Roman" panose="02020603050405020304" pitchFamily="18" charset="0"/>
                <a:ea typeface="创艺简细圆" pitchFamily="2" charset="-122"/>
              </a:defRPr>
            </a:lvl5pPr>
            <a:lvl6pPr marL="25146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6pPr>
            <a:lvl7pPr marL="29718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7pPr>
            <a:lvl8pPr marL="34290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8pPr>
            <a:lvl9pPr marL="38862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9pPr>
          </a:lstStyle>
          <a:p>
            <a:pPr eaLnBrk="1" hangingPunct="1"/>
            <a:endParaRPr lang="zh-CN" altLang="en-US"/>
          </a:p>
        </p:txBody>
      </p:sp>
      <p:sp>
        <p:nvSpPr>
          <p:cNvPr id="3076" name="Rectangle 4"/>
          <p:cNvSpPr>
            <a:spLocks noChangeArrowheads="1"/>
          </p:cNvSpPr>
          <p:nvPr/>
        </p:nvSpPr>
        <p:spPr bwMode="auto">
          <a:xfrm>
            <a:off x="469900" y="6184900"/>
            <a:ext cx="2794000" cy="2108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6000" b="1">
                <a:solidFill>
                  <a:schemeClr val="tx1"/>
                </a:solidFill>
                <a:latin typeface="Times New Roman" panose="02020603050405020304" pitchFamily="18" charset="0"/>
                <a:ea typeface="创艺简细圆" pitchFamily="2" charset="-122"/>
              </a:defRPr>
            </a:lvl1pPr>
            <a:lvl2pPr marL="742950" indent="-285750" algn="ctr">
              <a:defRPr kumimoji="1" sz="6000" b="1">
                <a:solidFill>
                  <a:schemeClr val="tx1"/>
                </a:solidFill>
                <a:latin typeface="Times New Roman" panose="02020603050405020304" pitchFamily="18" charset="0"/>
                <a:ea typeface="创艺简细圆" pitchFamily="2" charset="-122"/>
              </a:defRPr>
            </a:lvl2pPr>
            <a:lvl3pPr marL="1143000" indent="-228600" algn="ctr">
              <a:defRPr kumimoji="1" sz="6000" b="1">
                <a:solidFill>
                  <a:schemeClr val="tx1"/>
                </a:solidFill>
                <a:latin typeface="Times New Roman" panose="02020603050405020304" pitchFamily="18" charset="0"/>
                <a:ea typeface="创艺简细圆" pitchFamily="2" charset="-122"/>
              </a:defRPr>
            </a:lvl3pPr>
            <a:lvl4pPr marL="1600200" indent="-228600" algn="ctr">
              <a:defRPr kumimoji="1" sz="6000" b="1">
                <a:solidFill>
                  <a:schemeClr val="tx1"/>
                </a:solidFill>
                <a:latin typeface="Times New Roman" panose="02020603050405020304" pitchFamily="18" charset="0"/>
                <a:ea typeface="创艺简细圆" pitchFamily="2" charset="-122"/>
              </a:defRPr>
            </a:lvl4pPr>
            <a:lvl5pPr marL="2057400" indent="-228600" algn="ctr">
              <a:defRPr kumimoji="1" sz="6000" b="1">
                <a:solidFill>
                  <a:schemeClr val="tx1"/>
                </a:solidFill>
                <a:latin typeface="Times New Roman" panose="02020603050405020304" pitchFamily="18" charset="0"/>
                <a:ea typeface="创艺简细圆" pitchFamily="2" charset="-122"/>
              </a:defRPr>
            </a:lvl5pPr>
            <a:lvl6pPr marL="25146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6pPr>
            <a:lvl7pPr marL="29718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7pPr>
            <a:lvl8pPr marL="34290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8pPr>
            <a:lvl9pPr marL="38862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9pPr>
          </a:lstStyle>
          <a:p>
            <a:pPr eaLnBrk="1" hangingPunct="1"/>
            <a:endParaRPr lang="zh-CN" altLang="en-US"/>
          </a:p>
        </p:txBody>
      </p:sp>
      <p:sp>
        <p:nvSpPr>
          <p:cNvPr id="3077" name="Line 5"/>
          <p:cNvSpPr>
            <a:spLocks noChangeShapeType="1"/>
          </p:cNvSpPr>
          <p:nvPr/>
        </p:nvSpPr>
        <p:spPr bwMode="auto">
          <a:xfrm>
            <a:off x="3663950" y="1143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8" name="Line 6"/>
          <p:cNvSpPr>
            <a:spLocks noChangeShapeType="1"/>
          </p:cNvSpPr>
          <p:nvPr/>
        </p:nvSpPr>
        <p:spPr bwMode="auto">
          <a:xfrm>
            <a:off x="3663950" y="1447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9" name="Line 7"/>
          <p:cNvSpPr>
            <a:spLocks noChangeShapeType="1"/>
          </p:cNvSpPr>
          <p:nvPr/>
        </p:nvSpPr>
        <p:spPr bwMode="auto">
          <a:xfrm>
            <a:off x="3663950" y="20574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 name="Line 8"/>
          <p:cNvSpPr>
            <a:spLocks noChangeShapeType="1"/>
          </p:cNvSpPr>
          <p:nvPr/>
        </p:nvSpPr>
        <p:spPr bwMode="auto">
          <a:xfrm>
            <a:off x="3663950" y="2362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1" name="Line 9"/>
          <p:cNvSpPr>
            <a:spLocks noChangeShapeType="1"/>
          </p:cNvSpPr>
          <p:nvPr/>
        </p:nvSpPr>
        <p:spPr bwMode="auto">
          <a:xfrm>
            <a:off x="3663950" y="2667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 name="Line 10"/>
          <p:cNvSpPr>
            <a:spLocks noChangeShapeType="1"/>
          </p:cNvSpPr>
          <p:nvPr/>
        </p:nvSpPr>
        <p:spPr bwMode="auto">
          <a:xfrm>
            <a:off x="3663950" y="2971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3" name="Line 11"/>
          <p:cNvSpPr>
            <a:spLocks noChangeShapeType="1"/>
          </p:cNvSpPr>
          <p:nvPr/>
        </p:nvSpPr>
        <p:spPr bwMode="auto">
          <a:xfrm>
            <a:off x="3663950" y="17526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4" name="Line 12"/>
          <p:cNvSpPr>
            <a:spLocks noChangeShapeType="1"/>
          </p:cNvSpPr>
          <p:nvPr/>
        </p:nvSpPr>
        <p:spPr bwMode="auto">
          <a:xfrm>
            <a:off x="3663950" y="838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5" name="Line 13"/>
          <p:cNvSpPr>
            <a:spLocks noChangeShapeType="1"/>
          </p:cNvSpPr>
          <p:nvPr/>
        </p:nvSpPr>
        <p:spPr bwMode="auto">
          <a:xfrm>
            <a:off x="3663950" y="3810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6" name="Line 14"/>
          <p:cNvSpPr>
            <a:spLocks noChangeShapeType="1"/>
          </p:cNvSpPr>
          <p:nvPr/>
        </p:nvSpPr>
        <p:spPr bwMode="auto">
          <a:xfrm>
            <a:off x="3663950" y="4114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7" name="Line 15"/>
          <p:cNvSpPr>
            <a:spLocks noChangeShapeType="1"/>
          </p:cNvSpPr>
          <p:nvPr/>
        </p:nvSpPr>
        <p:spPr bwMode="auto">
          <a:xfrm>
            <a:off x="3663950" y="47244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8" name="Line 16"/>
          <p:cNvSpPr>
            <a:spLocks noChangeShapeType="1"/>
          </p:cNvSpPr>
          <p:nvPr/>
        </p:nvSpPr>
        <p:spPr bwMode="auto">
          <a:xfrm>
            <a:off x="3663950" y="5029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9" name="Line 17"/>
          <p:cNvSpPr>
            <a:spLocks noChangeShapeType="1"/>
          </p:cNvSpPr>
          <p:nvPr/>
        </p:nvSpPr>
        <p:spPr bwMode="auto">
          <a:xfrm>
            <a:off x="3663950" y="5334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0" name="Line 18"/>
          <p:cNvSpPr>
            <a:spLocks noChangeShapeType="1"/>
          </p:cNvSpPr>
          <p:nvPr/>
        </p:nvSpPr>
        <p:spPr bwMode="auto">
          <a:xfrm>
            <a:off x="3663950" y="5638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1" name="Line 19"/>
          <p:cNvSpPr>
            <a:spLocks noChangeShapeType="1"/>
          </p:cNvSpPr>
          <p:nvPr/>
        </p:nvSpPr>
        <p:spPr bwMode="auto">
          <a:xfrm>
            <a:off x="3663950" y="44196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2" name="Line 20"/>
          <p:cNvSpPr>
            <a:spLocks noChangeShapeType="1"/>
          </p:cNvSpPr>
          <p:nvPr/>
        </p:nvSpPr>
        <p:spPr bwMode="auto">
          <a:xfrm>
            <a:off x="3663950" y="3505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3" name="Line 21"/>
          <p:cNvSpPr>
            <a:spLocks noChangeShapeType="1"/>
          </p:cNvSpPr>
          <p:nvPr/>
        </p:nvSpPr>
        <p:spPr bwMode="auto">
          <a:xfrm>
            <a:off x="3663950" y="6477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4" name="Line 22"/>
          <p:cNvSpPr>
            <a:spLocks noChangeShapeType="1"/>
          </p:cNvSpPr>
          <p:nvPr/>
        </p:nvSpPr>
        <p:spPr bwMode="auto">
          <a:xfrm>
            <a:off x="3663950" y="6781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5" name="Line 23"/>
          <p:cNvSpPr>
            <a:spLocks noChangeShapeType="1"/>
          </p:cNvSpPr>
          <p:nvPr/>
        </p:nvSpPr>
        <p:spPr bwMode="auto">
          <a:xfrm>
            <a:off x="3663950" y="73914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6" name="Line 24"/>
          <p:cNvSpPr>
            <a:spLocks noChangeShapeType="1"/>
          </p:cNvSpPr>
          <p:nvPr/>
        </p:nvSpPr>
        <p:spPr bwMode="auto">
          <a:xfrm>
            <a:off x="3663950" y="7696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 name="Line 25"/>
          <p:cNvSpPr>
            <a:spLocks noChangeShapeType="1"/>
          </p:cNvSpPr>
          <p:nvPr/>
        </p:nvSpPr>
        <p:spPr bwMode="auto">
          <a:xfrm>
            <a:off x="3663950" y="8001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8" name="Line 26"/>
          <p:cNvSpPr>
            <a:spLocks noChangeShapeType="1"/>
          </p:cNvSpPr>
          <p:nvPr/>
        </p:nvSpPr>
        <p:spPr bwMode="auto">
          <a:xfrm>
            <a:off x="3663950" y="8305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9" name="Line 27"/>
          <p:cNvSpPr>
            <a:spLocks noChangeShapeType="1"/>
          </p:cNvSpPr>
          <p:nvPr/>
        </p:nvSpPr>
        <p:spPr bwMode="auto">
          <a:xfrm>
            <a:off x="3663950" y="70866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0" name="Line 28"/>
          <p:cNvSpPr>
            <a:spLocks noChangeShapeType="1"/>
          </p:cNvSpPr>
          <p:nvPr/>
        </p:nvSpPr>
        <p:spPr bwMode="auto">
          <a:xfrm>
            <a:off x="3663950" y="6172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1" name="Rectangle 29"/>
          <p:cNvSpPr>
            <a:spLocks noChangeArrowheads="1"/>
          </p:cNvSpPr>
          <p:nvPr/>
        </p:nvSpPr>
        <p:spPr bwMode="auto">
          <a:xfrm>
            <a:off x="76200" y="8823325"/>
            <a:ext cx="6705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6000" b="1">
                <a:solidFill>
                  <a:schemeClr val="tx1"/>
                </a:solidFill>
                <a:latin typeface="Times New Roman" panose="02020603050405020304" pitchFamily="18" charset="0"/>
                <a:ea typeface="创艺简细圆" pitchFamily="2" charset="-122"/>
              </a:defRPr>
            </a:lvl1pPr>
            <a:lvl2pPr marL="742950" indent="-285750" algn="ctr">
              <a:defRPr kumimoji="1" sz="6000" b="1">
                <a:solidFill>
                  <a:schemeClr val="tx1"/>
                </a:solidFill>
                <a:latin typeface="Times New Roman" panose="02020603050405020304" pitchFamily="18" charset="0"/>
                <a:ea typeface="创艺简细圆" pitchFamily="2" charset="-122"/>
              </a:defRPr>
            </a:lvl2pPr>
            <a:lvl3pPr marL="1143000" indent="-228600" algn="ctr">
              <a:defRPr kumimoji="1" sz="6000" b="1">
                <a:solidFill>
                  <a:schemeClr val="tx1"/>
                </a:solidFill>
                <a:latin typeface="Times New Roman" panose="02020603050405020304" pitchFamily="18" charset="0"/>
                <a:ea typeface="创艺简细圆" pitchFamily="2" charset="-122"/>
              </a:defRPr>
            </a:lvl3pPr>
            <a:lvl4pPr marL="1600200" indent="-228600" algn="ctr">
              <a:defRPr kumimoji="1" sz="6000" b="1">
                <a:solidFill>
                  <a:schemeClr val="tx1"/>
                </a:solidFill>
                <a:latin typeface="Times New Roman" panose="02020603050405020304" pitchFamily="18" charset="0"/>
                <a:ea typeface="创艺简细圆" pitchFamily="2" charset="-122"/>
              </a:defRPr>
            </a:lvl4pPr>
            <a:lvl5pPr marL="2057400" indent="-228600" algn="ctr">
              <a:defRPr kumimoji="1" sz="6000" b="1">
                <a:solidFill>
                  <a:schemeClr val="tx1"/>
                </a:solidFill>
                <a:latin typeface="Times New Roman" panose="02020603050405020304" pitchFamily="18" charset="0"/>
                <a:ea typeface="创艺简细圆" pitchFamily="2" charset="-122"/>
              </a:defRPr>
            </a:lvl5pPr>
            <a:lvl6pPr marL="25146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6pPr>
            <a:lvl7pPr marL="29718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7pPr>
            <a:lvl8pPr marL="34290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8pPr>
            <a:lvl9pPr marL="38862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9pPr>
          </a:lstStyle>
          <a:p>
            <a:pPr eaLnBrk="1" hangingPunct="1"/>
            <a:endParaRPr lang="zh-CN" altLang="en-US"/>
          </a:p>
        </p:txBody>
      </p:sp>
      <p:sp>
        <p:nvSpPr>
          <p:cNvPr id="3102" name="Line 30"/>
          <p:cNvSpPr>
            <a:spLocks noChangeShapeType="1"/>
          </p:cNvSpPr>
          <p:nvPr/>
        </p:nvSpPr>
        <p:spPr bwMode="auto">
          <a:xfrm>
            <a:off x="469900" y="381000"/>
            <a:ext cx="629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3" name="Line 31"/>
          <p:cNvSpPr>
            <a:spLocks noChangeShapeType="1"/>
          </p:cNvSpPr>
          <p:nvPr/>
        </p:nvSpPr>
        <p:spPr bwMode="auto">
          <a:xfrm>
            <a:off x="469900" y="8763000"/>
            <a:ext cx="629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 name="Rectangle 32"/>
          <p:cNvSpPr>
            <a:spLocks noChangeArrowheads="1"/>
          </p:cNvSpPr>
          <p:nvPr/>
        </p:nvSpPr>
        <p:spPr bwMode="auto">
          <a:xfrm>
            <a:off x="71438" y="8818563"/>
            <a:ext cx="67151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gn="l">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1pPr>
            <a:lvl2pPr algn="l">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2pPr>
            <a:lvl3pPr algn="l">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3pPr>
            <a:lvl4pPr algn="l">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4pPr>
            <a:lvl5pPr algn="l">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1000" b="0">
                <a:latin typeface="Arial" panose="020B0604020202020204" pitchFamily="34" charset="0"/>
              </a:rPr>
              <a:t>	Statistics, 7/e	?1997 Prentice-Hall, Inc.</a:t>
            </a:r>
          </a:p>
        </p:txBody>
      </p:sp>
      <p:sp>
        <p:nvSpPr>
          <p:cNvPr id="3105" name="Rectangle 33"/>
          <p:cNvSpPr>
            <a:spLocks noChangeArrowheads="1"/>
          </p:cNvSpPr>
          <p:nvPr/>
        </p:nvSpPr>
        <p:spPr bwMode="auto">
          <a:xfrm>
            <a:off x="71438" y="55563"/>
            <a:ext cx="671512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gn="l">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1pPr>
            <a:lvl2pPr algn="l">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2pPr>
            <a:lvl3pPr algn="l">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3pPr>
            <a:lvl4pPr algn="l">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4pPr>
            <a:lvl5pPr algn="l">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1200" b="0">
                <a:latin typeface="Arial" panose="020B0604020202020204" pitchFamily="34" charset="0"/>
              </a:rPr>
              <a:t>	Chapter 2	</a:t>
            </a:r>
            <a:r>
              <a:rPr lang="en-US" altLang="zh-CN" sz="1200">
                <a:latin typeface="Arial" panose="020B0604020202020204" pitchFamily="34" charset="0"/>
              </a:rPr>
              <a:t>Student Lecture Notes</a:t>
            </a:r>
            <a:r>
              <a:rPr lang="en-US" altLang="zh-CN" sz="1200" b="0">
                <a:latin typeface="Arial" panose="020B0604020202020204" pitchFamily="34" charset="0"/>
              </a:rPr>
              <a:t>	 2-</a:t>
            </a:r>
            <a:fld id="{254CA819-47B7-4964-B40F-775A043CD766}" type="slidenum">
              <a:rPr lang="en-US" altLang="zh-CN" sz="1200" b="0" smtClean="0">
                <a:latin typeface="Arial" panose="020B0604020202020204" pitchFamily="34" charset="0"/>
              </a:rPr>
              <a:pPr>
                <a:defRPr/>
              </a:pPr>
              <a:t>‹#›</a:t>
            </a:fld>
            <a:endParaRPr lang="en-US" altLang="zh-CN" sz="1200" b="0">
              <a:latin typeface="Arial" panose="020B0604020202020204" pitchFamily="34" charset="0"/>
            </a:endParaRPr>
          </a:p>
        </p:txBody>
      </p:sp>
    </p:spTree>
    <p:extLst>
      <p:ext uri="{BB962C8B-B14F-4D97-AF65-F5344CB8AC3E}">
        <p14:creationId xmlns:p14="http://schemas.microsoft.com/office/powerpoint/2010/main" val="2484950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3276600"/>
            <a:ext cx="502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zh-CN" noProof="0"/>
              <a:t>Click to edit Master notes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1" name="Rectangle 3"/>
          <p:cNvSpPr>
            <a:spLocks noGrp="1" noRot="1" noChangeAspect="1" noChangeArrowheads="1" noTextEdit="1"/>
          </p:cNvSpPr>
          <p:nvPr>
            <p:ph type="sldImg" idx="2"/>
          </p:nvPr>
        </p:nvSpPr>
        <p:spPr bwMode="auto">
          <a:xfrm>
            <a:off x="1911350" y="692150"/>
            <a:ext cx="3035300" cy="2273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Line 4"/>
          <p:cNvSpPr>
            <a:spLocks noChangeShapeType="1"/>
          </p:cNvSpPr>
          <p:nvPr/>
        </p:nvSpPr>
        <p:spPr bwMode="auto">
          <a:xfrm>
            <a:off x="920750" y="3581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 name="Line 5"/>
          <p:cNvSpPr>
            <a:spLocks noChangeShapeType="1"/>
          </p:cNvSpPr>
          <p:nvPr/>
        </p:nvSpPr>
        <p:spPr bwMode="auto">
          <a:xfrm>
            <a:off x="920750" y="38862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 name="Line 6"/>
          <p:cNvSpPr>
            <a:spLocks noChangeShapeType="1"/>
          </p:cNvSpPr>
          <p:nvPr/>
        </p:nvSpPr>
        <p:spPr bwMode="auto">
          <a:xfrm>
            <a:off x="920750" y="41910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 name="Line 7"/>
          <p:cNvSpPr>
            <a:spLocks noChangeShapeType="1"/>
          </p:cNvSpPr>
          <p:nvPr/>
        </p:nvSpPr>
        <p:spPr bwMode="auto">
          <a:xfrm>
            <a:off x="920750" y="44958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 name="Line 8"/>
          <p:cNvSpPr>
            <a:spLocks noChangeShapeType="1"/>
          </p:cNvSpPr>
          <p:nvPr/>
        </p:nvSpPr>
        <p:spPr bwMode="auto">
          <a:xfrm>
            <a:off x="920750" y="48006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 name="Line 9"/>
          <p:cNvSpPr>
            <a:spLocks noChangeShapeType="1"/>
          </p:cNvSpPr>
          <p:nvPr/>
        </p:nvSpPr>
        <p:spPr bwMode="auto">
          <a:xfrm>
            <a:off x="920750" y="5105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 name="Line 10"/>
          <p:cNvSpPr>
            <a:spLocks noChangeShapeType="1"/>
          </p:cNvSpPr>
          <p:nvPr/>
        </p:nvSpPr>
        <p:spPr bwMode="auto">
          <a:xfrm>
            <a:off x="920750" y="5105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 name="Line 11"/>
          <p:cNvSpPr>
            <a:spLocks noChangeShapeType="1"/>
          </p:cNvSpPr>
          <p:nvPr/>
        </p:nvSpPr>
        <p:spPr bwMode="auto">
          <a:xfrm>
            <a:off x="920750" y="54102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0" name="Line 12"/>
          <p:cNvSpPr>
            <a:spLocks noChangeShapeType="1"/>
          </p:cNvSpPr>
          <p:nvPr/>
        </p:nvSpPr>
        <p:spPr bwMode="auto">
          <a:xfrm>
            <a:off x="920750" y="57150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1" name="Line 13"/>
          <p:cNvSpPr>
            <a:spLocks noChangeShapeType="1"/>
          </p:cNvSpPr>
          <p:nvPr/>
        </p:nvSpPr>
        <p:spPr bwMode="auto">
          <a:xfrm>
            <a:off x="920750" y="60198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2" name="Line 14"/>
          <p:cNvSpPr>
            <a:spLocks noChangeShapeType="1"/>
          </p:cNvSpPr>
          <p:nvPr/>
        </p:nvSpPr>
        <p:spPr bwMode="auto">
          <a:xfrm>
            <a:off x="920750" y="63246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3" name="Line 15"/>
          <p:cNvSpPr>
            <a:spLocks noChangeShapeType="1"/>
          </p:cNvSpPr>
          <p:nvPr/>
        </p:nvSpPr>
        <p:spPr bwMode="auto">
          <a:xfrm>
            <a:off x="920750" y="6629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4" name="Line 16"/>
          <p:cNvSpPr>
            <a:spLocks noChangeShapeType="1"/>
          </p:cNvSpPr>
          <p:nvPr/>
        </p:nvSpPr>
        <p:spPr bwMode="auto">
          <a:xfrm>
            <a:off x="920750" y="69342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5" name="Line 17"/>
          <p:cNvSpPr>
            <a:spLocks noChangeShapeType="1"/>
          </p:cNvSpPr>
          <p:nvPr/>
        </p:nvSpPr>
        <p:spPr bwMode="auto">
          <a:xfrm>
            <a:off x="920750" y="72390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6" name="Line 18"/>
          <p:cNvSpPr>
            <a:spLocks noChangeShapeType="1"/>
          </p:cNvSpPr>
          <p:nvPr/>
        </p:nvSpPr>
        <p:spPr bwMode="auto">
          <a:xfrm>
            <a:off x="920750" y="75438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7" name="Line 19"/>
          <p:cNvSpPr>
            <a:spLocks noChangeShapeType="1"/>
          </p:cNvSpPr>
          <p:nvPr/>
        </p:nvSpPr>
        <p:spPr bwMode="auto">
          <a:xfrm>
            <a:off x="920750" y="78486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 name="Line 20"/>
          <p:cNvSpPr>
            <a:spLocks noChangeShapeType="1"/>
          </p:cNvSpPr>
          <p:nvPr/>
        </p:nvSpPr>
        <p:spPr bwMode="auto">
          <a:xfrm>
            <a:off x="920750" y="8153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 name="Line 21"/>
          <p:cNvSpPr>
            <a:spLocks noChangeShapeType="1"/>
          </p:cNvSpPr>
          <p:nvPr/>
        </p:nvSpPr>
        <p:spPr bwMode="auto">
          <a:xfrm>
            <a:off x="920750" y="84582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0" name="Line 22"/>
          <p:cNvSpPr>
            <a:spLocks noChangeShapeType="1"/>
          </p:cNvSpPr>
          <p:nvPr/>
        </p:nvSpPr>
        <p:spPr bwMode="auto">
          <a:xfrm>
            <a:off x="165100" y="381000"/>
            <a:ext cx="652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1" name="Rectangle 23"/>
          <p:cNvSpPr>
            <a:spLocks noChangeArrowheads="1"/>
          </p:cNvSpPr>
          <p:nvPr/>
        </p:nvSpPr>
        <p:spPr bwMode="auto">
          <a:xfrm>
            <a:off x="71438" y="8818563"/>
            <a:ext cx="67151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gn="l">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1pPr>
            <a:lvl2pPr algn="l">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2pPr>
            <a:lvl3pPr algn="l">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3pPr>
            <a:lvl4pPr algn="l">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4pPr>
            <a:lvl5pPr algn="l">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1000" b="0">
                <a:latin typeface="Arial" panose="020B0604020202020204" pitchFamily="34" charset="0"/>
              </a:rPr>
              <a:t>	Statistics, 7/e	?1997 Prentice-Hall, Inc.</a:t>
            </a:r>
          </a:p>
        </p:txBody>
      </p:sp>
      <p:sp>
        <p:nvSpPr>
          <p:cNvPr id="2072" name="Line 24"/>
          <p:cNvSpPr>
            <a:spLocks noChangeShapeType="1"/>
          </p:cNvSpPr>
          <p:nvPr/>
        </p:nvSpPr>
        <p:spPr bwMode="auto">
          <a:xfrm>
            <a:off x="165100" y="8763000"/>
            <a:ext cx="652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3" name="Rectangle 25"/>
          <p:cNvSpPr>
            <a:spLocks noChangeArrowheads="1"/>
          </p:cNvSpPr>
          <p:nvPr/>
        </p:nvSpPr>
        <p:spPr bwMode="auto">
          <a:xfrm>
            <a:off x="71438" y="55563"/>
            <a:ext cx="6715125"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gn="l">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1pPr>
            <a:lvl2pPr algn="l">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2pPr>
            <a:lvl3pPr algn="l">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3pPr>
            <a:lvl4pPr algn="l">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4pPr>
            <a:lvl5pPr algn="l">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1200" b="0">
                <a:latin typeface="Arial" panose="020B0604020202020204" pitchFamily="34" charset="0"/>
              </a:rPr>
              <a:t>	Chapter 2	</a:t>
            </a:r>
            <a:r>
              <a:rPr lang="en-US" altLang="zh-CN" sz="1200">
                <a:latin typeface="Arial" panose="020B0604020202020204" pitchFamily="34" charset="0"/>
              </a:rPr>
              <a:t>Instructor Notes</a:t>
            </a:r>
            <a:r>
              <a:rPr lang="en-US" altLang="zh-CN" sz="1200" b="0">
                <a:latin typeface="Arial" panose="020B0604020202020204" pitchFamily="34" charset="0"/>
              </a:rPr>
              <a:t>	2-</a:t>
            </a:r>
            <a:fld id="{E9FDC1DD-2CBF-49C9-B78B-098C13A48911}" type="slidenum">
              <a:rPr lang="en-US" altLang="zh-CN" sz="1200" b="0" smtClean="0">
                <a:latin typeface="Arial" panose="020B0604020202020204" pitchFamily="34" charset="0"/>
              </a:rPr>
              <a:pPr>
                <a:defRPr/>
              </a:pPr>
              <a:t>‹#›</a:t>
            </a:fld>
            <a:endParaRPr lang="en-US" altLang="zh-CN" sz="1200" b="0">
              <a:latin typeface="Arial" panose="020B0604020202020204" pitchFamily="34" charset="0"/>
            </a:endParaRPr>
          </a:p>
        </p:txBody>
      </p:sp>
    </p:spTree>
    <p:extLst>
      <p:ext uri="{BB962C8B-B14F-4D97-AF65-F5344CB8AC3E}">
        <p14:creationId xmlns:p14="http://schemas.microsoft.com/office/powerpoint/2010/main" val="31331859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912938" y="692150"/>
            <a:ext cx="3032125" cy="22733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FF0000"/>
                </a:solidFill>
                <a:effectLst>
                  <a:outerShdw blurRad="38100" dist="38100" dir="2700000" algn="tl">
                    <a:srgbClr val="000000"/>
                  </a:outerShdw>
                </a:effectLst>
                <a:latin typeface="Arial" panose="020B0604020202020204" pitchFamily="34" charset="0"/>
              </a:rPr>
              <a:t>统计学是收集、处理、分析、解释数据并从数据中得出结论的科学</a:t>
            </a:r>
            <a:r>
              <a:rPr lang="zh-CN" altLang="en-US" dirty="0">
                <a:solidFill>
                  <a:srgbClr val="FF0000"/>
                </a:solidFill>
                <a:latin typeface="Arial" panose="020B0604020202020204" pitchFamily="34" charset="0"/>
              </a:rPr>
              <a:t> ，当一个研究问题确定后，首先需要获得研究所需的数据。</a:t>
            </a:r>
            <a:endParaRPr lang="en-US" altLang="zh-CN" dirty="0">
              <a:solidFill>
                <a:srgbClr val="FF0000"/>
              </a:solidFill>
              <a:latin typeface="Arial" panose="020B0604020202020204" pitchFamily="34" charset="0"/>
            </a:endParaRPr>
          </a:p>
          <a:p>
            <a:endParaRPr lang="zh-CN" altLang="en-US" dirty="0"/>
          </a:p>
        </p:txBody>
      </p:sp>
    </p:spTree>
    <p:extLst>
      <p:ext uri="{BB962C8B-B14F-4D97-AF65-F5344CB8AC3E}">
        <p14:creationId xmlns:p14="http://schemas.microsoft.com/office/powerpoint/2010/main" val="1024134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912938" y="692150"/>
            <a:ext cx="3032125" cy="2273300"/>
          </a:xfrm>
        </p:spPr>
      </p:sp>
      <p:sp>
        <p:nvSpPr>
          <p:cNvPr id="3" name="备注占位符 2"/>
          <p:cNvSpPr>
            <a:spLocks noGrp="1"/>
          </p:cNvSpPr>
          <p:nvPr>
            <p:ph type="body" idx="1"/>
          </p:nvPr>
        </p:nvSpPr>
        <p:spPr/>
        <p:txBody>
          <a:bodyPr/>
          <a:lstStyle/>
          <a:p>
            <a:r>
              <a:rPr lang="zh-CN" altLang="en-US" dirty="0"/>
              <a:t>一般二手资料和实际要研究的问题直接或多或少存在一些偏差    例：搜集到的资料可能是中国网民的平均上网时间，但研究的目标是中国网民的平均手机上网时间。</a:t>
            </a:r>
            <a:endParaRPr lang="en-US" altLang="zh-CN" dirty="0"/>
          </a:p>
          <a:p>
            <a:endParaRPr lang="en-US" altLang="zh-CN" dirty="0"/>
          </a:p>
          <a:p>
            <a:r>
              <a:rPr lang="zh-CN" altLang="en-US" dirty="0"/>
              <a:t>二手资料一定要注意来源是否权威  朋友圈嵌套验证</a:t>
            </a:r>
            <a:endParaRPr lang="en-US" altLang="zh-CN" dirty="0"/>
          </a:p>
          <a:p>
            <a:endParaRPr lang="en-US" altLang="zh-CN" dirty="0"/>
          </a:p>
          <a:p>
            <a:r>
              <a:rPr lang="zh-CN" altLang="en-US" dirty="0"/>
              <a:t>二手资料已经过期或者不准确。</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83269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2048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423108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912938" y="692150"/>
            <a:ext cx="3032125" cy="2273300"/>
          </a:xfrm>
          <a:noFill/>
          <a:ln cap="flat"/>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2296413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24579" name="Rectangle 1027"/>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673608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Rot="1" noChangeAspect="1" noChangeArrowheads="1" noTextEdit="1"/>
          </p:cNvSpPr>
          <p:nvPr>
            <p:ph type="sldImg"/>
          </p:nvPr>
        </p:nvSpPr>
        <p:spPr>
          <a:xfrm>
            <a:off x="1912938" y="692150"/>
            <a:ext cx="3032125" cy="2273300"/>
          </a:xfrm>
          <a:noFill/>
          <a:ln cap="flat"/>
        </p:spPr>
      </p:sp>
      <p:sp>
        <p:nvSpPr>
          <p:cNvPr id="26627"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687218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Rot="1" noChangeAspect="1" noChangeArrowheads="1" noTextEdit="1"/>
          </p:cNvSpPr>
          <p:nvPr>
            <p:ph type="sldImg"/>
          </p:nvPr>
        </p:nvSpPr>
        <p:spPr>
          <a:xfrm>
            <a:off x="1912938" y="692150"/>
            <a:ext cx="3032125" cy="2273300"/>
          </a:xfrm>
          <a:noFill/>
          <a:ln cap="flat"/>
        </p:spPr>
      </p:sp>
      <p:sp>
        <p:nvSpPr>
          <p:cNvPr id="28675"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3442237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30723" name="Rectangle 1027"/>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562329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32771" name="Rectangle 1027"/>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4035556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34819" name="Rectangle 1027"/>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762261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36867" name="Rectangle 1027"/>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543836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912938" y="692150"/>
            <a:ext cx="3032125" cy="2273300"/>
          </a:xfrm>
        </p:spPr>
      </p:sp>
      <p:sp>
        <p:nvSpPr>
          <p:cNvPr id="3" name="备注占位符 2"/>
          <p:cNvSpPr>
            <a:spLocks noGrp="1"/>
          </p:cNvSpPr>
          <p:nvPr>
            <p:ph type="body" idx="1"/>
          </p:nvPr>
        </p:nvSpPr>
        <p:spPr/>
        <p:txBody>
          <a:bodyPr/>
          <a:lstStyle/>
          <a:p>
            <a:r>
              <a:rPr lang="en-US" altLang="zh-CN" dirty="0"/>
              <a:t>1</a:t>
            </a:r>
            <a:r>
              <a:rPr lang="zh-CN" altLang="en-US" dirty="0"/>
              <a:t>、样本不是通过随机抽样获得</a:t>
            </a:r>
            <a:endParaRPr lang="en-US" altLang="zh-CN" dirty="0"/>
          </a:p>
          <a:p>
            <a:r>
              <a:rPr lang="en-US" altLang="zh-CN" dirty="0"/>
              <a:t>2</a:t>
            </a:r>
            <a:r>
              <a:rPr lang="zh-CN" altLang="en-US" dirty="0"/>
              <a:t>、无回答误差较大</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26788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38915" name="Rectangle 1027"/>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020796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40963" name="Rectangle 1027"/>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115226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43011" name="Rectangle 1027"/>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899503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45059" name="Rectangle 1027"/>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071600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47107" name="Rectangle 1027"/>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0254103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49155" name="Rectangle 1027"/>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562136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5120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4493578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5325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401035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5529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9072209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5939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6861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p:spPr>
        <p:txBody>
          <a:bodyPr/>
          <a:lstStyle/>
          <a:p>
            <a:r>
              <a:rPr lang="zh-CN" altLang="en-US" dirty="0">
                <a:solidFill>
                  <a:srgbClr val="FF0000"/>
                </a:solidFill>
                <a:effectLst>
                  <a:outerShdw blurRad="38100" dist="38100" dir="2700000" algn="tl">
                    <a:srgbClr val="000000"/>
                  </a:outerShdw>
                </a:effectLst>
                <a:latin typeface="Arial" panose="020B0604020202020204" pitchFamily="34" charset="0"/>
              </a:rPr>
              <a:t>统计学是收集、处理、分析、解释数据并从数据中得出结论的科学</a:t>
            </a:r>
            <a:r>
              <a:rPr lang="zh-CN" altLang="en-US" dirty="0">
                <a:solidFill>
                  <a:srgbClr val="FF0000"/>
                </a:solidFill>
                <a:latin typeface="Arial" panose="020B0604020202020204" pitchFamily="34" charset="0"/>
              </a:rPr>
              <a:t> ，第一步首先需要获得数据。</a:t>
            </a:r>
            <a:endParaRPr lang="en-US" altLang="zh-CN" dirty="0">
              <a:solidFill>
                <a:srgbClr val="FF0000"/>
              </a:solidFill>
              <a:latin typeface="Arial" panose="020B0604020202020204" pitchFamily="34" charset="0"/>
            </a:endParaRPr>
          </a:p>
        </p:txBody>
      </p:sp>
      <p:sp>
        <p:nvSpPr>
          <p:cNvPr id="6147"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2462171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61443" name="Rectangle 1027"/>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04475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6349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954048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6553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579588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noFill/>
        </p:spPr>
        <p:txBody>
          <a:bodyPr/>
          <a:lstStyle/>
          <a:p>
            <a:endParaRPr lang="zh-CN" altLang="zh-CN"/>
          </a:p>
        </p:txBody>
      </p:sp>
      <p:sp>
        <p:nvSpPr>
          <p:cNvPr id="67587"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0378620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6963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0287753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912938" y="692150"/>
            <a:ext cx="3032125" cy="2273300"/>
          </a:xfrm>
          <a:noFill/>
          <a:ln cap="flat"/>
        </p:spPr>
      </p:sp>
      <p:sp>
        <p:nvSpPr>
          <p:cNvPr id="716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38710671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7373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3079808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7577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42137445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7782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846876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912938" y="692150"/>
            <a:ext cx="3032125" cy="2273300"/>
          </a:xfrm>
          <a:ln cap="flat"/>
        </p:spPr>
      </p:sp>
      <p:sp>
        <p:nvSpPr>
          <p:cNvPr id="79875" name="Rectangle 3"/>
          <p:cNvSpPr>
            <a:spLocks noGrp="1" noChangeArrowheads="1"/>
          </p:cNvSpPr>
          <p:nvPr>
            <p:ph type="body" idx="1"/>
          </p:nvPr>
        </p:nvSpPr>
        <p:spPr>
          <a:noFill/>
        </p:spPr>
        <p:txBody>
          <a:bodyPr/>
          <a:lstStyle/>
          <a:p>
            <a:endParaRPr lang="zh-CN" altLang="zh-CN"/>
          </a:p>
        </p:txBody>
      </p:sp>
    </p:spTree>
    <p:extLst>
      <p:ext uri="{BB962C8B-B14F-4D97-AF65-F5344CB8AC3E}">
        <p14:creationId xmlns:p14="http://schemas.microsoft.com/office/powerpoint/2010/main" val="128936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p:spPr>
        <p:txBody>
          <a:bodyPr/>
          <a:lstStyle/>
          <a:p>
            <a:endParaRPr lang="zh-CN" altLang="zh-CN"/>
          </a:p>
        </p:txBody>
      </p:sp>
      <p:sp>
        <p:nvSpPr>
          <p:cNvPr id="8195"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4925676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81923"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5880096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83971"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82798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8601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8967898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8806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4447951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noFill/>
        </p:spPr>
        <p:txBody>
          <a:bodyPr/>
          <a:lstStyle/>
          <a:p>
            <a:endParaRPr lang="zh-CN" altLang="zh-CN"/>
          </a:p>
        </p:txBody>
      </p:sp>
      <p:sp>
        <p:nvSpPr>
          <p:cNvPr id="90115"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138517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Rot="1" noChangeAspect="1" noChangeArrowheads="1" noTextEdit="1"/>
          </p:cNvSpPr>
          <p:nvPr>
            <p:ph type="sldImg"/>
          </p:nvPr>
        </p:nvSpPr>
        <p:spPr>
          <a:xfrm>
            <a:off x="1912938" y="692150"/>
            <a:ext cx="3032125" cy="2273300"/>
          </a:xfrm>
          <a:ln cap="flat"/>
        </p:spPr>
      </p:sp>
      <p:sp>
        <p:nvSpPr>
          <p:cNvPr id="10243" name="Rectangle 1027"/>
          <p:cNvSpPr>
            <a:spLocks noGrp="1" noChangeArrowheads="1"/>
          </p:cNvSpPr>
          <p:nvPr>
            <p:ph type="body" idx="1"/>
          </p:nvPr>
        </p:nvSpPr>
        <p:spPr>
          <a:noFill/>
        </p:spPr>
        <p:txBody>
          <a:bodyPr/>
          <a:lstStyle/>
          <a:p>
            <a:r>
              <a:rPr lang="zh-CN" altLang="en-US" dirty="0"/>
              <a:t>统计学</a:t>
            </a:r>
            <a:endParaRPr lang="zh-CN" altLang="zh-CN" dirty="0"/>
          </a:p>
        </p:txBody>
      </p:sp>
    </p:spTree>
    <p:extLst>
      <p:ext uri="{BB962C8B-B14F-4D97-AF65-F5344CB8AC3E}">
        <p14:creationId xmlns:p14="http://schemas.microsoft.com/office/powerpoint/2010/main" val="2319069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912938" y="692150"/>
            <a:ext cx="3032125" cy="2273300"/>
          </a:xfrm>
          <a:noFill/>
          <a:ln cap="flat"/>
        </p:spPr>
      </p:sp>
      <p:sp>
        <p:nvSpPr>
          <p:cNvPr id="122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extLst>
      <p:ext uri="{BB962C8B-B14F-4D97-AF65-F5344CB8AC3E}">
        <p14:creationId xmlns:p14="http://schemas.microsoft.com/office/powerpoint/2010/main" val="351981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4339"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3479322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6387"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143620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8435" name="Rectangle 3"/>
          <p:cNvSpPr>
            <a:spLocks noGrp="1" noRot="1" noChangeAspect="1" noChangeArrowheads="1" noTextEdit="1"/>
          </p:cNvSpPr>
          <p:nvPr>
            <p:ph type="sldImg"/>
          </p:nvPr>
        </p:nvSpPr>
        <p:spPr>
          <a:xfrm>
            <a:off x="1912938" y="692150"/>
            <a:ext cx="3032125" cy="2273300"/>
          </a:xfrm>
          <a:noFill/>
          <a:ln cap="flat"/>
        </p:spPr>
      </p:sp>
    </p:spTree>
    <p:extLst>
      <p:ext uri="{BB962C8B-B14F-4D97-AF65-F5344CB8AC3E}">
        <p14:creationId xmlns:p14="http://schemas.microsoft.com/office/powerpoint/2010/main" val="2377795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155535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6999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304800"/>
            <a:ext cx="203835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304800"/>
            <a:ext cx="596265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7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26835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40470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9050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33900" y="19050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0361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97161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398056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973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649708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596818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1905000" y="304800"/>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1" compatLnSpc="1">
            <a:prstTxWarp prst="textNoShape">
              <a:avLst/>
            </a:prstTxWarp>
          </a:bodyPr>
          <a:lstStyle/>
          <a:p>
            <a:pPr lvl="0"/>
            <a:r>
              <a:rPr lang="en-US" altLang="zh-CN"/>
              <a:t>Click to edit Master title</a:t>
            </a:r>
          </a:p>
        </p:txBody>
      </p:sp>
      <p:sp>
        <p:nvSpPr>
          <p:cNvPr id="1028" name="Rectangle 4"/>
          <p:cNvSpPr>
            <a:spLocks noGrp="1" noChangeArrowheads="1"/>
          </p:cNvSpPr>
          <p:nvPr>
            <p:ph type="body" idx="1"/>
          </p:nvPr>
        </p:nvSpPr>
        <p:spPr bwMode="auto">
          <a:xfrm>
            <a:off x="533400" y="1905000"/>
            <a:ext cx="7848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 name="Rectangle 5"/>
          <p:cNvSpPr>
            <a:spLocks noChangeArrowheads="1"/>
          </p:cNvSpPr>
          <p:nvPr/>
        </p:nvSpPr>
        <p:spPr bwMode="auto">
          <a:xfrm>
            <a:off x="0" y="1428750"/>
            <a:ext cx="9132888" cy="73025"/>
          </a:xfrm>
          <a:prstGeom prst="rect">
            <a:avLst/>
          </a:prstGeom>
          <a:solidFill>
            <a:schemeClr val="hlink"/>
          </a:solidFill>
          <a:ln>
            <a:noFill/>
          </a:ln>
          <a:effectLst>
            <a:outerShdw dist="77251" dir="567739"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lgn="ctr">
              <a:defRPr kumimoji="1" sz="6000" b="1">
                <a:solidFill>
                  <a:schemeClr val="tx1"/>
                </a:solidFill>
                <a:latin typeface="Times New Roman" panose="02020603050405020304" pitchFamily="18" charset="0"/>
                <a:ea typeface="创艺简细圆" pitchFamily="2" charset="-122"/>
              </a:defRPr>
            </a:lvl1pPr>
            <a:lvl2pPr marL="742950" indent="-285750" algn="ctr">
              <a:defRPr kumimoji="1" sz="6000" b="1">
                <a:solidFill>
                  <a:schemeClr val="tx1"/>
                </a:solidFill>
                <a:latin typeface="Times New Roman" panose="02020603050405020304" pitchFamily="18" charset="0"/>
                <a:ea typeface="创艺简细圆" pitchFamily="2" charset="-122"/>
              </a:defRPr>
            </a:lvl2pPr>
            <a:lvl3pPr marL="1143000" indent="-228600" algn="ctr">
              <a:defRPr kumimoji="1" sz="6000" b="1">
                <a:solidFill>
                  <a:schemeClr val="tx1"/>
                </a:solidFill>
                <a:latin typeface="Times New Roman" panose="02020603050405020304" pitchFamily="18" charset="0"/>
                <a:ea typeface="创艺简细圆" pitchFamily="2" charset="-122"/>
              </a:defRPr>
            </a:lvl3pPr>
            <a:lvl4pPr marL="1600200" indent="-228600" algn="ctr">
              <a:defRPr kumimoji="1" sz="6000" b="1">
                <a:solidFill>
                  <a:schemeClr val="tx1"/>
                </a:solidFill>
                <a:latin typeface="Times New Roman" panose="02020603050405020304" pitchFamily="18" charset="0"/>
                <a:ea typeface="创艺简细圆" pitchFamily="2" charset="-122"/>
              </a:defRPr>
            </a:lvl4pPr>
            <a:lvl5pPr marL="2057400" indent="-228600" algn="ctr">
              <a:defRPr kumimoji="1" sz="6000" b="1">
                <a:solidFill>
                  <a:schemeClr val="tx1"/>
                </a:solidFill>
                <a:latin typeface="Times New Roman" panose="02020603050405020304" pitchFamily="18" charset="0"/>
                <a:ea typeface="创艺简细圆" pitchFamily="2" charset="-122"/>
              </a:defRPr>
            </a:lvl5pPr>
            <a:lvl6pPr marL="25146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6pPr>
            <a:lvl7pPr marL="29718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7pPr>
            <a:lvl8pPr marL="34290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8pPr>
            <a:lvl9pPr marL="38862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9pPr>
          </a:lstStyle>
          <a:p>
            <a:pPr eaLnBrk="1" hangingPunct="1"/>
            <a:endParaRPr lang="zh-CN" altLang="en-US"/>
          </a:p>
        </p:txBody>
      </p:sp>
      <p:sp>
        <p:nvSpPr>
          <p:cNvPr id="1029" name="Rectangle 6"/>
          <p:cNvSpPr>
            <a:spLocks noChangeArrowheads="1"/>
          </p:cNvSpPr>
          <p:nvPr/>
        </p:nvSpPr>
        <p:spPr bwMode="auto">
          <a:xfrm>
            <a:off x="0" y="1543050"/>
            <a:ext cx="9132888" cy="38100"/>
          </a:xfrm>
          <a:prstGeom prst="rect">
            <a:avLst/>
          </a:prstGeom>
          <a:solidFill>
            <a:srgbClr val="D989B8"/>
          </a:solidFill>
          <a:ln>
            <a:noFill/>
          </a:ln>
          <a:effectLst>
            <a:outerShdw dist="80322" dir="1106097"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lgn="ctr">
              <a:defRPr kumimoji="1" sz="6000" b="1">
                <a:solidFill>
                  <a:schemeClr val="tx1"/>
                </a:solidFill>
                <a:latin typeface="Times New Roman" panose="02020603050405020304" pitchFamily="18" charset="0"/>
                <a:ea typeface="创艺简细圆" pitchFamily="2" charset="-122"/>
              </a:defRPr>
            </a:lvl1pPr>
            <a:lvl2pPr marL="742950" indent="-285750" algn="ctr">
              <a:defRPr kumimoji="1" sz="6000" b="1">
                <a:solidFill>
                  <a:schemeClr val="tx1"/>
                </a:solidFill>
                <a:latin typeface="Times New Roman" panose="02020603050405020304" pitchFamily="18" charset="0"/>
                <a:ea typeface="创艺简细圆" pitchFamily="2" charset="-122"/>
              </a:defRPr>
            </a:lvl2pPr>
            <a:lvl3pPr marL="1143000" indent="-228600" algn="ctr">
              <a:defRPr kumimoji="1" sz="6000" b="1">
                <a:solidFill>
                  <a:schemeClr val="tx1"/>
                </a:solidFill>
                <a:latin typeface="Times New Roman" panose="02020603050405020304" pitchFamily="18" charset="0"/>
                <a:ea typeface="创艺简细圆" pitchFamily="2" charset="-122"/>
              </a:defRPr>
            </a:lvl3pPr>
            <a:lvl4pPr marL="1600200" indent="-228600" algn="ctr">
              <a:defRPr kumimoji="1" sz="6000" b="1">
                <a:solidFill>
                  <a:schemeClr val="tx1"/>
                </a:solidFill>
                <a:latin typeface="Times New Roman" panose="02020603050405020304" pitchFamily="18" charset="0"/>
                <a:ea typeface="创艺简细圆" pitchFamily="2" charset="-122"/>
              </a:defRPr>
            </a:lvl4pPr>
            <a:lvl5pPr marL="2057400" indent="-228600" algn="ctr">
              <a:defRPr kumimoji="1" sz="6000" b="1">
                <a:solidFill>
                  <a:schemeClr val="tx1"/>
                </a:solidFill>
                <a:latin typeface="Times New Roman" panose="02020603050405020304" pitchFamily="18" charset="0"/>
                <a:ea typeface="创艺简细圆" pitchFamily="2" charset="-122"/>
              </a:defRPr>
            </a:lvl5pPr>
            <a:lvl6pPr marL="25146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6pPr>
            <a:lvl7pPr marL="29718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7pPr>
            <a:lvl8pPr marL="34290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8pPr>
            <a:lvl9pPr marL="38862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9pPr>
          </a:lstStyle>
          <a:p>
            <a:pPr eaLnBrk="1" hangingPunct="1"/>
            <a:endParaRPr lang="zh-CN" altLang="en-US"/>
          </a:p>
        </p:txBody>
      </p:sp>
      <p:sp>
        <p:nvSpPr>
          <p:cNvPr id="1031" name="Rectangle 7"/>
          <p:cNvSpPr>
            <a:spLocks noChangeArrowheads="1"/>
          </p:cNvSpPr>
          <p:nvPr/>
        </p:nvSpPr>
        <p:spPr bwMode="auto">
          <a:xfrm>
            <a:off x="609600" y="6248400"/>
            <a:ext cx="8556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en-US" altLang="zh-CN" sz="2000" b="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latin typeface="Arial" panose="020B0604020202020204" pitchFamily="34" charset="0"/>
                <a:ea typeface="宋体" panose="02010600030101010101" pitchFamily="2" charset="-122"/>
              </a:rPr>
              <a:t>2 - </a:t>
            </a:r>
            <a:fld id="{E8BF59EF-AD87-4FEC-82E0-C7C44061CB6C}" type="slidenum">
              <a:rPr lang="en-US" altLang="zh-CN" sz="2000" b="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latin typeface="Arial" panose="020B0604020202020204" pitchFamily="34" charset="0"/>
                <a:ea typeface="宋体" panose="02010600030101010101" pitchFamily="2" charset="-122"/>
              </a:rPr>
              <a:pPr>
                <a:defRPr/>
              </a:pPr>
              <a:t>‹#›</a:t>
            </a:fld>
            <a:endParaRPr lang="en-US" altLang="zh-CN" sz="2000" b="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latin typeface="Arial" panose="020B0604020202020204" pitchFamily="34" charset="0"/>
              <a:ea typeface="宋体" panose="02010600030101010101" pitchFamily="2" charset="-122"/>
            </a:endParaRPr>
          </a:p>
        </p:txBody>
      </p:sp>
      <p:sp>
        <p:nvSpPr>
          <p:cNvPr id="1034" name="Rectangle 10"/>
          <p:cNvSpPr>
            <a:spLocks noChangeArrowheads="1"/>
          </p:cNvSpPr>
          <p:nvPr/>
        </p:nvSpPr>
        <p:spPr bwMode="auto">
          <a:xfrm>
            <a:off x="0" y="228600"/>
            <a:ext cx="167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eaLnBrk="0" hangingPunct="0">
              <a:spcBef>
                <a:spcPct val="20000"/>
              </a:spcBef>
              <a:defRPr kumimoji="1" sz="16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eaLnBrk="0" hangingPunct="0">
              <a:spcBef>
                <a:spcPct val="20000"/>
              </a:spcBef>
              <a:buClr>
                <a:schemeClr val="hlink"/>
              </a:buClr>
              <a:buSzPct val="65000"/>
              <a:buFont typeface="Wingdings" panose="05000000000000000000" pitchFamily="2" charset="2"/>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eaLnBrk="0" hangingPunct="0">
              <a:spcBef>
                <a:spcPct val="20000"/>
              </a:spcBef>
              <a:buClr>
                <a:schemeClr val="tx2"/>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eaLnBrk="0" hangingPunct="0">
              <a:spcBef>
                <a:spcPct val="20000"/>
              </a:spcBef>
              <a:buClr>
                <a:schemeClr val="accent1"/>
              </a:buClr>
              <a:buSzPct val="65000"/>
              <a:buFont typeface="Monotype Sort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eaLnBrk="0" hangingPunct="0">
              <a:spcBef>
                <a:spcPct val="20000"/>
              </a:spcBef>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ctr">
              <a:defRPr/>
            </a:pPr>
            <a:endParaRPr lang="zh-CN" altLang="zh-CN" b="0"/>
          </a:p>
        </p:txBody>
      </p:sp>
      <p:sp>
        <p:nvSpPr>
          <p:cNvPr id="1040" name="Rectangle 16"/>
          <p:cNvSpPr>
            <a:spLocks noChangeArrowheads="1"/>
          </p:cNvSpPr>
          <p:nvPr userDrawn="1"/>
        </p:nvSpPr>
        <p:spPr bwMode="auto">
          <a:xfrm>
            <a:off x="5580063" y="6308725"/>
            <a:ext cx="3311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zh-CN" altLang="en-US" sz="1400" b="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latin typeface="Arial" panose="020B0604020202020204" pitchFamily="34" charset="0"/>
                <a:ea typeface="隶书" panose="02010509060101010101" pitchFamily="49" charset="-122"/>
              </a:rPr>
              <a:t>作者：贾俊平，中国人民大学统计学院</a:t>
            </a:r>
            <a:endParaRPr lang="zh-CN" altLang="en-US"/>
          </a:p>
        </p:txBody>
      </p:sp>
      <p:sp>
        <p:nvSpPr>
          <p:cNvPr id="10" name="Rectangle 15"/>
          <p:cNvSpPr>
            <a:spLocks noChangeArrowheads="1"/>
          </p:cNvSpPr>
          <p:nvPr userDrawn="1"/>
        </p:nvSpPr>
        <p:spPr bwMode="auto">
          <a:xfrm>
            <a:off x="152400" y="104775"/>
            <a:ext cx="17526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1" hangingPunct="1">
              <a:defRPr/>
            </a:pPr>
            <a:endParaRPr lang="en-US" altLang="zh-CN" sz="400" dirty="0">
              <a:effectLst>
                <a:outerShdw blurRad="38100" dist="38100" dir="2700000" algn="tl">
                  <a:srgbClr val="000000"/>
                </a:outerShdw>
              </a:effectLst>
              <a:ea typeface="黑体" panose="02010609060101010101" pitchFamily="49" charset="-122"/>
            </a:endParaRPr>
          </a:p>
          <a:p>
            <a:pPr algn="ctr" eaLnBrk="1" hangingPunct="1">
              <a:defRPr/>
            </a:pPr>
            <a:r>
              <a:rPr lang="zh-CN" altLang="en-US" sz="3600"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统计学</a:t>
            </a:r>
            <a:r>
              <a:rPr lang="en-US" altLang="zh-CN" sz="2000"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STATISTICS</a:t>
            </a:r>
          </a:p>
          <a:p>
            <a:pPr algn="ctr" eaLnBrk="1" hangingPunct="1">
              <a:defRPr/>
            </a:pPr>
            <a:r>
              <a:rPr lang="en-US" altLang="zh-CN" sz="2000"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a:t>
            </a:r>
            <a:r>
              <a:rPr lang="zh-CN" altLang="en-US" sz="2000"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第</a:t>
            </a:r>
            <a:r>
              <a:rPr lang="en-US" altLang="zh-CN" sz="2000"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7</a:t>
            </a:r>
            <a:r>
              <a:rPr lang="zh-CN" altLang="en-US" sz="2000"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版</a:t>
            </a:r>
            <a:r>
              <a:rPr lang="en-US" altLang="zh-CN" sz="2000"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a:t>
            </a:r>
            <a:endParaRPr lang="en-US" altLang="zh-CN"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1034">
                                            <p:txEl>
                                              <p:pRg st="0" end="0"/>
                                            </p:txEl>
                                          </p:spTgt>
                                        </p:tgtEl>
                                        <p:attrNameLst>
                                          <p:attrName>style.visibility</p:attrName>
                                        </p:attrNameLst>
                                      </p:cBhvr>
                                      <p:to>
                                        <p:strVal val="visible"/>
                                      </p:to>
                                    </p:set>
                                    <p:animEffect transition="in" filter="wipe(left)">
                                      <p:cBhvr>
                                        <p:cTn id="7" dur="500"/>
                                        <p:tgtEl>
                                          <p:spTgt spid="1034">
                                            <p:txEl>
                                              <p:pRg st="0" end="0"/>
                                            </p:txEl>
                                          </p:spTgt>
                                        </p:tgtEl>
                                      </p:cBhvr>
                                    </p:animEffect>
                                  </p:childTnLst>
                                  <p:subTnLst>
                                    <p:animClr clrSpc="rgb" dir="cw">
                                      <p:cBhvr override="childStyle">
                                        <p:cTn dur="1" fill="hold" display="0" masterRel="nextClick" afterEffect="1"/>
                                        <p:tgtEl>
                                          <p:spTgt spid="1034">
                                            <p:txEl>
                                              <p:pRg st="0" end="0"/>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 grpId="0" build="p" autoUpdateAnimBg="0"/>
    </p:bldLst>
  </p:timing>
  <p:txStyles>
    <p:titleStyle>
      <a:lvl1pPr algn="ctr" rtl="0" eaLnBrk="0" fontAlgn="base" hangingPunct="0">
        <a:lnSpc>
          <a:spcPct val="95000"/>
        </a:lnSpc>
        <a:spcBef>
          <a:spcPct val="0"/>
        </a:spcBef>
        <a:spcAft>
          <a:spcPct val="0"/>
        </a:spcAft>
        <a:defRPr kumimoji="1" sz="4400" b="1" kern="1200">
          <a:solidFill>
            <a:srgbClr val="F0F0F0"/>
          </a:solidFill>
          <a:effectLst>
            <a:outerShdw blurRad="38100" dist="38100" dir="2700000" algn="tl">
              <a:srgbClr val="000000"/>
            </a:outerShdw>
          </a:effectLst>
          <a:latin typeface="+mj-lt"/>
          <a:ea typeface="+mj-ea"/>
          <a:cs typeface="+mj-cs"/>
        </a:defRPr>
      </a:lvl1pPr>
      <a:lvl2pPr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p:titleStyle>
    <p:bodyStyle>
      <a:lvl1pPr marL="571500" indent="-571500" algn="l" rtl="0" eaLnBrk="0" fontAlgn="base" hangingPunct="0">
        <a:spcBef>
          <a:spcPct val="20000"/>
        </a:spcBef>
        <a:spcAft>
          <a:spcPct val="0"/>
        </a:spcAft>
        <a:defRPr kumimoji="1" sz="3200" kern="1200">
          <a:solidFill>
            <a:srgbClr val="F0F0F0"/>
          </a:solidFill>
          <a:effectLst>
            <a:outerShdw blurRad="38100" dist="38100" dir="2700000" algn="tl">
              <a:srgbClr val="000000"/>
            </a:outerShdw>
          </a:effectLst>
          <a:latin typeface="+mn-lt"/>
          <a:ea typeface="+mn-ea"/>
          <a:cs typeface="+mn-cs"/>
        </a:defRPr>
      </a:lvl1pPr>
      <a:lvl2pPr marL="971550" indent="-285750" algn="l" rtl="0" eaLnBrk="0" fontAlgn="base" hangingPunct="0">
        <a:spcBef>
          <a:spcPct val="20000"/>
        </a:spcBef>
        <a:spcAft>
          <a:spcPct val="0"/>
        </a:spcAft>
        <a:buClr>
          <a:schemeClr val="hlink"/>
        </a:buClr>
        <a:buSzPct val="65000"/>
        <a:buFont typeface="Wingdings" panose="05000000000000000000" pitchFamily="2" charset="2"/>
        <a:buChar char="n"/>
        <a:defRPr kumimoji="1" sz="2800" kern="1200">
          <a:solidFill>
            <a:srgbClr val="F0F0F0"/>
          </a:solidFill>
          <a:effectLst>
            <a:outerShdw blurRad="38100" dist="38100" dir="2700000" algn="tl">
              <a:srgbClr val="000000"/>
            </a:outerShdw>
          </a:effectLst>
          <a:latin typeface="+mn-lt"/>
          <a:ea typeface="+mn-ea"/>
          <a:cs typeface="+mn-cs"/>
        </a:defRPr>
      </a:lvl2pPr>
      <a:lvl3pPr marL="1314450" indent="-228600" algn="l" rtl="0" eaLnBrk="0" fontAlgn="base" hangingPunct="0">
        <a:spcBef>
          <a:spcPct val="20000"/>
        </a:spcBef>
        <a:spcAft>
          <a:spcPct val="0"/>
        </a:spcAft>
        <a:buClr>
          <a:schemeClr val="tx2"/>
        </a:buClr>
        <a:buSzPct val="65000"/>
        <a:buFont typeface="Wingdings" panose="05000000000000000000" pitchFamily="2" charset="2"/>
        <a:buChar char="l"/>
        <a:defRPr kumimoji="1" sz="2400" kern="1200">
          <a:solidFill>
            <a:srgbClr val="F0F0F0"/>
          </a:solidFill>
          <a:effectLst>
            <a:outerShdw blurRad="38100" dist="38100" dir="2700000" algn="tl">
              <a:srgbClr val="000000"/>
            </a:outerShdw>
          </a:effectLst>
          <a:latin typeface="+mn-lt"/>
          <a:ea typeface="+mn-ea"/>
          <a:cs typeface="+mn-cs"/>
        </a:defRPr>
      </a:lvl3pPr>
      <a:lvl4pPr marL="1657350" indent="-228600" algn="l" rtl="0" eaLnBrk="0" fontAlgn="base" hangingPunct="0">
        <a:spcBef>
          <a:spcPct val="20000"/>
        </a:spcBef>
        <a:spcAft>
          <a:spcPct val="0"/>
        </a:spcAft>
        <a:buClr>
          <a:schemeClr val="accent1"/>
        </a:buClr>
        <a:buSzPct val="65000"/>
        <a:buFont typeface="Monotype Sorts" panose="05000000000000000000" pitchFamily="2" charset="2"/>
        <a:buChar char="l"/>
        <a:defRPr kumimoji="1" sz="2000" kern="1200">
          <a:solidFill>
            <a:srgbClr val="F0F0F0"/>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folHlink"/>
        </a:buClr>
        <a:buSzPct val="100000"/>
        <a:buChar char="»"/>
        <a:defRPr kumimoji="1" sz="2000" kern="1200">
          <a:solidFill>
            <a:srgbClr val="F0F0F0"/>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1890" name="Rectangle 2"/>
          <p:cNvSpPr>
            <a:spLocks noGrp="1" noChangeArrowheads="1"/>
          </p:cNvSpPr>
          <p:nvPr>
            <p:ph type="ctrTitle"/>
          </p:nvPr>
        </p:nvSpPr>
        <p:spPr>
          <a:xfrm>
            <a:off x="1119188" y="706437"/>
            <a:ext cx="6934200" cy="1066800"/>
          </a:xfrm>
        </p:spPr>
        <p:txBody>
          <a:bodyPr anchor="ctr"/>
          <a:lstStyle/>
          <a:p>
            <a:pPr>
              <a:defRPr/>
            </a:pPr>
            <a:r>
              <a:rPr lang="zh-CN" altLang="en-US" sz="4400" dirty="0">
                <a:solidFill>
                  <a:schemeClr val="bg2"/>
                </a:solidFill>
                <a:latin typeface="Arial" panose="020B0604020202020204" pitchFamily="34" charset="0"/>
              </a:rPr>
              <a:t>第 </a:t>
            </a:r>
            <a:r>
              <a:rPr lang="en-US" altLang="zh-CN" sz="4400" dirty="0">
                <a:solidFill>
                  <a:schemeClr val="bg2"/>
                </a:solidFill>
                <a:latin typeface="Arial" panose="020B0604020202020204" pitchFamily="34" charset="0"/>
              </a:rPr>
              <a:t>2 </a:t>
            </a:r>
            <a:r>
              <a:rPr lang="zh-CN" altLang="en-US" sz="4400" dirty="0">
                <a:solidFill>
                  <a:schemeClr val="bg2"/>
                </a:solidFill>
                <a:latin typeface="Arial" panose="020B0604020202020204" pitchFamily="34" charset="0"/>
              </a:rPr>
              <a:t>章   数据的搜集</a:t>
            </a:r>
          </a:p>
        </p:txBody>
      </p:sp>
      <p:grpSp>
        <p:nvGrpSpPr>
          <p:cNvPr id="4099" name="Group 200"/>
          <p:cNvGrpSpPr>
            <a:grpSpLocks/>
          </p:cNvGrpSpPr>
          <p:nvPr/>
        </p:nvGrpSpPr>
        <p:grpSpPr bwMode="auto">
          <a:xfrm>
            <a:off x="1691680" y="1773237"/>
            <a:ext cx="6096000" cy="4572000"/>
            <a:chOff x="864" y="1008"/>
            <a:chExt cx="3840" cy="2880"/>
          </a:xfrm>
        </p:grpSpPr>
        <p:sp>
          <p:nvSpPr>
            <p:cNvPr id="4101" name="WordArt 202"/>
            <p:cNvSpPr>
              <a:spLocks noChangeArrowheads="1" noChangeShapeType="1" noTextEdit="1"/>
            </p:cNvSpPr>
            <p:nvPr/>
          </p:nvSpPr>
          <p:spPr bwMode="auto">
            <a:xfrm>
              <a:off x="864" y="1008"/>
              <a:ext cx="3840" cy="1929"/>
            </a:xfrm>
            <a:prstGeom prst="rect">
              <a:avLst/>
            </a:prstGeom>
          </p:spPr>
          <p:txBody>
            <a:bodyPr wrap="none" fromWordArt="1">
              <a:prstTxWarp prst="textDeflate">
                <a:avLst>
                  <a:gd name="adj" fmla="val 26227"/>
                </a:avLst>
              </a:prstTxWarp>
            </a:bodyPr>
            <a:lstStyle/>
            <a:p>
              <a:pPr algn="ctr"/>
              <a:r>
                <a:rPr lang="en-US" altLang="zh-CN" sz="3600" kern="10" dirty="0">
                  <a:ln w="19050">
                    <a:solidFill>
                      <a:srgbClr val="00FFFF"/>
                    </a:solidFill>
                    <a:round/>
                    <a:headEnd/>
                    <a:tailEnd/>
                  </a:ln>
                  <a:solidFill>
                    <a:srgbClr val="FF0000"/>
                  </a:solidFill>
                  <a:latin typeface="宋体" panose="02010600030101010101" pitchFamily="2" charset="-122"/>
                  <a:ea typeface="宋体" panose="02010600030101010101" pitchFamily="2" charset="-122"/>
                </a:rPr>
                <a:t>PowerPoint</a:t>
              </a:r>
              <a:endParaRPr lang="zh-CN" altLang="en-US" sz="3600" kern="10" dirty="0">
                <a:ln w="19050">
                  <a:solidFill>
                    <a:srgbClr val="00FFFF"/>
                  </a:solidFill>
                  <a:round/>
                  <a:headEnd/>
                  <a:tailEnd/>
                </a:ln>
                <a:solidFill>
                  <a:srgbClr val="FF0000"/>
                </a:solidFill>
                <a:latin typeface="宋体" panose="02010600030101010101" pitchFamily="2" charset="-122"/>
                <a:ea typeface="宋体" panose="02010600030101010101" pitchFamily="2" charset="-122"/>
              </a:endParaRPr>
            </a:p>
          </p:txBody>
        </p:sp>
        <p:grpSp>
          <p:nvGrpSpPr>
            <p:cNvPr id="4102" name="Group 203"/>
            <p:cNvGrpSpPr>
              <a:grpSpLocks/>
            </p:cNvGrpSpPr>
            <p:nvPr/>
          </p:nvGrpSpPr>
          <p:grpSpPr bwMode="auto">
            <a:xfrm>
              <a:off x="1926" y="2553"/>
              <a:ext cx="1905" cy="1335"/>
              <a:chOff x="1926" y="2553"/>
              <a:chExt cx="1905" cy="1335"/>
            </a:xfrm>
          </p:grpSpPr>
          <p:grpSp>
            <p:nvGrpSpPr>
              <p:cNvPr id="4103" name="Group 204"/>
              <p:cNvGrpSpPr>
                <a:grpSpLocks/>
              </p:cNvGrpSpPr>
              <p:nvPr/>
            </p:nvGrpSpPr>
            <p:grpSpPr bwMode="auto">
              <a:xfrm>
                <a:off x="2846" y="3144"/>
                <a:ext cx="985" cy="318"/>
                <a:chOff x="3038" y="3135"/>
                <a:chExt cx="985" cy="318"/>
              </a:xfrm>
            </p:grpSpPr>
            <p:sp>
              <p:nvSpPr>
                <p:cNvPr id="4195" name="Freeform 205"/>
                <p:cNvSpPr>
                  <a:spLocks/>
                </p:cNvSpPr>
                <p:nvPr/>
              </p:nvSpPr>
              <p:spPr bwMode="auto">
                <a:xfrm>
                  <a:off x="3038" y="3135"/>
                  <a:ext cx="565" cy="318"/>
                </a:xfrm>
                <a:custGeom>
                  <a:avLst/>
                  <a:gdLst>
                    <a:gd name="T0" fmla="*/ 565 w 1129"/>
                    <a:gd name="T1" fmla="*/ 98 h 954"/>
                    <a:gd name="T2" fmla="*/ 565 w 1129"/>
                    <a:gd name="T3" fmla="*/ 318 h 954"/>
                    <a:gd name="T4" fmla="*/ 0 w 1129"/>
                    <a:gd name="T5" fmla="*/ 156 h 954"/>
                    <a:gd name="T6" fmla="*/ 0 w 1129"/>
                    <a:gd name="T7" fmla="*/ 0 h 954"/>
                    <a:gd name="T8" fmla="*/ 565 w 1129"/>
                    <a:gd name="T9" fmla="*/ 98 h 9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9" h="954">
                      <a:moveTo>
                        <a:pt x="1129" y="293"/>
                      </a:moveTo>
                      <a:lnTo>
                        <a:pt x="1129" y="954"/>
                      </a:lnTo>
                      <a:lnTo>
                        <a:pt x="0" y="467"/>
                      </a:lnTo>
                      <a:lnTo>
                        <a:pt x="0" y="0"/>
                      </a:lnTo>
                      <a:lnTo>
                        <a:pt x="1129" y="293"/>
                      </a:lnTo>
                      <a:close/>
                    </a:path>
                  </a:pathLst>
                </a:custGeom>
                <a:solidFill>
                  <a:srgbClr val="A0A0A0"/>
                </a:solidFill>
                <a:ln w="6350">
                  <a:solidFill>
                    <a:srgbClr val="000000"/>
                  </a:solidFill>
                  <a:prstDash val="solid"/>
                  <a:round/>
                  <a:headEnd/>
                  <a:tailEnd/>
                </a:ln>
              </p:spPr>
              <p:txBody>
                <a:bodyPr/>
                <a:lstStyle/>
                <a:p>
                  <a:endParaRPr lang="zh-CN" altLang="en-US"/>
                </a:p>
              </p:txBody>
            </p:sp>
            <p:sp>
              <p:nvSpPr>
                <p:cNvPr id="4196" name="Freeform 206"/>
                <p:cNvSpPr>
                  <a:spLocks/>
                </p:cNvSpPr>
                <p:nvPr/>
              </p:nvSpPr>
              <p:spPr bwMode="auto">
                <a:xfrm>
                  <a:off x="3603" y="3211"/>
                  <a:ext cx="420" cy="242"/>
                </a:xfrm>
                <a:custGeom>
                  <a:avLst/>
                  <a:gdLst>
                    <a:gd name="T0" fmla="*/ 0 w 841"/>
                    <a:gd name="T1" fmla="*/ 22 h 726"/>
                    <a:gd name="T2" fmla="*/ 0 w 841"/>
                    <a:gd name="T3" fmla="*/ 242 h 726"/>
                    <a:gd name="T4" fmla="*/ 420 w 841"/>
                    <a:gd name="T5" fmla="*/ 188 h 726"/>
                    <a:gd name="T6" fmla="*/ 420 w 841"/>
                    <a:gd name="T7" fmla="*/ 0 h 726"/>
                    <a:gd name="T8" fmla="*/ 0 w 841"/>
                    <a:gd name="T9" fmla="*/ 22 h 7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1" h="726">
                      <a:moveTo>
                        <a:pt x="0" y="65"/>
                      </a:moveTo>
                      <a:lnTo>
                        <a:pt x="0" y="726"/>
                      </a:lnTo>
                      <a:lnTo>
                        <a:pt x="841" y="563"/>
                      </a:lnTo>
                      <a:lnTo>
                        <a:pt x="841" y="0"/>
                      </a:lnTo>
                      <a:lnTo>
                        <a:pt x="0" y="65"/>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4197" name="Freeform 207"/>
                <p:cNvSpPr>
                  <a:spLocks/>
                </p:cNvSpPr>
                <p:nvPr/>
              </p:nvSpPr>
              <p:spPr bwMode="auto">
                <a:xfrm>
                  <a:off x="3038" y="3135"/>
                  <a:ext cx="985" cy="98"/>
                </a:xfrm>
                <a:custGeom>
                  <a:avLst/>
                  <a:gdLst>
                    <a:gd name="T0" fmla="*/ 985 w 1970"/>
                    <a:gd name="T1" fmla="*/ 76 h 293"/>
                    <a:gd name="T2" fmla="*/ 561 w 1970"/>
                    <a:gd name="T3" fmla="*/ 98 h 293"/>
                    <a:gd name="T4" fmla="*/ 0 w 1970"/>
                    <a:gd name="T5" fmla="*/ 0 h 293"/>
                    <a:gd name="T6" fmla="*/ 413 w 1970"/>
                    <a:gd name="T7" fmla="*/ 0 h 293"/>
                    <a:gd name="T8" fmla="*/ 985 w 1970"/>
                    <a:gd name="T9" fmla="*/ 76 h 2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0" h="293">
                      <a:moveTo>
                        <a:pt x="1970" y="228"/>
                      </a:moveTo>
                      <a:lnTo>
                        <a:pt x="1121" y="293"/>
                      </a:lnTo>
                      <a:lnTo>
                        <a:pt x="0" y="0"/>
                      </a:lnTo>
                      <a:lnTo>
                        <a:pt x="825" y="0"/>
                      </a:lnTo>
                      <a:lnTo>
                        <a:pt x="1970" y="228"/>
                      </a:lnTo>
                      <a:close/>
                    </a:path>
                  </a:pathLst>
                </a:custGeom>
                <a:solidFill>
                  <a:srgbClr val="C0C0C0"/>
                </a:solidFill>
                <a:ln w="6350">
                  <a:solidFill>
                    <a:srgbClr val="000000"/>
                  </a:solidFill>
                  <a:prstDash val="solid"/>
                  <a:round/>
                  <a:headEnd/>
                  <a:tailEnd/>
                </a:ln>
              </p:spPr>
              <p:txBody>
                <a:bodyPr/>
                <a:lstStyle/>
                <a:p>
                  <a:endParaRPr lang="zh-CN" altLang="en-US"/>
                </a:p>
              </p:txBody>
            </p:sp>
          </p:grpSp>
          <p:sp>
            <p:nvSpPr>
              <p:cNvPr id="4104" name="Freeform 208"/>
              <p:cNvSpPr>
                <a:spLocks/>
              </p:cNvSpPr>
              <p:nvPr/>
            </p:nvSpPr>
            <p:spPr bwMode="auto">
              <a:xfrm>
                <a:off x="3154" y="3118"/>
                <a:ext cx="357" cy="91"/>
              </a:xfrm>
              <a:custGeom>
                <a:avLst/>
                <a:gdLst>
                  <a:gd name="T0" fmla="*/ 357 w 715"/>
                  <a:gd name="T1" fmla="*/ 52 h 273"/>
                  <a:gd name="T2" fmla="*/ 357 w 715"/>
                  <a:gd name="T3" fmla="*/ 81 h 273"/>
                  <a:gd name="T4" fmla="*/ 191 w 715"/>
                  <a:gd name="T5" fmla="*/ 91 h 273"/>
                  <a:gd name="T6" fmla="*/ 0 w 715"/>
                  <a:gd name="T7" fmla="*/ 58 h 273"/>
                  <a:gd name="T8" fmla="*/ 0 w 715"/>
                  <a:gd name="T9" fmla="*/ 0 h 273"/>
                  <a:gd name="T10" fmla="*/ 357 w 715"/>
                  <a:gd name="T11" fmla="*/ 52 h 2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5" h="273">
                    <a:moveTo>
                      <a:pt x="715" y="155"/>
                    </a:moveTo>
                    <a:lnTo>
                      <a:pt x="715" y="244"/>
                    </a:lnTo>
                    <a:lnTo>
                      <a:pt x="382" y="273"/>
                    </a:lnTo>
                    <a:lnTo>
                      <a:pt x="0" y="175"/>
                    </a:lnTo>
                    <a:lnTo>
                      <a:pt x="0" y="0"/>
                    </a:lnTo>
                    <a:lnTo>
                      <a:pt x="715" y="155"/>
                    </a:lnTo>
                    <a:close/>
                  </a:path>
                </a:pathLst>
              </a:custGeom>
              <a:solidFill>
                <a:srgbClr val="606060"/>
              </a:solidFill>
              <a:ln w="6350">
                <a:solidFill>
                  <a:srgbClr val="000000"/>
                </a:solidFill>
                <a:prstDash val="solid"/>
                <a:round/>
                <a:headEnd/>
                <a:tailEnd/>
              </a:ln>
            </p:spPr>
            <p:txBody>
              <a:bodyPr/>
              <a:lstStyle/>
              <a:p>
                <a:endParaRPr lang="zh-CN" altLang="en-US"/>
              </a:p>
            </p:txBody>
          </p:sp>
          <p:sp>
            <p:nvSpPr>
              <p:cNvPr id="4105" name="Freeform 209"/>
              <p:cNvSpPr>
                <a:spLocks/>
              </p:cNvSpPr>
              <p:nvPr/>
            </p:nvSpPr>
            <p:spPr bwMode="auto">
              <a:xfrm>
                <a:off x="2959" y="2733"/>
                <a:ext cx="456" cy="444"/>
              </a:xfrm>
              <a:custGeom>
                <a:avLst/>
                <a:gdLst>
                  <a:gd name="T0" fmla="*/ 392 w 913"/>
                  <a:gd name="T1" fmla="*/ 444 h 1333"/>
                  <a:gd name="T2" fmla="*/ 456 w 913"/>
                  <a:gd name="T3" fmla="*/ 15 h 1333"/>
                  <a:gd name="T4" fmla="*/ 64 w 913"/>
                  <a:gd name="T5" fmla="*/ 0 h 1333"/>
                  <a:gd name="T6" fmla="*/ 0 w 913"/>
                  <a:gd name="T7" fmla="*/ 382 h 1333"/>
                  <a:gd name="T8" fmla="*/ 392 w 913"/>
                  <a:gd name="T9" fmla="*/ 444 h 1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3" h="1333">
                    <a:moveTo>
                      <a:pt x="785" y="1333"/>
                    </a:moveTo>
                    <a:lnTo>
                      <a:pt x="913" y="44"/>
                    </a:lnTo>
                    <a:lnTo>
                      <a:pt x="129" y="0"/>
                    </a:lnTo>
                    <a:lnTo>
                      <a:pt x="0" y="1148"/>
                    </a:lnTo>
                    <a:lnTo>
                      <a:pt x="785" y="1333"/>
                    </a:lnTo>
                    <a:close/>
                  </a:path>
                </a:pathLst>
              </a:custGeom>
              <a:solidFill>
                <a:srgbClr val="A0A0A0"/>
              </a:solidFill>
              <a:ln w="6350">
                <a:solidFill>
                  <a:srgbClr val="000000"/>
                </a:solidFill>
                <a:prstDash val="solid"/>
                <a:round/>
                <a:headEnd/>
                <a:tailEnd/>
              </a:ln>
            </p:spPr>
            <p:txBody>
              <a:bodyPr/>
              <a:lstStyle/>
              <a:p>
                <a:endParaRPr lang="zh-CN" altLang="en-US"/>
              </a:p>
            </p:txBody>
          </p:sp>
          <p:sp>
            <p:nvSpPr>
              <p:cNvPr id="4106" name="Freeform 210"/>
              <p:cNvSpPr>
                <a:spLocks/>
              </p:cNvSpPr>
              <p:nvPr/>
            </p:nvSpPr>
            <p:spPr bwMode="auto">
              <a:xfrm>
                <a:off x="3351" y="2747"/>
                <a:ext cx="404" cy="441"/>
              </a:xfrm>
              <a:custGeom>
                <a:avLst/>
                <a:gdLst>
                  <a:gd name="T0" fmla="*/ 64 w 809"/>
                  <a:gd name="T1" fmla="*/ 0 h 1323"/>
                  <a:gd name="T2" fmla="*/ 404 w 809"/>
                  <a:gd name="T3" fmla="*/ 98 h 1323"/>
                  <a:gd name="T4" fmla="*/ 356 w 809"/>
                  <a:gd name="T5" fmla="*/ 441 h 1323"/>
                  <a:gd name="T6" fmla="*/ 0 w 809"/>
                  <a:gd name="T7" fmla="*/ 430 h 1323"/>
                  <a:gd name="T8" fmla="*/ 64 w 809"/>
                  <a:gd name="T9" fmla="*/ 0 h 13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9" h="1323">
                    <a:moveTo>
                      <a:pt x="128" y="0"/>
                    </a:moveTo>
                    <a:lnTo>
                      <a:pt x="809" y="295"/>
                    </a:lnTo>
                    <a:lnTo>
                      <a:pt x="712" y="1323"/>
                    </a:lnTo>
                    <a:lnTo>
                      <a:pt x="0" y="1291"/>
                    </a:lnTo>
                    <a:lnTo>
                      <a:pt x="128" y="0"/>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4107" name="Freeform 211">
                <a:hlinkHover r:id="" action="ppaction://noaction" highlightClick="1"/>
              </p:cNvPr>
              <p:cNvSpPr>
                <a:spLocks/>
              </p:cNvSpPr>
              <p:nvPr/>
            </p:nvSpPr>
            <p:spPr bwMode="auto">
              <a:xfrm>
                <a:off x="3011" y="2777"/>
                <a:ext cx="328" cy="334"/>
              </a:xfrm>
              <a:custGeom>
                <a:avLst/>
                <a:gdLst>
                  <a:gd name="T0" fmla="*/ 328 w 654"/>
                  <a:gd name="T1" fmla="*/ 15 h 1003"/>
                  <a:gd name="T2" fmla="*/ 281 w 654"/>
                  <a:gd name="T3" fmla="*/ 334 h 1003"/>
                  <a:gd name="T4" fmla="*/ 0 w 654"/>
                  <a:gd name="T5" fmla="*/ 296 h 1003"/>
                  <a:gd name="T6" fmla="*/ 48 w 654"/>
                  <a:gd name="T7" fmla="*/ 0 h 1003"/>
                  <a:gd name="T8" fmla="*/ 328 w 654"/>
                  <a:gd name="T9" fmla="*/ 15 h 10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4" h="1003">
                    <a:moveTo>
                      <a:pt x="654" y="45"/>
                    </a:moveTo>
                    <a:lnTo>
                      <a:pt x="561" y="1003"/>
                    </a:lnTo>
                    <a:lnTo>
                      <a:pt x="0" y="890"/>
                    </a:lnTo>
                    <a:lnTo>
                      <a:pt x="95" y="0"/>
                    </a:lnTo>
                    <a:lnTo>
                      <a:pt x="654" y="45"/>
                    </a:lnTo>
                    <a:close/>
                  </a:path>
                </a:pathLst>
              </a:custGeom>
              <a:solidFill>
                <a:srgbClr val="00FFFF"/>
              </a:solidFill>
              <a:ln w="6350">
                <a:solidFill>
                  <a:srgbClr val="000000"/>
                </a:solidFill>
                <a:prstDash val="solid"/>
                <a:round/>
                <a:headEnd/>
                <a:tailEnd/>
              </a:ln>
            </p:spPr>
            <p:txBody>
              <a:bodyPr/>
              <a:lstStyle/>
              <a:p>
                <a:endParaRPr lang="zh-CN" altLang="en-US"/>
              </a:p>
            </p:txBody>
          </p:sp>
          <p:grpSp>
            <p:nvGrpSpPr>
              <p:cNvPr id="4108" name="Group 212"/>
              <p:cNvGrpSpPr>
                <a:grpSpLocks/>
              </p:cNvGrpSpPr>
              <p:nvPr/>
            </p:nvGrpSpPr>
            <p:grpSpPr bwMode="auto">
              <a:xfrm>
                <a:off x="2887" y="3178"/>
                <a:ext cx="321" cy="207"/>
                <a:chOff x="3079" y="3169"/>
                <a:chExt cx="321" cy="207"/>
              </a:xfrm>
            </p:grpSpPr>
            <p:sp>
              <p:nvSpPr>
                <p:cNvPr id="4188" name="Freeform 213"/>
                <p:cNvSpPr>
                  <a:spLocks/>
                </p:cNvSpPr>
                <p:nvPr/>
              </p:nvSpPr>
              <p:spPr bwMode="auto">
                <a:xfrm>
                  <a:off x="3079" y="3169"/>
                  <a:ext cx="321" cy="207"/>
                </a:xfrm>
                <a:custGeom>
                  <a:avLst/>
                  <a:gdLst>
                    <a:gd name="T0" fmla="*/ 0 w 643"/>
                    <a:gd name="T1" fmla="*/ 0 h 621"/>
                    <a:gd name="T2" fmla="*/ 321 w 643"/>
                    <a:gd name="T3" fmla="*/ 62 h 621"/>
                    <a:gd name="T4" fmla="*/ 321 w 643"/>
                    <a:gd name="T5" fmla="*/ 207 h 621"/>
                    <a:gd name="T6" fmla="*/ 0 w 643"/>
                    <a:gd name="T7" fmla="*/ 117 h 621"/>
                    <a:gd name="T8" fmla="*/ 0 w 643"/>
                    <a:gd name="T9" fmla="*/ 0 h 6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3" h="621">
                      <a:moveTo>
                        <a:pt x="0" y="0"/>
                      </a:moveTo>
                      <a:lnTo>
                        <a:pt x="643" y="187"/>
                      </a:lnTo>
                      <a:lnTo>
                        <a:pt x="643" y="621"/>
                      </a:lnTo>
                      <a:lnTo>
                        <a:pt x="0" y="350"/>
                      </a:lnTo>
                      <a:lnTo>
                        <a:pt x="0" y="0"/>
                      </a:lnTo>
                      <a:close/>
                    </a:path>
                  </a:pathLst>
                </a:custGeom>
                <a:solidFill>
                  <a:srgbClr val="404040"/>
                </a:solidFill>
                <a:ln w="6350">
                  <a:solidFill>
                    <a:srgbClr val="000000"/>
                  </a:solidFill>
                  <a:prstDash val="solid"/>
                  <a:round/>
                  <a:headEnd/>
                  <a:tailEnd/>
                </a:ln>
              </p:spPr>
              <p:txBody>
                <a:bodyPr/>
                <a:lstStyle/>
                <a:p>
                  <a:endParaRPr lang="zh-CN" altLang="en-US"/>
                </a:p>
              </p:txBody>
            </p:sp>
            <p:sp>
              <p:nvSpPr>
                <p:cNvPr id="4189" name="Line 214"/>
                <p:cNvSpPr>
                  <a:spLocks noChangeShapeType="1"/>
                </p:cNvSpPr>
                <p:nvPr/>
              </p:nvSpPr>
              <p:spPr bwMode="auto">
                <a:xfrm flipH="1" flipV="1">
                  <a:off x="3107" y="3219"/>
                  <a:ext cx="85" cy="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0" name="Line 215"/>
                <p:cNvSpPr>
                  <a:spLocks noChangeShapeType="1"/>
                </p:cNvSpPr>
                <p:nvPr/>
              </p:nvSpPr>
              <p:spPr bwMode="auto">
                <a:xfrm>
                  <a:off x="3236" y="3248"/>
                  <a:ext cx="112" cy="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1" name="Line 216"/>
                <p:cNvSpPr>
                  <a:spLocks noChangeShapeType="1"/>
                </p:cNvSpPr>
                <p:nvPr/>
              </p:nvSpPr>
              <p:spPr bwMode="auto">
                <a:xfrm>
                  <a:off x="3214" y="3195"/>
                  <a:ext cx="1" cy="13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2" name="Line 217"/>
                <p:cNvSpPr>
                  <a:spLocks noChangeShapeType="1"/>
                </p:cNvSpPr>
                <p:nvPr/>
              </p:nvSpPr>
              <p:spPr bwMode="auto">
                <a:xfrm>
                  <a:off x="3368" y="3226"/>
                  <a:ext cx="1" cy="14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3" name="Line 218"/>
                <p:cNvSpPr>
                  <a:spLocks noChangeShapeType="1"/>
                </p:cNvSpPr>
                <p:nvPr/>
              </p:nvSpPr>
              <p:spPr bwMode="auto">
                <a:xfrm>
                  <a:off x="3080" y="3223"/>
                  <a:ext cx="292" cy="6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4" name="Line 219"/>
                <p:cNvSpPr>
                  <a:spLocks noChangeShapeType="1"/>
                </p:cNvSpPr>
                <p:nvPr/>
              </p:nvSpPr>
              <p:spPr bwMode="auto">
                <a:xfrm flipH="1" flipV="1">
                  <a:off x="3079" y="3201"/>
                  <a:ext cx="293" cy="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09" name="Group 220"/>
              <p:cNvGrpSpPr>
                <a:grpSpLocks/>
              </p:cNvGrpSpPr>
              <p:nvPr/>
            </p:nvGrpSpPr>
            <p:grpSpPr bwMode="auto">
              <a:xfrm>
                <a:off x="2556" y="3183"/>
                <a:ext cx="769" cy="356"/>
                <a:chOff x="2748" y="3174"/>
                <a:chExt cx="769" cy="356"/>
              </a:xfrm>
            </p:grpSpPr>
            <p:grpSp>
              <p:nvGrpSpPr>
                <p:cNvPr id="4157" name="Group 221"/>
                <p:cNvGrpSpPr>
                  <a:grpSpLocks/>
                </p:cNvGrpSpPr>
                <p:nvPr/>
              </p:nvGrpSpPr>
              <p:grpSpPr bwMode="auto">
                <a:xfrm>
                  <a:off x="3343" y="3367"/>
                  <a:ext cx="125" cy="84"/>
                  <a:chOff x="3343" y="3367"/>
                  <a:chExt cx="125" cy="84"/>
                </a:xfrm>
              </p:grpSpPr>
              <p:sp>
                <p:nvSpPr>
                  <p:cNvPr id="4186" name="Freeform 222"/>
                  <p:cNvSpPr>
                    <a:spLocks/>
                  </p:cNvSpPr>
                  <p:nvPr/>
                </p:nvSpPr>
                <p:spPr bwMode="auto">
                  <a:xfrm>
                    <a:off x="3431" y="3367"/>
                    <a:ext cx="37" cy="84"/>
                  </a:xfrm>
                  <a:custGeom>
                    <a:avLst/>
                    <a:gdLst>
                      <a:gd name="T0" fmla="*/ 26 w 72"/>
                      <a:gd name="T1" fmla="*/ 0 h 252"/>
                      <a:gd name="T2" fmla="*/ 37 w 72"/>
                      <a:gd name="T3" fmla="*/ 79 h 252"/>
                      <a:gd name="T4" fmla="*/ 11 w 72"/>
                      <a:gd name="T5" fmla="*/ 84 h 252"/>
                      <a:gd name="T6" fmla="*/ 0 w 72"/>
                      <a:gd name="T7" fmla="*/ 4 h 252"/>
                      <a:gd name="T8" fmla="*/ 26 w 72"/>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252">
                        <a:moveTo>
                          <a:pt x="51" y="0"/>
                        </a:moveTo>
                        <a:lnTo>
                          <a:pt x="72" y="236"/>
                        </a:lnTo>
                        <a:lnTo>
                          <a:pt x="21" y="252"/>
                        </a:lnTo>
                        <a:lnTo>
                          <a:pt x="0" y="12"/>
                        </a:lnTo>
                        <a:lnTo>
                          <a:pt x="51" y="0"/>
                        </a:lnTo>
                        <a:close/>
                      </a:path>
                    </a:pathLst>
                  </a:custGeom>
                  <a:solidFill>
                    <a:srgbClr val="606060"/>
                  </a:solidFill>
                  <a:ln w="6350">
                    <a:solidFill>
                      <a:srgbClr val="000000"/>
                    </a:solidFill>
                    <a:prstDash val="solid"/>
                    <a:round/>
                    <a:headEnd/>
                    <a:tailEnd/>
                  </a:ln>
                </p:spPr>
                <p:txBody>
                  <a:bodyPr/>
                  <a:lstStyle/>
                  <a:p>
                    <a:endParaRPr lang="zh-CN" altLang="en-US"/>
                  </a:p>
                </p:txBody>
              </p:sp>
              <p:sp>
                <p:nvSpPr>
                  <p:cNvPr id="4187" name="Freeform 223"/>
                  <p:cNvSpPr>
                    <a:spLocks/>
                  </p:cNvSpPr>
                  <p:nvPr/>
                </p:nvSpPr>
                <p:spPr bwMode="auto">
                  <a:xfrm>
                    <a:off x="3343" y="3378"/>
                    <a:ext cx="99" cy="73"/>
                  </a:xfrm>
                  <a:custGeom>
                    <a:avLst/>
                    <a:gdLst>
                      <a:gd name="T0" fmla="*/ 90 w 199"/>
                      <a:gd name="T1" fmla="*/ 3 h 219"/>
                      <a:gd name="T2" fmla="*/ 99 w 199"/>
                      <a:gd name="T3" fmla="*/ 73 h 219"/>
                      <a:gd name="T4" fmla="*/ 0 w 199"/>
                      <a:gd name="T5" fmla="*/ 36 h 219"/>
                      <a:gd name="T6" fmla="*/ 39 w 199"/>
                      <a:gd name="T7" fmla="*/ 26 h 219"/>
                      <a:gd name="T8" fmla="*/ 74 w 199"/>
                      <a:gd name="T9" fmla="*/ 42 h 219"/>
                      <a:gd name="T10" fmla="*/ 63 w 199"/>
                      <a:gd name="T11" fmla="*/ 0 h 219"/>
                      <a:gd name="T12" fmla="*/ 90 w 199"/>
                      <a:gd name="T13" fmla="*/ 3 h 2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9" h="219">
                        <a:moveTo>
                          <a:pt x="181" y="8"/>
                        </a:moveTo>
                        <a:lnTo>
                          <a:pt x="199" y="219"/>
                        </a:lnTo>
                        <a:lnTo>
                          <a:pt x="0" y="109"/>
                        </a:lnTo>
                        <a:lnTo>
                          <a:pt x="79" y="77"/>
                        </a:lnTo>
                        <a:lnTo>
                          <a:pt x="148" y="126"/>
                        </a:lnTo>
                        <a:lnTo>
                          <a:pt x="127" y="0"/>
                        </a:lnTo>
                        <a:lnTo>
                          <a:pt x="181" y="8"/>
                        </a:lnTo>
                        <a:close/>
                      </a:path>
                    </a:pathLst>
                  </a:custGeom>
                  <a:solidFill>
                    <a:srgbClr val="404040"/>
                  </a:solidFill>
                  <a:ln w="6350">
                    <a:solidFill>
                      <a:srgbClr val="000000"/>
                    </a:solidFill>
                    <a:prstDash val="solid"/>
                    <a:round/>
                    <a:headEnd/>
                    <a:tailEnd/>
                  </a:ln>
                </p:spPr>
                <p:txBody>
                  <a:bodyPr/>
                  <a:lstStyle/>
                  <a:p>
                    <a:endParaRPr lang="zh-CN" altLang="en-US"/>
                  </a:p>
                </p:txBody>
              </p:sp>
            </p:grpSp>
            <p:grpSp>
              <p:nvGrpSpPr>
                <p:cNvPr id="4158" name="Group 224"/>
                <p:cNvGrpSpPr>
                  <a:grpSpLocks/>
                </p:cNvGrpSpPr>
                <p:nvPr/>
              </p:nvGrpSpPr>
              <p:grpSpPr bwMode="auto">
                <a:xfrm>
                  <a:off x="2748" y="3174"/>
                  <a:ext cx="769" cy="356"/>
                  <a:chOff x="2748" y="3174"/>
                  <a:chExt cx="769" cy="356"/>
                </a:xfrm>
              </p:grpSpPr>
              <p:sp>
                <p:nvSpPr>
                  <p:cNvPr id="4159" name="Freeform 225"/>
                  <p:cNvSpPr>
                    <a:spLocks/>
                  </p:cNvSpPr>
                  <p:nvPr/>
                </p:nvSpPr>
                <p:spPr bwMode="auto">
                  <a:xfrm>
                    <a:off x="2750" y="3174"/>
                    <a:ext cx="753" cy="315"/>
                  </a:xfrm>
                  <a:custGeom>
                    <a:avLst/>
                    <a:gdLst>
                      <a:gd name="T0" fmla="*/ 753 w 1506"/>
                      <a:gd name="T1" fmla="*/ 134 h 944"/>
                      <a:gd name="T2" fmla="*/ 393 w 1506"/>
                      <a:gd name="T3" fmla="*/ 315 h 944"/>
                      <a:gd name="T4" fmla="*/ 0 w 1506"/>
                      <a:gd name="T5" fmla="*/ 138 h 944"/>
                      <a:gd name="T6" fmla="*/ 301 w 1506"/>
                      <a:gd name="T7" fmla="*/ 0 h 944"/>
                      <a:gd name="T8" fmla="*/ 753 w 1506"/>
                      <a:gd name="T9" fmla="*/ 134 h 9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06" h="944">
                        <a:moveTo>
                          <a:pt x="1506" y="402"/>
                        </a:moveTo>
                        <a:lnTo>
                          <a:pt x="785" y="944"/>
                        </a:lnTo>
                        <a:lnTo>
                          <a:pt x="0" y="413"/>
                        </a:lnTo>
                        <a:lnTo>
                          <a:pt x="601" y="0"/>
                        </a:lnTo>
                        <a:lnTo>
                          <a:pt x="1506" y="402"/>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4160" name="Freeform 226"/>
                  <p:cNvSpPr>
                    <a:spLocks/>
                  </p:cNvSpPr>
                  <p:nvPr/>
                </p:nvSpPr>
                <p:spPr bwMode="auto">
                  <a:xfrm>
                    <a:off x="3140" y="3306"/>
                    <a:ext cx="377" cy="222"/>
                  </a:xfrm>
                  <a:custGeom>
                    <a:avLst/>
                    <a:gdLst>
                      <a:gd name="T0" fmla="*/ 364 w 754"/>
                      <a:gd name="T1" fmla="*/ 0 h 666"/>
                      <a:gd name="T2" fmla="*/ 0 w 754"/>
                      <a:gd name="T3" fmla="*/ 184 h 666"/>
                      <a:gd name="T4" fmla="*/ 11 w 754"/>
                      <a:gd name="T5" fmla="*/ 222 h 666"/>
                      <a:gd name="T6" fmla="*/ 377 w 754"/>
                      <a:gd name="T7" fmla="*/ 35 h 666"/>
                      <a:gd name="T8" fmla="*/ 364 w 754"/>
                      <a:gd name="T9" fmla="*/ 0 h 6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4" h="666">
                        <a:moveTo>
                          <a:pt x="727" y="0"/>
                        </a:moveTo>
                        <a:lnTo>
                          <a:pt x="0" y="552"/>
                        </a:lnTo>
                        <a:lnTo>
                          <a:pt x="21" y="666"/>
                        </a:lnTo>
                        <a:lnTo>
                          <a:pt x="754" y="104"/>
                        </a:lnTo>
                        <a:lnTo>
                          <a:pt x="727" y="0"/>
                        </a:lnTo>
                        <a:close/>
                      </a:path>
                    </a:pathLst>
                  </a:custGeom>
                  <a:solidFill>
                    <a:srgbClr val="606060"/>
                  </a:solidFill>
                  <a:ln w="6350">
                    <a:solidFill>
                      <a:srgbClr val="000000"/>
                    </a:solidFill>
                    <a:prstDash val="solid"/>
                    <a:round/>
                    <a:headEnd/>
                    <a:tailEnd/>
                  </a:ln>
                </p:spPr>
                <p:txBody>
                  <a:bodyPr/>
                  <a:lstStyle/>
                  <a:p>
                    <a:endParaRPr lang="zh-CN" altLang="en-US"/>
                  </a:p>
                </p:txBody>
              </p:sp>
              <p:sp>
                <p:nvSpPr>
                  <p:cNvPr id="4161" name="Freeform 227"/>
                  <p:cNvSpPr>
                    <a:spLocks/>
                  </p:cNvSpPr>
                  <p:nvPr/>
                </p:nvSpPr>
                <p:spPr bwMode="auto">
                  <a:xfrm>
                    <a:off x="2748" y="3312"/>
                    <a:ext cx="403" cy="218"/>
                  </a:xfrm>
                  <a:custGeom>
                    <a:avLst/>
                    <a:gdLst>
                      <a:gd name="T0" fmla="*/ 403 w 805"/>
                      <a:gd name="T1" fmla="*/ 218 h 654"/>
                      <a:gd name="T2" fmla="*/ 391 w 805"/>
                      <a:gd name="T3" fmla="*/ 177 h 654"/>
                      <a:gd name="T4" fmla="*/ 0 w 805"/>
                      <a:gd name="T5" fmla="*/ 0 h 654"/>
                      <a:gd name="T6" fmla="*/ 14 w 805"/>
                      <a:gd name="T7" fmla="*/ 32 h 654"/>
                      <a:gd name="T8" fmla="*/ 403 w 805"/>
                      <a:gd name="T9" fmla="*/ 218 h 6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5" h="654">
                        <a:moveTo>
                          <a:pt x="805" y="654"/>
                        </a:moveTo>
                        <a:lnTo>
                          <a:pt x="781" y="532"/>
                        </a:lnTo>
                        <a:lnTo>
                          <a:pt x="0" y="0"/>
                        </a:lnTo>
                        <a:lnTo>
                          <a:pt x="27" y="96"/>
                        </a:lnTo>
                        <a:lnTo>
                          <a:pt x="805" y="654"/>
                        </a:lnTo>
                        <a:close/>
                      </a:path>
                    </a:pathLst>
                  </a:custGeom>
                  <a:solidFill>
                    <a:srgbClr val="404040"/>
                  </a:solidFill>
                  <a:ln w="6350">
                    <a:solidFill>
                      <a:srgbClr val="000000"/>
                    </a:solidFill>
                    <a:prstDash val="solid"/>
                    <a:round/>
                    <a:headEnd/>
                    <a:tailEnd/>
                  </a:ln>
                </p:spPr>
                <p:txBody>
                  <a:bodyPr/>
                  <a:lstStyle/>
                  <a:p>
                    <a:endParaRPr lang="zh-CN" altLang="en-US"/>
                  </a:p>
                </p:txBody>
              </p:sp>
              <p:sp>
                <p:nvSpPr>
                  <p:cNvPr id="4162" name="Freeform 228"/>
                  <p:cNvSpPr>
                    <a:spLocks/>
                  </p:cNvSpPr>
                  <p:nvPr/>
                </p:nvSpPr>
                <p:spPr bwMode="auto">
                  <a:xfrm>
                    <a:off x="3053" y="3323"/>
                    <a:ext cx="302" cy="138"/>
                  </a:xfrm>
                  <a:custGeom>
                    <a:avLst/>
                    <a:gdLst>
                      <a:gd name="T0" fmla="*/ 302 w 604"/>
                      <a:gd name="T1" fmla="*/ 36 h 415"/>
                      <a:gd name="T2" fmla="*/ 198 w 604"/>
                      <a:gd name="T3" fmla="*/ 0 h 415"/>
                      <a:gd name="T4" fmla="*/ 0 w 604"/>
                      <a:gd name="T5" fmla="*/ 96 h 415"/>
                      <a:gd name="T6" fmla="*/ 100 w 604"/>
                      <a:gd name="T7" fmla="*/ 138 h 415"/>
                      <a:gd name="T8" fmla="*/ 302 w 604"/>
                      <a:gd name="T9" fmla="*/ 36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415">
                        <a:moveTo>
                          <a:pt x="604" y="107"/>
                        </a:moveTo>
                        <a:lnTo>
                          <a:pt x="395" y="0"/>
                        </a:lnTo>
                        <a:lnTo>
                          <a:pt x="0" y="290"/>
                        </a:lnTo>
                        <a:lnTo>
                          <a:pt x="200" y="415"/>
                        </a:lnTo>
                        <a:lnTo>
                          <a:pt x="604" y="10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63" name="Freeform 229"/>
                  <p:cNvSpPr>
                    <a:spLocks/>
                  </p:cNvSpPr>
                  <p:nvPr/>
                </p:nvSpPr>
                <p:spPr bwMode="auto">
                  <a:xfrm>
                    <a:off x="2786" y="3225"/>
                    <a:ext cx="446" cy="186"/>
                  </a:xfrm>
                  <a:custGeom>
                    <a:avLst/>
                    <a:gdLst>
                      <a:gd name="T0" fmla="*/ 446 w 892"/>
                      <a:gd name="T1" fmla="*/ 91 h 558"/>
                      <a:gd name="T2" fmla="*/ 252 w 892"/>
                      <a:gd name="T3" fmla="*/ 186 h 558"/>
                      <a:gd name="T4" fmla="*/ 0 w 892"/>
                      <a:gd name="T5" fmla="*/ 80 h 558"/>
                      <a:gd name="T6" fmla="*/ 182 w 892"/>
                      <a:gd name="T7" fmla="*/ 0 h 558"/>
                      <a:gd name="T8" fmla="*/ 446 w 892"/>
                      <a:gd name="T9" fmla="*/ 91 h 5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2" h="558">
                        <a:moveTo>
                          <a:pt x="892" y="272"/>
                        </a:moveTo>
                        <a:lnTo>
                          <a:pt x="503" y="558"/>
                        </a:lnTo>
                        <a:lnTo>
                          <a:pt x="0" y="239"/>
                        </a:lnTo>
                        <a:lnTo>
                          <a:pt x="364" y="0"/>
                        </a:lnTo>
                        <a:lnTo>
                          <a:pt x="892" y="27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64" name="Freeform 230"/>
                  <p:cNvSpPr>
                    <a:spLocks/>
                  </p:cNvSpPr>
                  <p:nvPr/>
                </p:nvSpPr>
                <p:spPr bwMode="auto">
                  <a:xfrm>
                    <a:off x="2975" y="3184"/>
                    <a:ext cx="492" cy="170"/>
                  </a:xfrm>
                  <a:custGeom>
                    <a:avLst/>
                    <a:gdLst>
                      <a:gd name="T0" fmla="*/ 390 w 984"/>
                      <a:gd name="T1" fmla="*/ 170 h 509"/>
                      <a:gd name="T2" fmla="*/ 492 w 984"/>
                      <a:gd name="T3" fmla="*/ 123 h 509"/>
                      <a:gd name="T4" fmla="*/ 80 w 984"/>
                      <a:gd name="T5" fmla="*/ 0 h 509"/>
                      <a:gd name="T6" fmla="*/ 0 w 984"/>
                      <a:gd name="T7" fmla="*/ 35 h 509"/>
                      <a:gd name="T8" fmla="*/ 390 w 984"/>
                      <a:gd name="T9" fmla="*/ 170 h 5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4" h="509">
                        <a:moveTo>
                          <a:pt x="780" y="509"/>
                        </a:moveTo>
                        <a:lnTo>
                          <a:pt x="984" y="369"/>
                        </a:lnTo>
                        <a:lnTo>
                          <a:pt x="160" y="0"/>
                        </a:lnTo>
                        <a:lnTo>
                          <a:pt x="0" y="106"/>
                        </a:lnTo>
                        <a:lnTo>
                          <a:pt x="780" y="50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65" name="Line 231"/>
                  <p:cNvSpPr>
                    <a:spLocks noChangeShapeType="1"/>
                  </p:cNvSpPr>
                  <p:nvPr/>
                </p:nvSpPr>
                <p:spPr bwMode="auto">
                  <a:xfrm flipH="1" flipV="1">
                    <a:off x="3033" y="3191"/>
                    <a:ext cx="425" cy="134"/>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6" name="Line 232"/>
                  <p:cNvSpPr>
                    <a:spLocks noChangeShapeType="1"/>
                  </p:cNvSpPr>
                  <p:nvPr/>
                </p:nvSpPr>
                <p:spPr bwMode="auto">
                  <a:xfrm flipH="1" flipV="1">
                    <a:off x="3011" y="3200"/>
                    <a:ext cx="411" cy="13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7" name="Line 233"/>
                  <p:cNvSpPr>
                    <a:spLocks noChangeShapeType="1"/>
                  </p:cNvSpPr>
                  <p:nvPr/>
                </p:nvSpPr>
                <p:spPr bwMode="auto">
                  <a:xfrm flipH="1" flipV="1">
                    <a:off x="2994" y="3211"/>
                    <a:ext cx="402" cy="13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8" name="Line 234"/>
                  <p:cNvSpPr>
                    <a:spLocks noChangeShapeType="1"/>
                  </p:cNvSpPr>
                  <p:nvPr/>
                </p:nvSpPr>
                <p:spPr bwMode="auto">
                  <a:xfrm flipH="1" flipV="1">
                    <a:off x="2943" y="3234"/>
                    <a:ext cx="395" cy="1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9" name="Line 235"/>
                  <p:cNvSpPr>
                    <a:spLocks noChangeShapeType="1"/>
                  </p:cNvSpPr>
                  <p:nvPr/>
                </p:nvSpPr>
                <p:spPr bwMode="auto">
                  <a:xfrm flipH="1" flipV="1">
                    <a:off x="2913" y="3248"/>
                    <a:ext cx="392" cy="1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0" name="Line 236"/>
                  <p:cNvSpPr>
                    <a:spLocks noChangeShapeType="1"/>
                  </p:cNvSpPr>
                  <p:nvPr/>
                </p:nvSpPr>
                <p:spPr bwMode="auto">
                  <a:xfrm flipH="1" flipV="1">
                    <a:off x="2898" y="3266"/>
                    <a:ext cx="367" cy="14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1" name="Line 237"/>
                  <p:cNvSpPr>
                    <a:spLocks noChangeShapeType="1"/>
                  </p:cNvSpPr>
                  <p:nvPr/>
                </p:nvSpPr>
                <p:spPr bwMode="auto">
                  <a:xfrm flipH="1" flipV="1">
                    <a:off x="2870" y="3279"/>
                    <a:ext cx="356" cy="1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2" name="Line 238"/>
                  <p:cNvSpPr>
                    <a:spLocks noChangeShapeType="1"/>
                  </p:cNvSpPr>
                  <p:nvPr/>
                </p:nvSpPr>
                <p:spPr bwMode="auto">
                  <a:xfrm flipH="1" flipV="1">
                    <a:off x="2840" y="3297"/>
                    <a:ext cx="346" cy="14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3" name="Line 239"/>
                  <p:cNvSpPr>
                    <a:spLocks noChangeShapeType="1"/>
                  </p:cNvSpPr>
                  <p:nvPr/>
                </p:nvSpPr>
                <p:spPr bwMode="auto">
                  <a:xfrm flipH="1">
                    <a:off x="3122" y="3347"/>
                    <a:ext cx="199" cy="10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4" name="Line 240"/>
                  <p:cNvSpPr>
                    <a:spLocks noChangeShapeType="1"/>
                  </p:cNvSpPr>
                  <p:nvPr/>
                </p:nvSpPr>
                <p:spPr bwMode="auto">
                  <a:xfrm flipH="1">
                    <a:off x="3083" y="3333"/>
                    <a:ext cx="196" cy="98"/>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5" name="Line 241"/>
                  <p:cNvSpPr>
                    <a:spLocks noChangeShapeType="1"/>
                  </p:cNvSpPr>
                  <p:nvPr/>
                </p:nvSpPr>
                <p:spPr bwMode="auto">
                  <a:xfrm flipH="1">
                    <a:off x="3000" y="3302"/>
                    <a:ext cx="191" cy="9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6" name="Line 242"/>
                  <p:cNvSpPr>
                    <a:spLocks noChangeShapeType="1"/>
                  </p:cNvSpPr>
                  <p:nvPr/>
                </p:nvSpPr>
                <p:spPr bwMode="auto">
                  <a:xfrm flipH="1">
                    <a:off x="2956" y="3286"/>
                    <a:ext cx="190" cy="9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7" name="Line 243"/>
                  <p:cNvSpPr>
                    <a:spLocks noChangeShapeType="1"/>
                  </p:cNvSpPr>
                  <p:nvPr/>
                </p:nvSpPr>
                <p:spPr bwMode="auto">
                  <a:xfrm flipH="1">
                    <a:off x="2915" y="3271"/>
                    <a:ext cx="184" cy="9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8" name="Line 244"/>
                  <p:cNvSpPr>
                    <a:spLocks noChangeShapeType="1"/>
                  </p:cNvSpPr>
                  <p:nvPr/>
                </p:nvSpPr>
                <p:spPr bwMode="auto">
                  <a:xfrm flipH="1">
                    <a:off x="2877" y="3256"/>
                    <a:ext cx="180" cy="88"/>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9" name="Line 245"/>
                  <p:cNvSpPr>
                    <a:spLocks noChangeShapeType="1"/>
                  </p:cNvSpPr>
                  <p:nvPr/>
                </p:nvSpPr>
                <p:spPr bwMode="auto">
                  <a:xfrm flipH="1">
                    <a:off x="2837" y="3241"/>
                    <a:ext cx="181" cy="84"/>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0" name="Line 246"/>
                  <p:cNvSpPr>
                    <a:spLocks noChangeShapeType="1"/>
                  </p:cNvSpPr>
                  <p:nvPr/>
                </p:nvSpPr>
                <p:spPr bwMode="auto">
                  <a:xfrm flipH="1">
                    <a:off x="3311" y="3289"/>
                    <a:ext cx="96" cy="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1" name="Line 247"/>
                  <p:cNvSpPr>
                    <a:spLocks noChangeShapeType="1"/>
                  </p:cNvSpPr>
                  <p:nvPr/>
                </p:nvSpPr>
                <p:spPr bwMode="auto">
                  <a:xfrm flipH="1">
                    <a:off x="3254" y="3270"/>
                    <a:ext cx="89" cy="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2" name="Line 248"/>
                  <p:cNvSpPr>
                    <a:spLocks noChangeShapeType="1"/>
                  </p:cNvSpPr>
                  <p:nvPr/>
                </p:nvSpPr>
                <p:spPr bwMode="auto">
                  <a:xfrm flipH="1">
                    <a:off x="3196" y="3253"/>
                    <a:ext cx="91" cy="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3" name="Line 249"/>
                  <p:cNvSpPr>
                    <a:spLocks noChangeShapeType="1"/>
                  </p:cNvSpPr>
                  <p:nvPr/>
                </p:nvSpPr>
                <p:spPr bwMode="auto">
                  <a:xfrm flipH="1">
                    <a:off x="3140" y="3236"/>
                    <a:ext cx="91" cy="4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4" name="Line 250"/>
                  <p:cNvSpPr>
                    <a:spLocks noChangeShapeType="1"/>
                  </p:cNvSpPr>
                  <p:nvPr/>
                </p:nvSpPr>
                <p:spPr bwMode="auto">
                  <a:xfrm flipH="1">
                    <a:off x="3088" y="3218"/>
                    <a:ext cx="82" cy="4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5" name="Line 251"/>
                  <p:cNvSpPr>
                    <a:spLocks noChangeShapeType="1"/>
                  </p:cNvSpPr>
                  <p:nvPr/>
                </p:nvSpPr>
                <p:spPr bwMode="auto">
                  <a:xfrm flipH="1">
                    <a:off x="3026" y="3199"/>
                    <a:ext cx="81" cy="3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10" name="Text Box 252"/>
              <p:cNvSpPr txBox="1">
                <a:spLocks noChangeArrowheads="1"/>
              </p:cNvSpPr>
              <p:nvPr/>
            </p:nvSpPr>
            <p:spPr bwMode="auto">
              <a:xfrm rot="364392">
                <a:off x="2976" y="2793"/>
                <a:ext cx="38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defRPr kumimoji="1" sz="6000" b="1">
                    <a:solidFill>
                      <a:schemeClr val="tx1"/>
                    </a:solidFill>
                    <a:latin typeface="Times New Roman" panose="02020603050405020304" pitchFamily="18" charset="0"/>
                    <a:ea typeface="创艺简细圆" pitchFamily="2" charset="-122"/>
                  </a:defRPr>
                </a:lvl1pPr>
                <a:lvl2pPr marL="742950" indent="-285750" algn="ctr">
                  <a:defRPr kumimoji="1" sz="6000" b="1">
                    <a:solidFill>
                      <a:schemeClr val="tx1"/>
                    </a:solidFill>
                    <a:latin typeface="Times New Roman" panose="02020603050405020304" pitchFamily="18" charset="0"/>
                    <a:ea typeface="创艺简细圆" pitchFamily="2" charset="-122"/>
                  </a:defRPr>
                </a:lvl2pPr>
                <a:lvl3pPr marL="1143000" indent="-228600" algn="ctr">
                  <a:defRPr kumimoji="1" sz="6000" b="1">
                    <a:solidFill>
                      <a:schemeClr val="tx1"/>
                    </a:solidFill>
                    <a:latin typeface="Times New Roman" panose="02020603050405020304" pitchFamily="18" charset="0"/>
                    <a:ea typeface="创艺简细圆" pitchFamily="2" charset="-122"/>
                  </a:defRPr>
                </a:lvl3pPr>
                <a:lvl4pPr marL="1600200" indent="-228600" algn="ctr">
                  <a:defRPr kumimoji="1" sz="6000" b="1">
                    <a:solidFill>
                      <a:schemeClr val="tx1"/>
                    </a:solidFill>
                    <a:latin typeface="Times New Roman" panose="02020603050405020304" pitchFamily="18" charset="0"/>
                    <a:ea typeface="创艺简细圆" pitchFamily="2" charset="-122"/>
                  </a:defRPr>
                </a:lvl4pPr>
                <a:lvl5pPr marL="2057400" indent="-228600" algn="ctr">
                  <a:defRPr kumimoji="1" sz="6000" b="1">
                    <a:solidFill>
                      <a:schemeClr val="tx1"/>
                    </a:solidFill>
                    <a:latin typeface="Times New Roman" panose="02020603050405020304" pitchFamily="18" charset="0"/>
                    <a:ea typeface="创艺简细圆" pitchFamily="2" charset="-122"/>
                  </a:defRPr>
                </a:lvl5pPr>
                <a:lvl6pPr marL="25146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6pPr>
                <a:lvl7pPr marL="29718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7pPr>
                <a:lvl8pPr marL="34290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8pPr>
                <a:lvl9pPr marL="3886200" indent="-228600" algn="ctr" eaLnBrk="0" fontAlgn="base" hangingPunct="0">
                  <a:spcBef>
                    <a:spcPct val="0"/>
                  </a:spcBef>
                  <a:spcAft>
                    <a:spcPct val="0"/>
                  </a:spcAft>
                  <a:defRPr kumimoji="1" sz="6000" b="1">
                    <a:solidFill>
                      <a:schemeClr val="tx1"/>
                    </a:solidFill>
                    <a:latin typeface="Times New Roman" panose="02020603050405020304" pitchFamily="18" charset="0"/>
                    <a:ea typeface="创艺简细圆" pitchFamily="2" charset="-122"/>
                  </a:defRPr>
                </a:lvl9pPr>
              </a:lstStyle>
              <a:p>
                <a:pPr algn="r" eaLnBrk="1" hangingPunct="1">
                  <a:spcBef>
                    <a:spcPct val="50000"/>
                  </a:spcBef>
                </a:pPr>
                <a:r>
                  <a:rPr lang="zh-CN" altLang="en-US" sz="1000" b="0">
                    <a:solidFill>
                      <a:schemeClr val="bg2"/>
                    </a:solidFill>
                    <a:ea typeface="宋体" panose="02010600030101010101" pitchFamily="2" charset="-122"/>
                  </a:rPr>
                  <a:t>统计学</a:t>
                </a:r>
              </a:p>
            </p:txBody>
          </p:sp>
          <p:grpSp>
            <p:nvGrpSpPr>
              <p:cNvPr id="4111" name="Group 253"/>
              <p:cNvGrpSpPr>
                <a:grpSpLocks/>
              </p:cNvGrpSpPr>
              <p:nvPr/>
            </p:nvGrpSpPr>
            <p:grpSpPr bwMode="auto">
              <a:xfrm>
                <a:off x="1926" y="2553"/>
                <a:ext cx="1021" cy="1335"/>
                <a:chOff x="2118" y="2544"/>
                <a:chExt cx="1021" cy="1335"/>
              </a:xfrm>
            </p:grpSpPr>
            <p:grpSp>
              <p:nvGrpSpPr>
                <p:cNvPr id="4112" name="Group 254"/>
                <p:cNvGrpSpPr>
                  <a:grpSpLocks/>
                </p:cNvGrpSpPr>
                <p:nvPr/>
              </p:nvGrpSpPr>
              <p:grpSpPr bwMode="auto">
                <a:xfrm>
                  <a:off x="2307" y="2573"/>
                  <a:ext cx="341" cy="359"/>
                  <a:chOff x="2307" y="2573"/>
                  <a:chExt cx="341" cy="359"/>
                </a:xfrm>
              </p:grpSpPr>
              <p:grpSp>
                <p:nvGrpSpPr>
                  <p:cNvPr id="4143" name="Group 255"/>
                  <p:cNvGrpSpPr>
                    <a:grpSpLocks/>
                  </p:cNvGrpSpPr>
                  <p:nvPr/>
                </p:nvGrpSpPr>
                <p:grpSpPr bwMode="auto">
                  <a:xfrm>
                    <a:off x="2307" y="2573"/>
                    <a:ext cx="341" cy="359"/>
                    <a:chOff x="2307" y="2573"/>
                    <a:chExt cx="341" cy="359"/>
                  </a:xfrm>
                </p:grpSpPr>
                <p:sp>
                  <p:nvSpPr>
                    <p:cNvPr id="4155" name="Freeform 256"/>
                    <p:cNvSpPr>
                      <a:spLocks/>
                    </p:cNvSpPr>
                    <p:nvPr/>
                  </p:nvSpPr>
                  <p:spPr bwMode="auto">
                    <a:xfrm>
                      <a:off x="2307" y="2573"/>
                      <a:ext cx="341" cy="359"/>
                    </a:xfrm>
                    <a:custGeom>
                      <a:avLst/>
                      <a:gdLst>
                        <a:gd name="T0" fmla="*/ 237 w 683"/>
                        <a:gd name="T1" fmla="*/ 11 h 1075"/>
                        <a:gd name="T2" fmla="*/ 281 w 683"/>
                        <a:gd name="T3" fmla="*/ 25 h 1075"/>
                        <a:gd name="T4" fmla="*/ 298 w 683"/>
                        <a:gd name="T5" fmla="*/ 54 h 1075"/>
                        <a:gd name="T6" fmla="*/ 311 w 683"/>
                        <a:gd name="T7" fmla="*/ 95 h 1075"/>
                        <a:gd name="T8" fmla="*/ 313 w 683"/>
                        <a:gd name="T9" fmla="*/ 112 h 1075"/>
                        <a:gd name="T10" fmla="*/ 311 w 683"/>
                        <a:gd name="T11" fmla="*/ 128 h 1075"/>
                        <a:gd name="T12" fmla="*/ 305 w 683"/>
                        <a:gd name="T13" fmla="*/ 139 h 1075"/>
                        <a:gd name="T14" fmla="*/ 314 w 683"/>
                        <a:gd name="T15" fmla="*/ 161 h 1075"/>
                        <a:gd name="T16" fmla="*/ 326 w 683"/>
                        <a:gd name="T17" fmla="*/ 182 h 1075"/>
                        <a:gd name="T18" fmla="*/ 331 w 683"/>
                        <a:gd name="T19" fmla="*/ 189 h 1075"/>
                        <a:gd name="T20" fmla="*/ 336 w 683"/>
                        <a:gd name="T21" fmla="*/ 194 h 1075"/>
                        <a:gd name="T22" fmla="*/ 340 w 683"/>
                        <a:gd name="T23" fmla="*/ 199 h 1075"/>
                        <a:gd name="T24" fmla="*/ 341 w 683"/>
                        <a:gd name="T25" fmla="*/ 205 h 1075"/>
                        <a:gd name="T26" fmla="*/ 339 w 683"/>
                        <a:gd name="T27" fmla="*/ 211 h 1075"/>
                        <a:gd name="T28" fmla="*/ 335 w 683"/>
                        <a:gd name="T29" fmla="*/ 213 h 1075"/>
                        <a:gd name="T30" fmla="*/ 321 w 683"/>
                        <a:gd name="T31" fmla="*/ 217 h 1075"/>
                        <a:gd name="T32" fmla="*/ 315 w 683"/>
                        <a:gd name="T33" fmla="*/ 220 h 1075"/>
                        <a:gd name="T34" fmla="*/ 313 w 683"/>
                        <a:gd name="T35" fmla="*/ 227 h 1075"/>
                        <a:gd name="T36" fmla="*/ 314 w 683"/>
                        <a:gd name="T37" fmla="*/ 236 h 1075"/>
                        <a:gd name="T38" fmla="*/ 320 w 683"/>
                        <a:gd name="T39" fmla="*/ 250 h 1075"/>
                        <a:gd name="T40" fmla="*/ 317 w 683"/>
                        <a:gd name="T41" fmla="*/ 256 h 1075"/>
                        <a:gd name="T42" fmla="*/ 311 w 683"/>
                        <a:gd name="T43" fmla="*/ 262 h 1075"/>
                        <a:gd name="T44" fmla="*/ 313 w 683"/>
                        <a:gd name="T45" fmla="*/ 267 h 1075"/>
                        <a:gd name="T46" fmla="*/ 314 w 683"/>
                        <a:gd name="T47" fmla="*/ 272 h 1075"/>
                        <a:gd name="T48" fmla="*/ 311 w 683"/>
                        <a:gd name="T49" fmla="*/ 277 h 1075"/>
                        <a:gd name="T50" fmla="*/ 305 w 683"/>
                        <a:gd name="T51" fmla="*/ 279 h 1075"/>
                        <a:gd name="T52" fmla="*/ 301 w 683"/>
                        <a:gd name="T53" fmla="*/ 286 h 1075"/>
                        <a:gd name="T54" fmla="*/ 301 w 683"/>
                        <a:gd name="T55" fmla="*/ 297 h 1075"/>
                        <a:gd name="T56" fmla="*/ 298 w 683"/>
                        <a:gd name="T57" fmla="*/ 304 h 1075"/>
                        <a:gd name="T58" fmla="*/ 293 w 683"/>
                        <a:gd name="T59" fmla="*/ 309 h 1075"/>
                        <a:gd name="T60" fmla="*/ 286 w 683"/>
                        <a:gd name="T61" fmla="*/ 313 h 1075"/>
                        <a:gd name="T62" fmla="*/ 277 w 683"/>
                        <a:gd name="T63" fmla="*/ 316 h 1075"/>
                        <a:gd name="T64" fmla="*/ 267 w 683"/>
                        <a:gd name="T65" fmla="*/ 317 h 1075"/>
                        <a:gd name="T66" fmla="*/ 242 w 683"/>
                        <a:gd name="T67" fmla="*/ 316 h 1075"/>
                        <a:gd name="T68" fmla="*/ 219 w 683"/>
                        <a:gd name="T69" fmla="*/ 313 h 1075"/>
                        <a:gd name="T70" fmla="*/ 185 w 683"/>
                        <a:gd name="T71" fmla="*/ 359 h 1075"/>
                        <a:gd name="T72" fmla="*/ 45 w 683"/>
                        <a:gd name="T73" fmla="*/ 303 h 1075"/>
                        <a:gd name="T74" fmla="*/ 58 w 683"/>
                        <a:gd name="T75" fmla="*/ 284 h 1075"/>
                        <a:gd name="T76" fmla="*/ 66 w 683"/>
                        <a:gd name="T77" fmla="*/ 266 h 1075"/>
                        <a:gd name="T78" fmla="*/ 66 w 683"/>
                        <a:gd name="T79" fmla="*/ 242 h 1075"/>
                        <a:gd name="T80" fmla="*/ 0 w 683"/>
                        <a:gd name="T81" fmla="*/ 190 h 1075"/>
                        <a:gd name="T82" fmla="*/ 0 w 683"/>
                        <a:gd name="T83" fmla="*/ 67 h 1075"/>
                        <a:gd name="T84" fmla="*/ 34 w 683"/>
                        <a:gd name="T85" fmla="*/ 33 h 1075"/>
                        <a:gd name="T86" fmla="*/ 78 w 683"/>
                        <a:gd name="T87" fmla="*/ 15 h 1075"/>
                        <a:gd name="T88" fmla="*/ 123 w 683"/>
                        <a:gd name="T89" fmla="*/ 0 h 1075"/>
                        <a:gd name="T90" fmla="*/ 183 w 683"/>
                        <a:gd name="T91" fmla="*/ 7 h 1075"/>
                        <a:gd name="T92" fmla="*/ 237 w 683"/>
                        <a:gd name="T93" fmla="*/ 11 h 10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83" h="1075">
                          <a:moveTo>
                            <a:pt x="475" y="33"/>
                          </a:moveTo>
                          <a:lnTo>
                            <a:pt x="563" y="76"/>
                          </a:lnTo>
                          <a:lnTo>
                            <a:pt x="596" y="163"/>
                          </a:lnTo>
                          <a:lnTo>
                            <a:pt x="623" y="284"/>
                          </a:lnTo>
                          <a:lnTo>
                            <a:pt x="627" y="335"/>
                          </a:lnTo>
                          <a:lnTo>
                            <a:pt x="623" y="382"/>
                          </a:lnTo>
                          <a:lnTo>
                            <a:pt x="611" y="417"/>
                          </a:lnTo>
                          <a:lnTo>
                            <a:pt x="629" y="482"/>
                          </a:lnTo>
                          <a:lnTo>
                            <a:pt x="652" y="544"/>
                          </a:lnTo>
                          <a:lnTo>
                            <a:pt x="663" y="565"/>
                          </a:lnTo>
                          <a:lnTo>
                            <a:pt x="673" y="581"/>
                          </a:lnTo>
                          <a:lnTo>
                            <a:pt x="680" y="596"/>
                          </a:lnTo>
                          <a:lnTo>
                            <a:pt x="683" y="615"/>
                          </a:lnTo>
                          <a:lnTo>
                            <a:pt x="679" y="633"/>
                          </a:lnTo>
                          <a:lnTo>
                            <a:pt x="670" y="639"/>
                          </a:lnTo>
                          <a:lnTo>
                            <a:pt x="642" y="649"/>
                          </a:lnTo>
                          <a:lnTo>
                            <a:pt x="630" y="658"/>
                          </a:lnTo>
                          <a:lnTo>
                            <a:pt x="626" y="681"/>
                          </a:lnTo>
                          <a:lnTo>
                            <a:pt x="629" y="707"/>
                          </a:lnTo>
                          <a:lnTo>
                            <a:pt x="641" y="748"/>
                          </a:lnTo>
                          <a:lnTo>
                            <a:pt x="635" y="768"/>
                          </a:lnTo>
                          <a:lnTo>
                            <a:pt x="623" y="785"/>
                          </a:lnTo>
                          <a:lnTo>
                            <a:pt x="627" y="800"/>
                          </a:lnTo>
                          <a:lnTo>
                            <a:pt x="629" y="813"/>
                          </a:lnTo>
                          <a:lnTo>
                            <a:pt x="623" y="828"/>
                          </a:lnTo>
                          <a:lnTo>
                            <a:pt x="611" y="836"/>
                          </a:lnTo>
                          <a:lnTo>
                            <a:pt x="603" y="857"/>
                          </a:lnTo>
                          <a:lnTo>
                            <a:pt x="603" y="889"/>
                          </a:lnTo>
                          <a:lnTo>
                            <a:pt x="597" y="909"/>
                          </a:lnTo>
                          <a:lnTo>
                            <a:pt x="586" y="926"/>
                          </a:lnTo>
                          <a:lnTo>
                            <a:pt x="573" y="938"/>
                          </a:lnTo>
                          <a:lnTo>
                            <a:pt x="555" y="945"/>
                          </a:lnTo>
                          <a:lnTo>
                            <a:pt x="534" y="949"/>
                          </a:lnTo>
                          <a:lnTo>
                            <a:pt x="484" y="945"/>
                          </a:lnTo>
                          <a:lnTo>
                            <a:pt x="438" y="938"/>
                          </a:lnTo>
                          <a:lnTo>
                            <a:pt x="371" y="1075"/>
                          </a:lnTo>
                          <a:lnTo>
                            <a:pt x="90" y="908"/>
                          </a:lnTo>
                          <a:lnTo>
                            <a:pt x="117" y="851"/>
                          </a:lnTo>
                          <a:lnTo>
                            <a:pt x="132" y="798"/>
                          </a:lnTo>
                          <a:lnTo>
                            <a:pt x="132" y="725"/>
                          </a:lnTo>
                          <a:lnTo>
                            <a:pt x="0" y="569"/>
                          </a:lnTo>
                          <a:lnTo>
                            <a:pt x="0" y="200"/>
                          </a:lnTo>
                          <a:lnTo>
                            <a:pt x="69" y="98"/>
                          </a:lnTo>
                          <a:lnTo>
                            <a:pt x="156" y="45"/>
                          </a:lnTo>
                          <a:lnTo>
                            <a:pt x="247" y="0"/>
                          </a:lnTo>
                          <a:lnTo>
                            <a:pt x="367" y="21"/>
                          </a:lnTo>
                          <a:lnTo>
                            <a:pt x="475" y="33"/>
                          </a:lnTo>
                          <a:close/>
                        </a:path>
                      </a:pathLst>
                    </a:custGeom>
                    <a:solidFill>
                      <a:srgbClr val="FFC080"/>
                    </a:solidFill>
                    <a:ln w="6350">
                      <a:solidFill>
                        <a:srgbClr val="402000"/>
                      </a:solidFill>
                      <a:prstDash val="solid"/>
                      <a:round/>
                      <a:headEnd/>
                      <a:tailEnd/>
                    </a:ln>
                  </p:spPr>
                  <p:txBody>
                    <a:bodyPr/>
                    <a:lstStyle/>
                    <a:p>
                      <a:endParaRPr lang="zh-CN" altLang="en-US"/>
                    </a:p>
                  </p:txBody>
                </p:sp>
                <p:sp>
                  <p:nvSpPr>
                    <p:cNvPr id="4156" name="Freeform 257"/>
                    <p:cNvSpPr>
                      <a:spLocks/>
                    </p:cNvSpPr>
                    <p:nvPr/>
                  </p:nvSpPr>
                  <p:spPr bwMode="auto">
                    <a:xfrm>
                      <a:off x="2451" y="2799"/>
                      <a:ext cx="39" cy="56"/>
                    </a:xfrm>
                    <a:custGeom>
                      <a:avLst/>
                      <a:gdLst>
                        <a:gd name="T0" fmla="*/ 0 w 79"/>
                        <a:gd name="T1" fmla="*/ 0 h 168"/>
                        <a:gd name="T2" fmla="*/ 11 w 79"/>
                        <a:gd name="T3" fmla="*/ 27 h 168"/>
                        <a:gd name="T4" fmla="*/ 22 w 79"/>
                        <a:gd name="T5" fmla="*/ 40 h 168"/>
                        <a:gd name="T6" fmla="*/ 39 w 79"/>
                        <a:gd name="T7" fmla="*/ 56 h 168"/>
                        <a:gd name="T8" fmla="*/ 16 w 79"/>
                        <a:gd name="T9" fmla="*/ 43 h 168"/>
                        <a:gd name="T10" fmla="*/ 4 w 79"/>
                        <a:gd name="T11" fmla="*/ 27 h 168"/>
                        <a:gd name="T12" fmla="*/ 0 w 79"/>
                        <a:gd name="T13" fmla="*/ 0 h 1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168">
                          <a:moveTo>
                            <a:pt x="0" y="0"/>
                          </a:moveTo>
                          <a:lnTo>
                            <a:pt x="23" y="80"/>
                          </a:lnTo>
                          <a:lnTo>
                            <a:pt x="44" y="121"/>
                          </a:lnTo>
                          <a:lnTo>
                            <a:pt x="79" y="168"/>
                          </a:lnTo>
                          <a:lnTo>
                            <a:pt x="32" y="128"/>
                          </a:lnTo>
                          <a:lnTo>
                            <a:pt x="9" y="8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44" name="Group 258"/>
                  <p:cNvGrpSpPr>
                    <a:grpSpLocks/>
                  </p:cNvGrpSpPr>
                  <p:nvPr/>
                </p:nvGrpSpPr>
                <p:grpSpPr bwMode="auto">
                  <a:xfrm>
                    <a:off x="2529" y="2690"/>
                    <a:ext cx="101" cy="160"/>
                    <a:chOff x="2529" y="2690"/>
                    <a:chExt cx="101" cy="160"/>
                  </a:xfrm>
                </p:grpSpPr>
                <p:sp>
                  <p:nvSpPr>
                    <p:cNvPr id="4148" name="Freeform 259"/>
                    <p:cNvSpPr>
                      <a:spLocks/>
                    </p:cNvSpPr>
                    <p:nvPr/>
                  </p:nvSpPr>
                  <p:spPr bwMode="auto">
                    <a:xfrm>
                      <a:off x="2552" y="2715"/>
                      <a:ext cx="42" cy="23"/>
                    </a:xfrm>
                    <a:custGeom>
                      <a:avLst/>
                      <a:gdLst>
                        <a:gd name="T0" fmla="*/ 38 w 85"/>
                        <a:gd name="T1" fmla="*/ 0 h 67"/>
                        <a:gd name="T2" fmla="*/ 35 w 85"/>
                        <a:gd name="T3" fmla="*/ 3 h 67"/>
                        <a:gd name="T4" fmla="*/ 42 w 85"/>
                        <a:gd name="T5" fmla="*/ 6 h 67"/>
                        <a:gd name="T6" fmla="*/ 33 w 85"/>
                        <a:gd name="T7" fmla="*/ 5 h 67"/>
                        <a:gd name="T8" fmla="*/ 30 w 85"/>
                        <a:gd name="T9" fmla="*/ 12 h 67"/>
                        <a:gd name="T10" fmla="*/ 34 w 85"/>
                        <a:gd name="T11" fmla="*/ 15 h 67"/>
                        <a:gd name="T12" fmla="*/ 31 w 85"/>
                        <a:gd name="T13" fmla="*/ 15 h 67"/>
                        <a:gd name="T14" fmla="*/ 33 w 85"/>
                        <a:gd name="T15" fmla="*/ 23 h 67"/>
                        <a:gd name="T16" fmla="*/ 29 w 85"/>
                        <a:gd name="T17" fmla="*/ 15 h 67"/>
                        <a:gd name="T18" fmla="*/ 20 w 85"/>
                        <a:gd name="T19" fmla="*/ 15 h 67"/>
                        <a:gd name="T20" fmla="*/ 13 w 85"/>
                        <a:gd name="T21" fmla="*/ 12 h 67"/>
                        <a:gd name="T22" fmla="*/ 0 w 85"/>
                        <a:gd name="T23" fmla="*/ 12 h 67"/>
                        <a:gd name="T24" fmla="*/ 13 w 85"/>
                        <a:gd name="T25" fmla="*/ 4 h 67"/>
                        <a:gd name="T26" fmla="*/ 38 w 85"/>
                        <a:gd name="T27" fmla="*/ 0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67">
                          <a:moveTo>
                            <a:pt x="76" y="0"/>
                          </a:moveTo>
                          <a:lnTo>
                            <a:pt x="71" y="8"/>
                          </a:lnTo>
                          <a:lnTo>
                            <a:pt x="85" y="17"/>
                          </a:lnTo>
                          <a:lnTo>
                            <a:pt x="66" y="14"/>
                          </a:lnTo>
                          <a:lnTo>
                            <a:pt x="61" y="36"/>
                          </a:lnTo>
                          <a:lnTo>
                            <a:pt x="69" y="45"/>
                          </a:lnTo>
                          <a:lnTo>
                            <a:pt x="62" y="45"/>
                          </a:lnTo>
                          <a:lnTo>
                            <a:pt x="67" y="67"/>
                          </a:lnTo>
                          <a:lnTo>
                            <a:pt x="58" y="44"/>
                          </a:lnTo>
                          <a:lnTo>
                            <a:pt x="41" y="44"/>
                          </a:lnTo>
                          <a:lnTo>
                            <a:pt x="26" y="36"/>
                          </a:lnTo>
                          <a:lnTo>
                            <a:pt x="0" y="34"/>
                          </a:lnTo>
                          <a:lnTo>
                            <a:pt x="26" y="13"/>
                          </a:lnTo>
                          <a:lnTo>
                            <a:pt x="7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9" name="Freeform 260"/>
                    <p:cNvSpPr>
                      <a:spLocks/>
                    </p:cNvSpPr>
                    <p:nvPr/>
                  </p:nvSpPr>
                  <p:spPr bwMode="auto">
                    <a:xfrm>
                      <a:off x="2529" y="2690"/>
                      <a:ext cx="73" cy="15"/>
                    </a:xfrm>
                    <a:custGeom>
                      <a:avLst/>
                      <a:gdLst>
                        <a:gd name="T0" fmla="*/ 73 w 147"/>
                        <a:gd name="T1" fmla="*/ 8 h 45"/>
                        <a:gd name="T2" fmla="*/ 70 w 147"/>
                        <a:gd name="T3" fmla="*/ 14 h 45"/>
                        <a:gd name="T4" fmla="*/ 62 w 147"/>
                        <a:gd name="T5" fmla="*/ 15 h 45"/>
                        <a:gd name="T6" fmla="*/ 51 w 147"/>
                        <a:gd name="T7" fmla="*/ 11 h 45"/>
                        <a:gd name="T8" fmla="*/ 36 w 147"/>
                        <a:gd name="T9" fmla="*/ 8 h 45"/>
                        <a:gd name="T10" fmla="*/ 11 w 147"/>
                        <a:gd name="T11" fmla="*/ 7 h 45"/>
                        <a:gd name="T12" fmla="*/ 0 w 147"/>
                        <a:gd name="T13" fmla="*/ 8 h 45"/>
                        <a:gd name="T14" fmla="*/ 18 w 147"/>
                        <a:gd name="T15" fmla="*/ 4 h 45"/>
                        <a:gd name="T16" fmla="*/ 32 w 147"/>
                        <a:gd name="T17" fmla="*/ 2 h 45"/>
                        <a:gd name="T18" fmla="*/ 30 w 147"/>
                        <a:gd name="T19" fmla="*/ 0 h 45"/>
                        <a:gd name="T20" fmla="*/ 42 w 147"/>
                        <a:gd name="T21" fmla="*/ 3 h 45"/>
                        <a:gd name="T22" fmla="*/ 41 w 147"/>
                        <a:gd name="T23" fmla="*/ 1 h 45"/>
                        <a:gd name="T24" fmla="*/ 51 w 147"/>
                        <a:gd name="T25" fmla="*/ 4 h 45"/>
                        <a:gd name="T26" fmla="*/ 61 w 147"/>
                        <a:gd name="T27" fmla="*/ 4 h 45"/>
                        <a:gd name="T28" fmla="*/ 73 w 147"/>
                        <a:gd name="T29" fmla="*/ 8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7" h="45">
                          <a:moveTo>
                            <a:pt x="147" y="23"/>
                          </a:moveTo>
                          <a:lnTo>
                            <a:pt x="141" y="41"/>
                          </a:lnTo>
                          <a:lnTo>
                            <a:pt x="124" y="45"/>
                          </a:lnTo>
                          <a:lnTo>
                            <a:pt x="102" y="33"/>
                          </a:lnTo>
                          <a:lnTo>
                            <a:pt x="72" y="23"/>
                          </a:lnTo>
                          <a:lnTo>
                            <a:pt x="23" y="22"/>
                          </a:lnTo>
                          <a:lnTo>
                            <a:pt x="0" y="24"/>
                          </a:lnTo>
                          <a:lnTo>
                            <a:pt x="37" y="11"/>
                          </a:lnTo>
                          <a:lnTo>
                            <a:pt x="64" y="5"/>
                          </a:lnTo>
                          <a:lnTo>
                            <a:pt x="60" y="0"/>
                          </a:lnTo>
                          <a:lnTo>
                            <a:pt x="85" y="8"/>
                          </a:lnTo>
                          <a:lnTo>
                            <a:pt x="82" y="3"/>
                          </a:lnTo>
                          <a:lnTo>
                            <a:pt x="103" y="11"/>
                          </a:lnTo>
                          <a:lnTo>
                            <a:pt x="123" y="11"/>
                          </a:lnTo>
                          <a:lnTo>
                            <a:pt x="14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50" name="Freeform 261"/>
                    <p:cNvSpPr>
                      <a:spLocks/>
                    </p:cNvSpPr>
                    <p:nvPr/>
                  </p:nvSpPr>
                  <p:spPr bwMode="auto">
                    <a:xfrm>
                      <a:off x="2592" y="2821"/>
                      <a:ext cx="33" cy="24"/>
                    </a:xfrm>
                    <a:custGeom>
                      <a:avLst/>
                      <a:gdLst>
                        <a:gd name="T0" fmla="*/ 33 w 67"/>
                        <a:gd name="T1" fmla="*/ 3 h 70"/>
                        <a:gd name="T2" fmla="*/ 28 w 67"/>
                        <a:gd name="T3" fmla="*/ 1 h 70"/>
                        <a:gd name="T4" fmla="*/ 23 w 67"/>
                        <a:gd name="T5" fmla="*/ 0 h 70"/>
                        <a:gd name="T6" fmla="*/ 19 w 67"/>
                        <a:gd name="T7" fmla="*/ 3 h 70"/>
                        <a:gd name="T8" fmla="*/ 14 w 67"/>
                        <a:gd name="T9" fmla="*/ 6 h 70"/>
                        <a:gd name="T10" fmla="*/ 8 w 67"/>
                        <a:gd name="T11" fmla="*/ 9 h 70"/>
                        <a:gd name="T12" fmla="*/ 3 w 67"/>
                        <a:gd name="T13" fmla="*/ 10 h 70"/>
                        <a:gd name="T14" fmla="*/ 2 w 67"/>
                        <a:gd name="T15" fmla="*/ 8 h 70"/>
                        <a:gd name="T16" fmla="*/ 1 w 67"/>
                        <a:gd name="T17" fmla="*/ 13 h 70"/>
                        <a:gd name="T18" fmla="*/ 0 w 67"/>
                        <a:gd name="T19" fmla="*/ 18 h 70"/>
                        <a:gd name="T20" fmla="*/ 0 w 67"/>
                        <a:gd name="T21" fmla="*/ 21 h 70"/>
                        <a:gd name="T22" fmla="*/ 2 w 67"/>
                        <a:gd name="T23" fmla="*/ 24 h 70"/>
                        <a:gd name="T24" fmla="*/ 1 w 67"/>
                        <a:gd name="T25" fmla="*/ 19 h 70"/>
                        <a:gd name="T26" fmla="*/ 4 w 67"/>
                        <a:gd name="T27" fmla="*/ 13 h 70"/>
                        <a:gd name="T28" fmla="*/ 14 w 67"/>
                        <a:gd name="T29" fmla="*/ 11 h 70"/>
                        <a:gd name="T30" fmla="*/ 20 w 67"/>
                        <a:gd name="T31" fmla="*/ 13 h 70"/>
                        <a:gd name="T32" fmla="*/ 25 w 67"/>
                        <a:gd name="T33" fmla="*/ 13 h 70"/>
                        <a:gd name="T34" fmla="*/ 31 w 67"/>
                        <a:gd name="T35" fmla="*/ 8 h 70"/>
                        <a:gd name="T36" fmla="*/ 33 w 67"/>
                        <a:gd name="T37" fmla="*/ 3 h 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 h="70">
                          <a:moveTo>
                            <a:pt x="67" y="8"/>
                          </a:moveTo>
                          <a:lnTo>
                            <a:pt x="56" y="3"/>
                          </a:lnTo>
                          <a:lnTo>
                            <a:pt x="47" y="0"/>
                          </a:lnTo>
                          <a:lnTo>
                            <a:pt x="39" y="9"/>
                          </a:lnTo>
                          <a:lnTo>
                            <a:pt x="28" y="18"/>
                          </a:lnTo>
                          <a:lnTo>
                            <a:pt x="17" y="26"/>
                          </a:lnTo>
                          <a:lnTo>
                            <a:pt x="7" y="30"/>
                          </a:lnTo>
                          <a:lnTo>
                            <a:pt x="5" y="22"/>
                          </a:lnTo>
                          <a:lnTo>
                            <a:pt x="2" y="39"/>
                          </a:lnTo>
                          <a:lnTo>
                            <a:pt x="0" y="53"/>
                          </a:lnTo>
                          <a:lnTo>
                            <a:pt x="0" y="62"/>
                          </a:lnTo>
                          <a:lnTo>
                            <a:pt x="4" y="70"/>
                          </a:lnTo>
                          <a:lnTo>
                            <a:pt x="3" y="56"/>
                          </a:lnTo>
                          <a:lnTo>
                            <a:pt x="8" y="39"/>
                          </a:lnTo>
                          <a:lnTo>
                            <a:pt x="28" y="32"/>
                          </a:lnTo>
                          <a:lnTo>
                            <a:pt x="40" y="37"/>
                          </a:lnTo>
                          <a:lnTo>
                            <a:pt x="51" y="39"/>
                          </a:lnTo>
                          <a:lnTo>
                            <a:pt x="63" y="23"/>
                          </a:lnTo>
                          <a:lnTo>
                            <a:pt x="67"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51" name="Freeform 262"/>
                    <p:cNvSpPr>
                      <a:spLocks/>
                    </p:cNvSpPr>
                    <p:nvPr/>
                  </p:nvSpPr>
                  <p:spPr bwMode="auto">
                    <a:xfrm>
                      <a:off x="2605" y="2846"/>
                      <a:ext cx="12" cy="4"/>
                    </a:xfrm>
                    <a:custGeom>
                      <a:avLst/>
                      <a:gdLst>
                        <a:gd name="T0" fmla="*/ 12 w 24"/>
                        <a:gd name="T1" fmla="*/ 1 h 12"/>
                        <a:gd name="T2" fmla="*/ 5 w 24"/>
                        <a:gd name="T3" fmla="*/ 0 h 12"/>
                        <a:gd name="T4" fmla="*/ 0 w 24"/>
                        <a:gd name="T5" fmla="*/ 1 h 12"/>
                        <a:gd name="T6" fmla="*/ 7 w 24"/>
                        <a:gd name="T7" fmla="*/ 4 h 12"/>
                        <a:gd name="T8" fmla="*/ 12 w 24"/>
                        <a:gd name="T9" fmla="*/ 1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12">
                          <a:moveTo>
                            <a:pt x="24" y="2"/>
                          </a:moveTo>
                          <a:lnTo>
                            <a:pt x="10" y="0"/>
                          </a:lnTo>
                          <a:lnTo>
                            <a:pt x="0" y="4"/>
                          </a:lnTo>
                          <a:lnTo>
                            <a:pt x="13" y="12"/>
                          </a:lnTo>
                          <a:lnTo>
                            <a:pt x="24"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52" name="Freeform 263"/>
                    <p:cNvSpPr>
                      <a:spLocks/>
                    </p:cNvSpPr>
                    <p:nvPr/>
                  </p:nvSpPr>
                  <p:spPr bwMode="auto">
                    <a:xfrm>
                      <a:off x="2616" y="2782"/>
                      <a:ext cx="14" cy="5"/>
                    </a:xfrm>
                    <a:custGeom>
                      <a:avLst/>
                      <a:gdLst>
                        <a:gd name="T0" fmla="*/ 14 w 27"/>
                        <a:gd name="T1" fmla="*/ 0 h 15"/>
                        <a:gd name="T2" fmla="*/ 7 w 27"/>
                        <a:gd name="T3" fmla="*/ 0 h 15"/>
                        <a:gd name="T4" fmla="*/ 1 w 27"/>
                        <a:gd name="T5" fmla="*/ 2 h 15"/>
                        <a:gd name="T6" fmla="*/ 0 w 27"/>
                        <a:gd name="T7" fmla="*/ 4 h 15"/>
                        <a:gd name="T8" fmla="*/ 3 w 27"/>
                        <a:gd name="T9" fmla="*/ 5 h 15"/>
                        <a:gd name="T10" fmla="*/ 7 w 27"/>
                        <a:gd name="T11" fmla="*/ 4 h 15"/>
                        <a:gd name="T12" fmla="*/ 14 w 27"/>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15">
                          <a:moveTo>
                            <a:pt x="27" y="0"/>
                          </a:moveTo>
                          <a:lnTo>
                            <a:pt x="13" y="0"/>
                          </a:lnTo>
                          <a:lnTo>
                            <a:pt x="2" y="5"/>
                          </a:lnTo>
                          <a:lnTo>
                            <a:pt x="0" y="13"/>
                          </a:lnTo>
                          <a:lnTo>
                            <a:pt x="6" y="15"/>
                          </a:lnTo>
                          <a:lnTo>
                            <a:pt x="14" y="1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53" name="Freeform 264"/>
                    <p:cNvSpPr>
                      <a:spLocks/>
                    </p:cNvSpPr>
                    <p:nvPr/>
                  </p:nvSpPr>
                  <p:spPr bwMode="auto">
                    <a:xfrm>
                      <a:off x="2603" y="2777"/>
                      <a:ext cx="6" cy="12"/>
                    </a:xfrm>
                    <a:custGeom>
                      <a:avLst/>
                      <a:gdLst>
                        <a:gd name="T0" fmla="*/ 2 w 13"/>
                        <a:gd name="T1" fmla="*/ 0 h 35"/>
                        <a:gd name="T2" fmla="*/ 1 w 13"/>
                        <a:gd name="T3" fmla="*/ 4 h 35"/>
                        <a:gd name="T4" fmla="*/ 3 w 13"/>
                        <a:gd name="T5" fmla="*/ 10 h 35"/>
                        <a:gd name="T6" fmla="*/ 6 w 13"/>
                        <a:gd name="T7" fmla="*/ 12 h 35"/>
                        <a:gd name="T8" fmla="*/ 2 w 13"/>
                        <a:gd name="T9" fmla="*/ 10 h 35"/>
                        <a:gd name="T10" fmla="*/ 0 w 13"/>
                        <a:gd name="T11" fmla="*/ 8 h 35"/>
                        <a:gd name="T12" fmla="*/ 0 w 13"/>
                        <a:gd name="T13" fmla="*/ 5 h 35"/>
                        <a:gd name="T14" fmla="*/ 2 w 13"/>
                        <a:gd name="T15" fmla="*/ 0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 h="35">
                          <a:moveTo>
                            <a:pt x="5" y="0"/>
                          </a:moveTo>
                          <a:lnTo>
                            <a:pt x="3" y="12"/>
                          </a:lnTo>
                          <a:lnTo>
                            <a:pt x="7" y="28"/>
                          </a:lnTo>
                          <a:lnTo>
                            <a:pt x="13" y="35"/>
                          </a:lnTo>
                          <a:lnTo>
                            <a:pt x="4" y="30"/>
                          </a:lnTo>
                          <a:lnTo>
                            <a:pt x="0" y="24"/>
                          </a:lnTo>
                          <a:lnTo>
                            <a:pt x="0" y="16"/>
                          </a:lnTo>
                          <a:lnTo>
                            <a:pt x="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54" name="Freeform 265"/>
                    <p:cNvSpPr>
                      <a:spLocks/>
                    </p:cNvSpPr>
                    <p:nvPr/>
                  </p:nvSpPr>
                  <p:spPr bwMode="auto">
                    <a:xfrm>
                      <a:off x="2564" y="2722"/>
                      <a:ext cx="9" cy="4"/>
                    </a:xfrm>
                    <a:custGeom>
                      <a:avLst/>
                      <a:gdLst>
                        <a:gd name="T0" fmla="*/ 9 w 18"/>
                        <a:gd name="T1" fmla="*/ 0 h 12"/>
                        <a:gd name="T2" fmla="*/ 9 w 18"/>
                        <a:gd name="T3" fmla="*/ 4 h 12"/>
                        <a:gd name="T4" fmla="*/ 6 w 18"/>
                        <a:gd name="T5" fmla="*/ 3 h 12"/>
                        <a:gd name="T6" fmla="*/ 3 w 18"/>
                        <a:gd name="T7" fmla="*/ 3 h 12"/>
                        <a:gd name="T8" fmla="*/ 0 w 18"/>
                        <a:gd name="T9" fmla="*/ 3 h 12"/>
                        <a:gd name="T10" fmla="*/ 3 w 18"/>
                        <a:gd name="T11" fmla="*/ 1 h 12"/>
                        <a:gd name="T12" fmla="*/ 9 w 18"/>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12">
                          <a:moveTo>
                            <a:pt x="18" y="0"/>
                          </a:moveTo>
                          <a:lnTo>
                            <a:pt x="18" y="12"/>
                          </a:lnTo>
                          <a:lnTo>
                            <a:pt x="11" y="9"/>
                          </a:lnTo>
                          <a:lnTo>
                            <a:pt x="5" y="8"/>
                          </a:lnTo>
                          <a:lnTo>
                            <a:pt x="0" y="8"/>
                          </a:lnTo>
                          <a:lnTo>
                            <a:pt x="6" y="2"/>
                          </a:lnTo>
                          <a:lnTo>
                            <a:pt x="18"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45" name="Group 266"/>
                  <p:cNvGrpSpPr>
                    <a:grpSpLocks/>
                  </p:cNvGrpSpPr>
                  <p:nvPr/>
                </p:nvGrpSpPr>
                <p:grpSpPr bwMode="auto">
                  <a:xfrm>
                    <a:off x="2415" y="2702"/>
                    <a:ext cx="47" cy="76"/>
                    <a:chOff x="2415" y="2702"/>
                    <a:chExt cx="47" cy="76"/>
                  </a:xfrm>
                </p:grpSpPr>
                <p:sp>
                  <p:nvSpPr>
                    <p:cNvPr id="4146" name="Freeform 267"/>
                    <p:cNvSpPr>
                      <a:spLocks/>
                    </p:cNvSpPr>
                    <p:nvPr/>
                  </p:nvSpPr>
                  <p:spPr bwMode="auto">
                    <a:xfrm>
                      <a:off x="2425" y="2710"/>
                      <a:ext cx="29" cy="57"/>
                    </a:xfrm>
                    <a:custGeom>
                      <a:avLst/>
                      <a:gdLst>
                        <a:gd name="T0" fmla="*/ 29 w 58"/>
                        <a:gd name="T1" fmla="*/ 11 h 170"/>
                        <a:gd name="T2" fmla="*/ 20 w 58"/>
                        <a:gd name="T3" fmla="*/ 4 h 170"/>
                        <a:gd name="T4" fmla="*/ 10 w 58"/>
                        <a:gd name="T5" fmla="*/ 6 h 170"/>
                        <a:gd name="T6" fmla="*/ 4 w 58"/>
                        <a:gd name="T7" fmla="*/ 15 h 170"/>
                        <a:gd name="T8" fmla="*/ 3 w 58"/>
                        <a:gd name="T9" fmla="*/ 28 h 170"/>
                        <a:gd name="T10" fmla="*/ 4 w 58"/>
                        <a:gd name="T11" fmla="*/ 38 h 170"/>
                        <a:gd name="T12" fmla="*/ 8 w 58"/>
                        <a:gd name="T13" fmla="*/ 47 h 170"/>
                        <a:gd name="T14" fmla="*/ 13 w 58"/>
                        <a:gd name="T15" fmla="*/ 34 h 170"/>
                        <a:gd name="T16" fmla="*/ 17 w 58"/>
                        <a:gd name="T17" fmla="*/ 26 h 170"/>
                        <a:gd name="T18" fmla="*/ 28 w 58"/>
                        <a:gd name="T19" fmla="*/ 22 h 170"/>
                        <a:gd name="T20" fmla="*/ 20 w 58"/>
                        <a:gd name="T21" fmla="*/ 32 h 170"/>
                        <a:gd name="T22" fmla="*/ 12 w 58"/>
                        <a:gd name="T23" fmla="*/ 40 h 170"/>
                        <a:gd name="T24" fmla="*/ 11 w 58"/>
                        <a:gd name="T25" fmla="*/ 49 h 170"/>
                        <a:gd name="T26" fmla="*/ 14 w 58"/>
                        <a:gd name="T27" fmla="*/ 56 h 170"/>
                        <a:gd name="T28" fmla="*/ 19 w 58"/>
                        <a:gd name="T29" fmla="*/ 57 h 170"/>
                        <a:gd name="T30" fmla="*/ 6 w 58"/>
                        <a:gd name="T31" fmla="*/ 55 h 170"/>
                        <a:gd name="T32" fmla="*/ 1 w 58"/>
                        <a:gd name="T33" fmla="*/ 43 h 170"/>
                        <a:gd name="T34" fmla="*/ 0 w 58"/>
                        <a:gd name="T35" fmla="*/ 27 h 170"/>
                        <a:gd name="T36" fmla="*/ 1 w 58"/>
                        <a:gd name="T37" fmla="*/ 12 h 170"/>
                        <a:gd name="T38" fmla="*/ 8 w 58"/>
                        <a:gd name="T39" fmla="*/ 3 h 170"/>
                        <a:gd name="T40" fmla="*/ 17 w 58"/>
                        <a:gd name="T41" fmla="*/ 0 h 170"/>
                        <a:gd name="T42" fmla="*/ 25 w 58"/>
                        <a:gd name="T43" fmla="*/ 2 h 170"/>
                        <a:gd name="T44" fmla="*/ 29 w 58"/>
                        <a:gd name="T45" fmla="*/ 11 h 17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8" h="170">
                          <a:moveTo>
                            <a:pt x="58" y="33"/>
                          </a:moveTo>
                          <a:lnTo>
                            <a:pt x="40" y="13"/>
                          </a:lnTo>
                          <a:lnTo>
                            <a:pt x="19" y="18"/>
                          </a:lnTo>
                          <a:lnTo>
                            <a:pt x="8" y="45"/>
                          </a:lnTo>
                          <a:lnTo>
                            <a:pt x="5" y="83"/>
                          </a:lnTo>
                          <a:lnTo>
                            <a:pt x="8" y="114"/>
                          </a:lnTo>
                          <a:lnTo>
                            <a:pt x="15" y="139"/>
                          </a:lnTo>
                          <a:lnTo>
                            <a:pt x="25" y="101"/>
                          </a:lnTo>
                          <a:lnTo>
                            <a:pt x="34" y="79"/>
                          </a:lnTo>
                          <a:lnTo>
                            <a:pt x="55" y="66"/>
                          </a:lnTo>
                          <a:lnTo>
                            <a:pt x="39" y="95"/>
                          </a:lnTo>
                          <a:lnTo>
                            <a:pt x="23" y="120"/>
                          </a:lnTo>
                          <a:lnTo>
                            <a:pt x="21" y="146"/>
                          </a:lnTo>
                          <a:lnTo>
                            <a:pt x="28" y="166"/>
                          </a:lnTo>
                          <a:lnTo>
                            <a:pt x="38" y="170"/>
                          </a:lnTo>
                          <a:lnTo>
                            <a:pt x="12" y="163"/>
                          </a:lnTo>
                          <a:lnTo>
                            <a:pt x="1" y="127"/>
                          </a:lnTo>
                          <a:lnTo>
                            <a:pt x="0" y="80"/>
                          </a:lnTo>
                          <a:lnTo>
                            <a:pt x="1" y="37"/>
                          </a:lnTo>
                          <a:lnTo>
                            <a:pt x="15" y="10"/>
                          </a:lnTo>
                          <a:lnTo>
                            <a:pt x="33" y="0"/>
                          </a:lnTo>
                          <a:lnTo>
                            <a:pt x="50" y="6"/>
                          </a:lnTo>
                          <a:lnTo>
                            <a:pt x="58" y="3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7" name="Freeform 268"/>
                    <p:cNvSpPr>
                      <a:spLocks/>
                    </p:cNvSpPr>
                    <p:nvPr/>
                  </p:nvSpPr>
                  <p:spPr bwMode="auto">
                    <a:xfrm>
                      <a:off x="2415" y="2702"/>
                      <a:ext cx="47" cy="76"/>
                    </a:xfrm>
                    <a:custGeom>
                      <a:avLst/>
                      <a:gdLst>
                        <a:gd name="T0" fmla="*/ 47 w 95"/>
                        <a:gd name="T1" fmla="*/ 18 h 228"/>
                        <a:gd name="T2" fmla="*/ 40 w 95"/>
                        <a:gd name="T3" fmla="*/ 6 h 228"/>
                        <a:gd name="T4" fmla="*/ 28 w 95"/>
                        <a:gd name="T5" fmla="*/ 3 h 228"/>
                        <a:gd name="T6" fmla="*/ 12 w 95"/>
                        <a:gd name="T7" fmla="*/ 5 h 228"/>
                        <a:gd name="T8" fmla="*/ 7 w 95"/>
                        <a:gd name="T9" fmla="*/ 12 h 228"/>
                        <a:gd name="T10" fmla="*/ 3 w 95"/>
                        <a:gd name="T11" fmla="*/ 23 h 228"/>
                        <a:gd name="T12" fmla="*/ 3 w 95"/>
                        <a:gd name="T13" fmla="*/ 33 h 228"/>
                        <a:gd name="T14" fmla="*/ 5 w 95"/>
                        <a:gd name="T15" fmla="*/ 39 h 228"/>
                        <a:gd name="T16" fmla="*/ 5 w 95"/>
                        <a:gd name="T17" fmla="*/ 49 h 228"/>
                        <a:gd name="T18" fmla="*/ 8 w 95"/>
                        <a:gd name="T19" fmla="*/ 59 h 228"/>
                        <a:gd name="T20" fmla="*/ 18 w 95"/>
                        <a:gd name="T21" fmla="*/ 70 h 228"/>
                        <a:gd name="T22" fmla="*/ 24 w 95"/>
                        <a:gd name="T23" fmla="*/ 70 h 228"/>
                        <a:gd name="T24" fmla="*/ 33 w 95"/>
                        <a:gd name="T25" fmla="*/ 70 h 228"/>
                        <a:gd name="T26" fmla="*/ 33 w 95"/>
                        <a:gd name="T27" fmla="*/ 72 h 228"/>
                        <a:gd name="T28" fmla="*/ 27 w 95"/>
                        <a:gd name="T29" fmla="*/ 76 h 228"/>
                        <a:gd name="T30" fmla="*/ 19 w 95"/>
                        <a:gd name="T31" fmla="*/ 75 h 228"/>
                        <a:gd name="T32" fmla="*/ 10 w 95"/>
                        <a:gd name="T33" fmla="*/ 71 h 228"/>
                        <a:gd name="T34" fmla="*/ 2 w 95"/>
                        <a:gd name="T35" fmla="*/ 60 h 228"/>
                        <a:gd name="T36" fmla="*/ 2 w 95"/>
                        <a:gd name="T37" fmla="*/ 42 h 228"/>
                        <a:gd name="T38" fmla="*/ 0 w 95"/>
                        <a:gd name="T39" fmla="*/ 31 h 228"/>
                        <a:gd name="T40" fmla="*/ 0 w 95"/>
                        <a:gd name="T41" fmla="*/ 21 h 228"/>
                        <a:gd name="T42" fmla="*/ 4 w 95"/>
                        <a:gd name="T43" fmla="*/ 11 h 228"/>
                        <a:gd name="T44" fmla="*/ 9 w 95"/>
                        <a:gd name="T45" fmla="*/ 3 h 228"/>
                        <a:gd name="T46" fmla="*/ 22 w 95"/>
                        <a:gd name="T47" fmla="*/ 0 h 228"/>
                        <a:gd name="T48" fmla="*/ 40 w 95"/>
                        <a:gd name="T49" fmla="*/ 2 h 228"/>
                        <a:gd name="T50" fmla="*/ 46 w 95"/>
                        <a:gd name="T51" fmla="*/ 6 h 228"/>
                        <a:gd name="T52" fmla="*/ 47 w 95"/>
                        <a:gd name="T53" fmla="*/ 18 h 22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5" h="228">
                          <a:moveTo>
                            <a:pt x="95" y="55"/>
                          </a:moveTo>
                          <a:lnTo>
                            <a:pt x="80" y="19"/>
                          </a:lnTo>
                          <a:lnTo>
                            <a:pt x="56" y="9"/>
                          </a:lnTo>
                          <a:lnTo>
                            <a:pt x="25" y="15"/>
                          </a:lnTo>
                          <a:lnTo>
                            <a:pt x="15" y="36"/>
                          </a:lnTo>
                          <a:lnTo>
                            <a:pt x="7" y="70"/>
                          </a:lnTo>
                          <a:lnTo>
                            <a:pt x="7" y="99"/>
                          </a:lnTo>
                          <a:lnTo>
                            <a:pt x="11" y="118"/>
                          </a:lnTo>
                          <a:lnTo>
                            <a:pt x="11" y="146"/>
                          </a:lnTo>
                          <a:lnTo>
                            <a:pt x="16" y="177"/>
                          </a:lnTo>
                          <a:lnTo>
                            <a:pt x="36" y="210"/>
                          </a:lnTo>
                          <a:lnTo>
                            <a:pt x="49" y="210"/>
                          </a:lnTo>
                          <a:lnTo>
                            <a:pt x="66" y="210"/>
                          </a:lnTo>
                          <a:lnTo>
                            <a:pt x="66" y="215"/>
                          </a:lnTo>
                          <a:lnTo>
                            <a:pt x="54" y="228"/>
                          </a:lnTo>
                          <a:lnTo>
                            <a:pt x="39" y="225"/>
                          </a:lnTo>
                          <a:lnTo>
                            <a:pt x="21" y="214"/>
                          </a:lnTo>
                          <a:lnTo>
                            <a:pt x="5" y="180"/>
                          </a:lnTo>
                          <a:lnTo>
                            <a:pt x="4" y="127"/>
                          </a:lnTo>
                          <a:lnTo>
                            <a:pt x="0" y="92"/>
                          </a:lnTo>
                          <a:lnTo>
                            <a:pt x="0" y="62"/>
                          </a:lnTo>
                          <a:lnTo>
                            <a:pt x="9" y="32"/>
                          </a:lnTo>
                          <a:lnTo>
                            <a:pt x="19" y="9"/>
                          </a:lnTo>
                          <a:lnTo>
                            <a:pt x="44" y="0"/>
                          </a:lnTo>
                          <a:lnTo>
                            <a:pt x="80" y="5"/>
                          </a:lnTo>
                          <a:lnTo>
                            <a:pt x="93" y="19"/>
                          </a:lnTo>
                          <a:lnTo>
                            <a:pt x="95" y="5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113" name="Freeform 269"/>
                <p:cNvSpPr>
                  <a:spLocks/>
                </p:cNvSpPr>
                <p:nvPr/>
              </p:nvSpPr>
              <p:spPr bwMode="auto">
                <a:xfrm>
                  <a:off x="2220" y="2858"/>
                  <a:ext cx="895" cy="1021"/>
                </a:xfrm>
                <a:custGeom>
                  <a:avLst/>
                  <a:gdLst>
                    <a:gd name="T0" fmla="*/ 132 w 1789"/>
                    <a:gd name="T1" fmla="*/ 0 h 3063"/>
                    <a:gd name="T2" fmla="*/ 268 w 1789"/>
                    <a:gd name="T3" fmla="*/ 108 h 3063"/>
                    <a:gd name="T4" fmla="*/ 313 w 1789"/>
                    <a:gd name="T5" fmla="*/ 186 h 3063"/>
                    <a:gd name="T6" fmla="*/ 390 w 1789"/>
                    <a:gd name="T7" fmla="*/ 308 h 3063"/>
                    <a:gd name="T8" fmla="*/ 407 w 1789"/>
                    <a:gd name="T9" fmla="*/ 362 h 3063"/>
                    <a:gd name="T10" fmla="*/ 400 w 1789"/>
                    <a:gd name="T11" fmla="*/ 410 h 3063"/>
                    <a:gd name="T12" fmla="*/ 394 w 1789"/>
                    <a:gd name="T13" fmla="*/ 455 h 3063"/>
                    <a:gd name="T14" fmla="*/ 619 w 1789"/>
                    <a:gd name="T15" fmla="*/ 495 h 3063"/>
                    <a:gd name="T16" fmla="*/ 686 w 1789"/>
                    <a:gd name="T17" fmla="*/ 510 h 3063"/>
                    <a:gd name="T18" fmla="*/ 695 w 1789"/>
                    <a:gd name="T19" fmla="*/ 554 h 3063"/>
                    <a:gd name="T20" fmla="*/ 568 w 1789"/>
                    <a:gd name="T21" fmla="*/ 580 h 3063"/>
                    <a:gd name="T22" fmla="*/ 443 w 1789"/>
                    <a:gd name="T23" fmla="*/ 587 h 3063"/>
                    <a:gd name="T24" fmla="*/ 399 w 1789"/>
                    <a:gd name="T25" fmla="*/ 631 h 3063"/>
                    <a:gd name="T26" fmla="*/ 392 w 1789"/>
                    <a:gd name="T27" fmla="*/ 688 h 3063"/>
                    <a:gd name="T28" fmla="*/ 411 w 1789"/>
                    <a:gd name="T29" fmla="*/ 709 h 3063"/>
                    <a:gd name="T30" fmla="*/ 465 w 1789"/>
                    <a:gd name="T31" fmla="*/ 724 h 3063"/>
                    <a:gd name="T32" fmla="*/ 523 w 1789"/>
                    <a:gd name="T33" fmla="*/ 749 h 3063"/>
                    <a:gd name="T34" fmla="*/ 767 w 1789"/>
                    <a:gd name="T35" fmla="*/ 827 h 3063"/>
                    <a:gd name="T36" fmla="*/ 832 w 1789"/>
                    <a:gd name="T37" fmla="*/ 877 h 3063"/>
                    <a:gd name="T38" fmla="*/ 895 w 1789"/>
                    <a:gd name="T39" fmla="*/ 1021 h 3063"/>
                    <a:gd name="T40" fmla="*/ 448 w 1789"/>
                    <a:gd name="T41" fmla="*/ 993 h 3063"/>
                    <a:gd name="T42" fmla="*/ 194 w 1789"/>
                    <a:gd name="T43" fmla="*/ 991 h 3063"/>
                    <a:gd name="T44" fmla="*/ 76 w 1789"/>
                    <a:gd name="T45" fmla="*/ 979 h 3063"/>
                    <a:gd name="T46" fmla="*/ 23 w 1789"/>
                    <a:gd name="T47" fmla="*/ 941 h 3063"/>
                    <a:gd name="T48" fmla="*/ 6 w 1789"/>
                    <a:gd name="T49" fmla="*/ 879 h 3063"/>
                    <a:gd name="T50" fmla="*/ 34 w 1789"/>
                    <a:gd name="T51" fmla="*/ 777 h 3063"/>
                    <a:gd name="T52" fmla="*/ 66 w 1789"/>
                    <a:gd name="T53" fmla="*/ 687 h 3063"/>
                    <a:gd name="T54" fmla="*/ 60 w 1789"/>
                    <a:gd name="T55" fmla="*/ 618 h 3063"/>
                    <a:gd name="T56" fmla="*/ 63 w 1789"/>
                    <a:gd name="T57" fmla="*/ 549 h 3063"/>
                    <a:gd name="T58" fmla="*/ 12 w 1789"/>
                    <a:gd name="T59" fmla="*/ 395 h 3063"/>
                    <a:gd name="T60" fmla="*/ 0 w 1789"/>
                    <a:gd name="T61" fmla="*/ 247 h 3063"/>
                    <a:gd name="T62" fmla="*/ 20 w 1789"/>
                    <a:gd name="T63" fmla="*/ 168 h 3063"/>
                    <a:gd name="T64" fmla="*/ 55 w 1789"/>
                    <a:gd name="T65" fmla="*/ 96 h 30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89" h="3063">
                      <a:moveTo>
                        <a:pt x="224" y="159"/>
                      </a:moveTo>
                      <a:lnTo>
                        <a:pt x="263" y="0"/>
                      </a:lnTo>
                      <a:lnTo>
                        <a:pt x="567" y="198"/>
                      </a:lnTo>
                      <a:lnTo>
                        <a:pt x="535" y="323"/>
                      </a:lnTo>
                      <a:lnTo>
                        <a:pt x="577" y="445"/>
                      </a:lnTo>
                      <a:lnTo>
                        <a:pt x="625" y="559"/>
                      </a:lnTo>
                      <a:lnTo>
                        <a:pt x="693" y="756"/>
                      </a:lnTo>
                      <a:lnTo>
                        <a:pt x="780" y="923"/>
                      </a:lnTo>
                      <a:lnTo>
                        <a:pt x="807" y="1021"/>
                      </a:lnTo>
                      <a:lnTo>
                        <a:pt x="813" y="1086"/>
                      </a:lnTo>
                      <a:lnTo>
                        <a:pt x="811" y="1161"/>
                      </a:lnTo>
                      <a:lnTo>
                        <a:pt x="799" y="1230"/>
                      </a:lnTo>
                      <a:lnTo>
                        <a:pt x="787" y="1291"/>
                      </a:lnTo>
                      <a:lnTo>
                        <a:pt x="787" y="1364"/>
                      </a:lnTo>
                      <a:lnTo>
                        <a:pt x="1075" y="1460"/>
                      </a:lnTo>
                      <a:lnTo>
                        <a:pt x="1238" y="1485"/>
                      </a:lnTo>
                      <a:lnTo>
                        <a:pt x="1355" y="1474"/>
                      </a:lnTo>
                      <a:lnTo>
                        <a:pt x="1371" y="1531"/>
                      </a:lnTo>
                      <a:lnTo>
                        <a:pt x="1382" y="1593"/>
                      </a:lnTo>
                      <a:lnTo>
                        <a:pt x="1390" y="1663"/>
                      </a:lnTo>
                      <a:lnTo>
                        <a:pt x="1271" y="1717"/>
                      </a:lnTo>
                      <a:lnTo>
                        <a:pt x="1135" y="1739"/>
                      </a:lnTo>
                      <a:lnTo>
                        <a:pt x="1022" y="1739"/>
                      </a:lnTo>
                      <a:lnTo>
                        <a:pt x="886" y="1760"/>
                      </a:lnTo>
                      <a:lnTo>
                        <a:pt x="798" y="1739"/>
                      </a:lnTo>
                      <a:lnTo>
                        <a:pt x="798" y="1893"/>
                      </a:lnTo>
                      <a:lnTo>
                        <a:pt x="771" y="1979"/>
                      </a:lnTo>
                      <a:lnTo>
                        <a:pt x="783" y="2064"/>
                      </a:lnTo>
                      <a:lnTo>
                        <a:pt x="774" y="2124"/>
                      </a:lnTo>
                      <a:lnTo>
                        <a:pt x="822" y="2128"/>
                      </a:lnTo>
                      <a:lnTo>
                        <a:pt x="852" y="2157"/>
                      </a:lnTo>
                      <a:lnTo>
                        <a:pt x="930" y="2173"/>
                      </a:lnTo>
                      <a:lnTo>
                        <a:pt x="987" y="2226"/>
                      </a:lnTo>
                      <a:lnTo>
                        <a:pt x="1046" y="2248"/>
                      </a:lnTo>
                      <a:lnTo>
                        <a:pt x="1411" y="2420"/>
                      </a:lnTo>
                      <a:lnTo>
                        <a:pt x="1534" y="2482"/>
                      </a:lnTo>
                      <a:lnTo>
                        <a:pt x="1612" y="2527"/>
                      </a:lnTo>
                      <a:lnTo>
                        <a:pt x="1664" y="2632"/>
                      </a:lnTo>
                      <a:lnTo>
                        <a:pt x="1724" y="2793"/>
                      </a:lnTo>
                      <a:lnTo>
                        <a:pt x="1789" y="3063"/>
                      </a:lnTo>
                      <a:lnTo>
                        <a:pt x="1105" y="3062"/>
                      </a:lnTo>
                      <a:lnTo>
                        <a:pt x="895" y="2980"/>
                      </a:lnTo>
                      <a:lnTo>
                        <a:pt x="583" y="2972"/>
                      </a:lnTo>
                      <a:lnTo>
                        <a:pt x="387" y="2974"/>
                      </a:lnTo>
                      <a:lnTo>
                        <a:pt x="276" y="2980"/>
                      </a:lnTo>
                      <a:lnTo>
                        <a:pt x="152" y="2937"/>
                      </a:lnTo>
                      <a:lnTo>
                        <a:pt x="108" y="2907"/>
                      </a:lnTo>
                      <a:lnTo>
                        <a:pt x="45" y="2823"/>
                      </a:lnTo>
                      <a:lnTo>
                        <a:pt x="31" y="2761"/>
                      </a:lnTo>
                      <a:lnTo>
                        <a:pt x="12" y="2637"/>
                      </a:lnTo>
                      <a:lnTo>
                        <a:pt x="25" y="2526"/>
                      </a:lnTo>
                      <a:lnTo>
                        <a:pt x="67" y="2330"/>
                      </a:lnTo>
                      <a:lnTo>
                        <a:pt x="122" y="2136"/>
                      </a:lnTo>
                      <a:lnTo>
                        <a:pt x="131" y="2060"/>
                      </a:lnTo>
                      <a:lnTo>
                        <a:pt x="113" y="2007"/>
                      </a:lnTo>
                      <a:lnTo>
                        <a:pt x="119" y="1853"/>
                      </a:lnTo>
                      <a:lnTo>
                        <a:pt x="137" y="1788"/>
                      </a:lnTo>
                      <a:lnTo>
                        <a:pt x="126" y="1648"/>
                      </a:lnTo>
                      <a:lnTo>
                        <a:pt x="85" y="1452"/>
                      </a:lnTo>
                      <a:lnTo>
                        <a:pt x="24" y="1184"/>
                      </a:lnTo>
                      <a:lnTo>
                        <a:pt x="0" y="943"/>
                      </a:lnTo>
                      <a:lnTo>
                        <a:pt x="0" y="740"/>
                      </a:lnTo>
                      <a:lnTo>
                        <a:pt x="15" y="591"/>
                      </a:lnTo>
                      <a:lnTo>
                        <a:pt x="39" y="505"/>
                      </a:lnTo>
                      <a:lnTo>
                        <a:pt x="72" y="399"/>
                      </a:lnTo>
                      <a:lnTo>
                        <a:pt x="110" y="289"/>
                      </a:lnTo>
                      <a:lnTo>
                        <a:pt x="224" y="159"/>
                      </a:lnTo>
                      <a:close/>
                    </a:path>
                  </a:pathLst>
                </a:custGeom>
                <a:solidFill>
                  <a:schemeClr val="accent1"/>
                </a:solidFill>
                <a:ln w="6350">
                  <a:solidFill>
                    <a:srgbClr val="000000"/>
                  </a:solidFill>
                  <a:prstDash val="solid"/>
                  <a:round/>
                  <a:headEnd/>
                  <a:tailEnd/>
                </a:ln>
              </p:spPr>
              <p:txBody>
                <a:bodyPr/>
                <a:lstStyle/>
                <a:p>
                  <a:endParaRPr lang="zh-CN" altLang="en-US"/>
                </a:p>
              </p:txBody>
            </p:sp>
            <p:grpSp>
              <p:nvGrpSpPr>
                <p:cNvPr id="4114" name="Group 270"/>
                <p:cNvGrpSpPr>
                  <a:grpSpLocks/>
                </p:cNvGrpSpPr>
                <p:nvPr/>
              </p:nvGrpSpPr>
              <p:grpSpPr bwMode="auto">
                <a:xfrm>
                  <a:off x="2871" y="3282"/>
                  <a:ext cx="268" cy="126"/>
                  <a:chOff x="2871" y="3282"/>
                  <a:chExt cx="268" cy="126"/>
                </a:xfrm>
              </p:grpSpPr>
              <p:sp>
                <p:nvSpPr>
                  <p:cNvPr id="4135" name="Freeform 271"/>
                  <p:cNvSpPr>
                    <a:spLocks/>
                  </p:cNvSpPr>
                  <p:nvPr/>
                </p:nvSpPr>
                <p:spPr bwMode="auto">
                  <a:xfrm>
                    <a:off x="2871" y="3282"/>
                    <a:ext cx="268" cy="126"/>
                  </a:xfrm>
                  <a:custGeom>
                    <a:avLst/>
                    <a:gdLst>
                      <a:gd name="T0" fmla="*/ 0 w 535"/>
                      <a:gd name="T1" fmla="*/ 75 h 378"/>
                      <a:gd name="T2" fmla="*/ 33 w 535"/>
                      <a:gd name="T3" fmla="*/ 69 h 378"/>
                      <a:gd name="T4" fmla="*/ 45 w 535"/>
                      <a:gd name="T5" fmla="*/ 67 h 378"/>
                      <a:gd name="T6" fmla="*/ 52 w 535"/>
                      <a:gd name="T7" fmla="*/ 62 h 378"/>
                      <a:gd name="T8" fmla="*/ 61 w 535"/>
                      <a:gd name="T9" fmla="*/ 54 h 378"/>
                      <a:gd name="T10" fmla="*/ 77 w 535"/>
                      <a:gd name="T11" fmla="*/ 42 h 378"/>
                      <a:gd name="T12" fmla="*/ 106 w 535"/>
                      <a:gd name="T13" fmla="*/ 24 h 378"/>
                      <a:gd name="T14" fmla="*/ 111 w 535"/>
                      <a:gd name="T15" fmla="*/ 17 h 378"/>
                      <a:gd name="T16" fmla="*/ 119 w 535"/>
                      <a:gd name="T17" fmla="*/ 11 h 378"/>
                      <a:gd name="T18" fmla="*/ 135 w 535"/>
                      <a:gd name="T19" fmla="*/ 10 h 378"/>
                      <a:gd name="T20" fmla="*/ 181 w 535"/>
                      <a:gd name="T21" fmla="*/ 3 h 378"/>
                      <a:gd name="T22" fmla="*/ 194 w 535"/>
                      <a:gd name="T23" fmla="*/ 0 h 378"/>
                      <a:gd name="T24" fmla="*/ 205 w 535"/>
                      <a:gd name="T25" fmla="*/ 4 h 378"/>
                      <a:gd name="T26" fmla="*/ 211 w 535"/>
                      <a:gd name="T27" fmla="*/ 8 h 378"/>
                      <a:gd name="T28" fmla="*/ 227 w 535"/>
                      <a:gd name="T29" fmla="*/ 14 h 378"/>
                      <a:gd name="T30" fmla="*/ 236 w 535"/>
                      <a:gd name="T31" fmla="*/ 16 h 378"/>
                      <a:gd name="T32" fmla="*/ 245 w 535"/>
                      <a:gd name="T33" fmla="*/ 19 h 378"/>
                      <a:gd name="T34" fmla="*/ 249 w 535"/>
                      <a:gd name="T35" fmla="*/ 22 h 378"/>
                      <a:gd name="T36" fmla="*/ 255 w 535"/>
                      <a:gd name="T37" fmla="*/ 30 h 378"/>
                      <a:gd name="T38" fmla="*/ 260 w 535"/>
                      <a:gd name="T39" fmla="*/ 35 h 378"/>
                      <a:gd name="T40" fmla="*/ 262 w 535"/>
                      <a:gd name="T41" fmla="*/ 40 h 378"/>
                      <a:gd name="T42" fmla="*/ 263 w 535"/>
                      <a:gd name="T43" fmla="*/ 43 h 378"/>
                      <a:gd name="T44" fmla="*/ 268 w 535"/>
                      <a:gd name="T45" fmla="*/ 49 h 378"/>
                      <a:gd name="T46" fmla="*/ 263 w 535"/>
                      <a:gd name="T47" fmla="*/ 53 h 378"/>
                      <a:gd name="T48" fmla="*/ 259 w 535"/>
                      <a:gd name="T49" fmla="*/ 54 h 378"/>
                      <a:gd name="T50" fmla="*/ 250 w 535"/>
                      <a:gd name="T51" fmla="*/ 54 h 378"/>
                      <a:gd name="T52" fmla="*/ 243 w 535"/>
                      <a:gd name="T53" fmla="*/ 51 h 378"/>
                      <a:gd name="T54" fmla="*/ 236 w 535"/>
                      <a:gd name="T55" fmla="*/ 48 h 378"/>
                      <a:gd name="T56" fmla="*/ 229 w 535"/>
                      <a:gd name="T57" fmla="*/ 48 h 378"/>
                      <a:gd name="T58" fmla="*/ 221 w 535"/>
                      <a:gd name="T59" fmla="*/ 46 h 378"/>
                      <a:gd name="T60" fmla="*/ 212 w 535"/>
                      <a:gd name="T61" fmla="*/ 44 h 378"/>
                      <a:gd name="T62" fmla="*/ 201 w 535"/>
                      <a:gd name="T63" fmla="*/ 46 h 378"/>
                      <a:gd name="T64" fmla="*/ 192 w 535"/>
                      <a:gd name="T65" fmla="*/ 49 h 378"/>
                      <a:gd name="T66" fmla="*/ 212 w 535"/>
                      <a:gd name="T67" fmla="*/ 53 h 378"/>
                      <a:gd name="T68" fmla="*/ 227 w 535"/>
                      <a:gd name="T69" fmla="*/ 56 h 378"/>
                      <a:gd name="T70" fmla="*/ 244 w 535"/>
                      <a:gd name="T71" fmla="*/ 62 h 378"/>
                      <a:gd name="T72" fmla="*/ 249 w 535"/>
                      <a:gd name="T73" fmla="*/ 65 h 378"/>
                      <a:gd name="T74" fmla="*/ 250 w 535"/>
                      <a:gd name="T75" fmla="*/ 69 h 378"/>
                      <a:gd name="T76" fmla="*/ 246 w 535"/>
                      <a:gd name="T77" fmla="*/ 72 h 378"/>
                      <a:gd name="T78" fmla="*/ 241 w 535"/>
                      <a:gd name="T79" fmla="*/ 74 h 378"/>
                      <a:gd name="T80" fmla="*/ 234 w 535"/>
                      <a:gd name="T81" fmla="*/ 74 h 378"/>
                      <a:gd name="T82" fmla="*/ 210 w 535"/>
                      <a:gd name="T83" fmla="*/ 69 h 378"/>
                      <a:gd name="T84" fmla="*/ 188 w 535"/>
                      <a:gd name="T85" fmla="*/ 68 h 378"/>
                      <a:gd name="T86" fmla="*/ 172 w 535"/>
                      <a:gd name="T87" fmla="*/ 69 h 378"/>
                      <a:gd name="T88" fmla="*/ 163 w 535"/>
                      <a:gd name="T89" fmla="*/ 74 h 378"/>
                      <a:gd name="T90" fmla="*/ 152 w 535"/>
                      <a:gd name="T91" fmla="*/ 80 h 378"/>
                      <a:gd name="T92" fmla="*/ 144 w 535"/>
                      <a:gd name="T93" fmla="*/ 88 h 378"/>
                      <a:gd name="T94" fmla="*/ 136 w 535"/>
                      <a:gd name="T95" fmla="*/ 98 h 378"/>
                      <a:gd name="T96" fmla="*/ 126 w 535"/>
                      <a:gd name="T97" fmla="*/ 106 h 378"/>
                      <a:gd name="T98" fmla="*/ 115 w 535"/>
                      <a:gd name="T99" fmla="*/ 110 h 378"/>
                      <a:gd name="T100" fmla="*/ 103 w 535"/>
                      <a:gd name="T101" fmla="*/ 111 h 378"/>
                      <a:gd name="T102" fmla="*/ 90 w 535"/>
                      <a:gd name="T103" fmla="*/ 112 h 378"/>
                      <a:gd name="T104" fmla="*/ 74 w 535"/>
                      <a:gd name="T105" fmla="*/ 113 h 378"/>
                      <a:gd name="T106" fmla="*/ 57 w 535"/>
                      <a:gd name="T107" fmla="*/ 114 h 378"/>
                      <a:gd name="T108" fmla="*/ 44 w 535"/>
                      <a:gd name="T109" fmla="*/ 120 h 378"/>
                      <a:gd name="T110" fmla="*/ 0 w 535"/>
                      <a:gd name="T111" fmla="*/ 126 h 378"/>
                      <a:gd name="T112" fmla="*/ 0 w 535"/>
                      <a:gd name="T113" fmla="*/ 75 h 37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5" h="378">
                        <a:moveTo>
                          <a:pt x="0" y="224"/>
                        </a:moveTo>
                        <a:lnTo>
                          <a:pt x="66" y="207"/>
                        </a:lnTo>
                        <a:lnTo>
                          <a:pt x="90" y="201"/>
                        </a:lnTo>
                        <a:lnTo>
                          <a:pt x="104" y="185"/>
                        </a:lnTo>
                        <a:lnTo>
                          <a:pt x="121" y="161"/>
                        </a:lnTo>
                        <a:lnTo>
                          <a:pt x="153" y="127"/>
                        </a:lnTo>
                        <a:lnTo>
                          <a:pt x="211" y="71"/>
                        </a:lnTo>
                        <a:lnTo>
                          <a:pt x="221" y="51"/>
                        </a:lnTo>
                        <a:lnTo>
                          <a:pt x="237" y="34"/>
                        </a:lnTo>
                        <a:lnTo>
                          <a:pt x="269" y="29"/>
                        </a:lnTo>
                        <a:lnTo>
                          <a:pt x="361" y="9"/>
                        </a:lnTo>
                        <a:lnTo>
                          <a:pt x="388" y="0"/>
                        </a:lnTo>
                        <a:lnTo>
                          <a:pt x="410" y="13"/>
                        </a:lnTo>
                        <a:lnTo>
                          <a:pt x="422" y="24"/>
                        </a:lnTo>
                        <a:lnTo>
                          <a:pt x="454" y="41"/>
                        </a:lnTo>
                        <a:lnTo>
                          <a:pt x="472" y="49"/>
                        </a:lnTo>
                        <a:lnTo>
                          <a:pt x="489" y="56"/>
                        </a:lnTo>
                        <a:lnTo>
                          <a:pt x="498" y="67"/>
                        </a:lnTo>
                        <a:lnTo>
                          <a:pt x="509" y="90"/>
                        </a:lnTo>
                        <a:lnTo>
                          <a:pt x="520" y="105"/>
                        </a:lnTo>
                        <a:lnTo>
                          <a:pt x="523" y="121"/>
                        </a:lnTo>
                        <a:lnTo>
                          <a:pt x="526" y="129"/>
                        </a:lnTo>
                        <a:lnTo>
                          <a:pt x="535" y="146"/>
                        </a:lnTo>
                        <a:lnTo>
                          <a:pt x="526" y="158"/>
                        </a:lnTo>
                        <a:lnTo>
                          <a:pt x="517" y="163"/>
                        </a:lnTo>
                        <a:lnTo>
                          <a:pt x="500" y="161"/>
                        </a:lnTo>
                        <a:lnTo>
                          <a:pt x="485" y="154"/>
                        </a:lnTo>
                        <a:lnTo>
                          <a:pt x="471" y="144"/>
                        </a:lnTo>
                        <a:lnTo>
                          <a:pt x="457" y="144"/>
                        </a:lnTo>
                        <a:lnTo>
                          <a:pt x="441" y="139"/>
                        </a:lnTo>
                        <a:lnTo>
                          <a:pt x="424" y="132"/>
                        </a:lnTo>
                        <a:lnTo>
                          <a:pt x="401" y="138"/>
                        </a:lnTo>
                        <a:lnTo>
                          <a:pt x="383" y="146"/>
                        </a:lnTo>
                        <a:lnTo>
                          <a:pt x="424" y="158"/>
                        </a:lnTo>
                        <a:lnTo>
                          <a:pt x="453" y="169"/>
                        </a:lnTo>
                        <a:lnTo>
                          <a:pt x="488" y="185"/>
                        </a:lnTo>
                        <a:lnTo>
                          <a:pt x="497" y="196"/>
                        </a:lnTo>
                        <a:lnTo>
                          <a:pt x="499" y="208"/>
                        </a:lnTo>
                        <a:lnTo>
                          <a:pt x="492" y="215"/>
                        </a:lnTo>
                        <a:lnTo>
                          <a:pt x="481" y="223"/>
                        </a:lnTo>
                        <a:lnTo>
                          <a:pt x="467" y="222"/>
                        </a:lnTo>
                        <a:lnTo>
                          <a:pt x="420" y="207"/>
                        </a:lnTo>
                        <a:lnTo>
                          <a:pt x="376" y="204"/>
                        </a:lnTo>
                        <a:lnTo>
                          <a:pt x="344" y="207"/>
                        </a:lnTo>
                        <a:lnTo>
                          <a:pt x="325" y="222"/>
                        </a:lnTo>
                        <a:lnTo>
                          <a:pt x="304" y="241"/>
                        </a:lnTo>
                        <a:lnTo>
                          <a:pt x="287" y="265"/>
                        </a:lnTo>
                        <a:lnTo>
                          <a:pt x="271" y="295"/>
                        </a:lnTo>
                        <a:lnTo>
                          <a:pt x="251" y="318"/>
                        </a:lnTo>
                        <a:lnTo>
                          <a:pt x="229" y="330"/>
                        </a:lnTo>
                        <a:lnTo>
                          <a:pt x="205" y="334"/>
                        </a:lnTo>
                        <a:lnTo>
                          <a:pt x="180" y="336"/>
                        </a:lnTo>
                        <a:lnTo>
                          <a:pt x="148" y="338"/>
                        </a:lnTo>
                        <a:lnTo>
                          <a:pt x="114" y="342"/>
                        </a:lnTo>
                        <a:lnTo>
                          <a:pt x="87" y="359"/>
                        </a:lnTo>
                        <a:lnTo>
                          <a:pt x="0" y="378"/>
                        </a:lnTo>
                        <a:lnTo>
                          <a:pt x="0" y="224"/>
                        </a:lnTo>
                        <a:close/>
                      </a:path>
                    </a:pathLst>
                  </a:custGeom>
                  <a:solidFill>
                    <a:srgbClr val="FFC080"/>
                  </a:solidFill>
                  <a:ln w="6350">
                    <a:solidFill>
                      <a:srgbClr val="402000"/>
                    </a:solidFill>
                    <a:prstDash val="solid"/>
                    <a:round/>
                    <a:headEnd/>
                    <a:tailEnd/>
                  </a:ln>
                </p:spPr>
                <p:txBody>
                  <a:bodyPr/>
                  <a:lstStyle/>
                  <a:p>
                    <a:endParaRPr lang="zh-CN" altLang="en-US"/>
                  </a:p>
                </p:txBody>
              </p:sp>
              <p:sp>
                <p:nvSpPr>
                  <p:cNvPr id="4136" name="Freeform 272"/>
                  <p:cNvSpPr>
                    <a:spLocks/>
                  </p:cNvSpPr>
                  <p:nvPr/>
                </p:nvSpPr>
                <p:spPr bwMode="auto">
                  <a:xfrm>
                    <a:off x="3040" y="3304"/>
                    <a:ext cx="85" cy="15"/>
                  </a:xfrm>
                  <a:custGeom>
                    <a:avLst/>
                    <a:gdLst>
                      <a:gd name="T0" fmla="*/ 85 w 170"/>
                      <a:gd name="T1" fmla="*/ 15 h 45"/>
                      <a:gd name="T2" fmla="*/ 71 w 170"/>
                      <a:gd name="T3" fmla="*/ 10 h 45"/>
                      <a:gd name="T4" fmla="*/ 59 w 170"/>
                      <a:gd name="T5" fmla="*/ 8 h 45"/>
                      <a:gd name="T6" fmla="*/ 44 w 170"/>
                      <a:gd name="T7" fmla="*/ 5 h 45"/>
                      <a:gd name="T8" fmla="*/ 32 w 170"/>
                      <a:gd name="T9" fmla="*/ 3 h 45"/>
                      <a:gd name="T10" fmla="*/ 14 w 170"/>
                      <a:gd name="T11" fmla="*/ 5 h 45"/>
                      <a:gd name="T12" fmla="*/ 0 w 170"/>
                      <a:gd name="T13" fmla="*/ 5 h 45"/>
                      <a:gd name="T14" fmla="*/ 20 w 170"/>
                      <a:gd name="T15" fmla="*/ 2 h 45"/>
                      <a:gd name="T16" fmla="*/ 37 w 170"/>
                      <a:gd name="T17" fmla="*/ 0 h 45"/>
                      <a:gd name="T18" fmla="*/ 59 w 170"/>
                      <a:gd name="T19" fmla="*/ 7 h 45"/>
                      <a:gd name="T20" fmla="*/ 70 w 170"/>
                      <a:gd name="T21" fmla="*/ 8 h 45"/>
                      <a:gd name="T22" fmla="*/ 84 w 170"/>
                      <a:gd name="T23" fmla="*/ 13 h 45"/>
                      <a:gd name="T24" fmla="*/ 85 w 170"/>
                      <a:gd name="T25" fmla="*/ 15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45">
                        <a:moveTo>
                          <a:pt x="170" y="45"/>
                        </a:moveTo>
                        <a:lnTo>
                          <a:pt x="141" y="30"/>
                        </a:lnTo>
                        <a:lnTo>
                          <a:pt x="118" y="25"/>
                        </a:lnTo>
                        <a:lnTo>
                          <a:pt x="88" y="15"/>
                        </a:lnTo>
                        <a:lnTo>
                          <a:pt x="64" y="8"/>
                        </a:lnTo>
                        <a:lnTo>
                          <a:pt x="27" y="14"/>
                        </a:lnTo>
                        <a:lnTo>
                          <a:pt x="0" y="15"/>
                        </a:lnTo>
                        <a:lnTo>
                          <a:pt x="39" y="7"/>
                        </a:lnTo>
                        <a:lnTo>
                          <a:pt x="74" y="0"/>
                        </a:lnTo>
                        <a:lnTo>
                          <a:pt x="117" y="21"/>
                        </a:lnTo>
                        <a:lnTo>
                          <a:pt x="140" y="25"/>
                        </a:lnTo>
                        <a:lnTo>
                          <a:pt x="168" y="40"/>
                        </a:lnTo>
                        <a:lnTo>
                          <a:pt x="170" y="4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7" name="Freeform 273"/>
                  <p:cNvSpPr>
                    <a:spLocks/>
                  </p:cNvSpPr>
                  <p:nvPr/>
                </p:nvSpPr>
                <p:spPr bwMode="auto">
                  <a:xfrm>
                    <a:off x="3007" y="3288"/>
                    <a:ext cx="72" cy="10"/>
                  </a:xfrm>
                  <a:custGeom>
                    <a:avLst/>
                    <a:gdLst>
                      <a:gd name="T0" fmla="*/ 52 w 143"/>
                      <a:gd name="T1" fmla="*/ 0 h 30"/>
                      <a:gd name="T2" fmla="*/ 61 w 143"/>
                      <a:gd name="T3" fmla="*/ 0 h 30"/>
                      <a:gd name="T4" fmla="*/ 72 w 143"/>
                      <a:gd name="T5" fmla="*/ 3 h 30"/>
                      <a:gd name="T6" fmla="*/ 64 w 143"/>
                      <a:gd name="T7" fmla="*/ 3 h 30"/>
                      <a:gd name="T8" fmla="*/ 53 w 143"/>
                      <a:gd name="T9" fmla="*/ 1 h 30"/>
                      <a:gd name="T10" fmla="*/ 30 w 143"/>
                      <a:gd name="T11" fmla="*/ 6 h 30"/>
                      <a:gd name="T12" fmla="*/ 17 w 143"/>
                      <a:gd name="T13" fmla="*/ 8 h 30"/>
                      <a:gd name="T14" fmla="*/ 3 w 143"/>
                      <a:gd name="T15" fmla="*/ 10 h 30"/>
                      <a:gd name="T16" fmla="*/ 0 w 143"/>
                      <a:gd name="T17" fmla="*/ 9 h 30"/>
                      <a:gd name="T18" fmla="*/ 16 w 143"/>
                      <a:gd name="T19" fmla="*/ 6 h 30"/>
                      <a:gd name="T20" fmla="*/ 35 w 143"/>
                      <a:gd name="T21" fmla="*/ 3 h 30"/>
                      <a:gd name="T22" fmla="*/ 52 w 143"/>
                      <a:gd name="T23" fmla="*/ 0 h 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3" h="30">
                        <a:moveTo>
                          <a:pt x="103" y="0"/>
                        </a:moveTo>
                        <a:lnTo>
                          <a:pt x="121" y="0"/>
                        </a:lnTo>
                        <a:lnTo>
                          <a:pt x="143" y="10"/>
                        </a:lnTo>
                        <a:lnTo>
                          <a:pt x="128" y="8"/>
                        </a:lnTo>
                        <a:lnTo>
                          <a:pt x="106" y="3"/>
                        </a:lnTo>
                        <a:lnTo>
                          <a:pt x="60" y="18"/>
                        </a:lnTo>
                        <a:lnTo>
                          <a:pt x="33" y="25"/>
                        </a:lnTo>
                        <a:lnTo>
                          <a:pt x="5" y="30"/>
                        </a:lnTo>
                        <a:lnTo>
                          <a:pt x="0" y="26"/>
                        </a:lnTo>
                        <a:lnTo>
                          <a:pt x="31" y="19"/>
                        </a:lnTo>
                        <a:lnTo>
                          <a:pt x="69" y="10"/>
                        </a:lnTo>
                        <a:lnTo>
                          <a:pt x="103"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8" name="Freeform 274"/>
                  <p:cNvSpPr>
                    <a:spLocks/>
                  </p:cNvSpPr>
                  <p:nvPr/>
                </p:nvSpPr>
                <p:spPr bwMode="auto">
                  <a:xfrm>
                    <a:off x="3036" y="3327"/>
                    <a:ext cx="29" cy="4"/>
                  </a:xfrm>
                  <a:custGeom>
                    <a:avLst/>
                    <a:gdLst>
                      <a:gd name="T0" fmla="*/ 29 w 58"/>
                      <a:gd name="T1" fmla="*/ 2 h 13"/>
                      <a:gd name="T2" fmla="*/ 26 w 58"/>
                      <a:gd name="T3" fmla="*/ 4 h 13"/>
                      <a:gd name="T4" fmla="*/ 16 w 58"/>
                      <a:gd name="T5" fmla="*/ 3 h 13"/>
                      <a:gd name="T6" fmla="*/ 4 w 58"/>
                      <a:gd name="T7" fmla="*/ 3 h 13"/>
                      <a:gd name="T8" fmla="*/ 0 w 58"/>
                      <a:gd name="T9" fmla="*/ 0 h 13"/>
                      <a:gd name="T10" fmla="*/ 8 w 58"/>
                      <a:gd name="T11" fmla="*/ 1 h 13"/>
                      <a:gd name="T12" fmla="*/ 29 w 58"/>
                      <a:gd name="T13" fmla="*/ 2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13">
                        <a:moveTo>
                          <a:pt x="58" y="7"/>
                        </a:moveTo>
                        <a:lnTo>
                          <a:pt x="51" y="13"/>
                        </a:lnTo>
                        <a:lnTo>
                          <a:pt x="31" y="9"/>
                        </a:lnTo>
                        <a:lnTo>
                          <a:pt x="7" y="9"/>
                        </a:lnTo>
                        <a:lnTo>
                          <a:pt x="0" y="0"/>
                        </a:lnTo>
                        <a:lnTo>
                          <a:pt x="16" y="3"/>
                        </a:lnTo>
                        <a:lnTo>
                          <a:pt x="58" y="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9" name="Freeform 275"/>
                  <p:cNvSpPr>
                    <a:spLocks/>
                  </p:cNvSpPr>
                  <p:nvPr/>
                </p:nvSpPr>
                <p:spPr bwMode="auto">
                  <a:xfrm>
                    <a:off x="3101" y="3346"/>
                    <a:ext cx="5" cy="5"/>
                  </a:xfrm>
                  <a:custGeom>
                    <a:avLst/>
                    <a:gdLst>
                      <a:gd name="T0" fmla="*/ 0 w 11"/>
                      <a:gd name="T1" fmla="*/ 0 h 15"/>
                      <a:gd name="T2" fmla="*/ 1 w 11"/>
                      <a:gd name="T3" fmla="*/ 2 h 15"/>
                      <a:gd name="T4" fmla="*/ 5 w 11"/>
                      <a:gd name="T5" fmla="*/ 5 h 15"/>
                      <a:gd name="T6" fmla="*/ 0 w 11"/>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15">
                        <a:moveTo>
                          <a:pt x="0" y="0"/>
                        </a:moveTo>
                        <a:lnTo>
                          <a:pt x="2" y="7"/>
                        </a:lnTo>
                        <a:lnTo>
                          <a:pt x="11" y="15"/>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0" name="Freeform 276"/>
                  <p:cNvSpPr>
                    <a:spLocks/>
                  </p:cNvSpPr>
                  <p:nvPr/>
                </p:nvSpPr>
                <p:spPr bwMode="auto">
                  <a:xfrm>
                    <a:off x="2996" y="3313"/>
                    <a:ext cx="14" cy="12"/>
                  </a:xfrm>
                  <a:custGeom>
                    <a:avLst/>
                    <a:gdLst>
                      <a:gd name="T0" fmla="*/ 14 w 27"/>
                      <a:gd name="T1" fmla="*/ 0 h 35"/>
                      <a:gd name="T2" fmla="*/ 12 w 27"/>
                      <a:gd name="T3" fmla="*/ 4 h 35"/>
                      <a:gd name="T4" fmla="*/ 12 w 27"/>
                      <a:gd name="T5" fmla="*/ 8 h 35"/>
                      <a:gd name="T6" fmla="*/ 0 w 27"/>
                      <a:gd name="T7" fmla="*/ 12 h 35"/>
                      <a:gd name="T8" fmla="*/ 14 w 27"/>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35">
                        <a:moveTo>
                          <a:pt x="27" y="0"/>
                        </a:moveTo>
                        <a:lnTo>
                          <a:pt x="23" y="12"/>
                        </a:lnTo>
                        <a:lnTo>
                          <a:pt x="23" y="22"/>
                        </a:lnTo>
                        <a:lnTo>
                          <a:pt x="0" y="35"/>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1" name="Freeform 277"/>
                  <p:cNvSpPr>
                    <a:spLocks/>
                  </p:cNvSpPr>
                  <p:nvPr/>
                </p:nvSpPr>
                <p:spPr bwMode="auto">
                  <a:xfrm>
                    <a:off x="3021" y="3335"/>
                    <a:ext cx="5" cy="9"/>
                  </a:xfrm>
                  <a:custGeom>
                    <a:avLst/>
                    <a:gdLst>
                      <a:gd name="T0" fmla="*/ 1 w 10"/>
                      <a:gd name="T1" fmla="*/ 0 h 27"/>
                      <a:gd name="T2" fmla="*/ 0 w 10"/>
                      <a:gd name="T3" fmla="*/ 4 h 27"/>
                      <a:gd name="T4" fmla="*/ 5 w 10"/>
                      <a:gd name="T5" fmla="*/ 9 h 27"/>
                      <a:gd name="T6" fmla="*/ 1 w 10"/>
                      <a:gd name="T7" fmla="*/ 0 h 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27">
                        <a:moveTo>
                          <a:pt x="1" y="0"/>
                        </a:moveTo>
                        <a:lnTo>
                          <a:pt x="0" y="11"/>
                        </a:lnTo>
                        <a:lnTo>
                          <a:pt x="10" y="27"/>
                        </a:lnTo>
                        <a:lnTo>
                          <a:pt x="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2" name="Freeform 278"/>
                  <p:cNvSpPr>
                    <a:spLocks/>
                  </p:cNvSpPr>
                  <p:nvPr/>
                </p:nvSpPr>
                <p:spPr bwMode="auto">
                  <a:xfrm>
                    <a:off x="3120" y="3324"/>
                    <a:ext cx="8" cy="7"/>
                  </a:xfrm>
                  <a:custGeom>
                    <a:avLst/>
                    <a:gdLst>
                      <a:gd name="T0" fmla="*/ 8 w 15"/>
                      <a:gd name="T1" fmla="*/ 7 h 20"/>
                      <a:gd name="T2" fmla="*/ 3 w 15"/>
                      <a:gd name="T3" fmla="*/ 6 h 20"/>
                      <a:gd name="T4" fmla="*/ 1 w 15"/>
                      <a:gd name="T5" fmla="*/ 3 h 20"/>
                      <a:gd name="T6" fmla="*/ 1 w 15"/>
                      <a:gd name="T7" fmla="*/ 0 h 20"/>
                      <a:gd name="T8" fmla="*/ 0 w 15"/>
                      <a:gd name="T9" fmla="*/ 3 h 20"/>
                      <a:gd name="T10" fmla="*/ 2 w 15"/>
                      <a:gd name="T11" fmla="*/ 6 h 20"/>
                      <a:gd name="T12" fmla="*/ 8 w 15"/>
                      <a:gd name="T13" fmla="*/ 7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20">
                        <a:moveTo>
                          <a:pt x="15" y="20"/>
                        </a:moveTo>
                        <a:lnTo>
                          <a:pt x="6" y="16"/>
                        </a:lnTo>
                        <a:lnTo>
                          <a:pt x="2" y="9"/>
                        </a:lnTo>
                        <a:lnTo>
                          <a:pt x="1" y="0"/>
                        </a:lnTo>
                        <a:lnTo>
                          <a:pt x="0" y="9"/>
                        </a:lnTo>
                        <a:lnTo>
                          <a:pt x="3" y="17"/>
                        </a:lnTo>
                        <a:lnTo>
                          <a:pt x="15" y="2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15" name="Group 279"/>
                <p:cNvGrpSpPr>
                  <a:grpSpLocks/>
                </p:cNvGrpSpPr>
                <p:nvPr/>
              </p:nvGrpSpPr>
              <p:grpSpPr bwMode="auto">
                <a:xfrm>
                  <a:off x="2798" y="3203"/>
                  <a:ext cx="283" cy="113"/>
                  <a:chOff x="2798" y="3203"/>
                  <a:chExt cx="283" cy="113"/>
                </a:xfrm>
              </p:grpSpPr>
              <p:sp>
                <p:nvSpPr>
                  <p:cNvPr id="4127" name="Freeform 280"/>
                  <p:cNvSpPr>
                    <a:spLocks/>
                  </p:cNvSpPr>
                  <p:nvPr/>
                </p:nvSpPr>
                <p:spPr bwMode="auto">
                  <a:xfrm>
                    <a:off x="2798" y="3203"/>
                    <a:ext cx="283" cy="113"/>
                  </a:xfrm>
                  <a:custGeom>
                    <a:avLst/>
                    <a:gdLst>
                      <a:gd name="T0" fmla="*/ 27 w 565"/>
                      <a:gd name="T1" fmla="*/ 113 h 339"/>
                      <a:gd name="T2" fmla="*/ 42 w 565"/>
                      <a:gd name="T3" fmla="*/ 110 h 339"/>
                      <a:gd name="T4" fmla="*/ 57 w 565"/>
                      <a:gd name="T5" fmla="*/ 105 h 339"/>
                      <a:gd name="T6" fmla="*/ 71 w 565"/>
                      <a:gd name="T7" fmla="*/ 103 h 339"/>
                      <a:gd name="T8" fmla="*/ 95 w 565"/>
                      <a:gd name="T9" fmla="*/ 105 h 339"/>
                      <a:gd name="T10" fmla="*/ 113 w 565"/>
                      <a:gd name="T11" fmla="*/ 104 h 339"/>
                      <a:gd name="T12" fmla="*/ 124 w 565"/>
                      <a:gd name="T13" fmla="*/ 100 h 339"/>
                      <a:gd name="T14" fmla="*/ 134 w 565"/>
                      <a:gd name="T15" fmla="*/ 95 h 339"/>
                      <a:gd name="T16" fmla="*/ 145 w 565"/>
                      <a:gd name="T17" fmla="*/ 94 h 339"/>
                      <a:gd name="T18" fmla="*/ 155 w 565"/>
                      <a:gd name="T19" fmla="*/ 90 h 339"/>
                      <a:gd name="T20" fmla="*/ 165 w 565"/>
                      <a:gd name="T21" fmla="*/ 84 h 339"/>
                      <a:gd name="T22" fmla="*/ 178 w 565"/>
                      <a:gd name="T23" fmla="*/ 78 h 339"/>
                      <a:gd name="T24" fmla="*/ 187 w 565"/>
                      <a:gd name="T25" fmla="*/ 76 h 339"/>
                      <a:gd name="T26" fmla="*/ 195 w 565"/>
                      <a:gd name="T27" fmla="*/ 75 h 339"/>
                      <a:gd name="T28" fmla="*/ 207 w 565"/>
                      <a:gd name="T29" fmla="*/ 74 h 339"/>
                      <a:gd name="T30" fmla="*/ 214 w 565"/>
                      <a:gd name="T31" fmla="*/ 72 h 339"/>
                      <a:gd name="T32" fmla="*/ 218 w 565"/>
                      <a:gd name="T33" fmla="*/ 69 h 339"/>
                      <a:gd name="T34" fmla="*/ 220 w 565"/>
                      <a:gd name="T35" fmla="*/ 66 h 339"/>
                      <a:gd name="T36" fmla="*/ 219 w 565"/>
                      <a:gd name="T37" fmla="*/ 64 h 339"/>
                      <a:gd name="T38" fmla="*/ 214 w 565"/>
                      <a:gd name="T39" fmla="*/ 61 h 339"/>
                      <a:gd name="T40" fmla="*/ 207 w 565"/>
                      <a:gd name="T41" fmla="*/ 59 h 339"/>
                      <a:gd name="T42" fmla="*/ 196 w 565"/>
                      <a:gd name="T43" fmla="*/ 57 h 339"/>
                      <a:gd name="T44" fmla="*/ 186 w 565"/>
                      <a:gd name="T45" fmla="*/ 58 h 339"/>
                      <a:gd name="T46" fmla="*/ 177 w 565"/>
                      <a:gd name="T47" fmla="*/ 61 h 339"/>
                      <a:gd name="T48" fmla="*/ 157 w 565"/>
                      <a:gd name="T49" fmla="*/ 61 h 339"/>
                      <a:gd name="T50" fmla="*/ 174 w 565"/>
                      <a:gd name="T51" fmla="*/ 51 h 339"/>
                      <a:gd name="T52" fmla="*/ 190 w 565"/>
                      <a:gd name="T53" fmla="*/ 42 h 339"/>
                      <a:gd name="T54" fmla="*/ 207 w 565"/>
                      <a:gd name="T55" fmla="*/ 36 h 339"/>
                      <a:gd name="T56" fmla="*/ 222 w 565"/>
                      <a:gd name="T57" fmla="*/ 35 h 339"/>
                      <a:gd name="T58" fmla="*/ 241 w 565"/>
                      <a:gd name="T59" fmla="*/ 33 h 339"/>
                      <a:gd name="T60" fmla="*/ 253 w 565"/>
                      <a:gd name="T61" fmla="*/ 37 h 339"/>
                      <a:gd name="T62" fmla="*/ 258 w 565"/>
                      <a:gd name="T63" fmla="*/ 38 h 339"/>
                      <a:gd name="T64" fmla="*/ 264 w 565"/>
                      <a:gd name="T65" fmla="*/ 38 h 339"/>
                      <a:gd name="T66" fmla="*/ 267 w 565"/>
                      <a:gd name="T67" fmla="*/ 36 h 339"/>
                      <a:gd name="T68" fmla="*/ 272 w 565"/>
                      <a:gd name="T69" fmla="*/ 35 h 339"/>
                      <a:gd name="T70" fmla="*/ 271 w 565"/>
                      <a:gd name="T71" fmla="*/ 30 h 339"/>
                      <a:gd name="T72" fmla="*/ 277 w 565"/>
                      <a:gd name="T73" fmla="*/ 30 h 339"/>
                      <a:gd name="T74" fmla="*/ 280 w 565"/>
                      <a:gd name="T75" fmla="*/ 28 h 339"/>
                      <a:gd name="T76" fmla="*/ 281 w 565"/>
                      <a:gd name="T77" fmla="*/ 26 h 339"/>
                      <a:gd name="T78" fmla="*/ 283 w 565"/>
                      <a:gd name="T79" fmla="*/ 24 h 339"/>
                      <a:gd name="T80" fmla="*/ 280 w 565"/>
                      <a:gd name="T81" fmla="*/ 22 h 339"/>
                      <a:gd name="T82" fmla="*/ 277 w 565"/>
                      <a:gd name="T83" fmla="*/ 19 h 339"/>
                      <a:gd name="T84" fmla="*/ 271 w 565"/>
                      <a:gd name="T85" fmla="*/ 17 h 339"/>
                      <a:gd name="T86" fmla="*/ 265 w 565"/>
                      <a:gd name="T87" fmla="*/ 13 h 339"/>
                      <a:gd name="T88" fmla="*/ 260 w 565"/>
                      <a:gd name="T89" fmla="*/ 10 h 339"/>
                      <a:gd name="T90" fmla="*/ 251 w 565"/>
                      <a:gd name="T91" fmla="*/ 9 h 339"/>
                      <a:gd name="T92" fmla="*/ 244 w 565"/>
                      <a:gd name="T93" fmla="*/ 8 h 339"/>
                      <a:gd name="T94" fmla="*/ 210 w 565"/>
                      <a:gd name="T95" fmla="*/ 3 h 339"/>
                      <a:gd name="T96" fmla="*/ 202 w 565"/>
                      <a:gd name="T97" fmla="*/ 2 h 339"/>
                      <a:gd name="T98" fmla="*/ 194 w 565"/>
                      <a:gd name="T99" fmla="*/ 0 h 339"/>
                      <a:gd name="T100" fmla="*/ 185 w 565"/>
                      <a:gd name="T101" fmla="*/ 1 h 339"/>
                      <a:gd name="T102" fmla="*/ 177 w 565"/>
                      <a:gd name="T103" fmla="*/ 5 h 339"/>
                      <a:gd name="T104" fmla="*/ 149 w 565"/>
                      <a:gd name="T105" fmla="*/ 13 h 339"/>
                      <a:gd name="T106" fmla="*/ 133 w 565"/>
                      <a:gd name="T107" fmla="*/ 14 h 339"/>
                      <a:gd name="T108" fmla="*/ 117 w 565"/>
                      <a:gd name="T109" fmla="*/ 25 h 339"/>
                      <a:gd name="T110" fmla="*/ 83 w 565"/>
                      <a:gd name="T111" fmla="*/ 46 h 339"/>
                      <a:gd name="T112" fmla="*/ 71 w 565"/>
                      <a:gd name="T113" fmla="*/ 55 h 339"/>
                      <a:gd name="T114" fmla="*/ 58 w 565"/>
                      <a:gd name="T115" fmla="*/ 65 h 339"/>
                      <a:gd name="T116" fmla="*/ 42 w 565"/>
                      <a:gd name="T117" fmla="*/ 68 h 339"/>
                      <a:gd name="T118" fmla="*/ 0 w 565"/>
                      <a:gd name="T119" fmla="*/ 69 h 339"/>
                      <a:gd name="T120" fmla="*/ 27 w 565"/>
                      <a:gd name="T121" fmla="*/ 113 h 33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65" h="339">
                        <a:moveTo>
                          <a:pt x="54" y="339"/>
                        </a:moveTo>
                        <a:lnTo>
                          <a:pt x="84" y="331"/>
                        </a:lnTo>
                        <a:lnTo>
                          <a:pt x="114" y="315"/>
                        </a:lnTo>
                        <a:lnTo>
                          <a:pt x="142" y="308"/>
                        </a:lnTo>
                        <a:lnTo>
                          <a:pt x="190" y="316"/>
                        </a:lnTo>
                        <a:lnTo>
                          <a:pt x="225" y="313"/>
                        </a:lnTo>
                        <a:lnTo>
                          <a:pt x="247" y="299"/>
                        </a:lnTo>
                        <a:lnTo>
                          <a:pt x="268" y="286"/>
                        </a:lnTo>
                        <a:lnTo>
                          <a:pt x="289" y="282"/>
                        </a:lnTo>
                        <a:lnTo>
                          <a:pt x="309" y="269"/>
                        </a:lnTo>
                        <a:lnTo>
                          <a:pt x="329" y="251"/>
                        </a:lnTo>
                        <a:lnTo>
                          <a:pt x="355" y="235"/>
                        </a:lnTo>
                        <a:lnTo>
                          <a:pt x="373" y="229"/>
                        </a:lnTo>
                        <a:lnTo>
                          <a:pt x="390" y="224"/>
                        </a:lnTo>
                        <a:lnTo>
                          <a:pt x="414" y="221"/>
                        </a:lnTo>
                        <a:lnTo>
                          <a:pt x="428" y="216"/>
                        </a:lnTo>
                        <a:lnTo>
                          <a:pt x="436" y="208"/>
                        </a:lnTo>
                        <a:lnTo>
                          <a:pt x="439" y="197"/>
                        </a:lnTo>
                        <a:lnTo>
                          <a:pt x="437" y="193"/>
                        </a:lnTo>
                        <a:lnTo>
                          <a:pt x="428" y="183"/>
                        </a:lnTo>
                        <a:lnTo>
                          <a:pt x="413" y="178"/>
                        </a:lnTo>
                        <a:lnTo>
                          <a:pt x="392" y="172"/>
                        </a:lnTo>
                        <a:lnTo>
                          <a:pt x="372" y="174"/>
                        </a:lnTo>
                        <a:lnTo>
                          <a:pt x="354" y="183"/>
                        </a:lnTo>
                        <a:lnTo>
                          <a:pt x="314" y="183"/>
                        </a:lnTo>
                        <a:lnTo>
                          <a:pt x="347" y="153"/>
                        </a:lnTo>
                        <a:lnTo>
                          <a:pt x="379" y="125"/>
                        </a:lnTo>
                        <a:lnTo>
                          <a:pt x="414" y="109"/>
                        </a:lnTo>
                        <a:lnTo>
                          <a:pt x="444" y="106"/>
                        </a:lnTo>
                        <a:lnTo>
                          <a:pt x="481" y="100"/>
                        </a:lnTo>
                        <a:lnTo>
                          <a:pt x="505" y="110"/>
                        </a:lnTo>
                        <a:lnTo>
                          <a:pt x="516" y="115"/>
                        </a:lnTo>
                        <a:lnTo>
                          <a:pt x="527" y="115"/>
                        </a:lnTo>
                        <a:lnTo>
                          <a:pt x="534" y="109"/>
                        </a:lnTo>
                        <a:lnTo>
                          <a:pt x="544" y="104"/>
                        </a:lnTo>
                        <a:lnTo>
                          <a:pt x="542" y="91"/>
                        </a:lnTo>
                        <a:lnTo>
                          <a:pt x="553" y="91"/>
                        </a:lnTo>
                        <a:lnTo>
                          <a:pt x="560" y="84"/>
                        </a:lnTo>
                        <a:lnTo>
                          <a:pt x="561" y="77"/>
                        </a:lnTo>
                        <a:lnTo>
                          <a:pt x="565" y="72"/>
                        </a:lnTo>
                        <a:lnTo>
                          <a:pt x="560" y="65"/>
                        </a:lnTo>
                        <a:lnTo>
                          <a:pt x="553" y="58"/>
                        </a:lnTo>
                        <a:lnTo>
                          <a:pt x="542" y="50"/>
                        </a:lnTo>
                        <a:lnTo>
                          <a:pt x="530" y="39"/>
                        </a:lnTo>
                        <a:lnTo>
                          <a:pt x="520" y="30"/>
                        </a:lnTo>
                        <a:lnTo>
                          <a:pt x="501" y="26"/>
                        </a:lnTo>
                        <a:lnTo>
                          <a:pt x="488" y="24"/>
                        </a:lnTo>
                        <a:lnTo>
                          <a:pt x="419" y="8"/>
                        </a:lnTo>
                        <a:lnTo>
                          <a:pt x="403" y="5"/>
                        </a:lnTo>
                        <a:lnTo>
                          <a:pt x="387" y="0"/>
                        </a:lnTo>
                        <a:lnTo>
                          <a:pt x="370" y="3"/>
                        </a:lnTo>
                        <a:lnTo>
                          <a:pt x="354" y="15"/>
                        </a:lnTo>
                        <a:lnTo>
                          <a:pt x="297" y="39"/>
                        </a:lnTo>
                        <a:lnTo>
                          <a:pt x="265" y="43"/>
                        </a:lnTo>
                        <a:lnTo>
                          <a:pt x="234" y="76"/>
                        </a:lnTo>
                        <a:lnTo>
                          <a:pt x="166" y="137"/>
                        </a:lnTo>
                        <a:lnTo>
                          <a:pt x="141" y="164"/>
                        </a:lnTo>
                        <a:lnTo>
                          <a:pt x="115" y="194"/>
                        </a:lnTo>
                        <a:lnTo>
                          <a:pt x="83" y="204"/>
                        </a:lnTo>
                        <a:lnTo>
                          <a:pt x="0" y="208"/>
                        </a:lnTo>
                        <a:lnTo>
                          <a:pt x="54" y="339"/>
                        </a:lnTo>
                        <a:close/>
                      </a:path>
                    </a:pathLst>
                  </a:custGeom>
                  <a:solidFill>
                    <a:srgbClr val="FFC080"/>
                  </a:solidFill>
                  <a:ln w="6350">
                    <a:solidFill>
                      <a:srgbClr val="402000"/>
                    </a:solidFill>
                    <a:prstDash val="solid"/>
                    <a:round/>
                    <a:headEnd/>
                    <a:tailEnd/>
                  </a:ln>
                </p:spPr>
                <p:txBody>
                  <a:bodyPr/>
                  <a:lstStyle/>
                  <a:p>
                    <a:endParaRPr lang="zh-CN" altLang="en-US"/>
                  </a:p>
                </p:txBody>
              </p:sp>
              <p:sp>
                <p:nvSpPr>
                  <p:cNvPr id="4128" name="Freeform 281"/>
                  <p:cNvSpPr>
                    <a:spLocks/>
                  </p:cNvSpPr>
                  <p:nvPr/>
                </p:nvSpPr>
                <p:spPr bwMode="auto">
                  <a:xfrm>
                    <a:off x="3031" y="3220"/>
                    <a:ext cx="40" cy="14"/>
                  </a:xfrm>
                  <a:custGeom>
                    <a:avLst/>
                    <a:gdLst>
                      <a:gd name="T0" fmla="*/ 40 w 80"/>
                      <a:gd name="T1" fmla="*/ 13 h 41"/>
                      <a:gd name="T2" fmla="*/ 37 w 80"/>
                      <a:gd name="T3" fmla="*/ 14 h 41"/>
                      <a:gd name="T4" fmla="*/ 30 w 80"/>
                      <a:gd name="T5" fmla="*/ 9 h 41"/>
                      <a:gd name="T6" fmla="*/ 23 w 80"/>
                      <a:gd name="T7" fmla="*/ 6 h 41"/>
                      <a:gd name="T8" fmla="*/ 19 w 80"/>
                      <a:gd name="T9" fmla="*/ 4 h 41"/>
                      <a:gd name="T10" fmla="*/ 15 w 80"/>
                      <a:gd name="T11" fmla="*/ 2 h 41"/>
                      <a:gd name="T12" fmla="*/ 6 w 80"/>
                      <a:gd name="T13" fmla="*/ 1 h 41"/>
                      <a:gd name="T14" fmla="*/ 0 w 80"/>
                      <a:gd name="T15" fmla="*/ 0 h 41"/>
                      <a:gd name="T16" fmla="*/ 10 w 80"/>
                      <a:gd name="T17" fmla="*/ 0 h 41"/>
                      <a:gd name="T18" fmla="*/ 18 w 80"/>
                      <a:gd name="T19" fmla="*/ 1 h 41"/>
                      <a:gd name="T20" fmla="*/ 22 w 80"/>
                      <a:gd name="T21" fmla="*/ 3 h 41"/>
                      <a:gd name="T22" fmla="*/ 27 w 80"/>
                      <a:gd name="T23" fmla="*/ 5 h 41"/>
                      <a:gd name="T24" fmla="*/ 40 w 80"/>
                      <a:gd name="T25" fmla="*/ 13 h 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0" h="41">
                        <a:moveTo>
                          <a:pt x="80" y="37"/>
                        </a:moveTo>
                        <a:lnTo>
                          <a:pt x="73" y="41"/>
                        </a:lnTo>
                        <a:lnTo>
                          <a:pt x="60" y="27"/>
                        </a:lnTo>
                        <a:lnTo>
                          <a:pt x="45" y="19"/>
                        </a:lnTo>
                        <a:lnTo>
                          <a:pt x="37" y="11"/>
                        </a:lnTo>
                        <a:lnTo>
                          <a:pt x="30" y="7"/>
                        </a:lnTo>
                        <a:lnTo>
                          <a:pt x="12" y="3"/>
                        </a:lnTo>
                        <a:lnTo>
                          <a:pt x="0" y="0"/>
                        </a:lnTo>
                        <a:lnTo>
                          <a:pt x="20" y="0"/>
                        </a:lnTo>
                        <a:lnTo>
                          <a:pt x="36" y="3"/>
                        </a:lnTo>
                        <a:lnTo>
                          <a:pt x="43" y="8"/>
                        </a:lnTo>
                        <a:lnTo>
                          <a:pt x="53" y="16"/>
                        </a:lnTo>
                        <a:lnTo>
                          <a:pt x="80" y="3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9" name="Freeform 282"/>
                  <p:cNvSpPr>
                    <a:spLocks/>
                  </p:cNvSpPr>
                  <p:nvPr/>
                </p:nvSpPr>
                <p:spPr bwMode="auto">
                  <a:xfrm>
                    <a:off x="2847" y="3286"/>
                    <a:ext cx="18" cy="11"/>
                  </a:xfrm>
                  <a:custGeom>
                    <a:avLst/>
                    <a:gdLst>
                      <a:gd name="T0" fmla="*/ 0 w 36"/>
                      <a:gd name="T1" fmla="*/ 0 h 34"/>
                      <a:gd name="T2" fmla="*/ 12 w 36"/>
                      <a:gd name="T3" fmla="*/ 4 h 34"/>
                      <a:gd name="T4" fmla="*/ 18 w 36"/>
                      <a:gd name="T5" fmla="*/ 11 h 34"/>
                      <a:gd name="T6" fmla="*/ 0 w 36"/>
                      <a:gd name="T7" fmla="*/ 0 h 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34">
                        <a:moveTo>
                          <a:pt x="0" y="0"/>
                        </a:moveTo>
                        <a:lnTo>
                          <a:pt x="24" y="13"/>
                        </a:lnTo>
                        <a:lnTo>
                          <a:pt x="36" y="3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0" name="Freeform 283"/>
                  <p:cNvSpPr>
                    <a:spLocks/>
                  </p:cNvSpPr>
                  <p:nvPr/>
                </p:nvSpPr>
                <p:spPr bwMode="auto">
                  <a:xfrm>
                    <a:off x="2959" y="3215"/>
                    <a:ext cx="63" cy="11"/>
                  </a:xfrm>
                  <a:custGeom>
                    <a:avLst/>
                    <a:gdLst>
                      <a:gd name="T0" fmla="*/ 63 w 126"/>
                      <a:gd name="T1" fmla="*/ 3 h 31"/>
                      <a:gd name="T2" fmla="*/ 44 w 126"/>
                      <a:gd name="T3" fmla="*/ 2 h 31"/>
                      <a:gd name="T4" fmla="*/ 35 w 126"/>
                      <a:gd name="T5" fmla="*/ 0 h 31"/>
                      <a:gd name="T6" fmla="*/ 29 w 126"/>
                      <a:gd name="T7" fmla="*/ 0 h 31"/>
                      <a:gd name="T8" fmla="*/ 24 w 126"/>
                      <a:gd name="T9" fmla="*/ 3 h 31"/>
                      <a:gd name="T10" fmla="*/ 20 w 126"/>
                      <a:gd name="T11" fmla="*/ 5 h 31"/>
                      <a:gd name="T12" fmla="*/ 10 w 126"/>
                      <a:gd name="T13" fmla="*/ 9 h 31"/>
                      <a:gd name="T14" fmla="*/ 0 w 126"/>
                      <a:gd name="T15" fmla="*/ 9 h 31"/>
                      <a:gd name="T16" fmla="*/ 6 w 126"/>
                      <a:gd name="T17" fmla="*/ 11 h 31"/>
                      <a:gd name="T18" fmla="*/ 18 w 126"/>
                      <a:gd name="T19" fmla="*/ 8 h 31"/>
                      <a:gd name="T20" fmla="*/ 28 w 126"/>
                      <a:gd name="T21" fmla="*/ 3 h 31"/>
                      <a:gd name="T22" fmla="*/ 33 w 126"/>
                      <a:gd name="T23" fmla="*/ 2 h 31"/>
                      <a:gd name="T24" fmla="*/ 39 w 126"/>
                      <a:gd name="T25" fmla="*/ 2 h 31"/>
                      <a:gd name="T26" fmla="*/ 48 w 126"/>
                      <a:gd name="T27" fmla="*/ 3 h 31"/>
                      <a:gd name="T28" fmla="*/ 63 w 126"/>
                      <a:gd name="T29" fmla="*/ 3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6" h="31">
                        <a:moveTo>
                          <a:pt x="126" y="8"/>
                        </a:moveTo>
                        <a:lnTo>
                          <a:pt x="88" y="5"/>
                        </a:lnTo>
                        <a:lnTo>
                          <a:pt x="70" y="0"/>
                        </a:lnTo>
                        <a:lnTo>
                          <a:pt x="58" y="1"/>
                        </a:lnTo>
                        <a:lnTo>
                          <a:pt x="48" y="8"/>
                        </a:lnTo>
                        <a:lnTo>
                          <a:pt x="40" y="14"/>
                        </a:lnTo>
                        <a:lnTo>
                          <a:pt x="20" y="24"/>
                        </a:lnTo>
                        <a:lnTo>
                          <a:pt x="0" y="26"/>
                        </a:lnTo>
                        <a:lnTo>
                          <a:pt x="11" y="31"/>
                        </a:lnTo>
                        <a:lnTo>
                          <a:pt x="35" y="23"/>
                        </a:lnTo>
                        <a:lnTo>
                          <a:pt x="55" y="8"/>
                        </a:lnTo>
                        <a:lnTo>
                          <a:pt x="66" y="5"/>
                        </a:lnTo>
                        <a:lnTo>
                          <a:pt x="78" y="7"/>
                        </a:lnTo>
                        <a:lnTo>
                          <a:pt x="95" y="9"/>
                        </a:lnTo>
                        <a:lnTo>
                          <a:pt x="126"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1" name="Freeform 284"/>
                  <p:cNvSpPr>
                    <a:spLocks/>
                  </p:cNvSpPr>
                  <p:nvPr/>
                </p:nvSpPr>
                <p:spPr bwMode="auto">
                  <a:xfrm>
                    <a:off x="2996" y="3267"/>
                    <a:ext cx="3" cy="5"/>
                  </a:xfrm>
                  <a:custGeom>
                    <a:avLst/>
                    <a:gdLst>
                      <a:gd name="T0" fmla="*/ 3 w 5"/>
                      <a:gd name="T1" fmla="*/ 0 h 15"/>
                      <a:gd name="T2" fmla="*/ 0 w 5"/>
                      <a:gd name="T3" fmla="*/ 3 h 15"/>
                      <a:gd name="T4" fmla="*/ 3 w 5"/>
                      <a:gd name="T5" fmla="*/ 5 h 15"/>
                      <a:gd name="T6" fmla="*/ 3 w 5"/>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5">
                        <a:moveTo>
                          <a:pt x="5" y="0"/>
                        </a:moveTo>
                        <a:lnTo>
                          <a:pt x="0" y="8"/>
                        </a:lnTo>
                        <a:lnTo>
                          <a:pt x="5" y="15"/>
                        </a:lnTo>
                        <a:lnTo>
                          <a:pt x="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2" name="Freeform 285"/>
                  <p:cNvSpPr>
                    <a:spLocks/>
                  </p:cNvSpPr>
                  <p:nvPr/>
                </p:nvSpPr>
                <p:spPr bwMode="auto">
                  <a:xfrm>
                    <a:off x="3057" y="3233"/>
                    <a:ext cx="8" cy="5"/>
                  </a:xfrm>
                  <a:custGeom>
                    <a:avLst/>
                    <a:gdLst>
                      <a:gd name="T0" fmla="*/ 6 w 16"/>
                      <a:gd name="T1" fmla="*/ 5 h 14"/>
                      <a:gd name="T2" fmla="*/ 8 w 16"/>
                      <a:gd name="T3" fmla="*/ 4 h 14"/>
                      <a:gd name="T4" fmla="*/ 4 w 16"/>
                      <a:gd name="T5" fmla="*/ 2 h 14"/>
                      <a:gd name="T6" fmla="*/ 0 w 16"/>
                      <a:gd name="T7" fmla="*/ 0 h 14"/>
                      <a:gd name="T8" fmla="*/ 6 w 16"/>
                      <a:gd name="T9" fmla="*/ 5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4">
                        <a:moveTo>
                          <a:pt x="12" y="14"/>
                        </a:moveTo>
                        <a:lnTo>
                          <a:pt x="16" y="10"/>
                        </a:lnTo>
                        <a:lnTo>
                          <a:pt x="8" y="6"/>
                        </a:lnTo>
                        <a:lnTo>
                          <a:pt x="0" y="0"/>
                        </a:lnTo>
                        <a:lnTo>
                          <a:pt x="12" y="1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3" name="Freeform 286"/>
                  <p:cNvSpPr>
                    <a:spLocks/>
                  </p:cNvSpPr>
                  <p:nvPr/>
                </p:nvSpPr>
                <p:spPr bwMode="auto">
                  <a:xfrm>
                    <a:off x="3068" y="3225"/>
                    <a:ext cx="9" cy="3"/>
                  </a:xfrm>
                  <a:custGeom>
                    <a:avLst/>
                    <a:gdLst>
                      <a:gd name="T0" fmla="*/ 8 w 16"/>
                      <a:gd name="T1" fmla="*/ 3 h 9"/>
                      <a:gd name="T2" fmla="*/ 9 w 16"/>
                      <a:gd name="T3" fmla="*/ 2 h 9"/>
                      <a:gd name="T4" fmla="*/ 3 w 16"/>
                      <a:gd name="T5" fmla="*/ 1 h 9"/>
                      <a:gd name="T6" fmla="*/ 0 w 16"/>
                      <a:gd name="T7" fmla="*/ 0 h 9"/>
                      <a:gd name="T8" fmla="*/ 3 w 16"/>
                      <a:gd name="T9" fmla="*/ 2 h 9"/>
                      <a:gd name="T10" fmla="*/ 8 w 16"/>
                      <a:gd name="T11" fmla="*/ 3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9">
                        <a:moveTo>
                          <a:pt x="15" y="9"/>
                        </a:moveTo>
                        <a:lnTo>
                          <a:pt x="16" y="5"/>
                        </a:lnTo>
                        <a:lnTo>
                          <a:pt x="6" y="4"/>
                        </a:lnTo>
                        <a:lnTo>
                          <a:pt x="0" y="0"/>
                        </a:lnTo>
                        <a:lnTo>
                          <a:pt x="5" y="5"/>
                        </a:lnTo>
                        <a:lnTo>
                          <a:pt x="15" y="9"/>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4" name="Freeform 287"/>
                  <p:cNvSpPr>
                    <a:spLocks/>
                  </p:cNvSpPr>
                  <p:nvPr/>
                </p:nvSpPr>
                <p:spPr bwMode="auto">
                  <a:xfrm>
                    <a:off x="2929" y="3259"/>
                    <a:ext cx="26" cy="6"/>
                  </a:xfrm>
                  <a:custGeom>
                    <a:avLst/>
                    <a:gdLst>
                      <a:gd name="T0" fmla="*/ 26 w 51"/>
                      <a:gd name="T1" fmla="*/ 3 h 17"/>
                      <a:gd name="T2" fmla="*/ 24 w 51"/>
                      <a:gd name="T3" fmla="*/ 6 h 17"/>
                      <a:gd name="T4" fmla="*/ 20 w 51"/>
                      <a:gd name="T5" fmla="*/ 5 h 17"/>
                      <a:gd name="T6" fmla="*/ 11 w 51"/>
                      <a:gd name="T7" fmla="*/ 5 h 17"/>
                      <a:gd name="T8" fmla="*/ 4 w 51"/>
                      <a:gd name="T9" fmla="*/ 5 h 17"/>
                      <a:gd name="T10" fmla="*/ 0 w 51"/>
                      <a:gd name="T11" fmla="*/ 6 h 17"/>
                      <a:gd name="T12" fmla="*/ 7 w 51"/>
                      <a:gd name="T13" fmla="*/ 3 h 17"/>
                      <a:gd name="T14" fmla="*/ 13 w 51"/>
                      <a:gd name="T15" fmla="*/ 2 h 17"/>
                      <a:gd name="T16" fmla="*/ 18 w 51"/>
                      <a:gd name="T17" fmla="*/ 0 h 17"/>
                      <a:gd name="T18" fmla="*/ 14 w 51"/>
                      <a:gd name="T19" fmla="*/ 3 h 17"/>
                      <a:gd name="T20" fmla="*/ 21 w 51"/>
                      <a:gd name="T21" fmla="*/ 3 h 17"/>
                      <a:gd name="T22" fmla="*/ 26 w 51"/>
                      <a:gd name="T23" fmla="*/ 3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1" h="17">
                        <a:moveTo>
                          <a:pt x="51" y="8"/>
                        </a:moveTo>
                        <a:lnTo>
                          <a:pt x="48" y="16"/>
                        </a:lnTo>
                        <a:lnTo>
                          <a:pt x="39" y="13"/>
                        </a:lnTo>
                        <a:lnTo>
                          <a:pt x="22" y="13"/>
                        </a:lnTo>
                        <a:lnTo>
                          <a:pt x="8" y="13"/>
                        </a:lnTo>
                        <a:lnTo>
                          <a:pt x="0" y="17"/>
                        </a:lnTo>
                        <a:lnTo>
                          <a:pt x="13" y="9"/>
                        </a:lnTo>
                        <a:lnTo>
                          <a:pt x="26" y="5"/>
                        </a:lnTo>
                        <a:lnTo>
                          <a:pt x="35" y="0"/>
                        </a:lnTo>
                        <a:lnTo>
                          <a:pt x="28" y="9"/>
                        </a:lnTo>
                        <a:lnTo>
                          <a:pt x="42" y="9"/>
                        </a:lnTo>
                        <a:lnTo>
                          <a:pt x="51"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116" name="Freeform 288"/>
                <p:cNvSpPr>
                  <a:spLocks/>
                </p:cNvSpPr>
                <p:nvPr/>
              </p:nvSpPr>
              <p:spPr bwMode="auto">
                <a:xfrm>
                  <a:off x="2574" y="3251"/>
                  <a:ext cx="273" cy="110"/>
                </a:xfrm>
                <a:custGeom>
                  <a:avLst/>
                  <a:gdLst>
                    <a:gd name="T0" fmla="*/ 39 w 547"/>
                    <a:gd name="T1" fmla="*/ 11 h 332"/>
                    <a:gd name="T2" fmla="*/ 111 w 547"/>
                    <a:gd name="T3" fmla="*/ 16 h 332"/>
                    <a:gd name="T4" fmla="*/ 166 w 547"/>
                    <a:gd name="T5" fmla="*/ 22 h 332"/>
                    <a:gd name="T6" fmla="*/ 195 w 547"/>
                    <a:gd name="T7" fmla="*/ 20 h 332"/>
                    <a:gd name="T8" fmla="*/ 251 w 547"/>
                    <a:gd name="T9" fmla="*/ 19 h 332"/>
                    <a:gd name="T10" fmla="*/ 267 w 547"/>
                    <a:gd name="T11" fmla="*/ 39 h 332"/>
                    <a:gd name="T12" fmla="*/ 273 w 547"/>
                    <a:gd name="T13" fmla="*/ 69 h 332"/>
                    <a:gd name="T14" fmla="*/ 234 w 547"/>
                    <a:gd name="T15" fmla="*/ 75 h 332"/>
                    <a:gd name="T16" fmla="*/ 159 w 547"/>
                    <a:gd name="T17" fmla="*/ 92 h 332"/>
                    <a:gd name="T18" fmla="*/ 9 w 547"/>
                    <a:gd name="T19" fmla="*/ 110 h 332"/>
                    <a:gd name="T20" fmla="*/ 0 w 547"/>
                    <a:gd name="T21" fmla="*/ 0 h 332"/>
                    <a:gd name="T22" fmla="*/ 39 w 547"/>
                    <a:gd name="T23" fmla="*/ 11 h 3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7" h="332">
                      <a:moveTo>
                        <a:pt x="78" y="32"/>
                      </a:moveTo>
                      <a:lnTo>
                        <a:pt x="222" y="49"/>
                      </a:lnTo>
                      <a:lnTo>
                        <a:pt x="333" y="65"/>
                      </a:lnTo>
                      <a:lnTo>
                        <a:pt x="390" y="61"/>
                      </a:lnTo>
                      <a:lnTo>
                        <a:pt x="502" y="57"/>
                      </a:lnTo>
                      <a:lnTo>
                        <a:pt x="535" y="118"/>
                      </a:lnTo>
                      <a:lnTo>
                        <a:pt x="547" y="207"/>
                      </a:lnTo>
                      <a:lnTo>
                        <a:pt x="469" y="226"/>
                      </a:lnTo>
                      <a:lnTo>
                        <a:pt x="318" y="279"/>
                      </a:lnTo>
                      <a:lnTo>
                        <a:pt x="18" y="332"/>
                      </a:lnTo>
                      <a:lnTo>
                        <a:pt x="0" y="0"/>
                      </a:lnTo>
                      <a:lnTo>
                        <a:pt x="78" y="32"/>
                      </a:lnTo>
                      <a:close/>
                    </a:path>
                  </a:pathLst>
                </a:custGeom>
                <a:solidFill>
                  <a:srgbClr val="000060"/>
                </a:solidFill>
                <a:ln w="6350">
                  <a:solidFill>
                    <a:srgbClr val="000000"/>
                  </a:solidFill>
                  <a:prstDash val="solid"/>
                  <a:round/>
                  <a:headEnd/>
                  <a:tailEnd/>
                </a:ln>
              </p:spPr>
              <p:txBody>
                <a:bodyPr/>
                <a:lstStyle/>
                <a:p>
                  <a:endParaRPr lang="zh-CN" altLang="en-US"/>
                </a:p>
              </p:txBody>
            </p:sp>
            <p:sp>
              <p:nvSpPr>
                <p:cNvPr id="4117" name="Freeform 289"/>
                <p:cNvSpPr>
                  <a:spLocks/>
                </p:cNvSpPr>
                <p:nvPr/>
              </p:nvSpPr>
              <p:spPr bwMode="auto">
                <a:xfrm>
                  <a:off x="2585" y="3263"/>
                  <a:ext cx="252" cy="88"/>
                </a:xfrm>
                <a:custGeom>
                  <a:avLst/>
                  <a:gdLst>
                    <a:gd name="T0" fmla="*/ 30 w 506"/>
                    <a:gd name="T1" fmla="*/ 0 h 265"/>
                    <a:gd name="T2" fmla="*/ 89 w 506"/>
                    <a:gd name="T3" fmla="*/ 8 h 265"/>
                    <a:gd name="T4" fmla="*/ 164 w 506"/>
                    <a:gd name="T5" fmla="*/ 14 h 265"/>
                    <a:gd name="T6" fmla="*/ 213 w 506"/>
                    <a:gd name="T7" fmla="*/ 12 h 265"/>
                    <a:gd name="T8" fmla="*/ 236 w 506"/>
                    <a:gd name="T9" fmla="*/ 14 h 265"/>
                    <a:gd name="T10" fmla="*/ 248 w 506"/>
                    <a:gd name="T11" fmla="*/ 28 h 265"/>
                    <a:gd name="T12" fmla="*/ 252 w 506"/>
                    <a:gd name="T13" fmla="*/ 50 h 265"/>
                    <a:gd name="T14" fmla="*/ 190 w 506"/>
                    <a:gd name="T15" fmla="*/ 65 h 265"/>
                    <a:gd name="T16" fmla="*/ 200 w 506"/>
                    <a:gd name="T17" fmla="*/ 52 h 265"/>
                    <a:gd name="T18" fmla="*/ 210 w 506"/>
                    <a:gd name="T19" fmla="*/ 35 h 265"/>
                    <a:gd name="T20" fmla="*/ 193 w 506"/>
                    <a:gd name="T21" fmla="*/ 51 h 265"/>
                    <a:gd name="T22" fmla="*/ 167 w 506"/>
                    <a:gd name="T23" fmla="*/ 69 h 265"/>
                    <a:gd name="T24" fmla="*/ 104 w 506"/>
                    <a:gd name="T25" fmla="*/ 88 h 265"/>
                    <a:gd name="T26" fmla="*/ 60 w 506"/>
                    <a:gd name="T27" fmla="*/ 88 h 265"/>
                    <a:gd name="T28" fmla="*/ 121 w 506"/>
                    <a:gd name="T29" fmla="*/ 70 h 265"/>
                    <a:gd name="T30" fmla="*/ 159 w 506"/>
                    <a:gd name="T31" fmla="*/ 47 h 265"/>
                    <a:gd name="T32" fmla="*/ 110 w 506"/>
                    <a:gd name="T33" fmla="*/ 64 h 265"/>
                    <a:gd name="T34" fmla="*/ 63 w 506"/>
                    <a:gd name="T35" fmla="*/ 77 h 265"/>
                    <a:gd name="T36" fmla="*/ 0 w 506"/>
                    <a:gd name="T37" fmla="*/ 88 h 265"/>
                    <a:gd name="T38" fmla="*/ 3 w 506"/>
                    <a:gd name="T39" fmla="*/ 34 h 265"/>
                    <a:gd name="T40" fmla="*/ 30 w 506"/>
                    <a:gd name="T41" fmla="*/ 0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06" h="265">
                      <a:moveTo>
                        <a:pt x="60" y="0"/>
                      </a:moveTo>
                      <a:lnTo>
                        <a:pt x="179" y="25"/>
                      </a:lnTo>
                      <a:lnTo>
                        <a:pt x="329" y="41"/>
                      </a:lnTo>
                      <a:lnTo>
                        <a:pt x="428" y="37"/>
                      </a:lnTo>
                      <a:lnTo>
                        <a:pt x="473" y="41"/>
                      </a:lnTo>
                      <a:lnTo>
                        <a:pt x="497" y="85"/>
                      </a:lnTo>
                      <a:lnTo>
                        <a:pt x="506" y="150"/>
                      </a:lnTo>
                      <a:lnTo>
                        <a:pt x="382" y="197"/>
                      </a:lnTo>
                      <a:lnTo>
                        <a:pt x="401" y="158"/>
                      </a:lnTo>
                      <a:lnTo>
                        <a:pt x="422" y="105"/>
                      </a:lnTo>
                      <a:lnTo>
                        <a:pt x="388" y="154"/>
                      </a:lnTo>
                      <a:lnTo>
                        <a:pt x="335" y="208"/>
                      </a:lnTo>
                      <a:lnTo>
                        <a:pt x="209" y="265"/>
                      </a:lnTo>
                      <a:lnTo>
                        <a:pt x="120" y="265"/>
                      </a:lnTo>
                      <a:lnTo>
                        <a:pt x="242" y="212"/>
                      </a:lnTo>
                      <a:lnTo>
                        <a:pt x="320" y="142"/>
                      </a:lnTo>
                      <a:lnTo>
                        <a:pt x="221" y="193"/>
                      </a:lnTo>
                      <a:lnTo>
                        <a:pt x="126" y="233"/>
                      </a:lnTo>
                      <a:lnTo>
                        <a:pt x="0" y="265"/>
                      </a:lnTo>
                      <a:lnTo>
                        <a:pt x="6" y="101"/>
                      </a:lnTo>
                      <a:lnTo>
                        <a:pt x="6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8" name="Freeform 290"/>
                <p:cNvSpPr>
                  <a:spLocks/>
                </p:cNvSpPr>
                <p:nvPr/>
              </p:nvSpPr>
              <p:spPr bwMode="auto">
                <a:xfrm>
                  <a:off x="2319" y="2952"/>
                  <a:ext cx="585" cy="485"/>
                </a:xfrm>
                <a:custGeom>
                  <a:avLst/>
                  <a:gdLst>
                    <a:gd name="T0" fmla="*/ 56 w 1170"/>
                    <a:gd name="T1" fmla="*/ 0 h 1457"/>
                    <a:gd name="T2" fmla="*/ 91 w 1170"/>
                    <a:gd name="T3" fmla="*/ 5 h 1457"/>
                    <a:gd name="T4" fmla="*/ 123 w 1170"/>
                    <a:gd name="T5" fmla="*/ 23 h 1457"/>
                    <a:gd name="T6" fmla="*/ 138 w 1170"/>
                    <a:gd name="T7" fmla="*/ 50 h 1457"/>
                    <a:gd name="T8" fmla="*/ 141 w 1170"/>
                    <a:gd name="T9" fmla="*/ 86 h 1457"/>
                    <a:gd name="T10" fmla="*/ 153 w 1170"/>
                    <a:gd name="T11" fmla="*/ 137 h 1457"/>
                    <a:gd name="T12" fmla="*/ 171 w 1170"/>
                    <a:gd name="T13" fmla="*/ 182 h 1457"/>
                    <a:gd name="T14" fmla="*/ 195 w 1170"/>
                    <a:gd name="T15" fmla="*/ 237 h 1457"/>
                    <a:gd name="T16" fmla="*/ 208 w 1170"/>
                    <a:gd name="T17" fmla="*/ 279 h 1457"/>
                    <a:gd name="T18" fmla="*/ 226 w 1170"/>
                    <a:gd name="T19" fmla="*/ 322 h 1457"/>
                    <a:gd name="T20" fmla="*/ 174 w 1170"/>
                    <a:gd name="T21" fmla="*/ 340 h 1457"/>
                    <a:gd name="T22" fmla="*/ 232 w 1170"/>
                    <a:gd name="T23" fmla="*/ 332 h 1457"/>
                    <a:gd name="T24" fmla="*/ 246 w 1170"/>
                    <a:gd name="T25" fmla="*/ 349 h 1457"/>
                    <a:gd name="T26" fmla="*/ 220 w 1170"/>
                    <a:gd name="T27" fmla="*/ 369 h 1457"/>
                    <a:gd name="T28" fmla="*/ 256 w 1170"/>
                    <a:gd name="T29" fmla="*/ 357 h 1457"/>
                    <a:gd name="T30" fmla="*/ 298 w 1170"/>
                    <a:gd name="T31" fmla="*/ 370 h 1457"/>
                    <a:gd name="T32" fmla="*/ 354 w 1170"/>
                    <a:gd name="T33" fmla="*/ 382 h 1457"/>
                    <a:gd name="T34" fmla="*/ 421 w 1170"/>
                    <a:gd name="T35" fmla="*/ 398 h 1457"/>
                    <a:gd name="T36" fmla="*/ 472 w 1170"/>
                    <a:gd name="T37" fmla="*/ 402 h 1457"/>
                    <a:gd name="T38" fmla="*/ 532 w 1170"/>
                    <a:gd name="T39" fmla="*/ 408 h 1457"/>
                    <a:gd name="T40" fmla="*/ 571 w 1170"/>
                    <a:gd name="T41" fmla="*/ 405 h 1457"/>
                    <a:gd name="T42" fmla="*/ 578 w 1170"/>
                    <a:gd name="T43" fmla="*/ 417 h 1457"/>
                    <a:gd name="T44" fmla="*/ 585 w 1170"/>
                    <a:gd name="T45" fmla="*/ 440 h 1457"/>
                    <a:gd name="T46" fmla="*/ 585 w 1170"/>
                    <a:gd name="T47" fmla="*/ 457 h 1457"/>
                    <a:gd name="T48" fmla="*/ 544 w 1170"/>
                    <a:gd name="T49" fmla="*/ 472 h 1457"/>
                    <a:gd name="T50" fmla="*/ 537 w 1170"/>
                    <a:gd name="T51" fmla="*/ 458 h 1457"/>
                    <a:gd name="T52" fmla="*/ 526 w 1170"/>
                    <a:gd name="T53" fmla="*/ 472 h 1457"/>
                    <a:gd name="T54" fmla="*/ 466 w 1170"/>
                    <a:gd name="T55" fmla="*/ 477 h 1457"/>
                    <a:gd name="T56" fmla="*/ 352 w 1170"/>
                    <a:gd name="T57" fmla="*/ 485 h 1457"/>
                    <a:gd name="T58" fmla="*/ 206 w 1170"/>
                    <a:gd name="T59" fmla="*/ 462 h 1457"/>
                    <a:gd name="T60" fmla="*/ 173 w 1170"/>
                    <a:gd name="T61" fmla="*/ 453 h 1457"/>
                    <a:gd name="T62" fmla="*/ 128 w 1170"/>
                    <a:gd name="T63" fmla="*/ 388 h 1457"/>
                    <a:gd name="T64" fmla="*/ 65 w 1170"/>
                    <a:gd name="T65" fmla="*/ 276 h 1457"/>
                    <a:gd name="T66" fmla="*/ 20 w 1170"/>
                    <a:gd name="T67" fmla="*/ 151 h 1457"/>
                    <a:gd name="T68" fmla="*/ 0 w 1170"/>
                    <a:gd name="T69" fmla="*/ 103 h 1457"/>
                    <a:gd name="T70" fmla="*/ 6 w 1170"/>
                    <a:gd name="T71" fmla="*/ 51 h 1457"/>
                    <a:gd name="T72" fmla="*/ 27 w 1170"/>
                    <a:gd name="T73" fmla="*/ 15 h 1457"/>
                    <a:gd name="T74" fmla="*/ 56 w 1170"/>
                    <a:gd name="T75" fmla="*/ 0 h 145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70" h="1457">
                      <a:moveTo>
                        <a:pt x="111" y="0"/>
                      </a:moveTo>
                      <a:lnTo>
                        <a:pt x="181" y="16"/>
                      </a:lnTo>
                      <a:lnTo>
                        <a:pt x="246" y="69"/>
                      </a:lnTo>
                      <a:lnTo>
                        <a:pt x="276" y="150"/>
                      </a:lnTo>
                      <a:lnTo>
                        <a:pt x="282" y="258"/>
                      </a:lnTo>
                      <a:lnTo>
                        <a:pt x="305" y="411"/>
                      </a:lnTo>
                      <a:lnTo>
                        <a:pt x="341" y="548"/>
                      </a:lnTo>
                      <a:lnTo>
                        <a:pt x="389" y="711"/>
                      </a:lnTo>
                      <a:lnTo>
                        <a:pt x="416" y="837"/>
                      </a:lnTo>
                      <a:lnTo>
                        <a:pt x="452" y="967"/>
                      </a:lnTo>
                      <a:lnTo>
                        <a:pt x="347" y="1020"/>
                      </a:lnTo>
                      <a:lnTo>
                        <a:pt x="464" y="996"/>
                      </a:lnTo>
                      <a:lnTo>
                        <a:pt x="491" y="1049"/>
                      </a:lnTo>
                      <a:lnTo>
                        <a:pt x="440" y="1109"/>
                      </a:lnTo>
                      <a:lnTo>
                        <a:pt x="512" y="1073"/>
                      </a:lnTo>
                      <a:lnTo>
                        <a:pt x="596" y="1113"/>
                      </a:lnTo>
                      <a:lnTo>
                        <a:pt x="707" y="1147"/>
                      </a:lnTo>
                      <a:lnTo>
                        <a:pt x="842" y="1195"/>
                      </a:lnTo>
                      <a:lnTo>
                        <a:pt x="944" y="1209"/>
                      </a:lnTo>
                      <a:lnTo>
                        <a:pt x="1064" y="1225"/>
                      </a:lnTo>
                      <a:lnTo>
                        <a:pt x="1142" y="1217"/>
                      </a:lnTo>
                      <a:lnTo>
                        <a:pt x="1156" y="1252"/>
                      </a:lnTo>
                      <a:lnTo>
                        <a:pt x="1170" y="1322"/>
                      </a:lnTo>
                      <a:lnTo>
                        <a:pt x="1169" y="1372"/>
                      </a:lnTo>
                      <a:lnTo>
                        <a:pt x="1088" y="1417"/>
                      </a:lnTo>
                      <a:lnTo>
                        <a:pt x="1073" y="1376"/>
                      </a:lnTo>
                      <a:lnTo>
                        <a:pt x="1052" y="1417"/>
                      </a:lnTo>
                      <a:lnTo>
                        <a:pt x="932" y="1433"/>
                      </a:lnTo>
                      <a:lnTo>
                        <a:pt x="704" y="1457"/>
                      </a:lnTo>
                      <a:lnTo>
                        <a:pt x="411" y="1387"/>
                      </a:lnTo>
                      <a:lnTo>
                        <a:pt x="345" y="1362"/>
                      </a:lnTo>
                      <a:lnTo>
                        <a:pt x="256" y="1167"/>
                      </a:lnTo>
                      <a:lnTo>
                        <a:pt x="129" y="828"/>
                      </a:lnTo>
                      <a:lnTo>
                        <a:pt x="39" y="453"/>
                      </a:lnTo>
                      <a:lnTo>
                        <a:pt x="0" y="309"/>
                      </a:lnTo>
                      <a:lnTo>
                        <a:pt x="12" y="154"/>
                      </a:lnTo>
                      <a:lnTo>
                        <a:pt x="54" y="45"/>
                      </a:lnTo>
                      <a:lnTo>
                        <a:pt x="11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9" name="Freeform 291"/>
                <p:cNvSpPr>
                  <a:spLocks/>
                </p:cNvSpPr>
                <p:nvPr/>
              </p:nvSpPr>
              <p:spPr bwMode="auto">
                <a:xfrm>
                  <a:off x="2394" y="2935"/>
                  <a:ext cx="222" cy="377"/>
                </a:xfrm>
                <a:custGeom>
                  <a:avLst/>
                  <a:gdLst>
                    <a:gd name="T0" fmla="*/ 30 w 446"/>
                    <a:gd name="T1" fmla="*/ 0 h 1130"/>
                    <a:gd name="T2" fmla="*/ 0 w 446"/>
                    <a:gd name="T3" fmla="*/ 20 h 1130"/>
                    <a:gd name="T4" fmla="*/ 15 w 446"/>
                    <a:gd name="T5" fmla="*/ 28 h 1130"/>
                    <a:gd name="T6" fmla="*/ 36 w 446"/>
                    <a:gd name="T7" fmla="*/ 53 h 1130"/>
                    <a:gd name="T8" fmla="*/ 66 w 446"/>
                    <a:gd name="T9" fmla="*/ 73 h 1130"/>
                    <a:gd name="T10" fmla="*/ 85 w 446"/>
                    <a:gd name="T11" fmla="*/ 138 h 1130"/>
                    <a:gd name="T12" fmla="*/ 103 w 446"/>
                    <a:gd name="T13" fmla="*/ 177 h 1130"/>
                    <a:gd name="T14" fmla="*/ 127 w 446"/>
                    <a:gd name="T15" fmla="*/ 208 h 1130"/>
                    <a:gd name="T16" fmla="*/ 148 w 446"/>
                    <a:gd name="T17" fmla="*/ 236 h 1130"/>
                    <a:gd name="T18" fmla="*/ 118 w 446"/>
                    <a:gd name="T19" fmla="*/ 214 h 1130"/>
                    <a:gd name="T20" fmla="*/ 97 w 446"/>
                    <a:gd name="T21" fmla="*/ 181 h 1130"/>
                    <a:gd name="T22" fmla="*/ 118 w 446"/>
                    <a:gd name="T23" fmla="*/ 233 h 1130"/>
                    <a:gd name="T24" fmla="*/ 136 w 446"/>
                    <a:gd name="T25" fmla="*/ 276 h 1130"/>
                    <a:gd name="T26" fmla="*/ 152 w 446"/>
                    <a:gd name="T27" fmla="*/ 321 h 1130"/>
                    <a:gd name="T28" fmla="*/ 163 w 446"/>
                    <a:gd name="T29" fmla="*/ 344 h 1130"/>
                    <a:gd name="T30" fmla="*/ 174 w 446"/>
                    <a:gd name="T31" fmla="*/ 357 h 1130"/>
                    <a:gd name="T32" fmla="*/ 188 w 446"/>
                    <a:gd name="T33" fmla="*/ 369 h 1130"/>
                    <a:gd name="T34" fmla="*/ 211 w 446"/>
                    <a:gd name="T35" fmla="*/ 377 h 1130"/>
                    <a:gd name="T36" fmla="*/ 212 w 446"/>
                    <a:gd name="T37" fmla="*/ 353 h 1130"/>
                    <a:gd name="T38" fmla="*/ 215 w 446"/>
                    <a:gd name="T39" fmla="*/ 327 h 1130"/>
                    <a:gd name="T40" fmla="*/ 222 w 446"/>
                    <a:gd name="T41" fmla="*/ 300 h 1130"/>
                    <a:gd name="T42" fmla="*/ 222 w 446"/>
                    <a:gd name="T43" fmla="*/ 274 h 1130"/>
                    <a:gd name="T44" fmla="*/ 212 w 446"/>
                    <a:gd name="T45" fmla="*/ 241 h 1130"/>
                    <a:gd name="T46" fmla="*/ 197 w 446"/>
                    <a:gd name="T47" fmla="*/ 217 h 1130"/>
                    <a:gd name="T48" fmla="*/ 179 w 446"/>
                    <a:gd name="T49" fmla="*/ 200 h 1130"/>
                    <a:gd name="T50" fmla="*/ 155 w 446"/>
                    <a:gd name="T51" fmla="*/ 181 h 1130"/>
                    <a:gd name="T52" fmla="*/ 127 w 446"/>
                    <a:gd name="T53" fmla="*/ 149 h 1130"/>
                    <a:gd name="T54" fmla="*/ 102 w 446"/>
                    <a:gd name="T55" fmla="*/ 111 h 1130"/>
                    <a:gd name="T56" fmla="*/ 124 w 446"/>
                    <a:gd name="T57" fmla="*/ 131 h 1130"/>
                    <a:gd name="T58" fmla="*/ 145 w 446"/>
                    <a:gd name="T59" fmla="*/ 160 h 1130"/>
                    <a:gd name="T60" fmla="*/ 171 w 446"/>
                    <a:gd name="T61" fmla="*/ 188 h 1130"/>
                    <a:gd name="T62" fmla="*/ 146 w 446"/>
                    <a:gd name="T63" fmla="*/ 147 h 1130"/>
                    <a:gd name="T64" fmla="*/ 119 w 446"/>
                    <a:gd name="T65" fmla="*/ 96 h 1130"/>
                    <a:gd name="T66" fmla="*/ 88 w 446"/>
                    <a:gd name="T67" fmla="*/ 39 h 1130"/>
                    <a:gd name="T68" fmla="*/ 72 w 446"/>
                    <a:gd name="T69" fmla="*/ 22 h 1130"/>
                    <a:gd name="T70" fmla="*/ 30 w 446"/>
                    <a:gd name="T71" fmla="*/ 0 h 11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46" h="1130">
                      <a:moveTo>
                        <a:pt x="61" y="0"/>
                      </a:moveTo>
                      <a:lnTo>
                        <a:pt x="0" y="61"/>
                      </a:lnTo>
                      <a:lnTo>
                        <a:pt x="31" y="85"/>
                      </a:lnTo>
                      <a:lnTo>
                        <a:pt x="73" y="159"/>
                      </a:lnTo>
                      <a:lnTo>
                        <a:pt x="132" y="220"/>
                      </a:lnTo>
                      <a:lnTo>
                        <a:pt x="171" y="414"/>
                      </a:lnTo>
                      <a:lnTo>
                        <a:pt x="207" y="531"/>
                      </a:lnTo>
                      <a:lnTo>
                        <a:pt x="255" y="624"/>
                      </a:lnTo>
                      <a:lnTo>
                        <a:pt x="297" y="706"/>
                      </a:lnTo>
                      <a:lnTo>
                        <a:pt x="237" y="640"/>
                      </a:lnTo>
                      <a:lnTo>
                        <a:pt x="195" y="543"/>
                      </a:lnTo>
                      <a:lnTo>
                        <a:pt x="237" y="697"/>
                      </a:lnTo>
                      <a:lnTo>
                        <a:pt x="273" y="828"/>
                      </a:lnTo>
                      <a:lnTo>
                        <a:pt x="306" y="961"/>
                      </a:lnTo>
                      <a:lnTo>
                        <a:pt x="327" y="1030"/>
                      </a:lnTo>
                      <a:lnTo>
                        <a:pt x="350" y="1071"/>
                      </a:lnTo>
                      <a:lnTo>
                        <a:pt x="377" y="1107"/>
                      </a:lnTo>
                      <a:lnTo>
                        <a:pt x="423" y="1130"/>
                      </a:lnTo>
                      <a:lnTo>
                        <a:pt x="426" y="1057"/>
                      </a:lnTo>
                      <a:lnTo>
                        <a:pt x="431" y="981"/>
                      </a:lnTo>
                      <a:lnTo>
                        <a:pt x="446" y="900"/>
                      </a:lnTo>
                      <a:lnTo>
                        <a:pt x="446" y="820"/>
                      </a:lnTo>
                      <a:lnTo>
                        <a:pt x="425" y="722"/>
                      </a:lnTo>
                      <a:lnTo>
                        <a:pt x="395" y="649"/>
                      </a:lnTo>
                      <a:lnTo>
                        <a:pt x="359" y="600"/>
                      </a:lnTo>
                      <a:lnTo>
                        <a:pt x="312" y="543"/>
                      </a:lnTo>
                      <a:lnTo>
                        <a:pt x="255" y="446"/>
                      </a:lnTo>
                      <a:lnTo>
                        <a:pt x="204" y="332"/>
                      </a:lnTo>
                      <a:lnTo>
                        <a:pt x="249" y="393"/>
                      </a:lnTo>
                      <a:lnTo>
                        <a:pt x="291" y="479"/>
                      </a:lnTo>
                      <a:lnTo>
                        <a:pt x="344" y="563"/>
                      </a:lnTo>
                      <a:lnTo>
                        <a:pt x="294" y="442"/>
                      </a:lnTo>
                      <a:lnTo>
                        <a:pt x="240" y="288"/>
                      </a:lnTo>
                      <a:lnTo>
                        <a:pt x="177" y="118"/>
                      </a:lnTo>
                      <a:lnTo>
                        <a:pt x="144" y="65"/>
                      </a:ln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0" name="Freeform 292"/>
                <p:cNvSpPr>
                  <a:spLocks/>
                </p:cNvSpPr>
                <p:nvPr/>
              </p:nvSpPr>
              <p:spPr bwMode="auto">
                <a:xfrm>
                  <a:off x="2226" y="2912"/>
                  <a:ext cx="879" cy="962"/>
                </a:xfrm>
                <a:custGeom>
                  <a:avLst/>
                  <a:gdLst>
                    <a:gd name="T0" fmla="*/ 135 w 1757"/>
                    <a:gd name="T1" fmla="*/ 51 h 2886"/>
                    <a:gd name="T2" fmla="*/ 98 w 1757"/>
                    <a:gd name="T3" fmla="*/ 137 h 2886"/>
                    <a:gd name="T4" fmla="*/ 81 w 1757"/>
                    <a:gd name="T5" fmla="*/ 253 h 2886"/>
                    <a:gd name="T6" fmla="*/ 96 w 1757"/>
                    <a:gd name="T7" fmla="*/ 214 h 2886"/>
                    <a:gd name="T8" fmla="*/ 130 w 1757"/>
                    <a:gd name="T9" fmla="*/ 276 h 2886"/>
                    <a:gd name="T10" fmla="*/ 133 w 1757"/>
                    <a:gd name="T11" fmla="*/ 399 h 2886"/>
                    <a:gd name="T12" fmla="*/ 142 w 1757"/>
                    <a:gd name="T13" fmla="*/ 356 h 2886"/>
                    <a:gd name="T14" fmla="*/ 216 w 1757"/>
                    <a:gd name="T15" fmla="*/ 448 h 2886"/>
                    <a:gd name="T16" fmla="*/ 325 w 1757"/>
                    <a:gd name="T17" fmla="*/ 517 h 2886"/>
                    <a:gd name="T18" fmla="*/ 327 w 1757"/>
                    <a:gd name="T19" fmla="*/ 554 h 2886"/>
                    <a:gd name="T20" fmla="*/ 352 w 1757"/>
                    <a:gd name="T21" fmla="*/ 547 h 2886"/>
                    <a:gd name="T22" fmla="*/ 370 w 1757"/>
                    <a:gd name="T23" fmla="*/ 600 h 2886"/>
                    <a:gd name="T24" fmla="*/ 375 w 1757"/>
                    <a:gd name="T25" fmla="*/ 634 h 2886"/>
                    <a:gd name="T26" fmla="*/ 291 w 1757"/>
                    <a:gd name="T27" fmla="*/ 692 h 2886"/>
                    <a:gd name="T28" fmla="*/ 409 w 1757"/>
                    <a:gd name="T29" fmla="*/ 666 h 2886"/>
                    <a:gd name="T30" fmla="*/ 339 w 1757"/>
                    <a:gd name="T31" fmla="*/ 717 h 2886"/>
                    <a:gd name="T32" fmla="*/ 448 w 1757"/>
                    <a:gd name="T33" fmla="*/ 678 h 2886"/>
                    <a:gd name="T34" fmla="*/ 444 w 1757"/>
                    <a:gd name="T35" fmla="*/ 712 h 2886"/>
                    <a:gd name="T36" fmla="*/ 486 w 1757"/>
                    <a:gd name="T37" fmla="*/ 696 h 2886"/>
                    <a:gd name="T38" fmla="*/ 724 w 1757"/>
                    <a:gd name="T39" fmla="*/ 770 h 2886"/>
                    <a:gd name="T40" fmla="*/ 846 w 1757"/>
                    <a:gd name="T41" fmla="*/ 877 h 2886"/>
                    <a:gd name="T42" fmla="*/ 534 w 1757"/>
                    <a:gd name="T43" fmla="*/ 957 h 2886"/>
                    <a:gd name="T44" fmla="*/ 593 w 1757"/>
                    <a:gd name="T45" fmla="*/ 939 h 2886"/>
                    <a:gd name="T46" fmla="*/ 550 w 1757"/>
                    <a:gd name="T47" fmla="*/ 930 h 2886"/>
                    <a:gd name="T48" fmla="*/ 462 w 1757"/>
                    <a:gd name="T49" fmla="*/ 939 h 2886"/>
                    <a:gd name="T50" fmla="*/ 636 w 1757"/>
                    <a:gd name="T51" fmla="*/ 863 h 2886"/>
                    <a:gd name="T52" fmla="*/ 126 w 1757"/>
                    <a:gd name="T53" fmla="*/ 928 h 2886"/>
                    <a:gd name="T54" fmla="*/ 20 w 1757"/>
                    <a:gd name="T55" fmla="*/ 879 h 2886"/>
                    <a:gd name="T56" fmla="*/ 17 w 1757"/>
                    <a:gd name="T57" fmla="*/ 775 h 2886"/>
                    <a:gd name="T58" fmla="*/ 64 w 1757"/>
                    <a:gd name="T59" fmla="*/ 637 h 2886"/>
                    <a:gd name="T60" fmla="*/ 179 w 1757"/>
                    <a:gd name="T61" fmla="*/ 704 h 2886"/>
                    <a:gd name="T62" fmla="*/ 109 w 1757"/>
                    <a:gd name="T63" fmla="*/ 600 h 2886"/>
                    <a:gd name="T64" fmla="*/ 177 w 1757"/>
                    <a:gd name="T65" fmla="*/ 577 h 2886"/>
                    <a:gd name="T66" fmla="*/ 142 w 1757"/>
                    <a:gd name="T67" fmla="*/ 521 h 2886"/>
                    <a:gd name="T68" fmla="*/ 105 w 1757"/>
                    <a:gd name="T69" fmla="*/ 544 h 2886"/>
                    <a:gd name="T70" fmla="*/ 30 w 1757"/>
                    <a:gd name="T71" fmla="*/ 390 h 2886"/>
                    <a:gd name="T72" fmla="*/ 27 w 1757"/>
                    <a:gd name="T73" fmla="*/ 238 h 2886"/>
                    <a:gd name="T74" fmla="*/ 11 w 1757"/>
                    <a:gd name="T75" fmla="*/ 329 h 2886"/>
                    <a:gd name="T76" fmla="*/ 2 w 1757"/>
                    <a:gd name="T77" fmla="*/ 219 h 2886"/>
                    <a:gd name="T78" fmla="*/ 57 w 1757"/>
                    <a:gd name="T79" fmla="*/ 114 h 2886"/>
                    <a:gd name="T80" fmla="*/ 0 w 1757"/>
                    <a:gd name="T81" fmla="*/ 207 h 2886"/>
                    <a:gd name="T82" fmla="*/ 35 w 1757"/>
                    <a:gd name="T83" fmla="*/ 92 h 2886"/>
                    <a:gd name="T84" fmla="*/ 114 w 1757"/>
                    <a:gd name="T85" fmla="*/ 0 h 288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757" h="2886">
                      <a:moveTo>
                        <a:pt x="375" y="61"/>
                      </a:moveTo>
                      <a:lnTo>
                        <a:pt x="323" y="126"/>
                      </a:lnTo>
                      <a:lnTo>
                        <a:pt x="270" y="154"/>
                      </a:lnTo>
                      <a:lnTo>
                        <a:pt x="209" y="256"/>
                      </a:lnTo>
                      <a:lnTo>
                        <a:pt x="198" y="321"/>
                      </a:lnTo>
                      <a:lnTo>
                        <a:pt x="195" y="411"/>
                      </a:lnTo>
                      <a:lnTo>
                        <a:pt x="194" y="492"/>
                      </a:lnTo>
                      <a:lnTo>
                        <a:pt x="179" y="621"/>
                      </a:lnTo>
                      <a:lnTo>
                        <a:pt x="161" y="758"/>
                      </a:lnTo>
                      <a:lnTo>
                        <a:pt x="152" y="905"/>
                      </a:lnTo>
                      <a:lnTo>
                        <a:pt x="179" y="750"/>
                      </a:lnTo>
                      <a:lnTo>
                        <a:pt x="191" y="642"/>
                      </a:lnTo>
                      <a:lnTo>
                        <a:pt x="203" y="570"/>
                      </a:lnTo>
                      <a:lnTo>
                        <a:pt x="227" y="695"/>
                      </a:lnTo>
                      <a:lnTo>
                        <a:pt x="260" y="828"/>
                      </a:lnTo>
                      <a:lnTo>
                        <a:pt x="275" y="909"/>
                      </a:lnTo>
                      <a:lnTo>
                        <a:pt x="269" y="1043"/>
                      </a:lnTo>
                      <a:lnTo>
                        <a:pt x="266" y="1198"/>
                      </a:lnTo>
                      <a:lnTo>
                        <a:pt x="272" y="1343"/>
                      </a:lnTo>
                      <a:lnTo>
                        <a:pt x="278" y="1182"/>
                      </a:lnTo>
                      <a:lnTo>
                        <a:pt x="284" y="1068"/>
                      </a:lnTo>
                      <a:lnTo>
                        <a:pt x="299" y="970"/>
                      </a:lnTo>
                      <a:lnTo>
                        <a:pt x="372" y="1206"/>
                      </a:lnTo>
                      <a:lnTo>
                        <a:pt x="432" y="1343"/>
                      </a:lnTo>
                      <a:lnTo>
                        <a:pt x="461" y="1400"/>
                      </a:lnTo>
                      <a:lnTo>
                        <a:pt x="503" y="1498"/>
                      </a:lnTo>
                      <a:lnTo>
                        <a:pt x="650" y="1551"/>
                      </a:lnTo>
                      <a:lnTo>
                        <a:pt x="719" y="1563"/>
                      </a:lnTo>
                      <a:lnTo>
                        <a:pt x="698" y="1612"/>
                      </a:lnTo>
                      <a:lnTo>
                        <a:pt x="653" y="1661"/>
                      </a:lnTo>
                      <a:lnTo>
                        <a:pt x="503" y="1775"/>
                      </a:lnTo>
                      <a:lnTo>
                        <a:pt x="629" y="1714"/>
                      </a:lnTo>
                      <a:lnTo>
                        <a:pt x="704" y="1640"/>
                      </a:lnTo>
                      <a:lnTo>
                        <a:pt x="773" y="1575"/>
                      </a:lnTo>
                      <a:lnTo>
                        <a:pt x="767" y="1722"/>
                      </a:lnTo>
                      <a:lnTo>
                        <a:pt x="740" y="1799"/>
                      </a:lnTo>
                      <a:lnTo>
                        <a:pt x="662" y="1852"/>
                      </a:lnTo>
                      <a:lnTo>
                        <a:pt x="746" y="1848"/>
                      </a:lnTo>
                      <a:lnTo>
                        <a:pt x="749" y="1901"/>
                      </a:lnTo>
                      <a:lnTo>
                        <a:pt x="740" y="1949"/>
                      </a:lnTo>
                      <a:lnTo>
                        <a:pt x="704" y="1989"/>
                      </a:lnTo>
                      <a:lnTo>
                        <a:pt x="581" y="2075"/>
                      </a:lnTo>
                      <a:lnTo>
                        <a:pt x="746" y="1997"/>
                      </a:lnTo>
                      <a:lnTo>
                        <a:pt x="785" y="1985"/>
                      </a:lnTo>
                      <a:lnTo>
                        <a:pt x="818" y="1997"/>
                      </a:lnTo>
                      <a:lnTo>
                        <a:pt x="815" y="2038"/>
                      </a:lnTo>
                      <a:lnTo>
                        <a:pt x="776" y="2083"/>
                      </a:lnTo>
                      <a:lnTo>
                        <a:pt x="677" y="2152"/>
                      </a:lnTo>
                      <a:lnTo>
                        <a:pt x="818" y="2083"/>
                      </a:lnTo>
                      <a:lnTo>
                        <a:pt x="857" y="2022"/>
                      </a:lnTo>
                      <a:lnTo>
                        <a:pt x="896" y="2034"/>
                      </a:lnTo>
                      <a:lnTo>
                        <a:pt x="929" y="2054"/>
                      </a:lnTo>
                      <a:lnTo>
                        <a:pt x="917" y="2099"/>
                      </a:lnTo>
                      <a:lnTo>
                        <a:pt x="887" y="2136"/>
                      </a:lnTo>
                      <a:lnTo>
                        <a:pt x="815" y="2196"/>
                      </a:lnTo>
                      <a:lnTo>
                        <a:pt x="917" y="2148"/>
                      </a:lnTo>
                      <a:lnTo>
                        <a:pt x="971" y="2087"/>
                      </a:lnTo>
                      <a:lnTo>
                        <a:pt x="1040" y="2115"/>
                      </a:lnTo>
                      <a:lnTo>
                        <a:pt x="1260" y="2216"/>
                      </a:lnTo>
                      <a:lnTo>
                        <a:pt x="1447" y="2310"/>
                      </a:lnTo>
                      <a:lnTo>
                        <a:pt x="1586" y="2387"/>
                      </a:lnTo>
                      <a:lnTo>
                        <a:pt x="1634" y="2489"/>
                      </a:lnTo>
                      <a:lnTo>
                        <a:pt x="1691" y="2630"/>
                      </a:lnTo>
                      <a:lnTo>
                        <a:pt x="1757" y="2886"/>
                      </a:lnTo>
                      <a:lnTo>
                        <a:pt x="1115" y="2886"/>
                      </a:lnTo>
                      <a:lnTo>
                        <a:pt x="1067" y="2870"/>
                      </a:lnTo>
                      <a:lnTo>
                        <a:pt x="1230" y="2825"/>
                      </a:lnTo>
                      <a:lnTo>
                        <a:pt x="1486" y="2691"/>
                      </a:lnTo>
                      <a:lnTo>
                        <a:pt x="1185" y="2817"/>
                      </a:lnTo>
                      <a:lnTo>
                        <a:pt x="1046" y="2854"/>
                      </a:lnTo>
                      <a:lnTo>
                        <a:pt x="947" y="2825"/>
                      </a:lnTo>
                      <a:lnTo>
                        <a:pt x="1100" y="2789"/>
                      </a:lnTo>
                      <a:lnTo>
                        <a:pt x="1417" y="2650"/>
                      </a:lnTo>
                      <a:lnTo>
                        <a:pt x="1073" y="2776"/>
                      </a:lnTo>
                      <a:lnTo>
                        <a:pt x="923" y="2817"/>
                      </a:lnTo>
                      <a:lnTo>
                        <a:pt x="899" y="2801"/>
                      </a:lnTo>
                      <a:lnTo>
                        <a:pt x="1037" y="2736"/>
                      </a:lnTo>
                      <a:lnTo>
                        <a:pt x="1272" y="2589"/>
                      </a:lnTo>
                      <a:lnTo>
                        <a:pt x="998" y="2740"/>
                      </a:lnTo>
                      <a:lnTo>
                        <a:pt x="857" y="2793"/>
                      </a:lnTo>
                      <a:lnTo>
                        <a:pt x="251" y="2785"/>
                      </a:lnTo>
                      <a:lnTo>
                        <a:pt x="176" y="2760"/>
                      </a:lnTo>
                      <a:lnTo>
                        <a:pt x="107" y="2728"/>
                      </a:lnTo>
                      <a:lnTo>
                        <a:pt x="39" y="2638"/>
                      </a:lnTo>
                      <a:lnTo>
                        <a:pt x="24" y="2542"/>
                      </a:lnTo>
                      <a:lnTo>
                        <a:pt x="18" y="2456"/>
                      </a:lnTo>
                      <a:lnTo>
                        <a:pt x="33" y="2326"/>
                      </a:lnTo>
                      <a:lnTo>
                        <a:pt x="78" y="2160"/>
                      </a:lnTo>
                      <a:lnTo>
                        <a:pt x="113" y="2030"/>
                      </a:lnTo>
                      <a:lnTo>
                        <a:pt x="128" y="1912"/>
                      </a:lnTo>
                      <a:lnTo>
                        <a:pt x="179" y="1897"/>
                      </a:lnTo>
                      <a:lnTo>
                        <a:pt x="224" y="1981"/>
                      </a:lnTo>
                      <a:lnTo>
                        <a:pt x="357" y="2111"/>
                      </a:lnTo>
                      <a:lnTo>
                        <a:pt x="239" y="1969"/>
                      </a:lnTo>
                      <a:lnTo>
                        <a:pt x="203" y="1889"/>
                      </a:lnTo>
                      <a:lnTo>
                        <a:pt x="218" y="1799"/>
                      </a:lnTo>
                      <a:lnTo>
                        <a:pt x="375" y="1742"/>
                      </a:lnTo>
                      <a:lnTo>
                        <a:pt x="485" y="1657"/>
                      </a:lnTo>
                      <a:lnTo>
                        <a:pt x="354" y="1730"/>
                      </a:lnTo>
                      <a:lnTo>
                        <a:pt x="221" y="1771"/>
                      </a:lnTo>
                      <a:lnTo>
                        <a:pt x="227" y="1649"/>
                      </a:lnTo>
                      <a:lnTo>
                        <a:pt x="284" y="1563"/>
                      </a:lnTo>
                      <a:lnTo>
                        <a:pt x="326" y="1429"/>
                      </a:lnTo>
                      <a:lnTo>
                        <a:pt x="272" y="1551"/>
                      </a:lnTo>
                      <a:lnTo>
                        <a:pt x="209" y="1632"/>
                      </a:lnTo>
                      <a:lnTo>
                        <a:pt x="146" y="1620"/>
                      </a:lnTo>
                      <a:lnTo>
                        <a:pt x="110" y="1396"/>
                      </a:lnTo>
                      <a:lnTo>
                        <a:pt x="60" y="1170"/>
                      </a:lnTo>
                      <a:lnTo>
                        <a:pt x="36" y="1019"/>
                      </a:lnTo>
                      <a:lnTo>
                        <a:pt x="39" y="880"/>
                      </a:lnTo>
                      <a:lnTo>
                        <a:pt x="54" y="715"/>
                      </a:lnTo>
                      <a:lnTo>
                        <a:pt x="36" y="803"/>
                      </a:lnTo>
                      <a:lnTo>
                        <a:pt x="24" y="905"/>
                      </a:lnTo>
                      <a:lnTo>
                        <a:pt x="21" y="986"/>
                      </a:lnTo>
                      <a:lnTo>
                        <a:pt x="6" y="844"/>
                      </a:lnTo>
                      <a:lnTo>
                        <a:pt x="3" y="734"/>
                      </a:lnTo>
                      <a:lnTo>
                        <a:pt x="3" y="658"/>
                      </a:lnTo>
                      <a:lnTo>
                        <a:pt x="24" y="545"/>
                      </a:lnTo>
                      <a:lnTo>
                        <a:pt x="60" y="439"/>
                      </a:lnTo>
                      <a:lnTo>
                        <a:pt x="113" y="342"/>
                      </a:lnTo>
                      <a:lnTo>
                        <a:pt x="57" y="423"/>
                      </a:lnTo>
                      <a:lnTo>
                        <a:pt x="30" y="492"/>
                      </a:lnTo>
                      <a:lnTo>
                        <a:pt x="0" y="621"/>
                      </a:lnTo>
                      <a:lnTo>
                        <a:pt x="6" y="529"/>
                      </a:lnTo>
                      <a:lnTo>
                        <a:pt x="24" y="411"/>
                      </a:lnTo>
                      <a:lnTo>
                        <a:pt x="69" y="277"/>
                      </a:lnTo>
                      <a:lnTo>
                        <a:pt x="107" y="142"/>
                      </a:lnTo>
                      <a:lnTo>
                        <a:pt x="158" y="77"/>
                      </a:lnTo>
                      <a:lnTo>
                        <a:pt x="227" y="0"/>
                      </a:lnTo>
                      <a:lnTo>
                        <a:pt x="302" y="12"/>
                      </a:lnTo>
                      <a:lnTo>
                        <a:pt x="375" y="61"/>
                      </a:lnTo>
                      <a:close/>
                    </a:path>
                  </a:pathLst>
                </a:custGeom>
                <a:solidFill>
                  <a:srgbClr val="006666"/>
                </a:solidFill>
                <a:ln w="9525">
                  <a:solidFill>
                    <a:srgbClr val="333333"/>
                  </a:solidFill>
                  <a:round/>
                  <a:headEnd/>
                  <a:tailEnd/>
                </a:ln>
              </p:spPr>
              <p:txBody>
                <a:bodyPr/>
                <a:lstStyle/>
                <a:p>
                  <a:endParaRPr lang="zh-CN" altLang="en-US"/>
                </a:p>
              </p:txBody>
            </p:sp>
            <p:sp>
              <p:nvSpPr>
                <p:cNvPr id="4121" name="Freeform 293"/>
                <p:cNvSpPr>
                  <a:spLocks/>
                </p:cNvSpPr>
                <p:nvPr/>
              </p:nvSpPr>
              <p:spPr bwMode="auto">
                <a:xfrm>
                  <a:off x="2284" y="3458"/>
                  <a:ext cx="43" cy="83"/>
                </a:xfrm>
                <a:custGeom>
                  <a:avLst/>
                  <a:gdLst>
                    <a:gd name="T0" fmla="*/ 9 w 85"/>
                    <a:gd name="T1" fmla="*/ 0 h 249"/>
                    <a:gd name="T2" fmla="*/ 41 w 85"/>
                    <a:gd name="T3" fmla="*/ 4 h 249"/>
                    <a:gd name="T4" fmla="*/ 43 w 85"/>
                    <a:gd name="T5" fmla="*/ 37 h 249"/>
                    <a:gd name="T6" fmla="*/ 38 w 85"/>
                    <a:gd name="T7" fmla="*/ 72 h 249"/>
                    <a:gd name="T8" fmla="*/ 8 w 85"/>
                    <a:gd name="T9" fmla="*/ 83 h 249"/>
                    <a:gd name="T10" fmla="*/ 0 w 85"/>
                    <a:gd name="T11" fmla="*/ 70 h 249"/>
                    <a:gd name="T12" fmla="*/ 0 w 85"/>
                    <a:gd name="T13" fmla="*/ 20 h 249"/>
                    <a:gd name="T14" fmla="*/ 9 w 85"/>
                    <a:gd name="T15" fmla="*/ 0 h 24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5" h="249">
                      <a:moveTo>
                        <a:pt x="18" y="0"/>
                      </a:moveTo>
                      <a:lnTo>
                        <a:pt x="82" y="12"/>
                      </a:lnTo>
                      <a:lnTo>
                        <a:pt x="85" y="112"/>
                      </a:lnTo>
                      <a:lnTo>
                        <a:pt x="76" y="217"/>
                      </a:lnTo>
                      <a:lnTo>
                        <a:pt x="15" y="249"/>
                      </a:lnTo>
                      <a:lnTo>
                        <a:pt x="0" y="209"/>
                      </a:lnTo>
                      <a:lnTo>
                        <a:pt x="0" y="61"/>
                      </a:lnTo>
                      <a:lnTo>
                        <a:pt x="18" y="0"/>
                      </a:lnTo>
                      <a:close/>
                    </a:path>
                  </a:pathLst>
                </a:custGeom>
                <a:solidFill>
                  <a:srgbClr val="000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2" name="Freeform 294"/>
                <p:cNvSpPr>
                  <a:spLocks/>
                </p:cNvSpPr>
                <p:nvPr/>
              </p:nvSpPr>
              <p:spPr bwMode="auto">
                <a:xfrm>
                  <a:off x="2346" y="3727"/>
                  <a:ext cx="413" cy="47"/>
                </a:xfrm>
                <a:custGeom>
                  <a:avLst/>
                  <a:gdLst>
                    <a:gd name="T0" fmla="*/ 413 w 827"/>
                    <a:gd name="T1" fmla="*/ 0 h 142"/>
                    <a:gd name="T2" fmla="*/ 301 w 827"/>
                    <a:gd name="T3" fmla="*/ 22 h 142"/>
                    <a:gd name="T4" fmla="*/ 216 w 827"/>
                    <a:gd name="T5" fmla="*/ 33 h 142"/>
                    <a:gd name="T6" fmla="*/ 129 w 827"/>
                    <a:gd name="T7" fmla="*/ 39 h 142"/>
                    <a:gd name="T8" fmla="*/ 63 w 827"/>
                    <a:gd name="T9" fmla="*/ 42 h 142"/>
                    <a:gd name="T10" fmla="*/ 0 w 827"/>
                    <a:gd name="T11" fmla="*/ 39 h 142"/>
                    <a:gd name="T12" fmla="*/ 60 w 827"/>
                    <a:gd name="T13" fmla="*/ 47 h 142"/>
                    <a:gd name="T14" fmla="*/ 160 w 827"/>
                    <a:gd name="T15" fmla="*/ 47 h 142"/>
                    <a:gd name="T16" fmla="*/ 268 w 827"/>
                    <a:gd name="T17" fmla="*/ 34 h 142"/>
                    <a:gd name="T18" fmla="*/ 323 w 827"/>
                    <a:gd name="T19" fmla="*/ 25 h 142"/>
                    <a:gd name="T20" fmla="*/ 413 w 827"/>
                    <a:gd name="T21" fmla="*/ 0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27" h="142">
                      <a:moveTo>
                        <a:pt x="827" y="0"/>
                      </a:moveTo>
                      <a:lnTo>
                        <a:pt x="603" y="67"/>
                      </a:lnTo>
                      <a:lnTo>
                        <a:pt x="432" y="100"/>
                      </a:lnTo>
                      <a:lnTo>
                        <a:pt x="258" y="119"/>
                      </a:lnTo>
                      <a:lnTo>
                        <a:pt x="127" y="127"/>
                      </a:lnTo>
                      <a:lnTo>
                        <a:pt x="0" y="119"/>
                      </a:lnTo>
                      <a:lnTo>
                        <a:pt x="121" y="142"/>
                      </a:lnTo>
                      <a:lnTo>
                        <a:pt x="321" y="142"/>
                      </a:lnTo>
                      <a:lnTo>
                        <a:pt x="537" y="104"/>
                      </a:lnTo>
                      <a:lnTo>
                        <a:pt x="647" y="76"/>
                      </a:lnTo>
                      <a:lnTo>
                        <a:pt x="827" y="0"/>
                      </a:lnTo>
                      <a:close/>
                    </a:path>
                  </a:pathLst>
                </a:custGeom>
                <a:solidFill>
                  <a:srgbClr val="000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3" name="Freeform 295"/>
                <p:cNvSpPr>
                  <a:spLocks/>
                </p:cNvSpPr>
                <p:nvPr/>
              </p:nvSpPr>
              <p:spPr bwMode="auto">
                <a:xfrm>
                  <a:off x="2262" y="2544"/>
                  <a:ext cx="371" cy="466"/>
                </a:xfrm>
                <a:custGeom>
                  <a:avLst/>
                  <a:gdLst>
                    <a:gd name="T0" fmla="*/ 204 w 742"/>
                    <a:gd name="T1" fmla="*/ 182 h 1398"/>
                    <a:gd name="T2" fmla="*/ 192 w 742"/>
                    <a:gd name="T3" fmla="*/ 160 h 1398"/>
                    <a:gd name="T4" fmla="*/ 176 w 742"/>
                    <a:gd name="T5" fmla="*/ 158 h 1398"/>
                    <a:gd name="T6" fmla="*/ 162 w 742"/>
                    <a:gd name="T7" fmla="*/ 162 h 1398"/>
                    <a:gd name="T8" fmla="*/ 155 w 742"/>
                    <a:gd name="T9" fmla="*/ 176 h 1398"/>
                    <a:gd name="T10" fmla="*/ 153 w 742"/>
                    <a:gd name="T11" fmla="*/ 188 h 1398"/>
                    <a:gd name="T12" fmla="*/ 157 w 742"/>
                    <a:gd name="T13" fmla="*/ 217 h 1398"/>
                    <a:gd name="T14" fmla="*/ 166 w 742"/>
                    <a:gd name="T15" fmla="*/ 231 h 1398"/>
                    <a:gd name="T16" fmla="*/ 170 w 742"/>
                    <a:gd name="T17" fmla="*/ 248 h 1398"/>
                    <a:gd name="T18" fmla="*/ 175 w 742"/>
                    <a:gd name="T19" fmla="*/ 270 h 1398"/>
                    <a:gd name="T20" fmla="*/ 186 w 742"/>
                    <a:gd name="T21" fmla="*/ 296 h 1398"/>
                    <a:gd name="T22" fmla="*/ 207 w 742"/>
                    <a:gd name="T23" fmla="*/ 330 h 1398"/>
                    <a:gd name="T24" fmla="*/ 224 w 742"/>
                    <a:gd name="T25" fmla="*/ 362 h 1398"/>
                    <a:gd name="T26" fmla="*/ 242 w 742"/>
                    <a:gd name="T27" fmla="*/ 405 h 1398"/>
                    <a:gd name="T28" fmla="*/ 252 w 742"/>
                    <a:gd name="T29" fmla="*/ 438 h 1398"/>
                    <a:gd name="T30" fmla="*/ 255 w 742"/>
                    <a:gd name="T31" fmla="*/ 466 h 1398"/>
                    <a:gd name="T32" fmla="*/ 209 w 742"/>
                    <a:gd name="T33" fmla="*/ 423 h 1398"/>
                    <a:gd name="T34" fmla="*/ 164 w 742"/>
                    <a:gd name="T35" fmla="*/ 397 h 1398"/>
                    <a:gd name="T36" fmla="*/ 138 w 742"/>
                    <a:gd name="T37" fmla="*/ 383 h 1398"/>
                    <a:gd name="T38" fmla="*/ 106 w 742"/>
                    <a:gd name="T39" fmla="*/ 374 h 1398"/>
                    <a:gd name="T40" fmla="*/ 72 w 742"/>
                    <a:gd name="T41" fmla="*/ 375 h 1398"/>
                    <a:gd name="T42" fmla="*/ 36 w 742"/>
                    <a:gd name="T43" fmla="*/ 394 h 1398"/>
                    <a:gd name="T44" fmla="*/ 3 w 742"/>
                    <a:gd name="T45" fmla="*/ 429 h 1398"/>
                    <a:gd name="T46" fmla="*/ 0 w 742"/>
                    <a:gd name="T47" fmla="*/ 400 h 1398"/>
                    <a:gd name="T48" fmla="*/ 18 w 742"/>
                    <a:gd name="T49" fmla="*/ 366 h 1398"/>
                    <a:gd name="T50" fmla="*/ 42 w 742"/>
                    <a:gd name="T51" fmla="*/ 324 h 1398"/>
                    <a:gd name="T52" fmla="*/ 53 w 742"/>
                    <a:gd name="T53" fmla="*/ 296 h 1398"/>
                    <a:gd name="T54" fmla="*/ 54 w 742"/>
                    <a:gd name="T55" fmla="*/ 266 h 1398"/>
                    <a:gd name="T56" fmla="*/ 48 w 742"/>
                    <a:gd name="T57" fmla="*/ 243 h 1398"/>
                    <a:gd name="T58" fmla="*/ 34 w 742"/>
                    <a:gd name="T59" fmla="*/ 225 h 1398"/>
                    <a:gd name="T60" fmla="*/ 24 w 742"/>
                    <a:gd name="T61" fmla="*/ 197 h 1398"/>
                    <a:gd name="T62" fmla="*/ 21 w 742"/>
                    <a:gd name="T63" fmla="*/ 177 h 1398"/>
                    <a:gd name="T64" fmla="*/ 13 w 742"/>
                    <a:gd name="T65" fmla="*/ 152 h 1398"/>
                    <a:gd name="T66" fmla="*/ 12 w 742"/>
                    <a:gd name="T67" fmla="*/ 122 h 1398"/>
                    <a:gd name="T68" fmla="*/ 18 w 742"/>
                    <a:gd name="T69" fmla="*/ 100 h 1398"/>
                    <a:gd name="T70" fmla="*/ 29 w 742"/>
                    <a:gd name="T71" fmla="*/ 80 h 1398"/>
                    <a:gd name="T72" fmla="*/ 40 w 742"/>
                    <a:gd name="T73" fmla="*/ 54 h 1398"/>
                    <a:gd name="T74" fmla="*/ 62 w 742"/>
                    <a:gd name="T75" fmla="*/ 31 h 1398"/>
                    <a:gd name="T76" fmla="*/ 85 w 742"/>
                    <a:gd name="T77" fmla="*/ 17 h 1398"/>
                    <a:gd name="T78" fmla="*/ 120 w 742"/>
                    <a:gd name="T79" fmla="*/ 8 h 1398"/>
                    <a:gd name="T80" fmla="*/ 157 w 742"/>
                    <a:gd name="T81" fmla="*/ 1 h 1398"/>
                    <a:gd name="T82" fmla="*/ 219 w 742"/>
                    <a:gd name="T83" fmla="*/ 0 h 1398"/>
                    <a:gd name="T84" fmla="*/ 252 w 742"/>
                    <a:gd name="T85" fmla="*/ 4 h 1398"/>
                    <a:gd name="T86" fmla="*/ 285 w 742"/>
                    <a:gd name="T87" fmla="*/ 12 h 1398"/>
                    <a:gd name="T88" fmla="*/ 316 w 742"/>
                    <a:gd name="T89" fmla="*/ 23 h 1398"/>
                    <a:gd name="T90" fmla="*/ 336 w 742"/>
                    <a:gd name="T91" fmla="*/ 38 h 1398"/>
                    <a:gd name="T92" fmla="*/ 359 w 742"/>
                    <a:gd name="T93" fmla="*/ 58 h 1398"/>
                    <a:gd name="T94" fmla="*/ 370 w 742"/>
                    <a:gd name="T95" fmla="*/ 88 h 1398"/>
                    <a:gd name="T96" fmla="*/ 371 w 742"/>
                    <a:gd name="T97" fmla="*/ 113 h 1398"/>
                    <a:gd name="T98" fmla="*/ 362 w 742"/>
                    <a:gd name="T99" fmla="*/ 134 h 1398"/>
                    <a:gd name="T100" fmla="*/ 338 w 742"/>
                    <a:gd name="T101" fmla="*/ 113 h 1398"/>
                    <a:gd name="T102" fmla="*/ 307 w 742"/>
                    <a:gd name="T103" fmla="*/ 101 h 1398"/>
                    <a:gd name="T104" fmla="*/ 265 w 742"/>
                    <a:gd name="T105" fmla="*/ 96 h 1398"/>
                    <a:gd name="T106" fmla="*/ 276 w 742"/>
                    <a:gd name="T107" fmla="*/ 134 h 1398"/>
                    <a:gd name="T108" fmla="*/ 229 w 742"/>
                    <a:gd name="T109" fmla="*/ 121 h 1398"/>
                    <a:gd name="T110" fmla="*/ 243 w 742"/>
                    <a:gd name="T111" fmla="*/ 151 h 1398"/>
                    <a:gd name="T112" fmla="*/ 210 w 742"/>
                    <a:gd name="T113" fmla="*/ 149 h 1398"/>
                    <a:gd name="T114" fmla="*/ 204 w 742"/>
                    <a:gd name="T115" fmla="*/ 182 h 139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42" h="1398">
                      <a:moveTo>
                        <a:pt x="407" y="546"/>
                      </a:moveTo>
                      <a:lnTo>
                        <a:pt x="383" y="481"/>
                      </a:lnTo>
                      <a:lnTo>
                        <a:pt x="352" y="474"/>
                      </a:lnTo>
                      <a:lnTo>
                        <a:pt x="324" y="486"/>
                      </a:lnTo>
                      <a:lnTo>
                        <a:pt x="310" y="527"/>
                      </a:lnTo>
                      <a:lnTo>
                        <a:pt x="306" y="564"/>
                      </a:lnTo>
                      <a:lnTo>
                        <a:pt x="314" y="652"/>
                      </a:lnTo>
                      <a:lnTo>
                        <a:pt x="331" y="694"/>
                      </a:lnTo>
                      <a:lnTo>
                        <a:pt x="339" y="745"/>
                      </a:lnTo>
                      <a:lnTo>
                        <a:pt x="349" y="811"/>
                      </a:lnTo>
                      <a:lnTo>
                        <a:pt x="372" y="889"/>
                      </a:lnTo>
                      <a:lnTo>
                        <a:pt x="413" y="990"/>
                      </a:lnTo>
                      <a:lnTo>
                        <a:pt x="447" y="1085"/>
                      </a:lnTo>
                      <a:lnTo>
                        <a:pt x="483" y="1215"/>
                      </a:lnTo>
                      <a:lnTo>
                        <a:pt x="504" y="1313"/>
                      </a:lnTo>
                      <a:lnTo>
                        <a:pt x="510" y="1398"/>
                      </a:lnTo>
                      <a:lnTo>
                        <a:pt x="417" y="1268"/>
                      </a:lnTo>
                      <a:lnTo>
                        <a:pt x="327" y="1191"/>
                      </a:lnTo>
                      <a:lnTo>
                        <a:pt x="275" y="1150"/>
                      </a:lnTo>
                      <a:lnTo>
                        <a:pt x="212" y="1121"/>
                      </a:lnTo>
                      <a:lnTo>
                        <a:pt x="143" y="1125"/>
                      </a:lnTo>
                      <a:lnTo>
                        <a:pt x="71" y="1182"/>
                      </a:lnTo>
                      <a:lnTo>
                        <a:pt x="6" y="1288"/>
                      </a:lnTo>
                      <a:lnTo>
                        <a:pt x="0" y="1199"/>
                      </a:lnTo>
                      <a:lnTo>
                        <a:pt x="36" y="1097"/>
                      </a:lnTo>
                      <a:lnTo>
                        <a:pt x="84" y="973"/>
                      </a:lnTo>
                      <a:lnTo>
                        <a:pt x="105" y="888"/>
                      </a:lnTo>
                      <a:lnTo>
                        <a:pt x="108" y="798"/>
                      </a:lnTo>
                      <a:lnTo>
                        <a:pt x="96" y="729"/>
                      </a:lnTo>
                      <a:lnTo>
                        <a:pt x="68" y="676"/>
                      </a:lnTo>
                      <a:lnTo>
                        <a:pt x="47" y="591"/>
                      </a:lnTo>
                      <a:lnTo>
                        <a:pt x="41" y="530"/>
                      </a:lnTo>
                      <a:lnTo>
                        <a:pt x="26" y="456"/>
                      </a:lnTo>
                      <a:lnTo>
                        <a:pt x="23" y="367"/>
                      </a:lnTo>
                      <a:lnTo>
                        <a:pt x="35" y="300"/>
                      </a:lnTo>
                      <a:lnTo>
                        <a:pt x="57" y="241"/>
                      </a:lnTo>
                      <a:lnTo>
                        <a:pt x="80" y="162"/>
                      </a:lnTo>
                      <a:lnTo>
                        <a:pt x="123" y="94"/>
                      </a:lnTo>
                      <a:lnTo>
                        <a:pt x="170" y="52"/>
                      </a:lnTo>
                      <a:lnTo>
                        <a:pt x="239" y="25"/>
                      </a:lnTo>
                      <a:lnTo>
                        <a:pt x="314" y="3"/>
                      </a:lnTo>
                      <a:lnTo>
                        <a:pt x="438" y="0"/>
                      </a:lnTo>
                      <a:lnTo>
                        <a:pt x="503" y="11"/>
                      </a:lnTo>
                      <a:lnTo>
                        <a:pt x="569" y="37"/>
                      </a:lnTo>
                      <a:lnTo>
                        <a:pt x="631" y="68"/>
                      </a:lnTo>
                      <a:lnTo>
                        <a:pt x="671" y="114"/>
                      </a:lnTo>
                      <a:lnTo>
                        <a:pt x="718" y="174"/>
                      </a:lnTo>
                      <a:lnTo>
                        <a:pt x="739" y="264"/>
                      </a:lnTo>
                      <a:lnTo>
                        <a:pt x="742" y="340"/>
                      </a:lnTo>
                      <a:lnTo>
                        <a:pt x="724" y="403"/>
                      </a:lnTo>
                      <a:lnTo>
                        <a:pt x="676" y="340"/>
                      </a:lnTo>
                      <a:lnTo>
                        <a:pt x="613" y="304"/>
                      </a:lnTo>
                      <a:lnTo>
                        <a:pt x="530" y="288"/>
                      </a:lnTo>
                      <a:lnTo>
                        <a:pt x="551" y="403"/>
                      </a:lnTo>
                      <a:lnTo>
                        <a:pt x="458" y="363"/>
                      </a:lnTo>
                      <a:lnTo>
                        <a:pt x="485" y="452"/>
                      </a:lnTo>
                      <a:lnTo>
                        <a:pt x="419" y="448"/>
                      </a:lnTo>
                      <a:lnTo>
                        <a:pt x="407" y="5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124" name="Group 296"/>
                <p:cNvGrpSpPr>
                  <a:grpSpLocks/>
                </p:cNvGrpSpPr>
                <p:nvPr/>
              </p:nvGrpSpPr>
              <p:grpSpPr bwMode="auto">
                <a:xfrm>
                  <a:off x="2118" y="3270"/>
                  <a:ext cx="284" cy="487"/>
                  <a:chOff x="2118" y="3270"/>
                  <a:chExt cx="284" cy="487"/>
                </a:xfrm>
              </p:grpSpPr>
              <p:sp>
                <p:nvSpPr>
                  <p:cNvPr id="4125" name="Freeform 297"/>
                  <p:cNvSpPr>
                    <a:spLocks/>
                  </p:cNvSpPr>
                  <p:nvPr/>
                </p:nvSpPr>
                <p:spPr bwMode="auto">
                  <a:xfrm>
                    <a:off x="2118" y="3270"/>
                    <a:ext cx="284" cy="487"/>
                  </a:xfrm>
                  <a:custGeom>
                    <a:avLst/>
                    <a:gdLst>
                      <a:gd name="T0" fmla="*/ 157 w 570"/>
                      <a:gd name="T1" fmla="*/ 71 h 1463"/>
                      <a:gd name="T2" fmla="*/ 106 w 570"/>
                      <a:gd name="T3" fmla="*/ 66 h 1463"/>
                      <a:gd name="T4" fmla="*/ 74 w 570"/>
                      <a:gd name="T5" fmla="*/ 55 h 1463"/>
                      <a:gd name="T6" fmla="*/ 64 w 570"/>
                      <a:gd name="T7" fmla="*/ 37 h 1463"/>
                      <a:gd name="T8" fmla="*/ 64 w 570"/>
                      <a:gd name="T9" fmla="*/ 21 h 1463"/>
                      <a:gd name="T10" fmla="*/ 56 w 570"/>
                      <a:gd name="T11" fmla="*/ 8 h 1463"/>
                      <a:gd name="T12" fmla="*/ 27 w 570"/>
                      <a:gd name="T13" fmla="*/ 0 h 1463"/>
                      <a:gd name="T14" fmla="*/ 0 w 570"/>
                      <a:gd name="T15" fmla="*/ 2 h 1463"/>
                      <a:gd name="T16" fmla="*/ 33 w 570"/>
                      <a:gd name="T17" fmla="*/ 379 h 1463"/>
                      <a:gd name="T18" fmla="*/ 56 w 570"/>
                      <a:gd name="T19" fmla="*/ 413 h 1463"/>
                      <a:gd name="T20" fmla="*/ 85 w 570"/>
                      <a:gd name="T21" fmla="*/ 448 h 1463"/>
                      <a:gd name="T22" fmla="*/ 127 w 570"/>
                      <a:gd name="T23" fmla="*/ 474 h 1463"/>
                      <a:gd name="T24" fmla="*/ 174 w 570"/>
                      <a:gd name="T25" fmla="*/ 482 h 1463"/>
                      <a:gd name="T26" fmla="*/ 238 w 570"/>
                      <a:gd name="T27" fmla="*/ 487 h 1463"/>
                      <a:gd name="T28" fmla="*/ 276 w 570"/>
                      <a:gd name="T29" fmla="*/ 479 h 1463"/>
                      <a:gd name="T30" fmla="*/ 284 w 570"/>
                      <a:gd name="T31" fmla="*/ 453 h 1463"/>
                      <a:gd name="T32" fmla="*/ 280 w 570"/>
                      <a:gd name="T33" fmla="*/ 419 h 1463"/>
                      <a:gd name="T34" fmla="*/ 253 w 570"/>
                      <a:gd name="T35" fmla="*/ 313 h 1463"/>
                      <a:gd name="T36" fmla="*/ 230 w 570"/>
                      <a:gd name="T37" fmla="*/ 208 h 1463"/>
                      <a:gd name="T38" fmla="*/ 220 w 570"/>
                      <a:gd name="T39" fmla="*/ 129 h 1463"/>
                      <a:gd name="T40" fmla="*/ 220 w 570"/>
                      <a:gd name="T41" fmla="*/ 108 h 1463"/>
                      <a:gd name="T42" fmla="*/ 205 w 570"/>
                      <a:gd name="T43" fmla="*/ 79 h 1463"/>
                      <a:gd name="T44" fmla="*/ 188 w 570"/>
                      <a:gd name="T45" fmla="*/ 71 h 1463"/>
                      <a:gd name="T46" fmla="*/ 157 w 570"/>
                      <a:gd name="T47" fmla="*/ 71 h 14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0" h="1463">
                        <a:moveTo>
                          <a:pt x="316" y="212"/>
                        </a:moveTo>
                        <a:lnTo>
                          <a:pt x="213" y="197"/>
                        </a:lnTo>
                        <a:lnTo>
                          <a:pt x="149" y="165"/>
                        </a:lnTo>
                        <a:lnTo>
                          <a:pt x="128" y="110"/>
                        </a:lnTo>
                        <a:lnTo>
                          <a:pt x="128" y="62"/>
                        </a:lnTo>
                        <a:lnTo>
                          <a:pt x="112" y="23"/>
                        </a:lnTo>
                        <a:lnTo>
                          <a:pt x="54" y="0"/>
                        </a:lnTo>
                        <a:lnTo>
                          <a:pt x="0" y="7"/>
                        </a:lnTo>
                        <a:lnTo>
                          <a:pt x="66" y="1138"/>
                        </a:lnTo>
                        <a:lnTo>
                          <a:pt x="112" y="1242"/>
                        </a:lnTo>
                        <a:lnTo>
                          <a:pt x="170" y="1345"/>
                        </a:lnTo>
                        <a:lnTo>
                          <a:pt x="254" y="1423"/>
                        </a:lnTo>
                        <a:lnTo>
                          <a:pt x="349" y="1448"/>
                        </a:lnTo>
                        <a:lnTo>
                          <a:pt x="478" y="1463"/>
                        </a:lnTo>
                        <a:lnTo>
                          <a:pt x="553" y="1440"/>
                        </a:lnTo>
                        <a:lnTo>
                          <a:pt x="570" y="1361"/>
                        </a:lnTo>
                        <a:lnTo>
                          <a:pt x="561" y="1258"/>
                        </a:lnTo>
                        <a:lnTo>
                          <a:pt x="507" y="940"/>
                        </a:lnTo>
                        <a:lnTo>
                          <a:pt x="461" y="624"/>
                        </a:lnTo>
                        <a:lnTo>
                          <a:pt x="441" y="387"/>
                        </a:lnTo>
                        <a:lnTo>
                          <a:pt x="441" y="323"/>
                        </a:lnTo>
                        <a:lnTo>
                          <a:pt x="411" y="236"/>
                        </a:lnTo>
                        <a:lnTo>
                          <a:pt x="378" y="212"/>
                        </a:lnTo>
                        <a:lnTo>
                          <a:pt x="316" y="212"/>
                        </a:lnTo>
                        <a:close/>
                      </a:path>
                    </a:pathLst>
                  </a:custGeom>
                  <a:gradFill rotWithShape="0">
                    <a:gsLst>
                      <a:gs pos="0">
                        <a:srgbClr val="404040"/>
                      </a:gs>
                      <a:gs pos="100000">
                        <a:srgbClr val="1E1E1E"/>
                      </a:gs>
                    </a:gsLst>
                    <a:lin ang="5400000" scaled="1"/>
                  </a:gradFill>
                  <a:ln w="6350">
                    <a:solidFill>
                      <a:srgbClr val="000000"/>
                    </a:solidFill>
                    <a:prstDash val="solid"/>
                    <a:round/>
                    <a:headEnd/>
                    <a:tailEnd/>
                  </a:ln>
                </p:spPr>
                <p:txBody>
                  <a:bodyPr/>
                  <a:lstStyle/>
                  <a:p>
                    <a:endParaRPr lang="zh-CN" altLang="en-US"/>
                  </a:p>
                </p:txBody>
              </p:sp>
              <p:sp>
                <p:nvSpPr>
                  <p:cNvPr id="4126" name="Freeform 298"/>
                  <p:cNvSpPr>
                    <a:spLocks/>
                  </p:cNvSpPr>
                  <p:nvPr/>
                </p:nvSpPr>
                <p:spPr bwMode="auto">
                  <a:xfrm>
                    <a:off x="2124" y="3293"/>
                    <a:ext cx="244" cy="448"/>
                  </a:xfrm>
                  <a:custGeom>
                    <a:avLst/>
                    <a:gdLst>
                      <a:gd name="T0" fmla="*/ 159 w 489"/>
                      <a:gd name="T1" fmla="*/ 90 h 1343"/>
                      <a:gd name="T2" fmla="*/ 114 w 489"/>
                      <a:gd name="T3" fmla="*/ 87 h 1343"/>
                      <a:gd name="T4" fmla="*/ 66 w 489"/>
                      <a:gd name="T5" fmla="*/ 77 h 1343"/>
                      <a:gd name="T6" fmla="*/ 37 w 489"/>
                      <a:gd name="T7" fmla="*/ 58 h 1343"/>
                      <a:gd name="T8" fmla="*/ 21 w 489"/>
                      <a:gd name="T9" fmla="*/ 42 h 1343"/>
                      <a:gd name="T10" fmla="*/ 0 w 489"/>
                      <a:gd name="T11" fmla="*/ 0 h 1343"/>
                      <a:gd name="T12" fmla="*/ 31 w 489"/>
                      <a:gd name="T13" fmla="*/ 345 h 1343"/>
                      <a:gd name="T14" fmla="*/ 52 w 489"/>
                      <a:gd name="T15" fmla="*/ 377 h 1343"/>
                      <a:gd name="T16" fmla="*/ 74 w 489"/>
                      <a:gd name="T17" fmla="*/ 406 h 1343"/>
                      <a:gd name="T18" fmla="*/ 104 w 489"/>
                      <a:gd name="T19" fmla="*/ 427 h 1343"/>
                      <a:gd name="T20" fmla="*/ 129 w 489"/>
                      <a:gd name="T21" fmla="*/ 437 h 1343"/>
                      <a:gd name="T22" fmla="*/ 159 w 489"/>
                      <a:gd name="T23" fmla="*/ 443 h 1343"/>
                      <a:gd name="T24" fmla="*/ 188 w 489"/>
                      <a:gd name="T25" fmla="*/ 448 h 1343"/>
                      <a:gd name="T26" fmla="*/ 221 w 489"/>
                      <a:gd name="T27" fmla="*/ 448 h 1343"/>
                      <a:gd name="T28" fmla="*/ 236 w 489"/>
                      <a:gd name="T29" fmla="*/ 443 h 1343"/>
                      <a:gd name="T30" fmla="*/ 244 w 489"/>
                      <a:gd name="T31" fmla="*/ 427 h 1343"/>
                      <a:gd name="T32" fmla="*/ 240 w 489"/>
                      <a:gd name="T33" fmla="*/ 400 h 1343"/>
                      <a:gd name="T34" fmla="*/ 219 w 489"/>
                      <a:gd name="T35" fmla="*/ 340 h 1343"/>
                      <a:gd name="T36" fmla="*/ 184 w 489"/>
                      <a:gd name="T37" fmla="*/ 134 h 1343"/>
                      <a:gd name="T38" fmla="*/ 178 w 489"/>
                      <a:gd name="T39" fmla="*/ 106 h 1343"/>
                      <a:gd name="T40" fmla="*/ 159 w 489"/>
                      <a:gd name="T41" fmla="*/ 90 h 13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9" h="1343">
                        <a:moveTo>
                          <a:pt x="319" y="269"/>
                        </a:moveTo>
                        <a:lnTo>
                          <a:pt x="229" y="261"/>
                        </a:lnTo>
                        <a:lnTo>
                          <a:pt x="132" y="230"/>
                        </a:lnTo>
                        <a:lnTo>
                          <a:pt x="75" y="174"/>
                        </a:lnTo>
                        <a:lnTo>
                          <a:pt x="42" y="127"/>
                        </a:lnTo>
                        <a:lnTo>
                          <a:pt x="0" y="0"/>
                        </a:lnTo>
                        <a:lnTo>
                          <a:pt x="62" y="1035"/>
                        </a:lnTo>
                        <a:lnTo>
                          <a:pt x="104" y="1130"/>
                        </a:lnTo>
                        <a:lnTo>
                          <a:pt x="149" y="1216"/>
                        </a:lnTo>
                        <a:lnTo>
                          <a:pt x="208" y="1280"/>
                        </a:lnTo>
                        <a:lnTo>
                          <a:pt x="258" y="1311"/>
                        </a:lnTo>
                        <a:lnTo>
                          <a:pt x="319" y="1328"/>
                        </a:lnTo>
                        <a:lnTo>
                          <a:pt x="377" y="1343"/>
                        </a:lnTo>
                        <a:lnTo>
                          <a:pt x="443" y="1343"/>
                        </a:lnTo>
                        <a:lnTo>
                          <a:pt x="472" y="1328"/>
                        </a:lnTo>
                        <a:lnTo>
                          <a:pt x="489" y="1280"/>
                        </a:lnTo>
                        <a:lnTo>
                          <a:pt x="481" y="1200"/>
                        </a:lnTo>
                        <a:lnTo>
                          <a:pt x="439" y="1018"/>
                        </a:lnTo>
                        <a:lnTo>
                          <a:pt x="368" y="402"/>
                        </a:lnTo>
                        <a:lnTo>
                          <a:pt x="357" y="317"/>
                        </a:lnTo>
                        <a:lnTo>
                          <a:pt x="319" y="269"/>
                        </a:lnTo>
                        <a:close/>
                      </a:path>
                    </a:pathLst>
                  </a:custGeom>
                  <a:gradFill rotWithShape="0">
                    <a:gsLst>
                      <a:gs pos="0">
                        <a:srgbClr val="606060"/>
                      </a:gs>
                      <a:gs pos="100000">
                        <a:srgbClr val="2C2C2C"/>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58D27-699B-429A-8216-9657207A81EC}"/>
              </a:ext>
            </a:extLst>
          </p:cNvPr>
          <p:cNvSpPr>
            <a:spLocks noGrp="1"/>
          </p:cNvSpPr>
          <p:nvPr>
            <p:ph type="title"/>
          </p:nvPr>
        </p:nvSpPr>
        <p:spPr>
          <a:xfrm>
            <a:off x="1181100" y="476672"/>
            <a:ext cx="6781800" cy="1143000"/>
          </a:xfrm>
        </p:spPr>
        <p:txBody>
          <a:bodyPr/>
          <a:lstStyle/>
          <a:p>
            <a:r>
              <a:rPr lang="zh-CN" altLang="en-US" dirty="0">
                <a:solidFill>
                  <a:schemeClr val="bg2"/>
                </a:solidFill>
              </a:rPr>
              <a:t>二手资料的局限性</a:t>
            </a:r>
          </a:p>
        </p:txBody>
      </p:sp>
      <p:sp>
        <p:nvSpPr>
          <p:cNvPr id="3" name="内容占位符 2">
            <a:extLst>
              <a:ext uri="{FF2B5EF4-FFF2-40B4-BE49-F238E27FC236}">
                <a16:creationId xmlns:a16="http://schemas.microsoft.com/office/drawing/2014/main" id="{BFEAEA3A-3362-4407-AAD4-85DD8B66BADA}"/>
              </a:ext>
            </a:extLst>
          </p:cNvPr>
          <p:cNvSpPr>
            <a:spLocks noGrp="1"/>
          </p:cNvSpPr>
          <p:nvPr>
            <p:ph idx="1"/>
          </p:nvPr>
        </p:nvSpPr>
        <p:spPr>
          <a:xfrm>
            <a:off x="179512" y="1619672"/>
            <a:ext cx="8784976" cy="4401616"/>
          </a:xfrm>
        </p:spPr>
        <p:txBody>
          <a:bodyPr/>
          <a:lstStyle/>
          <a:p>
            <a:pPr algn="just">
              <a:buFontTx/>
              <a:buAutoNum type="arabicPeriod"/>
              <a:defRPr/>
            </a:pPr>
            <a:r>
              <a:rPr lang="zh-CN" altLang="en-US" dirty="0">
                <a:solidFill>
                  <a:schemeClr val="bg2"/>
                </a:solidFill>
                <a:sym typeface="Wingdings" panose="05000000000000000000" pitchFamily="2" charset="2"/>
              </a:rPr>
              <a:t>二手资料中的数据可能不完全适配使用者研究需要</a:t>
            </a:r>
            <a:endParaRPr lang="en-US" altLang="zh-CN" dirty="0">
              <a:solidFill>
                <a:schemeClr val="bg2"/>
              </a:solidFill>
              <a:sym typeface="Wingdings" panose="05000000000000000000" pitchFamily="2" charset="2"/>
            </a:endParaRPr>
          </a:p>
          <a:p>
            <a:pPr algn="just">
              <a:buFontTx/>
              <a:buAutoNum type="arabicPeriod"/>
              <a:defRPr/>
            </a:pPr>
            <a:endParaRPr lang="en-US" altLang="zh-CN" dirty="0">
              <a:solidFill>
                <a:schemeClr val="bg2"/>
              </a:solidFill>
              <a:sym typeface="Wingdings" panose="05000000000000000000" pitchFamily="2" charset="2"/>
            </a:endParaRPr>
          </a:p>
          <a:p>
            <a:pPr algn="just">
              <a:buFontTx/>
              <a:buAutoNum type="arabicPeriod"/>
              <a:defRPr/>
            </a:pPr>
            <a:r>
              <a:rPr lang="zh-CN" altLang="en-US" dirty="0">
                <a:solidFill>
                  <a:schemeClr val="bg2"/>
                </a:solidFill>
                <a:sym typeface="Wingdings" panose="05000000000000000000" pitchFamily="2" charset="2"/>
              </a:rPr>
              <a:t>二手资料来源和权威性需要加以验证</a:t>
            </a:r>
            <a:endParaRPr lang="en-US" altLang="zh-CN" dirty="0">
              <a:solidFill>
                <a:schemeClr val="bg2"/>
              </a:solidFill>
              <a:sym typeface="Wingdings" panose="05000000000000000000" pitchFamily="2" charset="2"/>
            </a:endParaRPr>
          </a:p>
          <a:p>
            <a:pPr algn="just">
              <a:buFontTx/>
              <a:buAutoNum type="arabicPeriod"/>
              <a:defRPr/>
            </a:pPr>
            <a:endParaRPr lang="zh-CN" altLang="en-US" dirty="0">
              <a:solidFill>
                <a:schemeClr val="bg2"/>
              </a:solidFill>
              <a:sym typeface="Wingdings" panose="05000000000000000000" pitchFamily="2" charset="2"/>
            </a:endParaRPr>
          </a:p>
          <a:p>
            <a:pPr algn="just">
              <a:buFontTx/>
              <a:buAutoNum type="arabicPeriod"/>
              <a:defRPr/>
            </a:pPr>
            <a:r>
              <a:rPr lang="zh-CN" altLang="en-US" dirty="0">
                <a:solidFill>
                  <a:schemeClr val="bg2"/>
                </a:solidFill>
                <a:sym typeface="Wingdings" panose="05000000000000000000" pitchFamily="2" charset="2"/>
              </a:rPr>
              <a:t>二手资料的准确性与时效性可能存在问题</a:t>
            </a:r>
            <a:endParaRPr lang="en-US" altLang="zh-CN" dirty="0">
              <a:solidFill>
                <a:schemeClr val="bg2"/>
              </a:solidFill>
              <a:sym typeface="Wingdings" panose="05000000000000000000" pitchFamily="2" charset="2"/>
            </a:endParaRPr>
          </a:p>
          <a:p>
            <a:pPr algn="just">
              <a:buFontTx/>
              <a:buAutoNum type="arabicPeriod"/>
              <a:defRPr/>
            </a:pPr>
            <a:endParaRPr lang="en-US" altLang="zh-CN" dirty="0">
              <a:solidFill>
                <a:schemeClr val="bg2"/>
              </a:solidFill>
              <a:sym typeface="Wingdings" panose="05000000000000000000" pitchFamily="2" charset="2"/>
            </a:endParaRPr>
          </a:p>
          <a:p>
            <a:pPr marL="0" indent="0" algn="just">
              <a:defRPr/>
            </a:pPr>
            <a:r>
              <a:rPr lang="zh-CN" altLang="en-US" dirty="0">
                <a:solidFill>
                  <a:schemeClr val="bg2"/>
                </a:solidFill>
              </a:rPr>
              <a:t>因此，在使用二手资料前，需要对资料进行评估</a:t>
            </a:r>
          </a:p>
        </p:txBody>
      </p:sp>
    </p:spTree>
    <p:extLst>
      <p:ext uri="{BB962C8B-B14F-4D97-AF65-F5344CB8AC3E}">
        <p14:creationId xmlns:p14="http://schemas.microsoft.com/office/powerpoint/2010/main" val="3541294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a:xfrm>
            <a:off x="1219200" y="533400"/>
            <a:ext cx="6781800" cy="1066800"/>
          </a:xfrm>
        </p:spPr>
        <p:txBody>
          <a:bodyPr/>
          <a:lstStyle/>
          <a:p>
            <a:pPr>
              <a:defRPr/>
            </a:pPr>
            <a:r>
              <a:rPr lang="zh-CN" altLang="en-US" sz="4000" dirty="0">
                <a:solidFill>
                  <a:schemeClr val="bg2"/>
                </a:solidFill>
                <a:latin typeface="Arial" panose="020B0604020202020204" pitchFamily="34" charset="0"/>
              </a:rPr>
              <a:t>二手数据的评估</a:t>
            </a:r>
          </a:p>
        </p:txBody>
      </p:sp>
      <p:sp>
        <p:nvSpPr>
          <p:cNvPr id="435203" name="Rectangle 3"/>
          <p:cNvSpPr>
            <a:spLocks noGrp="1" noChangeArrowheads="1"/>
          </p:cNvSpPr>
          <p:nvPr>
            <p:ph type="body" idx="1"/>
          </p:nvPr>
        </p:nvSpPr>
        <p:spPr>
          <a:xfrm>
            <a:off x="609600" y="1828800"/>
            <a:ext cx="8001000" cy="4495800"/>
          </a:xfrm>
        </p:spPr>
        <p:txBody>
          <a:bodyPr/>
          <a:lstStyle/>
          <a:p>
            <a:pPr marL="609600" indent="-609600" algn="just">
              <a:buFontTx/>
              <a:buAutoNum type="arabicPeriod"/>
              <a:defRPr/>
            </a:pPr>
            <a:r>
              <a:rPr lang="zh-CN" altLang="en-US" dirty="0">
                <a:solidFill>
                  <a:schemeClr val="bg2"/>
                </a:solidFill>
                <a:sym typeface="Wingdings" panose="05000000000000000000" pitchFamily="2" charset="2"/>
              </a:rPr>
              <a:t>数据是谁搜集的？</a:t>
            </a:r>
          </a:p>
          <a:p>
            <a:pPr marL="1219200" lvl="1" indent="-533400" algn="just">
              <a:defRPr/>
            </a:pPr>
            <a:r>
              <a:rPr lang="zh-CN" altLang="en-US" dirty="0">
                <a:solidFill>
                  <a:schemeClr val="bg2"/>
                </a:solidFill>
                <a:sym typeface="Wingdings" panose="05000000000000000000" pitchFamily="2" charset="2"/>
              </a:rPr>
              <a:t>可信度评估</a:t>
            </a:r>
          </a:p>
          <a:p>
            <a:pPr marL="609600" indent="-609600" algn="just">
              <a:buFontTx/>
              <a:buAutoNum type="arabicPeriod"/>
              <a:defRPr/>
            </a:pPr>
            <a:r>
              <a:rPr lang="zh-CN" altLang="en-US" dirty="0">
                <a:solidFill>
                  <a:schemeClr val="bg2"/>
                </a:solidFill>
                <a:sym typeface="Wingdings" panose="05000000000000000000" pitchFamily="2" charset="2"/>
              </a:rPr>
              <a:t>为什么目的而搜集的？</a:t>
            </a:r>
          </a:p>
          <a:p>
            <a:pPr marL="609600" indent="-609600" algn="just">
              <a:buFontTx/>
              <a:buAutoNum type="arabicPeriod"/>
              <a:defRPr/>
            </a:pPr>
            <a:r>
              <a:rPr lang="zh-CN" altLang="en-US" dirty="0">
                <a:solidFill>
                  <a:schemeClr val="bg2"/>
                </a:solidFill>
                <a:sym typeface="Wingdings" panose="05000000000000000000" pitchFamily="2" charset="2"/>
              </a:rPr>
              <a:t>数据是怎样搜集的？ </a:t>
            </a:r>
          </a:p>
          <a:p>
            <a:pPr marL="609600" indent="-609600" algn="just">
              <a:buFontTx/>
              <a:buAutoNum type="arabicPeriod"/>
              <a:defRPr/>
            </a:pPr>
            <a:r>
              <a:rPr lang="zh-CN" altLang="en-US" dirty="0">
                <a:solidFill>
                  <a:schemeClr val="bg2"/>
                </a:solidFill>
                <a:sym typeface="Wingdings" panose="05000000000000000000" pitchFamily="2" charset="2"/>
              </a:rPr>
              <a:t>什么时候搜集的？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5203">
                                            <p:txEl>
                                              <p:pRg st="0" end="0"/>
                                            </p:txEl>
                                          </p:spTgt>
                                        </p:tgtEl>
                                        <p:attrNameLst>
                                          <p:attrName>style.visibility</p:attrName>
                                        </p:attrNameLst>
                                      </p:cBhvr>
                                      <p:to>
                                        <p:strVal val="visible"/>
                                      </p:to>
                                    </p:set>
                                    <p:animEffect transition="in" filter="wipe(left)">
                                      <p:cBhvr>
                                        <p:cTn id="7" dur="500"/>
                                        <p:tgtEl>
                                          <p:spTgt spid="435203">
                                            <p:txEl>
                                              <p:pRg st="0" end="0"/>
                                            </p:txEl>
                                          </p:spTgt>
                                        </p:tgtEl>
                                      </p:cBhvr>
                                    </p:animEffect>
                                  </p:childTnLst>
                                  <p:subTnLst>
                                    <p:animClr clrSpc="rgb" dir="cw">
                                      <p:cBhvr override="childStyle">
                                        <p:cTn dur="1" fill="hold" display="0" masterRel="nextClick" afterEffect="1"/>
                                        <p:tgtEl>
                                          <p:spTgt spid="435203">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435203">
                                            <p:txEl>
                                              <p:pRg st="1" end="1"/>
                                            </p:txEl>
                                          </p:spTgt>
                                        </p:tgtEl>
                                        <p:attrNameLst>
                                          <p:attrName>style.visibility</p:attrName>
                                        </p:attrNameLst>
                                      </p:cBhvr>
                                      <p:to>
                                        <p:strVal val="visible"/>
                                      </p:to>
                                    </p:set>
                                    <p:animEffect transition="in" filter="wipe(left)">
                                      <p:cBhvr>
                                        <p:cTn id="10" dur="500"/>
                                        <p:tgtEl>
                                          <p:spTgt spid="435203">
                                            <p:txEl>
                                              <p:pRg st="1" end="1"/>
                                            </p:txEl>
                                          </p:spTgt>
                                        </p:tgtEl>
                                      </p:cBhvr>
                                    </p:animEffect>
                                  </p:childTnLst>
                                  <p:subTnLst>
                                    <p:animClr clrSpc="rgb" dir="cw">
                                      <p:cBhvr override="childStyle">
                                        <p:cTn dur="1" fill="hold" display="0" masterRel="nextClick" afterEffect="1"/>
                                        <p:tgtEl>
                                          <p:spTgt spid="435203">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35203">
                                            <p:txEl>
                                              <p:pRg st="2" end="2"/>
                                            </p:txEl>
                                          </p:spTgt>
                                        </p:tgtEl>
                                        <p:attrNameLst>
                                          <p:attrName>style.visibility</p:attrName>
                                        </p:attrNameLst>
                                      </p:cBhvr>
                                      <p:to>
                                        <p:strVal val="visible"/>
                                      </p:to>
                                    </p:set>
                                    <p:animEffect transition="in" filter="wipe(left)">
                                      <p:cBhvr>
                                        <p:cTn id="15" dur="500"/>
                                        <p:tgtEl>
                                          <p:spTgt spid="435203">
                                            <p:txEl>
                                              <p:pRg st="2" end="2"/>
                                            </p:txEl>
                                          </p:spTgt>
                                        </p:tgtEl>
                                      </p:cBhvr>
                                    </p:animEffect>
                                  </p:childTnLst>
                                  <p:subTnLst>
                                    <p:animClr clrSpc="rgb" dir="cw">
                                      <p:cBhvr override="childStyle">
                                        <p:cTn dur="1" fill="hold" display="0" masterRel="nextClick" afterEffect="1"/>
                                        <p:tgtEl>
                                          <p:spTgt spid="435203">
                                            <p:txEl>
                                              <p:pRg st="2" end="2"/>
                                            </p:txEl>
                                          </p:spTgt>
                                        </p:tgtEl>
                                        <p:attrNameLst>
                                          <p:attrName>ppt_c</p:attrName>
                                        </p:attrNameLst>
                                      </p:cBhvr>
                                      <p:to>
                                        <a:schemeClr val="folHlink"/>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35203">
                                            <p:txEl>
                                              <p:pRg st="3" end="3"/>
                                            </p:txEl>
                                          </p:spTgt>
                                        </p:tgtEl>
                                        <p:attrNameLst>
                                          <p:attrName>style.visibility</p:attrName>
                                        </p:attrNameLst>
                                      </p:cBhvr>
                                      <p:to>
                                        <p:strVal val="visible"/>
                                      </p:to>
                                    </p:set>
                                    <p:animEffect transition="in" filter="wipe(left)">
                                      <p:cBhvr>
                                        <p:cTn id="20" dur="500"/>
                                        <p:tgtEl>
                                          <p:spTgt spid="435203">
                                            <p:txEl>
                                              <p:pRg st="3" end="3"/>
                                            </p:txEl>
                                          </p:spTgt>
                                        </p:tgtEl>
                                      </p:cBhvr>
                                    </p:animEffect>
                                  </p:childTnLst>
                                  <p:subTnLst>
                                    <p:animClr clrSpc="rgb" dir="cw">
                                      <p:cBhvr override="childStyle">
                                        <p:cTn dur="1" fill="hold" display="0" masterRel="nextClick" afterEffect="1"/>
                                        <p:tgtEl>
                                          <p:spTgt spid="435203">
                                            <p:txEl>
                                              <p:pRg st="3" end="3"/>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35203">
                                            <p:txEl>
                                              <p:pRg st="4" end="4"/>
                                            </p:txEl>
                                          </p:spTgt>
                                        </p:tgtEl>
                                        <p:attrNameLst>
                                          <p:attrName>style.visibility</p:attrName>
                                        </p:attrNameLst>
                                      </p:cBhvr>
                                      <p:to>
                                        <p:strVal val="visible"/>
                                      </p:to>
                                    </p:set>
                                    <p:animEffect transition="in" filter="wipe(left)">
                                      <p:cBhvr>
                                        <p:cTn id="25" dur="500"/>
                                        <p:tgtEl>
                                          <p:spTgt spid="435203">
                                            <p:txEl>
                                              <p:pRg st="4" end="4"/>
                                            </p:txEl>
                                          </p:spTgt>
                                        </p:tgtEl>
                                      </p:cBhvr>
                                    </p:animEffect>
                                  </p:childTnLst>
                                  <p:subTnLst>
                                    <p:animClr clrSpc="rgb" dir="cw">
                                      <p:cBhvr override="childStyle">
                                        <p:cTn dur="1" fill="hold" display="0" masterRel="nextClick" afterEffect="1"/>
                                        <p:tgtEl>
                                          <p:spTgt spid="435203">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0978" name="Rectangle 2"/>
          <p:cNvSpPr>
            <a:spLocks noGrp="1" noChangeArrowheads="1"/>
          </p:cNvSpPr>
          <p:nvPr>
            <p:ph type="ctrTitle"/>
          </p:nvPr>
        </p:nvSpPr>
        <p:spPr>
          <a:xfrm>
            <a:off x="685800" y="764704"/>
            <a:ext cx="7772400" cy="1371600"/>
          </a:xfrm>
        </p:spPr>
        <p:txBody>
          <a:bodyPr anchor="ctr" anchorCtr="0"/>
          <a:lstStyle/>
          <a:p>
            <a:pPr>
              <a:defRPr/>
            </a:pPr>
            <a:r>
              <a:rPr lang="en-US" altLang="zh-CN" sz="4400" dirty="0">
                <a:solidFill>
                  <a:schemeClr val="bg2"/>
                </a:solidFill>
                <a:latin typeface="Arial" panose="020B0604020202020204" pitchFamily="34" charset="0"/>
              </a:rPr>
              <a:t>2.1.2 </a:t>
            </a:r>
            <a:r>
              <a:rPr lang="zh-CN" altLang="en-US" sz="4400" dirty="0">
                <a:solidFill>
                  <a:schemeClr val="bg2"/>
                </a:solidFill>
                <a:latin typeface="Arial" panose="020B0604020202020204" pitchFamily="34" charset="0"/>
              </a:rPr>
              <a:t>数据的直接来源</a:t>
            </a:r>
          </a:p>
        </p:txBody>
      </p:sp>
      <p:sp>
        <p:nvSpPr>
          <p:cNvPr id="3" name="矩形 2">
            <a:extLst>
              <a:ext uri="{FF2B5EF4-FFF2-40B4-BE49-F238E27FC236}">
                <a16:creationId xmlns:a16="http://schemas.microsoft.com/office/drawing/2014/main" id="{41A5E0EC-EE0B-48DF-B292-27B242ECD0A7}"/>
              </a:ext>
            </a:extLst>
          </p:cNvPr>
          <p:cNvSpPr/>
          <p:nvPr/>
        </p:nvSpPr>
        <p:spPr>
          <a:xfrm>
            <a:off x="1340768" y="2564904"/>
            <a:ext cx="6462464" cy="954107"/>
          </a:xfrm>
          <a:prstGeom prst="rect">
            <a:avLst/>
          </a:prstGeom>
        </p:spPr>
        <p:txBody>
          <a:bodyPr wrap="square">
            <a:spAutoFit/>
          </a:bodyPr>
          <a:lstStyle/>
          <a:p>
            <a:pPr lvl="0" indent="720000">
              <a:spcBef>
                <a:spcPct val="30000"/>
              </a:spcBef>
            </a:pPr>
            <a:r>
              <a:rPr lang="zh-CN" altLang="en-US" sz="2800" dirty="0">
                <a:solidFill>
                  <a:srgbClr val="000000"/>
                </a:solidFill>
                <a:effectLst>
                  <a:outerShdw blurRad="38100" dist="38100" dir="2700000" algn="tl">
                    <a:srgbClr val="000000">
                      <a:alpha val="43137"/>
                    </a:srgbClr>
                  </a:outerShdw>
                </a:effectLst>
                <a:latin typeface="+mn-ea"/>
                <a:ea typeface="+mn-ea"/>
              </a:rPr>
              <a:t>研究者通过调查和实验的方法直接获得一手资料，称为数据的直接来源。</a:t>
            </a:r>
            <a:endParaRPr lang="en-US" altLang="zh-CN" sz="2800" dirty="0">
              <a:solidFill>
                <a:srgbClr val="000000"/>
              </a:solidFill>
              <a:effectLst>
                <a:outerShdw blurRad="38100" dist="38100" dir="2700000" algn="tl">
                  <a:srgbClr val="000000">
                    <a:alpha val="43137"/>
                  </a:srgbClr>
                </a:outerShdw>
              </a:effectLst>
              <a:latin typeface="+mn-ea"/>
              <a:ea typeface="+mn-ea"/>
            </a:endParaRP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a:xfrm>
            <a:off x="1143000" y="476672"/>
            <a:ext cx="7749480" cy="1224136"/>
          </a:xfrm>
        </p:spPr>
        <p:txBody>
          <a:bodyPr/>
          <a:lstStyle/>
          <a:p>
            <a:pPr>
              <a:defRPr/>
            </a:pPr>
            <a:r>
              <a:rPr lang="zh-CN" altLang="en-US" sz="4000" dirty="0">
                <a:solidFill>
                  <a:schemeClr val="bg2"/>
                </a:solidFill>
                <a:latin typeface="Arial" panose="020B0604020202020204" pitchFamily="34" charset="0"/>
              </a:rPr>
              <a:t>数据的直接来源</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原始数据</a:t>
            </a:r>
            <a:r>
              <a:rPr lang="en-US" altLang="zh-CN" sz="3600" dirty="0">
                <a:solidFill>
                  <a:schemeClr val="bg2"/>
                </a:solidFill>
                <a:latin typeface="Arial" panose="020B0604020202020204" pitchFamily="34" charset="0"/>
              </a:rPr>
              <a:t>)</a:t>
            </a:r>
          </a:p>
        </p:txBody>
      </p:sp>
      <p:sp>
        <p:nvSpPr>
          <p:cNvPr id="437251" name="Rectangle 3"/>
          <p:cNvSpPr>
            <a:spLocks noGrp="1" noChangeArrowheads="1"/>
          </p:cNvSpPr>
          <p:nvPr>
            <p:ph type="body" idx="1"/>
          </p:nvPr>
        </p:nvSpPr>
        <p:spPr>
          <a:xfrm>
            <a:off x="533400" y="1752600"/>
            <a:ext cx="8001000" cy="4495800"/>
          </a:xfrm>
        </p:spPr>
        <p:txBody>
          <a:bodyPr/>
          <a:lstStyle/>
          <a:p>
            <a:pPr marL="609600" indent="-609600" algn="just">
              <a:buFontTx/>
              <a:buAutoNum type="arabicPeriod"/>
              <a:defRPr/>
            </a:pPr>
            <a:r>
              <a:rPr lang="zh-CN" altLang="en-US" sz="3000" dirty="0">
                <a:solidFill>
                  <a:schemeClr val="bg2"/>
                </a:solidFill>
                <a:sym typeface="Wingdings" panose="05000000000000000000" pitchFamily="2" charset="2"/>
              </a:rPr>
              <a:t>调查数据</a:t>
            </a:r>
          </a:p>
          <a:p>
            <a:pPr marL="1219200" lvl="1" indent="-533400" algn="just">
              <a:defRPr/>
            </a:pPr>
            <a:r>
              <a:rPr lang="zh-CN" altLang="en-US" sz="2600" dirty="0">
                <a:solidFill>
                  <a:schemeClr val="bg2"/>
                </a:solidFill>
                <a:sym typeface="Wingdings" panose="05000000000000000000" pitchFamily="2" charset="2"/>
              </a:rPr>
              <a:t>通过调查方法获得的数据</a:t>
            </a:r>
          </a:p>
          <a:p>
            <a:pPr marL="1219200" lvl="1" indent="-533400" algn="just">
              <a:defRPr/>
            </a:pPr>
            <a:r>
              <a:rPr lang="zh-CN" altLang="en-US" sz="2600" dirty="0">
                <a:solidFill>
                  <a:schemeClr val="bg2"/>
                </a:solidFill>
                <a:sym typeface="Wingdings" panose="05000000000000000000" pitchFamily="2" charset="2"/>
              </a:rPr>
              <a:t>通常是对社会现象而言</a:t>
            </a:r>
          </a:p>
          <a:p>
            <a:pPr marL="1219200" lvl="1" indent="-533400" algn="just">
              <a:defRPr/>
            </a:pPr>
            <a:r>
              <a:rPr lang="zh-CN" altLang="en-US" sz="2600" dirty="0">
                <a:solidFill>
                  <a:schemeClr val="bg2"/>
                </a:solidFill>
                <a:sym typeface="Wingdings" panose="05000000000000000000" pitchFamily="2" charset="2"/>
              </a:rPr>
              <a:t>通常取自有限总体 </a:t>
            </a:r>
          </a:p>
          <a:p>
            <a:pPr marL="609600" indent="-609600" algn="just">
              <a:buFontTx/>
              <a:buAutoNum type="arabicPeriod"/>
              <a:defRPr/>
            </a:pPr>
            <a:r>
              <a:rPr lang="zh-CN" altLang="en-US" sz="3000" dirty="0">
                <a:solidFill>
                  <a:schemeClr val="bg2"/>
                </a:solidFill>
                <a:sym typeface="Wingdings" panose="05000000000000000000" pitchFamily="2" charset="2"/>
              </a:rPr>
              <a:t>实验数据</a:t>
            </a:r>
          </a:p>
          <a:p>
            <a:pPr marL="1219200" lvl="1" indent="-533400" algn="just">
              <a:defRPr/>
            </a:pPr>
            <a:r>
              <a:rPr lang="zh-CN" altLang="en-US" sz="2600" dirty="0">
                <a:solidFill>
                  <a:schemeClr val="bg2"/>
                </a:solidFill>
                <a:sym typeface="Wingdings" panose="05000000000000000000" pitchFamily="2" charset="2"/>
              </a:rPr>
              <a:t>通过实验方法得到的数据</a:t>
            </a:r>
          </a:p>
          <a:p>
            <a:pPr marL="1219200" lvl="1" indent="-533400" algn="just">
              <a:defRPr/>
            </a:pPr>
            <a:r>
              <a:rPr lang="zh-CN" altLang="en-US" sz="2600" dirty="0">
                <a:solidFill>
                  <a:schemeClr val="bg2"/>
                </a:solidFill>
                <a:latin typeface="Times New Roman" panose="02020603050405020304" pitchFamily="18" charset="0"/>
                <a:sym typeface="Wingdings" panose="05000000000000000000" pitchFamily="2" charset="2"/>
              </a:rPr>
              <a:t>通常是对自然现象而言</a:t>
            </a:r>
            <a:r>
              <a:rPr lang="zh-CN" altLang="en-US" sz="2600" dirty="0">
                <a:solidFill>
                  <a:schemeClr val="bg2"/>
                </a:solidFill>
                <a:sym typeface="Wingdings" panose="05000000000000000000" pitchFamily="2" charset="2"/>
              </a:rPr>
              <a:t> </a:t>
            </a:r>
          </a:p>
          <a:p>
            <a:pPr marL="1219200" lvl="1" indent="-533400" algn="just">
              <a:defRPr/>
            </a:pPr>
            <a:r>
              <a:rPr lang="zh-CN" altLang="en-US" sz="2600" dirty="0">
                <a:solidFill>
                  <a:schemeClr val="bg2"/>
                </a:solidFill>
                <a:latin typeface="Times New Roman" panose="02020603050405020304" pitchFamily="18" charset="0"/>
                <a:sym typeface="Wingdings" panose="05000000000000000000" pitchFamily="2" charset="2"/>
              </a:rPr>
              <a:t>也被广泛运用到社会科学中</a:t>
            </a:r>
          </a:p>
          <a:p>
            <a:pPr marL="1543050" lvl="2" indent="-457200" algn="just">
              <a:defRPr/>
            </a:pPr>
            <a:r>
              <a:rPr lang="zh-CN" altLang="en-US" sz="2200" dirty="0">
                <a:solidFill>
                  <a:schemeClr val="bg2"/>
                </a:solidFill>
                <a:latin typeface="Times New Roman" panose="02020603050405020304" pitchFamily="18" charset="0"/>
                <a:sym typeface="Wingdings" panose="05000000000000000000" pitchFamily="2" charset="2"/>
              </a:rPr>
              <a:t>如心理学、教育学、社会学、经济学、管理学等</a:t>
            </a:r>
            <a:r>
              <a:rPr lang="zh-CN" altLang="en-US" sz="2200" dirty="0">
                <a:solidFill>
                  <a:schemeClr val="bg2"/>
                </a:solidFill>
                <a:sym typeface="Wingdings" panose="05000000000000000000" pitchFamily="2" charset="2"/>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animEffect transition="in" filter="wipe(left)">
                                      <p:cBhvr>
                                        <p:cTn id="7" dur="500"/>
                                        <p:tgtEl>
                                          <p:spTgt spid="437251">
                                            <p:txEl>
                                              <p:pRg st="0" end="0"/>
                                            </p:txEl>
                                          </p:spTgt>
                                        </p:tgtEl>
                                      </p:cBhvr>
                                    </p:animEffect>
                                  </p:childTnLst>
                                  <p:subTnLst>
                                    <p:animClr clrSpc="rgb" dir="cw">
                                      <p:cBhvr override="childStyle">
                                        <p:cTn dur="1" fill="hold" display="0" masterRel="nextClick" afterEffect="1"/>
                                        <p:tgtEl>
                                          <p:spTgt spid="437251">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437251">
                                            <p:txEl>
                                              <p:pRg st="1" end="1"/>
                                            </p:txEl>
                                          </p:spTgt>
                                        </p:tgtEl>
                                        <p:attrNameLst>
                                          <p:attrName>style.visibility</p:attrName>
                                        </p:attrNameLst>
                                      </p:cBhvr>
                                      <p:to>
                                        <p:strVal val="visible"/>
                                      </p:to>
                                    </p:set>
                                    <p:animEffect transition="in" filter="wipe(left)">
                                      <p:cBhvr>
                                        <p:cTn id="10" dur="500"/>
                                        <p:tgtEl>
                                          <p:spTgt spid="437251">
                                            <p:txEl>
                                              <p:pRg st="1" end="1"/>
                                            </p:txEl>
                                          </p:spTgt>
                                        </p:tgtEl>
                                      </p:cBhvr>
                                    </p:animEffect>
                                  </p:childTnLst>
                                  <p:subTnLst>
                                    <p:animClr clrSpc="rgb" dir="cw">
                                      <p:cBhvr override="childStyle">
                                        <p:cTn dur="1" fill="hold" display="0" masterRel="nextClick" afterEffect="1"/>
                                        <p:tgtEl>
                                          <p:spTgt spid="437251">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437251">
                                            <p:txEl>
                                              <p:pRg st="2" end="2"/>
                                            </p:txEl>
                                          </p:spTgt>
                                        </p:tgtEl>
                                        <p:attrNameLst>
                                          <p:attrName>style.visibility</p:attrName>
                                        </p:attrNameLst>
                                      </p:cBhvr>
                                      <p:to>
                                        <p:strVal val="visible"/>
                                      </p:to>
                                    </p:set>
                                    <p:animEffect transition="in" filter="wipe(left)">
                                      <p:cBhvr>
                                        <p:cTn id="13" dur="500"/>
                                        <p:tgtEl>
                                          <p:spTgt spid="437251">
                                            <p:txEl>
                                              <p:pRg st="2" end="2"/>
                                            </p:txEl>
                                          </p:spTgt>
                                        </p:tgtEl>
                                      </p:cBhvr>
                                    </p:animEffect>
                                  </p:childTnLst>
                                  <p:subTnLst>
                                    <p:animClr clrSpc="rgb" dir="cw">
                                      <p:cBhvr override="childStyle">
                                        <p:cTn dur="1" fill="hold" display="0" masterRel="nextClick" afterEffect="1"/>
                                        <p:tgtEl>
                                          <p:spTgt spid="437251">
                                            <p:txEl>
                                              <p:pRg st="2" end="2"/>
                                            </p:txEl>
                                          </p:spTgt>
                                        </p:tgtEl>
                                        <p:attrNameLst>
                                          <p:attrName>ppt_c</p:attrName>
                                        </p:attrNameLst>
                                      </p:cBhvr>
                                      <p:to>
                                        <a:schemeClr val="folHlink"/>
                                      </p:to>
                                    </p:animClr>
                                  </p:subTnLst>
                                </p:cTn>
                              </p:par>
                              <p:par>
                                <p:cTn id="14" presetID="22" presetClass="entr" presetSubtype="8" fill="hold" grpId="0" nodeType="withEffect">
                                  <p:stCondLst>
                                    <p:cond delay="0"/>
                                  </p:stCondLst>
                                  <p:childTnLst>
                                    <p:set>
                                      <p:cBhvr>
                                        <p:cTn id="15" dur="1" fill="hold">
                                          <p:stCondLst>
                                            <p:cond delay="0"/>
                                          </p:stCondLst>
                                        </p:cTn>
                                        <p:tgtEl>
                                          <p:spTgt spid="437251">
                                            <p:txEl>
                                              <p:pRg st="3" end="3"/>
                                            </p:txEl>
                                          </p:spTgt>
                                        </p:tgtEl>
                                        <p:attrNameLst>
                                          <p:attrName>style.visibility</p:attrName>
                                        </p:attrNameLst>
                                      </p:cBhvr>
                                      <p:to>
                                        <p:strVal val="visible"/>
                                      </p:to>
                                    </p:set>
                                    <p:animEffect transition="in" filter="wipe(left)">
                                      <p:cBhvr>
                                        <p:cTn id="16" dur="500"/>
                                        <p:tgtEl>
                                          <p:spTgt spid="437251">
                                            <p:txEl>
                                              <p:pRg st="3" end="3"/>
                                            </p:txEl>
                                          </p:spTgt>
                                        </p:tgtEl>
                                      </p:cBhvr>
                                    </p:animEffect>
                                  </p:childTnLst>
                                  <p:subTnLst>
                                    <p:animClr clrSpc="rgb" dir="cw">
                                      <p:cBhvr override="childStyle">
                                        <p:cTn dur="1" fill="hold" display="0" masterRel="nextClick" afterEffect="1"/>
                                        <p:tgtEl>
                                          <p:spTgt spid="437251">
                                            <p:txEl>
                                              <p:pRg st="3" end="3"/>
                                            </p:txEl>
                                          </p:spTgt>
                                        </p:tgtEl>
                                        <p:attrNameLst>
                                          <p:attrName>ppt_c</p:attrName>
                                        </p:attrNameLst>
                                      </p:cBhvr>
                                      <p:to>
                                        <a:schemeClr val="folHlink"/>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37251">
                                            <p:txEl>
                                              <p:pRg st="4" end="4"/>
                                            </p:txEl>
                                          </p:spTgt>
                                        </p:tgtEl>
                                        <p:attrNameLst>
                                          <p:attrName>style.visibility</p:attrName>
                                        </p:attrNameLst>
                                      </p:cBhvr>
                                      <p:to>
                                        <p:strVal val="visible"/>
                                      </p:to>
                                    </p:set>
                                    <p:animEffect transition="in" filter="wipe(left)">
                                      <p:cBhvr>
                                        <p:cTn id="21" dur="500"/>
                                        <p:tgtEl>
                                          <p:spTgt spid="437251">
                                            <p:txEl>
                                              <p:pRg st="4" end="4"/>
                                            </p:txEl>
                                          </p:spTgt>
                                        </p:tgtEl>
                                      </p:cBhvr>
                                    </p:animEffect>
                                  </p:childTnLst>
                                  <p:subTnLst>
                                    <p:animClr clrSpc="rgb" dir="cw">
                                      <p:cBhvr override="childStyle">
                                        <p:cTn dur="1" fill="hold" display="0" masterRel="nextClick" afterEffect="1"/>
                                        <p:tgtEl>
                                          <p:spTgt spid="437251">
                                            <p:txEl>
                                              <p:pRg st="4" end="4"/>
                                            </p:txEl>
                                          </p:spTgt>
                                        </p:tgtEl>
                                        <p:attrNameLst>
                                          <p:attrName>ppt_c</p:attrName>
                                        </p:attrNameLst>
                                      </p:cBhvr>
                                      <p:to>
                                        <a:schemeClr val="folHlink"/>
                                      </p:to>
                                    </p:animClr>
                                  </p:subTnLst>
                                </p:cTn>
                              </p:par>
                              <p:par>
                                <p:cTn id="22" presetID="22" presetClass="entr" presetSubtype="8" fill="hold" grpId="0" nodeType="withEffect">
                                  <p:stCondLst>
                                    <p:cond delay="0"/>
                                  </p:stCondLst>
                                  <p:childTnLst>
                                    <p:set>
                                      <p:cBhvr>
                                        <p:cTn id="23" dur="1" fill="hold">
                                          <p:stCondLst>
                                            <p:cond delay="0"/>
                                          </p:stCondLst>
                                        </p:cTn>
                                        <p:tgtEl>
                                          <p:spTgt spid="437251">
                                            <p:txEl>
                                              <p:pRg st="5" end="5"/>
                                            </p:txEl>
                                          </p:spTgt>
                                        </p:tgtEl>
                                        <p:attrNameLst>
                                          <p:attrName>style.visibility</p:attrName>
                                        </p:attrNameLst>
                                      </p:cBhvr>
                                      <p:to>
                                        <p:strVal val="visible"/>
                                      </p:to>
                                    </p:set>
                                    <p:animEffect transition="in" filter="wipe(left)">
                                      <p:cBhvr>
                                        <p:cTn id="24" dur="500"/>
                                        <p:tgtEl>
                                          <p:spTgt spid="437251">
                                            <p:txEl>
                                              <p:pRg st="5" end="5"/>
                                            </p:txEl>
                                          </p:spTgt>
                                        </p:tgtEl>
                                      </p:cBhvr>
                                    </p:animEffect>
                                  </p:childTnLst>
                                  <p:subTnLst>
                                    <p:animClr clrSpc="rgb" dir="cw">
                                      <p:cBhvr override="childStyle">
                                        <p:cTn dur="1" fill="hold" display="0" masterRel="nextClick" afterEffect="1"/>
                                        <p:tgtEl>
                                          <p:spTgt spid="437251">
                                            <p:txEl>
                                              <p:pRg st="5" end="5"/>
                                            </p:txEl>
                                          </p:spTgt>
                                        </p:tgtEl>
                                        <p:attrNameLst>
                                          <p:attrName>ppt_c</p:attrName>
                                        </p:attrNameLst>
                                      </p:cBhvr>
                                      <p:to>
                                        <a:schemeClr val="folHlink"/>
                                      </p:to>
                                    </p:animClr>
                                  </p:subTnLst>
                                </p:cTn>
                              </p:par>
                              <p:par>
                                <p:cTn id="25" presetID="22" presetClass="entr" presetSubtype="8" fill="hold" grpId="0" nodeType="withEffect">
                                  <p:stCondLst>
                                    <p:cond delay="0"/>
                                  </p:stCondLst>
                                  <p:childTnLst>
                                    <p:set>
                                      <p:cBhvr>
                                        <p:cTn id="26" dur="1" fill="hold">
                                          <p:stCondLst>
                                            <p:cond delay="0"/>
                                          </p:stCondLst>
                                        </p:cTn>
                                        <p:tgtEl>
                                          <p:spTgt spid="437251">
                                            <p:txEl>
                                              <p:pRg st="6" end="6"/>
                                            </p:txEl>
                                          </p:spTgt>
                                        </p:tgtEl>
                                        <p:attrNameLst>
                                          <p:attrName>style.visibility</p:attrName>
                                        </p:attrNameLst>
                                      </p:cBhvr>
                                      <p:to>
                                        <p:strVal val="visible"/>
                                      </p:to>
                                    </p:set>
                                    <p:animEffect transition="in" filter="wipe(left)">
                                      <p:cBhvr>
                                        <p:cTn id="27" dur="500"/>
                                        <p:tgtEl>
                                          <p:spTgt spid="437251">
                                            <p:txEl>
                                              <p:pRg st="6" end="6"/>
                                            </p:txEl>
                                          </p:spTgt>
                                        </p:tgtEl>
                                      </p:cBhvr>
                                    </p:animEffect>
                                  </p:childTnLst>
                                  <p:subTnLst>
                                    <p:animClr clrSpc="rgb" dir="cw">
                                      <p:cBhvr override="childStyle">
                                        <p:cTn dur="1" fill="hold" display="0" masterRel="nextClick" afterEffect="1"/>
                                        <p:tgtEl>
                                          <p:spTgt spid="437251">
                                            <p:txEl>
                                              <p:pRg st="6" end="6"/>
                                            </p:txEl>
                                          </p:spTgt>
                                        </p:tgtEl>
                                        <p:attrNameLst>
                                          <p:attrName>ppt_c</p:attrName>
                                        </p:attrNameLst>
                                      </p:cBhvr>
                                      <p:to>
                                        <a:schemeClr val="folHlink"/>
                                      </p:to>
                                    </p:animClr>
                                  </p:subTnLst>
                                </p:cTn>
                              </p:par>
                              <p:par>
                                <p:cTn id="28" presetID="22" presetClass="entr" presetSubtype="8" fill="hold" grpId="0" nodeType="withEffect">
                                  <p:stCondLst>
                                    <p:cond delay="0"/>
                                  </p:stCondLst>
                                  <p:childTnLst>
                                    <p:set>
                                      <p:cBhvr>
                                        <p:cTn id="29" dur="1" fill="hold">
                                          <p:stCondLst>
                                            <p:cond delay="0"/>
                                          </p:stCondLst>
                                        </p:cTn>
                                        <p:tgtEl>
                                          <p:spTgt spid="437251">
                                            <p:txEl>
                                              <p:pRg st="7" end="7"/>
                                            </p:txEl>
                                          </p:spTgt>
                                        </p:tgtEl>
                                        <p:attrNameLst>
                                          <p:attrName>style.visibility</p:attrName>
                                        </p:attrNameLst>
                                      </p:cBhvr>
                                      <p:to>
                                        <p:strVal val="visible"/>
                                      </p:to>
                                    </p:set>
                                    <p:animEffect transition="in" filter="wipe(left)">
                                      <p:cBhvr>
                                        <p:cTn id="30" dur="500"/>
                                        <p:tgtEl>
                                          <p:spTgt spid="437251">
                                            <p:txEl>
                                              <p:pRg st="7" end="7"/>
                                            </p:txEl>
                                          </p:spTgt>
                                        </p:tgtEl>
                                      </p:cBhvr>
                                    </p:animEffect>
                                  </p:childTnLst>
                                  <p:subTnLst>
                                    <p:animClr clrSpc="rgb" dir="cw">
                                      <p:cBhvr override="childStyle">
                                        <p:cTn dur="1" fill="hold" display="0" masterRel="nextClick" afterEffect="1"/>
                                        <p:tgtEl>
                                          <p:spTgt spid="437251">
                                            <p:txEl>
                                              <p:pRg st="7" end="7"/>
                                            </p:txEl>
                                          </p:spTgt>
                                        </p:tgtEl>
                                        <p:attrNameLst>
                                          <p:attrName>ppt_c</p:attrName>
                                        </p:attrNameLst>
                                      </p:cBhvr>
                                      <p:to>
                                        <a:schemeClr val="folHlink"/>
                                      </p:to>
                                    </p:animClr>
                                  </p:subTnLst>
                                </p:cTn>
                              </p:par>
                              <p:par>
                                <p:cTn id="31" presetID="22" presetClass="entr" presetSubtype="8" fill="hold" grpId="0" nodeType="withEffect">
                                  <p:stCondLst>
                                    <p:cond delay="0"/>
                                  </p:stCondLst>
                                  <p:childTnLst>
                                    <p:set>
                                      <p:cBhvr>
                                        <p:cTn id="32" dur="1" fill="hold">
                                          <p:stCondLst>
                                            <p:cond delay="0"/>
                                          </p:stCondLst>
                                        </p:cTn>
                                        <p:tgtEl>
                                          <p:spTgt spid="437251">
                                            <p:txEl>
                                              <p:pRg st="8" end="8"/>
                                            </p:txEl>
                                          </p:spTgt>
                                        </p:tgtEl>
                                        <p:attrNameLst>
                                          <p:attrName>style.visibility</p:attrName>
                                        </p:attrNameLst>
                                      </p:cBhvr>
                                      <p:to>
                                        <p:strVal val="visible"/>
                                      </p:to>
                                    </p:set>
                                    <p:animEffect transition="in" filter="wipe(left)">
                                      <p:cBhvr>
                                        <p:cTn id="33" dur="500"/>
                                        <p:tgtEl>
                                          <p:spTgt spid="437251">
                                            <p:txEl>
                                              <p:pRg st="8" end="8"/>
                                            </p:txEl>
                                          </p:spTgt>
                                        </p:tgtEl>
                                      </p:cBhvr>
                                    </p:animEffect>
                                  </p:childTnLst>
                                  <p:subTnLst>
                                    <p:animClr clrSpc="rgb" dir="cw">
                                      <p:cBhvr override="childStyle">
                                        <p:cTn dur="1" fill="hold" display="0" masterRel="nextClick" afterEffect="1"/>
                                        <p:tgtEl>
                                          <p:spTgt spid="437251">
                                            <p:txEl>
                                              <p:pRg st="8" end="8"/>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9298" name="Rectangle 1026"/>
          <p:cNvSpPr>
            <a:spLocks noChangeArrowheads="1"/>
          </p:cNvSpPr>
          <p:nvPr/>
        </p:nvSpPr>
        <p:spPr bwMode="auto">
          <a:xfrm>
            <a:off x="1181100" y="727477"/>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eaLnBrk="0" hangingPunct="0">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eaLnBrk="0" hangingPunct="0">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eaLnBrk="0" hangingPunct="0">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eaLnBrk="0" hangingPunct="0">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eaLnBrk="0" hangingPunct="0">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algn="ctr">
              <a:defRPr/>
            </a:pPr>
            <a:r>
              <a:rPr lang="en-US" altLang="zh-CN" sz="4000" dirty="0">
                <a:solidFill>
                  <a:schemeClr val="bg2"/>
                </a:solidFill>
                <a:latin typeface="Arial" panose="020B0604020202020204" pitchFamily="34" charset="0"/>
              </a:rPr>
              <a:t>2.2   </a:t>
            </a:r>
            <a:r>
              <a:rPr lang="zh-CN" altLang="en-US" sz="4000" dirty="0">
                <a:solidFill>
                  <a:schemeClr val="bg2"/>
                </a:solidFill>
                <a:latin typeface="Arial" panose="020B0604020202020204" pitchFamily="34" charset="0"/>
              </a:rPr>
              <a:t>调查方法</a:t>
            </a:r>
          </a:p>
        </p:txBody>
      </p:sp>
      <p:sp>
        <p:nvSpPr>
          <p:cNvPr id="439299" name="Rectangle 1027"/>
          <p:cNvSpPr>
            <a:spLocks noChangeArrowheads="1"/>
          </p:cNvSpPr>
          <p:nvPr/>
        </p:nvSpPr>
        <p:spPr bwMode="auto">
          <a:xfrm>
            <a:off x="609600" y="19812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406400" indent="-406400" eaLnBrk="0" hangingPunct="0">
              <a:spcBef>
                <a:spcPct val="20000"/>
              </a:spcBef>
              <a:defRPr kumimoji="1" sz="16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eaLnBrk="0" hangingPunct="0">
              <a:spcBef>
                <a:spcPct val="20000"/>
              </a:spcBef>
              <a:buClr>
                <a:schemeClr val="hlink"/>
              </a:buClr>
              <a:buSzPct val="65000"/>
              <a:buFont typeface="Wingdings" panose="05000000000000000000" pitchFamily="2" charset="2"/>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eaLnBrk="0" hangingPunct="0">
              <a:spcBef>
                <a:spcPct val="20000"/>
              </a:spcBef>
              <a:buClr>
                <a:schemeClr val="tx2"/>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eaLnBrk="0" hangingPunct="0">
              <a:spcBef>
                <a:spcPct val="20000"/>
              </a:spcBef>
              <a:buClr>
                <a:schemeClr val="accent1"/>
              </a:buClr>
              <a:buSzPct val="65000"/>
              <a:buFont typeface="Monotype Sort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eaLnBrk="0" hangingPunct="0">
              <a:spcBef>
                <a:spcPct val="20000"/>
              </a:spcBef>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defRPr/>
            </a:pPr>
            <a:r>
              <a:rPr lang="en-US" altLang="zh-CN" sz="3200" dirty="0">
                <a:solidFill>
                  <a:schemeClr val="bg2"/>
                </a:solidFill>
              </a:rPr>
              <a:t>2.2.1  </a:t>
            </a:r>
            <a:r>
              <a:rPr lang="zh-CN" altLang="en-US" sz="3200" dirty="0">
                <a:solidFill>
                  <a:schemeClr val="bg2"/>
                </a:solidFill>
              </a:rPr>
              <a:t>概率抽样与非概率抽样</a:t>
            </a:r>
          </a:p>
          <a:p>
            <a:pPr>
              <a:defRPr/>
            </a:pPr>
            <a:r>
              <a:rPr lang="en-US" altLang="zh-CN" sz="3200" dirty="0">
                <a:solidFill>
                  <a:schemeClr val="bg2"/>
                </a:solidFill>
              </a:rPr>
              <a:t>2.2.2  </a:t>
            </a:r>
            <a:r>
              <a:rPr lang="zh-CN" altLang="en-US" sz="3200" dirty="0">
                <a:solidFill>
                  <a:schemeClr val="bg2"/>
                </a:solidFill>
              </a:rPr>
              <a:t>搜集数据的基本方法</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1346" name="Rectangle 1026"/>
          <p:cNvSpPr>
            <a:spLocks noGrp="1" noChangeArrowheads="1"/>
          </p:cNvSpPr>
          <p:nvPr>
            <p:ph type="ctrTitle"/>
          </p:nvPr>
        </p:nvSpPr>
        <p:spPr>
          <a:xfrm>
            <a:off x="685800" y="620688"/>
            <a:ext cx="7772400" cy="1371600"/>
          </a:xfrm>
        </p:spPr>
        <p:txBody>
          <a:bodyPr anchor="ctr" anchorCtr="0"/>
          <a:lstStyle/>
          <a:p>
            <a:pPr>
              <a:defRPr/>
            </a:pPr>
            <a:r>
              <a:rPr lang="en-US" altLang="zh-CN" sz="4400" dirty="0">
                <a:solidFill>
                  <a:schemeClr val="bg2"/>
                </a:solidFill>
                <a:latin typeface="Arial" panose="020B0604020202020204" pitchFamily="34" charset="0"/>
              </a:rPr>
              <a:t>2.2.1 </a:t>
            </a:r>
            <a:r>
              <a:rPr lang="zh-CN" altLang="en-US" sz="4400" dirty="0">
                <a:solidFill>
                  <a:schemeClr val="bg2"/>
                </a:solidFill>
                <a:latin typeface="Arial" panose="020B0604020202020204" pitchFamily="34" charset="0"/>
              </a:rPr>
              <a:t>概率抽样和非概率抽样</a:t>
            </a:r>
          </a:p>
        </p:txBody>
      </p:sp>
      <p:sp>
        <p:nvSpPr>
          <p:cNvPr id="3" name="文本框 2">
            <a:extLst>
              <a:ext uri="{FF2B5EF4-FFF2-40B4-BE49-F238E27FC236}">
                <a16:creationId xmlns:a16="http://schemas.microsoft.com/office/drawing/2014/main" id="{E53DD148-7126-4FAB-B129-D9DAC8EE1E06}"/>
              </a:ext>
            </a:extLst>
          </p:cNvPr>
          <p:cNvSpPr txBox="1"/>
          <p:nvPr/>
        </p:nvSpPr>
        <p:spPr>
          <a:xfrm>
            <a:off x="899592" y="1844824"/>
            <a:ext cx="7772400" cy="3170099"/>
          </a:xfrm>
          <a:prstGeom prst="rect">
            <a:avLst/>
          </a:prstGeom>
          <a:noFill/>
        </p:spPr>
        <p:txBody>
          <a:bodyPr wrap="square" rtlCol="0">
            <a:spAutoFit/>
          </a:bodyPr>
          <a:lstStyle/>
          <a:p>
            <a:r>
              <a:rPr lang="zh-CN" altLang="en-US" sz="2800" dirty="0">
                <a:solidFill>
                  <a:schemeClr val="bg2"/>
                </a:solidFill>
                <a:effectLst>
                  <a:outerShdw blurRad="38100" dist="38100" dir="2700000" algn="tl">
                    <a:srgbClr val="000000">
                      <a:alpha val="43137"/>
                    </a:srgbClr>
                  </a:outerShdw>
                </a:effectLst>
                <a:latin typeface="+mn-ea"/>
                <a:ea typeface="+mn-ea"/>
              </a:rPr>
              <a:t>采用普查的方式获取调查数据的缺点：</a:t>
            </a:r>
            <a:endParaRPr lang="en-US" altLang="zh-CN" sz="2800" dirty="0">
              <a:solidFill>
                <a:schemeClr val="bg2"/>
              </a:solidFill>
              <a:effectLst>
                <a:outerShdw blurRad="38100" dist="38100" dir="2700000" algn="tl">
                  <a:srgbClr val="000000">
                    <a:alpha val="43137"/>
                  </a:srgbClr>
                </a:outerShdw>
              </a:effectLst>
              <a:latin typeface="+mn-ea"/>
              <a:ea typeface="+mn-ea"/>
            </a:endParaRPr>
          </a:p>
          <a:p>
            <a:endParaRPr lang="en-US" altLang="zh-CN" sz="2400" dirty="0">
              <a:solidFill>
                <a:schemeClr val="bg2"/>
              </a:solidFill>
              <a:effectLst>
                <a:outerShdw blurRad="38100" dist="38100" dir="2700000" algn="tl">
                  <a:srgbClr val="000000">
                    <a:alpha val="43137"/>
                  </a:srgbClr>
                </a:outerShdw>
              </a:effectLst>
              <a:latin typeface="+mn-ea"/>
              <a:ea typeface="+mn-ea"/>
            </a:endParaRPr>
          </a:p>
          <a:p>
            <a:r>
              <a:rPr lang="en-US" altLang="zh-CN" sz="2400" dirty="0">
                <a:solidFill>
                  <a:schemeClr val="bg2"/>
                </a:solidFill>
                <a:effectLst>
                  <a:outerShdw blurRad="38100" dist="38100" dir="2700000" algn="tl">
                    <a:srgbClr val="000000">
                      <a:alpha val="43137"/>
                    </a:srgbClr>
                  </a:outerShdw>
                </a:effectLst>
                <a:latin typeface="+mn-ea"/>
                <a:ea typeface="+mn-ea"/>
              </a:rPr>
              <a:t>1.</a:t>
            </a:r>
            <a:r>
              <a:rPr lang="zh-CN" altLang="en-US" sz="2400" dirty="0">
                <a:solidFill>
                  <a:schemeClr val="bg2"/>
                </a:solidFill>
                <a:effectLst>
                  <a:outerShdw blurRad="38100" dist="38100" dir="2700000" algn="tl">
                    <a:srgbClr val="000000">
                      <a:alpha val="43137"/>
                    </a:srgbClr>
                  </a:outerShdw>
                </a:effectLst>
                <a:latin typeface="+mn-ea"/>
                <a:ea typeface="+mn-ea"/>
              </a:rPr>
              <a:t>成本较高</a:t>
            </a:r>
            <a:endParaRPr lang="en-US" altLang="zh-CN" sz="2400" dirty="0">
              <a:solidFill>
                <a:schemeClr val="bg2"/>
              </a:solidFill>
              <a:effectLst>
                <a:outerShdw blurRad="38100" dist="38100" dir="2700000" algn="tl">
                  <a:srgbClr val="000000">
                    <a:alpha val="43137"/>
                  </a:srgbClr>
                </a:outerShdw>
              </a:effectLst>
              <a:latin typeface="+mn-ea"/>
              <a:ea typeface="+mn-ea"/>
            </a:endParaRPr>
          </a:p>
          <a:p>
            <a:endParaRPr lang="en-US" altLang="zh-CN" sz="2400" dirty="0">
              <a:solidFill>
                <a:schemeClr val="bg2"/>
              </a:solidFill>
              <a:effectLst>
                <a:outerShdw blurRad="38100" dist="38100" dir="2700000" algn="tl">
                  <a:srgbClr val="000000">
                    <a:alpha val="43137"/>
                  </a:srgbClr>
                </a:outerShdw>
              </a:effectLst>
              <a:latin typeface="+mn-ea"/>
              <a:ea typeface="+mn-ea"/>
            </a:endParaRPr>
          </a:p>
          <a:p>
            <a:r>
              <a:rPr lang="en-US" altLang="zh-CN" sz="2400" dirty="0">
                <a:solidFill>
                  <a:schemeClr val="bg2"/>
                </a:solidFill>
                <a:effectLst>
                  <a:outerShdw blurRad="38100" dist="38100" dir="2700000" algn="tl">
                    <a:srgbClr val="000000">
                      <a:alpha val="43137"/>
                    </a:srgbClr>
                  </a:outerShdw>
                </a:effectLst>
                <a:latin typeface="+mn-ea"/>
                <a:ea typeface="+mn-ea"/>
              </a:rPr>
              <a:t>2.</a:t>
            </a:r>
            <a:r>
              <a:rPr lang="zh-CN" altLang="en-US" sz="2400" dirty="0">
                <a:solidFill>
                  <a:schemeClr val="bg2"/>
                </a:solidFill>
                <a:effectLst>
                  <a:outerShdw blurRad="38100" dist="38100" dir="2700000" algn="tl">
                    <a:srgbClr val="000000">
                      <a:alpha val="43137"/>
                    </a:srgbClr>
                  </a:outerShdw>
                </a:effectLst>
                <a:latin typeface="+mn-ea"/>
                <a:ea typeface="+mn-ea"/>
              </a:rPr>
              <a:t>调查过程耗时影响时效性</a:t>
            </a:r>
            <a:endParaRPr lang="en-US" altLang="zh-CN" sz="2400" dirty="0">
              <a:solidFill>
                <a:schemeClr val="bg2"/>
              </a:solidFill>
              <a:effectLst>
                <a:outerShdw blurRad="38100" dist="38100" dir="2700000" algn="tl">
                  <a:srgbClr val="000000">
                    <a:alpha val="43137"/>
                  </a:srgbClr>
                </a:outerShdw>
              </a:effectLst>
              <a:latin typeface="+mn-ea"/>
              <a:ea typeface="+mn-ea"/>
            </a:endParaRPr>
          </a:p>
          <a:p>
            <a:endParaRPr lang="en-US" altLang="zh-CN" sz="2400" dirty="0">
              <a:solidFill>
                <a:schemeClr val="bg2"/>
              </a:solidFill>
              <a:effectLst>
                <a:outerShdw blurRad="38100" dist="38100" dir="2700000" algn="tl">
                  <a:srgbClr val="000000">
                    <a:alpha val="43137"/>
                  </a:srgbClr>
                </a:outerShdw>
              </a:effectLst>
              <a:latin typeface="+mn-ea"/>
              <a:ea typeface="+mn-ea"/>
            </a:endParaRPr>
          </a:p>
          <a:p>
            <a:r>
              <a:rPr lang="zh-CN" altLang="en-US" sz="2800" dirty="0">
                <a:solidFill>
                  <a:schemeClr val="bg2"/>
                </a:solidFill>
                <a:effectLst>
                  <a:outerShdw blurRad="38100" dist="38100" dir="2700000" algn="tl">
                    <a:srgbClr val="000000">
                      <a:alpha val="43137"/>
                    </a:srgbClr>
                  </a:outerShdw>
                </a:effectLst>
                <a:latin typeface="+mn-ea"/>
                <a:ea typeface="+mn-ea"/>
              </a:rPr>
              <a:t>在实际的调查中，多采用抽样调查的方式。</a:t>
            </a:r>
            <a:endParaRPr lang="en-US" altLang="zh-CN" sz="2800" dirty="0">
              <a:solidFill>
                <a:schemeClr val="bg2"/>
              </a:solidFill>
              <a:effectLst>
                <a:outerShdw blurRad="38100" dist="38100" dir="2700000" algn="tl">
                  <a:srgbClr val="000000">
                    <a:alpha val="43137"/>
                  </a:srgbClr>
                </a:outerShdw>
              </a:effectLst>
              <a:latin typeface="+mn-ea"/>
              <a:ea typeface="+mn-ea"/>
            </a:endParaRPr>
          </a:p>
          <a:p>
            <a:endParaRPr lang="en-US" altLang="zh-CN" sz="2400" dirty="0">
              <a:solidFill>
                <a:schemeClr val="bg2"/>
              </a:solidFill>
              <a:latin typeface="+mn-ea"/>
              <a:ea typeface="+mn-ea"/>
            </a:endParaRP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8514" name="Rectangle 1026"/>
          <p:cNvSpPr>
            <a:spLocks noGrp="1" noChangeArrowheads="1"/>
          </p:cNvSpPr>
          <p:nvPr>
            <p:ph type="title"/>
          </p:nvPr>
        </p:nvSpPr>
        <p:spPr>
          <a:xfrm>
            <a:off x="684312" y="228600"/>
            <a:ext cx="7851576" cy="1524000"/>
          </a:xfrm>
        </p:spPr>
        <p:txBody>
          <a:bodyPr/>
          <a:lstStyle/>
          <a:p>
            <a:pPr>
              <a:defRPr/>
            </a:pPr>
            <a:r>
              <a:rPr lang="zh-CN" altLang="en-US" sz="4000" dirty="0">
                <a:solidFill>
                  <a:schemeClr val="bg2"/>
                </a:solidFill>
                <a:latin typeface="Arial" panose="020B0604020202020204" pitchFamily="34" charset="0"/>
              </a:rPr>
              <a:t>概率抽样</a:t>
            </a: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probability sampling</a:t>
            </a:r>
            <a:r>
              <a:rPr lang="en-US" altLang="zh-CN" sz="3600" dirty="0">
                <a:solidFill>
                  <a:schemeClr val="bg2"/>
                </a:solidFill>
                <a:latin typeface="Arial" panose="020B0604020202020204" pitchFamily="34" charset="0"/>
              </a:rPr>
              <a:t>)</a:t>
            </a:r>
          </a:p>
        </p:txBody>
      </p:sp>
      <p:sp>
        <p:nvSpPr>
          <p:cNvPr id="448516" name="Rectangle 1028"/>
          <p:cNvSpPr>
            <a:spLocks noGrp="1" noChangeArrowheads="1"/>
          </p:cNvSpPr>
          <p:nvPr>
            <p:ph type="body" idx="1"/>
          </p:nvPr>
        </p:nvSpPr>
        <p:spPr>
          <a:xfrm>
            <a:off x="391108" y="1484784"/>
            <a:ext cx="8437984" cy="4628728"/>
          </a:xfrm>
        </p:spPr>
        <p:txBody>
          <a:bodyPr/>
          <a:lstStyle/>
          <a:p>
            <a:pPr marL="609600" indent="-609600" algn="just">
              <a:buFontTx/>
              <a:buAutoNum type="arabicPeriod"/>
              <a:defRPr/>
            </a:pPr>
            <a:r>
              <a:rPr lang="zh-CN" altLang="en-US" sz="2400" b="1" dirty="0">
                <a:solidFill>
                  <a:schemeClr val="bg2"/>
                </a:solidFill>
                <a:effectLst>
                  <a:outerShdw blurRad="38100" dist="38100" dir="2700000" algn="tl">
                    <a:srgbClr val="000000">
                      <a:alpha val="43137"/>
                    </a:srgbClr>
                  </a:outerShdw>
                </a:effectLst>
              </a:rPr>
              <a:t>也称随机抽样</a:t>
            </a:r>
            <a:endParaRPr lang="en-US" altLang="zh-CN" sz="2400" b="1" dirty="0">
              <a:solidFill>
                <a:schemeClr val="bg2"/>
              </a:solidFill>
              <a:effectLst>
                <a:outerShdw blurRad="38100" dist="38100" dir="2700000" algn="tl">
                  <a:srgbClr val="000000">
                    <a:alpha val="43137"/>
                  </a:srgbClr>
                </a:outerShdw>
              </a:effectLst>
            </a:endParaRPr>
          </a:p>
          <a:p>
            <a:pPr marL="609600" indent="-609600" algn="just">
              <a:buFontTx/>
              <a:buAutoNum type="arabicPeriod"/>
              <a:defRPr/>
            </a:pPr>
            <a:r>
              <a:rPr lang="zh-CN" altLang="en-US" sz="2400" b="1" dirty="0">
                <a:solidFill>
                  <a:schemeClr val="bg2"/>
                </a:solidFill>
                <a:effectLst>
                  <a:outerShdw blurRad="38100" dist="38100" dir="2700000" algn="tl">
                    <a:srgbClr val="000000">
                      <a:alpha val="43137"/>
                    </a:srgbClr>
                  </a:outerShdw>
                </a:effectLst>
              </a:rPr>
              <a:t>特点</a:t>
            </a:r>
          </a:p>
          <a:p>
            <a:pPr marL="1219200" lvl="1" indent="-533400" algn="just">
              <a:defRPr/>
            </a:pPr>
            <a:r>
              <a:rPr lang="zh-CN" altLang="en-US" sz="2400" b="1" dirty="0">
                <a:solidFill>
                  <a:schemeClr val="bg2"/>
                </a:solidFill>
                <a:effectLst>
                  <a:outerShdw blurRad="38100" dist="38100" dir="2700000" algn="tl">
                    <a:srgbClr val="000000">
                      <a:alpha val="43137"/>
                    </a:srgbClr>
                  </a:outerShdw>
                </a:effectLst>
              </a:rPr>
              <a:t>按一定的概率遵循随机的原则抽取样本。</a:t>
            </a:r>
          </a:p>
          <a:p>
            <a:pPr marL="1543050" lvl="2" indent="-457200" algn="just">
              <a:defRPr/>
            </a:pPr>
            <a:r>
              <a:rPr lang="zh-CN" altLang="en-US" b="1" dirty="0">
                <a:solidFill>
                  <a:schemeClr val="bg2"/>
                </a:solidFill>
                <a:effectLst>
                  <a:outerShdw blurRad="38100" dist="38100" dir="2700000" algn="tl">
                    <a:srgbClr val="000000">
                      <a:alpha val="43137"/>
                    </a:srgbClr>
                  </a:outerShdw>
                </a:effectLst>
              </a:rPr>
              <a:t>抽取样本时使每个单位都有一定的机会被抽中</a:t>
            </a:r>
          </a:p>
          <a:p>
            <a:pPr marL="1219200" lvl="1" indent="-533400" algn="just">
              <a:defRPr/>
            </a:pPr>
            <a:r>
              <a:rPr lang="zh-CN" altLang="en-US" sz="2400" b="1" dirty="0">
                <a:solidFill>
                  <a:schemeClr val="bg2"/>
                </a:solidFill>
                <a:effectLst>
                  <a:outerShdw blurRad="38100" dist="38100" dir="2700000" algn="tl">
                    <a:srgbClr val="000000">
                      <a:alpha val="43137"/>
                    </a:srgbClr>
                  </a:outerShdw>
                </a:effectLst>
              </a:rPr>
              <a:t>每个单位被抽中的概率是已知的，或是可以计算出来的 。</a:t>
            </a:r>
          </a:p>
          <a:p>
            <a:pPr marL="1219200" lvl="1" indent="-533400" algn="just">
              <a:defRPr/>
            </a:pPr>
            <a:r>
              <a:rPr lang="zh-CN" altLang="en-US" sz="2400" b="1" dirty="0">
                <a:solidFill>
                  <a:schemeClr val="bg2"/>
                </a:solidFill>
                <a:effectLst>
                  <a:outerShdw blurRad="38100" dist="38100" dir="2700000" algn="tl">
                    <a:srgbClr val="000000">
                      <a:alpha val="43137"/>
                    </a:srgbClr>
                  </a:outerShdw>
                </a:effectLst>
              </a:rPr>
              <a:t>当用样本对总体目标量进行估计时，要考虑到每个样本单位被抽中的概率。</a:t>
            </a:r>
            <a:endParaRPr lang="en-US" altLang="zh-CN" sz="2400" b="1" dirty="0">
              <a:solidFill>
                <a:schemeClr val="bg2"/>
              </a:solidFill>
              <a:effectLst>
                <a:outerShdw blurRad="38100" dist="38100" dir="2700000" algn="tl">
                  <a:srgbClr val="000000">
                    <a:alpha val="43137"/>
                  </a:srgbClr>
                </a:outerShdw>
              </a:effectLst>
            </a:endParaRPr>
          </a:p>
          <a:p>
            <a:pPr marL="609600" indent="-609600" algn="just">
              <a:buFontTx/>
              <a:buAutoNum type="arabicPeriod"/>
              <a:defRPr/>
            </a:pPr>
            <a:r>
              <a:rPr lang="zh-CN" altLang="en-US" sz="2400" b="1" dirty="0">
                <a:solidFill>
                  <a:schemeClr val="bg2"/>
                </a:solidFill>
                <a:effectLst>
                  <a:outerShdw blurRad="38100" dist="38100" dir="2700000" algn="tl">
                    <a:srgbClr val="000000">
                      <a:alpha val="43137"/>
                    </a:srgbClr>
                  </a:outerShdw>
                </a:effectLst>
              </a:rPr>
              <a:t>注意区分概率抽样与等概率抽样。</a:t>
            </a:r>
          </a:p>
          <a:p>
            <a:pPr marL="1219200" lvl="1" indent="-533400" algn="just">
              <a:defRPr/>
            </a:pPr>
            <a:endParaRPr lang="en-US" altLang="zh-CN" sz="2600" dirty="0">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8516">
                                            <p:txEl>
                                              <p:pRg st="0" end="0"/>
                                            </p:txEl>
                                          </p:spTgt>
                                        </p:tgtEl>
                                        <p:attrNameLst>
                                          <p:attrName>style.visibility</p:attrName>
                                        </p:attrNameLst>
                                      </p:cBhvr>
                                      <p:to>
                                        <p:strVal val="visible"/>
                                      </p:to>
                                    </p:set>
                                    <p:animEffect transition="in" filter="wipe(left)">
                                      <p:cBhvr>
                                        <p:cTn id="7" dur="500"/>
                                        <p:tgtEl>
                                          <p:spTgt spid="448516">
                                            <p:txEl>
                                              <p:pRg st="0" end="0"/>
                                            </p:txEl>
                                          </p:spTgt>
                                        </p:tgtEl>
                                      </p:cBhvr>
                                    </p:animEffect>
                                  </p:childTnLst>
                                  <p:subTnLst>
                                    <p:animClr clrSpc="rgb" dir="cw">
                                      <p:cBhvr override="childStyle">
                                        <p:cTn dur="1" fill="hold" display="0" masterRel="nextClick" afterEffect="1"/>
                                        <p:tgtEl>
                                          <p:spTgt spid="448516">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8516">
                                            <p:txEl>
                                              <p:pRg st="1" end="1"/>
                                            </p:txEl>
                                          </p:spTgt>
                                        </p:tgtEl>
                                        <p:attrNameLst>
                                          <p:attrName>style.visibility</p:attrName>
                                        </p:attrNameLst>
                                      </p:cBhvr>
                                      <p:to>
                                        <p:strVal val="visible"/>
                                      </p:to>
                                    </p:set>
                                    <p:animEffect transition="in" filter="wipe(left)">
                                      <p:cBhvr>
                                        <p:cTn id="12" dur="500"/>
                                        <p:tgtEl>
                                          <p:spTgt spid="448516">
                                            <p:txEl>
                                              <p:pRg st="1" end="1"/>
                                            </p:txEl>
                                          </p:spTgt>
                                        </p:tgtEl>
                                      </p:cBhvr>
                                    </p:animEffect>
                                  </p:childTnLst>
                                  <p:subTnLst>
                                    <p:animClr clrSpc="rgb" dir="cw">
                                      <p:cBhvr override="childStyle">
                                        <p:cTn dur="1" fill="hold" display="0" masterRel="nextClick" afterEffect="1"/>
                                        <p:tgtEl>
                                          <p:spTgt spid="448516">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448516">
                                            <p:txEl>
                                              <p:pRg st="2" end="2"/>
                                            </p:txEl>
                                          </p:spTgt>
                                        </p:tgtEl>
                                        <p:attrNameLst>
                                          <p:attrName>style.visibility</p:attrName>
                                        </p:attrNameLst>
                                      </p:cBhvr>
                                      <p:to>
                                        <p:strVal val="visible"/>
                                      </p:to>
                                    </p:set>
                                    <p:animEffect transition="in" filter="wipe(left)">
                                      <p:cBhvr>
                                        <p:cTn id="15" dur="500"/>
                                        <p:tgtEl>
                                          <p:spTgt spid="448516">
                                            <p:txEl>
                                              <p:pRg st="2" end="2"/>
                                            </p:txEl>
                                          </p:spTgt>
                                        </p:tgtEl>
                                      </p:cBhvr>
                                    </p:animEffect>
                                  </p:childTnLst>
                                  <p:subTnLst>
                                    <p:animClr clrSpc="rgb" dir="cw">
                                      <p:cBhvr override="childStyle">
                                        <p:cTn dur="1" fill="hold" display="0" masterRel="nextClick" afterEffect="1"/>
                                        <p:tgtEl>
                                          <p:spTgt spid="448516">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448516">
                                            <p:txEl>
                                              <p:pRg st="3" end="3"/>
                                            </p:txEl>
                                          </p:spTgt>
                                        </p:tgtEl>
                                        <p:attrNameLst>
                                          <p:attrName>style.visibility</p:attrName>
                                        </p:attrNameLst>
                                      </p:cBhvr>
                                      <p:to>
                                        <p:strVal val="visible"/>
                                      </p:to>
                                    </p:set>
                                    <p:animEffect transition="in" filter="wipe(left)">
                                      <p:cBhvr>
                                        <p:cTn id="18" dur="500"/>
                                        <p:tgtEl>
                                          <p:spTgt spid="448516">
                                            <p:txEl>
                                              <p:pRg st="3" end="3"/>
                                            </p:txEl>
                                          </p:spTgt>
                                        </p:tgtEl>
                                      </p:cBhvr>
                                    </p:animEffect>
                                  </p:childTnLst>
                                  <p:subTnLst>
                                    <p:animClr clrSpc="rgb" dir="cw">
                                      <p:cBhvr override="childStyle">
                                        <p:cTn dur="1" fill="hold" display="0" masterRel="nextClick" afterEffect="1"/>
                                        <p:tgtEl>
                                          <p:spTgt spid="448516">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448516">
                                            <p:txEl>
                                              <p:pRg st="4" end="4"/>
                                            </p:txEl>
                                          </p:spTgt>
                                        </p:tgtEl>
                                        <p:attrNameLst>
                                          <p:attrName>style.visibility</p:attrName>
                                        </p:attrNameLst>
                                      </p:cBhvr>
                                      <p:to>
                                        <p:strVal val="visible"/>
                                      </p:to>
                                    </p:set>
                                    <p:animEffect transition="in" filter="wipe(left)">
                                      <p:cBhvr>
                                        <p:cTn id="21" dur="500"/>
                                        <p:tgtEl>
                                          <p:spTgt spid="448516">
                                            <p:txEl>
                                              <p:pRg st="4" end="4"/>
                                            </p:txEl>
                                          </p:spTgt>
                                        </p:tgtEl>
                                      </p:cBhvr>
                                    </p:animEffect>
                                  </p:childTnLst>
                                  <p:subTnLst>
                                    <p:animClr clrSpc="rgb" dir="cw">
                                      <p:cBhvr override="childStyle">
                                        <p:cTn dur="1" fill="hold" display="0" masterRel="nextClick" afterEffect="1"/>
                                        <p:tgtEl>
                                          <p:spTgt spid="448516">
                                            <p:txEl>
                                              <p:pRg st="4" end="4"/>
                                            </p:txEl>
                                          </p:spTgt>
                                        </p:tgtEl>
                                        <p:attrNameLst>
                                          <p:attrName>ppt_c</p:attrName>
                                        </p:attrNameLst>
                                      </p:cBhvr>
                                      <p:to>
                                        <a:schemeClr val="folHlink"/>
                                      </p:to>
                                    </p:animClr>
                                  </p:subTnLst>
                                </p:cTn>
                              </p:par>
                              <p:par>
                                <p:cTn id="22" presetID="22" presetClass="entr" presetSubtype="8" fill="hold" grpId="0" nodeType="withEffect">
                                  <p:stCondLst>
                                    <p:cond delay="0"/>
                                  </p:stCondLst>
                                  <p:childTnLst>
                                    <p:set>
                                      <p:cBhvr>
                                        <p:cTn id="23" dur="1" fill="hold">
                                          <p:stCondLst>
                                            <p:cond delay="0"/>
                                          </p:stCondLst>
                                        </p:cTn>
                                        <p:tgtEl>
                                          <p:spTgt spid="448516">
                                            <p:txEl>
                                              <p:pRg st="5" end="5"/>
                                            </p:txEl>
                                          </p:spTgt>
                                        </p:tgtEl>
                                        <p:attrNameLst>
                                          <p:attrName>style.visibility</p:attrName>
                                        </p:attrNameLst>
                                      </p:cBhvr>
                                      <p:to>
                                        <p:strVal val="visible"/>
                                      </p:to>
                                    </p:set>
                                    <p:animEffect transition="in" filter="wipe(left)">
                                      <p:cBhvr>
                                        <p:cTn id="24" dur="500"/>
                                        <p:tgtEl>
                                          <p:spTgt spid="448516">
                                            <p:txEl>
                                              <p:pRg st="5" end="5"/>
                                            </p:txEl>
                                          </p:spTgt>
                                        </p:tgtEl>
                                      </p:cBhvr>
                                    </p:animEffect>
                                  </p:childTnLst>
                                  <p:subTnLst>
                                    <p:animClr clrSpc="rgb" dir="cw">
                                      <p:cBhvr override="childStyle">
                                        <p:cTn dur="1" fill="hold" display="0" masterRel="nextClick" afterEffect="1"/>
                                        <p:tgtEl>
                                          <p:spTgt spid="448516">
                                            <p:txEl>
                                              <p:pRg st="5" end="5"/>
                                            </p:txEl>
                                          </p:spTgt>
                                        </p:tgtEl>
                                        <p:attrNameLst>
                                          <p:attrName>ppt_c</p:attrName>
                                        </p:attrNameLst>
                                      </p:cBhvr>
                                      <p:to>
                                        <a:schemeClr val="folHlink"/>
                                      </p:to>
                                    </p:animClr>
                                  </p:sub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48516">
                                            <p:txEl>
                                              <p:pRg st="6" end="6"/>
                                            </p:txEl>
                                          </p:spTgt>
                                        </p:tgtEl>
                                        <p:attrNameLst>
                                          <p:attrName>style.visibility</p:attrName>
                                        </p:attrNameLst>
                                      </p:cBhvr>
                                      <p:to>
                                        <p:strVal val="visible"/>
                                      </p:to>
                                    </p:set>
                                    <p:animEffect transition="in" filter="wipe(left)">
                                      <p:cBhvr>
                                        <p:cTn id="29" dur="500"/>
                                        <p:tgtEl>
                                          <p:spTgt spid="448516">
                                            <p:txEl>
                                              <p:pRg st="6" end="6"/>
                                            </p:txEl>
                                          </p:spTgt>
                                        </p:tgtEl>
                                      </p:cBhvr>
                                    </p:animEffect>
                                  </p:childTnLst>
                                  <p:subTnLst>
                                    <p:animClr clrSpc="rgb" dir="cw">
                                      <p:cBhvr override="childStyle">
                                        <p:cTn dur="1" fill="hold" display="0" masterRel="nextClick" afterEffect="1"/>
                                        <p:tgtEl>
                                          <p:spTgt spid="448516">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6"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562" name="Rectangle 1026"/>
          <p:cNvSpPr>
            <a:spLocks noGrp="1" noChangeArrowheads="1"/>
          </p:cNvSpPr>
          <p:nvPr>
            <p:ph type="title"/>
          </p:nvPr>
        </p:nvSpPr>
        <p:spPr>
          <a:xfrm>
            <a:off x="457200" y="413351"/>
            <a:ext cx="8229600" cy="1328192"/>
          </a:xfrm>
        </p:spPr>
        <p:txBody>
          <a:bodyPr/>
          <a:lstStyle/>
          <a:p>
            <a:pPr>
              <a:defRPr/>
            </a:pPr>
            <a:r>
              <a:rPr lang="zh-CN" altLang="en-US" sz="4000" dirty="0">
                <a:solidFill>
                  <a:schemeClr val="bg2"/>
                </a:solidFill>
                <a:latin typeface="Arial" panose="020B0604020202020204" pitchFamily="34" charset="0"/>
              </a:rPr>
              <a:t>简单随机抽样</a:t>
            </a:r>
            <a:br>
              <a:rPr lang="en-US" altLang="zh-CN" sz="4000" dirty="0">
                <a:solidFill>
                  <a:schemeClr val="bg2"/>
                </a:solidFill>
                <a:latin typeface="Arial" panose="020B0604020202020204" pitchFamily="34" charset="0"/>
              </a:rPr>
            </a:b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simple random sampling</a:t>
            </a:r>
            <a:r>
              <a:rPr lang="en-US" altLang="zh-CN" sz="3600" dirty="0">
                <a:solidFill>
                  <a:schemeClr val="bg2"/>
                </a:solidFill>
                <a:latin typeface="Arial" panose="020B0604020202020204" pitchFamily="34" charset="0"/>
              </a:rPr>
              <a:t>)</a:t>
            </a:r>
          </a:p>
        </p:txBody>
      </p:sp>
      <p:sp>
        <p:nvSpPr>
          <p:cNvPr id="450563" name="Rectangle 1027"/>
          <p:cNvSpPr>
            <a:spLocks noGrp="1" noChangeArrowheads="1"/>
          </p:cNvSpPr>
          <p:nvPr>
            <p:ph type="body" idx="1"/>
          </p:nvPr>
        </p:nvSpPr>
        <p:spPr>
          <a:xfrm>
            <a:off x="323528" y="1759389"/>
            <a:ext cx="8640960" cy="4477923"/>
          </a:xfrm>
        </p:spPr>
        <p:txBody>
          <a:bodyPr/>
          <a:lstStyle/>
          <a:p>
            <a:pPr marL="609600" indent="-609600" algn="just">
              <a:lnSpc>
                <a:spcPct val="90000"/>
              </a:lnSpc>
              <a:buFontTx/>
              <a:buAutoNum type="arabicPeriod"/>
              <a:defRPr/>
            </a:pPr>
            <a:r>
              <a:rPr lang="zh-CN" altLang="en-US" sz="2800" b="1" dirty="0">
                <a:solidFill>
                  <a:schemeClr val="bg2">
                    <a:lumMod val="95000"/>
                    <a:lumOff val="5000"/>
                  </a:schemeClr>
                </a:solidFill>
              </a:rPr>
              <a:t>从总体</a:t>
            </a:r>
            <a:r>
              <a:rPr lang="en-US" altLang="zh-CN" sz="2800" b="1" i="1" dirty="0">
                <a:solidFill>
                  <a:schemeClr val="bg2">
                    <a:lumMod val="95000"/>
                    <a:lumOff val="5000"/>
                  </a:schemeClr>
                </a:solidFill>
                <a:cs typeface="Times New Roman" panose="02020603050405020304" pitchFamily="18" charset="0"/>
              </a:rPr>
              <a:t>N</a:t>
            </a:r>
            <a:r>
              <a:rPr lang="zh-CN" altLang="en-US" sz="2800" b="1" dirty="0">
                <a:solidFill>
                  <a:schemeClr val="bg2">
                    <a:lumMod val="95000"/>
                    <a:lumOff val="5000"/>
                  </a:schemeClr>
                </a:solidFill>
              </a:rPr>
              <a:t>个单位中</a:t>
            </a:r>
            <a:r>
              <a:rPr lang="zh-CN" altLang="en-US" sz="2800" b="1" dirty="0">
                <a:solidFill>
                  <a:srgbClr val="FF0000"/>
                </a:solidFill>
              </a:rPr>
              <a:t>随机地</a:t>
            </a:r>
            <a:r>
              <a:rPr lang="zh-CN" altLang="en-US" sz="2800" b="1" dirty="0">
                <a:solidFill>
                  <a:schemeClr val="bg2">
                    <a:lumMod val="95000"/>
                    <a:lumOff val="5000"/>
                  </a:schemeClr>
                </a:solidFill>
              </a:rPr>
              <a:t>抽取</a:t>
            </a:r>
            <a:r>
              <a:rPr lang="en-US" altLang="zh-CN" sz="2800" b="1" i="1" dirty="0">
                <a:solidFill>
                  <a:schemeClr val="bg2">
                    <a:lumMod val="95000"/>
                    <a:lumOff val="5000"/>
                  </a:schemeClr>
                </a:solidFill>
                <a:cs typeface="Times New Roman" panose="02020603050405020304" pitchFamily="18" charset="0"/>
              </a:rPr>
              <a:t>n</a:t>
            </a:r>
            <a:r>
              <a:rPr lang="zh-CN" altLang="en-US" sz="2800" b="1" dirty="0">
                <a:solidFill>
                  <a:schemeClr val="bg2">
                    <a:lumMod val="95000"/>
                    <a:lumOff val="5000"/>
                  </a:schemeClr>
                </a:solidFill>
              </a:rPr>
              <a:t>个单位作为样本，每个单位入抽样本的概率是</a:t>
            </a:r>
            <a:r>
              <a:rPr lang="zh-CN" altLang="en-US" sz="2800" b="1" dirty="0">
                <a:solidFill>
                  <a:srgbClr val="FF0000"/>
                </a:solidFill>
              </a:rPr>
              <a:t>相等的。</a:t>
            </a:r>
          </a:p>
          <a:p>
            <a:pPr marL="609600" indent="-609600" algn="just">
              <a:lnSpc>
                <a:spcPct val="90000"/>
              </a:lnSpc>
              <a:buFontTx/>
              <a:buAutoNum type="arabicPeriod"/>
              <a:defRPr/>
            </a:pPr>
            <a:r>
              <a:rPr lang="zh-CN" altLang="en-US" sz="2800" b="1" dirty="0">
                <a:solidFill>
                  <a:schemeClr val="bg2">
                    <a:lumMod val="95000"/>
                    <a:lumOff val="5000"/>
                  </a:schemeClr>
                </a:solidFill>
              </a:rPr>
              <a:t>最基本的抽样方法，是其它抽样方法的基础</a:t>
            </a:r>
          </a:p>
          <a:p>
            <a:pPr marL="609600" indent="-609600" algn="just">
              <a:lnSpc>
                <a:spcPct val="90000"/>
              </a:lnSpc>
              <a:buFontTx/>
              <a:buAutoNum type="arabicPeriod"/>
              <a:defRPr/>
            </a:pPr>
            <a:r>
              <a:rPr lang="zh-CN" altLang="en-US" sz="2800" b="1" dirty="0">
                <a:solidFill>
                  <a:schemeClr val="bg2">
                    <a:lumMod val="95000"/>
                    <a:lumOff val="5000"/>
                  </a:schemeClr>
                </a:solidFill>
              </a:rPr>
              <a:t>特点</a:t>
            </a:r>
          </a:p>
          <a:p>
            <a:pPr marL="1219200" lvl="1" indent="-533400" algn="just">
              <a:lnSpc>
                <a:spcPct val="90000"/>
              </a:lnSpc>
              <a:defRPr/>
            </a:pPr>
            <a:r>
              <a:rPr lang="zh-CN" altLang="en-US" sz="2400" b="1" dirty="0">
                <a:solidFill>
                  <a:schemeClr val="bg2">
                    <a:lumMod val="95000"/>
                    <a:lumOff val="5000"/>
                  </a:schemeClr>
                </a:solidFill>
              </a:rPr>
              <a:t>简单、直观，在抽样框完整时，可直接从中抽取样本</a:t>
            </a:r>
          </a:p>
          <a:p>
            <a:pPr marL="1219200" lvl="1" indent="-533400" algn="just">
              <a:lnSpc>
                <a:spcPct val="90000"/>
              </a:lnSpc>
              <a:defRPr/>
            </a:pPr>
            <a:r>
              <a:rPr lang="zh-CN" altLang="en-US" sz="2400" b="1" dirty="0">
                <a:solidFill>
                  <a:schemeClr val="bg2">
                    <a:lumMod val="95000"/>
                    <a:lumOff val="5000"/>
                  </a:schemeClr>
                </a:solidFill>
              </a:rPr>
              <a:t>用样本统计量对目标量进行参数估计比较方便</a:t>
            </a:r>
          </a:p>
          <a:p>
            <a:pPr marL="609600" indent="-609600" algn="just">
              <a:lnSpc>
                <a:spcPct val="90000"/>
              </a:lnSpc>
              <a:buFontTx/>
              <a:buAutoNum type="arabicPeriod"/>
              <a:defRPr/>
            </a:pPr>
            <a:r>
              <a:rPr lang="zh-CN" altLang="en-US" sz="2800" b="1" dirty="0">
                <a:solidFill>
                  <a:schemeClr val="bg2">
                    <a:lumMod val="95000"/>
                    <a:lumOff val="5000"/>
                  </a:schemeClr>
                </a:solidFill>
              </a:rPr>
              <a:t>局限性</a:t>
            </a:r>
          </a:p>
          <a:p>
            <a:pPr marL="1219200" lvl="1" indent="-533400" algn="just">
              <a:lnSpc>
                <a:spcPct val="90000"/>
              </a:lnSpc>
              <a:defRPr/>
            </a:pPr>
            <a:r>
              <a:rPr lang="zh-CN" altLang="en-US" sz="2400" b="1" dirty="0">
                <a:solidFill>
                  <a:schemeClr val="bg2">
                    <a:lumMod val="95000"/>
                    <a:lumOff val="5000"/>
                  </a:schemeClr>
                </a:solidFill>
              </a:rPr>
              <a:t>当</a:t>
            </a:r>
            <a:r>
              <a:rPr lang="en-US" altLang="zh-CN" sz="2400" b="1" i="1" dirty="0">
                <a:solidFill>
                  <a:schemeClr val="bg2">
                    <a:lumMod val="95000"/>
                    <a:lumOff val="5000"/>
                  </a:schemeClr>
                </a:solidFill>
                <a:cs typeface="Times New Roman" panose="02020603050405020304" pitchFamily="18" charset="0"/>
              </a:rPr>
              <a:t>N</a:t>
            </a:r>
            <a:r>
              <a:rPr lang="zh-CN" altLang="en-US" sz="2400" b="1" dirty="0">
                <a:solidFill>
                  <a:schemeClr val="bg2">
                    <a:lumMod val="95000"/>
                    <a:lumOff val="5000"/>
                  </a:schemeClr>
                </a:solidFill>
              </a:rPr>
              <a:t>很大时，不易构造抽样框</a:t>
            </a:r>
          </a:p>
          <a:p>
            <a:pPr marL="1219200" lvl="1" indent="-533400" algn="just">
              <a:lnSpc>
                <a:spcPct val="90000"/>
              </a:lnSpc>
              <a:defRPr/>
            </a:pPr>
            <a:r>
              <a:rPr lang="zh-CN" altLang="en-US" sz="2400" b="1" dirty="0">
                <a:solidFill>
                  <a:schemeClr val="bg2">
                    <a:lumMod val="95000"/>
                    <a:lumOff val="5000"/>
                  </a:schemeClr>
                </a:solidFill>
              </a:rPr>
              <a:t>抽出的单位很分散，给实施调查增加了困难</a:t>
            </a:r>
          </a:p>
          <a:p>
            <a:pPr marL="1219200" lvl="1" indent="-533400" algn="just">
              <a:lnSpc>
                <a:spcPct val="90000"/>
              </a:lnSpc>
              <a:defRPr/>
            </a:pPr>
            <a:r>
              <a:rPr lang="zh-CN" altLang="en-US" sz="2400" b="1" dirty="0">
                <a:solidFill>
                  <a:schemeClr val="bg2">
                    <a:lumMod val="95000"/>
                    <a:lumOff val="5000"/>
                  </a:schemeClr>
                </a:solidFill>
              </a:rPr>
              <a:t>没有利用其它辅助信息以提高估计的效率</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animEffect transition="in" filter="wipe(left)">
                                      <p:cBhvr>
                                        <p:cTn id="7" dur="500"/>
                                        <p:tgtEl>
                                          <p:spTgt spid="450563">
                                            <p:txEl>
                                              <p:pRg st="0" end="0"/>
                                            </p:txEl>
                                          </p:spTgt>
                                        </p:tgtEl>
                                      </p:cBhvr>
                                    </p:animEffect>
                                  </p:childTnLst>
                                  <p:subTnLst>
                                    <p:animClr clrSpc="rgb" dir="cw">
                                      <p:cBhvr override="childStyle">
                                        <p:cTn dur="1" fill="hold" display="0" masterRel="nextClick" afterEffect="1"/>
                                        <p:tgtEl>
                                          <p:spTgt spid="450563">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563">
                                            <p:txEl>
                                              <p:pRg st="1" end="1"/>
                                            </p:txEl>
                                          </p:spTgt>
                                        </p:tgtEl>
                                        <p:attrNameLst>
                                          <p:attrName>style.visibility</p:attrName>
                                        </p:attrNameLst>
                                      </p:cBhvr>
                                      <p:to>
                                        <p:strVal val="visible"/>
                                      </p:to>
                                    </p:set>
                                    <p:animEffect transition="in" filter="wipe(left)">
                                      <p:cBhvr>
                                        <p:cTn id="12" dur="500"/>
                                        <p:tgtEl>
                                          <p:spTgt spid="450563">
                                            <p:txEl>
                                              <p:pRg st="1" end="1"/>
                                            </p:txEl>
                                          </p:spTgt>
                                        </p:tgtEl>
                                      </p:cBhvr>
                                    </p:animEffect>
                                  </p:childTnLst>
                                  <p:subTnLst>
                                    <p:animClr clrSpc="rgb" dir="cw">
                                      <p:cBhvr override="childStyle">
                                        <p:cTn dur="1" fill="hold" display="0" masterRel="nextClick" afterEffect="1"/>
                                        <p:tgtEl>
                                          <p:spTgt spid="450563">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563">
                                            <p:txEl>
                                              <p:pRg st="2" end="2"/>
                                            </p:txEl>
                                          </p:spTgt>
                                        </p:tgtEl>
                                        <p:attrNameLst>
                                          <p:attrName>style.visibility</p:attrName>
                                        </p:attrNameLst>
                                      </p:cBhvr>
                                      <p:to>
                                        <p:strVal val="visible"/>
                                      </p:to>
                                    </p:set>
                                    <p:animEffect transition="in" filter="wipe(left)">
                                      <p:cBhvr>
                                        <p:cTn id="17" dur="500"/>
                                        <p:tgtEl>
                                          <p:spTgt spid="450563">
                                            <p:txEl>
                                              <p:pRg st="2" end="2"/>
                                            </p:txEl>
                                          </p:spTgt>
                                        </p:tgtEl>
                                      </p:cBhvr>
                                    </p:animEffect>
                                  </p:childTnLst>
                                  <p:subTnLst>
                                    <p:animClr clrSpc="rgb" dir="cw">
                                      <p:cBhvr override="childStyle">
                                        <p:cTn dur="1" fill="hold" display="0" masterRel="nextClick" afterEffect="1"/>
                                        <p:tgtEl>
                                          <p:spTgt spid="450563">
                                            <p:txEl>
                                              <p:pRg st="2" end="2"/>
                                            </p:txEl>
                                          </p:spTgt>
                                        </p:tgtEl>
                                        <p:attrNameLst>
                                          <p:attrName>ppt_c</p:attrName>
                                        </p:attrNameLst>
                                      </p:cBhvr>
                                      <p:to>
                                        <a:schemeClr val="folHlink"/>
                                      </p:to>
                                    </p:animClr>
                                  </p:subTnLst>
                                </p:cTn>
                              </p:par>
                              <p:par>
                                <p:cTn id="18" presetID="22" presetClass="entr" presetSubtype="8" fill="hold" grpId="0" nodeType="withEffect">
                                  <p:stCondLst>
                                    <p:cond delay="0"/>
                                  </p:stCondLst>
                                  <p:childTnLst>
                                    <p:set>
                                      <p:cBhvr>
                                        <p:cTn id="19" dur="1" fill="hold">
                                          <p:stCondLst>
                                            <p:cond delay="0"/>
                                          </p:stCondLst>
                                        </p:cTn>
                                        <p:tgtEl>
                                          <p:spTgt spid="450563">
                                            <p:txEl>
                                              <p:pRg st="3" end="3"/>
                                            </p:txEl>
                                          </p:spTgt>
                                        </p:tgtEl>
                                        <p:attrNameLst>
                                          <p:attrName>style.visibility</p:attrName>
                                        </p:attrNameLst>
                                      </p:cBhvr>
                                      <p:to>
                                        <p:strVal val="visible"/>
                                      </p:to>
                                    </p:set>
                                    <p:animEffect transition="in" filter="wipe(left)">
                                      <p:cBhvr>
                                        <p:cTn id="20" dur="500"/>
                                        <p:tgtEl>
                                          <p:spTgt spid="450563">
                                            <p:txEl>
                                              <p:pRg st="3" end="3"/>
                                            </p:txEl>
                                          </p:spTgt>
                                        </p:tgtEl>
                                      </p:cBhvr>
                                    </p:animEffect>
                                  </p:childTnLst>
                                  <p:subTnLst>
                                    <p:animClr clrSpc="rgb" dir="cw">
                                      <p:cBhvr override="childStyle">
                                        <p:cTn dur="1" fill="hold" display="0" masterRel="nextClick" afterEffect="1"/>
                                        <p:tgtEl>
                                          <p:spTgt spid="450563">
                                            <p:txEl>
                                              <p:pRg st="3" end="3"/>
                                            </p:txEl>
                                          </p:spTgt>
                                        </p:tgtEl>
                                        <p:attrNameLst>
                                          <p:attrName>ppt_c</p:attrName>
                                        </p:attrNameLst>
                                      </p:cBhvr>
                                      <p:to>
                                        <a:schemeClr val="folHlink"/>
                                      </p:to>
                                    </p:animClr>
                                  </p:subTnLst>
                                </p:cTn>
                              </p:par>
                              <p:par>
                                <p:cTn id="21" presetID="22" presetClass="entr" presetSubtype="8" fill="hold" grpId="0" nodeType="withEffect">
                                  <p:stCondLst>
                                    <p:cond delay="0"/>
                                  </p:stCondLst>
                                  <p:childTnLst>
                                    <p:set>
                                      <p:cBhvr>
                                        <p:cTn id="22" dur="1" fill="hold">
                                          <p:stCondLst>
                                            <p:cond delay="0"/>
                                          </p:stCondLst>
                                        </p:cTn>
                                        <p:tgtEl>
                                          <p:spTgt spid="450563">
                                            <p:txEl>
                                              <p:pRg st="4" end="4"/>
                                            </p:txEl>
                                          </p:spTgt>
                                        </p:tgtEl>
                                        <p:attrNameLst>
                                          <p:attrName>style.visibility</p:attrName>
                                        </p:attrNameLst>
                                      </p:cBhvr>
                                      <p:to>
                                        <p:strVal val="visible"/>
                                      </p:to>
                                    </p:set>
                                    <p:animEffect transition="in" filter="wipe(left)">
                                      <p:cBhvr>
                                        <p:cTn id="23" dur="500"/>
                                        <p:tgtEl>
                                          <p:spTgt spid="450563">
                                            <p:txEl>
                                              <p:pRg st="4" end="4"/>
                                            </p:txEl>
                                          </p:spTgt>
                                        </p:tgtEl>
                                      </p:cBhvr>
                                    </p:animEffect>
                                  </p:childTnLst>
                                  <p:subTnLst>
                                    <p:animClr clrSpc="rgb" dir="cw">
                                      <p:cBhvr override="childStyle">
                                        <p:cTn dur="1" fill="hold" display="0" masterRel="nextClick" afterEffect="1"/>
                                        <p:tgtEl>
                                          <p:spTgt spid="450563">
                                            <p:txEl>
                                              <p:pRg st="4" end="4"/>
                                            </p:txEl>
                                          </p:spTgt>
                                        </p:tgtEl>
                                        <p:attrNameLst>
                                          <p:attrName>ppt_c</p:attrName>
                                        </p:attrNameLst>
                                      </p:cBhvr>
                                      <p:to>
                                        <a:schemeClr val="folHlink"/>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50563">
                                            <p:txEl>
                                              <p:pRg st="5" end="5"/>
                                            </p:txEl>
                                          </p:spTgt>
                                        </p:tgtEl>
                                        <p:attrNameLst>
                                          <p:attrName>style.visibility</p:attrName>
                                        </p:attrNameLst>
                                      </p:cBhvr>
                                      <p:to>
                                        <p:strVal val="visible"/>
                                      </p:to>
                                    </p:set>
                                    <p:animEffect transition="in" filter="wipe(left)">
                                      <p:cBhvr>
                                        <p:cTn id="28" dur="500"/>
                                        <p:tgtEl>
                                          <p:spTgt spid="450563">
                                            <p:txEl>
                                              <p:pRg st="5" end="5"/>
                                            </p:txEl>
                                          </p:spTgt>
                                        </p:tgtEl>
                                      </p:cBhvr>
                                    </p:animEffect>
                                  </p:childTnLst>
                                  <p:subTnLst>
                                    <p:animClr clrSpc="rgb" dir="cw">
                                      <p:cBhvr override="childStyle">
                                        <p:cTn dur="1" fill="hold" display="0" masterRel="nextClick" afterEffect="1"/>
                                        <p:tgtEl>
                                          <p:spTgt spid="450563">
                                            <p:txEl>
                                              <p:pRg st="5" end="5"/>
                                            </p:txEl>
                                          </p:spTgt>
                                        </p:tgtEl>
                                        <p:attrNameLst>
                                          <p:attrName>ppt_c</p:attrName>
                                        </p:attrNameLst>
                                      </p:cBhvr>
                                      <p:to>
                                        <a:schemeClr val="folHlink"/>
                                      </p:to>
                                    </p:animClr>
                                  </p:subTnLst>
                                </p:cTn>
                              </p:par>
                              <p:par>
                                <p:cTn id="29" presetID="22" presetClass="entr" presetSubtype="8" fill="hold" grpId="0" nodeType="withEffect">
                                  <p:stCondLst>
                                    <p:cond delay="0"/>
                                  </p:stCondLst>
                                  <p:childTnLst>
                                    <p:set>
                                      <p:cBhvr>
                                        <p:cTn id="30" dur="1" fill="hold">
                                          <p:stCondLst>
                                            <p:cond delay="0"/>
                                          </p:stCondLst>
                                        </p:cTn>
                                        <p:tgtEl>
                                          <p:spTgt spid="450563">
                                            <p:txEl>
                                              <p:pRg st="6" end="6"/>
                                            </p:txEl>
                                          </p:spTgt>
                                        </p:tgtEl>
                                        <p:attrNameLst>
                                          <p:attrName>style.visibility</p:attrName>
                                        </p:attrNameLst>
                                      </p:cBhvr>
                                      <p:to>
                                        <p:strVal val="visible"/>
                                      </p:to>
                                    </p:set>
                                    <p:animEffect transition="in" filter="wipe(left)">
                                      <p:cBhvr>
                                        <p:cTn id="31" dur="500"/>
                                        <p:tgtEl>
                                          <p:spTgt spid="450563">
                                            <p:txEl>
                                              <p:pRg st="6" end="6"/>
                                            </p:txEl>
                                          </p:spTgt>
                                        </p:tgtEl>
                                      </p:cBhvr>
                                    </p:animEffect>
                                  </p:childTnLst>
                                  <p:subTnLst>
                                    <p:animClr clrSpc="rgb" dir="cw">
                                      <p:cBhvr override="childStyle">
                                        <p:cTn dur="1" fill="hold" display="0" masterRel="nextClick" afterEffect="1"/>
                                        <p:tgtEl>
                                          <p:spTgt spid="450563">
                                            <p:txEl>
                                              <p:pRg st="6" end="6"/>
                                            </p:txEl>
                                          </p:spTgt>
                                        </p:tgtEl>
                                        <p:attrNameLst>
                                          <p:attrName>ppt_c</p:attrName>
                                        </p:attrNameLst>
                                      </p:cBhvr>
                                      <p:to>
                                        <a:schemeClr val="folHlink"/>
                                      </p:to>
                                    </p:animClr>
                                  </p:subTnLst>
                                </p:cTn>
                              </p:par>
                              <p:par>
                                <p:cTn id="32" presetID="22" presetClass="entr" presetSubtype="8" fill="hold" grpId="0" nodeType="withEffect">
                                  <p:stCondLst>
                                    <p:cond delay="0"/>
                                  </p:stCondLst>
                                  <p:childTnLst>
                                    <p:set>
                                      <p:cBhvr>
                                        <p:cTn id="33" dur="1" fill="hold">
                                          <p:stCondLst>
                                            <p:cond delay="0"/>
                                          </p:stCondLst>
                                        </p:cTn>
                                        <p:tgtEl>
                                          <p:spTgt spid="450563">
                                            <p:txEl>
                                              <p:pRg st="7" end="7"/>
                                            </p:txEl>
                                          </p:spTgt>
                                        </p:tgtEl>
                                        <p:attrNameLst>
                                          <p:attrName>style.visibility</p:attrName>
                                        </p:attrNameLst>
                                      </p:cBhvr>
                                      <p:to>
                                        <p:strVal val="visible"/>
                                      </p:to>
                                    </p:set>
                                    <p:animEffect transition="in" filter="wipe(left)">
                                      <p:cBhvr>
                                        <p:cTn id="34" dur="500"/>
                                        <p:tgtEl>
                                          <p:spTgt spid="450563">
                                            <p:txEl>
                                              <p:pRg st="7" end="7"/>
                                            </p:txEl>
                                          </p:spTgt>
                                        </p:tgtEl>
                                      </p:cBhvr>
                                    </p:animEffect>
                                  </p:childTnLst>
                                  <p:subTnLst>
                                    <p:animClr clrSpc="rgb" dir="cw">
                                      <p:cBhvr override="childStyle">
                                        <p:cTn dur="1" fill="hold" display="0" masterRel="nextClick" afterEffect="1"/>
                                        <p:tgtEl>
                                          <p:spTgt spid="450563">
                                            <p:txEl>
                                              <p:pRg st="7" end="7"/>
                                            </p:txEl>
                                          </p:spTgt>
                                        </p:tgtEl>
                                        <p:attrNameLst>
                                          <p:attrName>ppt_c</p:attrName>
                                        </p:attrNameLst>
                                      </p:cBhvr>
                                      <p:to>
                                        <a:schemeClr val="folHlink"/>
                                      </p:to>
                                    </p:animClr>
                                  </p:subTnLst>
                                </p:cTn>
                              </p:par>
                              <p:par>
                                <p:cTn id="35" presetID="22" presetClass="entr" presetSubtype="8" fill="hold" grpId="0" nodeType="withEffect">
                                  <p:stCondLst>
                                    <p:cond delay="0"/>
                                  </p:stCondLst>
                                  <p:childTnLst>
                                    <p:set>
                                      <p:cBhvr>
                                        <p:cTn id="36" dur="1" fill="hold">
                                          <p:stCondLst>
                                            <p:cond delay="0"/>
                                          </p:stCondLst>
                                        </p:cTn>
                                        <p:tgtEl>
                                          <p:spTgt spid="450563">
                                            <p:txEl>
                                              <p:pRg st="8" end="8"/>
                                            </p:txEl>
                                          </p:spTgt>
                                        </p:tgtEl>
                                        <p:attrNameLst>
                                          <p:attrName>style.visibility</p:attrName>
                                        </p:attrNameLst>
                                      </p:cBhvr>
                                      <p:to>
                                        <p:strVal val="visible"/>
                                      </p:to>
                                    </p:set>
                                    <p:animEffect transition="in" filter="wipe(left)">
                                      <p:cBhvr>
                                        <p:cTn id="37" dur="500"/>
                                        <p:tgtEl>
                                          <p:spTgt spid="450563">
                                            <p:txEl>
                                              <p:pRg st="8" end="8"/>
                                            </p:txEl>
                                          </p:spTgt>
                                        </p:tgtEl>
                                      </p:cBhvr>
                                    </p:animEffect>
                                  </p:childTnLst>
                                  <p:subTnLst>
                                    <p:animClr clrSpc="rgb" dir="cw">
                                      <p:cBhvr override="childStyle">
                                        <p:cTn dur="1" fill="hold" display="0" masterRel="nextClick" afterEffect="1"/>
                                        <p:tgtEl>
                                          <p:spTgt spid="450563">
                                            <p:txEl>
                                              <p:pRg st="8" end="8"/>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4658" name="Rectangle 1026"/>
          <p:cNvSpPr>
            <a:spLocks noGrp="1" noChangeArrowheads="1"/>
          </p:cNvSpPr>
          <p:nvPr>
            <p:ph type="title"/>
          </p:nvPr>
        </p:nvSpPr>
        <p:spPr>
          <a:xfrm>
            <a:off x="1257300" y="548680"/>
            <a:ext cx="6781800" cy="1066800"/>
          </a:xfrm>
        </p:spPr>
        <p:txBody>
          <a:bodyPr/>
          <a:lstStyle/>
          <a:p>
            <a:pPr>
              <a:defRPr/>
            </a:pPr>
            <a:r>
              <a:rPr lang="zh-CN" altLang="en-US" sz="4000" dirty="0">
                <a:solidFill>
                  <a:schemeClr val="bg2"/>
                </a:solidFill>
                <a:latin typeface="Arial" panose="020B0604020202020204" pitchFamily="34" charset="0"/>
              </a:rPr>
              <a:t>分层抽样</a:t>
            </a: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stratified sampling</a:t>
            </a:r>
            <a:r>
              <a:rPr lang="en-US" altLang="zh-CN" sz="3600" dirty="0">
                <a:solidFill>
                  <a:schemeClr val="bg2"/>
                </a:solidFill>
                <a:latin typeface="Arial" panose="020B0604020202020204" pitchFamily="34" charset="0"/>
              </a:rPr>
              <a:t>)</a:t>
            </a:r>
          </a:p>
        </p:txBody>
      </p:sp>
      <p:sp>
        <p:nvSpPr>
          <p:cNvPr id="454659" name="Rectangle 1027"/>
          <p:cNvSpPr>
            <a:spLocks noGrp="1" noChangeArrowheads="1"/>
          </p:cNvSpPr>
          <p:nvPr>
            <p:ph type="body" idx="1"/>
          </p:nvPr>
        </p:nvSpPr>
        <p:spPr>
          <a:xfrm>
            <a:off x="251520" y="1752600"/>
            <a:ext cx="8511480" cy="4700736"/>
          </a:xfrm>
        </p:spPr>
        <p:txBody>
          <a:bodyPr/>
          <a:lstStyle/>
          <a:p>
            <a:pPr marL="609600" indent="-609600" algn="just">
              <a:buFontTx/>
              <a:buAutoNum type="arabicPeriod"/>
              <a:defRPr/>
            </a:pPr>
            <a:r>
              <a:rPr lang="zh-CN" altLang="en-US" dirty="0">
                <a:solidFill>
                  <a:schemeClr val="bg2"/>
                </a:solidFill>
              </a:rPr>
              <a:t>将抽样单位按某种特征或某种规则划分为不同的层，然后从不同的层中独立、随机地抽取样本</a:t>
            </a:r>
          </a:p>
          <a:p>
            <a:pPr marL="609600" indent="-609600" algn="just">
              <a:buFontTx/>
              <a:buAutoNum type="arabicPeriod"/>
              <a:defRPr/>
            </a:pPr>
            <a:r>
              <a:rPr lang="zh-CN" altLang="en-US" dirty="0">
                <a:solidFill>
                  <a:schemeClr val="bg2"/>
                </a:solidFill>
              </a:rPr>
              <a:t>优点</a:t>
            </a:r>
          </a:p>
          <a:p>
            <a:pPr marL="1219200" lvl="1" indent="-533400" algn="just">
              <a:defRPr/>
            </a:pPr>
            <a:r>
              <a:rPr lang="zh-CN" altLang="en-US" dirty="0">
                <a:solidFill>
                  <a:schemeClr val="bg2"/>
                </a:solidFill>
              </a:rPr>
              <a:t>保证样本的结构与总体的结构比较相近，从而提高估计的精度</a:t>
            </a:r>
          </a:p>
          <a:p>
            <a:pPr marL="1219200" lvl="1" indent="-533400" algn="just">
              <a:defRPr/>
            </a:pPr>
            <a:r>
              <a:rPr lang="zh-CN" altLang="en-US" dirty="0">
                <a:solidFill>
                  <a:schemeClr val="bg2"/>
                </a:solidFill>
              </a:rPr>
              <a:t>组织实施调查方便</a:t>
            </a:r>
          </a:p>
          <a:p>
            <a:pPr marL="1219200" lvl="1" indent="-533400" algn="just">
              <a:defRPr/>
            </a:pPr>
            <a:r>
              <a:rPr lang="zh-CN" altLang="en-US" dirty="0">
                <a:solidFill>
                  <a:schemeClr val="bg2"/>
                </a:solidFill>
              </a:rPr>
              <a:t>既可以对总体参数进行估计，也可以对各层的目标量进行估计</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4659">
                                            <p:txEl>
                                              <p:pRg st="0" end="0"/>
                                            </p:txEl>
                                          </p:spTgt>
                                        </p:tgtEl>
                                        <p:attrNameLst>
                                          <p:attrName>style.visibility</p:attrName>
                                        </p:attrNameLst>
                                      </p:cBhvr>
                                      <p:to>
                                        <p:strVal val="visible"/>
                                      </p:to>
                                    </p:set>
                                    <p:animEffect transition="in" filter="wipe(left)">
                                      <p:cBhvr>
                                        <p:cTn id="7" dur="500"/>
                                        <p:tgtEl>
                                          <p:spTgt spid="454659">
                                            <p:txEl>
                                              <p:pRg st="0" end="0"/>
                                            </p:txEl>
                                          </p:spTgt>
                                        </p:tgtEl>
                                      </p:cBhvr>
                                    </p:animEffect>
                                  </p:childTnLst>
                                  <p:subTnLst>
                                    <p:animClr clrSpc="rgb" dir="cw">
                                      <p:cBhvr override="childStyle">
                                        <p:cTn dur="1" fill="hold" display="0" masterRel="nextClick" afterEffect="1"/>
                                        <p:tgtEl>
                                          <p:spTgt spid="45465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4659">
                                            <p:txEl>
                                              <p:pRg st="1" end="1"/>
                                            </p:txEl>
                                          </p:spTgt>
                                        </p:tgtEl>
                                        <p:attrNameLst>
                                          <p:attrName>style.visibility</p:attrName>
                                        </p:attrNameLst>
                                      </p:cBhvr>
                                      <p:to>
                                        <p:strVal val="visible"/>
                                      </p:to>
                                    </p:set>
                                    <p:animEffect transition="in" filter="wipe(left)">
                                      <p:cBhvr>
                                        <p:cTn id="12" dur="500"/>
                                        <p:tgtEl>
                                          <p:spTgt spid="454659">
                                            <p:txEl>
                                              <p:pRg st="1" end="1"/>
                                            </p:txEl>
                                          </p:spTgt>
                                        </p:tgtEl>
                                      </p:cBhvr>
                                    </p:animEffect>
                                  </p:childTnLst>
                                  <p:subTnLst>
                                    <p:animClr clrSpc="rgb" dir="cw">
                                      <p:cBhvr override="childStyle">
                                        <p:cTn dur="1" fill="hold" display="0" masterRel="nextClick" afterEffect="1"/>
                                        <p:tgtEl>
                                          <p:spTgt spid="454659">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454659">
                                            <p:txEl>
                                              <p:pRg st="2" end="2"/>
                                            </p:txEl>
                                          </p:spTgt>
                                        </p:tgtEl>
                                        <p:attrNameLst>
                                          <p:attrName>style.visibility</p:attrName>
                                        </p:attrNameLst>
                                      </p:cBhvr>
                                      <p:to>
                                        <p:strVal val="visible"/>
                                      </p:to>
                                    </p:set>
                                    <p:animEffect transition="in" filter="wipe(left)">
                                      <p:cBhvr>
                                        <p:cTn id="15" dur="500"/>
                                        <p:tgtEl>
                                          <p:spTgt spid="454659">
                                            <p:txEl>
                                              <p:pRg st="2" end="2"/>
                                            </p:txEl>
                                          </p:spTgt>
                                        </p:tgtEl>
                                      </p:cBhvr>
                                    </p:animEffect>
                                  </p:childTnLst>
                                  <p:subTnLst>
                                    <p:animClr clrSpc="rgb" dir="cw">
                                      <p:cBhvr override="childStyle">
                                        <p:cTn dur="1" fill="hold" display="0" masterRel="nextClick" afterEffect="1"/>
                                        <p:tgtEl>
                                          <p:spTgt spid="454659">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454659">
                                            <p:txEl>
                                              <p:pRg st="3" end="3"/>
                                            </p:txEl>
                                          </p:spTgt>
                                        </p:tgtEl>
                                        <p:attrNameLst>
                                          <p:attrName>style.visibility</p:attrName>
                                        </p:attrNameLst>
                                      </p:cBhvr>
                                      <p:to>
                                        <p:strVal val="visible"/>
                                      </p:to>
                                    </p:set>
                                    <p:animEffect transition="in" filter="wipe(left)">
                                      <p:cBhvr>
                                        <p:cTn id="18" dur="500"/>
                                        <p:tgtEl>
                                          <p:spTgt spid="454659">
                                            <p:txEl>
                                              <p:pRg st="3" end="3"/>
                                            </p:txEl>
                                          </p:spTgt>
                                        </p:tgtEl>
                                      </p:cBhvr>
                                    </p:animEffect>
                                  </p:childTnLst>
                                  <p:subTnLst>
                                    <p:animClr clrSpc="rgb" dir="cw">
                                      <p:cBhvr override="childStyle">
                                        <p:cTn dur="1" fill="hold" display="0" masterRel="nextClick" afterEffect="1"/>
                                        <p:tgtEl>
                                          <p:spTgt spid="454659">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454659">
                                            <p:txEl>
                                              <p:pRg st="4" end="4"/>
                                            </p:txEl>
                                          </p:spTgt>
                                        </p:tgtEl>
                                        <p:attrNameLst>
                                          <p:attrName>style.visibility</p:attrName>
                                        </p:attrNameLst>
                                      </p:cBhvr>
                                      <p:to>
                                        <p:strVal val="visible"/>
                                      </p:to>
                                    </p:set>
                                    <p:animEffect transition="in" filter="wipe(left)">
                                      <p:cBhvr>
                                        <p:cTn id="21" dur="500"/>
                                        <p:tgtEl>
                                          <p:spTgt spid="454659">
                                            <p:txEl>
                                              <p:pRg st="4" end="4"/>
                                            </p:txEl>
                                          </p:spTgt>
                                        </p:tgtEl>
                                      </p:cBhvr>
                                    </p:animEffect>
                                  </p:childTnLst>
                                  <p:subTnLst>
                                    <p:animClr clrSpc="rgb" dir="cw">
                                      <p:cBhvr override="childStyle">
                                        <p:cTn dur="1" fill="hold" display="0" masterRel="nextClick" afterEffect="1"/>
                                        <p:tgtEl>
                                          <p:spTgt spid="454659">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2610" name="Rectangle 1026"/>
          <p:cNvSpPr>
            <a:spLocks noGrp="1" noChangeArrowheads="1"/>
          </p:cNvSpPr>
          <p:nvPr>
            <p:ph type="title"/>
          </p:nvPr>
        </p:nvSpPr>
        <p:spPr>
          <a:xfrm>
            <a:off x="1905000" y="228600"/>
            <a:ext cx="6781800" cy="1066800"/>
          </a:xfrm>
        </p:spPr>
        <p:txBody>
          <a:bodyPr/>
          <a:lstStyle/>
          <a:p>
            <a:pPr>
              <a:defRPr/>
            </a:pPr>
            <a:r>
              <a:rPr lang="zh-CN" altLang="en-US" sz="4000" dirty="0">
                <a:solidFill>
                  <a:schemeClr val="bg2"/>
                </a:solidFill>
                <a:latin typeface="Arial" panose="020B0604020202020204" pitchFamily="34" charset="0"/>
              </a:rPr>
              <a:t>整群抽样</a:t>
            </a: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cluster sampling</a:t>
            </a:r>
            <a:r>
              <a:rPr lang="en-US" altLang="zh-CN" sz="3600" dirty="0">
                <a:solidFill>
                  <a:schemeClr val="bg2"/>
                </a:solidFill>
                <a:latin typeface="Arial" panose="020B0604020202020204" pitchFamily="34" charset="0"/>
              </a:rPr>
              <a:t>)</a:t>
            </a:r>
          </a:p>
        </p:txBody>
      </p:sp>
      <p:sp>
        <p:nvSpPr>
          <p:cNvPr id="452611" name="Rectangle 1027"/>
          <p:cNvSpPr>
            <a:spLocks noGrp="1" noChangeArrowheads="1"/>
          </p:cNvSpPr>
          <p:nvPr>
            <p:ph type="body" idx="1"/>
          </p:nvPr>
        </p:nvSpPr>
        <p:spPr>
          <a:xfrm>
            <a:off x="533400" y="1752600"/>
            <a:ext cx="8229600" cy="4648200"/>
          </a:xfrm>
        </p:spPr>
        <p:txBody>
          <a:bodyPr/>
          <a:lstStyle/>
          <a:p>
            <a:pPr marL="609600" indent="-609600" algn="just">
              <a:buFontTx/>
              <a:buAutoNum type="arabicPeriod"/>
              <a:defRPr/>
            </a:pPr>
            <a:r>
              <a:rPr lang="zh-CN" altLang="en-US" dirty="0">
                <a:solidFill>
                  <a:schemeClr val="bg2"/>
                </a:solidFill>
              </a:rPr>
              <a:t>将总体中若干个单位合并为组</a:t>
            </a:r>
            <a:r>
              <a:rPr lang="en-US" altLang="zh-CN" dirty="0">
                <a:solidFill>
                  <a:schemeClr val="bg2"/>
                </a:solidFill>
              </a:rPr>
              <a:t>(</a:t>
            </a:r>
            <a:r>
              <a:rPr lang="zh-CN" altLang="en-US" dirty="0">
                <a:solidFill>
                  <a:schemeClr val="bg2"/>
                </a:solidFill>
              </a:rPr>
              <a:t>群</a:t>
            </a:r>
            <a:r>
              <a:rPr lang="en-US" altLang="zh-CN" dirty="0">
                <a:solidFill>
                  <a:schemeClr val="bg2"/>
                </a:solidFill>
              </a:rPr>
              <a:t>),</a:t>
            </a:r>
            <a:r>
              <a:rPr lang="zh-CN" altLang="en-US" dirty="0">
                <a:solidFill>
                  <a:schemeClr val="bg2"/>
                </a:solidFill>
              </a:rPr>
              <a:t>抽样时直接抽取群，然后对中选群中的所有单位全部实施调查</a:t>
            </a:r>
            <a:endParaRPr lang="zh-CN" altLang="en-US" dirty="0">
              <a:solidFill>
                <a:schemeClr val="bg2"/>
              </a:solidFill>
              <a:cs typeface="Times New Roman" panose="02020603050405020304" pitchFamily="18" charset="0"/>
            </a:endParaRPr>
          </a:p>
          <a:p>
            <a:pPr marL="609600" indent="-609600" algn="just">
              <a:buFontTx/>
              <a:buAutoNum type="arabicPeriod"/>
              <a:defRPr/>
            </a:pPr>
            <a:r>
              <a:rPr lang="zh-CN" altLang="en-US" dirty="0">
                <a:solidFill>
                  <a:schemeClr val="bg2"/>
                </a:solidFill>
              </a:rPr>
              <a:t>特点</a:t>
            </a:r>
          </a:p>
          <a:p>
            <a:pPr marL="1219200" lvl="1" indent="-533400" algn="just">
              <a:defRPr/>
            </a:pPr>
            <a:r>
              <a:rPr lang="zh-CN" altLang="en-US" dirty="0">
                <a:solidFill>
                  <a:schemeClr val="bg2"/>
                </a:solidFill>
              </a:rPr>
              <a:t>抽样时只需群的抽样框，可简化工作量</a:t>
            </a:r>
          </a:p>
          <a:p>
            <a:pPr marL="1219200" lvl="1" indent="-533400" algn="just">
              <a:defRPr/>
            </a:pPr>
            <a:r>
              <a:rPr lang="zh-CN" altLang="en-US" dirty="0">
                <a:solidFill>
                  <a:schemeClr val="bg2"/>
                </a:solidFill>
              </a:rPr>
              <a:t>调查的地点相对集中，节省调查费用，方便调查的实施</a:t>
            </a:r>
          </a:p>
          <a:p>
            <a:pPr marL="1219200" lvl="1" indent="-533400" algn="just">
              <a:defRPr/>
            </a:pPr>
            <a:r>
              <a:rPr lang="zh-CN" altLang="en-US" dirty="0">
                <a:solidFill>
                  <a:schemeClr val="bg2"/>
                </a:solidFill>
              </a:rPr>
              <a:t>缺点是估计的精度较差</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2611">
                                            <p:txEl>
                                              <p:pRg st="0" end="0"/>
                                            </p:txEl>
                                          </p:spTgt>
                                        </p:tgtEl>
                                        <p:attrNameLst>
                                          <p:attrName>style.visibility</p:attrName>
                                        </p:attrNameLst>
                                      </p:cBhvr>
                                      <p:to>
                                        <p:strVal val="visible"/>
                                      </p:to>
                                    </p:set>
                                    <p:animEffect transition="in" filter="wipe(left)">
                                      <p:cBhvr>
                                        <p:cTn id="7" dur="500"/>
                                        <p:tgtEl>
                                          <p:spTgt spid="452611">
                                            <p:txEl>
                                              <p:pRg st="0" end="0"/>
                                            </p:txEl>
                                          </p:spTgt>
                                        </p:tgtEl>
                                      </p:cBhvr>
                                    </p:animEffect>
                                  </p:childTnLst>
                                  <p:subTnLst>
                                    <p:animClr clrSpc="rgb" dir="cw">
                                      <p:cBhvr override="childStyle">
                                        <p:cTn dur="1" fill="hold" display="0" masterRel="nextClick" afterEffect="1"/>
                                        <p:tgtEl>
                                          <p:spTgt spid="452611">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2611">
                                            <p:txEl>
                                              <p:pRg st="1" end="1"/>
                                            </p:txEl>
                                          </p:spTgt>
                                        </p:tgtEl>
                                        <p:attrNameLst>
                                          <p:attrName>style.visibility</p:attrName>
                                        </p:attrNameLst>
                                      </p:cBhvr>
                                      <p:to>
                                        <p:strVal val="visible"/>
                                      </p:to>
                                    </p:set>
                                    <p:animEffect transition="in" filter="wipe(left)">
                                      <p:cBhvr>
                                        <p:cTn id="12" dur="500"/>
                                        <p:tgtEl>
                                          <p:spTgt spid="452611">
                                            <p:txEl>
                                              <p:pRg st="1" end="1"/>
                                            </p:txEl>
                                          </p:spTgt>
                                        </p:tgtEl>
                                      </p:cBhvr>
                                    </p:animEffect>
                                  </p:childTnLst>
                                  <p:subTnLst>
                                    <p:animClr clrSpc="rgb" dir="cw">
                                      <p:cBhvr override="childStyle">
                                        <p:cTn dur="1" fill="hold" display="0" masterRel="nextClick" afterEffect="1"/>
                                        <p:tgtEl>
                                          <p:spTgt spid="452611">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452611">
                                            <p:txEl>
                                              <p:pRg st="2" end="2"/>
                                            </p:txEl>
                                          </p:spTgt>
                                        </p:tgtEl>
                                        <p:attrNameLst>
                                          <p:attrName>style.visibility</p:attrName>
                                        </p:attrNameLst>
                                      </p:cBhvr>
                                      <p:to>
                                        <p:strVal val="visible"/>
                                      </p:to>
                                    </p:set>
                                    <p:animEffect transition="in" filter="wipe(left)">
                                      <p:cBhvr>
                                        <p:cTn id="15" dur="500"/>
                                        <p:tgtEl>
                                          <p:spTgt spid="452611">
                                            <p:txEl>
                                              <p:pRg st="2" end="2"/>
                                            </p:txEl>
                                          </p:spTgt>
                                        </p:tgtEl>
                                      </p:cBhvr>
                                    </p:animEffect>
                                  </p:childTnLst>
                                  <p:subTnLst>
                                    <p:animClr clrSpc="rgb" dir="cw">
                                      <p:cBhvr override="childStyle">
                                        <p:cTn dur="1" fill="hold" display="0" masterRel="nextClick" afterEffect="1"/>
                                        <p:tgtEl>
                                          <p:spTgt spid="452611">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452611">
                                            <p:txEl>
                                              <p:pRg st="3" end="3"/>
                                            </p:txEl>
                                          </p:spTgt>
                                        </p:tgtEl>
                                        <p:attrNameLst>
                                          <p:attrName>style.visibility</p:attrName>
                                        </p:attrNameLst>
                                      </p:cBhvr>
                                      <p:to>
                                        <p:strVal val="visible"/>
                                      </p:to>
                                    </p:set>
                                    <p:animEffect transition="in" filter="wipe(left)">
                                      <p:cBhvr>
                                        <p:cTn id="18" dur="500"/>
                                        <p:tgtEl>
                                          <p:spTgt spid="452611">
                                            <p:txEl>
                                              <p:pRg st="3" end="3"/>
                                            </p:txEl>
                                          </p:spTgt>
                                        </p:tgtEl>
                                      </p:cBhvr>
                                    </p:animEffect>
                                  </p:childTnLst>
                                  <p:subTnLst>
                                    <p:animClr clrSpc="rgb" dir="cw">
                                      <p:cBhvr override="childStyle">
                                        <p:cTn dur="1" fill="hold" display="0" masterRel="nextClick" afterEffect="1"/>
                                        <p:tgtEl>
                                          <p:spTgt spid="452611">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452611">
                                            <p:txEl>
                                              <p:pRg st="4" end="4"/>
                                            </p:txEl>
                                          </p:spTgt>
                                        </p:tgtEl>
                                        <p:attrNameLst>
                                          <p:attrName>style.visibility</p:attrName>
                                        </p:attrNameLst>
                                      </p:cBhvr>
                                      <p:to>
                                        <p:strVal val="visible"/>
                                      </p:to>
                                    </p:set>
                                    <p:animEffect transition="in" filter="wipe(left)">
                                      <p:cBhvr>
                                        <p:cTn id="21" dur="500"/>
                                        <p:tgtEl>
                                          <p:spTgt spid="452611">
                                            <p:txEl>
                                              <p:pRg st="4" end="4"/>
                                            </p:txEl>
                                          </p:spTgt>
                                        </p:tgtEl>
                                      </p:cBhvr>
                                    </p:animEffect>
                                  </p:childTnLst>
                                  <p:subTnLst>
                                    <p:animClr clrSpc="rgb" dir="cw">
                                      <p:cBhvr override="childStyle">
                                        <p:cTn dur="1" fill="hold" display="0" masterRel="nextClick" afterEffect="1"/>
                                        <p:tgtEl>
                                          <p:spTgt spid="452611">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290E7-9D53-40F3-9DDE-D947D52D3EFC}"/>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383311EE-1210-46E0-B3EB-D0BEF0EA0366}"/>
              </a:ext>
            </a:extLst>
          </p:cNvPr>
          <p:cNvPicPr>
            <a:picLocks noGrp="1" noChangeAspect="1"/>
          </p:cNvPicPr>
          <p:nvPr>
            <p:ph idx="1"/>
          </p:nvPr>
        </p:nvPicPr>
        <p:blipFill>
          <a:blip r:embed="rId3"/>
          <a:stretch>
            <a:fillRect/>
          </a:stretch>
        </p:blipFill>
        <p:spPr>
          <a:xfrm>
            <a:off x="1030559" y="-99392"/>
            <a:ext cx="6709794" cy="5247404"/>
          </a:xfrm>
          <a:prstGeom prst="rect">
            <a:avLst/>
          </a:prstGeom>
        </p:spPr>
      </p:pic>
      <p:pic>
        <p:nvPicPr>
          <p:cNvPr id="5" name="图片 4">
            <a:extLst>
              <a:ext uri="{FF2B5EF4-FFF2-40B4-BE49-F238E27FC236}">
                <a16:creationId xmlns:a16="http://schemas.microsoft.com/office/drawing/2014/main" id="{E70EB9CB-B61C-45F9-B4B1-9C470A3347B3}"/>
              </a:ext>
            </a:extLst>
          </p:cNvPr>
          <p:cNvPicPr>
            <a:picLocks noChangeAspect="1"/>
          </p:cNvPicPr>
          <p:nvPr/>
        </p:nvPicPr>
        <p:blipFill>
          <a:blip r:embed="rId4"/>
          <a:stretch>
            <a:fillRect/>
          </a:stretch>
        </p:blipFill>
        <p:spPr>
          <a:xfrm>
            <a:off x="1030558" y="5131669"/>
            <a:ext cx="6709795" cy="1834513"/>
          </a:xfrm>
          <a:prstGeom prst="rect">
            <a:avLst/>
          </a:prstGeom>
        </p:spPr>
      </p:pic>
    </p:spTree>
    <p:extLst>
      <p:ext uri="{BB962C8B-B14F-4D97-AF65-F5344CB8AC3E}">
        <p14:creationId xmlns:p14="http://schemas.microsoft.com/office/powerpoint/2010/main" val="30594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6706" name="Rectangle 1026"/>
          <p:cNvSpPr>
            <a:spLocks noGrp="1" noChangeArrowheads="1"/>
          </p:cNvSpPr>
          <p:nvPr>
            <p:ph type="title"/>
          </p:nvPr>
        </p:nvSpPr>
        <p:spPr>
          <a:xfrm>
            <a:off x="755576" y="228600"/>
            <a:ext cx="7931224" cy="1328192"/>
          </a:xfrm>
        </p:spPr>
        <p:txBody>
          <a:bodyPr/>
          <a:lstStyle/>
          <a:p>
            <a:pPr>
              <a:defRPr/>
            </a:pPr>
            <a:r>
              <a:rPr lang="zh-CN" altLang="en-US" sz="4000" dirty="0">
                <a:solidFill>
                  <a:schemeClr val="bg2"/>
                </a:solidFill>
                <a:latin typeface="Arial" panose="020B0604020202020204" pitchFamily="34" charset="0"/>
              </a:rPr>
              <a:t>系统抽样</a:t>
            </a:r>
            <a:br>
              <a:rPr lang="zh-CN" altLang="en-US" sz="4000" dirty="0">
                <a:solidFill>
                  <a:schemeClr val="bg2"/>
                </a:solidFill>
                <a:latin typeface="Arial" panose="020B0604020202020204" pitchFamily="34" charset="0"/>
              </a:rPr>
            </a:b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systematic sampling</a:t>
            </a:r>
            <a:r>
              <a:rPr lang="en-US" altLang="zh-CN" sz="3600" dirty="0">
                <a:solidFill>
                  <a:schemeClr val="bg2"/>
                </a:solidFill>
                <a:latin typeface="Arial" panose="020B0604020202020204" pitchFamily="34" charset="0"/>
              </a:rPr>
              <a:t>)</a:t>
            </a:r>
          </a:p>
        </p:txBody>
      </p:sp>
      <p:sp>
        <p:nvSpPr>
          <p:cNvPr id="456707" name="Rectangle 1027"/>
          <p:cNvSpPr>
            <a:spLocks noGrp="1" noChangeArrowheads="1"/>
          </p:cNvSpPr>
          <p:nvPr>
            <p:ph type="body" idx="1"/>
          </p:nvPr>
        </p:nvSpPr>
        <p:spPr>
          <a:xfrm>
            <a:off x="533400" y="1752600"/>
            <a:ext cx="8229600" cy="4495800"/>
          </a:xfrm>
        </p:spPr>
        <p:txBody>
          <a:bodyPr/>
          <a:lstStyle/>
          <a:p>
            <a:pPr marL="609600" indent="-609600" algn="just">
              <a:buFontTx/>
              <a:buAutoNum type="arabicPeriod"/>
              <a:defRPr/>
            </a:pPr>
            <a:r>
              <a:rPr lang="zh-CN" altLang="en-US" dirty="0">
                <a:solidFill>
                  <a:schemeClr val="bg2"/>
                </a:solidFill>
              </a:rPr>
              <a:t>将总体中的所有单位</a:t>
            </a:r>
            <a:r>
              <a:rPr lang="en-US" altLang="zh-CN" dirty="0">
                <a:solidFill>
                  <a:schemeClr val="bg2"/>
                </a:solidFill>
              </a:rPr>
              <a:t>(</a:t>
            </a:r>
            <a:r>
              <a:rPr lang="zh-CN" altLang="en-US" dirty="0">
                <a:solidFill>
                  <a:schemeClr val="bg2"/>
                </a:solidFill>
              </a:rPr>
              <a:t>抽样单位</a:t>
            </a:r>
            <a:r>
              <a:rPr lang="en-US" altLang="zh-CN" dirty="0">
                <a:solidFill>
                  <a:schemeClr val="bg2"/>
                </a:solidFill>
              </a:rPr>
              <a:t>)</a:t>
            </a:r>
            <a:r>
              <a:rPr lang="zh-CN" altLang="en-US" dirty="0">
                <a:solidFill>
                  <a:schemeClr val="bg2"/>
                </a:solidFill>
              </a:rPr>
              <a:t>按一定顺序排列，在规定的范围内随机地抽取一个单位作为初始单位，然后按事先规定好的规则确定其它样本单位</a:t>
            </a:r>
          </a:p>
          <a:p>
            <a:pPr marL="1219200" lvl="1" indent="-533400" algn="just">
              <a:defRPr/>
            </a:pPr>
            <a:r>
              <a:rPr lang="zh-CN" altLang="en-US" dirty="0">
                <a:solidFill>
                  <a:schemeClr val="bg2"/>
                </a:solidFill>
              </a:rPr>
              <a:t>先从数字</a:t>
            </a:r>
            <a:r>
              <a:rPr lang="en-US" altLang="zh-CN" dirty="0">
                <a:solidFill>
                  <a:schemeClr val="bg2"/>
                </a:solidFill>
              </a:rPr>
              <a:t>1</a:t>
            </a:r>
            <a:r>
              <a:rPr lang="zh-CN" altLang="en-US" dirty="0">
                <a:solidFill>
                  <a:schemeClr val="bg2"/>
                </a:solidFill>
              </a:rPr>
              <a:t>到</a:t>
            </a:r>
            <a:r>
              <a:rPr lang="en-US" altLang="zh-CN" dirty="0">
                <a:solidFill>
                  <a:schemeClr val="bg2"/>
                </a:solidFill>
              </a:rPr>
              <a:t>k</a:t>
            </a:r>
            <a:r>
              <a:rPr lang="zh-CN" altLang="en-US" dirty="0">
                <a:solidFill>
                  <a:schemeClr val="bg2"/>
                </a:solidFill>
              </a:rPr>
              <a:t>之间随机抽取一个数字</a:t>
            </a:r>
            <a:r>
              <a:rPr lang="en-US" altLang="zh-CN" dirty="0">
                <a:solidFill>
                  <a:schemeClr val="bg2"/>
                </a:solidFill>
              </a:rPr>
              <a:t>r</a:t>
            </a:r>
            <a:r>
              <a:rPr lang="zh-CN" altLang="en-US" dirty="0">
                <a:solidFill>
                  <a:schemeClr val="bg2"/>
                </a:solidFill>
              </a:rPr>
              <a:t>作为初始单位，以后依次取</a:t>
            </a:r>
            <a:r>
              <a:rPr lang="en-US" altLang="zh-CN" dirty="0" err="1">
                <a:solidFill>
                  <a:schemeClr val="bg2"/>
                </a:solidFill>
              </a:rPr>
              <a:t>r+k</a:t>
            </a:r>
            <a:r>
              <a:rPr lang="zh-CN" altLang="en-US" dirty="0">
                <a:solidFill>
                  <a:schemeClr val="bg2"/>
                </a:solidFill>
              </a:rPr>
              <a:t>，</a:t>
            </a:r>
            <a:r>
              <a:rPr lang="en-US" altLang="zh-CN" dirty="0">
                <a:solidFill>
                  <a:schemeClr val="bg2"/>
                </a:solidFill>
              </a:rPr>
              <a:t>r+2k…</a:t>
            </a:r>
            <a:r>
              <a:rPr lang="zh-CN" altLang="en-US" dirty="0">
                <a:solidFill>
                  <a:schemeClr val="bg2"/>
                </a:solidFill>
              </a:rPr>
              <a:t>等单位</a:t>
            </a:r>
          </a:p>
          <a:p>
            <a:pPr marL="609600" indent="-609600" algn="just">
              <a:buFontTx/>
              <a:buAutoNum type="arabicPeriod"/>
              <a:defRPr/>
            </a:pPr>
            <a:r>
              <a:rPr lang="zh-CN" altLang="en-US" dirty="0">
                <a:solidFill>
                  <a:schemeClr val="bg2"/>
                </a:solidFill>
              </a:rPr>
              <a:t>优点：操作简便，可提高估计的精度</a:t>
            </a:r>
          </a:p>
          <a:p>
            <a:pPr marL="609600" indent="-609600" algn="just">
              <a:buFontTx/>
              <a:buAutoNum type="arabicPeriod"/>
              <a:defRPr/>
            </a:pPr>
            <a:r>
              <a:rPr lang="zh-CN" altLang="en-US" dirty="0">
                <a:solidFill>
                  <a:schemeClr val="bg2"/>
                </a:solidFill>
              </a:rPr>
              <a:t>缺点：对估计量方差的估计比较困难</a:t>
            </a:r>
            <a:endParaRPr lang="zh-CN" altLang="en-US" dirty="0">
              <a:solidFill>
                <a:schemeClr val="bg2"/>
              </a:solidFill>
              <a:cs typeface="Times New Roman" panose="02020603050405020304"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animEffect transition="in" filter="wipe(left)">
                                      <p:cBhvr>
                                        <p:cTn id="7" dur="500"/>
                                        <p:tgtEl>
                                          <p:spTgt spid="456707">
                                            <p:txEl>
                                              <p:pRg st="0" end="0"/>
                                            </p:txEl>
                                          </p:spTgt>
                                        </p:tgtEl>
                                      </p:cBhvr>
                                    </p:animEffect>
                                  </p:childTnLst>
                                  <p:subTnLst>
                                    <p:animClr clrSpc="rgb" dir="cw">
                                      <p:cBhvr override="childStyle">
                                        <p:cTn dur="1" fill="hold" display="0" masterRel="nextClick" afterEffect="1"/>
                                        <p:tgtEl>
                                          <p:spTgt spid="456707">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456707">
                                            <p:txEl>
                                              <p:pRg st="1" end="1"/>
                                            </p:txEl>
                                          </p:spTgt>
                                        </p:tgtEl>
                                        <p:attrNameLst>
                                          <p:attrName>style.visibility</p:attrName>
                                        </p:attrNameLst>
                                      </p:cBhvr>
                                      <p:to>
                                        <p:strVal val="visible"/>
                                      </p:to>
                                    </p:set>
                                    <p:animEffect transition="in" filter="wipe(left)">
                                      <p:cBhvr>
                                        <p:cTn id="10" dur="500"/>
                                        <p:tgtEl>
                                          <p:spTgt spid="456707">
                                            <p:txEl>
                                              <p:pRg st="1" end="1"/>
                                            </p:txEl>
                                          </p:spTgt>
                                        </p:tgtEl>
                                      </p:cBhvr>
                                    </p:animEffect>
                                  </p:childTnLst>
                                  <p:subTnLst>
                                    <p:animClr clrSpc="rgb" dir="cw">
                                      <p:cBhvr override="childStyle">
                                        <p:cTn dur="1" fill="hold" display="0" masterRel="nextClick" afterEffect="1"/>
                                        <p:tgtEl>
                                          <p:spTgt spid="456707">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56707">
                                            <p:txEl>
                                              <p:pRg st="2" end="2"/>
                                            </p:txEl>
                                          </p:spTgt>
                                        </p:tgtEl>
                                        <p:attrNameLst>
                                          <p:attrName>style.visibility</p:attrName>
                                        </p:attrNameLst>
                                      </p:cBhvr>
                                      <p:to>
                                        <p:strVal val="visible"/>
                                      </p:to>
                                    </p:set>
                                    <p:animEffect transition="in" filter="wipe(left)">
                                      <p:cBhvr>
                                        <p:cTn id="15" dur="500"/>
                                        <p:tgtEl>
                                          <p:spTgt spid="456707">
                                            <p:txEl>
                                              <p:pRg st="2" end="2"/>
                                            </p:txEl>
                                          </p:spTgt>
                                        </p:tgtEl>
                                      </p:cBhvr>
                                    </p:animEffect>
                                  </p:childTnLst>
                                  <p:subTnLst>
                                    <p:animClr clrSpc="rgb" dir="cw">
                                      <p:cBhvr override="childStyle">
                                        <p:cTn dur="1" fill="hold" display="0" masterRel="nextClick" afterEffect="1"/>
                                        <p:tgtEl>
                                          <p:spTgt spid="456707">
                                            <p:txEl>
                                              <p:pRg st="2" end="2"/>
                                            </p:txEl>
                                          </p:spTgt>
                                        </p:tgtEl>
                                        <p:attrNameLst>
                                          <p:attrName>ppt_c</p:attrName>
                                        </p:attrNameLst>
                                      </p:cBhvr>
                                      <p:to>
                                        <a:schemeClr val="folHlink"/>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56707">
                                            <p:txEl>
                                              <p:pRg st="3" end="3"/>
                                            </p:txEl>
                                          </p:spTgt>
                                        </p:tgtEl>
                                        <p:attrNameLst>
                                          <p:attrName>style.visibility</p:attrName>
                                        </p:attrNameLst>
                                      </p:cBhvr>
                                      <p:to>
                                        <p:strVal val="visible"/>
                                      </p:to>
                                    </p:set>
                                    <p:animEffect transition="in" filter="wipe(left)">
                                      <p:cBhvr>
                                        <p:cTn id="20" dur="500"/>
                                        <p:tgtEl>
                                          <p:spTgt spid="456707">
                                            <p:txEl>
                                              <p:pRg st="3" end="3"/>
                                            </p:txEl>
                                          </p:spTgt>
                                        </p:tgtEl>
                                      </p:cBhvr>
                                    </p:animEffect>
                                  </p:childTnLst>
                                  <p:subTnLst>
                                    <p:animClr clrSpc="rgb" dir="cw">
                                      <p:cBhvr override="childStyle">
                                        <p:cTn dur="1" fill="hold" display="0" masterRel="nextClick" afterEffect="1"/>
                                        <p:tgtEl>
                                          <p:spTgt spid="456707">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1826" name="Rectangle 1026"/>
          <p:cNvSpPr>
            <a:spLocks noGrp="1" noChangeArrowheads="1"/>
          </p:cNvSpPr>
          <p:nvPr>
            <p:ph type="title"/>
          </p:nvPr>
        </p:nvSpPr>
        <p:spPr>
          <a:xfrm>
            <a:off x="1181100" y="332656"/>
            <a:ext cx="6781800" cy="1066800"/>
          </a:xfrm>
        </p:spPr>
        <p:txBody>
          <a:bodyPr/>
          <a:lstStyle/>
          <a:p>
            <a:pPr>
              <a:defRPr/>
            </a:pPr>
            <a:r>
              <a:rPr lang="zh-CN" altLang="en-US" sz="4000" dirty="0">
                <a:solidFill>
                  <a:schemeClr val="bg2"/>
                </a:solidFill>
                <a:latin typeface="Arial" panose="020B0604020202020204" pitchFamily="34" charset="0"/>
              </a:rPr>
              <a:t>多阶段抽样</a:t>
            </a:r>
            <a:br>
              <a:rPr lang="zh-CN" altLang="en-US" sz="4000" dirty="0">
                <a:solidFill>
                  <a:schemeClr val="bg2"/>
                </a:solidFill>
                <a:latin typeface="Arial" panose="020B0604020202020204" pitchFamily="34" charset="0"/>
              </a:rPr>
            </a:b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multi-stage sampling</a:t>
            </a:r>
            <a:r>
              <a:rPr lang="en-US" altLang="zh-CN" sz="3600" dirty="0">
                <a:solidFill>
                  <a:schemeClr val="bg2"/>
                </a:solidFill>
                <a:latin typeface="Arial" panose="020B0604020202020204" pitchFamily="34" charset="0"/>
              </a:rPr>
              <a:t>)</a:t>
            </a:r>
          </a:p>
        </p:txBody>
      </p:sp>
      <p:sp>
        <p:nvSpPr>
          <p:cNvPr id="461827" name="Rectangle 1027"/>
          <p:cNvSpPr>
            <a:spLocks noGrp="1" noChangeArrowheads="1"/>
          </p:cNvSpPr>
          <p:nvPr>
            <p:ph type="body" idx="1"/>
          </p:nvPr>
        </p:nvSpPr>
        <p:spPr>
          <a:xfrm>
            <a:off x="533400" y="1752600"/>
            <a:ext cx="8229600" cy="4419600"/>
          </a:xfrm>
        </p:spPr>
        <p:txBody>
          <a:bodyPr/>
          <a:lstStyle/>
          <a:p>
            <a:pPr marL="609600" indent="-609600" algn="just">
              <a:lnSpc>
                <a:spcPct val="90000"/>
              </a:lnSpc>
              <a:buFontTx/>
              <a:buAutoNum type="arabicPeriod"/>
              <a:defRPr/>
            </a:pPr>
            <a:r>
              <a:rPr lang="zh-CN" altLang="en-US" sz="2600">
                <a:solidFill>
                  <a:schemeClr val="bg2"/>
                </a:solidFill>
              </a:rPr>
              <a:t>先抽取群，但并不是调查群内的所有单位，而是再进行一步抽样，从选中的群中抽取出若干个单位进行调查</a:t>
            </a:r>
          </a:p>
          <a:p>
            <a:pPr marL="1219200" lvl="1" indent="-533400" algn="just">
              <a:lnSpc>
                <a:spcPct val="90000"/>
              </a:lnSpc>
              <a:defRPr/>
            </a:pPr>
            <a:r>
              <a:rPr lang="zh-CN" altLang="en-US" sz="2200">
                <a:solidFill>
                  <a:schemeClr val="bg2"/>
                </a:solidFill>
              </a:rPr>
              <a:t>二阶抽样中群是初级抽样单位，第二阶段抽取的是最终抽样单位。将该方法推广，使抽样的阶段数增多，就称为多阶段抽样</a:t>
            </a:r>
          </a:p>
          <a:p>
            <a:pPr marL="609600" indent="-609600" algn="just">
              <a:lnSpc>
                <a:spcPct val="90000"/>
              </a:lnSpc>
              <a:buFontTx/>
              <a:buAutoNum type="arabicPeriod"/>
              <a:defRPr/>
            </a:pPr>
            <a:r>
              <a:rPr lang="zh-CN" altLang="en-US" sz="2600">
                <a:solidFill>
                  <a:schemeClr val="bg2"/>
                </a:solidFill>
              </a:rPr>
              <a:t>具有整群抽样的优点，保证样本相对集中，节约调查费用</a:t>
            </a:r>
          </a:p>
          <a:p>
            <a:pPr marL="609600" indent="-609600" algn="just">
              <a:lnSpc>
                <a:spcPct val="90000"/>
              </a:lnSpc>
              <a:buFontTx/>
              <a:buAutoNum type="arabicPeriod"/>
              <a:defRPr/>
            </a:pPr>
            <a:r>
              <a:rPr lang="zh-CN" altLang="en-US" sz="2600">
                <a:solidFill>
                  <a:schemeClr val="bg2"/>
                </a:solidFill>
              </a:rPr>
              <a:t>需要包含所有低阶段抽样单位的抽样框；同时由于实行了再抽样，使调查单位在更广泛的范围内展开</a:t>
            </a:r>
          </a:p>
          <a:p>
            <a:pPr marL="609600" indent="-609600" algn="just">
              <a:lnSpc>
                <a:spcPct val="90000"/>
              </a:lnSpc>
              <a:buFontTx/>
              <a:buAutoNum type="arabicPeriod"/>
              <a:defRPr/>
            </a:pPr>
            <a:r>
              <a:rPr lang="zh-CN" altLang="en-US" sz="2600">
                <a:solidFill>
                  <a:schemeClr val="bg2"/>
                </a:solidFill>
              </a:rPr>
              <a:t>在大规模的抽样调查中，是经常被采用的方法</a:t>
            </a:r>
            <a:r>
              <a:rPr lang="zh-CN" altLang="en-US" sz="2600">
                <a:solidFill>
                  <a:schemeClr val="bg2"/>
                </a:solidFill>
                <a:cs typeface="Times New Roman" panose="02020603050405020304" pitchFamily="18" charset="0"/>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1827">
                                            <p:txEl>
                                              <p:pRg st="0" end="0"/>
                                            </p:txEl>
                                          </p:spTgt>
                                        </p:tgtEl>
                                        <p:attrNameLst>
                                          <p:attrName>style.visibility</p:attrName>
                                        </p:attrNameLst>
                                      </p:cBhvr>
                                      <p:to>
                                        <p:strVal val="visible"/>
                                      </p:to>
                                    </p:set>
                                    <p:animEffect transition="in" filter="wipe(left)">
                                      <p:cBhvr>
                                        <p:cTn id="7" dur="500"/>
                                        <p:tgtEl>
                                          <p:spTgt spid="461827">
                                            <p:txEl>
                                              <p:pRg st="0" end="0"/>
                                            </p:txEl>
                                          </p:spTgt>
                                        </p:tgtEl>
                                      </p:cBhvr>
                                    </p:animEffect>
                                  </p:childTnLst>
                                  <p:subTnLst>
                                    <p:animClr clrSpc="rgb" dir="cw">
                                      <p:cBhvr override="childStyle">
                                        <p:cTn dur="1" fill="hold" display="0" masterRel="nextClick" afterEffect="1"/>
                                        <p:tgtEl>
                                          <p:spTgt spid="461827">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461827">
                                            <p:txEl>
                                              <p:pRg st="1" end="1"/>
                                            </p:txEl>
                                          </p:spTgt>
                                        </p:tgtEl>
                                        <p:attrNameLst>
                                          <p:attrName>style.visibility</p:attrName>
                                        </p:attrNameLst>
                                      </p:cBhvr>
                                      <p:to>
                                        <p:strVal val="visible"/>
                                      </p:to>
                                    </p:set>
                                    <p:animEffect transition="in" filter="wipe(left)">
                                      <p:cBhvr>
                                        <p:cTn id="10" dur="500"/>
                                        <p:tgtEl>
                                          <p:spTgt spid="461827">
                                            <p:txEl>
                                              <p:pRg st="1" end="1"/>
                                            </p:txEl>
                                          </p:spTgt>
                                        </p:tgtEl>
                                      </p:cBhvr>
                                    </p:animEffect>
                                  </p:childTnLst>
                                  <p:subTnLst>
                                    <p:animClr clrSpc="rgb" dir="cw">
                                      <p:cBhvr override="childStyle">
                                        <p:cTn dur="1" fill="hold" display="0" masterRel="nextClick" afterEffect="1"/>
                                        <p:tgtEl>
                                          <p:spTgt spid="461827">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61827">
                                            <p:txEl>
                                              <p:pRg st="2" end="2"/>
                                            </p:txEl>
                                          </p:spTgt>
                                        </p:tgtEl>
                                        <p:attrNameLst>
                                          <p:attrName>style.visibility</p:attrName>
                                        </p:attrNameLst>
                                      </p:cBhvr>
                                      <p:to>
                                        <p:strVal val="visible"/>
                                      </p:to>
                                    </p:set>
                                    <p:animEffect transition="in" filter="wipe(left)">
                                      <p:cBhvr>
                                        <p:cTn id="15" dur="500"/>
                                        <p:tgtEl>
                                          <p:spTgt spid="461827">
                                            <p:txEl>
                                              <p:pRg st="2" end="2"/>
                                            </p:txEl>
                                          </p:spTgt>
                                        </p:tgtEl>
                                      </p:cBhvr>
                                    </p:animEffect>
                                  </p:childTnLst>
                                  <p:subTnLst>
                                    <p:animClr clrSpc="rgb" dir="cw">
                                      <p:cBhvr override="childStyle">
                                        <p:cTn dur="1" fill="hold" display="0" masterRel="nextClick" afterEffect="1"/>
                                        <p:tgtEl>
                                          <p:spTgt spid="461827">
                                            <p:txEl>
                                              <p:pRg st="2" end="2"/>
                                            </p:txEl>
                                          </p:spTgt>
                                        </p:tgtEl>
                                        <p:attrNameLst>
                                          <p:attrName>ppt_c</p:attrName>
                                        </p:attrNameLst>
                                      </p:cBhvr>
                                      <p:to>
                                        <a:schemeClr val="folHlink"/>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61827">
                                            <p:txEl>
                                              <p:pRg st="3" end="3"/>
                                            </p:txEl>
                                          </p:spTgt>
                                        </p:tgtEl>
                                        <p:attrNameLst>
                                          <p:attrName>style.visibility</p:attrName>
                                        </p:attrNameLst>
                                      </p:cBhvr>
                                      <p:to>
                                        <p:strVal val="visible"/>
                                      </p:to>
                                    </p:set>
                                    <p:animEffect transition="in" filter="wipe(left)">
                                      <p:cBhvr>
                                        <p:cTn id="20" dur="500"/>
                                        <p:tgtEl>
                                          <p:spTgt spid="461827">
                                            <p:txEl>
                                              <p:pRg st="3" end="3"/>
                                            </p:txEl>
                                          </p:spTgt>
                                        </p:tgtEl>
                                      </p:cBhvr>
                                    </p:animEffect>
                                  </p:childTnLst>
                                  <p:subTnLst>
                                    <p:animClr clrSpc="rgb" dir="cw">
                                      <p:cBhvr override="childStyle">
                                        <p:cTn dur="1" fill="hold" display="0" masterRel="nextClick" afterEffect="1"/>
                                        <p:tgtEl>
                                          <p:spTgt spid="461827">
                                            <p:txEl>
                                              <p:pRg st="3" end="3"/>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61827">
                                            <p:txEl>
                                              <p:pRg st="4" end="4"/>
                                            </p:txEl>
                                          </p:spTgt>
                                        </p:tgtEl>
                                        <p:attrNameLst>
                                          <p:attrName>style.visibility</p:attrName>
                                        </p:attrNameLst>
                                      </p:cBhvr>
                                      <p:to>
                                        <p:strVal val="visible"/>
                                      </p:to>
                                    </p:set>
                                    <p:animEffect transition="in" filter="wipe(left)">
                                      <p:cBhvr>
                                        <p:cTn id="25" dur="500"/>
                                        <p:tgtEl>
                                          <p:spTgt spid="461827">
                                            <p:txEl>
                                              <p:pRg st="4" end="4"/>
                                            </p:txEl>
                                          </p:spTgt>
                                        </p:tgtEl>
                                      </p:cBhvr>
                                    </p:animEffect>
                                  </p:childTnLst>
                                  <p:subTnLst>
                                    <p:animClr clrSpc="rgb" dir="cw">
                                      <p:cBhvr override="childStyle">
                                        <p:cTn dur="1" fill="hold" display="0" masterRel="nextClick" afterEffect="1"/>
                                        <p:tgtEl>
                                          <p:spTgt spid="461827">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9778" name="Rectangle 1026"/>
          <p:cNvSpPr>
            <a:spLocks noGrp="1" noChangeArrowheads="1"/>
          </p:cNvSpPr>
          <p:nvPr>
            <p:ph type="title"/>
          </p:nvPr>
        </p:nvSpPr>
        <p:spPr>
          <a:xfrm>
            <a:off x="1181100" y="473665"/>
            <a:ext cx="6781800" cy="1066800"/>
          </a:xfrm>
        </p:spPr>
        <p:txBody>
          <a:bodyPr/>
          <a:lstStyle/>
          <a:p>
            <a:pPr>
              <a:defRPr/>
            </a:pPr>
            <a:r>
              <a:rPr lang="zh-CN" altLang="en-US" sz="4000" dirty="0">
                <a:solidFill>
                  <a:schemeClr val="bg2"/>
                </a:solidFill>
                <a:latin typeface="Arial" panose="020B0604020202020204" pitchFamily="34" charset="0"/>
              </a:rPr>
              <a:t>非概率抽样</a:t>
            </a:r>
            <a:br>
              <a:rPr lang="zh-CN" altLang="en-US" sz="4000" dirty="0">
                <a:solidFill>
                  <a:schemeClr val="bg2"/>
                </a:solidFill>
                <a:latin typeface="Arial" panose="020B0604020202020204" pitchFamily="34" charset="0"/>
              </a:rPr>
            </a:b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non-probability sampling</a:t>
            </a:r>
            <a:r>
              <a:rPr lang="en-US" altLang="zh-CN" sz="3600" dirty="0">
                <a:solidFill>
                  <a:schemeClr val="bg2"/>
                </a:solidFill>
                <a:latin typeface="Arial" panose="020B0604020202020204" pitchFamily="34" charset="0"/>
              </a:rPr>
              <a:t>)</a:t>
            </a:r>
          </a:p>
        </p:txBody>
      </p:sp>
      <p:sp>
        <p:nvSpPr>
          <p:cNvPr id="459779" name="Rectangle 1027"/>
          <p:cNvSpPr>
            <a:spLocks noGrp="1" noChangeArrowheads="1"/>
          </p:cNvSpPr>
          <p:nvPr>
            <p:ph type="body" idx="1"/>
          </p:nvPr>
        </p:nvSpPr>
        <p:spPr>
          <a:xfrm>
            <a:off x="533400" y="1752600"/>
            <a:ext cx="8229600" cy="4648200"/>
          </a:xfrm>
        </p:spPr>
        <p:txBody>
          <a:bodyPr/>
          <a:lstStyle/>
          <a:p>
            <a:pPr marL="609600" indent="-609600" algn="just">
              <a:buFontTx/>
              <a:buAutoNum type="arabicPeriod"/>
              <a:defRPr/>
            </a:pPr>
            <a:r>
              <a:rPr lang="zh-CN" altLang="en-US" sz="3000" dirty="0">
                <a:solidFill>
                  <a:schemeClr val="bg2"/>
                </a:solidFill>
              </a:rPr>
              <a:t>相对于概率抽样而言</a:t>
            </a:r>
          </a:p>
          <a:p>
            <a:pPr marL="609600" indent="-609600" algn="just">
              <a:buFontTx/>
              <a:buAutoNum type="arabicPeriod"/>
              <a:defRPr/>
            </a:pPr>
            <a:r>
              <a:rPr lang="zh-CN" altLang="en-US" sz="3000" dirty="0">
                <a:solidFill>
                  <a:schemeClr val="bg2"/>
                </a:solidFill>
              </a:rPr>
              <a:t>抽取样本时不是依据随机原则，而是根据研究目的对数据的要求，采用某种方式从总体中抽出部分单位对其实施调查</a:t>
            </a:r>
          </a:p>
          <a:p>
            <a:pPr marL="609600" indent="-609600" algn="just">
              <a:buFontTx/>
              <a:buAutoNum type="arabicPeriod"/>
              <a:defRPr/>
            </a:pPr>
            <a:r>
              <a:rPr lang="zh-CN" altLang="en-US" sz="3000" dirty="0">
                <a:solidFill>
                  <a:schemeClr val="bg2"/>
                </a:solidFill>
              </a:rPr>
              <a:t>有方便抽样、判断抽样、自愿样本、滚雪球抽样、配额抽样等方式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animEffect transition="in" filter="wipe(left)">
                                      <p:cBhvr>
                                        <p:cTn id="7" dur="500"/>
                                        <p:tgtEl>
                                          <p:spTgt spid="459779">
                                            <p:txEl>
                                              <p:pRg st="0" end="0"/>
                                            </p:txEl>
                                          </p:spTgt>
                                        </p:tgtEl>
                                      </p:cBhvr>
                                    </p:animEffect>
                                  </p:childTnLst>
                                  <p:subTnLst>
                                    <p:animClr clrSpc="rgb" dir="cw">
                                      <p:cBhvr override="childStyle">
                                        <p:cTn dur="1" fill="hold" display="0" masterRel="nextClick" afterEffect="1"/>
                                        <p:tgtEl>
                                          <p:spTgt spid="45977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9779">
                                            <p:txEl>
                                              <p:pRg st="1" end="1"/>
                                            </p:txEl>
                                          </p:spTgt>
                                        </p:tgtEl>
                                        <p:attrNameLst>
                                          <p:attrName>style.visibility</p:attrName>
                                        </p:attrNameLst>
                                      </p:cBhvr>
                                      <p:to>
                                        <p:strVal val="visible"/>
                                      </p:to>
                                    </p:set>
                                    <p:animEffect transition="in" filter="wipe(left)">
                                      <p:cBhvr>
                                        <p:cTn id="12" dur="500"/>
                                        <p:tgtEl>
                                          <p:spTgt spid="459779">
                                            <p:txEl>
                                              <p:pRg st="1" end="1"/>
                                            </p:txEl>
                                          </p:spTgt>
                                        </p:tgtEl>
                                      </p:cBhvr>
                                    </p:animEffect>
                                  </p:childTnLst>
                                  <p:subTnLst>
                                    <p:animClr clrSpc="rgb" dir="cw">
                                      <p:cBhvr override="childStyle">
                                        <p:cTn dur="1" fill="hold" display="0" masterRel="nextClick" afterEffect="1"/>
                                        <p:tgtEl>
                                          <p:spTgt spid="459779">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9779">
                                            <p:txEl>
                                              <p:pRg st="2" end="2"/>
                                            </p:txEl>
                                          </p:spTgt>
                                        </p:tgtEl>
                                        <p:attrNameLst>
                                          <p:attrName>style.visibility</p:attrName>
                                        </p:attrNameLst>
                                      </p:cBhvr>
                                      <p:to>
                                        <p:strVal val="visible"/>
                                      </p:to>
                                    </p:set>
                                    <p:animEffect transition="in" filter="wipe(left)">
                                      <p:cBhvr>
                                        <p:cTn id="17" dur="500"/>
                                        <p:tgtEl>
                                          <p:spTgt spid="459779">
                                            <p:txEl>
                                              <p:pRg st="2" end="2"/>
                                            </p:txEl>
                                          </p:spTgt>
                                        </p:tgtEl>
                                      </p:cBhvr>
                                    </p:animEffect>
                                  </p:childTnLst>
                                  <p:subTnLst>
                                    <p:animClr clrSpc="rgb" dir="cw">
                                      <p:cBhvr override="childStyle">
                                        <p:cTn dur="1" fill="hold" display="0" masterRel="nextClick" afterEffect="1"/>
                                        <p:tgtEl>
                                          <p:spTgt spid="459779">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3874" name="Rectangle 1026"/>
          <p:cNvSpPr>
            <a:spLocks noGrp="1" noChangeArrowheads="1"/>
          </p:cNvSpPr>
          <p:nvPr>
            <p:ph type="title"/>
          </p:nvPr>
        </p:nvSpPr>
        <p:spPr>
          <a:xfrm>
            <a:off x="1181100" y="454208"/>
            <a:ext cx="6781800" cy="1066800"/>
          </a:xfrm>
        </p:spPr>
        <p:txBody>
          <a:bodyPr/>
          <a:lstStyle/>
          <a:p>
            <a:pPr>
              <a:defRPr/>
            </a:pPr>
            <a:r>
              <a:rPr lang="zh-CN" altLang="en-US" sz="4000" dirty="0">
                <a:solidFill>
                  <a:schemeClr val="bg2"/>
                </a:solidFill>
                <a:latin typeface="Arial" panose="020B0604020202020204" pitchFamily="34" charset="0"/>
              </a:rPr>
              <a:t>方便抽样</a:t>
            </a:r>
            <a:endParaRPr lang="zh-CN" altLang="en-US" sz="3600" dirty="0">
              <a:solidFill>
                <a:schemeClr val="bg2"/>
              </a:solidFill>
              <a:latin typeface="Arial" panose="020B0604020202020204" pitchFamily="34" charset="0"/>
            </a:endParaRPr>
          </a:p>
        </p:txBody>
      </p:sp>
      <p:sp>
        <p:nvSpPr>
          <p:cNvPr id="463875" name="Rectangle 1027"/>
          <p:cNvSpPr>
            <a:spLocks noGrp="1" noChangeArrowheads="1"/>
          </p:cNvSpPr>
          <p:nvPr>
            <p:ph type="body" idx="1"/>
          </p:nvPr>
        </p:nvSpPr>
        <p:spPr>
          <a:xfrm>
            <a:off x="533400" y="1752600"/>
            <a:ext cx="8229600" cy="4648200"/>
          </a:xfrm>
        </p:spPr>
        <p:txBody>
          <a:bodyPr/>
          <a:lstStyle/>
          <a:p>
            <a:pPr marL="609600" indent="-609600" algn="just">
              <a:buFontTx/>
              <a:buAutoNum type="arabicPeriod"/>
              <a:defRPr/>
            </a:pPr>
            <a:r>
              <a:rPr lang="zh-CN" altLang="en-US" sz="3000">
                <a:solidFill>
                  <a:schemeClr val="bg2"/>
                </a:solidFill>
              </a:rPr>
              <a:t>调查</a:t>
            </a:r>
            <a:r>
              <a:rPr lang="zh-CN" altLang="en-US" sz="3000">
                <a:solidFill>
                  <a:schemeClr val="bg2"/>
                </a:solidFill>
                <a:latin typeface="Times New Roman" panose="02020603050405020304" pitchFamily="18" charset="0"/>
              </a:rPr>
              <a:t>过程中由调查员依据方便的原则，自行确定入抽样本的单位</a:t>
            </a:r>
          </a:p>
          <a:p>
            <a:pPr marL="1219200" lvl="1" indent="-533400" algn="just">
              <a:defRPr/>
            </a:pPr>
            <a:r>
              <a:rPr lang="zh-CN" altLang="en-US" sz="2600">
                <a:solidFill>
                  <a:schemeClr val="bg2"/>
                </a:solidFill>
                <a:latin typeface="Times New Roman" panose="02020603050405020304" pitchFamily="18" charset="0"/>
              </a:rPr>
              <a:t>调查员在街头、公园、商店等公共场所进行拦截调查</a:t>
            </a:r>
          </a:p>
          <a:p>
            <a:pPr marL="1219200" lvl="1" indent="-533400" algn="just">
              <a:defRPr/>
            </a:pPr>
            <a:r>
              <a:rPr lang="zh-CN" altLang="en-US" sz="2600">
                <a:solidFill>
                  <a:schemeClr val="bg2"/>
                </a:solidFill>
                <a:latin typeface="Times New Roman" panose="02020603050405020304" pitchFamily="18" charset="0"/>
              </a:rPr>
              <a:t>厂家在出售产品柜台前对路过顾客进行的调查</a:t>
            </a:r>
          </a:p>
          <a:p>
            <a:pPr marL="609600" indent="-609600" algn="just">
              <a:buFontTx/>
              <a:buAutoNum type="arabicPeriod"/>
              <a:defRPr/>
            </a:pPr>
            <a:r>
              <a:rPr lang="zh-CN" altLang="en-US" sz="3000">
                <a:solidFill>
                  <a:schemeClr val="bg2"/>
                </a:solidFill>
              </a:rPr>
              <a:t>优点：</a:t>
            </a:r>
            <a:r>
              <a:rPr lang="zh-CN" altLang="en-US" sz="3000">
                <a:solidFill>
                  <a:schemeClr val="bg2"/>
                </a:solidFill>
                <a:latin typeface="Times New Roman" panose="02020603050405020304" pitchFamily="18" charset="0"/>
              </a:rPr>
              <a:t>容易实施，调查的成本低</a:t>
            </a:r>
          </a:p>
          <a:p>
            <a:pPr marL="609600" indent="-609600" algn="just">
              <a:buFontTx/>
              <a:buAutoNum type="arabicPeriod"/>
              <a:defRPr/>
            </a:pPr>
            <a:r>
              <a:rPr lang="zh-CN" altLang="en-US" sz="3000">
                <a:solidFill>
                  <a:schemeClr val="bg2"/>
                </a:solidFill>
                <a:latin typeface="Times New Roman" panose="02020603050405020304" pitchFamily="18" charset="0"/>
              </a:rPr>
              <a:t>缺点：样本单位的确定带有随意性，样本无法代表有明确定义的总体，调查结果不宜推断总体</a:t>
            </a:r>
            <a:endParaRPr lang="zh-CN" altLang="en-US" sz="3000">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3875">
                                            <p:txEl>
                                              <p:pRg st="0" end="0"/>
                                            </p:txEl>
                                          </p:spTgt>
                                        </p:tgtEl>
                                        <p:attrNameLst>
                                          <p:attrName>style.visibility</p:attrName>
                                        </p:attrNameLst>
                                      </p:cBhvr>
                                      <p:to>
                                        <p:strVal val="visible"/>
                                      </p:to>
                                    </p:set>
                                    <p:animEffect transition="in" filter="wipe(left)">
                                      <p:cBhvr>
                                        <p:cTn id="7" dur="500"/>
                                        <p:tgtEl>
                                          <p:spTgt spid="463875">
                                            <p:txEl>
                                              <p:pRg st="0" end="0"/>
                                            </p:txEl>
                                          </p:spTgt>
                                        </p:tgtEl>
                                      </p:cBhvr>
                                    </p:animEffect>
                                  </p:childTnLst>
                                  <p:subTnLst>
                                    <p:animClr clrSpc="rgb" dir="cw">
                                      <p:cBhvr override="childStyle">
                                        <p:cTn dur="1" fill="hold" display="0" masterRel="nextClick" afterEffect="1"/>
                                        <p:tgtEl>
                                          <p:spTgt spid="463875">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463875">
                                            <p:txEl>
                                              <p:pRg st="1" end="1"/>
                                            </p:txEl>
                                          </p:spTgt>
                                        </p:tgtEl>
                                        <p:attrNameLst>
                                          <p:attrName>style.visibility</p:attrName>
                                        </p:attrNameLst>
                                      </p:cBhvr>
                                      <p:to>
                                        <p:strVal val="visible"/>
                                      </p:to>
                                    </p:set>
                                    <p:animEffect transition="in" filter="wipe(left)">
                                      <p:cBhvr>
                                        <p:cTn id="10" dur="500"/>
                                        <p:tgtEl>
                                          <p:spTgt spid="463875">
                                            <p:txEl>
                                              <p:pRg st="1" end="1"/>
                                            </p:txEl>
                                          </p:spTgt>
                                        </p:tgtEl>
                                      </p:cBhvr>
                                    </p:animEffect>
                                  </p:childTnLst>
                                  <p:subTnLst>
                                    <p:animClr clrSpc="rgb" dir="cw">
                                      <p:cBhvr override="childStyle">
                                        <p:cTn dur="1" fill="hold" display="0" masterRel="nextClick" afterEffect="1"/>
                                        <p:tgtEl>
                                          <p:spTgt spid="463875">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463875">
                                            <p:txEl>
                                              <p:pRg st="2" end="2"/>
                                            </p:txEl>
                                          </p:spTgt>
                                        </p:tgtEl>
                                        <p:attrNameLst>
                                          <p:attrName>style.visibility</p:attrName>
                                        </p:attrNameLst>
                                      </p:cBhvr>
                                      <p:to>
                                        <p:strVal val="visible"/>
                                      </p:to>
                                    </p:set>
                                    <p:animEffect transition="in" filter="wipe(left)">
                                      <p:cBhvr>
                                        <p:cTn id="13" dur="500"/>
                                        <p:tgtEl>
                                          <p:spTgt spid="463875">
                                            <p:txEl>
                                              <p:pRg st="2" end="2"/>
                                            </p:txEl>
                                          </p:spTgt>
                                        </p:tgtEl>
                                      </p:cBhvr>
                                    </p:animEffect>
                                  </p:childTnLst>
                                  <p:subTnLst>
                                    <p:animClr clrSpc="rgb" dir="cw">
                                      <p:cBhvr override="childStyle">
                                        <p:cTn dur="1" fill="hold" display="0" masterRel="nextClick" afterEffect="1"/>
                                        <p:tgtEl>
                                          <p:spTgt spid="463875">
                                            <p:txEl>
                                              <p:pRg st="2" end="2"/>
                                            </p:txEl>
                                          </p:spTgt>
                                        </p:tgtEl>
                                        <p:attrNameLst>
                                          <p:attrName>ppt_c</p:attrName>
                                        </p:attrNameLst>
                                      </p:cBhvr>
                                      <p:to>
                                        <a:schemeClr val="folHlink"/>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63875">
                                            <p:txEl>
                                              <p:pRg st="3" end="3"/>
                                            </p:txEl>
                                          </p:spTgt>
                                        </p:tgtEl>
                                        <p:attrNameLst>
                                          <p:attrName>style.visibility</p:attrName>
                                        </p:attrNameLst>
                                      </p:cBhvr>
                                      <p:to>
                                        <p:strVal val="visible"/>
                                      </p:to>
                                    </p:set>
                                    <p:animEffect transition="in" filter="wipe(left)">
                                      <p:cBhvr>
                                        <p:cTn id="18" dur="500"/>
                                        <p:tgtEl>
                                          <p:spTgt spid="463875">
                                            <p:txEl>
                                              <p:pRg st="3" end="3"/>
                                            </p:txEl>
                                          </p:spTgt>
                                        </p:tgtEl>
                                      </p:cBhvr>
                                    </p:animEffect>
                                  </p:childTnLst>
                                  <p:subTnLst>
                                    <p:animClr clrSpc="rgb" dir="cw">
                                      <p:cBhvr override="childStyle">
                                        <p:cTn dur="1" fill="hold" display="0" masterRel="nextClick" afterEffect="1"/>
                                        <p:tgtEl>
                                          <p:spTgt spid="463875">
                                            <p:txEl>
                                              <p:pRg st="3" end="3"/>
                                            </p:txEl>
                                          </p:spTgt>
                                        </p:tgtEl>
                                        <p:attrNameLst>
                                          <p:attrName>ppt_c</p:attrName>
                                        </p:attrNameLst>
                                      </p:cBhvr>
                                      <p:to>
                                        <a:schemeClr val="fo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63875">
                                            <p:txEl>
                                              <p:pRg st="4" end="4"/>
                                            </p:txEl>
                                          </p:spTgt>
                                        </p:tgtEl>
                                        <p:attrNameLst>
                                          <p:attrName>style.visibility</p:attrName>
                                        </p:attrNameLst>
                                      </p:cBhvr>
                                      <p:to>
                                        <p:strVal val="visible"/>
                                      </p:to>
                                    </p:set>
                                    <p:animEffect transition="in" filter="wipe(left)">
                                      <p:cBhvr>
                                        <p:cTn id="23" dur="500"/>
                                        <p:tgtEl>
                                          <p:spTgt spid="463875">
                                            <p:txEl>
                                              <p:pRg st="4" end="4"/>
                                            </p:txEl>
                                          </p:spTgt>
                                        </p:tgtEl>
                                      </p:cBhvr>
                                    </p:animEffect>
                                  </p:childTnLst>
                                  <p:subTnLst>
                                    <p:animClr clrSpc="rgb" dir="cw">
                                      <p:cBhvr override="childStyle">
                                        <p:cTn dur="1" fill="hold" display="0" masterRel="nextClick" afterEffect="1"/>
                                        <p:tgtEl>
                                          <p:spTgt spid="463875">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7970" name="Rectangle 1026"/>
          <p:cNvSpPr>
            <a:spLocks noGrp="1" noChangeArrowheads="1"/>
          </p:cNvSpPr>
          <p:nvPr>
            <p:ph type="title"/>
          </p:nvPr>
        </p:nvSpPr>
        <p:spPr>
          <a:xfrm>
            <a:off x="1181100" y="404664"/>
            <a:ext cx="6781800" cy="1066800"/>
          </a:xfrm>
        </p:spPr>
        <p:txBody>
          <a:bodyPr/>
          <a:lstStyle/>
          <a:p>
            <a:pPr>
              <a:defRPr/>
            </a:pPr>
            <a:r>
              <a:rPr lang="zh-CN" altLang="en-US" sz="4000" dirty="0">
                <a:solidFill>
                  <a:schemeClr val="bg2"/>
                </a:solidFill>
                <a:latin typeface="Arial" panose="020B0604020202020204" pitchFamily="34" charset="0"/>
              </a:rPr>
              <a:t>判断抽样</a:t>
            </a:r>
            <a:endParaRPr lang="zh-CN" altLang="en-US" sz="3600" dirty="0">
              <a:solidFill>
                <a:schemeClr val="bg2"/>
              </a:solidFill>
              <a:latin typeface="Arial" panose="020B0604020202020204" pitchFamily="34" charset="0"/>
            </a:endParaRPr>
          </a:p>
        </p:txBody>
      </p:sp>
      <p:sp>
        <p:nvSpPr>
          <p:cNvPr id="467971" name="Rectangle 1027"/>
          <p:cNvSpPr>
            <a:spLocks noGrp="1" noChangeArrowheads="1"/>
          </p:cNvSpPr>
          <p:nvPr>
            <p:ph type="body" idx="1"/>
          </p:nvPr>
        </p:nvSpPr>
        <p:spPr>
          <a:xfrm>
            <a:off x="533400" y="1752600"/>
            <a:ext cx="8229600" cy="4495800"/>
          </a:xfrm>
        </p:spPr>
        <p:txBody>
          <a:bodyPr/>
          <a:lstStyle/>
          <a:p>
            <a:pPr marL="609600" indent="-609600" algn="just">
              <a:buFontTx/>
              <a:buAutoNum type="arabicPeriod"/>
              <a:defRPr/>
            </a:pPr>
            <a:r>
              <a:rPr lang="zh-CN" altLang="en-US" sz="3000">
                <a:solidFill>
                  <a:schemeClr val="bg2"/>
                </a:solidFill>
              </a:rPr>
              <a:t>研究人员根据经验、判断和对研究对象的了解，有目的选择一些单位作为样本</a:t>
            </a:r>
          </a:p>
          <a:p>
            <a:pPr marL="1219200" lvl="1" indent="-533400" algn="just">
              <a:defRPr/>
            </a:pPr>
            <a:r>
              <a:rPr lang="zh-CN" altLang="en-US" sz="2600">
                <a:solidFill>
                  <a:schemeClr val="bg2"/>
                </a:solidFill>
              </a:rPr>
              <a:t>有重点抽样，典型抽样，代表抽样等方式</a:t>
            </a:r>
          </a:p>
          <a:p>
            <a:pPr marL="609600" indent="-609600" algn="just">
              <a:buFontTx/>
              <a:buAutoNum type="arabicPeriod"/>
              <a:defRPr/>
            </a:pPr>
            <a:r>
              <a:rPr lang="zh-CN" altLang="en-US" sz="3000">
                <a:solidFill>
                  <a:schemeClr val="bg2"/>
                </a:solidFill>
              </a:rPr>
              <a:t>判断抽样是主观的，样本选择的好坏取决于调研者的判断、经验、专业程度和创造性</a:t>
            </a:r>
          </a:p>
          <a:p>
            <a:pPr marL="609600" indent="-609600" algn="just">
              <a:buFontTx/>
              <a:buAutoNum type="arabicPeriod"/>
              <a:defRPr/>
            </a:pPr>
            <a:r>
              <a:rPr lang="zh-CN" altLang="en-US" sz="3000">
                <a:solidFill>
                  <a:schemeClr val="bg2"/>
                </a:solidFill>
              </a:rPr>
              <a:t>抽样成本比较低，容易操作</a:t>
            </a:r>
          </a:p>
          <a:p>
            <a:pPr marL="609600" indent="-609600" algn="just">
              <a:buFontTx/>
              <a:buAutoNum type="arabicPeriod"/>
              <a:defRPr/>
            </a:pPr>
            <a:r>
              <a:rPr lang="zh-CN" altLang="en-US" sz="3000">
                <a:solidFill>
                  <a:schemeClr val="bg2"/>
                </a:solidFill>
              </a:rPr>
              <a:t>样本是人为确定的，没有依据随机的原则，调查结果不能用于推断总体</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7971">
                                            <p:txEl>
                                              <p:pRg st="0" end="0"/>
                                            </p:txEl>
                                          </p:spTgt>
                                        </p:tgtEl>
                                        <p:attrNameLst>
                                          <p:attrName>style.visibility</p:attrName>
                                        </p:attrNameLst>
                                      </p:cBhvr>
                                      <p:to>
                                        <p:strVal val="visible"/>
                                      </p:to>
                                    </p:set>
                                    <p:animEffect transition="in" filter="wipe(left)">
                                      <p:cBhvr>
                                        <p:cTn id="7" dur="500"/>
                                        <p:tgtEl>
                                          <p:spTgt spid="467971">
                                            <p:txEl>
                                              <p:pRg st="0" end="0"/>
                                            </p:txEl>
                                          </p:spTgt>
                                        </p:tgtEl>
                                      </p:cBhvr>
                                    </p:animEffect>
                                  </p:childTnLst>
                                  <p:subTnLst>
                                    <p:animClr clrSpc="rgb" dir="cw">
                                      <p:cBhvr override="childStyle">
                                        <p:cTn dur="1" fill="hold" display="0" masterRel="nextClick" afterEffect="1"/>
                                        <p:tgtEl>
                                          <p:spTgt spid="467971">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467971">
                                            <p:txEl>
                                              <p:pRg st="1" end="1"/>
                                            </p:txEl>
                                          </p:spTgt>
                                        </p:tgtEl>
                                        <p:attrNameLst>
                                          <p:attrName>style.visibility</p:attrName>
                                        </p:attrNameLst>
                                      </p:cBhvr>
                                      <p:to>
                                        <p:strVal val="visible"/>
                                      </p:to>
                                    </p:set>
                                    <p:animEffect transition="in" filter="wipe(left)">
                                      <p:cBhvr>
                                        <p:cTn id="10" dur="500"/>
                                        <p:tgtEl>
                                          <p:spTgt spid="467971">
                                            <p:txEl>
                                              <p:pRg st="1" end="1"/>
                                            </p:txEl>
                                          </p:spTgt>
                                        </p:tgtEl>
                                      </p:cBhvr>
                                    </p:animEffect>
                                  </p:childTnLst>
                                  <p:subTnLst>
                                    <p:animClr clrSpc="rgb" dir="cw">
                                      <p:cBhvr override="childStyle">
                                        <p:cTn dur="1" fill="hold" display="0" masterRel="nextClick" afterEffect="1"/>
                                        <p:tgtEl>
                                          <p:spTgt spid="467971">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67971">
                                            <p:txEl>
                                              <p:pRg st="2" end="2"/>
                                            </p:txEl>
                                          </p:spTgt>
                                        </p:tgtEl>
                                        <p:attrNameLst>
                                          <p:attrName>style.visibility</p:attrName>
                                        </p:attrNameLst>
                                      </p:cBhvr>
                                      <p:to>
                                        <p:strVal val="visible"/>
                                      </p:to>
                                    </p:set>
                                    <p:animEffect transition="in" filter="wipe(left)">
                                      <p:cBhvr>
                                        <p:cTn id="15" dur="500"/>
                                        <p:tgtEl>
                                          <p:spTgt spid="467971">
                                            <p:txEl>
                                              <p:pRg st="2" end="2"/>
                                            </p:txEl>
                                          </p:spTgt>
                                        </p:tgtEl>
                                      </p:cBhvr>
                                    </p:animEffect>
                                  </p:childTnLst>
                                  <p:subTnLst>
                                    <p:animClr clrSpc="rgb" dir="cw">
                                      <p:cBhvr override="childStyle">
                                        <p:cTn dur="1" fill="hold" display="0" masterRel="nextClick" afterEffect="1"/>
                                        <p:tgtEl>
                                          <p:spTgt spid="467971">
                                            <p:txEl>
                                              <p:pRg st="2" end="2"/>
                                            </p:txEl>
                                          </p:spTgt>
                                        </p:tgtEl>
                                        <p:attrNameLst>
                                          <p:attrName>ppt_c</p:attrName>
                                        </p:attrNameLst>
                                      </p:cBhvr>
                                      <p:to>
                                        <a:schemeClr val="folHlink"/>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67971">
                                            <p:txEl>
                                              <p:pRg st="3" end="3"/>
                                            </p:txEl>
                                          </p:spTgt>
                                        </p:tgtEl>
                                        <p:attrNameLst>
                                          <p:attrName>style.visibility</p:attrName>
                                        </p:attrNameLst>
                                      </p:cBhvr>
                                      <p:to>
                                        <p:strVal val="visible"/>
                                      </p:to>
                                    </p:set>
                                    <p:animEffect transition="in" filter="wipe(left)">
                                      <p:cBhvr>
                                        <p:cTn id="20" dur="500"/>
                                        <p:tgtEl>
                                          <p:spTgt spid="467971">
                                            <p:txEl>
                                              <p:pRg st="3" end="3"/>
                                            </p:txEl>
                                          </p:spTgt>
                                        </p:tgtEl>
                                      </p:cBhvr>
                                    </p:animEffect>
                                  </p:childTnLst>
                                  <p:subTnLst>
                                    <p:animClr clrSpc="rgb" dir="cw">
                                      <p:cBhvr override="childStyle">
                                        <p:cTn dur="1" fill="hold" display="0" masterRel="nextClick" afterEffect="1"/>
                                        <p:tgtEl>
                                          <p:spTgt spid="467971">
                                            <p:txEl>
                                              <p:pRg st="3" end="3"/>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67971">
                                            <p:txEl>
                                              <p:pRg st="4" end="4"/>
                                            </p:txEl>
                                          </p:spTgt>
                                        </p:tgtEl>
                                        <p:attrNameLst>
                                          <p:attrName>style.visibility</p:attrName>
                                        </p:attrNameLst>
                                      </p:cBhvr>
                                      <p:to>
                                        <p:strVal val="visible"/>
                                      </p:to>
                                    </p:set>
                                    <p:animEffect transition="in" filter="wipe(left)">
                                      <p:cBhvr>
                                        <p:cTn id="25" dur="500"/>
                                        <p:tgtEl>
                                          <p:spTgt spid="467971">
                                            <p:txEl>
                                              <p:pRg st="4" end="4"/>
                                            </p:txEl>
                                          </p:spTgt>
                                        </p:tgtEl>
                                      </p:cBhvr>
                                    </p:animEffect>
                                  </p:childTnLst>
                                  <p:subTnLst>
                                    <p:animClr clrSpc="rgb" dir="cw">
                                      <p:cBhvr override="childStyle">
                                        <p:cTn dur="1" fill="hold" display="0" masterRel="nextClick" afterEffect="1"/>
                                        <p:tgtEl>
                                          <p:spTgt spid="467971">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5922" name="Rectangle 1026"/>
          <p:cNvSpPr>
            <a:spLocks noGrp="1" noChangeArrowheads="1"/>
          </p:cNvSpPr>
          <p:nvPr>
            <p:ph type="title"/>
          </p:nvPr>
        </p:nvSpPr>
        <p:spPr>
          <a:xfrm>
            <a:off x="1181100" y="548680"/>
            <a:ext cx="6781800" cy="1066800"/>
          </a:xfrm>
        </p:spPr>
        <p:txBody>
          <a:bodyPr/>
          <a:lstStyle/>
          <a:p>
            <a:pPr>
              <a:defRPr/>
            </a:pPr>
            <a:r>
              <a:rPr lang="zh-CN" altLang="en-US" sz="4000" dirty="0">
                <a:solidFill>
                  <a:schemeClr val="bg2"/>
                </a:solidFill>
                <a:latin typeface="Arial" panose="020B0604020202020204" pitchFamily="34" charset="0"/>
              </a:rPr>
              <a:t>自愿样本</a:t>
            </a:r>
            <a:endParaRPr lang="zh-CN" altLang="en-US" sz="3600" dirty="0">
              <a:solidFill>
                <a:schemeClr val="bg2"/>
              </a:solidFill>
              <a:latin typeface="Arial" panose="020B0604020202020204" pitchFamily="34" charset="0"/>
            </a:endParaRPr>
          </a:p>
        </p:txBody>
      </p:sp>
      <p:sp>
        <p:nvSpPr>
          <p:cNvPr id="465923" name="Rectangle 1027"/>
          <p:cNvSpPr>
            <a:spLocks noGrp="1" noChangeArrowheads="1"/>
          </p:cNvSpPr>
          <p:nvPr>
            <p:ph type="body" idx="1"/>
          </p:nvPr>
        </p:nvSpPr>
        <p:spPr>
          <a:xfrm>
            <a:off x="533400" y="1752600"/>
            <a:ext cx="8229600" cy="4495800"/>
          </a:xfrm>
        </p:spPr>
        <p:txBody>
          <a:bodyPr/>
          <a:lstStyle/>
          <a:p>
            <a:pPr marL="609600" indent="-609600" algn="just">
              <a:buFontTx/>
              <a:buAutoNum type="arabicPeriod"/>
              <a:defRPr/>
            </a:pPr>
            <a:r>
              <a:rPr lang="zh-CN" altLang="en-US">
                <a:solidFill>
                  <a:schemeClr val="bg2"/>
                </a:solidFill>
              </a:rPr>
              <a:t>被调查</a:t>
            </a:r>
            <a:r>
              <a:rPr lang="zh-CN" altLang="en-US">
                <a:solidFill>
                  <a:schemeClr val="bg2"/>
                </a:solidFill>
                <a:latin typeface="Times New Roman" panose="02020603050405020304" pitchFamily="18" charset="0"/>
              </a:rPr>
              <a:t>者自愿参加，成为样本中的一分子，向调查人员提供有关信息</a:t>
            </a:r>
          </a:p>
          <a:p>
            <a:pPr marL="1219200" lvl="1" indent="-533400" algn="just">
              <a:defRPr/>
            </a:pPr>
            <a:r>
              <a:rPr lang="zh-CN" altLang="en-US">
                <a:solidFill>
                  <a:schemeClr val="bg2"/>
                </a:solidFill>
                <a:latin typeface="Times New Roman" panose="02020603050405020304" pitchFamily="18" charset="0"/>
              </a:rPr>
              <a:t>例如，参与报刊上和互联网上刊登的调查问卷活动，向某类节目拨打热线电话等，都属于自愿样本</a:t>
            </a:r>
          </a:p>
          <a:p>
            <a:pPr marL="609600" indent="-609600" algn="just">
              <a:buFontTx/>
              <a:buAutoNum type="arabicPeriod"/>
              <a:defRPr/>
            </a:pPr>
            <a:r>
              <a:rPr lang="zh-CN" altLang="en-US">
                <a:solidFill>
                  <a:schemeClr val="bg2"/>
                </a:solidFill>
              </a:rPr>
              <a:t>自愿样本</a:t>
            </a:r>
            <a:r>
              <a:rPr lang="zh-CN" altLang="en-US">
                <a:solidFill>
                  <a:schemeClr val="bg2"/>
                </a:solidFill>
                <a:latin typeface="Times New Roman" panose="02020603050405020304" pitchFamily="18" charset="0"/>
              </a:rPr>
              <a:t>与抽样的随机性无关</a:t>
            </a:r>
          </a:p>
          <a:p>
            <a:pPr marL="1219200" lvl="1" indent="-533400" algn="just">
              <a:defRPr/>
            </a:pPr>
            <a:r>
              <a:rPr lang="zh-CN" altLang="en-US">
                <a:solidFill>
                  <a:schemeClr val="bg2"/>
                </a:solidFill>
                <a:latin typeface="Times New Roman" panose="02020603050405020304" pitchFamily="18" charset="0"/>
              </a:rPr>
              <a:t>样本是有偏的</a:t>
            </a:r>
          </a:p>
          <a:p>
            <a:pPr marL="1219200" lvl="1" indent="-533400" algn="just">
              <a:defRPr/>
            </a:pPr>
            <a:r>
              <a:rPr lang="zh-CN" altLang="en-US">
                <a:solidFill>
                  <a:schemeClr val="bg2"/>
                </a:solidFill>
                <a:latin typeface="Times New Roman" panose="02020603050405020304" pitchFamily="18" charset="0"/>
              </a:rPr>
              <a:t>不能依据样本的信息推断总体</a:t>
            </a:r>
            <a:endParaRPr lang="zh-CN" altLang="en-US">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animEffect transition="in" filter="wipe(left)">
                                      <p:cBhvr>
                                        <p:cTn id="7" dur="500"/>
                                        <p:tgtEl>
                                          <p:spTgt spid="465923">
                                            <p:txEl>
                                              <p:pRg st="0" end="0"/>
                                            </p:txEl>
                                          </p:spTgt>
                                        </p:tgtEl>
                                      </p:cBhvr>
                                    </p:animEffect>
                                  </p:childTnLst>
                                  <p:subTnLst>
                                    <p:animClr clrSpc="rgb" dir="cw">
                                      <p:cBhvr override="childStyle">
                                        <p:cTn dur="1" fill="hold" display="0" masterRel="nextClick" afterEffect="1"/>
                                        <p:tgtEl>
                                          <p:spTgt spid="465923">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465923">
                                            <p:txEl>
                                              <p:pRg st="1" end="1"/>
                                            </p:txEl>
                                          </p:spTgt>
                                        </p:tgtEl>
                                        <p:attrNameLst>
                                          <p:attrName>style.visibility</p:attrName>
                                        </p:attrNameLst>
                                      </p:cBhvr>
                                      <p:to>
                                        <p:strVal val="visible"/>
                                      </p:to>
                                    </p:set>
                                    <p:animEffect transition="in" filter="wipe(left)">
                                      <p:cBhvr>
                                        <p:cTn id="10" dur="500"/>
                                        <p:tgtEl>
                                          <p:spTgt spid="465923">
                                            <p:txEl>
                                              <p:pRg st="1" end="1"/>
                                            </p:txEl>
                                          </p:spTgt>
                                        </p:tgtEl>
                                      </p:cBhvr>
                                    </p:animEffect>
                                  </p:childTnLst>
                                  <p:subTnLst>
                                    <p:animClr clrSpc="rgb" dir="cw">
                                      <p:cBhvr override="childStyle">
                                        <p:cTn dur="1" fill="hold" display="0" masterRel="nextClick" afterEffect="1"/>
                                        <p:tgtEl>
                                          <p:spTgt spid="465923">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65923">
                                            <p:txEl>
                                              <p:pRg st="2" end="2"/>
                                            </p:txEl>
                                          </p:spTgt>
                                        </p:tgtEl>
                                        <p:attrNameLst>
                                          <p:attrName>style.visibility</p:attrName>
                                        </p:attrNameLst>
                                      </p:cBhvr>
                                      <p:to>
                                        <p:strVal val="visible"/>
                                      </p:to>
                                    </p:set>
                                    <p:animEffect transition="in" filter="wipe(left)">
                                      <p:cBhvr>
                                        <p:cTn id="15" dur="500"/>
                                        <p:tgtEl>
                                          <p:spTgt spid="465923">
                                            <p:txEl>
                                              <p:pRg st="2" end="2"/>
                                            </p:txEl>
                                          </p:spTgt>
                                        </p:tgtEl>
                                      </p:cBhvr>
                                    </p:animEffect>
                                  </p:childTnLst>
                                  <p:subTnLst>
                                    <p:animClr clrSpc="rgb" dir="cw">
                                      <p:cBhvr override="childStyle">
                                        <p:cTn dur="1" fill="hold" display="0" masterRel="nextClick" afterEffect="1"/>
                                        <p:tgtEl>
                                          <p:spTgt spid="465923">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465923">
                                            <p:txEl>
                                              <p:pRg st="3" end="3"/>
                                            </p:txEl>
                                          </p:spTgt>
                                        </p:tgtEl>
                                        <p:attrNameLst>
                                          <p:attrName>style.visibility</p:attrName>
                                        </p:attrNameLst>
                                      </p:cBhvr>
                                      <p:to>
                                        <p:strVal val="visible"/>
                                      </p:to>
                                    </p:set>
                                    <p:animEffect transition="in" filter="wipe(left)">
                                      <p:cBhvr>
                                        <p:cTn id="18" dur="500"/>
                                        <p:tgtEl>
                                          <p:spTgt spid="465923">
                                            <p:txEl>
                                              <p:pRg st="3" end="3"/>
                                            </p:txEl>
                                          </p:spTgt>
                                        </p:tgtEl>
                                      </p:cBhvr>
                                    </p:animEffect>
                                  </p:childTnLst>
                                  <p:subTnLst>
                                    <p:animClr clrSpc="rgb" dir="cw">
                                      <p:cBhvr override="childStyle">
                                        <p:cTn dur="1" fill="hold" display="0" masterRel="nextClick" afterEffect="1"/>
                                        <p:tgtEl>
                                          <p:spTgt spid="465923">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465923">
                                            <p:txEl>
                                              <p:pRg st="4" end="4"/>
                                            </p:txEl>
                                          </p:spTgt>
                                        </p:tgtEl>
                                        <p:attrNameLst>
                                          <p:attrName>style.visibility</p:attrName>
                                        </p:attrNameLst>
                                      </p:cBhvr>
                                      <p:to>
                                        <p:strVal val="visible"/>
                                      </p:to>
                                    </p:set>
                                    <p:animEffect transition="in" filter="wipe(left)">
                                      <p:cBhvr>
                                        <p:cTn id="21" dur="500"/>
                                        <p:tgtEl>
                                          <p:spTgt spid="465923">
                                            <p:txEl>
                                              <p:pRg st="4" end="4"/>
                                            </p:txEl>
                                          </p:spTgt>
                                        </p:tgtEl>
                                      </p:cBhvr>
                                    </p:animEffect>
                                  </p:childTnLst>
                                  <p:subTnLst>
                                    <p:animClr clrSpc="rgb" dir="cw">
                                      <p:cBhvr override="childStyle">
                                        <p:cTn dur="1" fill="hold" display="0" masterRel="nextClick" afterEffect="1"/>
                                        <p:tgtEl>
                                          <p:spTgt spid="465923">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1257300" y="476672"/>
            <a:ext cx="6781800" cy="1066800"/>
          </a:xfrm>
        </p:spPr>
        <p:txBody>
          <a:bodyPr/>
          <a:lstStyle/>
          <a:p>
            <a:pPr>
              <a:defRPr/>
            </a:pPr>
            <a:r>
              <a:rPr lang="zh-CN" altLang="en-US" sz="4000" dirty="0">
                <a:solidFill>
                  <a:schemeClr val="bg2"/>
                </a:solidFill>
                <a:latin typeface="Arial" panose="020B0604020202020204" pitchFamily="34" charset="0"/>
              </a:rPr>
              <a:t>滚雪球抽样</a:t>
            </a:r>
            <a:endParaRPr lang="zh-CN" altLang="en-US" sz="3600" dirty="0">
              <a:solidFill>
                <a:schemeClr val="bg2"/>
              </a:solidFill>
              <a:latin typeface="Arial" panose="020B0604020202020204" pitchFamily="34" charset="0"/>
            </a:endParaRPr>
          </a:p>
        </p:txBody>
      </p:sp>
      <p:sp>
        <p:nvSpPr>
          <p:cNvPr id="470019" name="Rectangle 3"/>
          <p:cNvSpPr>
            <a:spLocks noGrp="1" noChangeArrowheads="1"/>
          </p:cNvSpPr>
          <p:nvPr>
            <p:ph type="body" idx="1"/>
          </p:nvPr>
        </p:nvSpPr>
        <p:spPr>
          <a:xfrm>
            <a:off x="533400" y="1752600"/>
            <a:ext cx="8229600" cy="4495800"/>
          </a:xfrm>
        </p:spPr>
        <p:txBody>
          <a:bodyPr/>
          <a:lstStyle/>
          <a:p>
            <a:pPr marL="609600" indent="-609600" algn="just">
              <a:buFontTx/>
              <a:buAutoNum type="arabicPeriod"/>
              <a:defRPr/>
            </a:pPr>
            <a:r>
              <a:rPr lang="zh-CN" altLang="en-US" sz="3000" dirty="0">
                <a:solidFill>
                  <a:schemeClr val="bg2"/>
                </a:solidFill>
              </a:rPr>
              <a:t>先选择一组调查单位，对其实施调查之后，再请他们提供另外一些属于研究总体的调查对象，调查人员根据所提供的线索，进行此后的调查。这个过程持续下去，就会形成滚雪球效应</a:t>
            </a:r>
          </a:p>
          <a:p>
            <a:pPr marL="609600" indent="-609600" algn="just">
              <a:buFontTx/>
              <a:buAutoNum type="arabicPeriod"/>
              <a:defRPr/>
            </a:pPr>
            <a:r>
              <a:rPr lang="zh-CN" altLang="en-US" sz="3000" dirty="0">
                <a:solidFill>
                  <a:schemeClr val="bg2"/>
                </a:solidFill>
              </a:rPr>
              <a:t>适合于对稀少群体和特定群体研究</a:t>
            </a:r>
          </a:p>
          <a:p>
            <a:pPr marL="609600" indent="-609600" algn="just">
              <a:buFontTx/>
              <a:buAutoNum type="arabicPeriod"/>
              <a:defRPr/>
            </a:pPr>
            <a:r>
              <a:rPr lang="zh-CN" altLang="en-US" sz="3000" dirty="0">
                <a:solidFill>
                  <a:schemeClr val="bg2"/>
                </a:solidFill>
              </a:rPr>
              <a:t>优点：容易找到那些属于特定群体的被调查者，调查的成本也比较低</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animEffect transition="in" filter="wipe(left)">
                                      <p:cBhvr>
                                        <p:cTn id="7" dur="500"/>
                                        <p:tgtEl>
                                          <p:spTgt spid="470019">
                                            <p:txEl>
                                              <p:pRg st="0" end="0"/>
                                            </p:txEl>
                                          </p:spTgt>
                                        </p:tgtEl>
                                      </p:cBhvr>
                                    </p:animEffect>
                                  </p:childTnLst>
                                  <p:subTnLst>
                                    <p:animClr clrSpc="rgb" dir="cw">
                                      <p:cBhvr override="childStyle">
                                        <p:cTn dur="1" fill="hold" display="0" masterRel="nextClick" afterEffect="1"/>
                                        <p:tgtEl>
                                          <p:spTgt spid="470019">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0019">
                                            <p:txEl>
                                              <p:pRg st="1" end="1"/>
                                            </p:txEl>
                                          </p:spTgt>
                                        </p:tgtEl>
                                        <p:attrNameLst>
                                          <p:attrName>style.visibility</p:attrName>
                                        </p:attrNameLst>
                                      </p:cBhvr>
                                      <p:to>
                                        <p:strVal val="visible"/>
                                      </p:to>
                                    </p:set>
                                    <p:animEffect transition="in" filter="wipe(left)">
                                      <p:cBhvr>
                                        <p:cTn id="12" dur="500"/>
                                        <p:tgtEl>
                                          <p:spTgt spid="470019">
                                            <p:txEl>
                                              <p:pRg st="1" end="1"/>
                                            </p:txEl>
                                          </p:spTgt>
                                        </p:tgtEl>
                                      </p:cBhvr>
                                    </p:animEffect>
                                  </p:childTnLst>
                                  <p:subTnLst>
                                    <p:animClr clrSpc="rgb" dir="cw">
                                      <p:cBhvr override="childStyle">
                                        <p:cTn dur="1" fill="hold" display="0" masterRel="nextClick" afterEffect="1"/>
                                        <p:tgtEl>
                                          <p:spTgt spid="470019">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0019">
                                            <p:txEl>
                                              <p:pRg st="2" end="2"/>
                                            </p:txEl>
                                          </p:spTgt>
                                        </p:tgtEl>
                                        <p:attrNameLst>
                                          <p:attrName>style.visibility</p:attrName>
                                        </p:attrNameLst>
                                      </p:cBhvr>
                                      <p:to>
                                        <p:strVal val="visible"/>
                                      </p:to>
                                    </p:set>
                                    <p:animEffect transition="in" filter="wipe(left)">
                                      <p:cBhvr>
                                        <p:cTn id="17" dur="500"/>
                                        <p:tgtEl>
                                          <p:spTgt spid="470019">
                                            <p:txEl>
                                              <p:pRg st="2" end="2"/>
                                            </p:txEl>
                                          </p:spTgt>
                                        </p:tgtEl>
                                      </p:cBhvr>
                                    </p:animEffect>
                                  </p:childTnLst>
                                  <p:subTnLst>
                                    <p:animClr clrSpc="rgb" dir="cw">
                                      <p:cBhvr override="childStyle">
                                        <p:cTn dur="1" fill="hold" display="0" masterRel="nextClick" afterEffect="1"/>
                                        <p:tgtEl>
                                          <p:spTgt spid="470019">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1257300" y="332656"/>
            <a:ext cx="6781800" cy="1066800"/>
          </a:xfrm>
        </p:spPr>
        <p:txBody>
          <a:bodyPr/>
          <a:lstStyle/>
          <a:p>
            <a:pPr>
              <a:defRPr/>
            </a:pPr>
            <a:r>
              <a:rPr lang="zh-CN" altLang="en-US" sz="4000" dirty="0">
                <a:solidFill>
                  <a:schemeClr val="bg2"/>
                </a:solidFill>
                <a:latin typeface="Arial" panose="020B0604020202020204" pitchFamily="34" charset="0"/>
              </a:rPr>
              <a:t>配额抽样</a:t>
            </a:r>
            <a:endParaRPr lang="zh-CN" altLang="en-US" sz="3600" dirty="0">
              <a:solidFill>
                <a:schemeClr val="bg2"/>
              </a:solidFill>
              <a:latin typeface="Arial" panose="020B0604020202020204" pitchFamily="34" charset="0"/>
            </a:endParaRPr>
          </a:p>
        </p:txBody>
      </p:sp>
      <p:sp>
        <p:nvSpPr>
          <p:cNvPr id="474115" name="Rectangle 3"/>
          <p:cNvSpPr>
            <a:spLocks noGrp="1" noChangeArrowheads="1"/>
          </p:cNvSpPr>
          <p:nvPr>
            <p:ph type="body" idx="1"/>
          </p:nvPr>
        </p:nvSpPr>
        <p:spPr>
          <a:xfrm>
            <a:off x="533400" y="1752600"/>
            <a:ext cx="8229600" cy="4495800"/>
          </a:xfrm>
        </p:spPr>
        <p:txBody>
          <a:bodyPr/>
          <a:lstStyle/>
          <a:p>
            <a:pPr marL="609600" indent="-609600" algn="just">
              <a:buFontTx/>
              <a:buAutoNum type="arabicPeriod"/>
              <a:defRPr/>
            </a:pPr>
            <a:r>
              <a:rPr lang="zh-CN" altLang="en-US">
                <a:solidFill>
                  <a:schemeClr val="bg2"/>
                </a:solidFill>
              </a:rPr>
              <a:t>先将总体中的所有单位按一定的标志</a:t>
            </a:r>
            <a:r>
              <a:rPr lang="en-US" altLang="zh-CN">
                <a:solidFill>
                  <a:schemeClr val="bg2"/>
                </a:solidFill>
              </a:rPr>
              <a:t>(</a:t>
            </a:r>
            <a:r>
              <a:rPr lang="zh-CN" altLang="en-US">
                <a:solidFill>
                  <a:schemeClr val="bg2"/>
                </a:solidFill>
              </a:rPr>
              <a:t>变量</a:t>
            </a:r>
            <a:r>
              <a:rPr lang="en-US" altLang="zh-CN">
                <a:solidFill>
                  <a:schemeClr val="bg2"/>
                </a:solidFill>
              </a:rPr>
              <a:t>)</a:t>
            </a:r>
            <a:r>
              <a:rPr lang="zh-CN" altLang="en-US">
                <a:solidFill>
                  <a:schemeClr val="bg2"/>
                </a:solidFill>
              </a:rPr>
              <a:t>分为若干类，然后在每个类中采用方便抽样或判断抽样的方式选取样本单位</a:t>
            </a:r>
          </a:p>
          <a:p>
            <a:pPr marL="609600" indent="-609600" algn="just">
              <a:buFontTx/>
              <a:buAutoNum type="arabicPeriod"/>
              <a:defRPr/>
            </a:pPr>
            <a:r>
              <a:rPr lang="zh-CN" altLang="en-US">
                <a:solidFill>
                  <a:schemeClr val="bg2"/>
                </a:solidFill>
              </a:rPr>
              <a:t>操作简单，可以保证总体中不同类别的单位都能包括在所抽的样本之中，使得样本的结构和总体的结构类似</a:t>
            </a:r>
          </a:p>
          <a:p>
            <a:pPr marL="609600" indent="-609600" algn="just">
              <a:buFontTx/>
              <a:buAutoNum type="arabicPeriod"/>
              <a:defRPr/>
            </a:pPr>
            <a:r>
              <a:rPr lang="zh-CN" altLang="en-US">
                <a:solidFill>
                  <a:schemeClr val="bg2"/>
                </a:solidFill>
              </a:rPr>
              <a:t>抽取具体样本单位时，不是依据随机原则，属于非概率抽样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4115">
                                            <p:txEl>
                                              <p:pRg st="0" end="0"/>
                                            </p:txEl>
                                          </p:spTgt>
                                        </p:tgtEl>
                                        <p:attrNameLst>
                                          <p:attrName>style.visibility</p:attrName>
                                        </p:attrNameLst>
                                      </p:cBhvr>
                                      <p:to>
                                        <p:strVal val="visible"/>
                                      </p:to>
                                    </p:set>
                                    <p:animEffect transition="in" filter="wipe(left)">
                                      <p:cBhvr>
                                        <p:cTn id="7" dur="500"/>
                                        <p:tgtEl>
                                          <p:spTgt spid="474115">
                                            <p:txEl>
                                              <p:pRg st="0" end="0"/>
                                            </p:txEl>
                                          </p:spTgt>
                                        </p:tgtEl>
                                      </p:cBhvr>
                                    </p:animEffect>
                                  </p:childTnLst>
                                  <p:subTnLst>
                                    <p:animClr clrSpc="rgb" dir="cw">
                                      <p:cBhvr override="childStyle">
                                        <p:cTn dur="1" fill="hold" display="0" masterRel="nextClick" afterEffect="1"/>
                                        <p:tgtEl>
                                          <p:spTgt spid="474115">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4115">
                                            <p:txEl>
                                              <p:pRg st="1" end="1"/>
                                            </p:txEl>
                                          </p:spTgt>
                                        </p:tgtEl>
                                        <p:attrNameLst>
                                          <p:attrName>style.visibility</p:attrName>
                                        </p:attrNameLst>
                                      </p:cBhvr>
                                      <p:to>
                                        <p:strVal val="visible"/>
                                      </p:to>
                                    </p:set>
                                    <p:animEffect transition="in" filter="wipe(left)">
                                      <p:cBhvr>
                                        <p:cTn id="12" dur="500"/>
                                        <p:tgtEl>
                                          <p:spTgt spid="474115">
                                            <p:txEl>
                                              <p:pRg st="1" end="1"/>
                                            </p:txEl>
                                          </p:spTgt>
                                        </p:tgtEl>
                                      </p:cBhvr>
                                    </p:animEffect>
                                  </p:childTnLst>
                                  <p:subTnLst>
                                    <p:animClr clrSpc="rgb" dir="cw">
                                      <p:cBhvr override="childStyle">
                                        <p:cTn dur="1" fill="hold" display="0" masterRel="nextClick" afterEffect="1"/>
                                        <p:tgtEl>
                                          <p:spTgt spid="474115">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4115">
                                            <p:txEl>
                                              <p:pRg st="2" end="2"/>
                                            </p:txEl>
                                          </p:spTgt>
                                        </p:tgtEl>
                                        <p:attrNameLst>
                                          <p:attrName>style.visibility</p:attrName>
                                        </p:attrNameLst>
                                      </p:cBhvr>
                                      <p:to>
                                        <p:strVal val="visible"/>
                                      </p:to>
                                    </p:set>
                                    <p:animEffect transition="in" filter="wipe(left)">
                                      <p:cBhvr>
                                        <p:cTn id="17" dur="500"/>
                                        <p:tgtEl>
                                          <p:spTgt spid="474115">
                                            <p:txEl>
                                              <p:pRg st="2" end="2"/>
                                            </p:txEl>
                                          </p:spTgt>
                                        </p:tgtEl>
                                      </p:cBhvr>
                                    </p:animEffect>
                                  </p:childTnLst>
                                  <p:subTnLst>
                                    <p:animClr clrSpc="rgb" dir="cw">
                                      <p:cBhvr override="childStyle">
                                        <p:cTn dur="1" fill="hold" display="0" masterRel="nextClick" afterEffect="1"/>
                                        <p:tgtEl>
                                          <p:spTgt spid="474115">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a:xfrm>
            <a:off x="1257300" y="332656"/>
            <a:ext cx="6781800" cy="1066800"/>
          </a:xfrm>
        </p:spPr>
        <p:txBody>
          <a:bodyPr/>
          <a:lstStyle/>
          <a:p>
            <a:pPr>
              <a:defRPr/>
            </a:pPr>
            <a:r>
              <a:rPr lang="zh-CN" altLang="en-US" sz="3600" dirty="0">
                <a:solidFill>
                  <a:schemeClr val="bg2"/>
                </a:solidFill>
                <a:latin typeface="Arial" panose="020B0604020202020204" pitchFamily="34" charset="0"/>
              </a:rPr>
              <a:t>概率抽样与非概率抽样的比较</a:t>
            </a:r>
          </a:p>
        </p:txBody>
      </p:sp>
      <p:sp>
        <p:nvSpPr>
          <p:cNvPr id="472067" name="Rectangle 3"/>
          <p:cNvSpPr>
            <a:spLocks noGrp="1" noChangeArrowheads="1"/>
          </p:cNvSpPr>
          <p:nvPr>
            <p:ph type="body" idx="1"/>
          </p:nvPr>
        </p:nvSpPr>
        <p:spPr>
          <a:xfrm>
            <a:off x="533400" y="1752600"/>
            <a:ext cx="8229600" cy="4495800"/>
          </a:xfrm>
        </p:spPr>
        <p:txBody>
          <a:bodyPr/>
          <a:lstStyle/>
          <a:p>
            <a:pPr marL="609600" indent="-609600" algn="just">
              <a:lnSpc>
                <a:spcPct val="90000"/>
              </a:lnSpc>
              <a:buFontTx/>
              <a:buAutoNum type="arabicPeriod"/>
              <a:defRPr/>
            </a:pPr>
            <a:r>
              <a:rPr lang="zh-CN" altLang="en-US" sz="3400" dirty="0">
                <a:solidFill>
                  <a:schemeClr val="bg2"/>
                </a:solidFill>
              </a:rPr>
              <a:t>概率</a:t>
            </a:r>
            <a:r>
              <a:rPr lang="zh-CN" altLang="en-US" sz="3400" dirty="0">
                <a:solidFill>
                  <a:schemeClr val="bg2"/>
                </a:solidFill>
                <a:latin typeface="Times New Roman" panose="02020603050405020304" pitchFamily="18" charset="0"/>
              </a:rPr>
              <a:t>抽样（适合正规的统计分析）</a:t>
            </a:r>
          </a:p>
          <a:p>
            <a:pPr marL="1219200" lvl="1" indent="-533400" algn="just">
              <a:lnSpc>
                <a:spcPct val="90000"/>
              </a:lnSpc>
              <a:defRPr/>
            </a:pPr>
            <a:r>
              <a:rPr lang="zh-CN" altLang="en-US" sz="3000" dirty="0">
                <a:solidFill>
                  <a:schemeClr val="bg2"/>
                </a:solidFill>
                <a:latin typeface="Times New Roman" panose="02020603050405020304" pitchFamily="18" charset="0"/>
              </a:rPr>
              <a:t>依据</a:t>
            </a:r>
            <a:r>
              <a:rPr lang="zh-CN" altLang="en-US" sz="3000" dirty="0">
                <a:solidFill>
                  <a:srgbClr val="FF0000"/>
                </a:solidFill>
                <a:latin typeface="Times New Roman" panose="02020603050405020304" pitchFamily="18" charset="0"/>
              </a:rPr>
              <a:t>随机原则</a:t>
            </a:r>
            <a:r>
              <a:rPr lang="zh-CN" altLang="en-US" sz="3000" dirty="0">
                <a:solidFill>
                  <a:schemeClr val="bg2"/>
                </a:solidFill>
                <a:latin typeface="Times New Roman" panose="02020603050405020304" pitchFamily="18" charset="0"/>
              </a:rPr>
              <a:t>抽选样本</a:t>
            </a:r>
          </a:p>
          <a:p>
            <a:pPr marL="1219200" lvl="1" indent="-533400" algn="just">
              <a:lnSpc>
                <a:spcPct val="90000"/>
              </a:lnSpc>
              <a:defRPr/>
            </a:pPr>
            <a:r>
              <a:rPr lang="zh-CN" altLang="en-US" sz="3000" dirty="0">
                <a:solidFill>
                  <a:schemeClr val="bg2"/>
                </a:solidFill>
                <a:latin typeface="Times New Roman" panose="02020603050405020304" pitchFamily="18" charset="0"/>
              </a:rPr>
              <a:t>样本统计量的理论分布存在</a:t>
            </a:r>
          </a:p>
          <a:p>
            <a:pPr marL="1219200" lvl="1" indent="-533400" algn="just">
              <a:lnSpc>
                <a:spcPct val="90000"/>
              </a:lnSpc>
              <a:defRPr/>
            </a:pPr>
            <a:r>
              <a:rPr lang="zh-CN" altLang="en-US" sz="3000" dirty="0">
                <a:solidFill>
                  <a:schemeClr val="bg2"/>
                </a:solidFill>
                <a:latin typeface="Times New Roman" panose="02020603050405020304" pitchFamily="18" charset="0"/>
              </a:rPr>
              <a:t>可根据调查的结果推断总体</a:t>
            </a:r>
          </a:p>
          <a:p>
            <a:pPr marL="609600" indent="-609600" algn="just">
              <a:lnSpc>
                <a:spcPct val="90000"/>
              </a:lnSpc>
              <a:buFontTx/>
              <a:buAutoNum type="arabicPeriod"/>
              <a:defRPr/>
            </a:pPr>
            <a:r>
              <a:rPr lang="zh-CN" altLang="en-US" sz="3400" dirty="0">
                <a:solidFill>
                  <a:schemeClr val="bg2"/>
                </a:solidFill>
              </a:rPr>
              <a:t>非概率</a:t>
            </a:r>
            <a:r>
              <a:rPr lang="zh-CN" altLang="en-US" sz="3400" dirty="0">
                <a:solidFill>
                  <a:schemeClr val="bg2"/>
                </a:solidFill>
                <a:latin typeface="Times New Roman" panose="02020603050405020304" pitchFamily="18" charset="0"/>
              </a:rPr>
              <a:t>抽样（适合探索性研究）</a:t>
            </a:r>
          </a:p>
          <a:p>
            <a:pPr marL="1219200" lvl="1" indent="-533400" algn="just">
              <a:lnSpc>
                <a:spcPct val="90000"/>
              </a:lnSpc>
              <a:defRPr/>
            </a:pPr>
            <a:r>
              <a:rPr lang="zh-CN" altLang="en-US" sz="3000" dirty="0">
                <a:solidFill>
                  <a:schemeClr val="bg2"/>
                </a:solidFill>
                <a:latin typeface="Times New Roman" panose="02020603050405020304" pitchFamily="18" charset="0"/>
              </a:rPr>
              <a:t>不是依据随机原则抽选样本</a:t>
            </a:r>
          </a:p>
          <a:p>
            <a:pPr marL="1219200" lvl="1" indent="-533400" algn="just">
              <a:lnSpc>
                <a:spcPct val="90000"/>
              </a:lnSpc>
              <a:defRPr/>
            </a:pPr>
            <a:r>
              <a:rPr lang="zh-CN" altLang="en-US" sz="3000" dirty="0">
                <a:solidFill>
                  <a:schemeClr val="bg2"/>
                </a:solidFill>
                <a:latin typeface="Times New Roman" panose="02020603050405020304" pitchFamily="18" charset="0"/>
              </a:rPr>
              <a:t>样本统计量的分布是不确定的</a:t>
            </a:r>
          </a:p>
          <a:p>
            <a:pPr marL="1219200" lvl="1" indent="-533400" algn="just">
              <a:lnSpc>
                <a:spcPct val="90000"/>
              </a:lnSpc>
              <a:defRPr/>
            </a:pPr>
            <a:r>
              <a:rPr lang="zh-CN" altLang="en-US" sz="3000" dirty="0">
                <a:solidFill>
                  <a:schemeClr val="bg2"/>
                </a:solidFill>
                <a:latin typeface="Times New Roman" panose="02020603050405020304" pitchFamily="18" charset="0"/>
              </a:rPr>
              <a:t>无法使用样本的结果推断总体</a:t>
            </a:r>
            <a:endParaRPr lang="zh-CN" altLang="en-US" sz="3000" dirty="0">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2067">
                                            <p:txEl>
                                              <p:pRg st="0" end="0"/>
                                            </p:txEl>
                                          </p:spTgt>
                                        </p:tgtEl>
                                        <p:attrNameLst>
                                          <p:attrName>style.visibility</p:attrName>
                                        </p:attrNameLst>
                                      </p:cBhvr>
                                      <p:to>
                                        <p:strVal val="visible"/>
                                      </p:to>
                                    </p:set>
                                    <p:animEffect transition="in" filter="wipe(left)">
                                      <p:cBhvr>
                                        <p:cTn id="7" dur="500"/>
                                        <p:tgtEl>
                                          <p:spTgt spid="472067">
                                            <p:txEl>
                                              <p:pRg st="0" end="0"/>
                                            </p:txEl>
                                          </p:spTgt>
                                        </p:tgtEl>
                                      </p:cBhvr>
                                    </p:animEffect>
                                  </p:childTnLst>
                                  <p:subTnLst>
                                    <p:animClr clrSpc="rgb" dir="cw">
                                      <p:cBhvr override="childStyle">
                                        <p:cTn dur="1" fill="hold" display="0" masterRel="nextClick" afterEffect="1"/>
                                        <p:tgtEl>
                                          <p:spTgt spid="472067">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472067">
                                            <p:txEl>
                                              <p:pRg st="1" end="1"/>
                                            </p:txEl>
                                          </p:spTgt>
                                        </p:tgtEl>
                                        <p:attrNameLst>
                                          <p:attrName>style.visibility</p:attrName>
                                        </p:attrNameLst>
                                      </p:cBhvr>
                                      <p:to>
                                        <p:strVal val="visible"/>
                                      </p:to>
                                    </p:set>
                                    <p:animEffect transition="in" filter="wipe(left)">
                                      <p:cBhvr>
                                        <p:cTn id="10" dur="500"/>
                                        <p:tgtEl>
                                          <p:spTgt spid="472067">
                                            <p:txEl>
                                              <p:pRg st="1" end="1"/>
                                            </p:txEl>
                                          </p:spTgt>
                                        </p:tgtEl>
                                      </p:cBhvr>
                                    </p:animEffect>
                                  </p:childTnLst>
                                  <p:subTnLst>
                                    <p:animClr clrSpc="rgb" dir="cw">
                                      <p:cBhvr override="childStyle">
                                        <p:cTn dur="1" fill="hold" display="0" masterRel="nextClick" afterEffect="1"/>
                                        <p:tgtEl>
                                          <p:spTgt spid="472067">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472067">
                                            <p:txEl>
                                              <p:pRg st="2" end="2"/>
                                            </p:txEl>
                                          </p:spTgt>
                                        </p:tgtEl>
                                        <p:attrNameLst>
                                          <p:attrName>style.visibility</p:attrName>
                                        </p:attrNameLst>
                                      </p:cBhvr>
                                      <p:to>
                                        <p:strVal val="visible"/>
                                      </p:to>
                                    </p:set>
                                    <p:animEffect transition="in" filter="wipe(left)">
                                      <p:cBhvr>
                                        <p:cTn id="13" dur="500"/>
                                        <p:tgtEl>
                                          <p:spTgt spid="472067">
                                            <p:txEl>
                                              <p:pRg st="2" end="2"/>
                                            </p:txEl>
                                          </p:spTgt>
                                        </p:tgtEl>
                                      </p:cBhvr>
                                    </p:animEffect>
                                  </p:childTnLst>
                                  <p:subTnLst>
                                    <p:animClr clrSpc="rgb" dir="cw">
                                      <p:cBhvr override="childStyle">
                                        <p:cTn dur="1" fill="hold" display="0" masterRel="nextClick" afterEffect="1"/>
                                        <p:tgtEl>
                                          <p:spTgt spid="472067">
                                            <p:txEl>
                                              <p:pRg st="2" end="2"/>
                                            </p:txEl>
                                          </p:spTgt>
                                        </p:tgtEl>
                                        <p:attrNameLst>
                                          <p:attrName>ppt_c</p:attrName>
                                        </p:attrNameLst>
                                      </p:cBhvr>
                                      <p:to>
                                        <a:schemeClr val="folHlink"/>
                                      </p:to>
                                    </p:animClr>
                                  </p:subTnLst>
                                </p:cTn>
                              </p:par>
                              <p:par>
                                <p:cTn id="14" presetID="22" presetClass="entr" presetSubtype="8" fill="hold" grpId="0" nodeType="withEffect">
                                  <p:stCondLst>
                                    <p:cond delay="0"/>
                                  </p:stCondLst>
                                  <p:childTnLst>
                                    <p:set>
                                      <p:cBhvr>
                                        <p:cTn id="15" dur="1" fill="hold">
                                          <p:stCondLst>
                                            <p:cond delay="0"/>
                                          </p:stCondLst>
                                        </p:cTn>
                                        <p:tgtEl>
                                          <p:spTgt spid="472067">
                                            <p:txEl>
                                              <p:pRg st="3" end="3"/>
                                            </p:txEl>
                                          </p:spTgt>
                                        </p:tgtEl>
                                        <p:attrNameLst>
                                          <p:attrName>style.visibility</p:attrName>
                                        </p:attrNameLst>
                                      </p:cBhvr>
                                      <p:to>
                                        <p:strVal val="visible"/>
                                      </p:to>
                                    </p:set>
                                    <p:animEffect transition="in" filter="wipe(left)">
                                      <p:cBhvr>
                                        <p:cTn id="16" dur="500"/>
                                        <p:tgtEl>
                                          <p:spTgt spid="472067">
                                            <p:txEl>
                                              <p:pRg st="3" end="3"/>
                                            </p:txEl>
                                          </p:spTgt>
                                        </p:tgtEl>
                                      </p:cBhvr>
                                    </p:animEffect>
                                  </p:childTnLst>
                                  <p:subTnLst>
                                    <p:animClr clrSpc="rgb" dir="cw">
                                      <p:cBhvr override="childStyle">
                                        <p:cTn dur="1" fill="hold" display="0" masterRel="nextClick" afterEffect="1"/>
                                        <p:tgtEl>
                                          <p:spTgt spid="472067">
                                            <p:txEl>
                                              <p:pRg st="3" end="3"/>
                                            </p:txEl>
                                          </p:spTgt>
                                        </p:tgtEl>
                                        <p:attrNameLst>
                                          <p:attrName>ppt_c</p:attrName>
                                        </p:attrNameLst>
                                      </p:cBhvr>
                                      <p:to>
                                        <a:schemeClr val="folHlink"/>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72067">
                                            <p:txEl>
                                              <p:pRg st="4" end="4"/>
                                            </p:txEl>
                                          </p:spTgt>
                                        </p:tgtEl>
                                        <p:attrNameLst>
                                          <p:attrName>style.visibility</p:attrName>
                                        </p:attrNameLst>
                                      </p:cBhvr>
                                      <p:to>
                                        <p:strVal val="visible"/>
                                      </p:to>
                                    </p:set>
                                    <p:animEffect transition="in" filter="wipe(left)">
                                      <p:cBhvr>
                                        <p:cTn id="21" dur="500"/>
                                        <p:tgtEl>
                                          <p:spTgt spid="472067">
                                            <p:txEl>
                                              <p:pRg st="4" end="4"/>
                                            </p:txEl>
                                          </p:spTgt>
                                        </p:tgtEl>
                                      </p:cBhvr>
                                    </p:animEffect>
                                  </p:childTnLst>
                                  <p:subTnLst>
                                    <p:animClr clrSpc="rgb" dir="cw">
                                      <p:cBhvr override="childStyle">
                                        <p:cTn dur="1" fill="hold" display="0" masterRel="nextClick" afterEffect="1"/>
                                        <p:tgtEl>
                                          <p:spTgt spid="472067">
                                            <p:txEl>
                                              <p:pRg st="4" end="4"/>
                                            </p:txEl>
                                          </p:spTgt>
                                        </p:tgtEl>
                                        <p:attrNameLst>
                                          <p:attrName>ppt_c</p:attrName>
                                        </p:attrNameLst>
                                      </p:cBhvr>
                                      <p:to>
                                        <a:schemeClr val="folHlink"/>
                                      </p:to>
                                    </p:animClr>
                                  </p:subTnLst>
                                </p:cTn>
                              </p:par>
                              <p:par>
                                <p:cTn id="22" presetID="22" presetClass="entr" presetSubtype="8" fill="hold" grpId="0" nodeType="withEffect">
                                  <p:stCondLst>
                                    <p:cond delay="0"/>
                                  </p:stCondLst>
                                  <p:childTnLst>
                                    <p:set>
                                      <p:cBhvr>
                                        <p:cTn id="23" dur="1" fill="hold">
                                          <p:stCondLst>
                                            <p:cond delay="0"/>
                                          </p:stCondLst>
                                        </p:cTn>
                                        <p:tgtEl>
                                          <p:spTgt spid="472067">
                                            <p:txEl>
                                              <p:pRg st="5" end="5"/>
                                            </p:txEl>
                                          </p:spTgt>
                                        </p:tgtEl>
                                        <p:attrNameLst>
                                          <p:attrName>style.visibility</p:attrName>
                                        </p:attrNameLst>
                                      </p:cBhvr>
                                      <p:to>
                                        <p:strVal val="visible"/>
                                      </p:to>
                                    </p:set>
                                    <p:animEffect transition="in" filter="wipe(left)">
                                      <p:cBhvr>
                                        <p:cTn id="24" dur="500"/>
                                        <p:tgtEl>
                                          <p:spTgt spid="472067">
                                            <p:txEl>
                                              <p:pRg st="5" end="5"/>
                                            </p:txEl>
                                          </p:spTgt>
                                        </p:tgtEl>
                                      </p:cBhvr>
                                    </p:animEffect>
                                  </p:childTnLst>
                                  <p:subTnLst>
                                    <p:animClr clrSpc="rgb" dir="cw">
                                      <p:cBhvr override="childStyle">
                                        <p:cTn dur="1" fill="hold" display="0" masterRel="nextClick" afterEffect="1"/>
                                        <p:tgtEl>
                                          <p:spTgt spid="472067">
                                            <p:txEl>
                                              <p:pRg st="5" end="5"/>
                                            </p:txEl>
                                          </p:spTgt>
                                        </p:tgtEl>
                                        <p:attrNameLst>
                                          <p:attrName>ppt_c</p:attrName>
                                        </p:attrNameLst>
                                      </p:cBhvr>
                                      <p:to>
                                        <a:schemeClr val="folHlink"/>
                                      </p:to>
                                    </p:animClr>
                                  </p:subTnLst>
                                </p:cTn>
                              </p:par>
                              <p:par>
                                <p:cTn id="25" presetID="22" presetClass="entr" presetSubtype="8" fill="hold" grpId="0" nodeType="withEffect">
                                  <p:stCondLst>
                                    <p:cond delay="0"/>
                                  </p:stCondLst>
                                  <p:childTnLst>
                                    <p:set>
                                      <p:cBhvr>
                                        <p:cTn id="26" dur="1" fill="hold">
                                          <p:stCondLst>
                                            <p:cond delay="0"/>
                                          </p:stCondLst>
                                        </p:cTn>
                                        <p:tgtEl>
                                          <p:spTgt spid="472067">
                                            <p:txEl>
                                              <p:pRg st="6" end="6"/>
                                            </p:txEl>
                                          </p:spTgt>
                                        </p:tgtEl>
                                        <p:attrNameLst>
                                          <p:attrName>style.visibility</p:attrName>
                                        </p:attrNameLst>
                                      </p:cBhvr>
                                      <p:to>
                                        <p:strVal val="visible"/>
                                      </p:to>
                                    </p:set>
                                    <p:animEffect transition="in" filter="wipe(left)">
                                      <p:cBhvr>
                                        <p:cTn id="27" dur="500"/>
                                        <p:tgtEl>
                                          <p:spTgt spid="472067">
                                            <p:txEl>
                                              <p:pRg st="6" end="6"/>
                                            </p:txEl>
                                          </p:spTgt>
                                        </p:tgtEl>
                                      </p:cBhvr>
                                    </p:animEffect>
                                  </p:childTnLst>
                                  <p:subTnLst>
                                    <p:animClr clrSpc="rgb" dir="cw">
                                      <p:cBhvr override="childStyle">
                                        <p:cTn dur="1" fill="hold" display="0" masterRel="nextClick" afterEffect="1"/>
                                        <p:tgtEl>
                                          <p:spTgt spid="472067">
                                            <p:txEl>
                                              <p:pRg st="6" end="6"/>
                                            </p:txEl>
                                          </p:spTgt>
                                        </p:tgtEl>
                                        <p:attrNameLst>
                                          <p:attrName>ppt_c</p:attrName>
                                        </p:attrNameLst>
                                      </p:cBhvr>
                                      <p:to>
                                        <a:schemeClr val="folHlink"/>
                                      </p:to>
                                    </p:animClr>
                                  </p:subTnLst>
                                </p:cTn>
                              </p:par>
                              <p:par>
                                <p:cTn id="28" presetID="22" presetClass="entr" presetSubtype="8" fill="hold" grpId="0" nodeType="withEffect">
                                  <p:stCondLst>
                                    <p:cond delay="0"/>
                                  </p:stCondLst>
                                  <p:childTnLst>
                                    <p:set>
                                      <p:cBhvr>
                                        <p:cTn id="29" dur="1" fill="hold">
                                          <p:stCondLst>
                                            <p:cond delay="0"/>
                                          </p:stCondLst>
                                        </p:cTn>
                                        <p:tgtEl>
                                          <p:spTgt spid="472067">
                                            <p:txEl>
                                              <p:pRg st="7" end="7"/>
                                            </p:txEl>
                                          </p:spTgt>
                                        </p:tgtEl>
                                        <p:attrNameLst>
                                          <p:attrName>style.visibility</p:attrName>
                                        </p:attrNameLst>
                                      </p:cBhvr>
                                      <p:to>
                                        <p:strVal val="visible"/>
                                      </p:to>
                                    </p:set>
                                    <p:animEffect transition="in" filter="wipe(left)">
                                      <p:cBhvr>
                                        <p:cTn id="30" dur="500"/>
                                        <p:tgtEl>
                                          <p:spTgt spid="472067">
                                            <p:txEl>
                                              <p:pRg st="7" end="7"/>
                                            </p:txEl>
                                          </p:spTgt>
                                        </p:tgtEl>
                                      </p:cBhvr>
                                    </p:animEffect>
                                  </p:childTnLst>
                                  <p:subTnLst>
                                    <p:animClr clrSpc="rgb" dir="cw">
                                      <p:cBhvr override="childStyle">
                                        <p:cTn dur="1" fill="hold" display="0" masterRel="nextClick" afterEffect="1"/>
                                        <p:tgtEl>
                                          <p:spTgt spid="472067">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a:xfrm>
            <a:off x="1262856" y="404664"/>
            <a:ext cx="6781800" cy="1066800"/>
          </a:xfrm>
        </p:spPr>
        <p:txBody>
          <a:bodyPr/>
          <a:lstStyle/>
          <a:p>
            <a:pPr>
              <a:defRPr/>
            </a:pPr>
            <a:r>
              <a:rPr lang="en-US" altLang="zh-CN" sz="3600" dirty="0">
                <a:solidFill>
                  <a:schemeClr val="bg2"/>
                </a:solidFill>
                <a:latin typeface="Arial" panose="020B0604020202020204" pitchFamily="34" charset="0"/>
              </a:rPr>
              <a:t>2.2.2 </a:t>
            </a:r>
            <a:r>
              <a:rPr lang="zh-CN" altLang="en-US" sz="3600" dirty="0">
                <a:solidFill>
                  <a:schemeClr val="bg2"/>
                </a:solidFill>
                <a:latin typeface="Arial" panose="020B0604020202020204" pitchFamily="34" charset="0"/>
              </a:rPr>
              <a:t>搜集数据的基本方法</a:t>
            </a:r>
          </a:p>
        </p:txBody>
      </p:sp>
      <p:graphicFrame>
        <p:nvGraphicFramePr>
          <p:cNvPr id="58371" name="Object 5"/>
          <p:cNvGraphicFramePr>
            <a:graphicFrameLocks noChangeAspect="1"/>
          </p:cNvGraphicFramePr>
          <p:nvPr>
            <p:extLst>
              <p:ext uri="{D42A27DB-BD31-4B8C-83A1-F6EECF244321}">
                <p14:modId xmlns:p14="http://schemas.microsoft.com/office/powerpoint/2010/main" val="3633011041"/>
              </p:ext>
            </p:extLst>
          </p:nvPr>
        </p:nvGraphicFramePr>
        <p:xfrm>
          <a:off x="735013" y="2368550"/>
          <a:ext cx="7670800" cy="4343400"/>
        </p:xfrm>
        <a:graphic>
          <a:graphicData uri="http://schemas.openxmlformats.org/presentationml/2006/ole">
            <mc:AlternateContent xmlns:mc="http://schemas.openxmlformats.org/markup-compatibility/2006">
              <mc:Choice xmlns:v="urn:schemas-microsoft-com:vml" Requires="v">
                <p:oleObj spid="_x0000_s58379" name="Organization Chart" r:id="rId4" imgW="2070000" imgH="1377720" progId="OrgPlusWOPX.4">
                  <p:embed followColorScheme="full"/>
                </p:oleObj>
              </mc:Choice>
              <mc:Fallback>
                <p:oleObj name="Organization Chart" r:id="rId4" imgW="2070000" imgH="1377720" progId="OrgPlusWOPX.4">
                  <p:embed followColorScheme="full"/>
                  <p:pic>
                    <p:nvPicPr>
                      <p:cNvPr id="0" name="Object 5"/>
                      <p:cNvPicPr>
                        <a:picLocks noChangeAspect="1" noChangeArrowheads="1"/>
                      </p:cNvPicPr>
                      <p:nvPr/>
                    </p:nvPicPr>
                    <p:blipFill>
                      <a:blip r:embed="rId5"/>
                      <a:srcRect/>
                      <a:stretch>
                        <a:fillRect/>
                      </a:stretch>
                    </p:blipFill>
                    <p:spPr bwMode="auto">
                      <a:xfrm>
                        <a:off x="735013" y="2368550"/>
                        <a:ext cx="7670800"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83E861B0-0DCF-4288-BA6A-CD2A9FC8A833}"/>
              </a:ext>
            </a:extLst>
          </p:cNvPr>
          <p:cNvSpPr txBox="1"/>
          <p:nvPr/>
        </p:nvSpPr>
        <p:spPr>
          <a:xfrm>
            <a:off x="971600" y="1340768"/>
            <a:ext cx="6909544" cy="954107"/>
          </a:xfrm>
          <a:prstGeom prst="rect">
            <a:avLst/>
          </a:prstGeom>
          <a:noFill/>
        </p:spPr>
        <p:txBody>
          <a:bodyPr wrap="square" rtlCol="0">
            <a:spAutoFit/>
          </a:bodyPr>
          <a:lstStyle/>
          <a:p>
            <a:r>
              <a:rPr lang="zh-CN" altLang="en-US" sz="2800" dirty="0">
                <a:solidFill>
                  <a:schemeClr val="bg2"/>
                </a:solidFill>
                <a:effectLst>
                  <a:outerShdw blurRad="38100" dist="38100" dir="2700000" algn="tl">
                    <a:srgbClr val="000000">
                      <a:alpha val="43137"/>
                    </a:srgbClr>
                  </a:outerShdw>
                </a:effectLst>
                <a:latin typeface="+mn-ea"/>
                <a:ea typeface="+mn-ea"/>
              </a:rPr>
              <a:t>样本单位确定之后，对这些单位实施调查，可以采用不同的方法</a:t>
            </a: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90600" y="548680"/>
            <a:ext cx="7162800" cy="1066800"/>
          </a:xfrm>
        </p:spPr>
        <p:txBody>
          <a:bodyPr anchor="ctr" anchorCtr="0"/>
          <a:lstStyle/>
          <a:p>
            <a:pPr>
              <a:defRPr/>
            </a:pPr>
            <a:r>
              <a:rPr lang="zh-CN" altLang="en-US" sz="4000" dirty="0">
                <a:solidFill>
                  <a:schemeClr val="bg2"/>
                </a:solidFill>
                <a:latin typeface="Arial" panose="020B0604020202020204" pitchFamily="34" charset="0"/>
              </a:rPr>
              <a:t>第 </a:t>
            </a:r>
            <a:r>
              <a:rPr lang="en-US" altLang="zh-CN" sz="4000" dirty="0">
                <a:solidFill>
                  <a:schemeClr val="bg2"/>
                </a:solidFill>
                <a:latin typeface="Arial" panose="020B0604020202020204" pitchFamily="34" charset="0"/>
              </a:rPr>
              <a:t>2 </a:t>
            </a:r>
            <a:r>
              <a:rPr lang="zh-CN" altLang="en-US" sz="4000" dirty="0">
                <a:solidFill>
                  <a:schemeClr val="bg2"/>
                </a:solidFill>
                <a:latin typeface="Arial" panose="020B0604020202020204" pitchFamily="34" charset="0"/>
              </a:rPr>
              <a:t>章   数据的搜集</a:t>
            </a:r>
            <a:endParaRPr lang="zh-CN" altLang="en-US" sz="7200" b="0" dirty="0">
              <a:solidFill>
                <a:schemeClr val="bg2"/>
              </a:solidFill>
              <a:latin typeface="Arial" panose="020B0604020202020204" pitchFamily="34" charset="0"/>
            </a:endParaRPr>
          </a:p>
        </p:txBody>
      </p:sp>
      <p:sp>
        <p:nvSpPr>
          <p:cNvPr id="4099" name="Rectangle 3"/>
          <p:cNvSpPr>
            <a:spLocks noGrp="1" noChangeArrowheads="1"/>
          </p:cNvSpPr>
          <p:nvPr>
            <p:ph type="subTitle" idx="1"/>
          </p:nvPr>
        </p:nvSpPr>
        <p:spPr>
          <a:xfrm>
            <a:off x="838200" y="1905000"/>
            <a:ext cx="7620000" cy="4038600"/>
          </a:xfrm>
        </p:spPr>
        <p:txBody>
          <a:bodyPr/>
          <a:lstStyle/>
          <a:p>
            <a:pPr algn="l">
              <a:defRPr/>
            </a:pPr>
            <a:r>
              <a:rPr lang="en-US" altLang="zh-CN" sz="3200" b="1" dirty="0">
                <a:solidFill>
                  <a:schemeClr val="bg2"/>
                </a:solidFill>
              </a:rPr>
              <a:t>2.1   </a:t>
            </a:r>
            <a:r>
              <a:rPr lang="zh-CN" altLang="en-US" sz="3200" b="1" dirty="0">
                <a:solidFill>
                  <a:schemeClr val="bg2"/>
                </a:solidFill>
              </a:rPr>
              <a:t>数据的来源</a:t>
            </a:r>
          </a:p>
          <a:p>
            <a:pPr algn="l">
              <a:defRPr/>
            </a:pPr>
            <a:r>
              <a:rPr lang="en-US" altLang="zh-CN" sz="3200" b="1" dirty="0">
                <a:solidFill>
                  <a:schemeClr val="bg2"/>
                </a:solidFill>
              </a:rPr>
              <a:t>2.2   </a:t>
            </a:r>
            <a:r>
              <a:rPr lang="zh-CN" altLang="en-US" sz="3200" b="1" dirty="0">
                <a:solidFill>
                  <a:schemeClr val="bg2"/>
                </a:solidFill>
              </a:rPr>
              <a:t>调查方法</a:t>
            </a:r>
          </a:p>
          <a:p>
            <a:pPr algn="l">
              <a:defRPr/>
            </a:pPr>
            <a:r>
              <a:rPr lang="en-US" altLang="zh-CN" sz="3200" b="1" dirty="0">
                <a:solidFill>
                  <a:schemeClr val="bg2"/>
                </a:solidFill>
              </a:rPr>
              <a:t>2.3   </a:t>
            </a:r>
            <a:r>
              <a:rPr lang="zh-CN" altLang="en-US" sz="3200" b="1" dirty="0">
                <a:solidFill>
                  <a:schemeClr val="bg2"/>
                </a:solidFill>
              </a:rPr>
              <a:t>实验方法</a:t>
            </a:r>
          </a:p>
          <a:p>
            <a:pPr algn="l">
              <a:defRPr/>
            </a:pPr>
            <a:r>
              <a:rPr lang="en-US" altLang="zh-CN" sz="3200" b="1" dirty="0">
                <a:solidFill>
                  <a:schemeClr val="bg2"/>
                </a:solidFill>
              </a:rPr>
              <a:t>2.4   </a:t>
            </a:r>
            <a:r>
              <a:rPr lang="zh-CN" altLang="en-US" sz="3200" b="1" dirty="0">
                <a:solidFill>
                  <a:schemeClr val="bg2"/>
                </a:solidFill>
              </a:rPr>
              <a:t>数据的误差</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8210" name="Rectangle 1026"/>
          <p:cNvSpPr>
            <a:spLocks noGrp="1" noChangeArrowheads="1"/>
          </p:cNvSpPr>
          <p:nvPr>
            <p:ph type="title"/>
          </p:nvPr>
        </p:nvSpPr>
        <p:spPr>
          <a:xfrm>
            <a:off x="1219200" y="260648"/>
            <a:ext cx="6781800" cy="1066800"/>
          </a:xfrm>
        </p:spPr>
        <p:txBody>
          <a:bodyPr/>
          <a:lstStyle/>
          <a:p>
            <a:pPr>
              <a:defRPr/>
            </a:pPr>
            <a:r>
              <a:rPr lang="zh-CN" altLang="en-US" sz="3600">
                <a:solidFill>
                  <a:schemeClr val="bg2"/>
                </a:solidFill>
                <a:latin typeface="Arial" panose="020B0604020202020204" pitchFamily="34" charset="0"/>
              </a:rPr>
              <a:t>自填式问卷调查</a:t>
            </a:r>
          </a:p>
        </p:txBody>
      </p:sp>
      <p:sp>
        <p:nvSpPr>
          <p:cNvPr id="478211" name="Rectangle 1027"/>
          <p:cNvSpPr>
            <a:spLocks noGrp="1" noChangeArrowheads="1"/>
          </p:cNvSpPr>
          <p:nvPr>
            <p:ph type="body" idx="1"/>
          </p:nvPr>
        </p:nvSpPr>
        <p:spPr>
          <a:xfrm>
            <a:off x="533400" y="1752600"/>
            <a:ext cx="8153400" cy="4495800"/>
          </a:xfrm>
        </p:spPr>
        <p:txBody>
          <a:bodyPr/>
          <a:lstStyle/>
          <a:p>
            <a:pPr marL="609600" indent="-609600" algn="just">
              <a:buFontTx/>
              <a:buAutoNum type="arabicPeriod"/>
              <a:defRPr/>
            </a:pPr>
            <a:r>
              <a:rPr lang="zh-CN" altLang="en-US" sz="2800" dirty="0">
                <a:solidFill>
                  <a:schemeClr val="bg2"/>
                </a:solidFill>
                <a:cs typeface="Times New Roman" panose="02020603050405020304" pitchFamily="18" charset="0"/>
              </a:rPr>
              <a:t>没有调查员协助的情况下由被调查者自己完成调查问卷</a:t>
            </a:r>
          </a:p>
          <a:p>
            <a:pPr marL="1219200" lvl="1" indent="-533400" algn="just">
              <a:defRPr/>
            </a:pPr>
            <a:r>
              <a:rPr lang="zh-CN" altLang="en-US" sz="2400" dirty="0">
                <a:solidFill>
                  <a:schemeClr val="bg2"/>
                </a:solidFill>
                <a:cs typeface="Times New Roman" panose="02020603050405020304" pitchFamily="18" charset="0"/>
              </a:rPr>
              <a:t>问卷递送方法有：调查员分发、邮寄、网络、媒体</a:t>
            </a:r>
          </a:p>
          <a:p>
            <a:pPr marL="609600" indent="-609600" algn="just">
              <a:buFontTx/>
              <a:buAutoNum type="arabicPeriod"/>
              <a:defRPr/>
            </a:pPr>
            <a:r>
              <a:rPr lang="zh-CN" altLang="en-US" sz="2800" dirty="0">
                <a:solidFill>
                  <a:schemeClr val="bg2"/>
                </a:solidFill>
                <a:cs typeface="Times New Roman" panose="02020603050405020304" pitchFamily="18" charset="0"/>
              </a:rPr>
              <a:t>要求调查问卷结构严谨，有清楚的说明</a:t>
            </a:r>
          </a:p>
          <a:p>
            <a:pPr marL="609600" indent="-609600" algn="just">
              <a:buFontTx/>
              <a:buAutoNum type="arabicPeriod"/>
              <a:defRPr/>
            </a:pPr>
            <a:r>
              <a:rPr lang="zh-CN" altLang="en-US" sz="2800" dirty="0">
                <a:solidFill>
                  <a:schemeClr val="bg2"/>
                </a:solidFill>
              </a:rPr>
              <a:t>弱点</a:t>
            </a:r>
          </a:p>
          <a:p>
            <a:pPr marL="1219200" lvl="1" indent="-533400" algn="just">
              <a:defRPr/>
            </a:pPr>
            <a:r>
              <a:rPr lang="zh-CN" altLang="en-US" sz="2400" dirty="0">
                <a:solidFill>
                  <a:schemeClr val="bg2"/>
                </a:solidFill>
              </a:rPr>
              <a:t>问卷的返回率比较低</a:t>
            </a:r>
          </a:p>
          <a:p>
            <a:pPr marL="1219200" lvl="1" indent="-533400" algn="just">
              <a:defRPr/>
            </a:pPr>
            <a:r>
              <a:rPr lang="zh-CN" altLang="en-US" sz="2400" dirty="0">
                <a:solidFill>
                  <a:schemeClr val="bg2"/>
                </a:solidFill>
              </a:rPr>
              <a:t>不适合结构复杂的问卷</a:t>
            </a:r>
          </a:p>
          <a:p>
            <a:pPr marL="1219200" lvl="1" indent="-533400" algn="just">
              <a:defRPr/>
            </a:pPr>
            <a:r>
              <a:rPr lang="zh-CN" altLang="en-US" sz="2400" dirty="0">
                <a:solidFill>
                  <a:schemeClr val="bg2"/>
                </a:solidFill>
              </a:rPr>
              <a:t>调查周期比较长 </a:t>
            </a:r>
          </a:p>
          <a:p>
            <a:pPr marL="1219200" lvl="1" indent="-533400" algn="just">
              <a:defRPr/>
            </a:pPr>
            <a:r>
              <a:rPr lang="zh-CN" altLang="en-US" sz="2400" dirty="0">
                <a:solidFill>
                  <a:schemeClr val="bg2"/>
                </a:solidFill>
              </a:rPr>
              <a:t>数据搜集过程中出现的问题难于及时采取调改措施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Effect transition="in" filter="wipe(left)">
                                      <p:cBhvr>
                                        <p:cTn id="7" dur="500"/>
                                        <p:tgtEl>
                                          <p:spTgt spid="478211">
                                            <p:txEl>
                                              <p:pRg st="0" end="0"/>
                                            </p:txEl>
                                          </p:spTgt>
                                        </p:tgtEl>
                                      </p:cBhvr>
                                    </p:animEffect>
                                  </p:childTnLst>
                                  <p:subTnLst>
                                    <p:animClr clrSpc="rgb" dir="cw">
                                      <p:cBhvr override="childStyle">
                                        <p:cTn dur="1" fill="hold" display="0" masterRel="nextClick" afterEffect="1"/>
                                        <p:tgtEl>
                                          <p:spTgt spid="478211">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478211">
                                            <p:txEl>
                                              <p:pRg st="1" end="1"/>
                                            </p:txEl>
                                          </p:spTgt>
                                        </p:tgtEl>
                                        <p:attrNameLst>
                                          <p:attrName>style.visibility</p:attrName>
                                        </p:attrNameLst>
                                      </p:cBhvr>
                                      <p:to>
                                        <p:strVal val="visible"/>
                                      </p:to>
                                    </p:set>
                                    <p:animEffect transition="in" filter="wipe(left)">
                                      <p:cBhvr>
                                        <p:cTn id="10" dur="500"/>
                                        <p:tgtEl>
                                          <p:spTgt spid="478211">
                                            <p:txEl>
                                              <p:pRg st="1" end="1"/>
                                            </p:txEl>
                                          </p:spTgt>
                                        </p:tgtEl>
                                      </p:cBhvr>
                                    </p:animEffect>
                                  </p:childTnLst>
                                  <p:subTnLst>
                                    <p:animClr clrSpc="rgb" dir="cw">
                                      <p:cBhvr override="childStyle">
                                        <p:cTn dur="1" fill="hold" display="0" masterRel="nextClick" afterEffect="1"/>
                                        <p:tgtEl>
                                          <p:spTgt spid="478211">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Effect transition="in" filter="wipe(left)">
                                      <p:cBhvr>
                                        <p:cTn id="15" dur="500"/>
                                        <p:tgtEl>
                                          <p:spTgt spid="478211">
                                            <p:txEl>
                                              <p:pRg st="2" end="2"/>
                                            </p:txEl>
                                          </p:spTgt>
                                        </p:tgtEl>
                                      </p:cBhvr>
                                    </p:animEffect>
                                  </p:childTnLst>
                                  <p:subTnLst>
                                    <p:animClr clrSpc="rgb" dir="cw">
                                      <p:cBhvr override="childStyle">
                                        <p:cTn dur="1" fill="hold" display="0" masterRel="nextClick" afterEffect="1"/>
                                        <p:tgtEl>
                                          <p:spTgt spid="478211">
                                            <p:txEl>
                                              <p:pRg st="2" end="2"/>
                                            </p:txEl>
                                          </p:spTgt>
                                        </p:tgtEl>
                                        <p:attrNameLst>
                                          <p:attrName>ppt_c</p:attrName>
                                        </p:attrNameLst>
                                      </p:cBhvr>
                                      <p:to>
                                        <a:schemeClr val="folHlink"/>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78211">
                                            <p:txEl>
                                              <p:pRg st="3" end="3"/>
                                            </p:txEl>
                                          </p:spTgt>
                                        </p:tgtEl>
                                        <p:attrNameLst>
                                          <p:attrName>style.visibility</p:attrName>
                                        </p:attrNameLst>
                                      </p:cBhvr>
                                      <p:to>
                                        <p:strVal val="visible"/>
                                      </p:to>
                                    </p:set>
                                    <p:animEffect transition="in" filter="wipe(left)">
                                      <p:cBhvr>
                                        <p:cTn id="20" dur="500"/>
                                        <p:tgtEl>
                                          <p:spTgt spid="478211">
                                            <p:txEl>
                                              <p:pRg st="3" end="3"/>
                                            </p:txEl>
                                          </p:spTgt>
                                        </p:tgtEl>
                                      </p:cBhvr>
                                    </p:animEffect>
                                  </p:childTnLst>
                                  <p:subTnLst>
                                    <p:animClr clrSpc="rgb" dir="cw">
                                      <p:cBhvr override="childStyle">
                                        <p:cTn dur="1" fill="hold" display="0" masterRel="nextClick" afterEffect="1"/>
                                        <p:tgtEl>
                                          <p:spTgt spid="478211">
                                            <p:txEl>
                                              <p:pRg st="3" end="3"/>
                                            </p:txEl>
                                          </p:spTgt>
                                        </p:tgtEl>
                                        <p:attrNameLst>
                                          <p:attrName>ppt_c</p:attrName>
                                        </p:attrNameLst>
                                      </p:cBhvr>
                                      <p:to>
                                        <a:schemeClr val="folHlink"/>
                                      </p:to>
                                    </p:animClr>
                                  </p:subTnLst>
                                </p:cTn>
                              </p:par>
                              <p:par>
                                <p:cTn id="21" presetID="22" presetClass="entr" presetSubtype="8" fill="hold" grpId="0" nodeType="withEffect">
                                  <p:stCondLst>
                                    <p:cond delay="0"/>
                                  </p:stCondLst>
                                  <p:childTnLst>
                                    <p:set>
                                      <p:cBhvr>
                                        <p:cTn id="22" dur="1" fill="hold">
                                          <p:stCondLst>
                                            <p:cond delay="0"/>
                                          </p:stCondLst>
                                        </p:cTn>
                                        <p:tgtEl>
                                          <p:spTgt spid="478211">
                                            <p:txEl>
                                              <p:pRg st="4" end="4"/>
                                            </p:txEl>
                                          </p:spTgt>
                                        </p:tgtEl>
                                        <p:attrNameLst>
                                          <p:attrName>style.visibility</p:attrName>
                                        </p:attrNameLst>
                                      </p:cBhvr>
                                      <p:to>
                                        <p:strVal val="visible"/>
                                      </p:to>
                                    </p:set>
                                    <p:animEffect transition="in" filter="wipe(left)">
                                      <p:cBhvr>
                                        <p:cTn id="23" dur="500"/>
                                        <p:tgtEl>
                                          <p:spTgt spid="478211">
                                            <p:txEl>
                                              <p:pRg st="4" end="4"/>
                                            </p:txEl>
                                          </p:spTgt>
                                        </p:tgtEl>
                                      </p:cBhvr>
                                    </p:animEffect>
                                  </p:childTnLst>
                                  <p:subTnLst>
                                    <p:animClr clrSpc="rgb" dir="cw">
                                      <p:cBhvr override="childStyle">
                                        <p:cTn dur="1" fill="hold" display="0" masterRel="nextClick" afterEffect="1"/>
                                        <p:tgtEl>
                                          <p:spTgt spid="478211">
                                            <p:txEl>
                                              <p:pRg st="4" end="4"/>
                                            </p:txEl>
                                          </p:spTgt>
                                        </p:tgtEl>
                                        <p:attrNameLst>
                                          <p:attrName>ppt_c</p:attrName>
                                        </p:attrNameLst>
                                      </p:cBhvr>
                                      <p:to>
                                        <a:schemeClr val="folHlink"/>
                                      </p:to>
                                    </p:animClr>
                                  </p:subTnLst>
                                </p:cTn>
                              </p:par>
                              <p:par>
                                <p:cTn id="24" presetID="22" presetClass="entr" presetSubtype="8" fill="hold" grpId="0" nodeType="withEffect">
                                  <p:stCondLst>
                                    <p:cond delay="0"/>
                                  </p:stCondLst>
                                  <p:childTnLst>
                                    <p:set>
                                      <p:cBhvr>
                                        <p:cTn id="25" dur="1" fill="hold">
                                          <p:stCondLst>
                                            <p:cond delay="0"/>
                                          </p:stCondLst>
                                        </p:cTn>
                                        <p:tgtEl>
                                          <p:spTgt spid="478211">
                                            <p:txEl>
                                              <p:pRg st="5" end="5"/>
                                            </p:txEl>
                                          </p:spTgt>
                                        </p:tgtEl>
                                        <p:attrNameLst>
                                          <p:attrName>style.visibility</p:attrName>
                                        </p:attrNameLst>
                                      </p:cBhvr>
                                      <p:to>
                                        <p:strVal val="visible"/>
                                      </p:to>
                                    </p:set>
                                    <p:animEffect transition="in" filter="wipe(left)">
                                      <p:cBhvr>
                                        <p:cTn id="26" dur="500"/>
                                        <p:tgtEl>
                                          <p:spTgt spid="478211">
                                            <p:txEl>
                                              <p:pRg st="5" end="5"/>
                                            </p:txEl>
                                          </p:spTgt>
                                        </p:tgtEl>
                                      </p:cBhvr>
                                    </p:animEffect>
                                  </p:childTnLst>
                                  <p:subTnLst>
                                    <p:animClr clrSpc="rgb" dir="cw">
                                      <p:cBhvr override="childStyle">
                                        <p:cTn dur="1" fill="hold" display="0" masterRel="nextClick" afterEffect="1"/>
                                        <p:tgtEl>
                                          <p:spTgt spid="478211">
                                            <p:txEl>
                                              <p:pRg st="5" end="5"/>
                                            </p:txEl>
                                          </p:spTgt>
                                        </p:tgtEl>
                                        <p:attrNameLst>
                                          <p:attrName>ppt_c</p:attrName>
                                        </p:attrNameLst>
                                      </p:cBhvr>
                                      <p:to>
                                        <a:schemeClr val="folHlink"/>
                                      </p:to>
                                    </p:animClr>
                                  </p:subTnLst>
                                </p:cTn>
                              </p:par>
                              <p:par>
                                <p:cTn id="27" presetID="22" presetClass="entr" presetSubtype="8" fill="hold" grpId="0" nodeType="withEffect">
                                  <p:stCondLst>
                                    <p:cond delay="0"/>
                                  </p:stCondLst>
                                  <p:childTnLst>
                                    <p:set>
                                      <p:cBhvr>
                                        <p:cTn id="28" dur="1" fill="hold">
                                          <p:stCondLst>
                                            <p:cond delay="0"/>
                                          </p:stCondLst>
                                        </p:cTn>
                                        <p:tgtEl>
                                          <p:spTgt spid="478211">
                                            <p:txEl>
                                              <p:pRg st="6" end="6"/>
                                            </p:txEl>
                                          </p:spTgt>
                                        </p:tgtEl>
                                        <p:attrNameLst>
                                          <p:attrName>style.visibility</p:attrName>
                                        </p:attrNameLst>
                                      </p:cBhvr>
                                      <p:to>
                                        <p:strVal val="visible"/>
                                      </p:to>
                                    </p:set>
                                    <p:animEffect transition="in" filter="wipe(left)">
                                      <p:cBhvr>
                                        <p:cTn id="29" dur="500"/>
                                        <p:tgtEl>
                                          <p:spTgt spid="478211">
                                            <p:txEl>
                                              <p:pRg st="6" end="6"/>
                                            </p:txEl>
                                          </p:spTgt>
                                        </p:tgtEl>
                                      </p:cBhvr>
                                    </p:animEffect>
                                  </p:childTnLst>
                                  <p:subTnLst>
                                    <p:animClr clrSpc="rgb" dir="cw">
                                      <p:cBhvr override="childStyle">
                                        <p:cTn dur="1" fill="hold" display="0" masterRel="nextClick" afterEffect="1"/>
                                        <p:tgtEl>
                                          <p:spTgt spid="478211">
                                            <p:txEl>
                                              <p:pRg st="6" end="6"/>
                                            </p:txEl>
                                          </p:spTgt>
                                        </p:tgtEl>
                                        <p:attrNameLst>
                                          <p:attrName>ppt_c</p:attrName>
                                        </p:attrNameLst>
                                      </p:cBhvr>
                                      <p:to>
                                        <a:schemeClr val="folHlink"/>
                                      </p:to>
                                    </p:animClr>
                                  </p:subTnLst>
                                </p:cTn>
                              </p:par>
                              <p:par>
                                <p:cTn id="30" presetID="22" presetClass="entr" presetSubtype="8" fill="hold" grpId="0" nodeType="withEffect">
                                  <p:stCondLst>
                                    <p:cond delay="0"/>
                                  </p:stCondLst>
                                  <p:childTnLst>
                                    <p:set>
                                      <p:cBhvr>
                                        <p:cTn id="31" dur="1" fill="hold">
                                          <p:stCondLst>
                                            <p:cond delay="0"/>
                                          </p:stCondLst>
                                        </p:cTn>
                                        <p:tgtEl>
                                          <p:spTgt spid="478211">
                                            <p:txEl>
                                              <p:pRg st="7" end="7"/>
                                            </p:txEl>
                                          </p:spTgt>
                                        </p:tgtEl>
                                        <p:attrNameLst>
                                          <p:attrName>style.visibility</p:attrName>
                                        </p:attrNameLst>
                                      </p:cBhvr>
                                      <p:to>
                                        <p:strVal val="visible"/>
                                      </p:to>
                                    </p:set>
                                    <p:animEffect transition="in" filter="wipe(left)">
                                      <p:cBhvr>
                                        <p:cTn id="32" dur="500"/>
                                        <p:tgtEl>
                                          <p:spTgt spid="478211">
                                            <p:txEl>
                                              <p:pRg st="7" end="7"/>
                                            </p:txEl>
                                          </p:spTgt>
                                        </p:tgtEl>
                                      </p:cBhvr>
                                    </p:animEffect>
                                  </p:childTnLst>
                                  <p:subTnLst>
                                    <p:animClr clrSpc="rgb" dir="cw">
                                      <p:cBhvr override="childStyle">
                                        <p:cTn dur="1" fill="hold" display="0" masterRel="nextClick" afterEffect="1"/>
                                        <p:tgtEl>
                                          <p:spTgt spid="478211">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80258" name="Rectangle 1026"/>
          <p:cNvSpPr>
            <a:spLocks noGrp="1" noChangeArrowheads="1"/>
          </p:cNvSpPr>
          <p:nvPr>
            <p:ph type="title"/>
          </p:nvPr>
        </p:nvSpPr>
        <p:spPr>
          <a:xfrm>
            <a:off x="1181100" y="404664"/>
            <a:ext cx="6781800" cy="1066800"/>
          </a:xfrm>
        </p:spPr>
        <p:txBody>
          <a:bodyPr/>
          <a:lstStyle/>
          <a:p>
            <a:pPr>
              <a:defRPr/>
            </a:pPr>
            <a:r>
              <a:rPr lang="zh-CN" altLang="en-US" sz="3600" dirty="0">
                <a:solidFill>
                  <a:schemeClr val="bg2"/>
                </a:solidFill>
                <a:latin typeface="Arial" panose="020B0604020202020204" pitchFamily="34" charset="0"/>
              </a:rPr>
              <a:t>面访式问卷调查</a:t>
            </a:r>
          </a:p>
        </p:txBody>
      </p:sp>
      <p:sp>
        <p:nvSpPr>
          <p:cNvPr id="480354" name="Rectangle 1122"/>
          <p:cNvSpPr>
            <a:spLocks noGrp="1" noChangeArrowheads="1"/>
          </p:cNvSpPr>
          <p:nvPr>
            <p:ph type="body" idx="1"/>
          </p:nvPr>
        </p:nvSpPr>
        <p:spPr>
          <a:xfrm>
            <a:off x="457200" y="1752600"/>
            <a:ext cx="7924800" cy="4495800"/>
          </a:xfrm>
        </p:spPr>
        <p:txBody>
          <a:bodyPr/>
          <a:lstStyle/>
          <a:p>
            <a:pPr marL="609600" indent="-609600" algn="just">
              <a:lnSpc>
                <a:spcPct val="90000"/>
              </a:lnSpc>
              <a:buFontTx/>
              <a:buAutoNum type="arabicPeriod"/>
              <a:defRPr/>
            </a:pPr>
            <a:r>
              <a:rPr lang="zh-CN" altLang="en-US" dirty="0">
                <a:solidFill>
                  <a:schemeClr val="bg2"/>
                </a:solidFill>
                <a:cs typeface="Times New Roman" panose="02020603050405020304" pitchFamily="18" charset="0"/>
              </a:rPr>
              <a:t>调查员与</a:t>
            </a:r>
            <a:r>
              <a:rPr lang="zh-CN" altLang="en-US" dirty="0">
                <a:solidFill>
                  <a:schemeClr val="bg2"/>
                </a:solidFill>
                <a:latin typeface="Times New Roman" panose="02020603050405020304" pitchFamily="18" charset="0"/>
                <a:cs typeface="Times New Roman" panose="02020603050405020304" pitchFamily="18" charset="0"/>
              </a:rPr>
              <a:t>被调查者面对面提问、被调查者回答的一种调查方式</a:t>
            </a:r>
          </a:p>
          <a:p>
            <a:pPr marL="609600" indent="-609600" algn="just">
              <a:lnSpc>
                <a:spcPct val="90000"/>
              </a:lnSpc>
              <a:buFontTx/>
              <a:buAutoNum type="arabicPeriod"/>
              <a:defRPr/>
            </a:pPr>
            <a:r>
              <a:rPr lang="zh-CN" altLang="en-US" dirty="0">
                <a:solidFill>
                  <a:schemeClr val="bg2"/>
                </a:solidFill>
                <a:cs typeface="Times New Roman" panose="02020603050405020304" pitchFamily="18" charset="0"/>
              </a:rPr>
              <a:t>优</a:t>
            </a:r>
            <a:r>
              <a:rPr lang="zh-CN" altLang="en-US" dirty="0">
                <a:solidFill>
                  <a:schemeClr val="bg2"/>
                </a:solidFill>
                <a:latin typeface="Times New Roman" panose="02020603050405020304" pitchFamily="18" charset="0"/>
                <a:cs typeface="Times New Roman" panose="02020603050405020304" pitchFamily="18" charset="0"/>
              </a:rPr>
              <a:t>点</a:t>
            </a:r>
          </a:p>
          <a:p>
            <a:pPr marL="1219200" lvl="1" indent="-533400" algn="just">
              <a:lnSpc>
                <a:spcPct val="90000"/>
              </a:lnSpc>
              <a:defRPr/>
            </a:pPr>
            <a:r>
              <a:rPr lang="zh-CN" altLang="en-US" dirty="0">
                <a:solidFill>
                  <a:schemeClr val="bg2"/>
                </a:solidFill>
                <a:latin typeface="Times New Roman" panose="02020603050405020304" pitchFamily="18" charset="0"/>
                <a:cs typeface="Times New Roman" panose="02020603050405020304" pitchFamily="18" charset="0"/>
              </a:rPr>
              <a:t>可提高调查的回答率</a:t>
            </a:r>
          </a:p>
          <a:p>
            <a:pPr marL="1219200" lvl="1" indent="-533400" algn="just">
              <a:lnSpc>
                <a:spcPct val="90000"/>
              </a:lnSpc>
              <a:defRPr/>
            </a:pPr>
            <a:r>
              <a:rPr lang="zh-CN" altLang="en-US" dirty="0">
                <a:solidFill>
                  <a:schemeClr val="bg2"/>
                </a:solidFill>
                <a:latin typeface="Times New Roman" panose="02020603050405020304" pitchFamily="18" charset="0"/>
                <a:cs typeface="Times New Roman" panose="02020603050405020304" pitchFamily="18" charset="0"/>
              </a:rPr>
              <a:t>可提高调查数据的质量</a:t>
            </a:r>
          </a:p>
          <a:p>
            <a:pPr marL="1219200" lvl="1" indent="-533400" algn="just">
              <a:lnSpc>
                <a:spcPct val="90000"/>
              </a:lnSpc>
              <a:defRPr/>
            </a:pPr>
            <a:r>
              <a:rPr lang="zh-CN" altLang="en-US" dirty="0">
                <a:solidFill>
                  <a:schemeClr val="bg2"/>
                </a:solidFill>
                <a:latin typeface="Times New Roman" panose="02020603050405020304" pitchFamily="18" charset="0"/>
                <a:cs typeface="Times New Roman" panose="02020603050405020304" pitchFamily="18" charset="0"/>
              </a:rPr>
              <a:t>能调节数据搜集所花费的时间</a:t>
            </a:r>
          </a:p>
          <a:p>
            <a:pPr marL="609600" indent="-609600" algn="just">
              <a:lnSpc>
                <a:spcPct val="90000"/>
              </a:lnSpc>
              <a:buFontTx/>
              <a:buAutoNum type="arabicPeriod"/>
              <a:defRPr/>
            </a:pPr>
            <a:r>
              <a:rPr lang="zh-CN" altLang="en-US" dirty="0">
                <a:solidFill>
                  <a:schemeClr val="bg2"/>
                </a:solidFill>
                <a:cs typeface="Times New Roman" panose="02020603050405020304" pitchFamily="18" charset="0"/>
              </a:rPr>
              <a:t>弱</a:t>
            </a:r>
            <a:r>
              <a:rPr lang="zh-CN" altLang="en-US" dirty="0">
                <a:solidFill>
                  <a:schemeClr val="bg2"/>
                </a:solidFill>
                <a:latin typeface="Times New Roman" panose="02020603050405020304" pitchFamily="18" charset="0"/>
                <a:cs typeface="Times New Roman" panose="02020603050405020304" pitchFamily="18" charset="0"/>
              </a:rPr>
              <a:t>点</a:t>
            </a:r>
          </a:p>
          <a:p>
            <a:pPr marL="1219200" lvl="1" indent="-533400" algn="just">
              <a:lnSpc>
                <a:spcPct val="90000"/>
              </a:lnSpc>
              <a:defRPr/>
            </a:pPr>
            <a:r>
              <a:rPr lang="zh-CN" altLang="en-US" dirty="0">
                <a:solidFill>
                  <a:schemeClr val="bg2"/>
                </a:solidFill>
                <a:latin typeface="Times New Roman" panose="02020603050405020304" pitchFamily="18" charset="0"/>
                <a:cs typeface="Times New Roman" panose="02020603050405020304" pitchFamily="18" charset="0"/>
              </a:rPr>
              <a:t>调查的成本较高</a:t>
            </a:r>
          </a:p>
          <a:p>
            <a:pPr marL="1219200" lvl="1" indent="-533400" algn="just">
              <a:lnSpc>
                <a:spcPct val="90000"/>
              </a:lnSpc>
              <a:defRPr/>
            </a:pPr>
            <a:r>
              <a:rPr lang="zh-CN" altLang="en-US" dirty="0">
                <a:solidFill>
                  <a:schemeClr val="bg2"/>
                </a:solidFill>
                <a:latin typeface="Times New Roman" panose="02020603050405020304" pitchFamily="18" charset="0"/>
                <a:cs typeface="Times New Roman" panose="02020603050405020304" pitchFamily="18" charset="0"/>
              </a:rPr>
              <a:t>调查过程的质量控制有一定难度</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0354">
                                            <p:txEl>
                                              <p:pRg st="0" end="0"/>
                                            </p:txEl>
                                          </p:spTgt>
                                        </p:tgtEl>
                                        <p:attrNameLst>
                                          <p:attrName>style.visibility</p:attrName>
                                        </p:attrNameLst>
                                      </p:cBhvr>
                                      <p:to>
                                        <p:strVal val="visible"/>
                                      </p:to>
                                    </p:set>
                                    <p:animEffect transition="in" filter="wipe(left)">
                                      <p:cBhvr>
                                        <p:cTn id="7" dur="500"/>
                                        <p:tgtEl>
                                          <p:spTgt spid="480354">
                                            <p:txEl>
                                              <p:pRg st="0" end="0"/>
                                            </p:txEl>
                                          </p:spTgt>
                                        </p:tgtEl>
                                      </p:cBhvr>
                                    </p:animEffect>
                                  </p:childTnLst>
                                  <p:subTnLst>
                                    <p:animClr clrSpc="rgb" dir="cw">
                                      <p:cBhvr override="childStyle">
                                        <p:cTn dur="1" fill="hold" display="0" masterRel="nextClick" afterEffect="1"/>
                                        <p:tgtEl>
                                          <p:spTgt spid="480354">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0354">
                                            <p:txEl>
                                              <p:pRg st="1" end="1"/>
                                            </p:txEl>
                                          </p:spTgt>
                                        </p:tgtEl>
                                        <p:attrNameLst>
                                          <p:attrName>style.visibility</p:attrName>
                                        </p:attrNameLst>
                                      </p:cBhvr>
                                      <p:to>
                                        <p:strVal val="visible"/>
                                      </p:to>
                                    </p:set>
                                    <p:animEffect transition="in" filter="wipe(left)">
                                      <p:cBhvr>
                                        <p:cTn id="12" dur="500"/>
                                        <p:tgtEl>
                                          <p:spTgt spid="480354">
                                            <p:txEl>
                                              <p:pRg st="1" end="1"/>
                                            </p:txEl>
                                          </p:spTgt>
                                        </p:tgtEl>
                                      </p:cBhvr>
                                    </p:animEffect>
                                  </p:childTnLst>
                                  <p:subTnLst>
                                    <p:animClr clrSpc="rgb" dir="cw">
                                      <p:cBhvr override="childStyle">
                                        <p:cTn dur="1" fill="hold" display="0" masterRel="nextClick" afterEffect="1"/>
                                        <p:tgtEl>
                                          <p:spTgt spid="480354">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480354">
                                            <p:txEl>
                                              <p:pRg st="2" end="2"/>
                                            </p:txEl>
                                          </p:spTgt>
                                        </p:tgtEl>
                                        <p:attrNameLst>
                                          <p:attrName>style.visibility</p:attrName>
                                        </p:attrNameLst>
                                      </p:cBhvr>
                                      <p:to>
                                        <p:strVal val="visible"/>
                                      </p:to>
                                    </p:set>
                                    <p:animEffect transition="in" filter="wipe(left)">
                                      <p:cBhvr>
                                        <p:cTn id="15" dur="500"/>
                                        <p:tgtEl>
                                          <p:spTgt spid="480354">
                                            <p:txEl>
                                              <p:pRg st="2" end="2"/>
                                            </p:txEl>
                                          </p:spTgt>
                                        </p:tgtEl>
                                      </p:cBhvr>
                                    </p:animEffect>
                                  </p:childTnLst>
                                  <p:subTnLst>
                                    <p:animClr clrSpc="rgb" dir="cw">
                                      <p:cBhvr override="childStyle">
                                        <p:cTn dur="1" fill="hold" display="0" masterRel="nextClick" afterEffect="1"/>
                                        <p:tgtEl>
                                          <p:spTgt spid="480354">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480354">
                                            <p:txEl>
                                              <p:pRg st="3" end="3"/>
                                            </p:txEl>
                                          </p:spTgt>
                                        </p:tgtEl>
                                        <p:attrNameLst>
                                          <p:attrName>style.visibility</p:attrName>
                                        </p:attrNameLst>
                                      </p:cBhvr>
                                      <p:to>
                                        <p:strVal val="visible"/>
                                      </p:to>
                                    </p:set>
                                    <p:animEffect transition="in" filter="wipe(left)">
                                      <p:cBhvr>
                                        <p:cTn id="18" dur="500"/>
                                        <p:tgtEl>
                                          <p:spTgt spid="480354">
                                            <p:txEl>
                                              <p:pRg st="3" end="3"/>
                                            </p:txEl>
                                          </p:spTgt>
                                        </p:tgtEl>
                                      </p:cBhvr>
                                    </p:animEffect>
                                  </p:childTnLst>
                                  <p:subTnLst>
                                    <p:animClr clrSpc="rgb" dir="cw">
                                      <p:cBhvr override="childStyle">
                                        <p:cTn dur="1" fill="hold" display="0" masterRel="nextClick" afterEffect="1"/>
                                        <p:tgtEl>
                                          <p:spTgt spid="480354">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480354">
                                            <p:txEl>
                                              <p:pRg st="4" end="4"/>
                                            </p:txEl>
                                          </p:spTgt>
                                        </p:tgtEl>
                                        <p:attrNameLst>
                                          <p:attrName>style.visibility</p:attrName>
                                        </p:attrNameLst>
                                      </p:cBhvr>
                                      <p:to>
                                        <p:strVal val="visible"/>
                                      </p:to>
                                    </p:set>
                                    <p:animEffect transition="in" filter="wipe(left)">
                                      <p:cBhvr>
                                        <p:cTn id="21" dur="500"/>
                                        <p:tgtEl>
                                          <p:spTgt spid="480354">
                                            <p:txEl>
                                              <p:pRg st="4" end="4"/>
                                            </p:txEl>
                                          </p:spTgt>
                                        </p:tgtEl>
                                      </p:cBhvr>
                                    </p:animEffect>
                                  </p:childTnLst>
                                  <p:subTnLst>
                                    <p:animClr clrSpc="rgb" dir="cw">
                                      <p:cBhvr override="childStyle">
                                        <p:cTn dur="1" fill="hold" display="0" masterRel="nextClick" afterEffect="1"/>
                                        <p:tgtEl>
                                          <p:spTgt spid="480354">
                                            <p:txEl>
                                              <p:pRg st="4" end="4"/>
                                            </p:txEl>
                                          </p:spTgt>
                                        </p:tgtEl>
                                        <p:attrNameLst>
                                          <p:attrName>ppt_c</p:attrName>
                                        </p:attrNameLst>
                                      </p:cBhvr>
                                      <p:to>
                                        <a:schemeClr val="folHlink"/>
                                      </p:to>
                                    </p:animClr>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80354">
                                            <p:txEl>
                                              <p:pRg st="5" end="5"/>
                                            </p:txEl>
                                          </p:spTgt>
                                        </p:tgtEl>
                                        <p:attrNameLst>
                                          <p:attrName>style.visibility</p:attrName>
                                        </p:attrNameLst>
                                      </p:cBhvr>
                                      <p:to>
                                        <p:strVal val="visible"/>
                                      </p:to>
                                    </p:set>
                                    <p:animEffect transition="in" filter="wipe(left)">
                                      <p:cBhvr>
                                        <p:cTn id="26" dur="500"/>
                                        <p:tgtEl>
                                          <p:spTgt spid="480354">
                                            <p:txEl>
                                              <p:pRg st="5" end="5"/>
                                            </p:txEl>
                                          </p:spTgt>
                                        </p:tgtEl>
                                      </p:cBhvr>
                                    </p:animEffect>
                                  </p:childTnLst>
                                  <p:subTnLst>
                                    <p:animClr clrSpc="rgb" dir="cw">
                                      <p:cBhvr override="childStyle">
                                        <p:cTn dur="1" fill="hold" display="0" masterRel="nextClick" afterEffect="1"/>
                                        <p:tgtEl>
                                          <p:spTgt spid="480354">
                                            <p:txEl>
                                              <p:pRg st="5" end="5"/>
                                            </p:txEl>
                                          </p:spTgt>
                                        </p:tgtEl>
                                        <p:attrNameLst>
                                          <p:attrName>ppt_c</p:attrName>
                                        </p:attrNameLst>
                                      </p:cBhvr>
                                      <p:to>
                                        <a:schemeClr val="folHlink"/>
                                      </p:to>
                                    </p:animClr>
                                  </p:subTnLst>
                                </p:cTn>
                              </p:par>
                              <p:par>
                                <p:cTn id="27" presetID="22" presetClass="entr" presetSubtype="8" fill="hold" grpId="0" nodeType="withEffect">
                                  <p:stCondLst>
                                    <p:cond delay="0"/>
                                  </p:stCondLst>
                                  <p:childTnLst>
                                    <p:set>
                                      <p:cBhvr>
                                        <p:cTn id="28" dur="1" fill="hold">
                                          <p:stCondLst>
                                            <p:cond delay="0"/>
                                          </p:stCondLst>
                                        </p:cTn>
                                        <p:tgtEl>
                                          <p:spTgt spid="480354">
                                            <p:txEl>
                                              <p:pRg st="6" end="6"/>
                                            </p:txEl>
                                          </p:spTgt>
                                        </p:tgtEl>
                                        <p:attrNameLst>
                                          <p:attrName>style.visibility</p:attrName>
                                        </p:attrNameLst>
                                      </p:cBhvr>
                                      <p:to>
                                        <p:strVal val="visible"/>
                                      </p:to>
                                    </p:set>
                                    <p:animEffect transition="in" filter="wipe(left)">
                                      <p:cBhvr>
                                        <p:cTn id="29" dur="500"/>
                                        <p:tgtEl>
                                          <p:spTgt spid="480354">
                                            <p:txEl>
                                              <p:pRg st="6" end="6"/>
                                            </p:txEl>
                                          </p:spTgt>
                                        </p:tgtEl>
                                      </p:cBhvr>
                                    </p:animEffect>
                                  </p:childTnLst>
                                  <p:subTnLst>
                                    <p:animClr clrSpc="rgb" dir="cw">
                                      <p:cBhvr override="childStyle">
                                        <p:cTn dur="1" fill="hold" display="0" masterRel="nextClick" afterEffect="1"/>
                                        <p:tgtEl>
                                          <p:spTgt spid="480354">
                                            <p:txEl>
                                              <p:pRg st="6" end="6"/>
                                            </p:txEl>
                                          </p:spTgt>
                                        </p:tgtEl>
                                        <p:attrNameLst>
                                          <p:attrName>ppt_c</p:attrName>
                                        </p:attrNameLst>
                                      </p:cBhvr>
                                      <p:to>
                                        <a:schemeClr val="folHlink"/>
                                      </p:to>
                                    </p:animClr>
                                  </p:subTnLst>
                                </p:cTn>
                              </p:par>
                              <p:par>
                                <p:cTn id="30" presetID="22" presetClass="entr" presetSubtype="8" fill="hold" grpId="0" nodeType="withEffect">
                                  <p:stCondLst>
                                    <p:cond delay="0"/>
                                  </p:stCondLst>
                                  <p:childTnLst>
                                    <p:set>
                                      <p:cBhvr>
                                        <p:cTn id="31" dur="1" fill="hold">
                                          <p:stCondLst>
                                            <p:cond delay="0"/>
                                          </p:stCondLst>
                                        </p:cTn>
                                        <p:tgtEl>
                                          <p:spTgt spid="480354">
                                            <p:txEl>
                                              <p:pRg st="7" end="7"/>
                                            </p:txEl>
                                          </p:spTgt>
                                        </p:tgtEl>
                                        <p:attrNameLst>
                                          <p:attrName>style.visibility</p:attrName>
                                        </p:attrNameLst>
                                      </p:cBhvr>
                                      <p:to>
                                        <p:strVal val="visible"/>
                                      </p:to>
                                    </p:set>
                                    <p:animEffect transition="in" filter="wipe(left)">
                                      <p:cBhvr>
                                        <p:cTn id="32" dur="500"/>
                                        <p:tgtEl>
                                          <p:spTgt spid="480354">
                                            <p:txEl>
                                              <p:pRg st="7" end="7"/>
                                            </p:txEl>
                                          </p:spTgt>
                                        </p:tgtEl>
                                      </p:cBhvr>
                                    </p:animEffect>
                                  </p:childTnLst>
                                  <p:subTnLst>
                                    <p:animClr clrSpc="rgb" dir="cw">
                                      <p:cBhvr override="childStyle">
                                        <p:cTn dur="1" fill="hold" display="0" masterRel="nextClick" afterEffect="1"/>
                                        <p:tgtEl>
                                          <p:spTgt spid="480354">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35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1066800" y="404664"/>
            <a:ext cx="6781800" cy="1066800"/>
          </a:xfrm>
        </p:spPr>
        <p:txBody>
          <a:bodyPr/>
          <a:lstStyle/>
          <a:p>
            <a:pPr>
              <a:defRPr/>
            </a:pPr>
            <a:r>
              <a:rPr lang="zh-CN" altLang="en-US" sz="3600">
                <a:solidFill>
                  <a:schemeClr val="bg2"/>
                </a:solidFill>
                <a:latin typeface="Arial" panose="020B0604020202020204" pitchFamily="34" charset="0"/>
              </a:rPr>
              <a:t>电话式问卷调查</a:t>
            </a:r>
          </a:p>
        </p:txBody>
      </p:sp>
      <p:sp>
        <p:nvSpPr>
          <p:cNvPr id="482405" name="Rectangle 101"/>
          <p:cNvSpPr>
            <a:spLocks noGrp="1" noChangeArrowheads="1"/>
          </p:cNvSpPr>
          <p:nvPr>
            <p:ph type="body" idx="1"/>
          </p:nvPr>
        </p:nvSpPr>
        <p:spPr>
          <a:xfrm>
            <a:off x="533400" y="1752600"/>
            <a:ext cx="7848600" cy="4495800"/>
          </a:xfrm>
        </p:spPr>
        <p:txBody>
          <a:bodyPr/>
          <a:lstStyle/>
          <a:p>
            <a:pPr marL="609600" indent="-609600" algn="just">
              <a:lnSpc>
                <a:spcPct val="90000"/>
              </a:lnSpc>
              <a:buFontTx/>
              <a:buAutoNum type="arabicPeriod"/>
              <a:defRPr/>
            </a:pPr>
            <a:r>
              <a:rPr lang="zh-CN" altLang="en-US" dirty="0">
                <a:solidFill>
                  <a:schemeClr val="bg2"/>
                </a:solidFill>
              </a:rPr>
              <a:t>通过电话向被调查者实施调查</a:t>
            </a:r>
          </a:p>
          <a:p>
            <a:pPr marL="609600" indent="-609600" algn="just">
              <a:lnSpc>
                <a:spcPct val="90000"/>
              </a:lnSpc>
              <a:buFontTx/>
              <a:buAutoNum type="arabicPeriod"/>
              <a:defRPr/>
            </a:pPr>
            <a:r>
              <a:rPr lang="zh-CN" altLang="en-US" dirty="0">
                <a:solidFill>
                  <a:schemeClr val="bg2"/>
                </a:solidFill>
              </a:rPr>
              <a:t>特点</a:t>
            </a:r>
          </a:p>
          <a:p>
            <a:pPr marL="1219200" lvl="1" indent="-533400" algn="just">
              <a:lnSpc>
                <a:spcPct val="90000"/>
              </a:lnSpc>
              <a:defRPr/>
            </a:pPr>
            <a:r>
              <a:rPr lang="zh-CN" altLang="en-US" dirty="0">
                <a:solidFill>
                  <a:schemeClr val="bg2"/>
                </a:solidFill>
              </a:rPr>
              <a:t>速度快，能在短时间内完成调查</a:t>
            </a:r>
          </a:p>
          <a:p>
            <a:pPr marL="1219200" lvl="1" indent="-533400" algn="just">
              <a:lnSpc>
                <a:spcPct val="90000"/>
              </a:lnSpc>
              <a:defRPr/>
            </a:pPr>
            <a:r>
              <a:rPr lang="zh-CN" altLang="en-US" dirty="0">
                <a:solidFill>
                  <a:schemeClr val="bg2"/>
                </a:solidFill>
              </a:rPr>
              <a:t>适合于样本单位十分分散的情况</a:t>
            </a:r>
          </a:p>
          <a:p>
            <a:pPr marL="609600" indent="-609600" algn="just">
              <a:lnSpc>
                <a:spcPct val="90000"/>
              </a:lnSpc>
              <a:buFontTx/>
              <a:buAutoNum type="arabicPeriod"/>
              <a:defRPr/>
            </a:pPr>
            <a:r>
              <a:rPr lang="zh-CN" altLang="en-US" dirty="0">
                <a:solidFill>
                  <a:schemeClr val="bg2"/>
                </a:solidFill>
              </a:rPr>
              <a:t>局限</a:t>
            </a:r>
          </a:p>
          <a:p>
            <a:pPr marL="1219200" lvl="1" indent="-533400" algn="just">
              <a:lnSpc>
                <a:spcPct val="90000"/>
              </a:lnSpc>
              <a:defRPr/>
            </a:pPr>
            <a:r>
              <a:rPr lang="zh-CN" altLang="en-US" dirty="0">
                <a:solidFill>
                  <a:schemeClr val="bg2"/>
                </a:solidFill>
              </a:rPr>
              <a:t>如果被调查者没有电话，调查将无法实施</a:t>
            </a:r>
          </a:p>
          <a:p>
            <a:pPr marL="1219200" lvl="1" indent="-533400" algn="just">
              <a:lnSpc>
                <a:spcPct val="90000"/>
              </a:lnSpc>
              <a:defRPr/>
            </a:pPr>
            <a:r>
              <a:rPr lang="zh-CN" altLang="en-US" dirty="0">
                <a:solidFill>
                  <a:schemeClr val="bg2"/>
                </a:solidFill>
              </a:rPr>
              <a:t>访问的时间不能太长</a:t>
            </a:r>
          </a:p>
          <a:p>
            <a:pPr marL="1219200" lvl="1" indent="-533400" algn="just">
              <a:lnSpc>
                <a:spcPct val="90000"/>
              </a:lnSpc>
              <a:defRPr/>
            </a:pPr>
            <a:r>
              <a:rPr lang="zh-CN" altLang="en-US" dirty="0">
                <a:solidFill>
                  <a:schemeClr val="bg2"/>
                </a:solidFill>
              </a:rPr>
              <a:t>使用的问卷需要简单</a:t>
            </a:r>
          </a:p>
          <a:p>
            <a:pPr marL="1219200" lvl="1" indent="-533400" algn="just">
              <a:lnSpc>
                <a:spcPct val="90000"/>
              </a:lnSpc>
              <a:defRPr/>
            </a:pPr>
            <a:r>
              <a:rPr lang="zh-CN" altLang="en-US" dirty="0">
                <a:solidFill>
                  <a:schemeClr val="bg2"/>
                </a:solidFill>
              </a:rPr>
              <a:t>被访者不愿意接受调查时，难以说服</a:t>
            </a:r>
            <a:endParaRPr lang="zh-CN" altLang="en-US" dirty="0">
              <a:solidFill>
                <a:schemeClr val="bg2"/>
              </a:solidFill>
              <a:cs typeface="Times New Roman" panose="02020603050405020304"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2405">
                                            <p:txEl>
                                              <p:pRg st="0" end="0"/>
                                            </p:txEl>
                                          </p:spTgt>
                                        </p:tgtEl>
                                        <p:attrNameLst>
                                          <p:attrName>style.visibility</p:attrName>
                                        </p:attrNameLst>
                                      </p:cBhvr>
                                      <p:to>
                                        <p:strVal val="visible"/>
                                      </p:to>
                                    </p:set>
                                    <p:animEffect transition="in" filter="wipe(left)">
                                      <p:cBhvr>
                                        <p:cTn id="7" dur="500"/>
                                        <p:tgtEl>
                                          <p:spTgt spid="482405">
                                            <p:txEl>
                                              <p:pRg st="0" end="0"/>
                                            </p:txEl>
                                          </p:spTgt>
                                        </p:tgtEl>
                                      </p:cBhvr>
                                    </p:animEffect>
                                  </p:childTnLst>
                                  <p:subTnLst>
                                    <p:animClr clrSpc="rgb" dir="cw">
                                      <p:cBhvr override="childStyle">
                                        <p:cTn dur="1" fill="hold" display="0" masterRel="nextClick" afterEffect="1"/>
                                        <p:tgtEl>
                                          <p:spTgt spid="482405">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2405">
                                            <p:txEl>
                                              <p:pRg st="1" end="1"/>
                                            </p:txEl>
                                          </p:spTgt>
                                        </p:tgtEl>
                                        <p:attrNameLst>
                                          <p:attrName>style.visibility</p:attrName>
                                        </p:attrNameLst>
                                      </p:cBhvr>
                                      <p:to>
                                        <p:strVal val="visible"/>
                                      </p:to>
                                    </p:set>
                                    <p:animEffect transition="in" filter="wipe(left)">
                                      <p:cBhvr>
                                        <p:cTn id="12" dur="500"/>
                                        <p:tgtEl>
                                          <p:spTgt spid="482405">
                                            <p:txEl>
                                              <p:pRg st="1" end="1"/>
                                            </p:txEl>
                                          </p:spTgt>
                                        </p:tgtEl>
                                      </p:cBhvr>
                                    </p:animEffect>
                                  </p:childTnLst>
                                  <p:subTnLst>
                                    <p:animClr clrSpc="rgb" dir="cw">
                                      <p:cBhvr override="childStyle">
                                        <p:cTn dur="1" fill="hold" display="0" masterRel="nextClick" afterEffect="1"/>
                                        <p:tgtEl>
                                          <p:spTgt spid="482405">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482405">
                                            <p:txEl>
                                              <p:pRg st="2" end="2"/>
                                            </p:txEl>
                                          </p:spTgt>
                                        </p:tgtEl>
                                        <p:attrNameLst>
                                          <p:attrName>style.visibility</p:attrName>
                                        </p:attrNameLst>
                                      </p:cBhvr>
                                      <p:to>
                                        <p:strVal val="visible"/>
                                      </p:to>
                                    </p:set>
                                    <p:animEffect transition="in" filter="wipe(left)">
                                      <p:cBhvr>
                                        <p:cTn id="15" dur="500"/>
                                        <p:tgtEl>
                                          <p:spTgt spid="482405">
                                            <p:txEl>
                                              <p:pRg st="2" end="2"/>
                                            </p:txEl>
                                          </p:spTgt>
                                        </p:tgtEl>
                                      </p:cBhvr>
                                    </p:animEffect>
                                  </p:childTnLst>
                                  <p:subTnLst>
                                    <p:animClr clrSpc="rgb" dir="cw">
                                      <p:cBhvr override="childStyle">
                                        <p:cTn dur="1" fill="hold" display="0" masterRel="nextClick" afterEffect="1"/>
                                        <p:tgtEl>
                                          <p:spTgt spid="482405">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482405">
                                            <p:txEl>
                                              <p:pRg st="3" end="3"/>
                                            </p:txEl>
                                          </p:spTgt>
                                        </p:tgtEl>
                                        <p:attrNameLst>
                                          <p:attrName>style.visibility</p:attrName>
                                        </p:attrNameLst>
                                      </p:cBhvr>
                                      <p:to>
                                        <p:strVal val="visible"/>
                                      </p:to>
                                    </p:set>
                                    <p:animEffect transition="in" filter="wipe(left)">
                                      <p:cBhvr>
                                        <p:cTn id="18" dur="500"/>
                                        <p:tgtEl>
                                          <p:spTgt spid="482405">
                                            <p:txEl>
                                              <p:pRg st="3" end="3"/>
                                            </p:txEl>
                                          </p:spTgt>
                                        </p:tgtEl>
                                      </p:cBhvr>
                                    </p:animEffect>
                                  </p:childTnLst>
                                  <p:subTnLst>
                                    <p:animClr clrSpc="rgb" dir="cw">
                                      <p:cBhvr override="childStyle">
                                        <p:cTn dur="1" fill="hold" display="0" masterRel="nextClick" afterEffect="1"/>
                                        <p:tgtEl>
                                          <p:spTgt spid="482405">
                                            <p:txEl>
                                              <p:pRg st="3" end="3"/>
                                            </p:txEl>
                                          </p:spTgt>
                                        </p:tgtEl>
                                        <p:attrNameLst>
                                          <p:attrName>ppt_c</p:attrName>
                                        </p:attrNameLst>
                                      </p:cBhvr>
                                      <p:to>
                                        <a:schemeClr val="fo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82405">
                                            <p:txEl>
                                              <p:pRg st="4" end="4"/>
                                            </p:txEl>
                                          </p:spTgt>
                                        </p:tgtEl>
                                        <p:attrNameLst>
                                          <p:attrName>style.visibility</p:attrName>
                                        </p:attrNameLst>
                                      </p:cBhvr>
                                      <p:to>
                                        <p:strVal val="visible"/>
                                      </p:to>
                                    </p:set>
                                    <p:animEffect transition="in" filter="wipe(left)">
                                      <p:cBhvr>
                                        <p:cTn id="23" dur="500"/>
                                        <p:tgtEl>
                                          <p:spTgt spid="482405">
                                            <p:txEl>
                                              <p:pRg st="4" end="4"/>
                                            </p:txEl>
                                          </p:spTgt>
                                        </p:tgtEl>
                                      </p:cBhvr>
                                    </p:animEffect>
                                  </p:childTnLst>
                                  <p:subTnLst>
                                    <p:animClr clrSpc="rgb" dir="cw">
                                      <p:cBhvr override="childStyle">
                                        <p:cTn dur="1" fill="hold" display="0" masterRel="nextClick" afterEffect="1"/>
                                        <p:tgtEl>
                                          <p:spTgt spid="482405">
                                            <p:txEl>
                                              <p:pRg st="4" end="4"/>
                                            </p:txEl>
                                          </p:spTgt>
                                        </p:tgtEl>
                                        <p:attrNameLst>
                                          <p:attrName>ppt_c</p:attrName>
                                        </p:attrNameLst>
                                      </p:cBhvr>
                                      <p:to>
                                        <a:schemeClr val="folHlink"/>
                                      </p:to>
                                    </p:animClr>
                                  </p:subTnLst>
                                </p:cTn>
                              </p:par>
                              <p:par>
                                <p:cTn id="24" presetID="22" presetClass="entr" presetSubtype="8" fill="hold" grpId="0" nodeType="withEffect">
                                  <p:stCondLst>
                                    <p:cond delay="0"/>
                                  </p:stCondLst>
                                  <p:childTnLst>
                                    <p:set>
                                      <p:cBhvr>
                                        <p:cTn id="25" dur="1" fill="hold">
                                          <p:stCondLst>
                                            <p:cond delay="0"/>
                                          </p:stCondLst>
                                        </p:cTn>
                                        <p:tgtEl>
                                          <p:spTgt spid="482405">
                                            <p:txEl>
                                              <p:pRg st="5" end="5"/>
                                            </p:txEl>
                                          </p:spTgt>
                                        </p:tgtEl>
                                        <p:attrNameLst>
                                          <p:attrName>style.visibility</p:attrName>
                                        </p:attrNameLst>
                                      </p:cBhvr>
                                      <p:to>
                                        <p:strVal val="visible"/>
                                      </p:to>
                                    </p:set>
                                    <p:animEffect transition="in" filter="wipe(left)">
                                      <p:cBhvr>
                                        <p:cTn id="26" dur="500"/>
                                        <p:tgtEl>
                                          <p:spTgt spid="482405">
                                            <p:txEl>
                                              <p:pRg st="5" end="5"/>
                                            </p:txEl>
                                          </p:spTgt>
                                        </p:tgtEl>
                                      </p:cBhvr>
                                    </p:animEffect>
                                  </p:childTnLst>
                                  <p:subTnLst>
                                    <p:animClr clrSpc="rgb" dir="cw">
                                      <p:cBhvr override="childStyle">
                                        <p:cTn dur="1" fill="hold" display="0" masterRel="nextClick" afterEffect="1"/>
                                        <p:tgtEl>
                                          <p:spTgt spid="482405">
                                            <p:txEl>
                                              <p:pRg st="5" end="5"/>
                                            </p:txEl>
                                          </p:spTgt>
                                        </p:tgtEl>
                                        <p:attrNameLst>
                                          <p:attrName>ppt_c</p:attrName>
                                        </p:attrNameLst>
                                      </p:cBhvr>
                                      <p:to>
                                        <a:schemeClr val="folHlink"/>
                                      </p:to>
                                    </p:animClr>
                                  </p:subTnLst>
                                </p:cTn>
                              </p:par>
                              <p:par>
                                <p:cTn id="27" presetID="22" presetClass="entr" presetSubtype="8" fill="hold" grpId="0" nodeType="withEffect">
                                  <p:stCondLst>
                                    <p:cond delay="0"/>
                                  </p:stCondLst>
                                  <p:childTnLst>
                                    <p:set>
                                      <p:cBhvr>
                                        <p:cTn id="28" dur="1" fill="hold">
                                          <p:stCondLst>
                                            <p:cond delay="0"/>
                                          </p:stCondLst>
                                        </p:cTn>
                                        <p:tgtEl>
                                          <p:spTgt spid="482405">
                                            <p:txEl>
                                              <p:pRg st="6" end="6"/>
                                            </p:txEl>
                                          </p:spTgt>
                                        </p:tgtEl>
                                        <p:attrNameLst>
                                          <p:attrName>style.visibility</p:attrName>
                                        </p:attrNameLst>
                                      </p:cBhvr>
                                      <p:to>
                                        <p:strVal val="visible"/>
                                      </p:to>
                                    </p:set>
                                    <p:animEffect transition="in" filter="wipe(left)">
                                      <p:cBhvr>
                                        <p:cTn id="29" dur="500"/>
                                        <p:tgtEl>
                                          <p:spTgt spid="482405">
                                            <p:txEl>
                                              <p:pRg st="6" end="6"/>
                                            </p:txEl>
                                          </p:spTgt>
                                        </p:tgtEl>
                                      </p:cBhvr>
                                    </p:animEffect>
                                  </p:childTnLst>
                                  <p:subTnLst>
                                    <p:animClr clrSpc="rgb" dir="cw">
                                      <p:cBhvr override="childStyle">
                                        <p:cTn dur="1" fill="hold" display="0" masterRel="nextClick" afterEffect="1"/>
                                        <p:tgtEl>
                                          <p:spTgt spid="482405">
                                            <p:txEl>
                                              <p:pRg st="6" end="6"/>
                                            </p:txEl>
                                          </p:spTgt>
                                        </p:tgtEl>
                                        <p:attrNameLst>
                                          <p:attrName>ppt_c</p:attrName>
                                        </p:attrNameLst>
                                      </p:cBhvr>
                                      <p:to>
                                        <a:schemeClr val="folHlink"/>
                                      </p:to>
                                    </p:animClr>
                                  </p:subTnLst>
                                </p:cTn>
                              </p:par>
                              <p:par>
                                <p:cTn id="30" presetID="22" presetClass="entr" presetSubtype="8" fill="hold" grpId="0" nodeType="withEffect">
                                  <p:stCondLst>
                                    <p:cond delay="0"/>
                                  </p:stCondLst>
                                  <p:childTnLst>
                                    <p:set>
                                      <p:cBhvr>
                                        <p:cTn id="31" dur="1" fill="hold">
                                          <p:stCondLst>
                                            <p:cond delay="0"/>
                                          </p:stCondLst>
                                        </p:cTn>
                                        <p:tgtEl>
                                          <p:spTgt spid="482405">
                                            <p:txEl>
                                              <p:pRg st="7" end="7"/>
                                            </p:txEl>
                                          </p:spTgt>
                                        </p:tgtEl>
                                        <p:attrNameLst>
                                          <p:attrName>style.visibility</p:attrName>
                                        </p:attrNameLst>
                                      </p:cBhvr>
                                      <p:to>
                                        <p:strVal val="visible"/>
                                      </p:to>
                                    </p:set>
                                    <p:animEffect transition="in" filter="wipe(left)">
                                      <p:cBhvr>
                                        <p:cTn id="32" dur="500"/>
                                        <p:tgtEl>
                                          <p:spTgt spid="482405">
                                            <p:txEl>
                                              <p:pRg st="7" end="7"/>
                                            </p:txEl>
                                          </p:spTgt>
                                        </p:tgtEl>
                                      </p:cBhvr>
                                    </p:animEffect>
                                  </p:childTnLst>
                                  <p:subTnLst>
                                    <p:animClr clrSpc="rgb" dir="cw">
                                      <p:cBhvr override="childStyle">
                                        <p:cTn dur="1" fill="hold" display="0" masterRel="nextClick" afterEffect="1"/>
                                        <p:tgtEl>
                                          <p:spTgt spid="482405">
                                            <p:txEl>
                                              <p:pRg st="7" end="7"/>
                                            </p:txEl>
                                          </p:spTgt>
                                        </p:tgtEl>
                                        <p:attrNameLst>
                                          <p:attrName>ppt_c</p:attrName>
                                        </p:attrNameLst>
                                      </p:cBhvr>
                                      <p:to>
                                        <a:schemeClr val="folHlink"/>
                                      </p:to>
                                    </p:animClr>
                                  </p:subTnLst>
                                </p:cTn>
                              </p:par>
                              <p:par>
                                <p:cTn id="33" presetID="22" presetClass="entr" presetSubtype="8" fill="hold" grpId="0" nodeType="withEffect">
                                  <p:stCondLst>
                                    <p:cond delay="0"/>
                                  </p:stCondLst>
                                  <p:childTnLst>
                                    <p:set>
                                      <p:cBhvr>
                                        <p:cTn id="34" dur="1" fill="hold">
                                          <p:stCondLst>
                                            <p:cond delay="0"/>
                                          </p:stCondLst>
                                        </p:cTn>
                                        <p:tgtEl>
                                          <p:spTgt spid="482405">
                                            <p:txEl>
                                              <p:pRg st="8" end="8"/>
                                            </p:txEl>
                                          </p:spTgt>
                                        </p:tgtEl>
                                        <p:attrNameLst>
                                          <p:attrName>style.visibility</p:attrName>
                                        </p:attrNameLst>
                                      </p:cBhvr>
                                      <p:to>
                                        <p:strVal val="visible"/>
                                      </p:to>
                                    </p:set>
                                    <p:animEffect transition="in" filter="wipe(left)">
                                      <p:cBhvr>
                                        <p:cTn id="35" dur="500"/>
                                        <p:tgtEl>
                                          <p:spTgt spid="482405">
                                            <p:txEl>
                                              <p:pRg st="8" end="8"/>
                                            </p:txEl>
                                          </p:spTgt>
                                        </p:tgtEl>
                                      </p:cBhvr>
                                    </p:animEffect>
                                  </p:childTnLst>
                                  <p:subTnLst>
                                    <p:animClr clrSpc="rgb" dir="cw">
                                      <p:cBhvr override="childStyle">
                                        <p:cTn dur="1" fill="hold" display="0" masterRel="nextClick" afterEffect="1"/>
                                        <p:tgtEl>
                                          <p:spTgt spid="482405">
                                            <p:txEl>
                                              <p:pRg st="8" end="8"/>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40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1905000" y="304800"/>
            <a:ext cx="6781800" cy="990600"/>
          </a:xfrm>
        </p:spPr>
        <p:txBody>
          <a:bodyPr/>
          <a:lstStyle/>
          <a:p>
            <a:pPr>
              <a:defRPr/>
            </a:pPr>
            <a:r>
              <a:rPr lang="zh-CN" altLang="en-US" sz="4000">
                <a:solidFill>
                  <a:schemeClr val="bg2"/>
                </a:solidFill>
              </a:rPr>
              <a:t>观察式调查</a:t>
            </a:r>
            <a:endParaRPr lang="zh-CN" altLang="en-US" sz="3600">
              <a:solidFill>
                <a:schemeClr val="bg2"/>
              </a:solidFill>
              <a:latin typeface="Arial" panose="020B0604020202020204" pitchFamily="34" charset="0"/>
            </a:endParaRPr>
          </a:p>
        </p:txBody>
      </p:sp>
      <p:sp>
        <p:nvSpPr>
          <p:cNvPr id="297987" name="Rectangle 3"/>
          <p:cNvSpPr>
            <a:spLocks noGrp="1" noChangeArrowheads="1"/>
          </p:cNvSpPr>
          <p:nvPr>
            <p:ph type="body" idx="1"/>
          </p:nvPr>
        </p:nvSpPr>
        <p:spPr>
          <a:xfrm>
            <a:off x="3657600" y="1752600"/>
            <a:ext cx="5029200" cy="4267200"/>
          </a:xfrm>
        </p:spPr>
        <p:txBody>
          <a:bodyPr/>
          <a:lstStyle/>
          <a:p>
            <a:pPr marL="609600" indent="-609600" algn="just">
              <a:defRPr/>
            </a:pPr>
            <a:r>
              <a:rPr lang="en-US" altLang="zh-CN" dirty="0">
                <a:solidFill>
                  <a:schemeClr val="bg2"/>
                </a:solidFill>
              </a:rPr>
              <a:t>1.	</a:t>
            </a:r>
            <a:r>
              <a:rPr lang="zh-CN" altLang="en-US" dirty="0">
                <a:solidFill>
                  <a:schemeClr val="bg2"/>
                </a:solidFill>
              </a:rPr>
              <a:t>就调查对象的行动和意识，调查人员边观察边记录以收集所需信息</a:t>
            </a:r>
          </a:p>
          <a:p>
            <a:pPr marL="609600" indent="-609600" algn="just">
              <a:spcBef>
                <a:spcPct val="24000"/>
              </a:spcBef>
              <a:defRPr/>
            </a:pPr>
            <a:r>
              <a:rPr lang="en-US" altLang="zh-CN" dirty="0">
                <a:solidFill>
                  <a:schemeClr val="bg2"/>
                </a:solidFill>
              </a:rPr>
              <a:t>2.	</a:t>
            </a:r>
            <a:r>
              <a:rPr lang="zh-CN" altLang="en-US" dirty="0">
                <a:solidFill>
                  <a:schemeClr val="bg2"/>
                </a:solidFill>
              </a:rPr>
              <a:t>调查人员不是强行介入</a:t>
            </a:r>
          </a:p>
          <a:p>
            <a:pPr marL="609600" indent="-609600" algn="just">
              <a:spcBef>
                <a:spcPct val="24000"/>
              </a:spcBef>
              <a:buFontTx/>
              <a:buAutoNum type="arabicPeriod" startAt="3"/>
              <a:defRPr/>
            </a:pPr>
            <a:r>
              <a:rPr lang="zh-CN" altLang="en-US" dirty="0">
                <a:solidFill>
                  <a:schemeClr val="bg2"/>
                </a:solidFill>
              </a:rPr>
              <a:t>能够在被调查者不察觉的情况下获得资料</a:t>
            </a:r>
          </a:p>
          <a:p>
            <a:pPr marL="1219200" lvl="1" indent="-533400" algn="just">
              <a:spcBef>
                <a:spcPct val="24000"/>
              </a:spcBef>
              <a:defRPr/>
            </a:pPr>
            <a:r>
              <a:rPr lang="zh-CN" altLang="en-US" dirty="0">
                <a:solidFill>
                  <a:schemeClr val="bg2"/>
                </a:solidFill>
              </a:rPr>
              <a:t>如交通流量的调查</a:t>
            </a:r>
          </a:p>
        </p:txBody>
      </p:sp>
      <p:pic>
        <p:nvPicPr>
          <p:cNvPr id="66564" name="Picture 6" descr="PE07677_">
            <a:hlinkHover r:id="" action="ppaction://noaction" highlightClick="1"/>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581400"/>
            <a:ext cx="3124200" cy="2555875"/>
          </a:xfrm>
          <a:prstGeom prst="rect">
            <a:avLst/>
          </a:prstGeom>
          <a:noFill/>
          <a:ln>
            <a:noFill/>
          </a:ln>
          <a:extLst>
            <a:ext uri="{909E8E84-426E-40DD-AFC4-6F175D3DCCD1}">
              <a14:hiddenFill xmlns:a14="http://schemas.microsoft.com/office/drawing/2010/main">
                <a:solidFill>
                  <a:srgbClr val="3DFFED"/>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wipe(left)">
                                      <p:cBhvr>
                                        <p:cTn id="7" dur="500"/>
                                        <p:tgtEl>
                                          <p:spTgt spid="297987">
                                            <p:txEl>
                                              <p:pRg st="0" end="0"/>
                                            </p:txEl>
                                          </p:spTgt>
                                        </p:tgtEl>
                                      </p:cBhvr>
                                    </p:animEffect>
                                  </p:childTnLst>
                                  <p:subTnLst>
                                    <p:animClr clrSpc="rgb" dir="cw">
                                      <p:cBhvr override="childStyle">
                                        <p:cTn dur="1" fill="hold" display="0" masterRel="nextClick" afterEffect="1"/>
                                        <p:tgtEl>
                                          <p:spTgt spid="297987">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wipe(left)">
                                      <p:cBhvr>
                                        <p:cTn id="12" dur="500"/>
                                        <p:tgtEl>
                                          <p:spTgt spid="297987">
                                            <p:txEl>
                                              <p:pRg st="1" end="1"/>
                                            </p:txEl>
                                          </p:spTgt>
                                        </p:tgtEl>
                                      </p:cBhvr>
                                    </p:animEffect>
                                  </p:childTnLst>
                                  <p:subTnLst>
                                    <p:animClr clrSpc="rgb" dir="cw">
                                      <p:cBhvr override="childStyle">
                                        <p:cTn dur="1" fill="hold" display="0" masterRel="nextClick" afterEffect="1"/>
                                        <p:tgtEl>
                                          <p:spTgt spid="297987">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wipe(left)">
                                      <p:cBhvr>
                                        <p:cTn id="17" dur="500"/>
                                        <p:tgtEl>
                                          <p:spTgt spid="297987">
                                            <p:txEl>
                                              <p:pRg st="2" end="2"/>
                                            </p:txEl>
                                          </p:spTgt>
                                        </p:tgtEl>
                                      </p:cBhvr>
                                    </p:animEffect>
                                  </p:childTnLst>
                                  <p:subTnLst>
                                    <p:animClr clrSpc="rgb" dir="cw">
                                      <p:cBhvr override="childStyle">
                                        <p:cTn dur="1" fill="hold" display="0" masterRel="nextClick" afterEffect="1"/>
                                        <p:tgtEl>
                                          <p:spTgt spid="297987">
                                            <p:txEl>
                                              <p:pRg st="2" end="2"/>
                                            </p:txEl>
                                          </p:spTgt>
                                        </p:tgtEl>
                                        <p:attrNameLst>
                                          <p:attrName>ppt_c</p:attrName>
                                        </p:attrNameLst>
                                      </p:cBhvr>
                                      <p:to>
                                        <a:schemeClr val="folHlink"/>
                                      </p:to>
                                    </p:animClr>
                                  </p:subTnLst>
                                </p:cTn>
                              </p:par>
                              <p:par>
                                <p:cTn id="18" presetID="22" presetClass="entr" presetSubtype="8" fill="hold" grpId="0" nodeType="withEffect">
                                  <p:stCondLst>
                                    <p:cond delay="0"/>
                                  </p:stCondLst>
                                  <p:childTnLst>
                                    <p:set>
                                      <p:cBhvr>
                                        <p:cTn id="19" dur="1" fill="hold">
                                          <p:stCondLst>
                                            <p:cond delay="0"/>
                                          </p:stCondLst>
                                        </p:cTn>
                                        <p:tgtEl>
                                          <p:spTgt spid="297987">
                                            <p:txEl>
                                              <p:pRg st="3" end="3"/>
                                            </p:txEl>
                                          </p:spTgt>
                                        </p:tgtEl>
                                        <p:attrNameLst>
                                          <p:attrName>style.visibility</p:attrName>
                                        </p:attrNameLst>
                                      </p:cBhvr>
                                      <p:to>
                                        <p:strVal val="visible"/>
                                      </p:to>
                                    </p:set>
                                    <p:animEffect transition="in" filter="wipe(left)">
                                      <p:cBhvr>
                                        <p:cTn id="20" dur="500"/>
                                        <p:tgtEl>
                                          <p:spTgt spid="297987">
                                            <p:txEl>
                                              <p:pRg st="3" end="3"/>
                                            </p:txEl>
                                          </p:spTgt>
                                        </p:tgtEl>
                                      </p:cBhvr>
                                    </p:animEffect>
                                  </p:childTnLst>
                                  <p:subTnLst>
                                    <p:animClr clrSpc="rgb" dir="cw">
                                      <p:cBhvr override="childStyle">
                                        <p:cTn dur="1" fill="hold" display="0" masterRel="nextClick" afterEffect="1"/>
                                        <p:tgtEl>
                                          <p:spTgt spid="297987">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a:xfrm>
            <a:off x="1403648" y="476672"/>
            <a:ext cx="6781800" cy="990600"/>
          </a:xfrm>
        </p:spPr>
        <p:txBody>
          <a:bodyPr/>
          <a:lstStyle/>
          <a:p>
            <a:pPr>
              <a:defRPr/>
            </a:pPr>
            <a:r>
              <a:rPr lang="zh-CN" altLang="en-US" sz="4000" dirty="0">
                <a:solidFill>
                  <a:schemeClr val="bg2"/>
                </a:solidFill>
              </a:rPr>
              <a:t>各调查方法的比较</a:t>
            </a:r>
            <a:endParaRPr lang="zh-CN" altLang="en-US" sz="3600" dirty="0">
              <a:solidFill>
                <a:schemeClr val="bg2"/>
              </a:solidFill>
              <a:latin typeface="Arial" panose="020B0604020202020204" pitchFamily="34" charset="0"/>
            </a:endParaRPr>
          </a:p>
        </p:txBody>
      </p:sp>
      <p:graphicFrame>
        <p:nvGraphicFramePr>
          <p:cNvPr id="488857" name="Group 409"/>
          <p:cNvGraphicFramePr>
            <a:graphicFrameLocks noGrp="1"/>
          </p:cNvGraphicFramePr>
          <p:nvPr/>
        </p:nvGraphicFramePr>
        <p:xfrm>
          <a:off x="609600" y="1676400"/>
          <a:ext cx="8077200" cy="4591052"/>
        </p:xfrm>
        <a:graphic>
          <a:graphicData uri="http://schemas.openxmlformats.org/drawingml/2006/table">
            <a:tbl>
              <a:tblPr/>
              <a:tblGrid>
                <a:gridCol w="2667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gridCol w="2019300">
                  <a:extLst>
                    <a:ext uri="{9D8B030D-6E8A-4147-A177-3AD203B41FA5}">
                      <a16:colId xmlns:a16="http://schemas.microsoft.com/office/drawing/2014/main" val="20003"/>
                    </a:ext>
                  </a:extLst>
                </a:gridCol>
              </a:tblGrid>
              <a:tr h="552450">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bg2"/>
                        </a:solidFill>
                        <a:effectLst/>
                        <a:latin typeface="微软简综艺" pitchFamily="49" charset="-122"/>
                        <a:ea typeface="微软简综艺" pitchFamily="49" charset="-122"/>
                      </a:endParaRP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FFCC99"/>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bg2"/>
                          </a:solidFill>
                          <a:effectLst/>
                          <a:latin typeface="微软简综艺" pitchFamily="49" charset="-122"/>
                          <a:ea typeface="微软简综艺" pitchFamily="49" charset="-122"/>
                        </a:rPr>
                        <a:t>自填式 </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FFFF99"/>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bg2"/>
                          </a:solidFill>
                          <a:effectLst/>
                          <a:latin typeface="微软简综艺" pitchFamily="49" charset="-122"/>
                          <a:ea typeface="微软简综艺" pitchFamily="49" charset="-122"/>
                        </a:rPr>
                        <a:t>面访式</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FFFF99"/>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bg2"/>
                          </a:solidFill>
                          <a:effectLst/>
                          <a:latin typeface="微软简综艺" pitchFamily="49" charset="-122"/>
                          <a:ea typeface="微软简综艺" pitchFamily="49" charset="-122"/>
                        </a:rPr>
                        <a:t>电话式</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560388">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bg2"/>
                          </a:solidFill>
                          <a:effectLst/>
                          <a:latin typeface="微软简综艺" pitchFamily="49" charset="-122"/>
                          <a:ea typeface="微软简综艺" pitchFamily="49" charset="-122"/>
                        </a:rPr>
                        <a:t>调查时间</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FFCC99"/>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创艺简细圆" pitchFamily="2" charset="-122"/>
                          <a:ea typeface="创艺简细圆" pitchFamily="2" charset="-122"/>
                        </a:rPr>
                        <a:t>慢</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66FFFF"/>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创艺简细圆" pitchFamily="2" charset="-122"/>
                          <a:ea typeface="创艺简细圆" pitchFamily="2" charset="-122"/>
                        </a:rPr>
                        <a:t>中等</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66FFFF"/>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创艺简细圆" pitchFamily="2" charset="-122"/>
                          <a:ea typeface="创艺简细圆" pitchFamily="2" charset="-122"/>
                        </a:rPr>
                        <a:t>快捷</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1"/>
                  </a:ext>
                </a:extLst>
              </a:tr>
              <a:tr h="561975">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bg2"/>
                          </a:solidFill>
                          <a:effectLst/>
                          <a:latin typeface="微软简综艺" pitchFamily="49" charset="-122"/>
                          <a:ea typeface="微软简综艺" pitchFamily="49" charset="-122"/>
                        </a:rPr>
                        <a:t>调查费用</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FFCC99"/>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创艺简细圆" pitchFamily="2" charset="-122"/>
                          <a:ea typeface="创艺简细圆" pitchFamily="2" charset="-122"/>
                        </a:rPr>
                        <a:t>低</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66FFFF"/>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创艺简细圆" pitchFamily="2" charset="-122"/>
                          <a:ea typeface="创艺简细圆" pitchFamily="2" charset="-122"/>
                        </a:rPr>
                        <a:t>高</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66FFFF"/>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创艺简细圆" pitchFamily="2" charset="-122"/>
                          <a:ea typeface="创艺简细圆" pitchFamily="2" charset="-122"/>
                        </a:rPr>
                        <a:t>低</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2"/>
                  </a:ext>
                </a:extLst>
              </a:tr>
              <a:tr h="611188">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bg2"/>
                          </a:solidFill>
                          <a:effectLst/>
                          <a:latin typeface="微软简综艺" pitchFamily="49" charset="-122"/>
                          <a:ea typeface="微软简综艺" pitchFamily="49" charset="-122"/>
                        </a:rPr>
                        <a:t>问卷难度</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FFCC99"/>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创艺简细圆" pitchFamily="2" charset="-122"/>
                          <a:ea typeface="创艺简细圆" pitchFamily="2" charset="-122"/>
                        </a:rPr>
                        <a:t>要求容易</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66FFFF"/>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创艺简细圆" pitchFamily="2" charset="-122"/>
                          <a:ea typeface="创艺简细圆" pitchFamily="2" charset="-122"/>
                        </a:rPr>
                        <a:t>可以复杂</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66FFFF"/>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创艺简细圆" pitchFamily="2" charset="-122"/>
                          <a:ea typeface="创艺简细圆" pitchFamily="2" charset="-122"/>
                        </a:rPr>
                        <a:t>要求容易</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3"/>
                  </a:ext>
                </a:extLst>
              </a:tr>
              <a:tr h="561975">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bg2"/>
                          </a:solidFill>
                          <a:effectLst/>
                          <a:latin typeface="微软简综艺" pitchFamily="49" charset="-122"/>
                          <a:ea typeface="微软简综艺" pitchFamily="49" charset="-122"/>
                        </a:rPr>
                        <a:t>有形辅助物的使用</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FFCC99"/>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创艺简细圆" pitchFamily="2" charset="-122"/>
                          <a:ea typeface="创艺简细圆" pitchFamily="2" charset="-122"/>
                        </a:rPr>
                        <a:t>中等利用</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66FFFF"/>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创艺简细圆" pitchFamily="2" charset="-122"/>
                          <a:ea typeface="创艺简细圆" pitchFamily="2" charset="-122"/>
                        </a:rPr>
                        <a:t>充分利用</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66FFFF"/>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创艺简细圆" pitchFamily="2" charset="-122"/>
                          <a:ea typeface="创艺简细圆" pitchFamily="2" charset="-122"/>
                        </a:rPr>
                        <a:t>无法利用</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4"/>
                  </a:ext>
                </a:extLst>
              </a:tr>
              <a:tr h="620713">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bg2"/>
                          </a:solidFill>
                          <a:effectLst/>
                          <a:latin typeface="微软简综艺" pitchFamily="49" charset="-122"/>
                          <a:ea typeface="微软简综艺" pitchFamily="49" charset="-122"/>
                        </a:rPr>
                        <a:t>调查过程控制</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FFCC99"/>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创艺简细圆" pitchFamily="2" charset="-122"/>
                          <a:ea typeface="创艺简细圆" pitchFamily="2" charset="-122"/>
                        </a:rPr>
                        <a:t>简单</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66FFFF"/>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创艺简细圆" pitchFamily="2" charset="-122"/>
                          <a:ea typeface="创艺简细圆" pitchFamily="2" charset="-122"/>
                        </a:rPr>
                        <a:t>复杂</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66FFFF"/>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创艺简细圆" pitchFamily="2" charset="-122"/>
                          <a:ea typeface="创艺简细圆" pitchFamily="2" charset="-122"/>
                        </a:rPr>
                        <a:t>容易</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5"/>
                  </a:ext>
                </a:extLst>
              </a:tr>
              <a:tr h="560388">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bg2"/>
                          </a:solidFill>
                          <a:effectLst/>
                          <a:latin typeface="微软简综艺" pitchFamily="49" charset="-122"/>
                          <a:ea typeface="微软简综艺" pitchFamily="49" charset="-122"/>
                        </a:rPr>
                        <a:t>调查员作用的发挥</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FFCC99"/>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创艺简细圆" pitchFamily="2" charset="-122"/>
                          <a:ea typeface="创艺简细圆" pitchFamily="2" charset="-122"/>
                        </a:rPr>
                        <a:t>无法发挥</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66FFFF"/>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创艺简细圆" pitchFamily="2" charset="-122"/>
                          <a:ea typeface="创艺简细圆" pitchFamily="2" charset="-122"/>
                        </a:rPr>
                        <a:t>充分发挥</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66FFFF"/>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创艺简细圆" pitchFamily="2" charset="-122"/>
                          <a:ea typeface="创艺简细圆" pitchFamily="2" charset="-122"/>
                        </a:rPr>
                        <a:t>一般发挥</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6"/>
                  </a:ext>
                </a:extLst>
              </a:tr>
              <a:tr h="561975">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bg2"/>
                          </a:solidFill>
                          <a:effectLst/>
                          <a:latin typeface="微软简综艺" pitchFamily="49" charset="-122"/>
                          <a:ea typeface="微软简综艺" pitchFamily="49" charset="-122"/>
                        </a:rPr>
                        <a:t>回答率</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FFCC99"/>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创艺简细圆" pitchFamily="2" charset="-122"/>
                          <a:ea typeface="创艺简细圆" pitchFamily="2" charset="-122"/>
                        </a:rPr>
                        <a:t>最低</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66FFFF"/>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创艺简细圆" pitchFamily="2" charset="-122"/>
                          <a:ea typeface="创艺简细圆" pitchFamily="2" charset="-122"/>
                        </a:rPr>
                        <a:t>较高</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66FFFF"/>
                    </a:solidFill>
                  </a:tcPr>
                </a:tc>
                <a:tc>
                  <a:txBody>
                    <a:bodyPr/>
                    <a:lstStyle>
                      <a:lvl1pPr algn="l" eaLnBrk="0" hangingPunct="0">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lgn="l" eaLnBrk="0" hangingPunct="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lgn="l" eaLnBrk="0" hangingPunct="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lgn="l" eaLnBrk="0" hangingPunct="0">
                        <a:spcBef>
                          <a:spcPct val="20000"/>
                        </a:spcBef>
                        <a:buClr>
                          <a:schemeClr val="accent1"/>
                        </a:buClr>
                        <a:buSzPct val="65000"/>
                        <a:buFont typeface="Monotype Sorts" panose="05000000000000000000"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eaLnBrk="0" hangingPunct="0">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2"/>
                          </a:solidFill>
                          <a:effectLst/>
                          <a:latin typeface="创艺简细圆" pitchFamily="2" charset="-122"/>
                          <a:ea typeface="创艺简细圆" pitchFamily="2" charset="-122"/>
                        </a:rPr>
                        <a:t>一般</a:t>
                      </a:r>
                    </a:p>
                  </a:txBody>
                  <a:tcP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7"/>
                  </a:ext>
                </a:extLst>
              </a:tr>
            </a:tbl>
          </a:graphicData>
        </a:graphic>
      </p:graphicFrame>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6402" name="Rectangle 2"/>
          <p:cNvSpPr>
            <a:spLocks noChangeArrowheads="1"/>
          </p:cNvSpPr>
          <p:nvPr/>
        </p:nvSpPr>
        <p:spPr bwMode="auto">
          <a:xfrm>
            <a:off x="1181100" y="620688"/>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eaLnBrk="0" hangingPunct="0">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eaLnBrk="0" hangingPunct="0">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eaLnBrk="0" hangingPunct="0">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eaLnBrk="0" hangingPunct="0">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eaLnBrk="0" hangingPunct="0">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algn="ctr">
              <a:defRPr/>
            </a:pPr>
            <a:r>
              <a:rPr lang="en-US" altLang="zh-CN" sz="4000" dirty="0">
                <a:solidFill>
                  <a:schemeClr val="bg2"/>
                </a:solidFill>
                <a:latin typeface="Arial" panose="020B0604020202020204" pitchFamily="34" charset="0"/>
              </a:rPr>
              <a:t>2.3   </a:t>
            </a:r>
            <a:r>
              <a:rPr lang="zh-CN" altLang="en-US" sz="4000" dirty="0">
                <a:solidFill>
                  <a:schemeClr val="bg2"/>
                </a:solidFill>
                <a:latin typeface="Arial" panose="020B0604020202020204" pitchFamily="34" charset="0"/>
              </a:rPr>
              <a:t>实验方法</a:t>
            </a:r>
          </a:p>
        </p:txBody>
      </p:sp>
      <p:sp>
        <p:nvSpPr>
          <p:cNvPr id="486403" name="Rectangle 3"/>
          <p:cNvSpPr>
            <a:spLocks noChangeArrowheads="1"/>
          </p:cNvSpPr>
          <p:nvPr/>
        </p:nvSpPr>
        <p:spPr bwMode="auto">
          <a:xfrm>
            <a:off x="609600" y="19812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406400" indent="-406400" eaLnBrk="0" hangingPunct="0">
              <a:spcBef>
                <a:spcPct val="20000"/>
              </a:spcBef>
              <a:defRPr kumimoji="1" sz="16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eaLnBrk="0" hangingPunct="0">
              <a:spcBef>
                <a:spcPct val="20000"/>
              </a:spcBef>
              <a:buClr>
                <a:schemeClr val="hlink"/>
              </a:buClr>
              <a:buSzPct val="65000"/>
              <a:buFont typeface="Wingdings" panose="05000000000000000000" pitchFamily="2" charset="2"/>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eaLnBrk="0" hangingPunct="0">
              <a:spcBef>
                <a:spcPct val="20000"/>
              </a:spcBef>
              <a:buClr>
                <a:schemeClr val="tx2"/>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eaLnBrk="0" hangingPunct="0">
              <a:spcBef>
                <a:spcPct val="20000"/>
              </a:spcBef>
              <a:buClr>
                <a:schemeClr val="accent1"/>
              </a:buClr>
              <a:buSzPct val="65000"/>
              <a:buFont typeface="Monotype Sort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eaLnBrk="0" hangingPunct="0">
              <a:spcBef>
                <a:spcPct val="20000"/>
              </a:spcBef>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defRPr/>
            </a:pPr>
            <a:r>
              <a:rPr lang="en-US" altLang="zh-CN" sz="3200" dirty="0">
                <a:solidFill>
                  <a:schemeClr val="bg2"/>
                </a:solidFill>
              </a:rPr>
              <a:t>2.3.1  </a:t>
            </a:r>
            <a:r>
              <a:rPr lang="zh-CN" altLang="en-US" sz="3200" dirty="0">
                <a:solidFill>
                  <a:schemeClr val="bg2"/>
                </a:solidFill>
              </a:rPr>
              <a:t>实验组和对照组</a:t>
            </a:r>
          </a:p>
          <a:p>
            <a:pPr>
              <a:defRPr/>
            </a:pPr>
            <a:r>
              <a:rPr lang="en-US" altLang="zh-CN" sz="3200" dirty="0">
                <a:solidFill>
                  <a:schemeClr val="bg2"/>
                </a:solidFill>
              </a:rPr>
              <a:t>2.3.2  </a:t>
            </a:r>
            <a:r>
              <a:rPr lang="zh-CN" altLang="en-US" sz="3200" dirty="0">
                <a:solidFill>
                  <a:schemeClr val="bg2"/>
                </a:solidFill>
              </a:rPr>
              <a:t>实验中的若干问题</a:t>
            </a:r>
          </a:p>
          <a:p>
            <a:pPr>
              <a:defRPr/>
            </a:pPr>
            <a:r>
              <a:rPr lang="en-US" altLang="zh-CN" sz="3200" dirty="0">
                <a:solidFill>
                  <a:schemeClr val="bg2"/>
                </a:solidFill>
              </a:rPr>
              <a:t>2.3.3  </a:t>
            </a:r>
            <a:r>
              <a:rPr lang="zh-CN" altLang="en-US" sz="3200" dirty="0">
                <a:solidFill>
                  <a:schemeClr val="bg2"/>
                </a:solidFill>
              </a:rPr>
              <a:t>实验中的统计</a:t>
            </a:r>
          </a:p>
          <a:p>
            <a:pPr>
              <a:defRPr/>
            </a:pPr>
            <a:r>
              <a:rPr lang="en-US" altLang="zh-CN" sz="3200" dirty="0">
                <a:solidFill>
                  <a:schemeClr val="bg2"/>
                </a:solidFill>
              </a:rPr>
              <a:t>2.3.4  </a:t>
            </a:r>
            <a:r>
              <a:rPr lang="zh-CN" altLang="en-US" sz="3200" dirty="0">
                <a:solidFill>
                  <a:schemeClr val="bg2"/>
                </a:solidFill>
              </a:rPr>
              <a:t>实验法案例</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F5B236-6233-4B48-9A12-679BFD3E4E31}"/>
              </a:ext>
            </a:extLst>
          </p:cNvPr>
          <p:cNvSpPr>
            <a:spLocks noGrp="1"/>
          </p:cNvSpPr>
          <p:nvPr>
            <p:ph type="title"/>
          </p:nvPr>
        </p:nvSpPr>
        <p:spPr>
          <a:xfrm>
            <a:off x="1181100" y="548680"/>
            <a:ext cx="6781800" cy="1143000"/>
          </a:xfrm>
        </p:spPr>
        <p:txBody>
          <a:bodyPr/>
          <a:lstStyle/>
          <a:p>
            <a:r>
              <a:rPr lang="zh-CN" altLang="en-US" dirty="0">
                <a:solidFill>
                  <a:schemeClr val="accent4">
                    <a:lumMod val="10000"/>
                  </a:schemeClr>
                </a:solidFill>
              </a:rPr>
              <a:t>实验数据</a:t>
            </a:r>
          </a:p>
        </p:txBody>
      </p:sp>
      <p:sp>
        <p:nvSpPr>
          <p:cNvPr id="3" name="内容占位符 2">
            <a:extLst>
              <a:ext uri="{FF2B5EF4-FFF2-40B4-BE49-F238E27FC236}">
                <a16:creationId xmlns:a16="http://schemas.microsoft.com/office/drawing/2014/main" id="{9A78F230-989A-49DA-AC10-DD7E8DE9986B}"/>
              </a:ext>
            </a:extLst>
          </p:cNvPr>
          <p:cNvSpPr>
            <a:spLocks noGrp="1"/>
          </p:cNvSpPr>
          <p:nvPr>
            <p:ph idx="1"/>
          </p:nvPr>
        </p:nvSpPr>
        <p:spPr>
          <a:xfrm>
            <a:off x="251520" y="1772816"/>
            <a:ext cx="8640960" cy="4404320"/>
          </a:xfrm>
        </p:spPr>
        <p:txBody>
          <a:bodyPr/>
          <a:lstStyle/>
          <a:p>
            <a:pPr indent="720000"/>
            <a:r>
              <a:rPr lang="zh-CN" altLang="en-US" sz="2800" b="1" dirty="0">
                <a:solidFill>
                  <a:schemeClr val="accent4">
                    <a:lumMod val="10000"/>
                  </a:schemeClr>
                </a:solidFill>
                <a:effectLst>
                  <a:outerShdw blurRad="38100" dist="38100" dir="2700000" algn="tl">
                    <a:srgbClr val="000000">
                      <a:alpha val="43137"/>
                    </a:srgbClr>
                  </a:outerShdw>
                </a:effectLst>
                <a:latin typeface="+mn-ea"/>
              </a:rPr>
              <a:t>实验数据（</a:t>
            </a:r>
            <a:r>
              <a:rPr lang="en-US" altLang="zh-CN" sz="2800" b="1" dirty="0">
                <a:solidFill>
                  <a:schemeClr val="accent4">
                    <a:lumMod val="10000"/>
                  </a:schemeClr>
                </a:solidFill>
                <a:effectLst>
                  <a:outerShdw blurRad="38100" dist="38100" dir="2700000" algn="tl">
                    <a:srgbClr val="000000">
                      <a:alpha val="43137"/>
                    </a:srgbClr>
                  </a:outerShdw>
                </a:effectLst>
                <a:latin typeface="+mn-ea"/>
              </a:rPr>
              <a:t>experiment data</a:t>
            </a:r>
            <a:r>
              <a:rPr lang="zh-CN" altLang="en-US" sz="2800" b="1" dirty="0">
                <a:solidFill>
                  <a:schemeClr val="accent4">
                    <a:lumMod val="10000"/>
                  </a:schemeClr>
                </a:solidFill>
                <a:effectLst>
                  <a:outerShdw blurRad="38100" dist="38100" dir="2700000" algn="tl">
                    <a:srgbClr val="000000">
                      <a:alpha val="43137"/>
                    </a:srgbClr>
                  </a:outerShdw>
                </a:effectLst>
                <a:latin typeface="+mn-ea"/>
              </a:rPr>
              <a:t>） 是指在实验中控制实验对象而搜集到的变量的数据。搜集数据的另一类方法是通过实验，在实验中控制一个或多个变量，在有控制的条件下得到观测结果。 </a:t>
            </a:r>
            <a:endParaRPr lang="en-US" altLang="zh-CN" sz="2800" b="1" dirty="0">
              <a:solidFill>
                <a:schemeClr val="accent4">
                  <a:lumMod val="10000"/>
                </a:schemeClr>
              </a:solidFill>
              <a:effectLst>
                <a:outerShdw blurRad="38100" dist="38100" dir="2700000" algn="tl">
                  <a:srgbClr val="000000">
                    <a:alpha val="43137"/>
                  </a:srgbClr>
                </a:outerShdw>
              </a:effectLst>
              <a:latin typeface="+mn-ea"/>
            </a:endParaRPr>
          </a:p>
          <a:p>
            <a:pPr indent="720000"/>
            <a:r>
              <a:rPr lang="zh-CN" altLang="en-US" sz="2800" b="1" dirty="0">
                <a:solidFill>
                  <a:schemeClr val="accent4">
                    <a:lumMod val="10000"/>
                  </a:schemeClr>
                </a:solidFill>
                <a:effectLst>
                  <a:outerShdw blurRad="38100" dist="38100" dir="2700000" algn="tl">
                    <a:srgbClr val="000000">
                      <a:alpha val="43137"/>
                    </a:srgbClr>
                  </a:outerShdw>
                </a:effectLst>
                <a:latin typeface="+mn-ea"/>
              </a:rPr>
              <a:t>例如，对在一起饲养的一群牲畜，分别喂给不同的饲料，以检验不同饲料对牲畜增重的影响。实验是检验变量间因果关系的一种方法。在实验中，研究人员要控制某一情形的所有相关方面，操纵少数感兴趣的变量，然后观察实验的结果。</a:t>
            </a:r>
          </a:p>
        </p:txBody>
      </p:sp>
    </p:spTree>
    <p:extLst>
      <p:ext uri="{BB962C8B-B14F-4D97-AF65-F5344CB8AC3E}">
        <p14:creationId xmlns:p14="http://schemas.microsoft.com/office/powerpoint/2010/main" val="506207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a:xfrm>
            <a:off x="1219200" y="404664"/>
            <a:ext cx="6781800" cy="990600"/>
          </a:xfrm>
        </p:spPr>
        <p:txBody>
          <a:bodyPr/>
          <a:lstStyle/>
          <a:p>
            <a:pPr>
              <a:defRPr/>
            </a:pPr>
            <a:r>
              <a:rPr lang="zh-CN" altLang="en-US" sz="4000" dirty="0">
                <a:solidFill>
                  <a:schemeClr val="bg2"/>
                </a:solidFill>
              </a:rPr>
              <a:t>实验组和对照组</a:t>
            </a:r>
            <a:endParaRPr lang="zh-CN" altLang="en-US" sz="3600" dirty="0">
              <a:solidFill>
                <a:schemeClr val="bg2"/>
              </a:solidFill>
            </a:endParaRPr>
          </a:p>
        </p:txBody>
      </p:sp>
      <p:sp>
        <p:nvSpPr>
          <p:cNvPr id="492547" name="Rectangle 3"/>
          <p:cNvSpPr>
            <a:spLocks noGrp="1" noChangeArrowheads="1"/>
          </p:cNvSpPr>
          <p:nvPr>
            <p:ph type="body" idx="1"/>
          </p:nvPr>
        </p:nvSpPr>
        <p:spPr>
          <a:xfrm>
            <a:off x="533400" y="1752600"/>
            <a:ext cx="8153400" cy="4343400"/>
          </a:xfrm>
        </p:spPr>
        <p:txBody>
          <a:bodyPr/>
          <a:lstStyle/>
          <a:p>
            <a:pPr marL="609600" indent="-609600" algn="just">
              <a:buFontTx/>
              <a:buAutoNum type="arabicPeriod"/>
              <a:defRPr/>
            </a:pPr>
            <a:r>
              <a:rPr lang="zh-CN" altLang="en-US" dirty="0">
                <a:solidFill>
                  <a:schemeClr val="bg2"/>
                </a:solidFill>
              </a:rPr>
              <a:t>将研究对象分为两组：实验组和对照组</a:t>
            </a:r>
          </a:p>
          <a:p>
            <a:pPr marL="609600" indent="-609600" algn="just">
              <a:buFontTx/>
              <a:buAutoNum type="arabicPeriod"/>
              <a:defRPr/>
            </a:pPr>
            <a:r>
              <a:rPr lang="zh-CN" altLang="en-US" dirty="0">
                <a:solidFill>
                  <a:schemeClr val="bg2"/>
                </a:solidFill>
              </a:rPr>
              <a:t>实验组和随机组的产生应遵循随机原则，而且应该</a:t>
            </a:r>
            <a:r>
              <a:rPr lang="zh-CN" altLang="en-US" dirty="0">
                <a:solidFill>
                  <a:schemeClr val="bg2"/>
                </a:solidFill>
                <a:latin typeface="Times New Roman" panose="02020603050405020304" pitchFamily="18" charset="0"/>
              </a:rPr>
              <a:t>匹配</a:t>
            </a:r>
          </a:p>
          <a:p>
            <a:pPr marL="1219200" lvl="1" indent="-533400" algn="just">
              <a:defRPr/>
            </a:pPr>
            <a:r>
              <a:rPr lang="zh-CN" altLang="en-US" dirty="0">
                <a:solidFill>
                  <a:schemeClr val="bg2"/>
                </a:solidFill>
                <a:latin typeface="Times New Roman" panose="02020603050405020304" pitchFamily="18" charset="0"/>
              </a:rPr>
              <a:t>匹配指对实验单位的背景材料进行分析比较，将情况类似的每对单位分别随机地分配到实验组和对照组</a:t>
            </a:r>
            <a:endParaRPr lang="zh-CN" altLang="en-US" dirty="0">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2547">
                                            <p:txEl>
                                              <p:pRg st="0" end="0"/>
                                            </p:txEl>
                                          </p:spTgt>
                                        </p:tgtEl>
                                        <p:attrNameLst>
                                          <p:attrName>style.visibility</p:attrName>
                                        </p:attrNameLst>
                                      </p:cBhvr>
                                      <p:to>
                                        <p:strVal val="visible"/>
                                      </p:to>
                                    </p:set>
                                    <p:animEffect transition="in" filter="wipe(left)">
                                      <p:cBhvr>
                                        <p:cTn id="7" dur="500"/>
                                        <p:tgtEl>
                                          <p:spTgt spid="492547">
                                            <p:txEl>
                                              <p:pRg st="0" end="0"/>
                                            </p:txEl>
                                          </p:spTgt>
                                        </p:tgtEl>
                                      </p:cBhvr>
                                    </p:animEffect>
                                  </p:childTnLst>
                                  <p:subTnLst>
                                    <p:animClr clrSpc="rgb" dir="cw">
                                      <p:cBhvr override="childStyle">
                                        <p:cTn dur="1" fill="hold" display="0" masterRel="nextClick" afterEffect="1"/>
                                        <p:tgtEl>
                                          <p:spTgt spid="492547">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2547">
                                            <p:txEl>
                                              <p:pRg st="1" end="1"/>
                                            </p:txEl>
                                          </p:spTgt>
                                        </p:tgtEl>
                                        <p:attrNameLst>
                                          <p:attrName>style.visibility</p:attrName>
                                        </p:attrNameLst>
                                      </p:cBhvr>
                                      <p:to>
                                        <p:strVal val="visible"/>
                                      </p:to>
                                    </p:set>
                                    <p:animEffect transition="in" filter="wipe(left)">
                                      <p:cBhvr>
                                        <p:cTn id="12" dur="500"/>
                                        <p:tgtEl>
                                          <p:spTgt spid="492547">
                                            <p:txEl>
                                              <p:pRg st="1" end="1"/>
                                            </p:txEl>
                                          </p:spTgt>
                                        </p:tgtEl>
                                      </p:cBhvr>
                                    </p:animEffect>
                                  </p:childTnLst>
                                  <p:subTnLst>
                                    <p:animClr clrSpc="rgb" dir="cw">
                                      <p:cBhvr override="childStyle">
                                        <p:cTn dur="1" fill="hold" display="0" masterRel="nextClick" afterEffect="1"/>
                                        <p:tgtEl>
                                          <p:spTgt spid="492547">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492547">
                                            <p:txEl>
                                              <p:pRg st="2" end="2"/>
                                            </p:txEl>
                                          </p:spTgt>
                                        </p:tgtEl>
                                        <p:attrNameLst>
                                          <p:attrName>style.visibility</p:attrName>
                                        </p:attrNameLst>
                                      </p:cBhvr>
                                      <p:to>
                                        <p:strVal val="visible"/>
                                      </p:to>
                                    </p:set>
                                    <p:animEffect transition="in" filter="wipe(left)">
                                      <p:cBhvr>
                                        <p:cTn id="15" dur="500"/>
                                        <p:tgtEl>
                                          <p:spTgt spid="492547">
                                            <p:txEl>
                                              <p:pRg st="2" end="2"/>
                                            </p:txEl>
                                          </p:spTgt>
                                        </p:tgtEl>
                                      </p:cBhvr>
                                    </p:animEffect>
                                  </p:childTnLst>
                                  <p:subTnLst>
                                    <p:animClr clrSpc="rgb" dir="cw">
                                      <p:cBhvr override="childStyle">
                                        <p:cTn dur="1" fill="hold" display="0" masterRel="nextClick" afterEffect="1"/>
                                        <p:tgtEl>
                                          <p:spTgt spid="492547">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1219200" y="476672"/>
            <a:ext cx="6781800" cy="990600"/>
          </a:xfrm>
        </p:spPr>
        <p:txBody>
          <a:bodyPr/>
          <a:lstStyle/>
          <a:p>
            <a:pPr>
              <a:defRPr/>
            </a:pPr>
            <a:r>
              <a:rPr lang="zh-CN" altLang="en-US" sz="4000" dirty="0">
                <a:solidFill>
                  <a:schemeClr val="bg2"/>
                </a:solidFill>
              </a:rPr>
              <a:t>实验中的若干问题</a:t>
            </a:r>
            <a:endParaRPr lang="zh-CN" altLang="en-US" sz="3600" dirty="0">
              <a:solidFill>
                <a:schemeClr val="bg2"/>
              </a:solidFill>
            </a:endParaRPr>
          </a:p>
        </p:txBody>
      </p:sp>
      <p:sp>
        <p:nvSpPr>
          <p:cNvPr id="496643" name="Rectangle 3"/>
          <p:cNvSpPr>
            <a:spLocks noGrp="1" noChangeArrowheads="1"/>
          </p:cNvSpPr>
          <p:nvPr>
            <p:ph type="body" idx="1"/>
          </p:nvPr>
        </p:nvSpPr>
        <p:spPr>
          <a:xfrm>
            <a:off x="533400" y="1752600"/>
            <a:ext cx="8153400" cy="4343400"/>
          </a:xfrm>
        </p:spPr>
        <p:txBody>
          <a:bodyPr/>
          <a:lstStyle/>
          <a:p>
            <a:pPr marL="609600" indent="-609600" algn="just">
              <a:lnSpc>
                <a:spcPct val="90000"/>
              </a:lnSpc>
              <a:buFontTx/>
              <a:buAutoNum type="arabicPeriod"/>
              <a:defRPr/>
            </a:pPr>
            <a:r>
              <a:rPr lang="zh-CN" altLang="en-US" dirty="0">
                <a:solidFill>
                  <a:schemeClr val="bg2"/>
                </a:solidFill>
              </a:rPr>
              <a:t>人的意愿</a:t>
            </a:r>
          </a:p>
          <a:p>
            <a:pPr marL="1219200" lvl="1" indent="-533400" algn="just">
              <a:lnSpc>
                <a:spcPct val="90000"/>
              </a:lnSpc>
              <a:defRPr/>
            </a:pPr>
            <a:r>
              <a:rPr lang="zh-CN" altLang="en-US" dirty="0">
                <a:solidFill>
                  <a:schemeClr val="bg2"/>
                </a:solidFill>
                <a:latin typeface="Times New Roman" panose="02020603050405020304" pitchFamily="18" charset="0"/>
              </a:rPr>
              <a:t>研究的对象是人的时候，</a:t>
            </a:r>
            <a:r>
              <a:rPr lang="zh-CN" altLang="en-US" dirty="0">
                <a:solidFill>
                  <a:schemeClr val="bg2"/>
                </a:solidFill>
                <a:latin typeface="Times New Roman" panose="02020603050405020304" pitchFamily="18" charset="0"/>
                <a:cs typeface="Times New Roman" panose="02020603050405020304" pitchFamily="18" charset="0"/>
              </a:rPr>
              <a:t>在划分实验组和对照组时的随机原则将面临</a:t>
            </a:r>
            <a:r>
              <a:rPr lang="zh-CN" altLang="en-US" dirty="0">
                <a:solidFill>
                  <a:schemeClr val="bg2"/>
                </a:solidFill>
                <a:latin typeface="Times New Roman" panose="02020603050405020304" pitchFamily="18" charset="0"/>
              </a:rPr>
              <a:t>挑战。</a:t>
            </a:r>
            <a:endParaRPr lang="zh-CN" altLang="en-US" dirty="0">
              <a:solidFill>
                <a:schemeClr val="bg2"/>
              </a:solidFill>
            </a:endParaRPr>
          </a:p>
          <a:p>
            <a:pPr marL="609600" indent="-609600" algn="just">
              <a:lnSpc>
                <a:spcPct val="90000"/>
              </a:lnSpc>
              <a:buFontTx/>
              <a:buAutoNum type="arabicPeriod"/>
              <a:defRPr/>
            </a:pPr>
            <a:r>
              <a:rPr lang="zh-CN" altLang="en-US" dirty="0">
                <a:solidFill>
                  <a:schemeClr val="bg2"/>
                </a:solidFill>
              </a:rPr>
              <a:t>心理问题 </a:t>
            </a:r>
          </a:p>
          <a:p>
            <a:pPr marL="1219200" lvl="1" indent="-533400" algn="just">
              <a:lnSpc>
                <a:spcPct val="90000"/>
              </a:lnSpc>
              <a:defRPr/>
            </a:pPr>
            <a:r>
              <a:rPr lang="zh-CN" altLang="en-US" dirty="0">
                <a:solidFill>
                  <a:schemeClr val="bg2"/>
                </a:solidFill>
                <a:latin typeface="Times New Roman" panose="02020603050405020304" pitchFamily="18" charset="0"/>
                <a:cs typeface="Times New Roman" panose="02020603050405020304" pitchFamily="18" charset="0"/>
              </a:rPr>
              <a:t>人们对被研究非常敏感，这使得他们更加注意自我，从而走到事物的另</a:t>
            </a:r>
            <a:r>
              <a:rPr lang="zh-CN" altLang="en-US" dirty="0">
                <a:solidFill>
                  <a:schemeClr val="bg2"/>
                </a:solidFill>
                <a:latin typeface="Times New Roman" panose="02020603050405020304" pitchFamily="18" charset="0"/>
              </a:rPr>
              <a:t>一个极端。</a:t>
            </a:r>
            <a:r>
              <a:rPr lang="zh-CN" altLang="en-US" dirty="0">
                <a:solidFill>
                  <a:schemeClr val="bg2"/>
                </a:solidFill>
              </a:rPr>
              <a:t> </a:t>
            </a:r>
          </a:p>
          <a:p>
            <a:pPr marL="609600" indent="-609600" algn="just">
              <a:lnSpc>
                <a:spcPct val="90000"/>
              </a:lnSpc>
              <a:buFontTx/>
              <a:buAutoNum type="arabicPeriod"/>
              <a:defRPr/>
            </a:pPr>
            <a:r>
              <a:rPr lang="zh-CN" altLang="en-US" dirty="0">
                <a:solidFill>
                  <a:schemeClr val="bg2"/>
                </a:solidFill>
              </a:rPr>
              <a:t>道德问题 </a:t>
            </a:r>
          </a:p>
          <a:p>
            <a:pPr marL="1219200" lvl="1" indent="-533400" algn="just">
              <a:lnSpc>
                <a:spcPct val="90000"/>
              </a:lnSpc>
              <a:defRPr/>
            </a:pPr>
            <a:r>
              <a:rPr lang="zh-CN" altLang="en-US" dirty="0">
                <a:solidFill>
                  <a:schemeClr val="bg2"/>
                </a:solidFill>
                <a:latin typeface="Times New Roman" panose="02020603050405020304" pitchFamily="18" charset="0"/>
              </a:rPr>
              <a:t>当某种实验涉及道德问题时，人们会处于进退两难的尴尬境地</a:t>
            </a:r>
            <a:r>
              <a:rPr lang="zh-CN" altLang="en-US" dirty="0">
                <a:solidFill>
                  <a:schemeClr val="bg2"/>
                </a:solidFill>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6643">
                                            <p:txEl>
                                              <p:pRg st="0" end="0"/>
                                            </p:txEl>
                                          </p:spTgt>
                                        </p:tgtEl>
                                        <p:attrNameLst>
                                          <p:attrName>style.visibility</p:attrName>
                                        </p:attrNameLst>
                                      </p:cBhvr>
                                      <p:to>
                                        <p:strVal val="visible"/>
                                      </p:to>
                                    </p:set>
                                    <p:animEffect transition="in" filter="wipe(left)">
                                      <p:cBhvr>
                                        <p:cTn id="7" dur="500"/>
                                        <p:tgtEl>
                                          <p:spTgt spid="496643">
                                            <p:txEl>
                                              <p:pRg st="0" end="0"/>
                                            </p:txEl>
                                          </p:spTgt>
                                        </p:tgtEl>
                                      </p:cBhvr>
                                    </p:animEffect>
                                  </p:childTnLst>
                                  <p:subTnLst>
                                    <p:animClr clrSpc="rgb" dir="cw">
                                      <p:cBhvr override="childStyle">
                                        <p:cTn dur="1" fill="hold" display="0" masterRel="nextClick" afterEffect="1"/>
                                        <p:tgtEl>
                                          <p:spTgt spid="496643">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496643">
                                            <p:txEl>
                                              <p:pRg st="1" end="1"/>
                                            </p:txEl>
                                          </p:spTgt>
                                        </p:tgtEl>
                                        <p:attrNameLst>
                                          <p:attrName>style.visibility</p:attrName>
                                        </p:attrNameLst>
                                      </p:cBhvr>
                                      <p:to>
                                        <p:strVal val="visible"/>
                                      </p:to>
                                    </p:set>
                                    <p:animEffect transition="in" filter="wipe(left)">
                                      <p:cBhvr>
                                        <p:cTn id="10" dur="500"/>
                                        <p:tgtEl>
                                          <p:spTgt spid="496643">
                                            <p:txEl>
                                              <p:pRg st="1" end="1"/>
                                            </p:txEl>
                                          </p:spTgt>
                                        </p:tgtEl>
                                      </p:cBhvr>
                                    </p:animEffect>
                                  </p:childTnLst>
                                  <p:subTnLst>
                                    <p:animClr clrSpc="rgb" dir="cw">
                                      <p:cBhvr override="childStyle">
                                        <p:cTn dur="1" fill="hold" display="0" masterRel="nextClick" afterEffect="1"/>
                                        <p:tgtEl>
                                          <p:spTgt spid="496643">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96643">
                                            <p:txEl>
                                              <p:pRg st="2" end="2"/>
                                            </p:txEl>
                                          </p:spTgt>
                                        </p:tgtEl>
                                        <p:attrNameLst>
                                          <p:attrName>style.visibility</p:attrName>
                                        </p:attrNameLst>
                                      </p:cBhvr>
                                      <p:to>
                                        <p:strVal val="visible"/>
                                      </p:to>
                                    </p:set>
                                    <p:animEffect transition="in" filter="wipe(left)">
                                      <p:cBhvr>
                                        <p:cTn id="15" dur="500"/>
                                        <p:tgtEl>
                                          <p:spTgt spid="496643">
                                            <p:txEl>
                                              <p:pRg st="2" end="2"/>
                                            </p:txEl>
                                          </p:spTgt>
                                        </p:tgtEl>
                                      </p:cBhvr>
                                    </p:animEffect>
                                  </p:childTnLst>
                                  <p:subTnLst>
                                    <p:animClr clrSpc="rgb" dir="cw">
                                      <p:cBhvr override="childStyle">
                                        <p:cTn dur="1" fill="hold" display="0" masterRel="nextClick" afterEffect="1"/>
                                        <p:tgtEl>
                                          <p:spTgt spid="496643">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496643">
                                            <p:txEl>
                                              <p:pRg st="3" end="3"/>
                                            </p:txEl>
                                          </p:spTgt>
                                        </p:tgtEl>
                                        <p:attrNameLst>
                                          <p:attrName>style.visibility</p:attrName>
                                        </p:attrNameLst>
                                      </p:cBhvr>
                                      <p:to>
                                        <p:strVal val="visible"/>
                                      </p:to>
                                    </p:set>
                                    <p:animEffect transition="in" filter="wipe(left)">
                                      <p:cBhvr>
                                        <p:cTn id="18" dur="500"/>
                                        <p:tgtEl>
                                          <p:spTgt spid="496643">
                                            <p:txEl>
                                              <p:pRg st="3" end="3"/>
                                            </p:txEl>
                                          </p:spTgt>
                                        </p:tgtEl>
                                      </p:cBhvr>
                                    </p:animEffect>
                                  </p:childTnLst>
                                  <p:subTnLst>
                                    <p:animClr clrSpc="rgb" dir="cw">
                                      <p:cBhvr override="childStyle">
                                        <p:cTn dur="1" fill="hold" display="0" masterRel="nextClick" afterEffect="1"/>
                                        <p:tgtEl>
                                          <p:spTgt spid="496643">
                                            <p:txEl>
                                              <p:pRg st="3" end="3"/>
                                            </p:txEl>
                                          </p:spTgt>
                                        </p:tgtEl>
                                        <p:attrNameLst>
                                          <p:attrName>ppt_c</p:attrName>
                                        </p:attrNameLst>
                                      </p:cBhvr>
                                      <p:to>
                                        <a:schemeClr val="fo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96643">
                                            <p:txEl>
                                              <p:pRg st="4" end="4"/>
                                            </p:txEl>
                                          </p:spTgt>
                                        </p:tgtEl>
                                        <p:attrNameLst>
                                          <p:attrName>style.visibility</p:attrName>
                                        </p:attrNameLst>
                                      </p:cBhvr>
                                      <p:to>
                                        <p:strVal val="visible"/>
                                      </p:to>
                                    </p:set>
                                    <p:animEffect transition="in" filter="wipe(left)">
                                      <p:cBhvr>
                                        <p:cTn id="23" dur="500"/>
                                        <p:tgtEl>
                                          <p:spTgt spid="496643">
                                            <p:txEl>
                                              <p:pRg st="4" end="4"/>
                                            </p:txEl>
                                          </p:spTgt>
                                        </p:tgtEl>
                                      </p:cBhvr>
                                    </p:animEffect>
                                  </p:childTnLst>
                                  <p:subTnLst>
                                    <p:animClr clrSpc="rgb" dir="cw">
                                      <p:cBhvr override="childStyle">
                                        <p:cTn dur="1" fill="hold" display="0" masterRel="nextClick" afterEffect="1"/>
                                        <p:tgtEl>
                                          <p:spTgt spid="496643">
                                            <p:txEl>
                                              <p:pRg st="4" end="4"/>
                                            </p:txEl>
                                          </p:spTgt>
                                        </p:tgtEl>
                                        <p:attrNameLst>
                                          <p:attrName>ppt_c</p:attrName>
                                        </p:attrNameLst>
                                      </p:cBhvr>
                                      <p:to>
                                        <a:schemeClr val="folHlink"/>
                                      </p:to>
                                    </p:animClr>
                                  </p:subTnLst>
                                </p:cTn>
                              </p:par>
                              <p:par>
                                <p:cTn id="24" presetID="22" presetClass="entr" presetSubtype="8" fill="hold" grpId="0" nodeType="withEffect">
                                  <p:stCondLst>
                                    <p:cond delay="0"/>
                                  </p:stCondLst>
                                  <p:childTnLst>
                                    <p:set>
                                      <p:cBhvr>
                                        <p:cTn id="25" dur="1" fill="hold">
                                          <p:stCondLst>
                                            <p:cond delay="0"/>
                                          </p:stCondLst>
                                        </p:cTn>
                                        <p:tgtEl>
                                          <p:spTgt spid="496643">
                                            <p:txEl>
                                              <p:pRg st="5" end="5"/>
                                            </p:txEl>
                                          </p:spTgt>
                                        </p:tgtEl>
                                        <p:attrNameLst>
                                          <p:attrName>style.visibility</p:attrName>
                                        </p:attrNameLst>
                                      </p:cBhvr>
                                      <p:to>
                                        <p:strVal val="visible"/>
                                      </p:to>
                                    </p:set>
                                    <p:animEffect transition="in" filter="wipe(left)">
                                      <p:cBhvr>
                                        <p:cTn id="26" dur="500"/>
                                        <p:tgtEl>
                                          <p:spTgt spid="496643">
                                            <p:txEl>
                                              <p:pRg st="5" end="5"/>
                                            </p:txEl>
                                          </p:spTgt>
                                        </p:tgtEl>
                                      </p:cBhvr>
                                    </p:animEffect>
                                  </p:childTnLst>
                                  <p:subTnLst>
                                    <p:animClr clrSpc="rgb" dir="cw">
                                      <p:cBhvr override="childStyle">
                                        <p:cTn dur="1" fill="hold" display="0" masterRel="nextClick" afterEffect="1"/>
                                        <p:tgtEl>
                                          <p:spTgt spid="496643">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a:xfrm>
            <a:off x="1181100" y="404664"/>
            <a:ext cx="6781800" cy="990600"/>
          </a:xfrm>
        </p:spPr>
        <p:txBody>
          <a:bodyPr/>
          <a:lstStyle/>
          <a:p>
            <a:pPr>
              <a:defRPr/>
            </a:pPr>
            <a:r>
              <a:rPr lang="zh-CN" altLang="en-US" sz="4000" dirty="0">
                <a:solidFill>
                  <a:schemeClr val="bg2"/>
                </a:solidFill>
              </a:rPr>
              <a:t>实验中的统计</a:t>
            </a:r>
            <a:endParaRPr lang="zh-CN" altLang="en-US" sz="3600" dirty="0">
              <a:solidFill>
                <a:schemeClr val="bg2"/>
              </a:solidFill>
            </a:endParaRPr>
          </a:p>
        </p:txBody>
      </p:sp>
      <p:sp>
        <p:nvSpPr>
          <p:cNvPr id="498691" name="Rectangle 3"/>
          <p:cNvSpPr>
            <a:spLocks noGrp="1" noChangeArrowheads="1"/>
          </p:cNvSpPr>
          <p:nvPr>
            <p:ph type="body" idx="1"/>
          </p:nvPr>
        </p:nvSpPr>
        <p:spPr>
          <a:xfrm>
            <a:off x="495300" y="1628800"/>
            <a:ext cx="8153400" cy="4038600"/>
          </a:xfrm>
        </p:spPr>
        <p:txBody>
          <a:bodyPr/>
          <a:lstStyle/>
          <a:p>
            <a:pPr marL="609600" indent="-609600" algn="just">
              <a:buFontTx/>
              <a:buAutoNum type="arabicPeriod"/>
              <a:defRPr/>
            </a:pPr>
            <a:r>
              <a:rPr lang="zh-CN" altLang="en-US" dirty="0">
                <a:solidFill>
                  <a:schemeClr val="bg2"/>
                </a:solidFill>
              </a:rPr>
              <a:t>实验设计本身就是一个统计问题。</a:t>
            </a:r>
          </a:p>
          <a:p>
            <a:pPr marL="609600" indent="-609600" algn="just">
              <a:buFontTx/>
              <a:buAutoNum type="arabicPeriod"/>
              <a:defRPr/>
            </a:pPr>
            <a:r>
              <a:rPr lang="zh-CN" altLang="en-US" dirty="0">
                <a:solidFill>
                  <a:schemeClr val="bg2"/>
                </a:solidFill>
              </a:rPr>
              <a:t>确定进行实验所需要的单位的个数，以保证实验可以达到统计显著的结果。</a:t>
            </a:r>
          </a:p>
          <a:p>
            <a:pPr marL="609600" indent="-609600" algn="just">
              <a:buFontTx/>
              <a:buAutoNum type="arabicPeriod"/>
              <a:defRPr/>
            </a:pPr>
            <a:r>
              <a:rPr lang="zh-CN" altLang="en-US" dirty="0">
                <a:solidFill>
                  <a:schemeClr val="bg2"/>
                </a:solidFill>
              </a:rPr>
              <a:t>将统计的思想融入到实验设计中，使实验设计符合统计分析的标准。</a:t>
            </a:r>
          </a:p>
          <a:p>
            <a:pPr marL="609600" indent="-609600" algn="just">
              <a:buFontTx/>
              <a:buAutoNum type="arabicPeriod"/>
              <a:defRPr/>
            </a:pPr>
            <a:r>
              <a:rPr lang="zh-CN" altLang="en-US" dirty="0">
                <a:solidFill>
                  <a:schemeClr val="bg2"/>
                </a:solidFill>
              </a:rPr>
              <a:t>对实验数据进行分析时，统计可以提供最恰当的分析方法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8691">
                                            <p:txEl>
                                              <p:pRg st="0" end="0"/>
                                            </p:txEl>
                                          </p:spTgt>
                                        </p:tgtEl>
                                        <p:attrNameLst>
                                          <p:attrName>style.visibility</p:attrName>
                                        </p:attrNameLst>
                                      </p:cBhvr>
                                      <p:to>
                                        <p:strVal val="visible"/>
                                      </p:to>
                                    </p:set>
                                    <p:animEffect transition="in" filter="wipe(left)">
                                      <p:cBhvr>
                                        <p:cTn id="7" dur="500"/>
                                        <p:tgtEl>
                                          <p:spTgt spid="498691">
                                            <p:txEl>
                                              <p:pRg st="0" end="0"/>
                                            </p:txEl>
                                          </p:spTgt>
                                        </p:tgtEl>
                                      </p:cBhvr>
                                    </p:animEffect>
                                  </p:childTnLst>
                                  <p:subTnLst>
                                    <p:animClr clrSpc="rgb" dir="cw">
                                      <p:cBhvr override="childStyle">
                                        <p:cTn dur="1" fill="hold" display="0" masterRel="nextClick" afterEffect="1"/>
                                        <p:tgtEl>
                                          <p:spTgt spid="498691">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8691">
                                            <p:txEl>
                                              <p:pRg st="1" end="1"/>
                                            </p:txEl>
                                          </p:spTgt>
                                        </p:tgtEl>
                                        <p:attrNameLst>
                                          <p:attrName>style.visibility</p:attrName>
                                        </p:attrNameLst>
                                      </p:cBhvr>
                                      <p:to>
                                        <p:strVal val="visible"/>
                                      </p:to>
                                    </p:set>
                                    <p:animEffect transition="in" filter="wipe(left)">
                                      <p:cBhvr>
                                        <p:cTn id="12" dur="500"/>
                                        <p:tgtEl>
                                          <p:spTgt spid="498691">
                                            <p:txEl>
                                              <p:pRg st="1" end="1"/>
                                            </p:txEl>
                                          </p:spTgt>
                                        </p:tgtEl>
                                      </p:cBhvr>
                                    </p:animEffect>
                                  </p:childTnLst>
                                  <p:subTnLst>
                                    <p:animClr clrSpc="rgb" dir="cw">
                                      <p:cBhvr override="childStyle">
                                        <p:cTn dur="1" fill="hold" display="0" masterRel="nextClick" afterEffect="1"/>
                                        <p:tgtEl>
                                          <p:spTgt spid="498691">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8691">
                                            <p:txEl>
                                              <p:pRg st="2" end="2"/>
                                            </p:txEl>
                                          </p:spTgt>
                                        </p:tgtEl>
                                        <p:attrNameLst>
                                          <p:attrName>style.visibility</p:attrName>
                                        </p:attrNameLst>
                                      </p:cBhvr>
                                      <p:to>
                                        <p:strVal val="visible"/>
                                      </p:to>
                                    </p:set>
                                    <p:animEffect transition="in" filter="wipe(left)">
                                      <p:cBhvr>
                                        <p:cTn id="17" dur="500"/>
                                        <p:tgtEl>
                                          <p:spTgt spid="498691">
                                            <p:txEl>
                                              <p:pRg st="2" end="2"/>
                                            </p:txEl>
                                          </p:spTgt>
                                        </p:tgtEl>
                                      </p:cBhvr>
                                    </p:animEffect>
                                  </p:childTnLst>
                                  <p:subTnLst>
                                    <p:animClr clrSpc="rgb" dir="cw">
                                      <p:cBhvr override="childStyle">
                                        <p:cTn dur="1" fill="hold" display="0" masterRel="nextClick" afterEffect="1"/>
                                        <p:tgtEl>
                                          <p:spTgt spid="498691">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8691">
                                            <p:txEl>
                                              <p:pRg st="3" end="3"/>
                                            </p:txEl>
                                          </p:spTgt>
                                        </p:tgtEl>
                                        <p:attrNameLst>
                                          <p:attrName>style.visibility</p:attrName>
                                        </p:attrNameLst>
                                      </p:cBhvr>
                                      <p:to>
                                        <p:strVal val="visible"/>
                                      </p:to>
                                    </p:set>
                                    <p:animEffect transition="in" filter="wipe(left)">
                                      <p:cBhvr>
                                        <p:cTn id="22" dur="500"/>
                                        <p:tgtEl>
                                          <p:spTgt spid="498691">
                                            <p:txEl>
                                              <p:pRg st="3" end="3"/>
                                            </p:txEl>
                                          </p:spTgt>
                                        </p:tgtEl>
                                      </p:cBhvr>
                                    </p:animEffect>
                                  </p:childTnLst>
                                  <p:subTnLst>
                                    <p:animClr clrSpc="rgb" dir="cw">
                                      <p:cBhvr override="childStyle">
                                        <p:cTn dur="1" fill="hold" display="0" masterRel="nextClick" afterEffect="1"/>
                                        <p:tgtEl>
                                          <p:spTgt spid="498691">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297360" y="436984"/>
            <a:ext cx="6781800" cy="1066800"/>
          </a:xfrm>
        </p:spPr>
        <p:txBody>
          <a:bodyPr/>
          <a:lstStyle/>
          <a:p>
            <a:pPr>
              <a:defRPr/>
            </a:pPr>
            <a:r>
              <a:rPr lang="zh-CN" altLang="en-US" sz="4000" dirty="0">
                <a:solidFill>
                  <a:schemeClr val="bg2"/>
                </a:solidFill>
              </a:rPr>
              <a:t>学习目标</a:t>
            </a:r>
            <a:endParaRPr lang="zh-CN" altLang="en-US" dirty="0">
              <a:solidFill>
                <a:schemeClr val="bg2"/>
              </a:solidFill>
            </a:endParaRPr>
          </a:p>
        </p:txBody>
      </p:sp>
      <p:sp>
        <p:nvSpPr>
          <p:cNvPr id="6147" name="Rectangle 3"/>
          <p:cNvSpPr>
            <a:spLocks noGrp="1" noChangeArrowheads="1"/>
          </p:cNvSpPr>
          <p:nvPr>
            <p:ph type="body" idx="1"/>
          </p:nvPr>
        </p:nvSpPr>
        <p:spPr>
          <a:xfrm>
            <a:off x="611560" y="1700808"/>
            <a:ext cx="8153400" cy="4114800"/>
          </a:xfrm>
        </p:spPr>
        <p:txBody>
          <a:bodyPr/>
          <a:lstStyle/>
          <a:p>
            <a:pPr marL="609600" indent="-609600">
              <a:buFontTx/>
              <a:buAutoNum type="arabicPeriod"/>
              <a:defRPr/>
            </a:pPr>
            <a:r>
              <a:rPr lang="zh-CN" altLang="en-US" b="1" dirty="0">
                <a:solidFill>
                  <a:schemeClr val="bg2"/>
                </a:solidFill>
              </a:rPr>
              <a:t>了解数据的来源</a:t>
            </a:r>
          </a:p>
          <a:p>
            <a:pPr marL="609600" indent="-609600">
              <a:buFontTx/>
              <a:buAutoNum type="arabicPeriod"/>
              <a:defRPr/>
            </a:pPr>
            <a:r>
              <a:rPr lang="zh-CN" altLang="en-US" b="1" dirty="0">
                <a:solidFill>
                  <a:schemeClr val="bg2"/>
                </a:solidFill>
              </a:rPr>
              <a:t>了解常用搜集数据的调查方法</a:t>
            </a:r>
          </a:p>
          <a:p>
            <a:pPr marL="609600" indent="-609600">
              <a:buFontTx/>
              <a:buAutoNum type="arabicPeriod"/>
              <a:defRPr/>
            </a:pPr>
            <a:r>
              <a:rPr lang="zh-CN" altLang="en-US" b="1" dirty="0">
                <a:solidFill>
                  <a:schemeClr val="bg2"/>
                </a:solidFill>
              </a:rPr>
              <a:t>了解搜集数据的实验方法</a:t>
            </a:r>
          </a:p>
          <a:p>
            <a:pPr marL="609600" indent="-609600">
              <a:buFontTx/>
              <a:buAutoNum type="arabicPeriod"/>
              <a:defRPr/>
            </a:pPr>
            <a:r>
              <a:rPr lang="zh-CN" altLang="en-US" b="1" dirty="0">
                <a:solidFill>
                  <a:schemeClr val="bg2"/>
                </a:solidFill>
              </a:rPr>
              <a:t>理解数据的误差</a:t>
            </a: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3410" name="Rectangle 2"/>
          <p:cNvSpPr>
            <a:spLocks noChangeArrowheads="1"/>
          </p:cNvSpPr>
          <p:nvPr/>
        </p:nvSpPr>
        <p:spPr bwMode="auto">
          <a:xfrm>
            <a:off x="1295400" y="404664"/>
            <a:ext cx="6781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eaLnBrk="0" hangingPunct="0">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eaLnBrk="0" hangingPunct="0">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eaLnBrk="0" hangingPunct="0">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eaLnBrk="0" hangingPunct="0">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eaLnBrk="0" hangingPunct="0">
              <a:lnSpc>
                <a:spcPct val="95000"/>
              </a:lnSpc>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algn="ctr">
              <a:defRPr/>
            </a:pPr>
            <a:r>
              <a:rPr lang="en-US" altLang="zh-CN" sz="4000" dirty="0">
                <a:solidFill>
                  <a:schemeClr val="bg2"/>
                </a:solidFill>
                <a:latin typeface="Arial" panose="020B0604020202020204" pitchFamily="34" charset="0"/>
              </a:rPr>
              <a:t>2.4   </a:t>
            </a:r>
            <a:r>
              <a:rPr lang="zh-CN" altLang="en-US" sz="4000" dirty="0">
                <a:solidFill>
                  <a:schemeClr val="bg2"/>
                </a:solidFill>
                <a:latin typeface="Arial" panose="020B0604020202020204" pitchFamily="34" charset="0"/>
              </a:rPr>
              <a:t>数据的误差</a:t>
            </a:r>
          </a:p>
        </p:txBody>
      </p:sp>
      <p:sp>
        <p:nvSpPr>
          <p:cNvPr id="273411" name="Rectangle 3"/>
          <p:cNvSpPr>
            <a:spLocks noChangeArrowheads="1"/>
          </p:cNvSpPr>
          <p:nvPr/>
        </p:nvSpPr>
        <p:spPr bwMode="auto">
          <a:xfrm>
            <a:off x="609600" y="19812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406400" indent="-406400" eaLnBrk="0" hangingPunct="0">
              <a:spcBef>
                <a:spcPct val="20000"/>
              </a:spcBef>
              <a:defRPr kumimoji="1" sz="16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eaLnBrk="0" hangingPunct="0">
              <a:spcBef>
                <a:spcPct val="20000"/>
              </a:spcBef>
              <a:buClr>
                <a:schemeClr val="hlink"/>
              </a:buClr>
              <a:buSzPct val="65000"/>
              <a:buFont typeface="Wingdings" panose="05000000000000000000" pitchFamily="2" charset="2"/>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eaLnBrk="0" hangingPunct="0">
              <a:spcBef>
                <a:spcPct val="20000"/>
              </a:spcBef>
              <a:buClr>
                <a:schemeClr val="tx2"/>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eaLnBrk="0" hangingPunct="0">
              <a:spcBef>
                <a:spcPct val="20000"/>
              </a:spcBef>
              <a:buClr>
                <a:schemeClr val="accent1"/>
              </a:buClr>
              <a:buSzPct val="65000"/>
              <a:buFont typeface="Monotype Sort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eaLnBrk="0" hangingPunct="0">
              <a:spcBef>
                <a:spcPct val="20000"/>
              </a:spcBef>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defRPr/>
            </a:pPr>
            <a:r>
              <a:rPr lang="en-US" altLang="zh-CN" sz="3200" dirty="0">
                <a:solidFill>
                  <a:schemeClr val="bg2"/>
                </a:solidFill>
              </a:rPr>
              <a:t>2.4.1  </a:t>
            </a:r>
            <a:r>
              <a:rPr lang="zh-CN" altLang="en-US" sz="3200" dirty="0">
                <a:solidFill>
                  <a:schemeClr val="bg2"/>
                </a:solidFill>
              </a:rPr>
              <a:t>抽样误差</a:t>
            </a:r>
          </a:p>
          <a:p>
            <a:pPr>
              <a:defRPr/>
            </a:pPr>
            <a:r>
              <a:rPr lang="en-US" altLang="zh-CN" sz="3200" dirty="0">
                <a:solidFill>
                  <a:schemeClr val="bg2"/>
                </a:solidFill>
              </a:rPr>
              <a:t>2.4.2  </a:t>
            </a:r>
            <a:r>
              <a:rPr lang="zh-CN" altLang="en-US" sz="3200" dirty="0">
                <a:solidFill>
                  <a:schemeClr val="bg2"/>
                </a:solidFill>
              </a:rPr>
              <a:t>非抽样误差</a:t>
            </a:r>
          </a:p>
          <a:p>
            <a:pPr>
              <a:defRPr/>
            </a:pPr>
            <a:r>
              <a:rPr lang="en-US" altLang="zh-CN" sz="3200" dirty="0">
                <a:solidFill>
                  <a:schemeClr val="bg2"/>
                </a:solidFill>
              </a:rPr>
              <a:t>2.4.3  </a:t>
            </a:r>
            <a:r>
              <a:rPr lang="zh-CN" altLang="en-US" sz="3200" dirty="0">
                <a:solidFill>
                  <a:schemeClr val="bg2"/>
                </a:solidFill>
              </a:rPr>
              <a:t>误差的控制</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a:xfrm>
            <a:off x="1259632" y="0"/>
            <a:ext cx="6781800" cy="1066800"/>
          </a:xfrm>
        </p:spPr>
        <p:txBody>
          <a:bodyPr/>
          <a:lstStyle/>
          <a:p>
            <a:pPr>
              <a:defRPr/>
            </a:pPr>
            <a:r>
              <a:rPr lang="zh-CN" altLang="en-US" sz="3600" dirty="0">
                <a:solidFill>
                  <a:schemeClr val="bg2"/>
                </a:solidFill>
                <a:latin typeface="Arial" panose="020B0604020202020204" pitchFamily="34" charset="0"/>
              </a:rPr>
              <a:t>数据的误差</a:t>
            </a:r>
          </a:p>
        </p:txBody>
      </p:sp>
      <p:graphicFrame>
        <p:nvGraphicFramePr>
          <p:cNvPr id="80899" name="Object 3"/>
          <p:cNvGraphicFramePr>
            <a:graphicFrameLocks noChangeAspect="1"/>
          </p:cNvGraphicFramePr>
          <p:nvPr>
            <p:extLst>
              <p:ext uri="{D42A27DB-BD31-4B8C-83A1-F6EECF244321}">
                <p14:modId xmlns:p14="http://schemas.microsoft.com/office/powerpoint/2010/main" val="3625715686"/>
              </p:ext>
            </p:extLst>
          </p:nvPr>
        </p:nvGraphicFramePr>
        <p:xfrm>
          <a:off x="547688" y="2081213"/>
          <a:ext cx="8234362" cy="4178300"/>
        </p:xfrm>
        <a:graphic>
          <a:graphicData uri="http://schemas.openxmlformats.org/presentationml/2006/ole">
            <mc:AlternateContent xmlns:mc="http://schemas.openxmlformats.org/markup-compatibility/2006">
              <mc:Choice xmlns:v="urn:schemas-microsoft-com:vml" Requires="v">
                <p:oleObj spid="_x0000_s80906" name="Organization Chart" r:id="rId4" imgW="1562040" imgH="672840" progId="OrgPlusWOPX.4">
                  <p:embed followColorScheme="full"/>
                </p:oleObj>
              </mc:Choice>
              <mc:Fallback>
                <p:oleObj name="Organization Chart" r:id="rId4" imgW="1562040" imgH="672840" progId="OrgPlusWOPX.4">
                  <p:embed followColorScheme="full"/>
                  <p:pic>
                    <p:nvPicPr>
                      <p:cNvPr id="0" name="Object 3"/>
                      <p:cNvPicPr>
                        <a:picLocks noChangeAspect="1" noChangeArrowheads="1"/>
                      </p:cNvPicPr>
                      <p:nvPr/>
                    </p:nvPicPr>
                    <p:blipFill>
                      <a:blip r:embed="rId5"/>
                      <a:srcRect/>
                      <a:stretch>
                        <a:fillRect/>
                      </a:stretch>
                    </p:blipFill>
                    <p:spPr bwMode="auto">
                      <a:xfrm>
                        <a:off x="547688" y="2081213"/>
                        <a:ext cx="8234362" cy="417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42397C4E-0D36-42CE-BC57-CC6099BC8FA5}"/>
              </a:ext>
            </a:extLst>
          </p:cNvPr>
          <p:cNvSpPr txBox="1"/>
          <p:nvPr/>
        </p:nvSpPr>
        <p:spPr>
          <a:xfrm>
            <a:off x="447179" y="1061028"/>
            <a:ext cx="8342014" cy="830997"/>
          </a:xfrm>
          <a:prstGeom prst="rect">
            <a:avLst/>
          </a:prstGeom>
          <a:noFill/>
        </p:spPr>
        <p:txBody>
          <a:bodyPr wrap="square" rtlCol="0">
            <a:spAutoFit/>
          </a:bodyPr>
          <a:lstStyle/>
          <a:p>
            <a:pPr indent="720000"/>
            <a:r>
              <a:rPr lang="zh-CN" altLang="en-US" sz="2400" dirty="0">
                <a:solidFill>
                  <a:schemeClr val="bg2"/>
                </a:solidFill>
                <a:latin typeface="+mj-ea"/>
                <a:ea typeface="+mj-ea"/>
              </a:rPr>
              <a:t>数据的误差指的是通过调查搜集到的数据与研究对象真实结果的差异（即统计值与参数之间的差异）。</a:t>
            </a:r>
          </a:p>
        </p:txBody>
      </p:sp>
    </p:spTree>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a:xfrm>
            <a:off x="1257300" y="620688"/>
            <a:ext cx="6781800" cy="990600"/>
          </a:xfrm>
        </p:spPr>
        <p:txBody>
          <a:bodyPr/>
          <a:lstStyle/>
          <a:p>
            <a:pPr>
              <a:defRPr/>
            </a:pPr>
            <a:r>
              <a:rPr lang="zh-CN" altLang="en-US" sz="4000" dirty="0">
                <a:solidFill>
                  <a:schemeClr val="bg2"/>
                </a:solidFill>
              </a:rPr>
              <a:t>抽样误差</a:t>
            </a: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sampling error</a:t>
            </a:r>
            <a:r>
              <a:rPr lang="en-US" altLang="zh-CN" sz="3600" dirty="0">
                <a:solidFill>
                  <a:schemeClr val="bg2"/>
                </a:solidFill>
                <a:latin typeface="Arial" panose="020B0604020202020204" pitchFamily="34" charset="0"/>
              </a:rPr>
              <a:t>)</a:t>
            </a:r>
          </a:p>
        </p:txBody>
      </p:sp>
      <p:sp>
        <p:nvSpPr>
          <p:cNvPr id="504835" name="Rectangle 3"/>
          <p:cNvSpPr>
            <a:spLocks noGrp="1" noChangeArrowheads="1"/>
          </p:cNvSpPr>
          <p:nvPr>
            <p:ph type="body" idx="1"/>
          </p:nvPr>
        </p:nvSpPr>
        <p:spPr>
          <a:xfrm>
            <a:off x="533400" y="1752600"/>
            <a:ext cx="8229600" cy="4267200"/>
          </a:xfrm>
        </p:spPr>
        <p:txBody>
          <a:bodyPr/>
          <a:lstStyle/>
          <a:p>
            <a:pPr marL="609600" indent="-609600">
              <a:buFontTx/>
              <a:buAutoNum type="arabicPeriod"/>
              <a:defRPr/>
            </a:pPr>
            <a:r>
              <a:rPr lang="zh-CN" altLang="en-US" dirty="0">
                <a:solidFill>
                  <a:schemeClr val="bg2"/>
                </a:solidFill>
              </a:rPr>
              <a:t>由于抽样的随机性所带来的误差 。</a:t>
            </a:r>
          </a:p>
          <a:p>
            <a:pPr marL="609600" indent="-609600">
              <a:buFontTx/>
              <a:buAutoNum type="arabicPeriod"/>
              <a:defRPr/>
            </a:pPr>
            <a:r>
              <a:rPr lang="zh-CN" altLang="en-US" dirty="0">
                <a:solidFill>
                  <a:schemeClr val="bg2"/>
                </a:solidFill>
              </a:rPr>
              <a:t>所有样本可能的结果与总体真值之间的平均性差异。 </a:t>
            </a:r>
          </a:p>
          <a:p>
            <a:pPr marL="609600" indent="-609600">
              <a:buFontTx/>
              <a:buAutoNum type="arabicPeriod"/>
              <a:defRPr/>
            </a:pPr>
            <a:r>
              <a:rPr lang="zh-CN" altLang="en-US" dirty="0">
                <a:solidFill>
                  <a:schemeClr val="bg2"/>
                </a:solidFill>
              </a:rPr>
              <a:t>影响抽样误差的大小的因素</a:t>
            </a:r>
          </a:p>
          <a:p>
            <a:pPr marL="1219200" lvl="1" indent="-533400">
              <a:defRPr/>
            </a:pPr>
            <a:r>
              <a:rPr lang="zh-CN" altLang="en-US" dirty="0">
                <a:solidFill>
                  <a:schemeClr val="bg2"/>
                </a:solidFill>
              </a:rPr>
              <a:t>样本量的大小</a:t>
            </a:r>
          </a:p>
          <a:p>
            <a:pPr marL="1219200" lvl="1" indent="-533400">
              <a:defRPr/>
            </a:pPr>
            <a:r>
              <a:rPr lang="zh-CN" altLang="en-US" dirty="0">
                <a:solidFill>
                  <a:schemeClr val="bg2"/>
                </a:solidFill>
              </a:rPr>
              <a:t>总体的变异性</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animEffect transition="in" filter="wipe(left)">
                                      <p:cBhvr>
                                        <p:cTn id="7" dur="500"/>
                                        <p:tgtEl>
                                          <p:spTgt spid="504835">
                                            <p:txEl>
                                              <p:pRg st="0" end="0"/>
                                            </p:txEl>
                                          </p:spTgt>
                                        </p:tgtEl>
                                      </p:cBhvr>
                                    </p:animEffect>
                                  </p:childTnLst>
                                  <p:subTnLst>
                                    <p:animClr clrSpc="rgb" dir="cw">
                                      <p:cBhvr override="childStyle">
                                        <p:cTn dur="1" fill="hold" display="0" masterRel="nextClick" afterEffect="1"/>
                                        <p:tgtEl>
                                          <p:spTgt spid="504835">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4835">
                                            <p:txEl>
                                              <p:pRg st="1" end="1"/>
                                            </p:txEl>
                                          </p:spTgt>
                                        </p:tgtEl>
                                        <p:attrNameLst>
                                          <p:attrName>style.visibility</p:attrName>
                                        </p:attrNameLst>
                                      </p:cBhvr>
                                      <p:to>
                                        <p:strVal val="visible"/>
                                      </p:to>
                                    </p:set>
                                    <p:animEffect transition="in" filter="wipe(left)">
                                      <p:cBhvr>
                                        <p:cTn id="12" dur="500"/>
                                        <p:tgtEl>
                                          <p:spTgt spid="504835">
                                            <p:txEl>
                                              <p:pRg st="1" end="1"/>
                                            </p:txEl>
                                          </p:spTgt>
                                        </p:tgtEl>
                                      </p:cBhvr>
                                    </p:animEffect>
                                  </p:childTnLst>
                                  <p:subTnLst>
                                    <p:animClr clrSpc="rgb" dir="cw">
                                      <p:cBhvr override="childStyle">
                                        <p:cTn dur="1" fill="hold" display="0" masterRel="nextClick" afterEffect="1"/>
                                        <p:tgtEl>
                                          <p:spTgt spid="504835">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4835">
                                            <p:txEl>
                                              <p:pRg st="2" end="2"/>
                                            </p:txEl>
                                          </p:spTgt>
                                        </p:tgtEl>
                                        <p:attrNameLst>
                                          <p:attrName>style.visibility</p:attrName>
                                        </p:attrNameLst>
                                      </p:cBhvr>
                                      <p:to>
                                        <p:strVal val="visible"/>
                                      </p:to>
                                    </p:set>
                                    <p:animEffect transition="in" filter="wipe(left)">
                                      <p:cBhvr>
                                        <p:cTn id="17" dur="500"/>
                                        <p:tgtEl>
                                          <p:spTgt spid="504835">
                                            <p:txEl>
                                              <p:pRg st="2" end="2"/>
                                            </p:txEl>
                                          </p:spTgt>
                                        </p:tgtEl>
                                      </p:cBhvr>
                                    </p:animEffect>
                                  </p:childTnLst>
                                  <p:subTnLst>
                                    <p:animClr clrSpc="rgb" dir="cw">
                                      <p:cBhvr override="childStyle">
                                        <p:cTn dur="1" fill="hold" display="0" masterRel="nextClick" afterEffect="1"/>
                                        <p:tgtEl>
                                          <p:spTgt spid="504835">
                                            <p:txEl>
                                              <p:pRg st="2" end="2"/>
                                            </p:txEl>
                                          </p:spTgt>
                                        </p:tgtEl>
                                        <p:attrNameLst>
                                          <p:attrName>ppt_c</p:attrName>
                                        </p:attrNameLst>
                                      </p:cBhvr>
                                      <p:to>
                                        <a:schemeClr val="folHlink"/>
                                      </p:to>
                                    </p:animClr>
                                  </p:subTnLst>
                                </p:cTn>
                              </p:par>
                              <p:par>
                                <p:cTn id="18" presetID="22" presetClass="entr" presetSubtype="8" fill="hold" grpId="0" nodeType="withEffect">
                                  <p:stCondLst>
                                    <p:cond delay="0"/>
                                  </p:stCondLst>
                                  <p:childTnLst>
                                    <p:set>
                                      <p:cBhvr>
                                        <p:cTn id="19" dur="1" fill="hold">
                                          <p:stCondLst>
                                            <p:cond delay="0"/>
                                          </p:stCondLst>
                                        </p:cTn>
                                        <p:tgtEl>
                                          <p:spTgt spid="504835">
                                            <p:txEl>
                                              <p:pRg st="3" end="3"/>
                                            </p:txEl>
                                          </p:spTgt>
                                        </p:tgtEl>
                                        <p:attrNameLst>
                                          <p:attrName>style.visibility</p:attrName>
                                        </p:attrNameLst>
                                      </p:cBhvr>
                                      <p:to>
                                        <p:strVal val="visible"/>
                                      </p:to>
                                    </p:set>
                                    <p:animEffect transition="in" filter="wipe(left)">
                                      <p:cBhvr>
                                        <p:cTn id="20" dur="500"/>
                                        <p:tgtEl>
                                          <p:spTgt spid="504835">
                                            <p:txEl>
                                              <p:pRg st="3" end="3"/>
                                            </p:txEl>
                                          </p:spTgt>
                                        </p:tgtEl>
                                      </p:cBhvr>
                                    </p:animEffect>
                                  </p:childTnLst>
                                  <p:subTnLst>
                                    <p:animClr clrSpc="rgb" dir="cw">
                                      <p:cBhvr override="childStyle">
                                        <p:cTn dur="1" fill="hold" display="0" masterRel="nextClick" afterEffect="1"/>
                                        <p:tgtEl>
                                          <p:spTgt spid="504835">
                                            <p:txEl>
                                              <p:pRg st="3" end="3"/>
                                            </p:txEl>
                                          </p:spTgt>
                                        </p:tgtEl>
                                        <p:attrNameLst>
                                          <p:attrName>ppt_c</p:attrName>
                                        </p:attrNameLst>
                                      </p:cBhvr>
                                      <p:to>
                                        <a:schemeClr val="folHlink"/>
                                      </p:to>
                                    </p:animClr>
                                  </p:subTnLst>
                                </p:cTn>
                              </p:par>
                              <p:par>
                                <p:cTn id="21" presetID="22" presetClass="entr" presetSubtype="8" fill="hold" grpId="0" nodeType="withEffect">
                                  <p:stCondLst>
                                    <p:cond delay="0"/>
                                  </p:stCondLst>
                                  <p:childTnLst>
                                    <p:set>
                                      <p:cBhvr>
                                        <p:cTn id="22" dur="1" fill="hold">
                                          <p:stCondLst>
                                            <p:cond delay="0"/>
                                          </p:stCondLst>
                                        </p:cTn>
                                        <p:tgtEl>
                                          <p:spTgt spid="504835">
                                            <p:txEl>
                                              <p:pRg st="4" end="4"/>
                                            </p:txEl>
                                          </p:spTgt>
                                        </p:tgtEl>
                                        <p:attrNameLst>
                                          <p:attrName>style.visibility</p:attrName>
                                        </p:attrNameLst>
                                      </p:cBhvr>
                                      <p:to>
                                        <p:strVal val="visible"/>
                                      </p:to>
                                    </p:set>
                                    <p:animEffect transition="in" filter="wipe(left)">
                                      <p:cBhvr>
                                        <p:cTn id="23" dur="500"/>
                                        <p:tgtEl>
                                          <p:spTgt spid="504835">
                                            <p:txEl>
                                              <p:pRg st="4" end="4"/>
                                            </p:txEl>
                                          </p:spTgt>
                                        </p:tgtEl>
                                      </p:cBhvr>
                                    </p:animEffect>
                                  </p:childTnLst>
                                  <p:subTnLst>
                                    <p:animClr clrSpc="rgb" dir="cw">
                                      <p:cBhvr override="childStyle">
                                        <p:cTn dur="1" fill="hold" display="0" masterRel="nextClick" afterEffect="1"/>
                                        <p:tgtEl>
                                          <p:spTgt spid="504835">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755576" y="304800"/>
            <a:ext cx="7931224" cy="1447800"/>
          </a:xfrm>
        </p:spPr>
        <p:txBody>
          <a:bodyPr/>
          <a:lstStyle/>
          <a:p>
            <a:pPr>
              <a:defRPr/>
            </a:pPr>
            <a:r>
              <a:rPr lang="zh-CN" altLang="en-US" sz="4000" dirty="0">
                <a:solidFill>
                  <a:schemeClr val="bg2"/>
                </a:solidFill>
              </a:rPr>
              <a:t>非抽样误差</a:t>
            </a: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non-sampling error</a:t>
            </a:r>
            <a:r>
              <a:rPr lang="en-US" altLang="zh-CN" sz="3600" dirty="0">
                <a:solidFill>
                  <a:schemeClr val="bg2"/>
                </a:solidFill>
                <a:latin typeface="Arial" panose="020B0604020202020204" pitchFamily="34" charset="0"/>
              </a:rPr>
              <a:t>)</a:t>
            </a:r>
          </a:p>
        </p:txBody>
      </p:sp>
      <p:sp>
        <p:nvSpPr>
          <p:cNvPr id="502787" name="Rectangle 3"/>
          <p:cNvSpPr>
            <a:spLocks noGrp="1" noChangeArrowheads="1"/>
          </p:cNvSpPr>
          <p:nvPr>
            <p:ph type="body" idx="1"/>
          </p:nvPr>
        </p:nvSpPr>
        <p:spPr>
          <a:xfrm>
            <a:off x="533400" y="1752600"/>
            <a:ext cx="8229600" cy="4267200"/>
          </a:xfrm>
        </p:spPr>
        <p:txBody>
          <a:bodyPr/>
          <a:lstStyle/>
          <a:p>
            <a:pPr marL="609600" indent="-609600">
              <a:buFontTx/>
              <a:buAutoNum type="arabicPeriod"/>
              <a:defRPr/>
            </a:pPr>
            <a:r>
              <a:rPr lang="zh-CN" altLang="en-US" dirty="0">
                <a:solidFill>
                  <a:schemeClr val="bg2"/>
                </a:solidFill>
              </a:rPr>
              <a:t>相对抽样误差而言</a:t>
            </a:r>
          </a:p>
          <a:p>
            <a:pPr marL="609600" indent="-609600">
              <a:buFontTx/>
              <a:buAutoNum type="arabicPeriod"/>
              <a:defRPr/>
            </a:pPr>
            <a:r>
              <a:rPr lang="zh-CN" altLang="en-US" dirty="0">
                <a:solidFill>
                  <a:schemeClr val="bg2"/>
                </a:solidFill>
              </a:rPr>
              <a:t>除抽样误差之外的，由于其他原因造成的样本观察结果与总体参数值之间的差异</a:t>
            </a:r>
          </a:p>
          <a:p>
            <a:pPr marL="609600" indent="-609600">
              <a:buFontTx/>
              <a:buAutoNum type="arabicPeriod"/>
              <a:defRPr/>
            </a:pPr>
            <a:r>
              <a:rPr lang="zh-CN" altLang="en-US" dirty="0">
                <a:solidFill>
                  <a:schemeClr val="bg2"/>
                </a:solidFill>
              </a:rPr>
              <a:t>存在于所有的调查之中</a:t>
            </a:r>
          </a:p>
          <a:p>
            <a:pPr marL="1219200" lvl="1" indent="-533400">
              <a:defRPr/>
            </a:pPr>
            <a:r>
              <a:rPr lang="zh-CN" altLang="en-US" dirty="0">
                <a:solidFill>
                  <a:schemeClr val="bg2"/>
                </a:solidFill>
              </a:rPr>
              <a:t>概率抽样，非概率抽样，普查</a:t>
            </a:r>
            <a:endParaRPr lang="en-US" altLang="zh-CN" dirty="0">
              <a:solidFill>
                <a:schemeClr val="bg2"/>
              </a:solidFill>
            </a:endParaRPr>
          </a:p>
          <a:p>
            <a:pPr marL="1219200" lvl="1" indent="-533400">
              <a:defRPr/>
            </a:pPr>
            <a:r>
              <a:rPr lang="zh-CN" altLang="en-US" dirty="0">
                <a:solidFill>
                  <a:schemeClr val="bg2"/>
                </a:solidFill>
              </a:rPr>
              <a:t>有</a:t>
            </a:r>
            <a:r>
              <a:rPr lang="zh-CN" altLang="en-US" dirty="0">
                <a:solidFill>
                  <a:srgbClr val="FF0000"/>
                </a:solidFill>
              </a:rPr>
              <a:t>抽样框误差、回答误差、无回答误差、调查员误差、测量误差</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animEffect transition="in" filter="wipe(left)">
                                      <p:cBhvr>
                                        <p:cTn id="7" dur="500"/>
                                        <p:tgtEl>
                                          <p:spTgt spid="502787">
                                            <p:txEl>
                                              <p:pRg st="0" end="0"/>
                                            </p:txEl>
                                          </p:spTgt>
                                        </p:tgtEl>
                                      </p:cBhvr>
                                    </p:animEffect>
                                  </p:childTnLst>
                                  <p:subTnLst>
                                    <p:animClr clrSpc="rgb" dir="cw">
                                      <p:cBhvr override="childStyle">
                                        <p:cTn dur="1" fill="hold" display="0" masterRel="nextClick" afterEffect="1"/>
                                        <p:tgtEl>
                                          <p:spTgt spid="502787">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2787">
                                            <p:txEl>
                                              <p:pRg st="1" end="1"/>
                                            </p:txEl>
                                          </p:spTgt>
                                        </p:tgtEl>
                                        <p:attrNameLst>
                                          <p:attrName>style.visibility</p:attrName>
                                        </p:attrNameLst>
                                      </p:cBhvr>
                                      <p:to>
                                        <p:strVal val="visible"/>
                                      </p:to>
                                    </p:set>
                                    <p:animEffect transition="in" filter="wipe(left)">
                                      <p:cBhvr>
                                        <p:cTn id="12" dur="500"/>
                                        <p:tgtEl>
                                          <p:spTgt spid="502787">
                                            <p:txEl>
                                              <p:pRg st="1" end="1"/>
                                            </p:txEl>
                                          </p:spTgt>
                                        </p:tgtEl>
                                      </p:cBhvr>
                                    </p:animEffect>
                                  </p:childTnLst>
                                  <p:subTnLst>
                                    <p:animClr clrSpc="rgb" dir="cw">
                                      <p:cBhvr override="childStyle">
                                        <p:cTn dur="1" fill="hold" display="0" masterRel="nextClick" afterEffect="1"/>
                                        <p:tgtEl>
                                          <p:spTgt spid="502787">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787">
                                            <p:txEl>
                                              <p:pRg st="2" end="2"/>
                                            </p:txEl>
                                          </p:spTgt>
                                        </p:tgtEl>
                                        <p:attrNameLst>
                                          <p:attrName>style.visibility</p:attrName>
                                        </p:attrNameLst>
                                      </p:cBhvr>
                                      <p:to>
                                        <p:strVal val="visible"/>
                                      </p:to>
                                    </p:set>
                                    <p:animEffect transition="in" filter="wipe(left)">
                                      <p:cBhvr>
                                        <p:cTn id="17" dur="500"/>
                                        <p:tgtEl>
                                          <p:spTgt spid="502787">
                                            <p:txEl>
                                              <p:pRg st="2" end="2"/>
                                            </p:txEl>
                                          </p:spTgt>
                                        </p:tgtEl>
                                      </p:cBhvr>
                                    </p:animEffect>
                                  </p:childTnLst>
                                  <p:subTnLst>
                                    <p:animClr clrSpc="rgb" dir="cw">
                                      <p:cBhvr override="childStyle">
                                        <p:cTn dur="1" fill="hold" display="0" masterRel="nextClick" afterEffect="1"/>
                                        <p:tgtEl>
                                          <p:spTgt spid="502787">
                                            <p:txEl>
                                              <p:pRg st="2" end="2"/>
                                            </p:txEl>
                                          </p:spTgt>
                                        </p:tgtEl>
                                        <p:attrNameLst>
                                          <p:attrName>ppt_c</p:attrName>
                                        </p:attrNameLst>
                                      </p:cBhvr>
                                      <p:to>
                                        <a:schemeClr val="folHlink"/>
                                      </p:to>
                                    </p:animClr>
                                  </p:subTnLst>
                                </p:cTn>
                              </p:par>
                              <p:par>
                                <p:cTn id="18" presetID="22" presetClass="entr" presetSubtype="8" fill="hold" grpId="0" nodeType="withEffect">
                                  <p:stCondLst>
                                    <p:cond delay="0"/>
                                  </p:stCondLst>
                                  <p:childTnLst>
                                    <p:set>
                                      <p:cBhvr>
                                        <p:cTn id="19" dur="1" fill="hold">
                                          <p:stCondLst>
                                            <p:cond delay="0"/>
                                          </p:stCondLst>
                                        </p:cTn>
                                        <p:tgtEl>
                                          <p:spTgt spid="502787">
                                            <p:txEl>
                                              <p:pRg st="3" end="3"/>
                                            </p:txEl>
                                          </p:spTgt>
                                        </p:tgtEl>
                                        <p:attrNameLst>
                                          <p:attrName>style.visibility</p:attrName>
                                        </p:attrNameLst>
                                      </p:cBhvr>
                                      <p:to>
                                        <p:strVal val="visible"/>
                                      </p:to>
                                    </p:set>
                                    <p:animEffect transition="in" filter="wipe(left)">
                                      <p:cBhvr>
                                        <p:cTn id="20" dur="500"/>
                                        <p:tgtEl>
                                          <p:spTgt spid="502787">
                                            <p:txEl>
                                              <p:pRg st="3" end="3"/>
                                            </p:txEl>
                                          </p:spTgt>
                                        </p:tgtEl>
                                      </p:cBhvr>
                                    </p:animEffect>
                                  </p:childTnLst>
                                  <p:subTnLst>
                                    <p:animClr clrSpc="rgb" dir="cw">
                                      <p:cBhvr override="childStyle">
                                        <p:cTn dur="1" fill="hold" display="0" masterRel="nextClick" afterEffect="1"/>
                                        <p:tgtEl>
                                          <p:spTgt spid="502787">
                                            <p:txEl>
                                              <p:pRg st="3" end="3"/>
                                            </p:txEl>
                                          </p:spTgt>
                                        </p:tgtEl>
                                        <p:attrNameLst>
                                          <p:attrName>ppt_c</p:attrName>
                                        </p:attrNameLst>
                                      </p:cBhvr>
                                      <p:to>
                                        <a:schemeClr val="folHlink"/>
                                      </p:to>
                                    </p:animClr>
                                  </p:subTnLst>
                                </p:cTn>
                              </p:par>
                              <p:par>
                                <p:cTn id="21" presetID="22" presetClass="entr" presetSubtype="8" fill="hold" grpId="0" nodeType="withEffect">
                                  <p:stCondLst>
                                    <p:cond delay="0"/>
                                  </p:stCondLst>
                                  <p:childTnLst>
                                    <p:set>
                                      <p:cBhvr>
                                        <p:cTn id="22" dur="1" fill="hold">
                                          <p:stCondLst>
                                            <p:cond delay="0"/>
                                          </p:stCondLst>
                                        </p:cTn>
                                        <p:tgtEl>
                                          <p:spTgt spid="502787">
                                            <p:txEl>
                                              <p:pRg st="4" end="4"/>
                                            </p:txEl>
                                          </p:spTgt>
                                        </p:tgtEl>
                                        <p:attrNameLst>
                                          <p:attrName>style.visibility</p:attrName>
                                        </p:attrNameLst>
                                      </p:cBhvr>
                                      <p:to>
                                        <p:strVal val="visible"/>
                                      </p:to>
                                    </p:set>
                                    <p:animEffect transition="in" filter="wipe(left)">
                                      <p:cBhvr>
                                        <p:cTn id="23" dur="500"/>
                                        <p:tgtEl>
                                          <p:spTgt spid="502787">
                                            <p:txEl>
                                              <p:pRg st="4" end="4"/>
                                            </p:txEl>
                                          </p:spTgt>
                                        </p:tgtEl>
                                      </p:cBhvr>
                                    </p:animEffect>
                                  </p:childTnLst>
                                  <p:subTnLst>
                                    <p:animClr clrSpc="rgb" dir="cw">
                                      <p:cBhvr override="childStyle">
                                        <p:cTn dur="1" fill="hold" display="0" masterRel="nextClick" afterEffect="1"/>
                                        <p:tgtEl>
                                          <p:spTgt spid="502787">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a:xfrm>
            <a:off x="1259632" y="404664"/>
            <a:ext cx="6781800" cy="990600"/>
          </a:xfrm>
        </p:spPr>
        <p:txBody>
          <a:bodyPr/>
          <a:lstStyle/>
          <a:p>
            <a:pPr>
              <a:defRPr/>
            </a:pPr>
            <a:r>
              <a:rPr lang="zh-CN" altLang="en-US" sz="4000">
                <a:solidFill>
                  <a:schemeClr val="bg2"/>
                </a:solidFill>
              </a:rPr>
              <a:t>误差的控制</a:t>
            </a:r>
            <a:endParaRPr lang="zh-CN" altLang="en-US" sz="3600">
              <a:solidFill>
                <a:schemeClr val="bg2"/>
              </a:solidFill>
              <a:latin typeface="Arial" panose="020B0604020202020204" pitchFamily="34" charset="0"/>
            </a:endParaRPr>
          </a:p>
        </p:txBody>
      </p:sp>
      <p:sp>
        <p:nvSpPr>
          <p:cNvPr id="506883" name="Rectangle 3"/>
          <p:cNvSpPr>
            <a:spLocks noGrp="1" noChangeArrowheads="1"/>
          </p:cNvSpPr>
          <p:nvPr>
            <p:ph type="body" idx="1"/>
          </p:nvPr>
        </p:nvSpPr>
        <p:spPr>
          <a:xfrm>
            <a:off x="536104" y="1780456"/>
            <a:ext cx="8229600" cy="4343400"/>
          </a:xfrm>
        </p:spPr>
        <p:txBody>
          <a:bodyPr/>
          <a:lstStyle/>
          <a:p>
            <a:pPr marL="609600" indent="-609600">
              <a:buFontTx/>
              <a:buAutoNum type="arabicPeriod"/>
              <a:defRPr/>
            </a:pPr>
            <a:r>
              <a:rPr lang="zh-CN" altLang="en-US" dirty="0">
                <a:solidFill>
                  <a:schemeClr val="bg2"/>
                </a:solidFill>
              </a:rPr>
              <a:t>抽样误差可计算和控制</a:t>
            </a:r>
          </a:p>
          <a:p>
            <a:pPr marL="609600" indent="-609600">
              <a:buFontTx/>
              <a:buAutoNum type="arabicPeriod"/>
              <a:defRPr/>
            </a:pPr>
            <a:r>
              <a:rPr lang="zh-CN" altLang="en-US" dirty="0">
                <a:solidFill>
                  <a:schemeClr val="bg2"/>
                </a:solidFill>
              </a:rPr>
              <a:t>非抽样误差的控制</a:t>
            </a:r>
          </a:p>
          <a:p>
            <a:pPr marL="1219200" lvl="1" indent="-533400">
              <a:defRPr/>
            </a:pPr>
            <a:r>
              <a:rPr lang="zh-CN" altLang="en-US" dirty="0">
                <a:solidFill>
                  <a:schemeClr val="bg2"/>
                </a:solidFill>
                <a:latin typeface="Times New Roman" panose="02020603050405020304" pitchFamily="18" charset="0"/>
              </a:rPr>
              <a:t>调查员的挑选</a:t>
            </a:r>
          </a:p>
          <a:p>
            <a:pPr marL="1219200" lvl="1" indent="-533400">
              <a:defRPr/>
            </a:pPr>
            <a:r>
              <a:rPr lang="zh-CN" altLang="en-US" dirty="0">
                <a:solidFill>
                  <a:schemeClr val="bg2"/>
                </a:solidFill>
                <a:latin typeface="Times New Roman" panose="02020603050405020304" pitchFamily="18" charset="0"/>
              </a:rPr>
              <a:t>调查员的培训</a:t>
            </a:r>
          </a:p>
          <a:p>
            <a:pPr marL="1219200" lvl="1" indent="-533400">
              <a:defRPr/>
            </a:pPr>
            <a:r>
              <a:rPr lang="zh-CN" altLang="en-US" dirty="0">
                <a:solidFill>
                  <a:schemeClr val="bg2"/>
                </a:solidFill>
                <a:latin typeface="Times New Roman" panose="02020603050405020304" pitchFamily="18" charset="0"/>
              </a:rPr>
              <a:t>督导员的调查专业水平</a:t>
            </a:r>
          </a:p>
          <a:p>
            <a:pPr marL="1219200" lvl="1" indent="-533400">
              <a:defRPr/>
            </a:pPr>
            <a:r>
              <a:rPr lang="zh-CN" altLang="en-US" dirty="0">
                <a:solidFill>
                  <a:schemeClr val="bg2"/>
                </a:solidFill>
                <a:latin typeface="Times New Roman" panose="02020603050405020304" pitchFamily="18" charset="0"/>
              </a:rPr>
              <a:t>调查过程控制</a:t>
            </a:r>
          </a:p>
          <a:p>
            <a:pPr marL="1543050" lvl="2" indent="-457200">
              <a:defRPr/>
            </a:pPr>
            <a:r>
              <a:rPr lang="zh-CN" altLang="en-US" dirty="0">
                <a:solidFill>
                  <a:schemeClr val="bg2"/>
                </a:solidFill>
                <a:latin typeface="Times New Roman" panose="02020603050405020304" pitchFamily="18" charset="0"/>
              </a:rPr>
              <a:t>调查结果进行检验、评估</a:t>
            </a:r>
          </a:p>
          <a:p>
            <a:pPr marL="1543050" lvl="2" indent="-457200">
              <a:defRPr/>
            </a:pPr>
            <a:r>
              <a:rPr lang="zh-CN" altLang="en-US" dirty="0">
                <a:solidFill>
                  <a:schemeClr val="bg2"/>
                </a:solidFill>
                <a:latin typeface="Times New Roman" panose="02020603050405020304" pitchFamily="18" charset="0"/>
              </a:rPr>
              <a:t>现场调查人员进行奖惩的制度</a:t>
            </a:r>
            <a:endParaRPr lang="zh-CN" altLang="en-US" dirty="0">
              <a:solidFill>
                <a:schemeClr val="bg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83">
                                            <p:txEl>
                                              <p:pRg st="0" end="0"/>
                                            </p:txEl>
                                          </p:spTgt>
                                        </p:tgtEl>
                                        <p:attrNameLst>
                                          <p:attrName>style.visibility</p:attrName>
                                        </p:attrNameLst>
                                      </p:cBhvr>
                                      <p:to>
                                        <p:strVal val="visible"/>
                                      </p:to>
                                    </p:set>
                                    <p:animEffect transition="in" filter="wipe(left)">
                                      <p:cBhvr>
                                        <p:cTn id="7" dur="500"/>
                                        <p:tgtEl>
                                          <p:spTgt spid="506883">
                                            <p:txEl>
                                              <p:pRg st="0" end="0"/>
                                            </p:txEl>
                                          </p:spTgt>
                                        </p:tgtEl>
                                      </p:cBhvr>
                                    </p:animEffect>
                                  </p:childTnLst>
                                  <p:subTnLst>
                                    <p:animClr clrSpc="rgb" dir="cw">
                                      <p:cBhvr override="childStyle">
                                        <p:cTn dur="1" fill="hold" display="0" masterRel="nextClick" afterEffect="1"/>
                                        <p:tgtEl>
                                          <p:spTgt spid="506883">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6883">
                                            <p:txEl>
                                              <p:pRg st="1" end="1"/>
                                            </p:txEl>
                                          </p:spTgt>
                                        </p:tgtEl>
                                        <p:attrNameLst>
                                          <p:attrName>style.visibility</p:attrName>
                                        </p:attrNameLst>
                                      </p:cBhvr>
                                      <p:to>
                                        <p:strVal val="visible"/>
                                      </p:to>
                                    </p:set>
                                    <p:animEffect transition="in" filter="wipe(left)">
                                      <p:cBhvr>
                                        <p:cTn id="12" dur="500"/>
                                        <p:tgtEl>
                                          <p:spTgt spid="506883">
                                            <p:txEl>
                                              <p:pRg st="1" end="1"/>
                                            </p:txEl>
                                          </p:spTgt>
                                        </p:tgtEl>
                                      </p:cBhvr>
                                    </p:animEffect>
                                  </p:childTnLst>
                                  <p:subTnLst>
                                    <p:animClr clrSpc="rgb" dir="cw">
                                      <p:cBhvr override="childStyle">
                                        <p:cTn dur="1" fill="hold" display="0" masterRel="nextClick" afterEffect="1"/>
                                        <p:tgtEl>
                                          <p:spTgt spid="506883">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506883">
                                            <p:txEl>
                                              <p:pRg st="2" end="2"/>
                                            </p:txEl>
                                          </p:spTgt>
                                        </p:tgtEl>
                                        <p:attrNameLst>
                                          <p:attrName>style.visibility</p:attrName>
                                        </p:attrNameLst>
                                      </p:cBhvr>
                                      <p:to>
                                        <p:strVal val="visible"/>
                                      </p:to>
                                    </p:set>
                                    <p:animEffect transition="in" filter="wipe(left)">
                                      <p:cBhvr>
                                        <p:cTn id="15" dur="500"/>
                                        <p:tgtEl>
                                          <p:spTgt spid="506883">
                                            <p:txEl>
                                              <p:pRg st="2" end="2"/>
                                            </p:txEl>
                                          </p:spTgt>
                                        </p:tgtEl>
                                      </p:cBhvr>
                                    </p:animEffect>
                                  </p:childTnLst>
                                  <p:subTnLst>
                                    <p:animClr clrSpc="rgb" dir="cw">
                                      <p:cBhvr override="childStyle">
                                        <p:cTn dur="1" fill="hold" display="0" masterRel="nextClick" afterEffect="1"/>
                                        <p:tgtEl>
                                          <p:spTgt spid="506883">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506883">
                                            <p:txEl>
                                              <p:pRg st="3" end="3"/>
                                            </p:txEl>
                                          </p:spTgt>
                                        </p:tgtEl>
                                        <p:attrNameLst>
                                          <p:attrName>style.visibility</p:attrName>
                                        </p:attrNameLst>
                                      </p:cBhvr>
                                      <p:to>
                                        <p:strVal val="visible"/>
                                      </p:to>
                                    </p:set>
                                    <p:animEffect transition="in" filter="wipe(left)">
                                      <p:cBhvr>
                                        <p:cTn id="18" dur="500"/>
                                        <p:tgtEl>
                                          <p:spTgt spid="506883">
                                            <p:txEl>
                                              <p:pRg st="3" end="3"/>
                                            </p:txEl>
                                          </p:spTgt>
                                        </p:tgtEl>
                                      </p:cBhvr>
                                    </p:animEffect>
                                  </p:childTnLst>
                                  <p:subTnLst>
                                    <p:animClr clrSpc="rgb" dir="cw">
                                      <p:cBhvr override="childStyle">
                                        <p:cTn dur="1" fill="hold" display="0" masterRel="nextClick" afterEffect="1"/>
                                        <p:tgtEl>
                                          <p:spTgt spid="506883">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506883">
                                            <p:txEl>
                                              <p:pRg st="4" end="4"/>
                                            </p:txEl>
                                          </p:spTgt>
                                        </p:tgtEl>
                                        <p:attrNameLst>
                                          <p:attrName>style.visibility</p:attrName>
                                        </p:attrNameLst>
                                      </p:cBhvr>
                                      <p:to>
                                        <p:strVal val="visible"/>
                                      </p:to>
                                    </p:set>
                                    <p:animEffect transition="in" filter="wipe(left)">
                                      <p:cBhvr>
                                        <p:cTn id="21" dur="500"/>
                                        <p:tgtEl>
                                          <p:spTgt spid="506883">
                                            <p:txEl>
                                              <p:pRg st="4" end="4"/>
                                            </p:txEl>
                                          </p:spTgt>
                                        </p:tgtEl>
                                      </p:cBhvr>
                                    </p:animEffect>
                                  </p:childTnLst>
                                  <p:subTnLst>
                                    <p:animClr clrSpc="rgb" dir="cw">
                                      <p:cBhvr override="childStyle">
                                        <p:cTn dur="1" fill="hold" display="0" masterRel="nextClick" afterEffect="1"/>
                                        <p:tgtEl>
                                          <p:spTgt spid="506883">
                                            <p:txEl>
                                              <p:pRg st="4" end="4"/>
                                            </p:txEl>
                                          </p:spTgt>
                                        </p:tgtEl>
                                        <p:attrNameLst>
                                          <p:attrName>ppt_c</p:attrName>
                                        </p:attrNameLst>
                                      </p:cBhvr>
                                      <p:to>
                                        <a:schemeClr val="folHlink"/>
                                      </p:to>
                                    </p:animClr>
                                  </p:subTnLst>
                                </p:cTn>
                              </p:par>
                              <p:par>
                                <p:cTn id="22" presetID="22" presetClass="entr" presetSubtype="8" fill="hold" grpId="0" nodeType="withEffect">
                                  <p:stCondLst>
                                    <p:cond delay="0"/>
                                  </p:stCondLst>
                                  <p:childTnLst>
                                    <p:set>
                                      <p:cBhvr>
                                        <p:cTn id="23" dur="1" fill="hold">
                                          <p:stCondLst>
                                            <p:cond delay="0"/>
                                          </p:stCondLst>
                                        </p:cTn>
                                        <p:tgtEl>
                                          <p:spTgt spid="506883">
                                            <p:txEl>
                                              <p:pRg st="5" end="5"/>
                                            </p:txEl>
                                          </p:spTgt>
                                        </p:tgtEl>
                                        <p:attrNameLst>
                                          <p:attrName>style.visibility</p:attrName>
                                        </p:attrNameLst>
                                      </p:cBhvr>
                                      <p:to>
                                        <p:strVal val="visible"/>
                                      </p:to>
                                    </p:set>
                                    <p:animEffect transition="in" filter="wipe(left)">
                                      <p:cBhvr>
                                        <p:cTn id="24" dur="500"/>
                                        <p:tgtEl>
                                          <p:spTgt spid="506883">
                                            <p:txEl>
                                              <p:pRg st="5" end="5"/>
                                            </p:txEl>
                                          </p:spTgt>
                                        </p:tgtEl>
                                      </p:cBhvr>
                                    </p:animEffect>
                                  </p:childTnLst>
                                  <p:subTnLst>
                                    <p:animClr clrSpc="rgb" dir="cw">
                                      <p:cBhvr override="childStyle">
                                        <p:cTn dur="1" fill="hold" display="0" masterRel="nextClick" afterEffect="1"/>
                                        <p:tgtEl>
                                          <p:spTgt spid="506883">
                                            <p:txEl>
                                              <p:pRg st="5" end="5"/>
                                            </p:txEl>
                                          </p:spTgt>
                                        </p:tgtEl>
                                        <p:attrNameLst>
                                          <p:attrName>ppt_c</p:attrName>
                                        </p:attrNameLst>
                                      </p:cBhvr>
                                      <p:to>
                                        <a:schemeClr val="folHlink"/>
                                      </p:to>
                                    </p:animClr>
                                  </p:subTnLst>
                                </p:cTn>
                              </p:par>
                              <p:par>
                                <p:cTn id="25" presetID="22" presetClass="entr" presetSubtype="8" fill="hold" grpId="0" nodeType="withEffect">
                                  <p:stCondLst>
                                    <p:cond delay="0"/>
                                  </p:stCondLst>
                                  <p:childTnLst>
                                    <p:set>
                                      <p:cBhvr>
                                        <p:cTn id="26" dur="1" fill="hold">
                                          <p:stCondLst>
                                            <p:cond delay="0"/>
                                          </p:stCondLst>
                                        </p:cTn>
                                        <p:tgtEl>
                                          <p:spTgt spid="506883">
                                            <p:txEl>
                                              <p:pRg st="6" end="6"/>
                                            </p:txEl>
                                          </p:spTgt>
                                        </p:tgtEl>
                                        <p:attrNameLst>
                                          <p:attrName>style.visibility</p:attrName>
                                        </p:attrNameLst>
                                      </p:cBhvr>
                                      <p:to>
                                        <p:strVal val="visible"/>
                                      </p:to>
                                    </p:set>
                                    <p:animEffect transition="in" filter="wipe(left)">
                                      <p:cBhvr>
                                        <p:cTn id="27" dur="500"/>
                                        <p:tgtEl>
                                          <p:spTgt spid="506883">
                                            <p:txEl>
                                              <p:pRg st="6" end="6"/>
                                            </p:txEl>
                                          </p:spTgt>
                                        </p:tgtEl>
                                      </p:cBhvr>
                                    </p:animEffect>
                                  </p:childTnLst>
                                  <p:subTnLst>
                                    <p:animClr clrSpc="rgb" dir="cw">
                                      <p:cBhvr override="childStyle">
                                        <p:cTn dur="1" fill="hold" display="0" masterRel="nextClick" afterEffect="1"/>
                                        <p:tgtEl>
                                          <p:spTgt spid="506883">
                                            <p:txEl>
                                              <p:pRg st="6" end="6"/>
                                            </p:txEl>
                                          </p:spTgt>
                                        </p:tgtEl>
                                        <p:attrNameLst>
                                          <p:attrName>ppt_c</p:attrName>
                                        </p:attrNameLst>
                                      </p:cBhvr>
                                      <p:to>
                                        <a:schemeClr val="folHlink"/>
                                      </p:to>
                                    </p:animClr>
                                  </p:subTnLst>
                                </p:cTn>
                              </p:par>
                              <p:par>
                                <p:cTn id="28" presetID="22" presetClass="entr" presetSubtype="8" fill="hold" grpId="0" nodeType="withEffect">
                                  <p:stCondLst>
                                    <p:cond delay="0"/>
                                  </p:stCondLst>
                                  <p:childTnLst>
                                    <p:set>
                                      <p:cBhvr>
                                        <p:cTn id="29" dur="1" fill="hold">
                                          <p:stCondLst>
                                            <p:cond delay="0"/>
                                          </p:stCondLst>
                                        </p:cTn>
                                        <p:tgtEl>
                                          <p:spTgt spid="506883">
                                            <p:txEl>
                                              <p:pRg st="7" end="7"/>
                                            </p:txEl>
                                          </p:spTgt>
                                        </p:tgtEl>
                                        <p:attrNameLst>
                                          <p:attrName>style.visibility</p:attrName>
                                        </p:attrNameLst>
                                      </p:cBhvr>
                                      <p:to>
                                        <p:strVal val="visible"/>
                                      </p:to>
                                    </p:set>
                                    <p:animEffect transition="in" filter="wipe(left)">
                                      <p:cBhvr>
                                        <p:cTn id="30" dur="500"/>
                                        <p:tgtEl>
                                          <p:spTgt spid="506883">
                                            <p:txEl>
                                              <p:pRg st="7" end="7"/>
                                            </p:txEl>
                                          </p:spTgt>
                                        </p:tgtEl>
                                      </p:cBhvr>
                                    </p:animEffect>
                                  </p:childTnLst>
                                  <p:subTnLst>
                                    <p:animClr clrSpc="rgb" dir="cw">
                                      <p:cBhvr override="childStyle">
                                        <p:cTn dur="1" fill="hold" display="0" masterRel="nextClick" afterEffect="1"/>
                                        <p:tgtEl>
                                          <p:spTgt spid="506883">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1295400" y="620688"/>
            <a:ext cx="6781800" cy="990600"/>
          </a:xfrm>
        </p:spPr>
        <p:txBody>
          <a:bodyPr/>
          <a:lstStyle/>
          <a:p>
            <a:pPr>
              <a:defRPr/>
            </a:pPr>
            <a:r>
              <a:rPr lang="zh-CN" altLang="en-US" sz="4000" dirty="0">
                <a:solidFill>
                  <a:schemeClr val="bg2"/>
                </a:solidFill>
              </a:rPr>
              <a:t>本章小结</a:t>
            </a:r>
            <a:endParaRPr lang="zh-CN" altLang="en-US" dirty="0">
              <a:solidFill>
                <a:schemeClr val="bg2"/>
              </a:solidFill>
            </a:endParaRPr>
          </a:p>
        </p:txBody>
      </p:sp>
      <p:sp>
        <p:nvSpPr>
          <p:cNvPr id="322563" name="Rectangle 3"/>
          <p:cNvSpPr>
            <a:spLocks noGrp="1" noChangeArrowheads="1"/>
          </p:cNvSpPr>
          <p:nvPr>
            <p:ph type="body" idx="1"/>
          </p:nvPr>
        </p:nvSpPr>
        <p:spPr>
          <a:xfrm>
            <a:off x="609600" y="1905000"/>
            <a:ext cx="8153400" cy="4191000"/>
          </a:xfrm>
        </p:spPr>
        <p:txBody>
          <a:bodyPr/>
          <a:lstStyle/>
          <a:p>
            <a:pPr marL="609600" indent="-609600" algn="just">
              <a:buFontTx/>
              <a:buAutoNum type="arabicPeriod"/>
              <a:defRPr/>
            </a:pPr>
            <a:r>
              <a:rPr lang="zh-CN" altLang="en-US" b="1" dirty="0">
                <a:solidFill>
                  <a:schemeClr val="bg2"/>
                </a:solidFill>
              </a:rPr>
              <a:t>数据的来源</a:t>
            </a:r>
          </a:p>
          <a:p>
            <a:pPr marL="609600" indent="-609600" algn="just">
              <a:buFontTx/>
              <a:buAutoNum type="arabicPeriod"/>
              <a:defRPr/>
            </a:pPr>
            <a:r>
              <a:rPr lang="zh-CN" altLang="en-US" b="1" dirty="0">
                <a:solidFill>
                  <a:schemeClr val="bg2"/>
                </a:solidFill>
              </a:rPr>
              <a:t>调查数据</a:t>
            </a:r>
          </a:p>
          <a:p>
            <a:pPr marL="609600" indent="-609600" algn="just">
              <a:buFontTx/>
              <a:buAutoNum type="arabicPeriod"/>
              <a:defRPr/>
            </a:pPr>
            <a:r>
              <a:rPr lang="zh-CN" altLang="en-US" b="1" dirty="0">
                <a:solidFill>
                  <a:schemeClr val="bg2"/>
                </a:solidFill>
              </a:rPr>
              <a:t>实验数据</a:t>
            </a:r>
          </a:p>
          <a:p>
            <a:pPr marL="609600" indent="-609600" algn="just">
              <a:buFontTx/>
              <a:buAutoNum type="arabicPeriod"/>
              <a:defRPr/>
            </a:pPr>
            <a:r>
              <a:rPr lang="zh-CN" altLang="en-US" b="1" dirty="0">
                <a:solidFill>
                  <a:schemeClr val="bg2"/>
                </a:solidFill>
              </a:rPr>
              <a:t>数据的误差</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594" name="Rectangle 1026"/>
          <p:cNvSpPr>
            <a:spLocks noChangeArrowheads="1"/>
          </p:cNvSpPr>
          <p:nvPr/>
        </p:nvSpPr>
        <p:spPr bwMode="auto">
          <a:xfrm>
            <a:off x="1404938" y="836712"/>
            <a:ext cx="6477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4000" dirty="0">
                <a:solidFill>
                  <a:schemeClr val="bg2"/>
                </a:solidFill>
                <a:effectLst>
                  <a:outerShdw blurRad="38100" dist="38100" dir="2700000" algn="tl">
                    <a:srgbClr val="000000"/>
                  </a:outerShdw>
                </a:effectLst>
                <a:latin typeface="Arial" panose="020B0604020202020204" pitchFamily="34" charset="0"/>
                <a:ea typeface="宋体" panose="02010600030101010101" pitchFamily="2" charset="-122"/>
              </a:rPr>
              <a:t>2.1   </a:t>
            </a:r>
            <a:r>
              <a:rPr lang="zh-CN" altLang="en-US" sz="4000" dirty="0">
                <a:solidFill>
                  <a:schemeClr val="bg2"/>
                </a:solidFill>
                <a:effectLst>
                  <a:outerShdw blurRad="38100" dist="38100" dir="2700000" algn="tl">
                    <a:srgbClr val="000000"/>
                  </a:outerShdw>
                </a:effectLst>
                <a:latin typeface="Arial" panose="020B0604020202020204" pitchFamily="34" charset="0"/>
                <a:ea typeface="宋体" panose="02010600030101010101" pitchFamily="2" charset="-122"/>
              </a:rPr>
              <a:t>数据的来源</a:t>
            </a:r>
          </a:p>
        </p:txBody>
      </p:sp>
      <p:sp>
        <p:nvSpPr>
          <p:cNvPr id="238596" name="Rectangle 1028"/>
          <p:cNvSpPr>
            <a:spLocks noChangeArrowheads="1"/>
          </p:cNvSpPr>
          <p:nvPr/>
        </p:nvSpPr>
        <p:spPr bwMode="auto">
          <a:xfrm>
            <a:off x="1042988" y="1981200"/>
            <a:ext cx="72009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eaLnBrk="0" hangingPunct="0">
              <a:spcBef>
                <a:spcPct val="20000"/>
              </a:spcBef>
              <a:defRPr kumimoji="1" sz="16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eaLnBrk="0" hangingPunct="0">
              <a:spcBef>
                <a:spcPct val="20000"/>
              </a:spcBef>
              <a:buClr>
                <a:schemeClr val="hlink"/>
              </a:buClr>
              <a:buSzPct val="65000"/>
              <a:buFont typeface="Wingdings" panose="05000000000000000000" pitchFamily="2" charset="2"/>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eaLnBrk="0" hangingPunct="0">
              <a:spcBef>
                <a:spcPct val="20000"/>
              </a:spcBef>
              <a:buClr>
                <a:schemeClr val="tx2"/>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eaLnBrk="0" hangingPunct="0">
              <a:spcBef>
                <a:spcPct val="20000"/>
              </a:spcBef>
              <a:buClr>
                <a:schemeClr val="accent1"/>
              </a:buClr>
              <a:buSzPct val="65000"/>
              <a:buFont typeface="Monotype Sort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eaLnBrk="0" hangingPunct="0">
              <a:spcBef>
                <a:spcPct val="20000"/>
              </a:spcBef>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algn="ctr" eaLnBrk="0" fontAlgn="base" hangingPunct="0">
              <a:spcBef>
                <a:spcPct val="20000"/>
              </a:spcBef>
              <a:spcAft>
                <a:spcPct val="0"/>
              </a:spcAft>
              <a:buClr>
                <a:schemeClr val="folHlink"/>
              </a:buClr>
              <a:buSzPct val="100000"/>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defRPr/>
            </a:pPr>
            <a:r>
              <a:rPr lang="en-US" altLang="zh-CN" sz="3200" dirty="0">
                <a:solidFill>
                  <a:schemeClr val="bg2"/>
                </a:solidFill>
              </a:rPr>
              <a:t>2.1.1  </a:t>
            </a:r>
            <a:r>
              <a:rPr lang="zh-CN" altLang="en-US" sz="3200" dirty="0">
                <a:solidFill>
                  <a:schemeClr val="bg2"/>
                </a:solidFill>
              </a:rPr>
              <a:t>数据的间接来源</a:t>
            </a:r>
          </a:p>
          <a:p>
            <a:pPr>
              <a:spcBef>
                <a:spcPct val="24000"/>
              </a:spcBef>
              <a:defRPr/>
            </a:pPr>
            <a:r>
              <a:rPr lang="en-US" altLang="zh-CN" sz="3200" dirty="0">
                <a:solidFill>
                  <a:schemeClr val="bg2"/>
                </a:solidFill>
              </a:rPr>
              <a:t>2.1.2  </a:t>
            </a:r>
            <a:r>
              <a:rPr lang="zh-CN" altLang="en-US" sz="3200" dirty="0">
                <a:solidFill>
                  <a:schemeClr val="bg2"/>
                </a:solidFill>
              </a:rPr>
              <a:t>数据的直接来源</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8930" name="Rectangle 2"/>
          <p:cNvSpPr>
            <a:spLocks noGrp="1" noChangeArrowheads="1"/>
          </p:cNvSpPr>
          <p:nvPr>
            <p:ph type="ctrTitle"/>
          </p:nvPr>
        </p:nvSpPr>
        <p:spPr>
          <a:xfrm>
            <a:off x="758924" y="764704"/>
            <a:ext cx="7772400" cy="1371600"/>
          </a:xfrm>
        </p:spPr>
        <p:txBody>
          <a:bodyPr anchor="ctr" anchorCtr="0"/>
          <a:lstStyle/>
          <a:p>
            <a:pPr>
              <a:defRPr/>
            </a:pPr>
            <a:r>
              <a:rPr lang="en-US" altLang="zh-CN" sz="4400" dirty="0">
                <a:solidFill>
                  <a:schemeClr val="bg2"/>
                </a:solidFill>
                <a:latin typeface="Arial" panose="020B0604020202020204" pitchFamily="34" charset="0"/>
              </a:rPr>
              <a:t>2.2.1</a:t>
            </a:r>
            <a:r>
              <a:rPr lang="zh-CN" altLang="en-US" sz="4400" dirty="0">
                <a:solidFill>
                  <a:schemeClr val="bg2"/>
                </a:solidFill>
                <a:latin typeface="Arial" panose="020B0604020202020204" pitchFamily="34" charset="0"/>
              </a:rPr>
              <a:t>数据的间接来源</a:t>
            </a:r>
          </a:p>
        </p:txBody>
      </p:sp>
      <p:sp>
        <p:nvSpPr>
          <p:cNvPr id="3" name="Rectangle 2">
            <a:extLst>
              <a:ext uri="{FF2B5EF4-FFF2-40B4-BE49-F238E27FC236}">
                <a16:creationId xmlns:a16="http://schemas.microsoft.com/office/drawing/2014/main" id="{D15289D4-7989-4D65-B729-C9860FBCA006}"/>
              </a:ext>
            </a:extLst>
          </p:cNvPr>
          <p:cNvSpPr txBox="1">
            <a:spLocks noChangeArrowheads="1"/>
          </p:cNvSpPr>
          <p:nvPr/>
        </p:nvSpPr>
        <p:spPr bwMode="auto">
          <a:xfrm>
            <a:off x="612676" y="2852936"/>
            <a:ext cx="7918648" cy="2091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lvl1pPr algn="ctr" rtl="0" eaLnBrk="0" fontAlgn="base" hangingPunct="0">
              <a:lnSpc>
                <a:spcPct val="95000"/>
              </a:lnSpc>
              <a:spcBef>
                <a:spcPct val="0"/>
              </a:spcBef>
              <a:spcAft>
                <a:spcPct val="0"/>
              </a:spcAft>
              <a:defRPr kumimoji="1" sz="6000" b="1" kern="1200">
                <a:solidFill>
                  <a:srgbClr val="F0F0F0"/>
                </a:solidFill>
                <a:effectLst>
                  <a:outerShdw blurRad="38100" dist="38100" dir="2700000" algn="tl">
                    <a:srgbClr val="000000"/>
                  </a:outerShdw>
                </a:effectLst>
                <a:latin typeface="+mj-lt"/>
                <a:ea typeface="+mj-ea"/>
                <a:cs typeface="+mj-cs"/>
              </a:defRPr>
            </a:lvl1pPr>
            <a:lvl2pPr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rtl="0" eaLnBrk="0" fontAlgn="base" hangingPunct="0">
              <a:lnSpc>
                <a:spcPct val="95000"/>
              </a:lnSpc>
              <a:spcBef>
                <a:spcPct val="0"/>
              </a:spcBef>
              <a:spcAft>
                <a:spcPct val="0"/>
              </a:spcAft>
              <a:defRPr kumimoji="1" sz="4400" b="1">
                <a:solidFill>
                  <a:srgbClr val="F0F0F0"/>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pPr indent="720000" algn="l"/>
            <a:r>
              <a:rPr lang="zh-CN" altLang="en-US" sz="3200" dirty="0">
                <a:solidFill>
                  <a:schemeClr val="bg2"/>
                </a:solidFill>
                <a:effectLst/>
              </a:rPr>
              <a:t>指的是数据是由其他人通过调查或实验方式获得，使用者只是加以使用的数据。</a:t>
            </a:r>
            <a:endParaRPr lang="en-US" altLang="zh-CN" sz="3200" dirty="0">
              <a:solidFill>
                <a:schemeClr val="bg2"/>
              </a:solidFill>
              <a:effectLst/>
            </a:endParaRPr>
          </a:p>
          <a:p>
            <a:pPr indent="720000" algn="l"/>
            <a:endParaRPr lang="en-US" altLang="zh-CN" sz="3200" dirty="0">
              <a:solidFill>
                <a:schemeClr val="bg2"/>
              </a:solidFill>
              <a:effectLst/>
            </a:endParaRPr>
          </a:p>
          <a:p>
            <a:pPr indent="720000" algn="l"/>
            <a:r>
              <a:rPr lang="zh-CN" altLang="en-US" sz="3200" dirty="0">
                <a:solidFill>
                  <a:schemeClr val="bg2"/>
                </a:solidFill>
                <a:effectLst/>
              </a:rPr>
              <a:t>如果与研究内容有关有关的原信息已经存在，我们可以对这些信息重新加工整理，使之成为我们进行统计分析可以使用的数据。</a:t>
            </a:r>
            <a:endParaRPr lang="en-US" altLang="zh-CN" sz="3200" dirty="0">
              <a:solidFill>
                <a:schemeClr val="bg2"/>
              </a:solidFill>
              <a:effectLst/>
            </a:endParaRP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1181100" y="548680"/>
            <a:ext cx="6781800" cy="1066800"/>
          </a:xfrm>
        </p:spPr>
        <p:txBody>
          <a:bodyPr/>
          <a:lstStyle/>
          <a:p>
            <a:pPr>
              <a:defRPr/>
            </a:pPr>
            <a:r>
              <a:rPr lang="zh-CN" altLang="en-US" sz="4000" dirty="0">
                <a:solidFill>
                  <a:schemeClr val="bg2"/>
                </a:solidFill>
                <a:latin typeface="Arial" panose="020B0604020202020204" pitchFamily="34" charset="0"/>
              </a:rPr>
              <a:t>二手资料（系统外部）</a:t>
            </a:r>
          </a:p>
        </p:txBody>
      </p:sp>
      <p:sp>
        <p:nvSpPr>
          <p:cNvPr id="346222" name="Rectangle 110"/>
          <p:cNvSpPr>
            <a:spLocks noGrp="1" noChangeArrowheads="1"/>
          </p:cNvSpPr>
          <p:nvPr>
            <p:ph type="body" idx="1"/>
          </p:nvPr>
        </p:nvSpPr>
        <p:spPr>
          <a:xfrm>
            <a:off x="755650" y="1752600"/>
            <a:ext cx="7920038" cy="4197350"/>
          </a:xfrm>
        </p:spPr>
        <p:txBody>
          <a:bodyPr/>
          <a:lstStyle/>
          <a:p>
            <a:pPr algn="just">
              <a:buFont typeface="Wingdings" panose="05000000000000000000" pitchFamily="2" charset="2"/>
              <a:buAutoNum type="arabicPeriod"/>
              <a:defRPr/>
            </a:pPr>
            <a:r>
              <a:rPr lang="zh-CN" altLang="en-US" sz="2800" dirty="0">
                <a:solidFill>
                  <a:schemeClr val="bg2"/>
                </a:solidFill>
                <a:sym typeface="Wingdings" panose="05000000000000000000" pitchFamily="2" charset="2"/>
              </a:rPr>
              <a:t>统计部门和政府部门公布的有关资料，如各类统计年鉴</a:t>
            </a:r>
          </a:p>
          <a:p>
            <a:pPr algn="just">
              <a:buFont typeface="Wingdings" panose="05000000000000000000" pitchFamily="2" charset="2"/>
              <a:buAutoNum type="arabicPeriod"/>
              <a:defRPr/>
            </a:pPr>
            <a:r>
              <a:rPr lang="zh-CN" altLang="en-US" sz="2800" dirty="0">
                <a:solidFill>
                  <a:schemeClr val="bg2"/>
                </a:solidFill>
                <a:sym typeface="Wingdings" panose="05000000000000000000" pitchFamily="2" charset="2"/>
              </a:rPr>
              <a:t>各类经济信息中心、信息咨询机构、专业调查机构等提供的数据</a:t>
            </a:r>
          </a:p>
          <a:p>
            <a:pPr algn="just">
              <a:buFont typeface="Wingdings" panose="05000000000000000000" pitchFamily="2" charset="2"/>
              <a:buAutoNum type="arabicPeriod"/>
              <a:defRPr/>
            </a:pPr>
            <a:r>
              <a:rPr lang="zh-CN" altLang="en-US" sz="2800" dirty="0">
                <a:solidFill>
                  <a:schemeClr val="bg2"/>
                </a:solidFill>
                <a:sym typeface="Wingdings" panose="05000000000000000000" pitchFamily="2" charset="2"/>
              </a:rPr>
              <a:t>各类专业期刊、报纸、书籍所提供的资料</a:t>
            </a:r>
          </a:p>
          <a:p>
            <a:pPr algn="just">
              <a:buFont typeface="Wingdings" panose="05000000000000000000" pitchFamily="2" charset="2"/>
              <a:buAutoNum type="arabicPeriod"/>
              <a:defRPr/>
            </a:pPr>
            <a:r>
              <a:rPr lang="zh-CN" altLang="en-US" sz="2800" dirty="0">
                <a:solidFill>
                  <a:schemeClr val="bg2"/>
                </a:solidFill>
                <a:sym typeface="Wingdings" panose="05000000000000000000" pitchFamily="2" charset="2"/>
              </a:rPr>
              <a:t>各种会议，如博览会、展销会、交易会及专业性、学术性研讨会上交流的有关资料</a:t>
            </a:r>
          </a:p>
          <a:p>
            <a:pPr algn="just">
              <a:buFont typeface="Wingdings" panose="05000000000000000000" pitchFamily="2" charset="2"/>
              <a:buAutoNum type="arabicPeriod"/>
              <a:defRPr/>
            </a:pPr>
            <a:r>
              <a:rPr lang="zh-CN" altLang="en-US" sz="2800" dirty="0">
                <a:solidFill>
                  <a:schemeClr val="bg2"/>
                </a:solidFill>
                <a:sym typeface="Wingdings" panose="05000000000000000000" pitchFamily="2" charset="2"/>
              </a:rPr>
              <a:t>从互联网或图书馆查阅到的相关资料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6222">
                                            <p:txEl>
                                              <p:pRg st="0" end="0"/>
                                            </p:txEl>
                                          </p:spTgt>
                                        </p:tgtEl>
                                        <p:attrNameLst>
                                          <p:attrName>style.visibility</p:attrName>
                                        </p:attrNameLst>
                                      </p:cBhvr>
                                      <p:to>
                                        <p:strVal val="visible"/>
                                      </p:to>
                                    </p:set>
                                    <p:animEffect transition="in" filter="wipe(left)">
                                      <p:cBhvr>
                                        <p:cTn id="7" dur="500"/>
                                        <p:tgtEl>
                                          <p:spTgt spid="346222">
                                            <p:txEl>
                                              <p:pRg st="0" end="0"/>
                                            </p:txEl>
                                          </p:spTgt>
                                        </p:tgtEl>
                                      </p:cBhvr>
                                    </p:animEffect>
                                  </p:childTnLst>
                                  <p:subTnLst>
                                    <p:animClr clrSpc="rgb" dir="cw">
                                      <p:cBhvr override="childStyle">
                                        <p:cTn dur="1" fill="hold" display="0" masterRel="nextClick" afterEffect="1"/>
                                        <p:tgtEl>
                                          <p:spTgt spid="346222">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6222">
                                            <p:txEl>
                                              <p:pRg st="1" end="1"/>
                                            </p:txEl>
                                          </p:spTgt>
                                        </p:tgtEl>
                                        <p:attrNameLst>
                                          <p:attrName>style.visibility</p:attrName>
                                        </p:attrNameLst>
                                      </p:cBhvr>
                                      <p:to>
                                        <p:strVal val="visible"/>
                                      </p:to>
                                    </p:set>
                                    <p:animEffect transition="in" filter="wipe(left)">
                                      <p:cBhvr>
                                        <p:cTn id="12" dur="500"/>
                                        <p:tgtEl>
                                          <p:spTgt spid="346222">
                                            <p:txEl>
                                              <p:pRg st="1" end="1"/>
                                            </p:txEl>
                                          </p:spTgt>
                                        </p:tgtEl>
                                      </p:cBhvr>
                                    </p:animEffect>
                                  </p:childTnLst>
                                  <p:subTnLst>
                                    <p:animClr clrSpc="rgb" dir="cw">
                                      <p:cBhvr override="childStyle">
                                        <p:cTn dur="1" fill="hold" display="0" masterRel="nextClick" afterEffect="1"/>
                                        <p:tgtEl>
                                          <p:spTgt spid="346222">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6222">
                                            <p:txEl>
                                              <p:pRg st="2" end="2"/>
                                            </p:txEl>
                                          </p:spTgt>
                                        </p:tgtEl>
                                        <p:attrNameLst>
                                          <p:attrName>style.visibility</p:attrName>
                                        </p:attrNameLst>
                                      </p:cBhvr>
                                      <p:to>
                                        <p:strVal val="visible"/>
                                      </p:to>
                                    </p:set>
                                    <p:animEffect transition="in" filter="wipe(left)">
                                      <p:cBhvr>
                                        <p:cTn id="17" dur="500"/>
                                        <p:tgtEl>
                                          <p:spTgt spid="346222">
                                            <p:txEl>
                                              <p:pRg st="2" end="2"/>
                                            </p:txEl>
                                          </p:spTgt>
                                        </p:tgtEl>
                                      </p:cBhvr>
                                    </p:animEffect>
                                  </p:childTnLst>
                                  <p:subTnLst>
                                    <p:animClr clrSpc="rgb" dir="cw">
                                      <p:cBhvr override="childStyle">
                                        <p:cTn dur="1" fill="hold" display="0" masterRel="nextClick" afterEffect="1"/>
                                        <p:tgtEl>
                                          <p:spTgt spid="346222">
                                            <p:txEl>
                                              <p:pRg st="2" end="2"/>
                                            </p:txEl>
                                          </p:spTgt>
                                        </p:tgtEl>
                                        <p:attrNameLst>
                                          <p:attrName>ppt_c</p:attrName>
                                        </p:attrNameLst>
                                      </p:cBhvr>
                                      <p:to>
                                        <a:schemeClr val="fo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6222">
                                            <p:txEl>
                                              <p:pRg st="3" end="3"/>
                                            </p:txEl>
                                          </p:spTgt>
                                        </p:tgtEl>
                                        <p:attrNameLst>
                                          <p:attrName>style.visibility</p:attrName>
                                        </p:attrNameLst>
                                      </p:cBhvr>
                                      <p:to>
                                        <p:strVal val="visible"/>
                                      </p:to>
                                    </p:set>
                                    <p:animEffect transition="in" filter="wipe(left)">
                                      <p:cBhvr>
                                        <p:cTn id="22" dur="500"/>
                                        <p:tgtEl>
                                          <p:spTgt spid="346222">
                                            <p:txEl>
                                              <p:pRg st="3" end="3"/>
                                            </p:txEl>
                                          </p:spTgt>
                                        </p:tgtEl>
                                      </p:cBhvr>
                                    </p:animEffect>
                                  </p:childTnLst>
                                  <p:subTnLst>
                                    <p:animClr clrSpc="rgb" dir="cw">
                                      <p:cBhvr override="childStyle">
                                        <p:cTn dur="1" fill="hold" display="0" masterRel="nextClick" afterEffect="1"/>
                                        <p:tgtEl>
                                          <p:spTgt spid="346222">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6222">
                                            <p:txEl>
                                              <p:pRg st="4" end="4"/>
                                            </p:txEl>
                                          </p:spTgt>
                                        </p:tgtEl>
                                        <p:attrNameLst>
                                          <p:attrName>style.visibility</p:attrName>
                                        </p:attrNameLst>
                                      </p:cBhvr>
                                      <p:to>
                                        <p:strVal val="visible"/>
                                      </p:to>
                                    </p:set>
                                    <p:animEffect transition="in" filter="wipe(left)">
                                      <p:cBhvr>
                                        <p:cTn id="27" dur="500"/>
                                        <p:tgtEl>
                                          <p:spTgt spid="346222">
                                            <p:txEl>
                                              <p:pRg st="4" end="4"/>
                                            </p:txEl>
                                          </p:spTgt>
                                        </p:tgtEl>
                                      </p:cBhvr>
                                    </p:animEffect>
                                  </p:childTnLst>
                                  <p:subTnLst>
                                    <p:animClr clrSpc="rgb" dir="cw">
                                      <p:cBhvr override="childStyle">
                                        <p:cTn dur="1" fill="hold" display="0" masterRel="nextClick" afterEffect="1"/>
                                        <p:tgtEl>
                                          <p:spTgt spid="346222">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222"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a:xfrm>
            <a:off x="1181100" y="548680"/>
            <a:ext cx="6781800" cy="1066800"/>
          </a:xfrm>
        </p:spPr>
        <p:txBody>
          <a:bodyPr/>
          <a:lstStyle/>
          <a:p>
            <a:pPr>
              <a:defRPr/>
            </a:pPr>
            <a:r>
              <a:rPr lang="zh-CN" altLang="en-US" sz="4000" dirty="0">
                <a:solidFill>
                  <a:schemeClr val="bg2"/>
                </a:solidFill>
                <a:latin typeface="Arial" panose="020B0604020202020204" pitchFamily="34" charset="0"/>
              </a:rPr>
              <a:t>二手资料（系统内部）</a:t>
            </a:r>
            <a:endParaRPr lang="zh-CN" altLang="en-US" sz="3600" dirty="0">
              <a:solidFill>
                <a:schemeClr val="bg2"/>
              </a:solidFill>
              <a:latin typeface="Arial" panose="020B0604020202020204" pitchFamily="34" charset="0"/>
            </a:endParaRPr>
          </a:p>
        </p:txBody>
      </p:sp>
      <p:sp>
        <p:nvSpPr>
          <p:cNvPr id="431164" name="Rectangle 60"/>
          <p:cNvSpPr>
            <a:spLocks noGrp="1" noChangeArrowheads="1"/>
          </p:cNvSpPr>
          <p:nvPr>
            <p:ph type="body" idx="1"/>
          </p:nvPr>
        </p:nvSpPr>
        <p:spPr>
          <a:xfrm>
            <a:off x="533400" y="1828800"/>
            <a:ext cx="7783513" cy="4114800"/>
          </a:xfrm>
        </p:spPr>
        <p:txBody>
          <a:bodyPr/>
          <a:lstStyle/>
          <a:p>
            <a:pPr marL="609600" indent="-609600" algn="just">
              <a:buFontTx/>
              <a:buAutoNum type="arabicPeriod"/>
              <a:defRPr/>
            </a:pPr>
            <a:r>
              <a:rPr lang="zh-CN" altLang="en-US" dirty="0">
                <a:solidFill>
                  <a:schemeClr val="bg2"/>
                </a:solidFill>
                <a:sym typeface="Wingdings" panose="05000000000000000000" pitchFamily="2" charset="2"/>
              </a:rPr>
              <a:t>业务资料</a:t>
            </a:r>
            <a:r>
              <a:rPr lang="zh-CN" altLang="en-US" dirty="0">
                <a:solidFill>
                  <a:schemeClr val="bg2"/>
                </a:solidFill>
                <a:latin typeface="Times New Roman" panose="02020603050405020304" pitchFamily="18" charset="0"/>
                <a:sym typeface="Wingdings" panose="05000000000000000000" pitchFamily="2" charset="2"/>
              </a:rPr>
              <a:t>，如与业务经营活动有关的各种单据，记录</a:t>
            </a:r>
          </a:p>
          <a:p>
            <a:pPr marL="609600" indent="-609600" algn="just">
              <a:buFontTx/>
              <a:buAutoNum type="arabicPeriod"/>
              <a:defRPr/>
            </a:pPr>
            <a:r>
              <a:rPr lang="zh-CN" altLang="en-US" dirty="0">
                <a:solidFill>
                  <a:schemeClr val="bg2"/>
                </a:solidFill>
                <a:sym typeface="Wingdings" panose="05000000000000000000" pitchFamily="2" charset="2"/>
              </a:rPr>
              <a:t>经营</a:t>
            </a:r>
            <a:r>
              <a:rPr lang="zh-CN" altLang="en-US" dirty="0">
                <a:solidFill>
                  <a:schemeClr val="bg2"/>
                </a:solidFill>
                <a:latin typeface="Times New Roman" panose="02020603050405020304" pitchFamily="18" charset="0"/>
                <a:sym typeface="Wingdings" panose="05000000000000000000" pitchFamily="2" charset="2"/>
              </a:rPr>
              <a:t>活动过程中的各种统计报表</a:t>
            </a:r>
          </a:p>
          <a:p>
            <a:pPr marL="609600" indent="-609600" algn="just">
              <a:buFontTx/>
              <a:buAutoNum type="arabicPeriod"/>
              <a:defRPr/>
            </a:pPr>
            <a:r>
              <a:rPr lang="zh-CN" altLang="en-US" dirty="0">
                <a:solidFill>
                  <a:schemeClr val="bg2"/>
                </a:solidFill>
                <a:sym typeface="Wingdings" panose="05000000000000000000" pitchFamily="2" charset="2"/>
              </a:rPr>
              <a:t>各</a:t>
            </a:r>
            <a:r>
              <a:rPr lang="zh-CN" altLang="en-US" dirty="0">
                <a:solidFill>
                  <a:schemeClr val="bg2"/>
                </a:solidFill>
                <a:latin typeface="Times New Roman" panose="02020603050405020304" pitchFamily="18" charset="0"/>
                <a:sym typeface="Wingdings" panose="05000000000000000000" pitchFamily="2" charset="2"/>
              </a:rPr>
              <a:t>种财务，会计核算和分析资料等</a:t>
            </a:r>
            <a:endParaRPr lang="zh-CN" altLang="en-US" dirty="0">
              <a:solidFill>
                <a:schemeClr val="bg2"/>
              </a:solidFill>
              <a:sym typeface="Wingdings" panose="05000000000000000000" pitchFamily="2" charset="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1164">
                                            <p:txEl>
                                              <p:pRg st="0" end="0"/>
                                            </p:txEl>
                                          </p:spTgt>
                                        </p:tgtEl>
                                        <p:attrNameLst>
                                          <p:attrName>style.visibility</p:attrName>
                                        </p:attrNameLst>
                                      </p:cBhvr>
                                      <p:to>
                                        <p:strVal val="visible"/>
                                      </p:to>
                                    </p:set>
                                    <p:animEffect transition="in" filter="wipe(left)">
                                      <p:cBhvr>
                                        <p:cTn id="7" dur="500"/>
                                        <p:tgtEl>
                                          <p:spTgt spid="431164">
                                            <p:txEl>
                                              <p:pRg st="0" end="0"/>
                                            </p:txEl>
                                          </p:spTgt>
                                        </p:tgtEl>
                                      </p:cBhvr>
                                    </p:animEffect>
                                  </p:childTnLst>
                                  <p:subTnLst>
                                    <p:animClr clrSpc="rgb" dir="cw">
                                      <p:cBhvr override="childStyle">
                                        <p:cTn dur="1" fill="hold" display="0" masterRel="nextClick" afterEffect="1"/>
                                        <p:tgtEl>
                                          <p:spTgt spid="431164">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1164">
                                            <p:txEl>
                                              <p:pRg st="1" end="1"/>
                                            </p:txEl>
                                          </p:spTgt>
                                        </p:tgtEl>
                                        <p:attrNameLst>
                                          <p:attrName>style.visibility</p:attrName>
                                        </p:attrNameLst>
                                      </p:cBhvr>
                                      <p:to>
                                        <p:strVal val="visible"/>
                                      </p:to>
                                    </p:set>
                                    <p:animEffect transition="in" filter="wipe(left)">
                                      <p:cBhvr>
                                        <p:cTn id="12" dur="500"/>
                                        <p:tgtEl>
                                          <p:spTgt spid="431164">
                                            <p:txEl>
                                              <p:pRg st="1" end="1"/>
                                            </p:txEl>
                                          </p:spTgt>
                                        </p:tgtEl>
                                      </p:cBhvr>
                                    </p:animEffect>
                                  </p:childTnLst>
                                  <p:subTnLst>
                                    <p:animClr clrSpc="rgb" dir="cw">
                                      <p:cBhvr override="childStyle">
                                        <p:cTn dur="1" fill="hold" display="0" masterRel="nextClick" afterEffect="1"/>
                                        <p:tgtEl>
                                          <p:spTgt spid="431164">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1164">
                                            <p:txEl>
                                              <p:pRg st="2" end="2"/>
                                            </p:txEl>
                                          </p:spTgt>
                                        </p:tgtEl>
                                        <p:attrNameLst>
                                          <p:attrName>style.visibility</p:attrName>
                                        </p:attrNameLst>
                                      </p:cBhvr>
                                      <p:to>
                                        <p:strVal val="visible"/>
                                      </p:to>
                                    </p:set>
                                    <p:animEffect transition="in" filter="wipe(left)">
                                      <p:cBhvr>
                                        <p:cTn id="17" dur="500"/>
                                        <p:tgtEl>
                                          <p:spTgt spid="431164">
                                            <p:txEl>
                                              <p:pRg st="2" end="2"/>
                                            </p:txEl>
                                          </p:spTgt>
                                        </p:tgtEl>
                                      </p:cBhvr>
                                    </p:animEffect>
                                  </p:childTnLst>
                                  <p:subTnLst>
                                    <p:animClr clrSpc="rgb" dir="cw">
                                      <p:cBhvr override="childStyle">
                                        <p:cTn dur="1" fill="hold" display="0" masterRel="nextClick" afterEffect="1"/>
                                        <p:tgtEl>
                                          <p:spTgt spid="431164">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6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1219200" y="332656"/>
            <a:ext cx="6781800" cy="1066800"/>
          </a:xfrm>
        </p:spPr>
        <p:txBody>
          <a:bodyPr/>
          <a:lstStyle/>
          <a:p>
            <a:pPr>
              <a:defRPr/>
            </a:pPr>
            <a:r>
              <a:rPr lang="zh-CN" altLang="en-US" sz="4000" dirty="0">
                <a:solidFill>
                  <a:schemeClr val="bg2"/>
                </a:solidFill>
                <a:latin typeface="Arial" panose="020B0604020202020204" pitchFamily="34" charset="0"/>
              </a:rPr>
              <a:t>二手资料的特点</a:t>
            </a:r>
          </a:p>
        </p:txBody>
      </p:sp>
      <p:sp>
        <p:nvSpPr>
          <p:cNvPr id="429116" name="Rectangle 60"/>
          <p:cNvSpPr>
            <a:spLocks noGrp="1" noChangeArrowheads="1"/>
          </p:cNvSpPr>
          <p:nvPr>
            <p:ph type="body" idx="1"/>
          </p:nvPr>
        </p:nvSpPr>
        <p:spPr>
          <a:xfrm>
            <a:off x="609600" y="1676400"/>
            <a:ext cx="8001000" cy="4572000"/>
          </a:xfrm>
        </p:spPr>
        <p:txBody>
          <a:bodyPr/>
          <a:lstStyle/>
          <a:p>
            <a:pPr algn="just">
              <a:buFontTx/>
              <a:buAutoNum type="arabicPeriod"/>
              <a:defRPr/>
            </a:pPr>
            <a:r>
              <a:rPr lang="zh-CN" altLang="en-US" dirty="0">
                <a:solidFill>
                  <a:schemeClr val="bg2"/>
                </a:solidFill>
                <a:sym typeface="Wingdings" panose="05000000000000000000" pitchFamily="2" charset="2"/>
              </a:rPr>
              <a:t>搜集容易，采集成本低</a:t>
            </a:r>
          </a:p>
          <a:p>
            <a:pPr algn="just">
              <a:buFontTx/>
              <a:buAutoNum type="arabicPeriod"/>
              <a:defRPr/>
            </a:pPr>
            <a:r>
              <a:rPr lang="zh-CN" altLang="en-US" dirty="0">
                <a:solidFill>
                  <a:schemeClr val="bg2"/>
                </a:solidFill>
                <a:sym typeface="Wingdings" panose="05000000000000000000" pitchFamily="2" charset="2"/>
              </a:rPr>
              <a:t>作用广泛</a:t>
            </a:r>
          </a:p>
          <a:p>
            <a:pPr marL="1143000" lvl="1" indent="-457200" algn="just">
              <a:defRPr/>
            </a:pPr>
            <a:r>
              <a:rPr lang="zh-CN" altLang="en-US" dirty="0">
                <a:solidFill>
                  <a:schemeClr val="bg2"/>
                </a:solidFill>
                <a:sym typeface="Wingdings" panose="05000000000000000000" pitchFamily="2" charset="2"/>
              </a:rPr>
              <a:t>分析所要研究的问题</a:t>
            </a:r>
          </a:p>
          <a:p>
            <a:pPr marL="1143000" lvl="1" indent="-457200" algn="just">
              <a:defRPr/>
            </a:pPr>
            <a:r>
              <a:rPr lang="zh-CN" altLang="en-US" dirty="0">
                <a:solidFill>
                  <a:schemeClr val="bg2"/>
                </a:solidFill>
                <a:sym typeface="Wingdings" panose="05000000000000000000" pitchFamily="2" charset="2"/>
              </a:rPr>
              <a:t>提供研究问题的背景</a:t>
            </a:r>
          </a:p>
          <a:p>
            <a:pPr marL="1143000" lvl="1" indent="-457200" algn="just">
              <a:defRPr/>
            </a:pPr>
            <a:r>
              <a:rPr lang="zh-CN" altLang="en-US" dirty="0">
                <a:solidFill>
                  <a:schemeClr val="bg2"/>
                </a:solidFill>
                <a:sym typeface="Wingdings" panose="05000000000000000000" pitchFamily="2" charset="2"/>
              </a:rPr>
              <a:t>帮助研究者更好地定义问题</a:t>
            </a:r>
          </a:p>
          <a:p>
            <a:pPr marL="1143000" lvl="1" indent="-457200" algn="just">
              <a:defRPr/>
            </a:pPr>
            <a:r>
              <a:rPr lang="zh-CN" altLang="en-US" dirty="0">
                <a:solidFill>
                  <a:schemeClr val="bg2"/>
                </a:solidFill>
                <a:sym typeface="Wingdings" panose="05000000000000000000" pitchFamily="2" charset="2"/>
              </a:rPr>
              <a:t>检验和回答某些疑问和假设</a:t>
            </a:r>
          </a:p>
          <a:p>
            <a:pPr marL="1143000" lvl="1" indent="-457200" algn="just">
              <a:defRPr/>
            </a:pPr>
            <a:r>
              <a:rPr lang="zh-CN" altLang="en-US" dirty="0">
                <a:solidFill>
                  <a:schemeClr val="bg2"/>
                </a:solidFill>
                <a:sym typeface="Wingdings" panose="05000000000000000000" pitchFamily="2" charset="2"/>
              </a:rPr>
              <a:t>寻找研究问题的思路和途径</a:t>
            </a:r>
          </a:p>
          <a:p>
            <a:pPr marL="0" indent="0" algn="just">
              <a:defRPr/>
            </a:pPr>
            <a:r>
              <a:rPr lang="zh-CN" altLang="en-US" dirty="0">
                <a:solidFill>
                  <a:schemeClr val="bg2"/>
                </a:solidFill>
                <a:sym typeface="Wingdings" panose="05000000000000000000" pitchFamily="2" charset="2"/>
              </a:rPr>
              <a:t>搜集二手资料在研究中应优先考虑</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9116">
                                            <p:txEl>
                                              <p:pRg st="0" end="0"/>
                                            </p:txEl>
                                          </p:spTgt>
                                        </p:tgtEl>
                                        <p:attrNameLst>
                                          <p:attrName>style.visibility</p:attrName>
                                        </p:attrNameLst>
                                      </p:cBhvr>
                                      <p:to>
                                        <p:strVal val="visible"/>
                                      </p:to>
                                    </p:set>
                                    <p:animEffect transition="in" filter="wipe(left)">
                                      <p:cBhvr>
                                        <p:cTn id="7" dur="500"/>
                                        <p:tgtEl>
                                          <p:spTgt spid="429116">
                                            <p:txEl>
                                              <p:pRg st="0" end="0"/>
                                            </p:txEl>
                                          </p:spTgt>
                                        </p:tgtEl>
                                      </p:cBhvr>
                                    </p:animEffect>
                                  </p:childTnLst>
                                  <p:subTnLst>
                                    <p:animClr clrSpc="rgb" dir="cw">
                                      <p:cBhvr override="childStyle">
                                        <p:cTn dur="1" fill="hold" display="0" masterRel="nextClick" afterEffect="1"/>
                                        <p:tgtEl>
                                          <p:spTgt spid="429116">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9116">
                                            <p:txEl>
                                              <p:pRg st="1" end="1"/>
                                            </p:txEl>
                                          </p:spTgt>
                                        </p:tgtEl>
                                        <p:attrNameLst>
                                          <p:attrName>style.visibility</p:attrName>
                                        </p:attrNameLst>
                                      </p:cBhvr>
                                      <p:to>
                                        <p:strVal val="visible"/>
                                      </p:to>
                                    </p:set>
                                    <p:animEffect transition="in" filter="wipe(left)">
                                      <p:cBhvr>
                                        <p:cTn id="12" dur="500"/>
                                        <p:tgtEl>
                                          <p:spTgt spid="429116">
                                            <p:txEl>
                                              <p:pRg st="1" end="1"/>
                                            </p:txEl>
                                          </p:spTgt>
                                        </p:tgtEl>
                                      </p:cBhvr>
                                    </p:animEffect>
                                  </p:childTnLst>
                                  <p:subTnLst>
                                    <p:animClr clrSpc="rgb" dir="cw">
                                      <p:cBhvr override="childStyle">
                                        <p:cTn dur="1" fill="hold" display="0" masterRel="nextClick" afterEffect="1"/>
                                        <p:tgtEl>
                                          <p:spTgt spid="429116">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429116">
                                            <p:txEl>
                                              <p:pRg st="2" end="2"/>
                                            </p:txEl>
                                          </p:spTgt>
                                        </p:tgtEl>
                                        <p:attrNameLst>
                                          <p:attrName>style.visibility</p:attrName>
                                        </p:attrNameLst>
                                      </p:cBhvr>
                                      <p:to>
                                        <p:strVal val="visible"/>
                                      </p:to>
                                    </p:set>
                                    <p:animEffect transition="in" filter="wipe(left)">
                                      <p:cBhvr>
                                        <p:cTn id="15" dur="500"/>
                                        <p:tgtEl>
                                          <p:spTgt spid="429116">
                                            <p:txEl>
                                              <p:pRg st="2" end="2"/>
                                            </p:txEl>
                                          </p:spTgt>
                                        </p:tgtEl>
                                      </p:cBhvr>
                                    </p:animEffect>
                                  </p:childTnLst>
                                  <p:subTnLst>
                                    <p:animClr clrSpc="rgb" dir="cw">
                                      <p:cBhvr override="childStyle">
                                        <p:cTn dur="1" fill="hold" display="0" masterRel="nextClick" afterEffect="1"/>
                                        <p:tgtEl>
                                          <p:spTgt spid="429116">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429116">
                                            <p:txEl>
                                              <p:pRg st="3" end="3"/>
                                            </p:txEl>
                                          </p:spTgt>
                                        </p:tgtEl>
                                        <p:attrNameLst>
                                          <p:attrName>style.visibility</p:attrName>
                                        </p:attrNameLst>
                                      </p:cBhvr>
                                      <p:to>
                                        <p:strVal val="visible"/>
                                      </p:to>
                                    </p:set>
                                    <p:animEffect transition="in" filter="wipe(left)">
                                      <p:cBhvr>
                                        <p:cTn id="18" dur="500"/>
                                        <p:tgtEl>
                                          <p:spTgt spid="429116">
                                            <p:txEl>
                                              <p:pRg st="3" end="3"/>
                                            </p:txEl>
                                          </p:spTgt>
                                        </p:tgtEl>
                                      </p:cBhvr>
                                    </p:animEffect>
                                  </p:childTnLst>
                                  <p:subTnLst>
                                    <p:animClr clrSpc="rgb" dir="cw">
                                      <p:cBhvr override="childStyle">
                                        <p:cTn dur="1" fill="hold" display="0" masterRel="nextClick" afterEffect="1"/>
                                        <p:tgtEl>
                                          <p:spTgt spid="429116">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429116">
                                            <p:txEl>
                                              <p:pRg st="4" end="4"/>
                                            </p:txEl>
                                          </p:spTgt>
                                        </p:tgtEl>
                                        <p:attrNameLst>
                                          <p:attrName>style.visibility</p:attrName>
                                        </p:attrNameLst>
                                      </p:cBhvr>
                                      <p:to>
                                        <p:strVal val="visible"/>
                                      </p:to>
                                    </p:set>
                                    <p:animEffect transition="in" filter="wipe(left)">
                                      <p:cBhvr>
                                        <p:cTn id="21" dur="500"/>
                                        <p:tgtEl>
                                          <p:spTgt spid="429116">
                                            <p:txEl>
                                              <p:pRg st="4" end="4"/>
                                            </p:txEl>
                                          </p:spTgt>
                                        </p:tgtEl>
                                      </p:cBhvr>
                                    </p:animEffect>
                                  </p:childTnLst>
                                  <p:subTnLst>
                                    <p:animClr clrSpc="rgb" dir="cw">
                                      <p:cBhvr override="childStyle">
                                        <p:cTn dur="1" fill="hold" display="0" masterRel="nextClick" afterEffect="1"/>
                                        <p:tgtEl>
                                          <p:spTgt spid="429116">
                                            <p:txEl>
                                              <p:pRg st="4" end="4"/>
                                            </p:txEl>
                                          </p:spTgt>
                                        </p:tgtEl>
                                        <p:attrNameLst>
                                          <p:attrName>ppt_c</p:attrName>
                                        </p:attrNameLst>
                                      </p:cBhvr>
                                      <p:to>
                                        <a:schemeClr val="folHlink"/>
                                      </p:to>
                                    </p:animClr>
                                  </p:subTnLst>
                                </p:cTn>
                              </p:par>
                              <p:par>
                                <p:cTn id="22" presetID="22" presetClass="entr" presetSubtype="8" fill="hold" grpId="0" nodeType="withEffect">
                                  <p:stCondLst>
                                    <p:cond delay="0"/>
                                  </p:stCondLst>
                                  <p:childTnLst>
                                    <p:set>
                                      <p:cBhvr>
                                        <p:cTn id="23" dur="1" fill="hold">
                                          <p:stCondLst>
                                            <p:cond delay="0"/>
                                          </p:stCondLst>
                                        </p:cTn>
                                        <p:tgtEl>
                                          <p:spTgt spid="429116">
                                            <p:txEl>
                                              <p:pRg st="5" end="5"/>
                                            </p:txEl>
                                          </p:spTgt>
                                        </p:tgtEl>
                                        <p:attrNameLst>
                                          <p:attrName>style.visibility</p:attrName>
                                        </p:attrNameLst>
                                      </p:cBhvr>
                                      <p:to>
                                        <p:strVal val="visible"/>
                                      </p:to>
                                    </p:set>
                                    <p:animEffect transition="in" filter="wipe(left)">
                                      <p:cBhvr>
                                        <p:cTn id="24" dur="500"/>
                                        <p:tgtEl>
                                          <p:spTgt spid="429116">
                                            <p:txEl>
                                              <p:pRg st="5" end="5"/>
                                            </p:txEl>
                                          </p:spTgt>
                                        </p:tgtEl>
                                      </p:cBhvr>
                                    </p:animEffect>
                                  </p:childTnLst>
                                  <p:subTnLst>
                                    <p:animClr clrSpc="rgb" dir="cw">
                                      <p:cBhvr override="childStyle">
                                        <p:cTn dur="1" fill="hold" display="0" masterRel="nextClick" afterEffect="1"/>
                                        <p:tgtEl>
                                          <p:spTgt spid="429116">
                                            <p:txEl>
                                              <p:pRg st="5" end="5"/>
                                            </p:txEl>
                                          </p:spTgt>
                                        </p:tgtEl>
                                        <p:attrNameLst>
                                          <p:attrName>ppt_c</p:attrName>
                                        </p:attrNameLst>
                                      </p:cBhvr>
                                      <p:to>
                                        <a:schemeClr val="folHlink"/>
                                      </p:to>
                                    </p:animClr>
                                  </p:subTnLst>
                                </p:cTn>
                              </p:par>
                              <p:par>
                                <p:cTn id="25" presetID="22" presetClass="entr" presetSubtype="8" fill="hold" grpId="0" nodeType="withEffect">
                                  <p:stCondLst>
                                    <p:cond delay="0"/>
                                  </p:stCondLst>
                                  <p:childTnLst>
                                    <p:set>
                                      <p:cBhvr>
                                        <p:cTn id="26" dur="1" fill="hold">
                                          <p:stCondLst>
                                            <p:cond delay="0"/>
                                          </p:stCondLst>
                                        </p:cTn>
                                        <p:tgtEl>
                                          <p:spTgt spid="429116">
                                            <p:txEl>
                                              <p:pRg st="6" end="6"/>
                                            </p:txEl>
                                          </p:spTgt>
                                        </p:tgtEl>
                                        <p:attrNameLst>
                                          <p:attrName>style.visibility</p:attrName>
                                        </p:attrNameLst>
                                      </p:cBhvr>
                                      <p:to>
                                        <p:strVal val="visible"/>
                                      </p:to>
                                    </p:set>
                                    <p:animEffect transition="in" filter="wipe(left)">
                                      <p:cBhvr>
                                        <p:cTn id="27" dur="500"/>
                                        <p:tgtEl>
                                          <p:spTgt spid="429116">
                                            <p:txEl>
                                              <p:pRg st="6" end="6"/>
                                            </p:txEl>
                                          </p:spTgt>
                                        </p:tgtEl>
                                      </p:cBhvr>
                                    </p:animEffect>
                                  </p:childTnLst>
                                  <p:subTnLst>
                                    <p:animClr clrSpc="rgb" dir="cw">
                                      <p:cBhvr override="childStyle">
                                        <p:cTn dur="1" fill="hold" display="0" masterRel="nextClick" afterEffect="1"/>
                                        <p:tgtEl>
                                          <p:spTgt spid="429116">
                                            <p:txEl>
                                              <p:pRg st="6" end="6"/>
                                            </p:txEl>
                                          </p:spTgt>
                                        </p:tgtEl>
                                        <p:attrNameLst>
                                          <p:attrName>ppt_c</p:attrName>
                                        </p:attrNameLst>
                                      </p:cBhvr>
                                      <p:to>
                                        <a:schemeClr val="folHlink"/>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29116">
                                            <p:txEl>
                                              <p:pRg st="7" end="7"/>
                                            </p:txEl>
                                          </p:spTgt>
                                        </p:tgtEl>
                                        <p:attrNameLst>
                                          <p:attrName>style.visibility</p:attrName>
                                        </p:attrNameLst>
                                      </p:cBhvr>
                                      <p:to>
                                        <p:strVal val="visible"/>
                                      </p:to>
                                    </p:set>
                                    <p:animEffect transition="in" filter="wipe(left)">
                                      <p:cBhvr>
                                        <p:cTn id="32" dur="500"/>
                                        <p:tgtEl>
                                          <p:spTgt spid="429116">
                                            <p:txEl>
                                              <p:pRg st="7" end="7"/>
                                            </p:txEl>
                                          </p:spTgt>
                                        </p:tgtEl>
                                      </p:cBhvr>
                                    </p:animEffect>
                                  </p:childTnLst>
                                  <p:subTnLst>
                                    <p:animClr clrSpc="rgb" dir="cw">
                                      <p:cBhvr override="childStyle">
                                        <p:cTn dur="1" fill="hold" display="0" masterRel="nextClick" afterEffect="1"/>
                                        <p:tgtEl>
                                          <p:spTgt spid="429116">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116" grpId="0" build="p" autoUpdateAnimBg="0"/>
    </p:bldLst>
  </p:timing>
</p:sld>
</file>

<file path=ppt/theme/theme1.xml><?xml version="1.0" encoding="utf-8"?>
<a:theme xmlns:a="http://schemas.openxmlformats.org/drawingml/2006/main" name="mcbensin">
  <a:themeElements>
    <a:clrScheme name="">
      <a:dk1>
        <a:srgbClr val="000000"/>
      </a:dk1>
      <a:lt1>
        <a:srgbClr val="FFFFFF"/>
      </a:lt1>
      <a:dk2>
        <a:srgbClr val="0A578C"/>
      </a:dk2>
      <a:lt2>
        <a:srgbClr val="00DFCA"/>
      </a:lt2>
      <a:accent1>
        <a:srgbClr val="DC0081"/>
      </a:accent1>
      <a:accent2>
        <a:srgbClr val="FAFD00"/>
      </a:accent2>
      <a:accent3>
        <a:srgbClr val="AAB4C5"/>
      </a:accent3>
      <a:accent4>
        <a:srgbClr val="DADADA"/>
      </a:accent4>
      <a:accent5>
        <a:srgbClr val="EBAAC1"/>
      </a:accent5>
      <a:accent6>
        <a:srgbClr val="E3E500"/>
      </a:accent6>
      <a:hlink>
        <a:srgbClr val="FE9B03"/>
      </a:hlink>
      <a:folHlink>
        <a:srgbClr val="E7B3D1"/>
      </a:folHlink>
    </a:clrScheme>
    <a:fontScheme name="mcbensin">
      <a:majorFont>
        <a:latin typeface="Book Antiqua"/>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6000" b="1" i="0" u="none" strike="noStrike" cap="none" normalizeH="0" baseline="0" smtClean="0">
            <a:ln>
              <a:noFill/>
            </a:ln>
            <a:solidFill>
              <a:schemeClr val="tx1"/>
            </a:solidFill>
            <a:effectLst/>
            <a:latin typeface="Times New Roman" panose="02020603050405020304" pitchFamily="18" charset="0"/>
            <a:ea typeface="创艺简细圆"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6000" b="1" i="0" u="none" strike="noStrike" cap="none" normalizeH="0" baseline="0" smtClean="0">
            <a:ln>
              <a:noFill/>
            </a:ln>
            <a:solidFill>
              <a:schemeClr val="tx1"/>
            </a:solidFill>
            <a:effectLst/>
            <a:latin typeface="Times New Roman" panose="02020603050405020304" pitchFamily="18" charset="0"/>
            <a:ea typeface="创艺简细圆" pitchFamily="2" charset="-122"/>
          </a:defRPr>
        </a:defPPr>
      </a:lstStyle>
    </a:lnDef>
  </a:objectDefaults>
  <a:extraClrSchemeLst>
    <a:extraClrScheme>
      <a:clrScheme name="mcbensi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cbensi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cbensi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cbensi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cbensi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cbensi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cbensi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2.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3.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4.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5.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6.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7.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docProps/app.xml><?xml version="1.0" encoding="utf-8"?>
<Properties xmlns="http://schemas.openxmlformats.org/officeDocument/2006/extended-properties" xmlns:vt="http://schemas.openxmlformats.org/officeDocument/2006/docPropsVTypes">
  <Template>c:\powerpnt\template\sldshow\mcbensin.ppt</Template>
  <TotalTime>15168</TotalTime>
  <Pages>86</Pages>
  <Words>2535</Words>
  <Application>Microsoft Office PowerPoint</Application>
  <PresentationFormat>全屏显示(4:3)</PresentationFormat>
  <Paragraphs>289</Paragraphs>
  <Slides>45</Slides>
  <Notes>44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5" baseType="lpstr">
      <vt:lpstr>Arial</vt:lpstr>
      <vt:lpstr>Book Antiqua</vt:lpstr>
      <vt:lpstr>Times New Roman</vt:lpstr>
      <vt:lpstr>Monotype Sorts</vt:lpstr>
      <vt:lpstr>微软简综艺</vt:lpstr>
      <vt:lpstr>Wingdings</vt:lpstr>
      <vt:lpstr>宋体</vt:lpstr>
      <vt:lpstr>创艺简细圆</vt:lpstr>
      <vt:lpstr>mcbensin</vt:lpstr>
      <vt:lpstr>Organization Chart</vt:lpstr>
      <vt:lpstr>第 2 章   数据的搜集</vt:lpstr>
      <vt:lpstr>PowerPoint 演示文稿</vt:lpstr>
      <vt:lpstr>第 2 章   数据的搜集</vt:lpstr>
      <vt:lpstr>学习目标</vt:lpstr>
      <vt:lpstr>PowerPoint 演示文稿</vt:lpstr>
      <vt:lpstr>2.2.1数据的间接来源</vt:lpstr>
      <vt:lpstr>二手资料（系统外部）</vt:lpstr>
      <vt:lpstr>二手资料（系统内部）</vt:lpstr>
      <vt:lpstr>二手资料的特点</vt:lpstr>
      <vt:lpstr>二手资料的局限性</vt:lpstr>
      <vt:lpstr>二手数据的评估</vt:lpstr>
      <vt:lpstr>2.1.2 数据的直接来源</vt:lpstr>
      <vt:lpstr>数据的直接来源(原始数据)</vt:lpstr>
      <vt:lpstr>PowerPoint 演示文稿</vt:lpstr>
      <vt:lpstr>2.2.1 概率抽样和非概率抽样</vt:lpstr>
      <vt:lpstr>概率抽样(probability sampling)</vt:lpstr>
      <vt:lpstr>简单随机抽样 (simple random sampling)</vt:lpstr>
      <vt:lpstr>分层抽样(stratified sampling)</vt:lpstr>
      <vt:lpstr>整群抽样(cluster sampling)</vt:lpstr>
      <vt:lpstr>系统抽样 (systematic sampling)</vt:lpstr>
      <vt:lpstr>多阶段抽样 (multi-stage sampling)</vt:lpstr>
      <vt:lpstr>非概率抽样 (non-probability sampling)</vt:lpstr>
      <vt:lpstr>方便抽样</vt:lpstr>
      <vt:lpstr>判断抽样</vt:lpstr>
      <vt:lpstr>自愿样本</vt:lpstr>
      <vt:lpstr>滚雪球抽样</vt:lpstr>
      <vt:lpstr>配额抽样</vt:lpstr>
      <vt:lpstr>概率抽样与非概率抽样的比较</vt:lpstr>
      <vt:lpstr>2.2.2 搜集数据的基本方法</vt:lpstr>
      <vt:lpstr>自填式问卷调查</vt:lpstr>
      <vt:lpstr>面访式问卷调查</vt:lpstr>
      <vt:lpstr>电话式问卷调查</vt:lpstr>
      <vt:lpstr>观察式调查</vt:lpstr>
      <vt:lpstr>各调查方法的比较</vt:lpstr>
      <vt:lpstr>PowerPoint 演示文稿</vt:lpstr>
      <vt:lpstr>实验数据</vt:lpstr>
      <vt:lpstr>实验组和对照组</vt:lpstr>
      <vt:lpstr>实验中的若干问题</vt:lpstr>
      <vt:lpstr>实验中的统计</vt:lpstr>
      <vt:lpstr>PowerPoint 演示文稿</vt:lpstr>
      <vt:lpstr>数据的误差</vt:lpstr>
      <vt:lpstr>抽样误差(sampling error)</vt:lpstr>
      <vt:lpstr>非抽样误差(non-sampling error)</vt:lpstr>
      <vt:lpstr>误差的控制</vt:lpstr>
      <vt:lpstr>本章小结</vt:lpstr>
    </vt:vector>
  </TitlesOfParts>
  <Company>中国人民大学统计学系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数据的收集</dc:title>
  <dc:subject>统计学—PowerPoint</dc:subject>
  <dc:creator>贾俊平</dc:creator>
  <cp:keywords/>
  <dc:description/>
  <cp:lastModifiedBy>Yoooooooooo Song</cp:lastModifiedBy>
  <cp:revision>522</cp:revision>
  <cp:lastPrinted>1995-05-18T16:06:48Z</cp:lastPrinted>
  <dcterms:created xsi:type="dcterms:W3CDTF">1995-07-12T16:26:12Z</dcterms:created>
  <dcterms:modified xsi:type="dcterms:W3CDTF">2020-03-09T15:24:27Z</dcterms:modified>
</cp:coreProperties>
</file>