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2.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3.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heme/themeOverride4.xml" ContentType="application/vnd.openxmlformats-officedocument.themeOverr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heme/themeOverride5.xml" ContentType="application/vnd.openxmlformats-officedocument.themeOverr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heme/themeOverride6.xml" ContentType="application/vnd.openxmlformats-officedocument.themeOverr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heme/themeOverride7.xml" ContentType="application/vnd.openxmlformats-officedocument.themeOverr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heme/themeOverride8.xml" ContentType="application/vnd.openxmlformats-officedocument.themeOverr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theme/themeOverride9.xml" ContentType="application/vnd.openxmlformats-officedocument.themeOverr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78"/>
  </p:notesMasterIdLst>
  <p:handoutMasterIdLst>
    <p:handoutMasterId r:id="rId79"/>
  </p:handoutMasterIdLst>
  <p:sldIdLst>
    <p:sldId id="517" r:id="rId2"/>
    <p:sldId id="256" r:id="rId3"/>
    <p:sldId id="563" r:id="rId4"/>
    <p:sldId id="564" r:id="rId5"/>
    <p:sldId id="257" r:id="rId6"/>
    <p:sldId id="368" r:id="rId7"/>
    <p:sldId id="389" r:id="rId8"/>
    <p:sldId id="478" r:id="rId9"/>
    <p:sldId id="445" r:id="rId10"/>
    <p:sldId id="491" r:id="rId11"/>
    <p:sldId id="444" r:id="rId12"/>
    <p:sldId id="477" r:id="rId13"/>
    <p:sldId id="446" r:id="rId14"/>
    <p:sldId id="554" r:id="rId15"/>
    <p:sldId id="553" r:id="rId16"/>
    <p:sldId id="565" r:id="rId17"/>
    <p:sldId id="377" r:id="rId18"/>
    <p:sldId id="452" r:id="rId19"/>
    <p:sldId id="471" r:id="rId20"/>
    <p:sldId id="453" r:id="rId21"/>
    <p:sldId id="392" r:id="rId22"/>
    <p:sldId id="493" r:id="rId23"/>
    <p:sldId id="567" r:id="rId24"/>
    <p:sldId id="566" r:id="rId25"/>
    <p:sldId id="562" r:id="rId26"/>
    <p:sldId id="561" r:id="rId27"/>
    <p:sldId id="432" r:id="rId28"/>
    <p:sldId id="399" r:id="rId29"/>
    <p:sldId id="527" r:id="rId30"/>
    <p:sldId id="433" r:id="rId31"/>
    <p:sldId id="568" r:id="rId32"/>
    <p:sldId id="518" r:id="rId33"/>
    <p:sldId id="434" r:id="rId34"/>
    <p:sldId id="397" r:id="rId35"/>
    <p:sldId id="405" r:id="rId36"/>
    <p:sldId id="449" r:id="rId37"/>
    <p:sldId id="462" r:id="rId38"/>
    <p:sldId id="407" r:id="rId39"/>
    <p:sldId id="378" r:id="rId40"/>
    <p:sldId id="460" r:id="rId41"/>
    <p:sldId id="459" r:id="rId42"/>
    <p:sldId id="417" r:id="rId43"/>
    <p:sldId id="361" r:id="rId44"/>
    <p:sldId id="466" r:id="rId45"/>
    <p:sldId id="467" r:id="rId46"/>
    <p:sldId id="468" r:id="rId47"/>
    <p:sldId id="496" r:id="rId48"/>
    <p:sldId id="435" r:id="rId49"/>
    <p:sldId id="504" r:id="rId50"/>
    <p:sldId id="436" r:id="rId51"/>
    <p:sldId id="497" r:id="rId52"/>
    <p:sldId id="438" r:id="rId53"/>
    <p:sldId id="502" r:id="rId54"/>
    <p:sldId id="439" r:id="rId55"/>
    <p:sldId id="420" r:id="rId56"/>
    <p:sldId id="507" r:id="rId57"/>
    <p:sldId id="421" r:id="rId58"/>
    <p:sldId id="429" r:id="rId59"/>
    <p:sldId id="424" r:id="rId60"/>
    <p:sldId id="423" r:id="rId61"/>
    <p:sldId id="498" r:id="rId62"/>
    <p:sldId id="440" r:id="rId63"/>
    <p:sldId id="555" r:id="rId64"/>
    <p:sldId id="556" r:id="rId65"/>
    <p:sldId id="508" r:id="rId66"/>
    <p:sldId id="535" r:id="rId67"/>
    <p:sldId id="560" r:id="rId68"/>
    <p:sldId id="525" r:id="rId69"/>
    <p:sldId id="531" r:id="rId70"/>
    <p:sldId id="532" r:id="rId71"/>
    <p:sldId id="557" r:id="rId72"/>
    <p:sldId id="380" r:id="rId73"/>
    <p:sldId id="537" r:id="rId74"/>
    <p:sldId id="559" r:id="rId75"/>
    <p:sldId id="442" r:id="rId76"/>
    <p:sldId id="431" r:id="rId77"/>
  </p:sldIdLst>
  <p:sldSz cx="9144000" cy="6858000" type="screen4x3"/>
  <p:notesSz cx="6858000" cy="9144000"/>
  <p:embeddedFontLst>
    <p:embeddedFont>
      <p:font typeface="Book Antiqua" panose="02040602050305030304" pitchFamily="18" charset="0"/>
      <p:regular r:id="rId80"/>
      <p:bold r:id="rId81"/>
      <p:italic r:id="rId82"/>
      <p:boldItalic r:id="rId83"/>
    </p:embeddedFont>
    <p:embeddedFont>
      <p:font typeface="Monotype Sorts" panose="02010600030101010101"/>
      <p:regular r:id="rId84"/>
    </p:embeddedFont>
  </p:embeddedFontLst>
  <p:kinsoku lang="zh-CN" invalStChars="!),.:;?]}、。—ˇ¨〃々—～‖…’”〕〉》」』〗】∶！＂＇），．：；？］｀｜｝·" invalEndChars="([{‘“〔〈《「『〖【（［｛．·"/>
  <p:defaultTextStyle>
    <a:defPPr>
      <a:defRPr lang="zh-CN"/>
    </a:defPPr>
    <a:lvl1pPr algn="l" rtl="0" eaLnBrk="0" fontAlgn="base" hangingPunct="0">
      <a:spcBef>
        <a:spcPct val="0"/>
      </a:spcBef>
      <a:spcAft>
        <a:spcPct val="0"/>
      </a:spcAft>
      <a:defRPr kumimoji="1" sz="60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umimoji="1" sz="60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umimoji="1" sz="60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umimoji="1" sz="60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umimoji="1" sz="6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6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sz="6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sz="6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sz="60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3300"/>
    <a:srgbClr val="FFCCCC"/>
    <a:srgbClr val="FFFFCC"/>
    <a:srgbClr val="CCFFFF"/>
    <a:srgbClr val="00FFFF"/>
    <a:srgbClr val="FF0066"/>
    <a:srgbClr val="FFFF99"/>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40" autoAdjust="0"/>
    <p:restoredTop sz="96182" autoAdjust="0"/>
  </p:normalViewPr>
  <p:slideViewPr>
    <p:cSldViewPr>
      <p:cViewPr varScale="1">
        <p:scale>
          <a:sx n="109" d="100"/>
          <a:sy n="109" d="100"/>
        </p:scale>
        <p:origin x="218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39" d="100"/>
          <a:sy n="39" d="100"/>
        </p:scale>
        <p:origin x="-151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5.fntdata"/><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3.fntdata"/><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1.fntdata"/><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4.fntdata"/><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font" Target="fonts/font2.fntdata"/><Relationship Id="rId86"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469900" y="850900"/>
            <a:ext cx="2794000" cy="2108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6000">
                <a:solidFill>
                  <a:schemeClr val="tx1"/>
                </a:solidFill>
                <a:latin typeface="Arial" panose="020B0604020202020204" pitchFamily="34" charset="0"/>
                <a:ea typeface="宋体" panose="02010600030101010101" pitchFamily="2" charset="-122"/>
              </a:defRPr>
            </a:lvl1pPr>
            <a:lvl2pPr marL="742950" indent="-285750">
              <a:defRPr kumimoji="1" sz="6000">
                <a:solidFill>
                  <a:schemeClr val="tx1"/>
                </a:solidFill>
                <a:latin typeface="Arial" panose="020B0604020202020204" pitchFamily="34" charset="0"/>
                <a:ea typeface="宋体" panose="02010600030101010101" pitchFamily="2" charset="-122"/>
              </a:defRPr>
            </a:lvl2pPr>
            <a:lvl3pPr marL="1143000" indent="-228600">
              <a:defRPr kumimoji="1" sz="6000">
                <a:solidFill>
                  <a:schemeClr val="tx1"/>
                </a:solidFill>
                <a:latin typeface="Arial" panose="020B0604020202020204" pitchFamily="34" charset="0"/>
                <a:ea typeface="宋体" panose="02010600030101010101" pitchFamily="2" charset="-122"/>
              </a:defRPr>
            </a:lvl3pPr>
            <a:lvl4pPr marL="1600200" indent="-228600">
              <a:defRPr kumimoji="1" sz="6000">
                <a:solidFill>
                  <a:schemeClr val="tx1"/>
                </a:solidFill>
                <a:latin typeface="Arial" panose="020B0604020202020204" pitchFamily="34" charset="0"/>
                <a:ea typeface="宋体" panose="02010600030101010101" pitchFamily="2" charset="-122"/>
              </a:defRPr>
            </a:lvl4pPr>
            <a:lvl5pPr marL="2057400" indent="-228600">
              <a:defRPr kumimoji="1" sz="6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9pPr>
          </a:lstStyle>
          <a:p>
            <a:pPr>
              <a:defRPr/>
            </a:pPr>
            <a:endParaRPr lang="zh-CN" altLang="en-US"/>
          </a:p>
        </p:txBody>
      </p:sp>
      <p:sp>
        <p:nvSpPr>
          <p:cNvPr id="4099" name="Rectangle 3"/>
          <p:cNvSpPr>
            <a:spLocks noChangeArrowheads="1"/>
          </p:cNvSpPr>
          <p:nvPr/>
        </p:nvSpPr>
        <p:spPr bwMode="auto">
          <a:xfrm>
            <a:off x="469900" y="3517900"/>
            <a:ext cx="2794000" cy="2108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6000">
                <a:solidFill>
                  <a:schemeClr val="tx1"/>
                </a:solidFill>
                <a:latin typeface="Arial" panose="020B0604020202020204" pitchFamily="34" charset="0"/>
                <a:ea typeface="宋体" panose="02010600030101010101" pitchFamily="2" charset="-122"/>
              </a:defRPr>
            </a:lvl1pPr>
            <a:lvl2pPr marL="742950" indent="-285750">
              <a:defRPr kumimoji="1" sz="6000">
                <a:solidFill>
                  <a:schemeClr val="tx1"/>
                </a:solidFill>
                <a:latin typeface="Arial" panose="020B0604020202020204" pitchFamily="34" charset="0"/>
                <a:ea typeface="宋体" panose="02010600030101010101" pitchFamily="2" charset="-122"/>
              </a:defRPr>
            </a:lvl2pPr>
            <a:lvl3pPr marL="1143000" indent="-228600">
              <a:defRPr kumimoji="1" sz="6000">
                <a:solidFill>
                  <a:schemeClr val="tx1"/>
                </a:solidFill>
                <a:latin typeface="Arial" panose="020B0604020202020204" pitchFamily="34" charset="0"/>
                <a:ea typeface="宋体" panose="02010600030101010101" pitchFamily="2" charset="-122"/>
              </a:defRPr>
            </a:lvl3pPr>
            <a:lvl4pPr marL="1600200" indent="-228600">
              <a:defRPr kumimoji="1" sz="6000">
                <a:solidFill>
                  <a:schemeClr val="tx1"/>
                </a:solidFill>
                <a:latin typeface="Arial" panose="020B0604020202020204" pitchFamily="34" charset="0"/>
                <a:ea typeface="宋体" panose="02010600030101010101" pitchFamily="2" charset="-122"/>
              </a:defRPr>
            </a:lvl4pPr>
            <a:lvl5pPr marL="2057400" indent="-228600">
              <a:defRPr kumimoji="1" sz="6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9pPr>
          </a:lstStyle>
          <a:p>
            <a:pPr>
              <a:defRPr/>
            </a:pPr>
            <a:endParaRPr lang="zh-CN" altLang="en-US"/>
          </a:p>
        </p:txBody>
      </p:sp>
      <p:sp>
        <p:nvSpPr>
          <p:cNvPr id="4100" name="Rectangle 4"/>
          <p:cNvSpPr>
            <a:spLocks noChangeArrowheads="1"/>
          </p:cNvSpPr>
          <p:nvPr/>
        </p:nvSpPr>
        <p:spPr bwMode="auto">
          <a:xfrm>
            <a:off x="469900" y="6184900"/>
            <a:ext cx="2794000" cy="2108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6000">
                <a:solidFill>
                  <a:schemeClr val="tx1"/>
                </a:solidFill>
                <a:latin typeface="Arial" panose="020B0604020202020204" pitchFamily="34" charset="0"/>
                <a:ea typeface="宋体" panose="02010600030101010101" pitchFamily="2" charset="-122"/>
              </a:defRPr>
            </a:lvl1pPr>
            <a:lvl2pPr marL="742950" indent="-285750">
              <a:defRPr kumimoji="1" sz="6000">
                <a:solidFill>
                  <a:schemeClr val="tx1"/>
                </a:solidFill>
                <a:latin typeface="Arial" panose="020B0604020202020204" pitchFamily="34" charset="0"/>
                <a:ea typeface="宋体" panose="02010600030101010101" pitchFamily="2" charset="-122"/>
              </a:defRPr>
            </a:lvl2pPr>
            <a:lvl3pPr marL="1143000" indent="-228600">
              <a:defRPr kumimoji="1" sz="6000">
                <a:solidFill>
                  <a:schemeClr val="tx1"/>
                </a:solidFill>
                <a:latin typeface="Arial" panose="020B0604020202020204" pitchFamily="34" charset="0"/>
                <a:ea typeface="宋体" panose="02010600030101010101" pitchFamily="2" charset="-122"/>
              </a:defRPr>
            </a:lvl3pPr>
            <a:lvl4pPr marL="1600200" indent="-228600">
              <a:defRPr kumimoji="1" sz="6000">
                <a:solidFill>
                  <a:schemeClr val="tx1"/>
                </a:solidFill>
                <a:latin typeface="Arial" panose="020B0604020202020204" pitchFamily="34" charset="0"/>
                <a:ea typeface="宋体" panose="02010600030101010101" pitchFamily="2" charset="-122"/>
              </a:defRPr>
            </a:lvl4pPr>
            <a:lvl5pPr marL="2057400" indent="-228600">
              <a:defRPr kumimoji="1" sz="6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9pPr>
          </a:lstStyle>
          <a:p>
            <a:pPr>
              <a:defRPr/>
            </a:pPr>
            <a:endParaRPr lang="zh-CN" altLang="en-US"/>
          </a:p>
        </p:txBody>
      </p:sp>
      <p:sp>
        <p:nvSpPr>
          <p:cNvPr id="3077" name="Line 5"/>
          <p:cNvSpPr>
            <a:spLocks noChangeShapeType="1"/>
          </p:cNvSpPr>
          <p:nvPr/>
        </p:nvSpPr>
        <p:spPr bwMode="auto">
          <a:xfrm>
            <a:off x="3663950" y="11430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8" name="Line 6"/>
          <p:cNvSpPr>
            <a:spLocks noChangeShapeType="1"/>
          </p:cNvSpPr>
          <p:nvPr/>
        </p:nvSpPr>
        <p:spPr bwMode="auto">
          <a:xfrm>
            <a:off x="3663950" y="14478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9" name="Line 7"/>
          <p:cNvSpPr>
            <a:spLocks noChangeShapeType="1"/>
          </p:cNvSpPr>
          <p:nvPr/>
        </p:nvSpPr>
        <p:spPr bwMode="auto">
          <a:xfrm>
            <a:off x="3663950" y="20574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0" name="Line 8"/>
          <p:cNvSpPr>
            <a:spLocks noChangeShapeType="1"/>
          </p:cNvSpPr>
          <p:nvPr/>
        </p:nvSpPr>
        <p:spPr bwMode="auto">
          <a:xfrm>
            <a:off x="3663950" y="23622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1" name="Line 9"/>
          <p:cNvSpPr>
            <a:spLocks noChangeShapeType="1"/>
          </p:cNvSpPr>
          <p:nvPr/>
        </p:nvSpPr>
        <p:spPr bwMode="auto">
          <a:xfrm>
            <a:off x="3663950" y="26670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 name="Line 10"/>
          <p:cNvSpPr>
            <a:spLocks noChangeShapeType="1"/>
          </p:cNvSpPr>
          <p:nvPr/>
        </p:nvSpPr>
        <p:spPr bwMode="auto">
          <a:xfrm>
            <a:off x="3663950" y="29718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3" name="Line 11"/>
          <p:cNvSpPr>
            <a:spLocks noChangeShapeType="1"/>
          </p:cNvSpPr>
          <p:nvPr/>
        </p:nvSpPr>
        <p:spPr bwMode="auto">
          <a:xfrm>
            <a:off x="3663950" y="17526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4" name="Line 12"/>
          <p:cNvSpPr>
            <a:spLocks noChangeShapeType="1"/>
          </p:cNvSpPr>
          <p:nvPr/>
        </p:nvSpPr>
        <p:spPr bwMode="auto">
          <a:xfrm>
            <a:off x="3663950" y="8382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5" name="Line 13"/>
          <p:cNvSpPr>
            <a:spLocks noChangeShapeType="1"/>
          </p:cNvSpPr>
          <p:nvPr/>
        </p:nvSpPr>
        <p:spPr bwMode="auto">
          <a:xfrm>
            <a:off x="3663950" y="38100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6" name="Line 14"/>
          <p:cNvSpPr>
            <a:spLocks noChangeShapeType="1"/>
          </p:cNvSpPr>
          <p:nvPr/>
        </p:nvSpPr>
        <p:spPr bwMode="auto">
          <a:xfrm>
            <a:off x="3663950" y="41148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7" name="Line 15"/>
          <p:cNvSpPr>
            <a:spLocks noChangeShapeType="1"/>
          </p:cNvSpPr>
          <p:nvPr/>
        </p:nvSpPr>
        <p:spPr bwMode="auto">
          <a:xfrm>
            <a:off x="3663950" y="47244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8" name="Line 16"/>
          <p:cNvSpPr>
            <a:spLocks noChangeShapeType="1"/>
          </p:cNvSpPr>
          <p:nvPr/>
        </p:nvSpPr>
        <p:spPr bwMode="auto">
          <a:xfrm>
            <a:off x="3663950" y="50292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9" name="Line 17"/>
          <p:cNvSpPr>
            <a:spLocks noChangeShapeType="1"/>
          </p:cNvSpPr>
          <p:nvPr/>
        </p:nvSpPr>
        <p:spPr bwMode="auto">
          <a:xfrm>
            <a:off x="3663950" y="53340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0" name="Line 18"/>
          <p:cNvSpPr>
            <a:spLocks noChangeShapeType="1"/>
          </p:cNvSpPr>
          <p:nvPr/>
        </p:nvSpPr>
        <p:spPr bwMode="auto">
          <a:xfrm>
            <a:off x="3663950" y="56388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1" name="Line 19"/>
          <p:cNvSpPr>
            <a:spLocks noChangeShapeType="1"/>
          </p:cNvSpPr>
          <p:nvPr/>
        </p:nvSpPr>
        <p:spPr bwMode="auto">
          <a:xfrm>
            <a:off x="3663950" y="44196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2" name="Line 20"/>
          <p:cNvSpPr>
            <a:spLocks noChangeShapeType="1"/>
          </p:cNvSpPr>
          <p:nvPr/>
        </p:nvSpPr>
        <p:spPr bwMode="auto">
          <a:xfrm>
            <a:off x="3663950" y="35052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3" name="Line 21"/>
          <p:cNvSpPr>
            <a:spLocks noChangeShapeType="1"/>
          </p:cNvSpPr>
          <p:nvPr/>
        </p:nvSpPr>
        <p:spPr bwMode="auto">
          <a:xfrm>
            <a:off x="3663950" y="64770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4" name="Line 22"/>
          <p:cNvSpPr>
            <a:spLocks noChangeShapeType="1"/>
          </p:cNvSpPr>
          <p:nvPr/>
        </p:nvSpPr>
        <p:spPr bwMode="auto">
          <a:xfrm>
            <a:off x="3663950" y="67818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5" name="Line 23"/>
          <p:cNvSpPr>
            <a:spLocks noChangeShapeType="1"/>
          </p:cNvSpPr>
          <p:nvPr/>
        </p:nvSpPr>
        <p:spPr bwMode="auto">
          <a:xfrm>
            <a:off x="3663950" y="73914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6" name="Line 24"/>
          <p:cNvSpPr>
            <a:spLocks noChangeShapeType="1"/>
          </p:cNvSpPr>
          <p:nvPr/>
        </p:nvSpPr>
        <p:spPr bwMode="auto">
          <a:xfrm>
            <a:off x="3663950" y="76962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7" name="Line 25"/>
          <p:cNvSpPr>
            <a:spLocks noChangeShapeType="1"/>
          </p:cNvSpPr>
          <p:nvPr/>
        </p:nvSpPr>
        <p:spPr bwMode="auto">
          <a:xfrm>
            <a:off x="3663950" y="80010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8" name="Line 26"/>
          <p:cNvSpPr>
            <a:spLocks noChangeShapeType="1"/>
          </p:cNvSpPr>
          <p:nvPr/>
        </p:nvSpPr>
        <p:spPr bwMode="auto">
          <a:xfrm>
            <a:off x="3663950" y="83058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9" name="Line 27"/>
          <p:cNvSpPr>
            <a:spLocks noChangeShapeType="1"/>
          </p:cNvSpPr>
          <p:nvPr/>
        </p:nvSpPr>
        <p:spPr bwMode="auto">
          <a:xfrm>
            <a:off x="3663950" y="70866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0" name="Line 28"/>
          <p:cNvSpPr>
            <a:spLocks noChangeShapeType="1"/>
          </p:cNvSpPr>
          <p:nvPr/>
        </p:nvSpPr>
        <p:spPr bwMode="auto">
          <a:xfrm>
            <a:off x="3663950" y="61722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25" name="Rectangle 29"/>
          <p:cNvSpPr>
            <a:spLocks noChangeArrowheads="1"/>
          </p:cNvSpPr>
          <p:nvPr/>
        </p:nvSpPr>
        <p:spPr bwMode="auto">
          <a:xfrm>
            <a:off x="76200" y="8823325"/>
            <a:ext cx="6705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6000">
                <a:solidFill>
                  <a:schemeClr val="tx1"/>
                </a:solidFill>
                <a:latin typeface="Arial" panose="020B0604020202020204" pitchFamily="34" charset="0"/>
                <a:ea typeface="宋体" panose="02010600030101010101" pitchFamily="2" charset="-122"/>
              </a:defRPr>
            </a:lvl1pPr>
            <a:lvl2pPr marL="742950" indent="-285750">
              <a:defRPr kumimoji="1" sz="6000">
                <a:solidFill>
                  <a:schemeClr val="tx1"/>
                </a:solidFill>
                <a:latin typeface="Arial" panose="020B0604020202020204" pitchFamily="34" charset="0"/>
                <a:ea typeface="宋体" panose="02010600030101010101" pitchFamily="2" charset="-122"/>
              </a:defRPr>
            </a:lvl2pPr>
            <a:lvl3pPr marL="1143000" indent="-228600">
              <a:defRPr kumimoji="1" sz="6000">
                <a:solidFill>
                  <a:schemeClr val="tx1"/>
                </a:solidFill>
                <a:latin typeface="Arial" panose="020B0604020202020204" pitchFamily="34" charset="0"/>
                <a:ea typeface="宋体" panose="02010600030101010101" pitchFamily="2" charset="-122"/>
              </a:defRPr>
            </a:lvl3pPr>
            <a:lvl4pPr marL="1600200" indent="-228600">
              <a:defRPr kumimoji="1" sz="6000">
                <a:solidFill>
                  <a:schemeClr val="tx1"/>
                </a:solidFill>
                <a:latin typeface="Arial" panose="020B0604020202020204" pitchFamily="34" charset="0"/>
                <a:ea typeface="宋体" panose="02010600030101010101" pitchFamily="2" charset="-122"/>
              </a:defRPr>
            </a:lvl4pPr>
            <a:lvl5pPr marL="2057400" indent="-228600">
              <a:defRPr kumimoji="1" sz="6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9pPr>
          </a:lstStyle>
          <a:p>
            <a:pPr>
              <a:defRPr/>
            </a:pPr>
            <a:endParaRPr lang="zh-CN" altLang="en-US"/>
          </a:p>
        </p:txBody>
      </p:sp>
      <p:sp>
        <p:nvSpPr>
          <p:cNvPr id="3102" name="Line 30"/>
          <p:cNvSpPr>
            <a:spLocks noChangeShapeType="1"/>
          </p:cNvSpPr>
          <p:nvPr/>
        </p:nvSpPr>
        <p:spPr bwMode="auto">
          <a:xfrm>
            <a:off x="469900" y="381000"/>
            <a:ext cx="6299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3" name="Line 31"/>
          <p:cNvSpPr>
            <a:spLocks noChangeShapeType="1"/>
          </p:cNvSpPr>
          <p:nvPr/>
        </p:nvSpPr>
        <p:spPr bwMode="auto">
          <a:xfrm>
            <a:off x="469900" y="8763000"/>
            <a:ext cx="6299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 name="Rectangle 32"/>
          <p:cNvSpPr>
            <a:spLocks noChangeArrowheads="1"/>
          </p:cNvSpPr>
          <p:nvPr/>
        </p:nvSpPr>
        <p:spPr bwMode="auto">
          <a:xfrm>
            <a:off x="71438" y="8818563"/>
            <a:ext cx="6715125"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1pPr>
            <a:lvl2pPr>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2pPr>
            <a:lvl3pPr>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3pPr>
            <a:lvl4pPr>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4pPr>
            <a:lvl5pPr>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9pPr>
          </a:lstStyle>
          <a:p>
            <a:pPr>
              <a:defRPr/>
            </a:pPr>
            <a:r>
              <a:rPr lang="en-US" altLang="zh-CN" sz="1000">
                <a:latin typeface="Arial" panose="020B0604020202020204" pitchFamily="34" charset="0"/>
              </a:rPr>
              <a:t>	Statistics, 7/e	?1997 Prentice-Hall, Inc.</a:t>
            </a:r>
          </a:p>
        </p:txBody>
      </p:sp>
      <p:sp>
        <p:nvSpPr>
          <p:cNvPr id="3105" name="Rectangle 33"/>
          <p:cNvSpPr>
            <a:spLocks noChangeArrowheads="1"/>
          </p:cNvSpPr>
          <p:nvPr/>
        </p:nvSpPr>
        <p:spPr bwMode="auto">
          <a:xfrm>
            <a:off x="71438" y="55563"/>
            <a:ext cx="6715125" cy="27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1pPr>
            <a:lvl2pPr>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2pPr>
            <a:lvl3pPr>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3pPr>
            <a:lvl4pPr>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4pPr>
            <a:lvl5pPr>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9pPr>
          </a:lstStyle>
          <a:p>
            <a:pPr>
              <a:defRPr/>
            </a:pPr>
            <a:r>
              <a:rPr lang="en-US" altLang="zh-CN" sz="1200">
                <a:latin typeface="Arial" panose="020B0604020202020204" pitchFamily="34" charset="0"/>
              </a:rPr>
              <a:t>	Chapter 2	</a:t>
            </a:r>
            <a:r>
              <a:rPr lang="en-US" altLang="zh-CN" sz="1200" b="1">
                <a:latin typeface="Arial" panose="020B0604020202020204" pitchFamily="34" charset="0"/>
              </a:rPr>
              <a:t>Student Lecture Notes</a:t>
            </a:r>
            <a:r>
              <a:rPr lang="en-US" altLang="zh-CN" sz="1200">
                <a:latin typeface="Arial" panose="020B0604020202020204" pitchFamily="34" charset="0"/>
              </a:rPr>
              <a:t>	 2-</a:t>
            </a:r>
            <a:fld id="{93ED372C-D64D-4A74-BF52-9545F5DAA24D}" type="slidenum">
              <a:rPr lang="en-US" altLang="zh-CN" sz="1200" smtClean="0">
                <a:latin typeface="Arial" panose="020B0604020202020204" pitchFamily="34" charset="0"/>
              </a:rPr>
              <a:pPr>
                <a:defRPr/>
              </a:pPr>
              <a:t>‹#›</a:t>
            </a:fld>
            <a:endParaRPr lang="en-US" altLang="zh-CN" sz="1200">
              <a:latin typeface="Arial" panose="020B0604020202020204" pitchFamily="34" charset="0"/>
            </a:endParaRPr>
          </a:p>
        </p:txBody>
      </p:sp>
    </p:spTree>
    <p:extLst>
      <p:ext uri="{BB962C8B-B14F-4D97-AF65-F5344CB8AC3E}">
        <p14:creationId xmlns:p14="http://schemas.microsoft.com/office/powerpoint/2010/main" val="21811512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3276600"/>
            <a:ext cx="502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zh-CN" noProof="0"/>
              <a:t>Click to edit Master notes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1" name="Rectangle 3"/>
          <p:cNvSpPr>
            <a:spLocks noGrp="1" noRot="1" noChangeAspect="1" noChangeArrowheads="1" noTextEdit="1"/>
          </p:cNvSpPr>
          <p:nvPr>
            <p:ph type="sldImg" idx="2"/>
          </p:nvPr>
        </p:nvSpPr>
        <p:spPr bwMode="auto">
          <a:xfrm>
            <a:off x="1911350" y="692150"/>
            <a:ext cx="3035300" cy="2273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2" name="Line 4"/>
          <p:cNvSpPr>
            <a:spLocks noChangeShapeType="1"/>
          </p:cNvSpPr>
          <p:nvPr/>
        </p:nvSpPr>
        <p:spPr bwMode="auto">
          <a:xfrm>
            <a:off x="920750" y="35814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 name="Line 5"/>
          <p:cNvSpPr>
            <a:spLocks noChangeShapeType="1"/>
          </p:cNvSpPr>
          <p:nvPr/>
        </p:nvSpPr>
        <p:spPr bwMode="auto">
          <a:xfrm>
            <a:off x="920750" y="38862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4" name="Line 6"/>
          <p:cNvSpPr>
            <a:spLocks noChangeShapeType="1"/>
          </p:cNvSpPr>
          <p:nvPr/>
        </p:nvSpPr>
        <p:spPr bwMode="auto">
          <a:xfrm>
            <a:off x="920750" y="41910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5" name="Line 7"/>
          <p:cNvSpPr>
            <a:spLocks noChangeShapeType="1"/>
          </p:cNvSpPr>
          <p:nvPr/>
        </p:nvSpPr>
        <p:spPr bwMode="auto">
          <a:xfrm>
            <a:off x="920750" y="44958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6" name="Line 8"/>
          <p:cNvSpPr>
            <a:spLocks noChangeShapeType="1"/>
          </p:cNvSpPr>
          <p:nvPr/>
        </p:nvSpPr>
        <p:spPr bwMode="auto">
          <a:xfrm>
            <a:off x="920750" y="48006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7" name="Line 9"/>
          <p:cNvSpPr>
            <a:spLocks noChangeShapeType="1"/>
          </p:cNvSpPr>
          <p:nvPr/>
        </p:nvSpPr>
        <p:spPr bwMode="auto">
          <a:xfrm>
            <a:off x="920750" y="51054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 name="Line 10"/>
          <p:cNvSpPr>
            <a:spLocks noChangeShapeType="1"/>
          </p:cNvSpPr>
          <p:nvPr/>
        </p:nvSpPr>
        <p:spPr bwMode="auto">
          <a:xfrm>
            <a:off x="920750" y="51054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9" name="Line 11"/>
          <p:cNvSpPr>
            <a:spLocks noChangeShapeType="1"/>
          </p:cNvSpPr>
          <p:nvPr/>
        </p:nvSpPr>
        <p:spPr bwMode="auto">
          <a:xfrm>
            <a:off x="920750" y="54102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0" name="Line 12"/>
          <p:cNvSpPr>
            <a:spLocks noChangeShapeType="1"/>
          </p:cNvSpPr>
          <p:nvPr/>
        </p:nvSpPr>
        <p:spPr bwMode="auto">
          <a:xfrm>
            <a:off x="920750" y="57150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1" name="Line 13"/>
          <p:cNvSpPr>
            <a:spLocks noChangeShapeType="1"/>
          </p:cNvSpPr>
          <p:nvPr/>
        </p:nvSpPr>
        <p:spPr bwMode="auto">
          <a:xfrm>
            <a:off x="920750" y="60198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2" name="Line 14"/>
          <p:cNvSpPr>
            <a:spLocks noChangeShapeType="1"/>
          </p:cNvSpPr>
          <p:nvPr/>
        </p:nvSpPr>
        <p:spPr bwMode="auto">
          <a:xfrm>
            <a:off x="920750" y="63246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3" name="Line 15"/>
          <p:cNvSpPr>
            <a:spLocks noChangeShapeType="1"/>
          </p:cNvSpPr>
          <p:nvPr/>
        </p:nvSpPr>
        <p:spPr bwMode="auto">
          <a:xfrm>
            <a:off x="920750" y="66294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4" name="Line 16"/>
          <p:cNvSpPr>
            <a:spLocks noChangeShapeType="1"/>
          </p:cNvSpPr>
          <p:nvPr/>
        </p:nvSpPr>
        <p:spPr bwMode="auto">
          <a:xfrm>
            <a:off x="920750" y="69342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5" name="Line 17"/>
          <p:cNvSpPr>
            <a:spLocks noChangeShapeType="1"/>
          </p:cNvSpPr>
          <p:nvPr/>
        </p:nvSpPr>
        <p:spPr bwMode="auto">
          <a:xfrm>
            <a:off x="920750" y="72390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6" name="Line 18"/>
          <p:cNvSpPr>
            <a:spLocks noChangeShapeType="1"/>
          </p:cNvSpPr>
          <p:nvPr/>
        </p:nvSpPr>
        <p:spPr bwMode="auto">
          <a:xfrm>
            <a:off x="920750" y="75438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7" name="Line 19"/>
          <p:cNvSpPr>
            <a:spLocks noChangeShapeType="1"/>
          </p:cNvSpPr>
          <p:nvPr/>
        </p:nvSpPr>
        <p:spPr bwMode="auto">
          <a:xfrm>
            <a:off x="920750" y="78486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 name="Line 20"/>
          <p:cNvSpPr>
            <a:spLocks noChangeShapeType="1"/>
          </p:cNvSpPr>
          <p:nvPr/>
        </p:nvSpPr>
        <p:spPr bwMode="auto">
          <a:xfrm>
            <a:off x="920750" y="81534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9" name="Line 21"/>
          <p:cNvSpPr>
            <a:spLocks noChangeShapeType="1"/>
          </p:cNvSpPr>
          <p:nvPr/>
        </p:nvSpPr>
        <p:spPr bwMode="auto">
          <a:xfrm>
            <a:off x="920750" y="84582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0" name="Line 22"/>
          <p:cNvSpPr>
            <a:spLocks noChangeShapeType="1"/>
          </p:cNvSpPr>
          <p:nvPr/>
        </p:nvSpPr>
        <p:spPr bwMode="auto">
          <a:xfrm>
            <a:off x="165100" y="381000"/>
            <a:ext cx="6527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1" name="Rectangle 23"/>
          <p:cNvSpPr>
            <a:spLocks noChangeArrowheads="1"/>
          </p:cNvSpPr>
          <p:nvPr/>
        </p:nvSpPr>
        <p:spPr bwMode="auto">
          <a:xfrm>
            <a:off x="71438" y="8818563"/>
            <a:ext cx="6715125"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1pPr>
            <a:lvl2pPr>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2pPr>
            <a:lvl3pPr>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3pPr>
            <a:lvl4pPr>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4pPr>
            <a:lvl5pPr>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9pPr>
          </a:lstStyle>
          <a:p>
            <a:pPr>
              <a:defRPr/>
            </a:pPr>
            <a:r>
              <a:rPr lang="en-US" altLang="zh-CN" sz="1000">
                <a:latin typeface="Arial" panose="020B0604020202020204" pitchFamily="34" charset="0"/>
              </a:rPr>
              <a:t>	Statistics, 7/e	?1997 Prentice-Hall, Inc.</a:t>
            </a:r>
          </a:p>
        </p:txBody>
      </p:sp>
      <p:sp>
        <p:nvSpPr>
          <p:cNvPr id="2072" name="Line 24"/>
          <p:cNvSpPr>
            <a:spLocks noChangeShapeType="1"/>
          </p:cNvSpPr>
          <p:nvPr/>
        </p:nvSpPr>
        <p:spPr bwMode="auto">
          <a:xfrm>
            <a:off x="165100" y="8763000"/>
            <a:ext cx="6527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3" name="Rectangle 25"/>
          <p:cNvSpPr>
            <a:spLocks noChangeArrowheads="1"/>
          </p:cNvSpPr>
          <p:nvPr/>
        </p:nvSpPr>
        <p:spPr bwMode="auto">
          <a:xfrm>
            <a:off x="71438" y="55563"/>
            <a:ext cx="6715125" cy="27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1pPr>
            <a:lvl2pPr>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2pPr>
            <a:lvl3pPr>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3pPr>
            <a:lvl4pPr>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4pPr>
            <a:lvl5pPr>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9pPr>
          </a:lstStyle>
          <a:p>
            <a:pPr>
              <a:defRPr/>
            </a:pPr>
            <a:r>
              <a:rPr lang="en-US" altLang="zh-CN" sz="1200">
                <a:latin typeface="Arial" panose="020B0604020202020204" pitchFamily="34" charset="0"/>
              </a:rPr>
              <a:t>	Chapter 2	</a:t>
            </a:r>
            <a:r>
              <a:rPr lang="en-US" altLang="zh-CN" sz="1200" b="1">
                <a:latin typeface="Arial" panose="020B0604020202020204" pitchFamily="34" charset="0"/>
              </a:rPr>
              <a:t>Instructor Notes</a:t>
            </a:r>
            <a:r>
              <a:rPr lang="en-US" altLang="zh-CN" sz="1200">
                <a:latin typeface="Arial" panose="020B0604020202020204" pitchFamily="34" charset="0"/>
              </a:rPr>
              <a:t>	2-</a:t>
            </a:r>
            <a:fld id="{66A9BC85-CBDF-4D94-981F-F4CA1EA16AA8}" type="slidenum">
              <a:rPr lang="en-US" altLang="zh-CN" sz="1200" smtClean="0">
                <a:latin typeface="Arial" panose="020B0604020202020204" pitchFamily="34" charset="0"/>
              </a:rPr>
              <a:pPr>
                <a:defRPr/>
              </a:pPr>
              <a:t>‹#›</a:t>
            </a:fld>
            <a:endParaRPr lang="en-US" altLang="zh-CN" sz="1200">
              <a:latin typeface="Arial" panose="020B0604020202020204" pitchFamily="34" charset="0"/>
            </a:endParaRPr>
          </a:p>
        </p:txBody>
      </p:sp>
    </p:spTree>
    <p:extLst>
      <p:ext uri="{BB962C8B-B14F-4D97-AF65-F5344CB8AC3E}">
        <p14:creationId xmlns:p14="http://schemas.microsoft.com/office/powerpoint/2010/main" val="23762584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kumimoji="1" sz="1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kumimoji="1" sz="1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kumimoji="1" sz="1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kumimoji="1"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noFill/>
        </p:spPr>
        <p:txBody>
          <a:bodyPr/>
          <a:lstStyle/>
          <a:p>
            <a:r>
              <a:rPr lang="zh-CN" altLang="en-US" dirty="0"/>
              <a:t>上一章主要内容是统计分析的第一步收集数据，根据统计学的定义，接下来第二步就是将调查或者收集到数据使用直观形象的方式展示出来。接下来我们看下面这个例子。</a:t>
            </a:r>
            <a:endParaRPr lang="zh-CN" altLang="zh-CN" dirty="0"/>
          </a:p>
        </p:txBody>
      </p:sp>
      <p:sp>
        <p:nvSpPr>
          <p:cNvPr id="6147"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2636734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dirty="0"/>
              <a:t>因为是找出符合特定条件或者目的的某些数据，所以可以用判别式找出满足条件的数据</a:t>
            </a:r>
            <a:endParaRPr lang="zh-CN" altLang="zh-CN" dirty="0"/>
          </a:p>
        </p:txBody>
      </p:sp>
      <p:sp>
        <p:nvSpPr>
          <p:cNvPr id="24579"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651442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dirty="0"/>
              <a:t>排序可以快速发现一些异常值</a:t>
            </a:r>
            <a:endParaRPr lang="en-US" altLang="zh-CN" dirty="0"/>
          </a:p>
          <a:p>
            <a:r>
              <a:rPr lang="zh-CN" altLang="en-US" dirty="0"/>
              <a:t>排序本身也是一种分析，常见的排名排行榜就是对某个某些统计值做排序的结果</a:t>
            </a:r>
            <a:endParaRPr lang="zh-CN" altLang="zh-CN" dirty="0"/>
          </a:p>
        </p:txBody>
      </p:sp>
      <p:sp>
        <p:nvSpPr>
          <p:cNvPr id="26627"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4025611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dirty="0"/>
              <a:t>Excel</a:t>
            </a:r>
            <a:r>
              <a:rPr lang="zh-CN" altLang="en-US" dirty="0"/>
              <a:t>中都有</a:t>
            </a:r>
            <a:endParaRPr lang="zh-CN" altLang="zh-CN" dirty="0"/>
          </a:p>
        </p:txBody>
      </p:sp>
      <p:sp>
        <p:nvSpPr>
          <p:cNvPr id="28675"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1145809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noFill/>
        </p:spPr>
        <p:txBody>
          <a:bodyPr/>
          <a:lstStyle/>
          <a:p>
            <a:r>
              <a:rPr lang="zh-CN" altLang="en-US" dirty="0"/>
              <a:t>就是数据库中的视图概念，将感兴趣的数据单独的制成一个表，便于</a:t>
            </a:r>
            <a:endParaRPr lang="zh-CN" altLang="zh-CN" dirty="0"/>
          </a:p>
        </p:txBody>
      </p:sp>
      <p:sp>
        <p:nvSpPr>
          <p:cNvPr id="32771"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3382389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34819"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1289368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912938" y="692150"/>
            <a:ext cx="3032125" cy="22733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87104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6"/>
          <p:cNvSpPr>
            <a:spLocks noGrp="1" noRot="1" noChangeAspect="1" noChangeArrowheads="1" noTextEdit="1"/>
          </p:cNvSpPr>
          <p:nvPr>
            <p:ph type="sldImg"/>
          </p:nvPr>
        </p:nvSpPr>
        <p:spPr>
          <a:xfrm>
            <a:off x="1912938" y="692150"/>
            <a:ext cx="3032125" cy="2273300"/>
          </a:xfrm>
          <a:ln cap="flat"/>
        </p:spPr>
      </p:sp>
      <p:sp>
        <p:nvSpPr>
          <p:cNvPr id="36867" name="Rectangle 1027"/>
          <p:cNvSpPr>
            <a:spLocks noGrp="1" noChangeArrowheads="1"/>
          </p:cNvSpPr>
          <p:nvPr>
            <p:ph type="body" idx="1"/>
          </p:nvPr>
        </p:nvSpPr>
        <p:spPr>
          <a:noFill/>
        </p:spPr>
        <p:txBody>
          <a:bodyPr/>
          <a:lstStyle/>
          <a:p>
            <a:r>
              <a:rPr lang="zh-CN" altLang="en-US" dirty="0"/>
              <a:t>数据预处理后，下一步就是要将数据以一种合适的方式展示出来。根据数据不同的类型，有不同的整理与图示方法。</a:t>
            </a:r>
            <a:endParaRPr lang="zh-CN" altLang="zh-CN" dirty="0"/>
          </a:p>
        </p:txBody>
      </p:sp>
    </p:spTree>
    <p:extLst>
      <p:ext uri="{BB962C8B-B14F-4D97-AF65-F5344CB8AC3E}">
        <p14:creationId xmlns:p14="http://schemas.microsoft.com/office/powerpoint/2010/main" val="1286687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38915"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1185819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912938" y="692150"/>
            <a:ext cx="3032125" cy="2273300"/>
          </a:xfrm>
          <a:noFill/>
          <a:ln cap="flat"/>
        </p:spPr>
      </p:sp>
      <p:sp>
        <p:nvSpPr>
          <p:cNvPr id="4096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dirty="0"/>
              <a:t>分类数据本身已经对事物做了一个分类</a:t>
            </a:r>
            <a:endParaRPr lang="zh-CN" altLang="zh-CN" dirty="0"/>
          </a:p>
        </p:txBody>
      </p:sp>
    </p:spTree>
    <p:extLst>
      <p:ext uri="{BB962C8B-B14F-4D97-AF65-F5344CB8AC3E}">
        <p14:creationId xmlns:p14="http://schemas.microsoft.com/office/powerpoint/2010/main" val="458678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43011"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169127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912938" y="692150"/>
            <a:ext cx="3032125" cy="22733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73151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noFill/>
        </p:spPr>
        <p:txBody>
          <a:bodyPr/>
          <a:lstStyle/>
          <a:p>
            <a:r>
              <a:rPr lang="zh-CN" altLang="en-US" dirty="0"/>
              <a:t>对于分类数据，常用的整理方法有以上几种</a:t>
            </a:r>
            <a:endParaRPr lang="zh-CN" altLang="zh-CN" dirty="0"/>
          </a:p>
        </p:txBody>
      </p:sp>
      <p:sp>
        <p:nvSpPr>
          <p:cNvPr id="45059"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20536682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47107"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7063876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49155"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0917498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dirty="0"/>
              <a:t>包含频率频数比率</a:t>
            </a:r>
            <a:endParaRPr lang="zh-CN" altLang="zh-CN" dirty="0"/>
          </a:p>
        </p:txBody>
      </p:sp>
      <p:sp>
        <p:nvSpPr>
          <p:cNvPr id="51203"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9977254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dirty="0"/>
              <a:t>对于一些冗长的统计表，用图形表示会更加直观。</a:t>
            </a:r>
            <a:endParaRPr lang="zh-CN" altLang="zh-CN" dirty="0"/>
          </a:p>
        </p:txBody>
      </p:sp>
      <p:sp>
        <p:nvSpPr>
          <p:cNvPr id="53251"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8336720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p:spPr>
        <p:txBody>
          <a:bodyPr/>
          <a:lstStyle/>
          <a:p>
            <a:r>
              <a:rPr lang="zh-CN" altLang="en-US" dirty="0"/>
              <a:t>更加直观</a:t>
            </a:r>
            <a:endParaRPr lang="zh-CN" altLang="zh-CN" dirty="0"/>
          </a:p>
        </p:txBody>
      </p:sp>
      <p:sp>
        <p:nvSpPr>
          <p:cNvPr id="56323"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15271861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dirty="0"/>
              <a:t>比例</a:t>
            </a:r>
            <a:r>
              <a:rPr lang="en-US" altLang="zh-CN" dirty="0"/>
              <a:t>100%</a:t>
            </a:r>
            <a:r>
              <a:rPr lang="zh-CN" altLang="en-US" dirty="0"/>
              <a:t>，</a:t>
            </a:r>
            <a:r>
              <a:rPr lang="en-US" altLang="zh-CN" dirty="0"/>
              <a:t>360°</a:t>
            </a:r>
            <a:r>
              <a:rPr lang="zh-CN" altLang="en-US" dirty="0"/>
              <a:t>分割，然后标注图例</a:t>
            </a:r>
            <a:endParaRPr lang="zh-CN" altLang="zh-CN" dirty="0"/>
          </a:p>
        </p:txBody>
      </p:sp>
      <p:sp>
        <p:nvSpPr>
          <p:cNvPr id="58371"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9383698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70659"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18036643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noFill/>
        </p:spPr>
        <p:txBody>
          <a:bodyPr/>
          <a:lstStyle/>
          <a:p>
            <a:endParaRPr lang="zh-CN" altLang="zh-CN"/>
          </a:p>
        </p:txBody>
      </p:sp>
      <p:sp>
        <p:nvSpPr>
          <p:cNvPr id="63491"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38214053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65539"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55771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912938" y="692150"/>
            <a:ext cx="3032125" cy="2273300"/>
          </a:xfrm>
        </p:spPr>
      </p:sp>
      <p:sp>
        <p:nvSpPr>
          <p:cNvPr id="3" name="备注占位符 2"/>
          <p:cNvSpPr>
            <a:spLocks noGrp="1"/>
          </p:cNvSpPr>
          <p:nvPr>
            <p:ph type="body" idx="1"/>
          </p:nvPr>
        </p:nvSpPr>
        <p:spPr/>
        <p:txBody>
          <a:bodyPr/>
          <a:lstStyle/>
          <a:p>
            <a:r>
              <a:rPr lang="zh-CN" altLang="en-US" dirty="0"/>
              <a:t>数据使用图表展示，可以更加清晰直观，有助于数据分析人员快速获取数据中包含的信息。</a:t>
            </a:r>
          </a:p>
        </p:txBody>
      </p:sp>
    </p:spTree>
    <p:extLst>
      <p:ext uri="{BB962C8B-B14F-4D97-AF65-F5344CB8AC3E}">
        <p14:creationId xmlns:p14="http://schemas.microsoft.com/office/powerpoint/2010/main" val="30432535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67587"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15701008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912938" y="692150"/>
            <a:ext cx="3032125" cy="2273300"/>
          </a:xfrm>
          <a:ln cap="flat"/>
        </p:spPr>
      </p:sp>
      <p:sp>
        <p:nvSpPr>
          <p:cNvPr id="73731" name="Rectangle 3"/>
          <p:cNvSpPr>
            <a:spLocks noGrp="1" noChangeArrowheads="1"/>
          </p:cNvSpPr>
          <p:nvPr>
            <p:ph type="body" idx="1"/>
          </p:nvPr>
        </p:nvSpPr>
        <p:spPr>
          <a:noFill/>
        </p:spPr>
        <p:txBody>
          <a:bodyPr/>
          <a:lstStyle/>
          <a:p>
            <a:endParaRPr lang="zh-CN" altLang="zh-CN"/>
          </a:p>
        </p:txBody>
      </p:sp>
    </p:spTree>
    <p:extLst>
      <p:ext uri="{BB962C8B-B14F-4D97-AF65-F5344CB8AC3E}">
        <p14:creationId xmlns:p14="http://schemas.microsoft.com/office/powerpoint/2010/main" val="12870350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dirty="0"/>
              <a:t>离散变量其实已经分组了（前面满意的例子）</a:t>
            </a:r>
            <a:endParaRPr lang="en-US" altLang="zh-CN" dirty="0"/>
          </a:p>
          <a:p>
            <a:endParaRPr lang="en-US" altLang="zh-CN" dirty="0"/>
          </a:p>
          <a:p>
            <a:r>
              <a:rPr lang="zh-CN" altLang="en-US" dirty="0"/>
              <a:t>分组一定要能把所有的数据都包含在分组里，而每一个数据只能属于一个分组</a:t>
            </a:r>
            <a:endParaRPr lang="en-US" altLang="zh-CN" dirty="0"/>
          </a:p>
          <a:p>
            <a:endParaRPr lang="en-US" altLang="zh-CN" dirty="0"/>
          </a:p>
          <a:p>
            <a:r>
              <a:rPr lang="zh-CN" altLang="en-US" dirty="0"/>
              <a:t>一般是等距分组，对于一些特异值可以不等距，比如</a:t>
            </a:r>
            <a:r>
              <a:rPr lang="en-US" altLang="zh-CN" dirty="0"/>
              <a:t>250</a:t>
            </a:r>
            <a:r>
              <a:rPr lang="zh-CN" altLang="en-US" dirty="0"/>
              <a:t>→正无穷</a:t>
            </a:r>
            <a:endParaRPr lang="en-US" altLang="zh-CN" dirty="0"/>
          </a:p>
        </p:txBody>
      </p:sp>
      <p:sp>
        <p:nvSpPr>
          <p:cNvPr id="77827"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1405451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dirty="0"/>
              <a:t>组数太多和离散值没区别了。</a:t>
            </a:r>
            <a:endParaRPr lang="en-US" altLang="zh-CN" dirty="0"/>
          </a:p>
          <a:p>
            <a:endParaRPr lang="zh-CN" altLang="zh-CN" dirty="0"/>
          </a:p>
        </p:txBody>
      </p:sp>
      <p:sp>
        <p:nvSpPr>
          <p:cNvPr id="79875"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4326510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a:noFill/>
        </p:spPr>
        <p:txBody>
          <a:bodyPr/>
          <a:lstStyle/>
          <a:p>
            <a:endParaRPr lang="zh-CN" altLang="zh-CN"/>
          </a:p>
        </p:txBody>
      </p:sp>
      <p:sp>
        <p:nvSpPr>
          <p:cNvPr id="81923"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32679424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84995"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3001960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26"/>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87043" name="Rectangle 1027"/>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3813019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26"/>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89091" name="Rectangle 1027"/>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9046556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026"/>
          <p:cNvSpPr>
            <a:spLocks noGrp="1" noRot="1" noChangeAspect="1" noChangeArrowheads="1" noTextEdit="1"/>
          </p:cNvSpPr>
          <p:nvPr>
            <p:ph type="sldImg"/>
          </p:nvPr>
        </p:nvSpPr>
        <p:spPr>
          <a:xfrm>
            <a:off x="1912938" y="692150"/>
            <a:ext cx="3032125" cy="2273300"/>
          </a:xfrm>
          <a:noFill/>
          <a:ln cap="flat"/>
        </p:spPr>
      </p:sp>
      <p:sp>
        <p:nvSpPr>
          <p:cNvPr id="91139" name="Rectangle 102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23589258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dirty="0"/>
              <a:t>把刚才的表用直方图展示</a:t>
            </a:r>
            <a:endParaRPr lang="zh-CN" altLang="zh-CN" dirty="0"/>
          </a:p>
        </p:txBody>
      </p:sp>
      <p:sp>
        <p:nvSpPr>
          <p:cNvPr id="93187"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135942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noFill/>
        </p:spPr>
        <p:txBody>
          <a:bodyPr/>
          <a:lstStyle/>
          <a:p>
            <a:r>
              <a:rPr lang="zh-CN" altLang="en-US" dirty="0"/>
              <a:t>不同的数据类型会对应着不同的数据展示整理的方法</a:t>
            </a:r>
            <a:endParaRPr lang="en-US" altLang="zh-CN" dirty="0"/>
          </a:p>
          <a:p>
            <a:r>
              <a:rPr lang="zh-CN" altLang="en-US" dirty="0"/>
              <a:t>重点是</a:t>
            </a:r>
            <a:r>
              <a:rPr lang="en-US" altLang="zh-CN" dirty="0"/>
              <a:t>A ~B</a:t>
            </a:r>
          </a:p>
          <a:p>
            <a:r>
              <a:rPr lang="zh-CN" altLang="en-US" dirty="0"/>
              <a:t>理论课主要讲理论，即每种数据类型适用何种图表展示方式，具体的实现方法大家课下自己练习，书上用到的软件我会在课下发给大家。</a:t>
            </a:r>
            <a:endParaRPr lang="en-US" altLang="zh-CN" dirty="0"/>
          </a:p>
          <a:p>
            <a:endParaRPr lang="zh-CN" altLang="zh-CN" dirty="0"/>
          </a:p>
        </p:txBody>
      </p:sp>
      <p:sp>
        <p:nvSpPr>
          <p:cNvPr id="8195"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10631628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95235"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16515891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dirty="0"/>
              <a:t>直方图和我们之前讲的条形图有很大区别</a:t>
            </a:r>
            <a:endParaRPr lang="en-US" altLang="zh-CN" dirty="0"/>
          </a:p>
          <a:p>
            <a:endParaRPr lang="en-US" altLang="zh-CN" dirty="0"/>
          </a:p>
          <a:p>
            <a:r>
              <a:rPr lang="zh-CN" altLang="en-US" dirty="0"/>
              <a:t>条形图只需要知道高度，直方图还需要知道组距。</a:t>
            </a:r>
            <a:endParaRPr lang="en-US" altLang="zh-CN" dirty="0"/>
          </a:p>
          <a:p>
            <a:endParaRPr lang="zh-CN" altLang="zh-CN" dirty="0"/>
          </a:p>
        </p:txBody>
      </p:sp>
      <p:sp>
        <p:nvSpPr>
          <p:cNvPr id="97283"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9672027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26"/>
          <p:cNvSpPr>
            <a:spLocks noGrp="1" noRot="1" noChangeAspect="1" noChangeArrowheads="1" noTextEdit="1"/>
          </p:cNvSpPr>
          <p:nvPr>
            <p:ph type="sldImg"/>
          </p:nvPr>
        </p:nvSpPr>
        <p:spPr>
          <a:xfrm>
            <a:off x="1912938" y="692150"/>
            <a:ext cx="3032125" cy="2273300"/>
          </a:xfrm>
          <a:noFill/>
          <a:ln cap="flat"/>
        </p:spPr>
      </p:sp>
      <p:sp>
        <p:nvSpPr>
          <p:cNvPr id="99331" name="Rectangle 102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25792834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dirty="0"/>
              <a:t>直方图里只能看到数据的分布，但看不到在某个区间内数据的具体数值，茎叶图可以</a:t>
            </a:r>
            <a:endParaRPr lang="zh-CN" altLang="zh-CN" dirty="0"/>
          </a:p>
        </p:txBody>
      </p:sp>
      <p:sp>
        <p:nvSpPr>
          <p:cNvPr id="101379"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4496978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912938" y="692150"/>
            <a:ext cx="3032125" cy="22733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624377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dirty="0"/>
          </a:p>
        </p:txBody>
      </p:sp>
      <p:sp>
        <p:nvSpPr>
          <p:cNvPr id="104451"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42050861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body" idx="1"/>
          </p:nvPr>
        </p:nvSpPr>
        <p:spPr>
          <a:noFill/>
        </p:spPr>
        <p:txBody>
          <a:bodyPr/>
          <a:lstStyle/>
          <a:p>
            <a:endParaRPr lang="zh-CN" altLang="zh-CN"/>
          </a:p>
        </p:txBody>
      </p:sp>
      <p:sp>
        <p:nvSpPr>
          <p:cNvPr id="106499"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8392079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1026"/>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08547" name="Rectangle 1027"/>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5421268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body" idx="1"/>
          </p:nvPr>
        </p:nvSpPr>
        <p:spPr>
          <a:noFill/>
        </p:spPr>
        <p:txBody>
          <a:bodyPr/>
          <a:lstStyle/>
          <a:p>
            <a:endParaRPr lang="zh-CN" altLang="zh-CN" dirty="0"/>
          </a:p>
        </p:txBody>
      </p:sp>
      <p:sp>
        <p:nvSpPr>
          <p:cNvPr id="110595"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30955937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body" idx="1"/>
          </p:nvPr>
        </p:nvSpPr>
        <p:spPr>
          <a:noFill/>
        </p:spPr>
        <p:txBody>
          <a:bodyPr/>
          <a:lstStyle/>
          <a:p>
            <a:endParaRPr lang="zh-CN" altLang="zh-CN"/>
          </a:p>
        </p:txBody>
      </p:sp>
      <p:sp>
        <p:nvSpPr>
          <p:cNvPr id="112643"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1113704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074"/>
          <p:cNvSpPr>
            <a:spLocks noGrp="1" noRot="1" noChangeAspect="1" noChangeArrowheads="1" noTextEdit="1"/>
          </p:cNvSpPr>
          <p:nvPr>
            <p:ph type="sldImg"/>
          </p:nvPr>
        </p:nvSpPr>
        <p:spPr>
          <a:xfrm>
            <a:off x="1912938" y="692150"/>
            <a:ext cx="3032125" cy="2273300"/>
          </a:xfrm>
          <a:ln cap="flat"/>
        </p:spPr>
      </p:sp>
      <p:sp>
        <p:nvSpPr>
          <p:cNvPr id="10243" name="Rectangle 3075"/>
          <p:cNvSpPr>
            <a:spLocks noGrp="1" noChangeArrowheads="1"/>
          </p:cNvSpPr>
          <p:nvPr>
            <p:ph type="body" idx="1"/>
          </p:nvPr>
        </p:nvSpPr>
        <p:spPr>
          <a:noFill/>
        </p:spPr>
        <p:txBody>
          <a:bodyPr/>
          <a:lstStyle/>
          <a:p>
            <a:endParaRPr lang="zh-CN" altLang="zh-CN"/>
          </a:p>
        </p:txBody>
      </p:sp>
    </p:spTree>
    <p:extLst>
      <p:ext uri="{BB962C8B-B14F-4D97-AF65-F5344CB8AC3E}">
        <p14:creationId xmlns:p14="http://schemas.microsoft.com/office/powerpoint/2010/main" val="26317147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body" idx="1"/>
          </p:nvPr>
        </p:nvSpPr>
        <p:spPr>
          <a:noFill/>
        </p:spPr>
        <p:txBody>
          <a:bodyPr/>
          <a:lstStyle/>
          <a:p>
            <a:endParaRPr lang="zh-CN" altLang="zh-CN"/>
          </a:p>
        </p:txBody>
      </p:sp>
      <p:sp>
        <p:nvSpPr>
          <p:cNvPr id="114691"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38129695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body" idx="1"/>
          </p:nvPr>
        </p:nvSpPr>
        <p:spPr>
          <a:noFill/>
        </p:spPr>
        <p:txBody>
          <a:bodyPr/>
          <a:lstStyle/>
          <a:p>
            <a:endParaRPr lang="zh-CN" altLang="zh-CN"/>
          </a:p>
        </p:txBody>
      </p:sp>
      <p:sp>
        <p:nvSpPr>
          <p:cNvPr id="116739"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4400089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1026"/>
          <p:cNvSpPr>
            <a:spLocks noGrp="1" noRot="1" noChangeAspect="1" noChangeArrowheads="1" noTextEdit="1"/>
          </p:cNvSpPr>
          <p:nvPr>
            <p:ph type="sldImg"/>
          </p:nvPr>
        </p:nvSpPr>
        <p:spPr>
          <a:xfrm>
            <a:off x="1912938" y="692150"/>
            <a:ext cx="3032125" cy="2273300"/>
          </a:xfrm>
          <a:noFill/>
          <a:ln cap="flat"/>
        </p:spPr>
      </p:sp>
      <p:sp>
        <p:nvSpPr>
          <p:cNvPr id="118787" name="Rectangle 102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31692081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20835"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823424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body" idx="1"/>
          </p:nvPr>
        </p:nvSpPr>
        <p:spPr>
          <a:noFill/>
        </p:spPr>
        <p:txBody>
          <a:bodyPr/>
          <a:lstStyle/>
          <a:p>
            <a:endParaRPr lang="zh-CN" altLang="zh-CN" dirty="0"/>
          </a:p>
        </p:txBody>
      </p:sp>
      <p:sp>
        <p:nvSpPr>
          <p:cNvPr id="122883"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12979939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912938" y="692150"/>
            <a:ext cx="3032125" cy="2273300"/>
          </a:xfrm>
          <a:ln/>
        </p:spPr>
      </p:sp>
      <p:sp>
        <p:nvSpPr>
          <p:cNvPr id="124931" name="Rectangle 3"/>
          <p:cNvSpPr>
            <a:spLocks noGrp="1" noChangeArrowheads="1"/>
          </p:cNvSpPr>
          <p:nvPr>
            <p:ph type="body" idx="1"/>
          </p:nvPr>
        </p:nvSpPr>
        <p:spPr>
          <a:noFill/>
        </p:spPr>
        <p:txBody>
          <a:bodyPr/>
          <a:lstStyle/>
          <a:p>
            <a:endParaRPr lang="zh-CN" altLang="zh-CN"/>
          </a:p>
        </p:txBody>
      </p:sp>
    </p:spTree>
    <p:extLst>
      <p:ext uri="{BB962C8B-B14F-4D97-AF65-F5344CB8AC3E}">
        <p14:creationId xmlns:p14="http://schemas.microsoft.com/office/powerpoint/2010/main" val="39093169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1912938" y="692150"/>
            <a:ext cx="3032125" cy="2273300"/>
          </a:xfrm>
          <a:noFill/>
          <a:ln cap="flat"/>
        </p:spPr>
      </p:sp>
      <p:sp>
        <p:nvSpPr>
          <p:cNvPr id="1269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6599855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body" idx="1"/>
          </p:nvPr>
        </p:nvSpPr>
        <p:spPr>
          <a:noFill/>
        </p:spPr>
        <p:txBody>
          <a:bodyPr/>
          <a:lstStyle/>
          <a:p>
            <a:endParaRPr lang="zh-CN" altLang="zh-CN"/>
          </a:p>
        </p:txBody>
      </p:sp>
      <p:sp>
        <p:nvSpPr>
          <p:cNvPr id="129027"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21753278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body" idx="1"/>
          </p:nvPr>
        </p:nvSpPr>
        <p:spPr>
          <a:noFill/>
        </p:spPr>
        <p:txBody>
          <a:bodyPr/>
          <a:lstStyle/>
          <a:p>
            <a:endParaRPr lang="zh-CN" altLang="zh-CN"/>
          </a:p>
        </p:txBody>
      </p:sp>
      <p:sp>
        <p:nvSpPr>
          <p:cNvPr id="131075"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129877425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33123"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613272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noFill/>
        </p:spPr>
        <p:txBody>
          <a:bodyPr/>
          <a:lstStyle/>
          <a:p>
            <a:endParaRPr lang="zh-CN" altLang="zh-CN"/>
          </a:p>
        </p:txBody>
      </p:sp>
      <p:sp>
        <p:nvSpPr>
          <p:cNvPr id="12291"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160070345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body" idx="1"/>
          </p:nvPr>
        </p:nvSpPr>
        <p:spPr>
          <a:noFill/>
        </p:spPr>
        <p:txBody>
          <a:bodyPr/>
          <a:lstStyle/>
          <a:p>
            <a:endParaRPr lang="zh-CN" altLang="zh-CN"/>
          </a:p>
        </p:txBody>
      </p:sp>
      <p:sp>
        <p:nvSpPr>
          <p:cNvPr id="135171"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286395766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body" idx="1"/>
          </p:nvPr>
        </p:nvSpPr>
        <p:spPr>
          <a:noFill/>
        </p:spPr>
        <p:txBody>
          <a:bodyPr/>
          <a:lstStyle/>
          <a:p>
            <a:endParaRPr lang="zh-CN" altLang="zh-CN"/>
          </a:p>
        </p:txBody>
      </p:sp>
      <p:sp>
        <p:nvSpPr>
          <p:cNvPr id="137219"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65818938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body" idx="1"/>
          </p:nvPr>
        </p:nvSpPr>
        <p:spPr>
          <a:noFill/>
        </p:spPr>
        <p:txBody>
          <a:bodyPr/>
          <a:lstStyle/>
          <a:p>
            <a:endParaRPr lang="zh-CN" altLang="zh-CN"/>
          </a:p>
        </p:txBody>
      </p:sp>
      <p:sp>
        <p:nvSpPr>
          <p:cNvPr id="139267"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305265293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xfrm>
            <a:off x="1912938" y="692150"/>
            <a:ext cx="3032125" cy="2273300"/>
          </a:xfrm>
          <a:ln cap="flat"/>
        </p:spPr>
      </p:sp>
      <p:sp>
        <p:nvSpPr>
          <p:cNvPr id="141315" name="Rectangle 3"/>
          <p:cNvSpPr>
            <a:spLocks noGrp="1" noChangeArrowheads="1"/>
          </p:cNvSpPr>
          <p:nvPr>
            <p:ph type="body" idx="1"/>
          </p:nvPr>
        </p:nvSpPr>
        <p:spPr>
          <a:noFill/>
        </p:spPr>
        <p:txBody>
          <a:bodyPr/>
          <a:lstStyle/>
          <a:p>
            <a:endParaRPr lang="zh-CN" altLang="zh-CN"/>
          </a:p>
        </p:txBody>
      </p:sp>
    </p:spTree>
    <p:extLst>
      <p:ext uri="{BB962C8B-B14F-4D97-AF65-F5344CB8AC3E}">
        <p14:creationId xmlns:p14="http://schemas.microsoft.com/office/powerpoint/2010/main" val="41263926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body" idx="1"/>
          </p:nvPr>
        </p:nvSpPr>
        <p:spPr>
          <a:noFill/>
        </p:spPr>
        <p:txBody>
          <a:bodyPr/>
          <a:lstStyle/>
          <a:p>
            <a:endParaRPr lang="zh-CN" altLang="zh-CN"/>
          </a:p>
        </p:txBody>
      </p:sp>
      <p:sp>
        <p:nvSpPr>
          <p:cNvPr id="143363"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292276848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body" idx="1"/>
          </p:nvPr>
        </p:nvSpPr>
        <p:spPr>
          <a:noFill/>
        </p:spPr>
        <p:txBody>
          <a:bodyPr/>
          <a:lstStyle/>
          <a:p>
            <a:endParaRPr lang="zh-CN" altLang="zh-CN"/>
          </a:p>
        </p:txBody>
      </p:sp>
      <p:sp>
        <p:nvSpPr>
          <p:cNvPr id="145411"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309799214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47459"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66524334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body" idx="1"/>
          </p:nvPr>
        </p:nvSpPr>
        <p:spPr>
          <a:noFill/>
        </p:spPr>
        <p:txBody>
          <a:bodyPr/>
          <a:lstStyle/>
          <a:p>
            <a:endParaRPr lang="zh-CN" altLang="zh-CN" dirty="0"/>
          </a:p>
        </p:txBody>
      </p:sp>
      <p:sp>
        <p:nvSpPr>
          <p:cNvPr id="149507"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2051887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dirty="0"/>
              <a:t>针对数据获取的来源不同，分为两种审核方式</a:t>
            </a:r>
            <a:endParaRPr lang="en-US" altLang="zh-CN" dirty="0"/>
          </a:p>
          <a:p>
            <a:endParaRPr lang="en-US" altLang="zh-CN" dirty="0"/>
          </a:p>
          <a:p>
            <a:r>
              <a:rPr lang="zh-CN" altLang="en-US" dirty="0"/>
              <a:t>异常值不能简单的舍去</a:t>
            </a:r>
            <a:endParaRPr lang="zh-CN" altLang="zh-CN" dirty="0"/>
          </a:p>
        </p:txBody>
      </p:sp>
      <p:sp>
        <p:nvSpPr>
          <p:cNvPr id="16387"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564713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8435"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1984654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dirty="0"/>
          </a:p>
        </p:txBody>
      </p:sp>
      <p:sp>
        <p:nvSpPr>
          <p:cNvPr id="22531" name="Rectangle 1027"/>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87418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4290452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9029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304800"/>
            <a:ext cx="2038350"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3400" y="304800"/>
            <a:ext cx="596265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23179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905000" y="304800"/>
            <a:ext cx="6781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533400" y="1905000"/>
            <a:ext cx="38481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33900" y="1905000"/>
            <a:ext cx="38481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56523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905000" y="304800"/>
            <a:ext cx="6781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533400" y="1905000"/>
            <a:ext cx="38481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533900" y="1905000"/>
            <a:ext cx="38481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33900" y="4038600"/>
            <a:ext cx="38481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08782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905000" y="304800"/>
            <a:ext cx="6781800" cy="1143000"/>
          </a:xfrm>
        </p:spPr>
        <p:txBody>
          <a:bodyPr/>
          <a:lstStyle/>
          <a:p>
            <a:r>
              <a:rPr lang="zh-CN" altLang="en-US"/>
              <a:t>单击此处编辑母版标题样式</a:t>
            </a:r>
          </a:p>
        </p:txBody>
      </p:sp>
      <p:sp>
        <p:nvSpPr>
          <p:cNvPr id="3" name="SmartArt 占位符 2"/>
          <p:cNvSpPr>
            <a:spLocks noGrp="1"/>
          </p:cNvSpPr>
          <p:nvPr>
            <p:ph type="dgm" idx="1"/>
          </p:nvPr>
        </p:nvSpPr>
        <p:spPr>
          <a:xfrm>
            <a:off x="533400" y="1905000"/>
            <a:ext cx="7848600" cy="4114800"/>
          </a:xfrm>
        </p:spPr>
        <p:txBody>
          <a:bodyPr/>
          <a:lstStyle/>
          <a:p>
            <a:pPr lvl="0"/>
            <a:endParaRPr lang="zh-CN" altLang="en-US" noProof="0"/>
          </a:p>
        </p:txBody>
      </p:sp>
    </p:spTree>
    <p:extLst>
      <p:ext uri="{BB962C8B-B14F-4D97-AF65-F5344CB8AC3E}">
        <p14:creationId xmlns:p14="http://schemas.microsoft.com/office/powerpoint/2010/main" val="2712745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21074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2346429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3400" y="1905000"/>
            <a:ext cx="38481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33900" y="1905000"/>
            <a:ext cx="38481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7233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2539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611850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0758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5908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825813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1905000" y="304800"/>
            <a:ext cx="6781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1" compatLnSpc="1">
            <a:prstTxWarp prst="textNoShape">
              <a:avLst/>
            </a:prstTxWarp>
          </a:bodyPr>
          <a:lstStyle/>
          <a:p>
            <a:pPr lvl="0"/>
            <a:r>
              <a:rPr lang="en-US" altLang="zh-CN"/>
              <a:t>Click to edit Master title</a:t>
            </a:r>
          </a:p>
        </p:txBody>
      </p:sp>
      <p:sp>
        <p:nvSpPr>
          <p:cNvPr id="1028" name="Rectangle 4"/>
          <p:cNvSpPr>
            <a:spLocks noGrp="1" noChangeArrowheads="1"/>
          </p:cNvSpPr>
          <p:nvPr>
            <p:ph type="body" idx="1"/>
          </p:nvPr>
        </p:nvSpPr>
        <p:spPr bwMode="auto">
          <a:xfrm>
            <a:off x="533400" y="1905000"/>
            <a:ext cx="7848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2" name="Rectangle 5"/>
          <p:cNvSpPr>
            <a:spLocks noChangeArrowheads="1"/>
          </p:cNvSpPr>
          <p:nvPr/>
        </p:nvSpPr>
        <p:spPr bwMode="auto">
          <a:xfrm>
            <a:off x="0" y="1428750"/>
            <a:ext cx="9132888" cy="73025"/>
          </a:xfrm>
          <a:prstGeom prst="rect">
            <a:avLst/>
          </a:prstGeom>
          <a:solidFill>
            <a:schemeClr val="hlink"/>
          </a:solidFill>
          <a:ln>
            <a:noFill/>
          </a:ln>
          <a:effectLst>
            <a:outerShdw dist="77251" dir="567739"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lvl1pPr>
              <a:defRPr kumimoji="1" sz="6000">
                <a:solidFill>
                  <a:schemeClr val="tx1"/>
                </a:solidFill>
                <a:latin typeface="Arial" panose="020B0604020202020204" pitchFamily="34" charset="0"/>
                <a:ea typeface="宋体" panose="02010600030101010101" pitchFamily="2" charset="-122"/>
              </a:defRPr>
            </a:lvl1pPr>
            <a:lvl2pPr marL="742950" indent="-285750">
              <a:defRPr kumimoji="1" sz="6000">
                <a:solidFill>
                  <a:schemeClr val="tx1"/>
                </a:solidFill>
                <a:latin typeface="Arial" panose="020B0604020202020204" pitchFamily="34" charset="0"/>
                <a:ea typeface="宋体" panose="02010600030101010101" pitchFamily="2" charset="-122"/>
              </a:defRPr>
            </a:lvl2pPr>
            <a:lvl3pPr marL="1143000" indent="-228600">
              <a:defRPr kumimoji="1" sz="6000">
                <a:solidFill>
                  <a:schemeClr val="tx1"/>
                </a:solidFill>
                <a:latin typeface="Arial" panose="020B0604020202020204" pitchFamily="34" charset="0"/>
                <a:ea typeface="宋体" panose="02010600030101010101" pitchFamily="2" charset="-122"/>
              </a:defRPr>
            </a:lvl3pPr>
            <a:lvl4pPr marL="1600200" indent="-228600">
              <a:defRPr kumimoji="1" sz="6000">
                <a:solidFill>
                  <a:schemeClr val="tx1"/>
                </a:solidFill>
                <a:latin typeface="Arial" panose="020B0604020202020204" pitchFamily="34" charset="0"/>
                <a:ea typeface="宋体" panose="02010600030101010101" pitchFamily="2" charset="-122"/>
              </a:defRPr>
            </a:lvl4pPr>
            <a:lvl5pPr marL="2057400" indent="-228600">
              <a:defRPr kumimoji="1" sz="6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9pPr>
          </a:lstStyle>
          <a:p>
            <a:pPr>
              <a:defRPr/>
            </a:pPr>
            <a:endParaRPr lang="zh-CN" altLang="en-US"/>
          </a:p>
        </p:txBody>
      </p:sp>
      <p:sp>
        <p:nvSpPr>
          <p:cNvPr id="2053" name="Rectangle 6"/>
          <p:cNvSpPr>
            <a:spLocks noChangeArrowheads="1"/>
          </p:cNvSpPr>
          <p:nvPr/>
        </p:nvSpPr>
        <p:spPr bwMode="auto">
          <a:xfrm>
            <a:off x="0" y="1543050"/>
            <a:ext cx="9132888" cy="38100"/>
          </a:xfrm>
          <a:prstGeom prst="rect">
            <a:avLst/>
          </a:prstGeom>
          <a:solidFill>
            <a:srgbClr val="D989B8"/>
          </a:solidFill>
          <a:ln>
            <a:noFill/>
          </a:ln>
          <a:effectLst>
            <a:outerShdw dist="80322" dir="1106097"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lvl1pPr>
              <a:defRPr kumimoji="1" sz="6000">
                <a:solidFill>
                  <a:schemeClr val="tx1"/>
                </a:solidFill>
                <a:latin typeface="Arial" panose="020B0604020202020204" pitchFamily="34" charset="0"/>
                <a:ea typeface="宋体" panose="02010600030101010101" pitchFamily="2" charset="-122"/>
              </a:defRPr>
            </a:lvl1pPr>
            <a:lvl2pPr marL="742950" indent="-285750">
              <a:defRPr kumimoji="1" sz="6000">
                <a:solidFill>
                  <a:schemeClr val="tx1"/>
                </a:solidFill>
                <a:latin typeface="Arial" panose="020B0604020202020204" pitchFamily="34" charset="0"/>
                <a:ea typeface="宋体" panose="02010600030101010101" pitchFamily="2" charset="-122"/>
              </a:defRPr>
            </a:lvl2pPr>
            <a:lvl3pPr marL="1143000" indent="-228600">
              <a:defRPr kumimoji="1" sz="6000">
                <a:solidFill>
                  <a:schemeClr val="tx1"/>
                </a:solidFill>
                <a:latin typeface="Arial" panose="020B0604020202020204" pitchFamily="34" charset="0"/>
                <a:ea typeface="宋体" panose="02010600030101010101" pitchFamily="2" charset="-122"/>
              </a:defRPr>
            </a:lvl3pPr>
            <a:lvl4pPr marL="1600200" indent="-228600">
              <a:defRPr kumimoji="1" sz="6000">
                <a:solidFill>
                  <a:schemeClr val="tx1"/>
                </a:solidFill>
                <a:latin typeface="Arial" panose="020B0604020202020204" pitchFamily="34" charset="0"/>
                <a:ea typeface="宋体" panose="02010600030101010101" pitchFamily="2" charset="-122"/>
              </a:defRPr>
            </a:lvl4pPr>
            <a:lvl5pPr marL="2057400" indent="-228600">
              <a:defRPr kumimoji="1" sz="6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6000">
                <a:solidFill>
                  <a:schemeClr val="tx1"/>
                </a:solidFill>
                <a:latin typeface="Arial" panose="020B0604020202020204" pitchFamily="34" charset="0"/>
                <a:ea typeface="宋体" panose="02010600030101010101" pitchFamily="2" charset="-122"/>
              </a:defRPr>
            </a:lvl9pPr>
          </a:lstStyle>
          <a:p>
            <a:pPr>
              <a:defRPr/>
            </a:pPr>
            <a:endParaRPr lang="zh-CN" altLang="en-US"/>
          </a:p>
        </p:txBody>
      </p:sp>
      <p:sp>
        <p:nvSpPr>
          <p:cNvPr id="1031" name="Rectangle 7"/>
          <p:cNvSpPr>
            <a:spLocks noChangeArrowheads="1"/>
          </p:cNvSpPr>
          <p:nvPr/>
        </p:nvSpPr>
        <p:spPr bwMode="auto">
          <a:xfrm>
            <a:off x="533400" y="6172200"/>
            <a:ext cx="8556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defRPr/>
            </a:pPr>
            <a:r>
              <a:rPr lang="en-US" altLang="zh-CN" sz="200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rPr>
              <a:t>3 - </a:t>
            </a:r>
            <a:fld id="{82124B8D-4BF7-48D8-A357-74AB838B8EA5}" type="slidenum">
              <a:rPr lang="en-US" altLang="zh-CN" sz="200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rPr>
              <a:pPr>
                <a:defRPr/>
              </a:pPr>
              <a:t>‹#›</a:t>
            </a:fld>
            <a:endParaRPr lang="en-US" altLang="zh-CN" sz="200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ndParaRPr>
          </a:p>
        </p:txBody>
      </p:sp>
      <p:sp>
        <p:nvSpPr>
          <p:cNvPr id="1034" name="Rectangle 10"/>
          <p:cNvSpPr>
            <a:spLocks noChangeArrowheads="1"/>
          </p:cNvSpPr>
          <p:nvPr/>
        </p:nvSpPr>
        <p:spPr bwMode="auto">
          <a:xfrm>
            <a:off x="0" y="228600"/>
            <a:ext cx="1676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lgn="ctr">
              <a:spcBef>
                <a:spcPct val="20000"/>
              </a:spcBef>
              <a:defRPr kumimoji="1" sz="16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indent="228600" algn="ctr">
              <a:spcBef>
                <a:spcPct val="20000"/>
              </a:spcBef>
              <a:buClr>
                <a:schemeClr val="hlink"/>
              </a:buClr>
              <a:buSzPct val="65000"/>
              <a:buFont typeface="Wingdings" panose="05000000000000000000" pitchFamily="2" charset="2"/>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indent="171450" algn="ctr">
              <a:spcBef>
                <a:spcPct val="20000"/>
              </a:spcBef>
              <a:buClr>
                <a:schemeClr val="tx2"/>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indent="57150" algn="ctr">
              <a:spcBef>
                <a:spcPct val="20000"/>
              </a:spcBef>
              <a:buClr>
                <a:schemeClr val="accent1"/>
              </a:buClr>
              <a:buSzPct val="65000"/>
              <a:buFont typeface="Monotype Sorts"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spcBef>
                <a:spcPct val="20000"/>
              </a:spcBef>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defRPr/>
            </a:pPr>
            <a:endParaRPr lang="zh-CN" altLang="zh-CN"/>
          </a:p>
        </p:txBody>
      </p:sp>
      <p:sp>
        <p:nvSpPr>
          <p:cNvPr id="1041" name="Rectangle 17"/>
          <p:cNvSpPr>
            <a:spLocks noChangeArrowheads="1"/>
          </p:cNvSpPr>
          <p:nvPr userDrawn="1"/>
        </p:nvSpPr>
        <p:spPr bwMode="auto">
          <a:xfrm>
            <a:off x="5580063" y="6308725"/>
            <a:ext cx="3311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zh-CN" altLang="en-US" sz="140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作者：贾俊平，中国人民大学统计学院</a:t>
            </a:r>
            <a:endParaRPr lang="zh-CN" altLang="en-US"/>
          </a:p>
        </p:txBody>
      </p:sp>
      <p:sp>
        <p:nvSpPr>
          <p:cNvPr id="10" name="Rectangle 15"/>
          <p:cNvSpPr>
            <a:spLocks noChangeArrowheads="1"/>
          </p:cNvSpPr>
          <p:nvPr userDrawn="1"/>
        </p:nvSpPr>
        <p:spPr bwMode="auto">
          <a:xfrm>
            <a:off x="152400" y="104775"/>
            <a:ext cx="175260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defRPr/>
            </a:pPr>
            <a:endParaRPr lang="en-US" altLang="zh-CN" sz="400" dirty="0">
              <a:effectLst>
                <a:outerShdw blurRad="38100" dist="38100" dir="2700000" algn="tl">
                  <a:srgbClr val="000000"/>
                </a:outerShdw>
              </a:effectLst>
              <a:ea typeface="黑体" panose="02010609060101010101" pitchFamily="49" charset="-122"/>
            </a:endParaRPr>
          </a:p>
          <a:p>
            <a:pPr algn="ctr">
              <a:defRPr/>
            </a:pPr>
            <a:r>
              <a:rPr lang="zh-CN" altLang="en-US" sz="3600" b="1"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统计学</a:t>
            </a:r>
            <a:r>
              <a:rPr lang="en-US" altLang="zh-CN" sz="2000" b="1"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STATISTICS</a:t>
            </a:r>
          </a:p>
          <a:p>
            <a:pPr algn="ctr">
              <a:defRPr/>
            </a:pPr>
            <a:r>
              <a:rPr lang="en-US" altLang="zh-CN" sz="2000" b="1"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a:t>
            </a:r>
            <a:r>
              <a:rPr lang="zh-CN" altLang="en-US" sz="2000" b="1"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第</a:t>
            </a:r>
            <a:r>
              <a:rPr lang="en-US" altLang="zh-CN" sz="2000" b="1"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7</a:t>
            </a:r>
            <a:r>
              <a:rPr lang="zh-CN" altLang="en-US" sz="2000" b="1"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版</a:t>
            </a:r>
            <a:r>
              <a:rPr lang="en-US" altLang="zh-CN" sz="2000" b="1"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a:t>
            </a:r>
            <a:endParaRPr lang="en-US" altLang="zh-CN"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nodePh="1">
                                  <p:stCondLst>
                                    <p:cond delay="0"/>
                                  </p:stCondLst>
                                  <p:endCondLst>
                                    <p:cond evt="begin" delay="0">
                                      <p:tn val="5"/>
                                    </p:cond>
                                  </p:endCondLst>
                                  <p:childTnLst>
                                    <p:set>
                                      <p:cBhvr>
                                        <p:cTn id="6" dur="1" fill="hold">
                                          <p:stCondLst>
                                            <p:cond delay="0"/>
                                          </p:stCondLst>
                                        </p:cTn>
                                        <p:tgtEl>
                                          <p:spTgt spid="1034">
                                            <p:txEl>
                                              <p:pRg st="0" end="0"/>
                                            </p:txEl>
                                          </p:spTgt>
                                        </p:tgtEl>
                                        <p:attrNameLst>
                                          <p:attrName>style.visibility</p:attrName>
                                        </p:attrNameLst>
                                      </p:cBhvr>
                                      <p:to>
                                        <p:strVal val="visible"/>
                                      </p:to>
                                    </p:set>
                                    <p:animEffect transition="in" filter="wipe(left)">
                                      <p:cBhvr>
                                        <p:cTn id="7" dur="500"/>
                                        <p:tgtEl>
                                          <p:spTgt spid="1034">
                                            <p:txEl>
                                              <p:pRg st="0" end="0"/>
                                            </p:txEl>
                                          </p:spTgt>
                                        </p:tgtEl>
                                      </p:cBhvr>
                                    </p:animEffect>
                                  </p:childTnLst>
                                  <p:subTnLst>
                                    <p:animClr clrSpc="rgb" dir="cw">
                                      <p:cBhvr override="childStyle">
                                        <p:cTn dur="1" fill="hold" display="0" masterRel="nextClick" afterEffect="1"/>
                                        <p:tgtEl>
                                          <p:spTgt spid="1034">
                                            <p:txEl>
                                              <p:pRg st="0" end="0"/>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 grpId="0" build="p" autoUpdateAnimBg="0"/>
    </p:bldLst>
  </p:timing>
  <p:txStyles>
    <p:titleStyle>
      <a:lvl1pPr algn="ctr" rtl="0" eaLnBrk="0" fontAlgn="base" hangingPunct="0">
        <a:lnSpc>
          <a:spcPct val="95000"/>
        </a:lnSpc>
        <a:spcBef>
          <a:spcPct val="0"/>
        </a:spcBef>
        <a:spcAft>
          <a:spcPct val="0"/>
        </a:spcAft>
        <a:defRPr kumimoji="1" sz="4400" b="1" kern="1200">
          <a:solidFill>
            <a:srgbClr val="F0F0F0"/>
          </a:solidFill>
          <a:effectLst>
            <a:outerShdw blurRad="38100" dist="38100" dir="2700000" algn="tl">
              <a:srgbClr val="000000"/>
            </a:outerShdw>
          </a:effectLst>
          <a:latin typeface="+mj-lt"/>
          <a:ea typeface="+mj-ea"/>
          <a:cs typeface="+mj-cs"/>
        </a:defRPr>
      </a:lvl1pPr>
      <a:lvl2pPr algn="ctr" rtl="0"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2pPr>
      <a:lvl3pPr algn="ctr" rtl="0"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3pPr>
      <a:lvl4pPr algn="ctr" rtl="0"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4pPr>
      <a:lvl5pPr algn="ctr" rtl="0"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5pPr>
      <a:lvl6pPr marL="457200" algn="ctr" rtl="0"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6pPr>
      <a:lvl7pPr marL="914400" algn="ctr" rtl="0"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7pPr>
      <a:lvl8pPr marL="1371600" algn="ctr" rtl="0"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8pPr>
      <a:lvl9pPr marL="1828800" algn="ctr" rtl="0"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9pPr>
    </p:titleStyle>
    <p:bodyStyle>
      <a:lvl1pPr marL="571500" indent="-571500" algn="l" rtl="0" eaLnBrk="0" fontAlgn="base" hangingPunct="0">
        <a:spcBef>
          <a:spcPct val="20000"/>
        </a:spcBef>
        <a:spcAft>
          <a:spcPct val="0"/>
        </a:spcAft>
        <a:defRPr kumimoji="1" sz="3200" kern="1200">
          <a:solidFill>
            <a:srgbClr val="F0F0F0"/>
          </a:solidFill>
          <a:effectLst>
            <a:outerShdw blurRad="38100" dist="38100" dir="2700000" algn="tl">
              <a:srgbClr val="000000"/>
            </a:outerShdw>
          </a:effectLst>
          <a:latin typeface="+mn-lt"/>
          <a:ea typeface="+mn-ea"/>
          <a:cs typeface="+mn-cs"/>
        </a:defRPr>
      </a:lvl1pPr>
      <a:lvl2pPr marL="971550" indent="-285750" algn="l" rtl="0" eaLnBrk="0" fontAlgn="base" hangingPunct="0">
        <a:spcBef>
          <a:spcPct val="20000"/>
        </a:spcBef>
        <a:spcAft>
          <a:spcPct val="0"/>
        </a:spcAft>
        <a:buClr>
          <a:schemeClr val="hlink"/>
        </a:buClr>
        <a:buSzPct val="65000"/>
        <a:buFont typeface="Wingdings" panose="05000000000000000000" pitchFamily="2" charset="2"/>
        <a:buChar char="n"/>
        <a:defRPr kumimoji="1" sz="2800" kern="1200">
          <a:solidFill>
            <a:srgbClr val="F0F0F0"/>
          </a:solidFill>
          <a:effectLst>
            <a:outerShdw blurRad="38100" dist="38100" dir="2700000" algn="tl">
              <a:srgbClr val="000000"/>
            </a:outerShdw>
          </a:effectLst>
          <a:latin typeface="+mn-lt"/>
          <a:ea typeface="+mn-ea"/>
          <a:cs typeface="+mn-cs"/>
        </a:defRPr>
      </a:lvl2pPr>
      <a:lvl3pPr marL="1314450" indent="-228600" algn="l" rtl="0" eaLnBrk="0" fontAlgn="base" hangingPunct="0">
        <a:spcBef>
          <a:spcPct val="20000"/>
        </a:spcBef>
        <a:spcAft>
          <a:spcPct val="0"/>
        </a:spcAft>
        <a:buClr>
          <a:schemeClr val="tx2"/>
        </a:buClr>
        <a:buSzPct val="65000"/>
        <a:buFont typeface="Wingdings" panose="05000000000000000000" pitchFamily="2" charset="2"/>
        <a:buChar char="l"/>
        <a:defRPr kumimoji="1" sz="2400" kern="1200">
          <a:solidFill>
            <a:srgbClr val="F0F0F0"/>
          </a:solidFill>
          <a:effectLst>
            <a:outerShdw blurRad="38100" dist="38100" dir="2700000" algn="tl">
              <a:srgbClr val="000000"/>
            </a:outerShdw>
          </a:effectLst>
          <a:latin typeface="+mn-lt"/>
          <a:ea typeface="+mn-ea"/>
          <a:cs typeface="+mn-cs"/>
        </a:defRPr>
      </a:lvl3pPr>
      <a:lvl4pPr marL="1657350" indent="-228600" algn="l" rtl="0" eaLnBrk="0" fontAlgn="base" hangingPunct="0">
        <a:spcBef>
          <a:spcPct val="20000"/>
        </a:spcBef>
        <a:spcAft>
          <a:spcPct val="0"/>
        </a:spcAft>
        <a:buClr>
          <a:schemeClr val="accent1"/>
        </a:buClr>
        <a:buSzPct val="65000"/>
        <a:buFont typeface="Monotype Sorts" panose="05000000000000000000" pitchFamily="2" charset="2"/>
        <a:buChar char="l"/>
        <a:defRPr kumimoji="1" sz="2000" kern="1200">
          <a:solidFill>
            <a:srgbClr val="F0F0F0"/>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folHlink"/>
        </a:buClr>
        <a:buSzPct val="100000"/>
        <a:buChar char="»"/>
        <a:defRPr kumimoji="1" sz="2000" kern="1200">
          <a:solidFill>
            <a:srgbClr val="F0F0F0"/>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6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2.emf"/><Relationship Id="rId4" Type="http://schemas.openxmlformats.org/officeDocument/2006/relationships/oleObject" Target="../embeddings/oleObject3.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image" Target="../media/image33.emf"/><Relationship Id="rId4" Type="http://schemas.openxmlformats.org/officeDocument/2006/relationships/oleObject" Target="../embeddings/oleObject4.bin"/></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xml"/><Relationship Id="rId1" Type="http://schemas.openxmlformats.org/officeDocument/2006/relationships/themeOverride" Target="../theme/themeOverride9.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1938" name="Rectangle 2"/>
          <p:cNvSpPr>
            <a:spLocks noGrp="1" noChangeArrowheads="1"/>
          </p:cNvSpPr>
          <p:nvPr>
            <p:ph type="ctrTitle"/>
          </p:nvPr>
        </p:nvSpPr>
        <p:spPr>
          <a:xfrm>
            <a:off x="894556" y="556503"/>
            <a:ext cx="6934200" cy="1066800"/>
          </a:xfrm>
        </p:spPr>
        <p:txBody>
          <a:bodyPr anchor="ctr"/>
          <a:lstStyle/>
          <a:p>
            <a:pPr>
              <a:defRPr/>
            </a:pPr>
            <a:r>
              <a:rPr lang="zh-CN" altLang="en-US" sz="4000" dirty="0">
                <a:solidFill>
                  <a:schemeClr val="bg2"/>
                </a:solidFill>
                <a:latin typeface="Arial" panose="020B0604020202020204" pitchFamily="34" charset="0"/>
              </a:rPr>
              <a:t>第 </a:t>
            </a:r>
            <a:r>
              <a:rPr lang="en-US" altLang="zh-CN" sz="4000" dirty="0">
                <a:solidFill>
                  <a:schemeClr val="bg2"/>
                </a:solidFill>
                <a:latin typeface="Arial" panose="020B0604020202020204" pitchFamily="34" charset="0"/>
              </a:rPr>
              <a:t>3 </a:t>
            </a:r>
            <a:r>
              <a:rPr lang="zh-CN" altLang="en-US" sz="4000" dirty="0">
                <a:solidFill>
                  <a:schemeClr val="bg2"/>
                </a:solidFill>
                <a:latin typeface="Arial" panose="020B0604020202020204" pitchFamily="34" charset="0"/>
              </a:rPr>
              <a:t>章   数据的图表展示</a:t>
            </a:r>
          </a:p>
        </p:txBody>
      </p:sp>
      <p:grpSp>
        <p:nvGrpSpPr>
          <p:cNvPr id="4099" name="Group 201"/>
          <p:cNvGrpSpPr>
            <a:grpSpLocks/>
          </p:cNvGrpSpPr>
          <p:nvPr/>
        </p:nvGrpSpPr>
        <p:grpSpPr bwMode="auto">
          <a:xfrm>
            <a:off x="1371600" y="1600200"/>
            <a:ext cx="6096000" cy="4572000"/>
            <a:chOff x="864" y="1008"/>
            <a:chExt cx="3840" cy="2880"/>
          </a:xfrm>
        </p:grpSpPr>
        <p:sp>
          <p:nvSpPr>
            <p:cNvPr id="4101" name="WordArt 203"/>
            <p:cNvSpPr>
              <a:spLocks noChangeArrowheads="1" noChangeShapeType="1" noTextEdit="1"/>
            </p:cNvSpPr>
            <p:nvPr/>
          </p:nvSpPr>
          <p:spPr bwMode="auto">
            <a:xfrm>
              <a:off x="864" y="1008"/>
              <a:ext cx="3840" cy="1929"/>
            </a:xfrm>
            <a:prstGeom prst="rect">
              <a:avLst/>
            </a:prstGeom>
          </p:spPr>
          <p:txBody>
            <a:bodyPr wrap="none" fromWordArt="1">
              <a:prstTxWarp prst="textDeflate">
                <a:avLst>
                  <a:gd name="adj" fmla="val 26227"/>
                </a:avLst>
              </a:prstTxWarp>
            </a:bodyPr>
            <a:lstStyle/>
            <a:p>
              <a:pPr algn="ctr"/>
              <a:r>
                <a:rPr lang="en-US" altLang="zh-CN" sz="3600" kern="10" dirty="0">
                  <a:ln w="19050">
                    <a:solidFill>
                      <a:srgbClr val="00FFFF"/>
                    </a:solidFill>
                    <a:round/>
                    <a:headEnd/>
                    <a:tailEnd/>
                  </a:ln>
                  <a:solidFill>
                    <a:srgbClr val="FF0000"/>
                  </a:solidFill>
                  <a:latin typeface="宋体" panose="02010600030101010101" pitchFamily="2" charset="-122"/>
                </a:rPr>
                <a:t>PowerPoint</a:t>
              </a:r>
              <a:endParaRPr lang="zh-CN" altLang="en-US" sz="3600" kern="10" dirty="0">
                <a:ln w="19050">
                  <a:solidFill>
                    <a:srgbClr val="00FFFF"/>
                  </a:solidFill>
                  <a:round/>
                  <a:headEnd/>
                  <a:tailEnd/>
                </a:ln>
                <a:solidFill>
                  <a:srgbClr val="FF0000"/>
                </a:solidFill>
                <a:latin typeface="宋体" panose="02010600030101010101" pitchFamily="2" charset="-122"/>
              </a:endParaRPr>
            </a:p>
          </p:txBody>
        </p:sp>
        <p:grpSp>
          <p:nvGrpSpPr>
            <p:cNvPr id="4102" name="Group 204"/>
            <p:cNvGrpSpPr>
              <a:grpSpLocks/>
            </p:cNvGrpSpPr>
            <p:nvPr/>
          </p:nvGrpSpPr>
          <p:grpSpPr bwMode="auto">
            <a:xfrm>
              <a:off x="1926" y="2553"/>
              <a:ext cx="1905" cy="1335"/>
              <a:chOff x="1926" y="2553"/>
              <a:chExt cx="1905" cy="1335"/>
            </a:xfrm>
          </p:grpSpPr>
          <p:grpSp>
            <p:nvGrpSpPr>
              <p:cNvPr id="4103" name="Group 205"/>
              <p:cNvGrpSpPr>
                <a:grpSpLocks/>
              </p:cNvGrpSpPr>
              <p:nvPr/>
            </p:nvGrpSpPr>
            <p:grpSpPr bwMode="auto">
              <a:xfrm>
                <a:off x="2846" y="3144"/>
                <a:ext cx="985" cy="318"/>
                <a:chOff x="3038" y="3135"/>
                <a:chExt cx="985" cy="318"/>
              </a:xfrm>
            </p:grpSpPr>
            <p:sp>
              <p:nvSpPr>
                <p:cNvPr id="4195" name="Freeform 206"/>
                <p:cNvSpPr>
                  <a:spLocks/>
                </p:cNvSpPr>
                <p:nvPr/>
              </p:nvSpPr>
              <p:spPr bwMode="auto">
                <a:xfrm>
                  <a:off x="3038" y="3135"/>
                  <a:ext cx="565" cy="318"/>
                </a:xfrm>
                <a:custGeom>
                  <a:avLst/>
                  <a:gdLst>
                    <a:gd name="T0" fmla="*/ 142 w 1129"/>
                    <a:gd name="T1" fmla="*/ 11 h 954"/>
                    <a:gd name="T2" fmla="*/ 142 w 1129"/>
                    <a:gd name="T3" fmla="*/ 35 h 954"/>
                    <a:gd name="T4" fmla="*/ 0 w 1129"/>
                    <a:gd name="T5" fmla="*/ 17 h 954"/>
                    <a:gd name="T6" fmla="*/ 0 w 1129"/>
                    <a:gd name="T7" fmla="*/ 0 h 954"/>
                    <a:gd name="T8" fmla="*/ 142 w 1129"/>
                    <a:gd name="T9" fmla="*/ 11 h 9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9" h="954">
                      <a:moveTo>
                        <a:pt x="1129" y="293"/>
                      </a:moveTo>
                      <a:lnTo>
                        <a:pt x="1129" y="954"/>
                      </a:lnTo>
                      <a:lnTo>
                        <a:pt x="0" y="467"/>
                      </a:lnTo>
                      <a:lnTo>
                        <a:pt x="0" y="0"/>
                      </a:lnTo>
                      <a:lnTo>
                        <a:pt x="1129" y="293"/>
                      </a:lnTo>
                      <a:close/>
                    </a:path>
                  </a:pathLst>
                </a:custGeom>
                <a:solidFill>
                  <a:srgbClr val="A0A0A0"/>
                </a:solidFill>
                <a:ln w="6350">
                  <a:solidFill>
                    <a:srgbClr val="000000"/>
                  </a:solidFill>
                  <a:prstDash val="solid"/>
                  <a:round/>
                  <a:headEnd/>
                  <a:tailEnd/>
                </a:ln>
              </p:spPr>
              <p:txBody>
                <a:bodyPr/>
                <a:lstStyle/>
                <a:p>
                  <a:endParaRPr lang="zh-CN" altLang="en-US"/>
                </a:p>
              </p:txBody>
            </p:sp>
            <p:sp>
              <p:nvSpPr>
                <p:cNvPr id="4196" name="Freeform 207"/>
                <p:cNvSpPr>
                  <a:spLocks/>
                </p:cNvSpPr>
                <p:nvPr/>
              </p:nvSpPr>
              <p:spPr bwMode="auto">
                <a:xfrm>
                  <a:off x="3603" y="3211"/>
                  <a:ext cx="420" cy="242"/>
                </a:xfrm>
                <a:custGeom>
                  <a:avLst/>
                  <a:gdLst>
                    <a:gd name="T0" fmla="*/ 0 w 841"/>
                    <a:gd name="T1" fmla="*/ 2 h 726"/>
                    <a:gd name="T2" fmla="*/ 0 w 841"/>
                    <a:gd name="T3" fmla="*/ 27 h 726"/>
                    <a:gd name="T4" fmla="*/ 105 w 841"/>
                    <a:gd name="T5" fmla="*/ 21 h 726"/>
                    <a:gd name="T6" fmla="*/ 105 w 841"/>
                    <a:gd name="T7" fmla="*/ 0 h 726"/>
                    <a:gd name="T8" fmla="*/ 0 w 841"/>
                    <a:gd name="T9" fmla="*/ 2 h 7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1" h="726">
                      <a:moveTo>
                        <a:pt x="0" y="65"/>
                      </a:moveTo>
                      <a:lnTo>
                        <a:pt x="0" y="726"/>
                      </a:lnTo>
                      <a:lnTo>
                        <a:pt x="841" y="563"/>
                      </a:lnTo>
                      <a:lnTo>
                        <a:pt x="841" y="0"/>
                      </a:lnTo>
                      <a:lnTo>
                        <a:pt x="0" y="65"/>
                      </a:lnTo>
                      <a:close/>
                    </a:path>
                  </a:pathLst>
                </a:custGeom>
                <a:solidFill>
                  <a:srgbClr val="808080"/>
                </a:solidFill>
                <a:ln w="6350">
                  <a:solidFill>
                    <a:srgbClr val="000000"/>
                  </a:solidFill>
                  <a:prstDash val="solid"/>
                  <a:round/>
                  <a:headEnd/>
                  <a:tailEnd/>
                </a:ln>
              </p:spPr>
              <p:txBody>
                <a:bodyPr/>
                <a:lstStyle/>
                <a:p>
                  <a:endParaRPr lang="zh-CN" altLang="en-US"/>
                </a:p>
              </p:txBody>
            </p:sp>
            <p:sp>
              <p:nvSpPr>
                <p:cNvPr id="4197" name="Freeform 208"/>
                <p:cNvSpPr>
                  <a:spLocks/>
                </p:cNvSpPr>
                <p:nvPr/>
              </p:nvSpPr>
              <p:spPr bwMode="auto">
                <a:xfrm>
                  <a:off x="3038" y="3135"/>
                  <a:ext cx="985" cy="98"/>
                </a:xfrm>
                <a:custGeom>
                  <a:avLst/>
                  <a:gdLst>
                    <a:gd name="T0" fmla="*/ 247 w 1970"/>
                    <a:gd name="T1" fmla="*/ 8 h 293"/>
                    <a:gd name="T2" fmla="*/ 141 w 1970"/>
                    <a:gd name="T3" fmla="*/ 11 h 293"/>
                    <a:gd name="T4" fmla="*/ 0 w 1970"/>
                    <a:gd name="T5" fmla="*/ 0 h 293"/>
                    <a:gd name="T6" fmla="*/ 104 w 1970"/>
                    <a:gd name="T7" fmla="*/ 0 h 293"/>
                    <a:gd name="T8" fmla="*/ 247 w 1970"/>
                    <a:gd name="T9" fmla="*/ 8 h 2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70" h="293">
                      <a:moveTo>
                        <a:pt x="1970" y="228"/>
                      </a:moveTo>
                      <a:lnTo>
                        <a:pt x="1121" y="293"/>
                      </a:lnTo>
                      <a:lnTo>
                        <a:pt x="0" y="0"/>
                      </a:lnTo>
                      <a:lnTo>
                        <a:pt x="825" y="0"/>
                      </a:lnTo>
                      <a:lnTo>
                        <a:pt x="1970" y="228"/>
                      </a:lnTo>
                      <a:close/>
                    </a:path>
                  </a:pathLst>
                </a:custGeom>
                <a:solidFill>
                  <a:srgbClr val="C0C0C0"/>
                </a:solidFill>
                <a:ln w="6350">
                  <a:solidFill>
                    <a:srgbClr val="000000"/>
                  </a:solidFill>
                  <a:prstDash val="solid"/>
                  <a:round/>
                  <a:headEnd/>
                  <a:tailEnd/>
                </a:ln>
              </p:spPr>
              <p:txBody>
                <a:bodyPr/>
                <a:lstStyle/>
                <a:p>
                  <a:endParaRPr lang="zh-CN" altLang="en-US"/>
                </a:p>
              </p:txBody>
            </p:sp>
          </p:grpSp>
          <p:sp>
            <p:nvSpPr>
              <p:cNvPr id="4104" name="Freeform 209"/>
              <p:cNvSpPr>
                <a:spLocks/>
              </p:cNvSpPr>
              <p:nvPr/>
            </p:nvSpPr>
            <p:spPr bwMode="auto">
              <a:xfrm>
                <a:off x="3154" y="3118"/>
                <a:ext cx="357" cy="91"/>
              </a:xfrm>
              <a:custGeom>
                <a:avLst/>
                <a:gdLst>
                  <a:gd name="T0" fmla="*/ 89 w 715"/>
                  <a:gd name="T1" fmla="*/ 6 h 273"/>
                  <a:gd name="T2" fmla="*/ 89 w 715"/>
                  <a:gd name="T3" fmla="*/ 9 h 273"/>
                  <a:gd name="T4" fmla="*/ 47 w 715"/>
                  <a:gd name="T5" fmla="*/ 10 h 273"/>
                  <a:gd name="T6" fmla="*/ 0 w 715"/>
                  <a:gd name="T7" fmla="*/ 6 h 273"/>
                  <a:gd name="T8" fmla="*/ 0 w 715"/>
                  <a:gd name="T9" fmla="*/ 0 h 273"/>
                  <a:gd name="T10" fmla="*/ 89 w 715"/>
                  <a:gd name="T11" fmla="*/ 6 h 2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5" h="273">
                    <a:moveTo>
                      <a:pt x="715" y="155"/>
                    </a:moveTo>
                    <a:lnTo>
                      <a:pt x="715" y="244"/>
                    </a:lnTo>
                    <a:lnTo>
                      <a:pt x="382" y="273"/>
                    </a:lnTo>
                    <a:lnTo>
                      <a:pt x="0" y="175"/>
                    </a:lnTo>
                    <a:lnTo>
                      <a:pt x="0" y="0"/>
                    </a:lnTo>
                    <a:lnTo>
                      <a:pt x="715" y="155"/>
                    </a:lnTo>
                    <a:close/>
                  </a:path>
                </a:pathLst>
              </a:custGeom>
              <a:solidFill>
                <a:srgbClr val="606060"/>
              </a:solidFill>
              <a:ln w="6350">
                <a:solidFill>
                  <a:srgbClr val="000000"/>
                </a:solidFill>
                <a:prstDash val="solid"/>
                <a:round/>
                <a:headEnd/>
                <a:tailEnd/>
              </a:ln>
            </p:spPr>
            <p:txBody>
              <a:bodyPr/>
              <a:lstStyle/>
              <a:p>
                <a:endParaRPr lang="zh-CN" altLang="en-US"/>
              </a:p>
            </p:txBody>
          </p:sp>
          <p:sp>
            <p:nvSpPr>
              <p:cNvPr id="4105" name="Freeform 210"/>
              <p:cNvSpPr>
                <a:spLocks/>
              </p:cNvSpPr>
              <p:nvPr/>
            </p:nvSpPr>
            <p:spPr bwMode="auto">
              <a:xfrm>
                <a:off x="2959" y="2733"/>
                <a:ext cx="456" cy="444"/>
              </a:xfrm>
              <a:custGeom>
                <a:avLst/>
                <a:gdLst>
                  <a:gd name="T0" fmla="*/ 98 w 913"/>
                  <a:gd name="T1" fmla="*/ 49 h 1333"/>
                  <a:gd name="T2" fmla="*/ 114 w 913"/>
                  <a:gd name="T3" fmla="*/ 2 h 1333"/>
                  <a:gd name="T4" fmla="*/ 16 w 913"/>
                  <a:gd name="T5" fmla="*/ 0 h 1333"/>
                  <a:gd name="T6" fmla="*/ 0 w 913"/>
                  <a:gd name="T7" fmla="*/ 42 h 1333"/>
                  <a:gd name="T8" fmla="*/ 98 w 913"/>
                  <a:gd name="T9" fmla="*/ 49 h 1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3" h="1333">
                    <a:moveTo>
                      <a:pt x="785" y="1333"/>
                    </a:moveTo>
                    <a:lnTo>
                      <a:pt x="913" y="44"/>
                    </a:lnTo>
                    <a:lnTo>
                      <a:pt x="129" y="0"/>
                    </a:lnTo>
                    <a:lnTo>
                      <a:pt x="0" y="1148"/>
                    </a:lnTo>
                    <a:lnTo>
                      <a:pt x="785" y="1333"/>
                    </a:lnTo>
                    <a:close/>
                  </a:path>
                </a:pathLst>
              </a:custGeom>
              <a:solidFill>
                <a:srgbClr val="A0A0A0"/>
              </a:solidFill>
              <a:ln w="6350">
                <a:solidFill>
                  <a:srgbClr val="000000"/>
                </a:solidFill>
                <a:prstDash val="solid"/>
                <a:round/>
                <a:headEnd/>
                <a:tailEnd/>
              </a:ln>
            </p:spPr>
            <p:txBody>
              <a:bodyPr/>
              <a:lstStyle/>
              <a:p>
                <a:endParaRPr lang="zh-CN" altLang="en-US"/>
              </a:p>
            </p:txBody>
          </p:sp>
          <p:sp>
            <p:nvSpPr>
              <p:cNvPr id="4106" name="Freeform 211"/>
              <p:cNvSpPr>
                <a:spLocks/>
              </p:cNvSpPr>
              <p:nvPr/>
            </p:nvSpPr>
            <p:spPr bwMode="auto">
              <a:xfrm>
                <a:off x="3351" y="2747"/>
                <a:ext cx="404" cy="441"/>
              </a:xfrm>
              <a:custGeom>
                <a:avLst/>
                <a:gdLst>
                  <a:gd name="T0" fmla="*/ 16 w 809"/>
                  <a:gd name="T1" fmla="*/ 0 h 1323"/>
                  <a:gd name="T2" fmla="*/ 101 w 809"/>
                  <a:gd name="T3" fmla="*/ 11 h 1323"/>
                  <a:gd name="T4" fmla="*/ 89 w 809"/>
                  <a:gd name="T5" fmla="*/ 49 h 1323"/>
                  <a:gd name="T6" fmla="*/ 0 w 809"/>
                  <a:gd name="T7" fmla="*/ 48 h 1323"/>
                  <a:gd name="T8" fmla="*/ 16 w 809"/>
                  <a:gd name="T9" fmla="*/ 0 h 13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9" h="1323">
                    <a:moveTo>
                      <a:pt x="128" y="0"/>
                    </a:moveTo>
                    <a:lnTo>
                      <a:pt x="809" y="295"/>
                    </a:lnTo>
                    <a:lnTo>
                      <a:pt x="712" y="1323"/>
                    </a:lnTo>
                    <a:lnTo>
                      <a:pt x="0" y="1291"/>
                    </a:lnTo>
                    <a:lnTo>
                      <a:pt x="128" y="0"/>
                    </a:lnTo>
                    <a:close/>
                  </a:path>
                </a:pathLst>
              </a:custGeom>
              <a:solidFill>
                <a:srgbClr val="808080"/>
              </a:solidFill>
              <a:ln w="6350">
                <a:solidFill>
                  <a:srgbClr val="000000"/>
                </a:solidFill>
                <a:prstDash val="solid"/>
                <a:round/>
                <a:headEnd/>
                <a:tailEnd/>
              </a:ln>
            </p:spPr>
            <p:txBody>
              <a:bodyPr/>
              <a:lstStyle/>
              <a:p>
                <a:endParaRPr lang="zh-CN" altLang="en-US"/>
              </a:p>
            </p:txBody>
          </p:sp>
          <p:sp>
            <p:nvSpPr>
              <p:cNvPr id="4107" name="Freeform 212">
                <a:hlinkHover r:id="" action="ppaction://noaction" highlightClick="1"/>
              </p:cNvPr>
              <p:cNvSpPr>
                <a:spLocks/>
              </p:cNvSpPr>
              <p:nvPr/>
            </p:nvSpPr>
            <p:spPr bwMode="auto">
              <a:xfrm>
                <a:off x="3011" y="2777"/>
                <a:ext cx="328" cy="334"/>
              </a:xfrm>
              <a:custGeom>
                <a:avLst/>
                <a:gdLst>
                  <a:gd name="T0" fmla="*/ 83 w 654"/>
                  <a:gd name="T1" fmla="*/ 2 h 1003"/>
                  <a:gd name="T2" fmla="*/ 71 w 654"/>
                  <a:gd name="T3" fmla="*/ 37 h 1003"/>
                  <a:gd name="T4" fmla="*/ 0 w 654"/>
                  <a:gd name="T5" fmla="*/ 33 h 1003"/>
                  <a:gd name="T6" fmla="*/ 12 w 654"/>
                  <a:gd name="T7" fmla="*/ 0 h 1003"/>
                  <a:gd name="T8" fmla="*/ 83 w 654"/>
                  <a:gd name="T9" fmla="*/ 2 h 10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4" h="1003">
                    <a:moveTo>
                      <a:pt x="654" y="45"/>
                    </a:moveTo>
                    <a:lnTo>
                      <a:pt x="561" y="1003"/>
                    </a:lnTo>
                    <a:lnTo>
                      <a:pt x="0" y="890"/>
                    </a:lnTo>
                    <a:lnTo>
                      <a:pt x="95" y="0"/>
                    </a:lnTo>
                    <a:lnTo>
                      <a:pt x="654" y="45"/>
                    </a:lnTo>
                    <a:close/>
                  </a:path>
                </a:pathLst>
              </a:custGeom>
              <a:solidFill>
                <a:srgbClr val="00FFFF"/>
              </a:solidFill>
              <a:ln w="6350">
                <a:solidFill>
                  <a:srgbClr val="000000"/>
                </a:solidFill>
                <a:prstDash val="solid"/>
                <a:round/>
                <a:headEnd/>
                <a:tailEnd/>
              </a:ln>
            </p:spPr>
            <p:txBody>
              <a:bodyPr/>
              <a:lstStyle/>
              <a:p>
                <a:endParaRPr lang="zh-CN" altLang="en-US"/>
              </a:p>
            </p:txBody>
          </p:sp>
          <p:grpSp>
            <p:nvGrpSpPr>
              <p:cNvPr id="4108" name="Group 213"/>
              <p:cNvGrpSpPr>
                <a:grpSpLocks/>
              </p:cNvGrpSpPr>
              <p:nvPr/>
            </p:nvGrpSpPr>
            <p:grpSpPr bwMode="auto">
              <a:xfrm>
                <a:off x="2887" y="3178"/>
                <a:ext cx="321" cy="207"/>
                <a:chOff x="3079" y="3169"/>
                <a:chExt cx="321" cy="207"/>
              </a:xfrm>
            </p:grpSpPr>
            <p:sp>
              <p:nvSpPr>
                <p:cNvPr id="4188" name="Freeform 214"/>
                <p:cNvSpPr>
                  <a:spLocks/>
                </p:cNvSpPr>
                <p:nvPr/>
              </p:nvSpPr>
              <p:spPr bwMode="auto">
                <a:xfrm>
                  <a:off x="3079" y="3169"/>
                  <a:ext cx="321" cy="207"/>
                </a:xfrm>
                <a:custGeom>
                  <a:avLst/>
                  <a:gdLst>
                    <a:gd name="T0" fmla="*/ 0 w 643"/>
                    <a:gd name="T1" fmla="*/ 0 h 621"/>
                    <a:gd name="T2" fmla="*/ 80 w 643"/>
                    <a:gd name="T3" fmla="*/ 7 h 621"/>
                    <a:gd name="T4" fmla="*/ 80 w 643"/>
                    <a:gd name="T5" fmla="*/ 23 h 621"/>
                    <a:gd name="T6" fmla="*/ 0 w 643"/>
                    <a:gd name="T7" fmla="*/ 13 h 621"/>
                    <a:gd name="T8" fmla="*/ 0 w 643"/>
                    <a:gd name="T9" fmla="*/ 0 h 6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3" h="621">
                      <a:moveTo>
                        <a:pt x="0" y="0"/>
                      </a:moveTo>
                      <a:lnTo>
                        <a:pt x="643" y="187"/>
                      </a:lnTo>
                      <a:lnTo>
                        <a:pt x="643" y="621"/>
                      </a:lnTo>
                      <a:lnTo>
                        <a:pt x="0" y="350"/>
                      </a:lnTo>
                      <a:lnTo>
                        <a:pt x="0" y="0"/>
                      </a:lnTo>
                      <a:close/>
                    </a:path>
                  </a:pathLst>
                </a:custGeom>
                <a:solidFill>
                  <a:srgbClr val="404040"/>
                </a:solidFill>
                <a:ln w="6350">
                  <a:solidFill>
                    <a:srgbClr val="000000"/>
                  </a:solidFill>
                  <a:prstDash val="solid"/>
                  <a:round/>
                  <a:headEnd/>
                  <a:tailEnd/>
                </a:ln>
              </p:spPr>
              <p:txBody>
                <a:bodyPr/>
                <a:lstStyle/>
                <a:p>
                  <a:endParaRPr lang="zh-CN" altLang="en-US"/>
                </a:p>
              </p:txBody>
            </p:sp>
            <p:sp>
              <p:nvSpPr>
                <p:cNvPr id="4189" name="Line 215"/>
                <p:cNvSpPr>
                  <a:spLocks noChangeShapeType="1"/>
                </p:cNvSpPr>
                <p:nvPr/>
              </p:nvSpPr>
              <p:spPr bwMode="auto">
                <a:xfrm flipH="1" flipV="1">
                  <a:off x="3107" y="3219"/>
                  <a:ext cx="85" cy="1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0" name="Line 216"/>
                <p:cNvSpPr>
                  <a:spLocks noChangeShapeType="1"/>
                </p:cNvSpPr>
                <p:nvPr/>
              </p:nvSpPr>
              <p:spPr bwMode="auto">
                <a:xfrm>
                  <a:off x="3236" y="3248"/>
                  <a:ext cx="112" cy="2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1" name="Line 217"/>
                <p:cNvSpPr>
                  <a:spLocks noChangeShapeType="1"/>
                </p:cNvSpPr>
                <p:nvPr/>
              </p:nvSpPr>
              <p:spPr bwMode="auto">
                <a:xfrm>
                  <a:off x="3214" y="3195"/>
                  <a:ext cx="1" cy="13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2" name="Line 218"/>
                <p:cNvSpPr>
                  <a:spLocks noChangeShapeType="1"/>
                </p:cNvSpPr>
                <p:nvPr/>
              </p:nvSpPr>
              <p:spPr bwMode="auto">
                <a:xfrm>
                  <a:off x="3368" y="3226"/>
                  <a:ext cx="1" cy="14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3" name="Line 219"/>
                <p:cNvSpPr>
                  <a:spLocks noChangeShapeType="1"/>
                </p:cNvSpPr>
                <p:nvPr/>
              </p:nvSpPr>
              <p:spPr bwMode="auto">
                <a:xfrm>
                  <a:off x="3080" y="3223"/>
                  <a:ext cx="292" cy="6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4" name="Line 220"/>
                <p:cNvSpPr>
                  <a:spLocks noChangeShapeType="1"/>
                </p:cNvSpPr>
                <p:nvPr/>
              </p:nvSpPr>
              <p:spPr bwMode="auto">
                <a:xfrm flipH="1" flipV="1">
                  <a:off x="3079" y="3201"/>
                  <a:ext cx="293" cy="6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09" name="Group 221"/>
              <p:cNvGrpSpPr>
                <a:grpSpLocks/>
              </p:cNvGrpSpPr>
              <p:nvPr/>
            </p:nvGrpSpPr>
            <p:grpSpPr bwMode="auto">
              <a:xfrm>
                <a:off x="2556" y="3183"/>
                <a:ext cx="769" cy="356"/>
                <a:chOff x="2748" y="3174"/>
                <a:chExt cx="769" cy="356"/>
              </a:xfrm>
            </p:grpSpPr>
            <p:grpSp>
              <p:nvGrpSpPr>
                <p:cNvPr id="4157" name="Group 222"/>
                <p:cNvGrpSpPr>
                  <a:grpSpLocks/>
                </p:cNvGrpSpPr>
                <p:nvPr/>
              </p:nvGrpSpPr>
              <p:grpSpPr bwMode="auto">
                <a:xfrm>
                  <a:off x="3343" y="3367"/>
                  <a:ext cx="125" cy="84"/>
                  <a:chOff x="3343" y="3367"/>
                  <a:chExt cx="125" cy="84"/>
                </a:xfrm>
              </p:grpSpPr>
              <p:sp>
                <p:nvSpPr>
                  <p:cNvPr id="4186" name="Freeform 223"/>
                  <p:cNvSpPr>
                    <a:spLocks/>
                  </p:cNvSpPr>
                  <p:nvPr/>
                </p:nvSpPr>
                <p:spPr bwMode="auto">
                  <a:xfrm>
                    <a:off x="3431" y="3367"/>
                    <a:ext cx="37" cy="84"/>
                  </a:xfrm>
                  <a:custGeom>
                    <a:avLst/>
                    <a:gdLst>
                      <a:gd name="T0" fmla="*/ 7 w 72"/>
                      <a:gd name="T1" fmla="*/ 0 h 252"/>
                      <a:gd name="T2" fmla="*/ 10 w 72"/>
                      <a:gd name="T3" fmla="*/ 9 h 252"/>
                      <a:gd name="T4" fmla="*/ 3 w 72"/>
                      <a:gd name="T5" fmla="*/ 9 h 252"/>
                      <a:gd name="T6" fmla="*/ 0 w 72"/>
                      <a:gd name="T7" fmla="*/ 0 h 252"/>
                      <a:gd name="T8" fmla="*/ 7 w 72"/>
                      <a:gd name="T9" fmla="*/ 0 h 2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 h="252">
                        <a:moveTo>
                          <a:pt x="51" y="0"/>
                        </a:moveTo>
                        <a:lnTo>
                          <a:pt x="72" y="236"/>
                        </a:lnTo>
                        <a:lnTo>
                          <a:pt x="21" y="252"/>
                        </a:lnTo>
                        <a:lnTo>
                          <a:pt x="0" y="12"/>
                        </a:lnTo>
                        <a:lnTo>
                          <a:pt x="51" y="0"/>
                        </a:lnTo>
                        <a:close/>
                      </a:path>
                    </a:pathLst>
                  </a:custGeom>
                  <a:solidFill>
                    <a:srgbClr val="606060"/>
                  </a:solidFill>
                  <a:ln w="6350">
                    <a:solidFill>
                      <a:srgbClr val="000000"/>
                    </a:solidFill>
                    <a:prstDash val="solid"/>
                    <a:round/>
                    <a:headEnd/>
                    <a:tailEnd/>
                  </a:ln>
                </p:spPr>
                <p:txBody>
                  <a:bodyPr/>
                  <a:lstStyle/>
                  <a:p>
                    <a:endParaRPr lang="zh-CN" altLang="en-US"/>
                  </a:p>
                </p:txBody>
              </p:sp>
              <p:sp>
                <p:nvSpPr>
                  <p:cNvPr id="4187" name="Freeform 224"/>
                  <p:cNvSpPr>
                    <a:spLocks/>
                  </p:cNvSpPr>
                  <p:nvPr/>
                </p:nvSpPr>
                <p:spPr bwMode="auto">
                  <a:xfrm>
                    <a:off x="3343" y="3378"/>
                    <a:ext cx="99" cy="73"/>
                  </a:xfrm>
                  <a:custGeom>
                    <a:avLst/>
                    <a:gdLst>
                      <a:gd name="T0" fmla="*/ 22 w 199"/>
                      <a:gd name="T1" fmla="*/ 0 h 219"/>
                      <a:gd name="T2" fmla="*/ 24 w 199"/>
                      <a:gd name="T3" fmla="*/ 8 h 219"/>
                      <a:gd name="T4" fmla="*/ 0 w 199"/>
                      <a:gd name="T5" fmla="*/ 4 h 219"/>
                      <a:gd name="T6" fmla="*/ 9 w 199"/>
                      <a:gd name="T7" fmla="*/ 3 h 219"/>
                      <a:gd name="T8" fmla="*/ 18 w 199"/>
                      <a:gd name="T9" fmla="*/ 5 h 219"/>
                      <a:gd name="T10" fmla="*/ 15 w 199"/>
                      <a:gd name="T11" fmla="*/ 0 h 219"/>
                      <a:gd name="T12" fmla="*/ 22 w 199"/>
                      <a:gd name="T13" fmla="*/ 0 h 2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9" h="219">
                        <a:moveTo>
                          <a:pt x="181" y="8"/>
                        </a:moveTo>
                        <a:lnTo>
                          <a:pt x="199" y="219"/>
                        </a:lnTo>
                        <a:lnTo>
                          <a:pt x="0" y="109"/>
                        </a:lnTo>
                        <a:lnTo>
                          <a:pt x="79" y="77"/>
                        </a:lnTo>
                        <a:lnTo>
                          <a:pt x="148" y="126"/>
                        </a:lnTo>
                        <a:lnTo>
                          <a:pt x="127" y="0"/>
                        </a:lnTo>
                        <a:lnTo>
                          <a:pt x="181" y="8"/>
                        </a:lnTo>
                        <a:close/>
                      </a:path>
                    </a:pathLst>
                  </a:custGeom>
                  <a:solidFill>
                    <a:srgbClr val="404040"/>
                  </a:solidFill>
                  <a:ln w="6350">
                    <a:solidFill>
                      <a:srgbClr val="000000"/>
                    </a:solidFill>
                    <a:prstDash val="solid"/>
                    <a:round/>
                    <a:headEnd/>
                    <a:tailEnd/>
                  </a:ln>
                </p:spPr>
                <p:txBody>
                  <a:bodyPr/>
                  <a:lstStyle/>
                  <a:p>
                    <a:endParaRPr lang="zh-CN" altLang="en-US"/>
                  </a:p>
                </p:txBody>
              </p:sp>
            </p:grpSp>
            <p:grpSp>
              <p:nvGrpSpPr>
                <p:cNvPr id="4158" name="Group 225"/>
                <p:cNvGrpSpPr>
                  <a:grpSpLocks/>
                </p:cNvGrpSpPr>
                <p:nvPr/>
              </p:nvGrpSpPr>
              <p:grpSpPr bwMode="auto">
                <a:xfrm>
                  <a:off x="2748" y="3174"/>
                  <a:ext cx="769" cy="356"/>
                  <a:chOff x="2748" y="3174"/>
                  <a:chExt cx="769" cy="356"/>
                </a:xfrm>
              </p:grpSpPr>
              <p:sp>
                <p:nvSpPr>
                  <p:cNvPr id="4159" name="Freeform 226"/>
                  <p:cNvSpPr>
                    <a:spLocks/>
                  </p:cNvSpPr>
                  <p:nvPr/>
                </p:nvSpPr>
                <p:spPr bwMode="auto">
                  <a:xfrm>
                    <a:off x="2750" y="3174"/>
                    <a:ext cx="753" cy="315"/>
                  </a:xfrm>
                  <a:custGeom>
                    <a:avLst/>
                    <a:gdLst>
                      <a:gd name="T0" fmla="*/ 189 w 1506"/>
                      <a:gd name="T1" fmla="*/ 15 h 944"/>
                      <a:gd name="T2" fmla="*/ 99 w 1506"/>
                      <a:gd name="T3" fmla="*/ 35 h 944"/>
                      <a:gd name="T4" fmla="*/ 0 w 1506"/>
                      <a:gd name="T5" fmla="*/ 15 h 944"/>
                      <a:gd name="T6" fmla="*/ 76 w 1506"/>
                      <a:gd name="T7" fmla="*/ 0 h 944"/>
                      <a:gd name="T8" fmla="*/ 189 w 1506"/>
                      <a:gd name="T9" fmla="*/ 15 h 9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06" h="944">
                        <a:moveTo>
                          <a:pt x="1506" y="402"/>
                        </a:moveTo>
                        <a:lnTo>
                          <a:pt x="785" y="944"/>
                        </a:lnTo>
                        <a:lnTo>
                          <a:pt x="0" y="413"/>
                        </a:lnTo>
                        <a:lnTo>
                          <a:pt x="601" y="0"/>
                        </a:lnTo>
                        <a:lnTo>
                          <a:pt x="1506" y="402"/>
                        </a:lnTo>
                        <a:close/>
                      </a:path>
                    </a:pathLst>
                  </a:custGeom>
                  <a:solidFill>
                    <a:srgbClr val="808080"/>
                  </a:solidFill>
                  <a:ln w="6350">
                    <a:solidFill>
                      <a:srgbClr val="000000"/>
                    </a:solidFill>
                    <a:prstDash val="solid"/>
                    <a:round/>
                    <a:headEnd/>
                    <a:tailEnd/>
                  </a:ln>
                </p:spPr>
                <p:txBody>
                  <a:bodyPr/>
                  <a:lstStyle/>
                  <a:p>
                    <a:endParaRPr lang="zh-CN" altLang="en-US"/>
                  </a:p>
                </p:txBody>
              </p:sp>
              <p:sp>
                <p:nvSpPr>
                  <p:cNvPr id="4160" name="Freeform 227"/>
                  <p:cNvSpPr>
                    <a:spLocks/>
                  </p:cNvSpPr>
                  <p:nvPr/>
                </p:nvSpPr>
                <p:spPr bwMode="auto">
                  <a:xfrm>
                    <a:off x="3140" y="3306"/>
                    <a:ext cx="377" cy="222"/>
                  </a:xfrm>
                  <a:custGeom>
                    <a:avLst/>
                    <a:gdLst>
                      <a:gd name="T0" fmla="*/ 91 w 754"/>
                      <a:gd name="T1" fmla="*/ 0 h 666"/>
                      <a:gd name="T2" fmla="*/ 0 w 754"/>
                      <a:gd name="T3" fmla="*/ 20 h 666"/>
                      <a:gd name="T4" fmla="*/ 3 w 754"/>
                      <a:gd name="T5" fmla="*/ 25 h 666"/>
                      <a:gd name="T6" fmla="*/ 95 w 754"/>
                      <a:gd name="T7" fmla="*/ 4 h 666"/>
                      <a:gd name="T8" fmla="*/ 91 w 754"/>
                      <a:gd name="T9" fmla="*/ 0 h 6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4" h="666">
                        <a:moveTo>
                          <a:pt x="727" y="0"/>
                        </a:moveTo>
                        <a:lnTo>
                          <a:pt x="0" y="552"/>
                        </a:lnTo>
                        <a:lnTo>
                          <a:pt x="21" y="666"/>
                        </a:lnTo>
                        <a:lnTo>
                          <a:pt x="754" y="104"/>
                        </a:lnTo>
                        <a:lnTo>
                          <a:pt x="727" y="0"/>
                        </a:lnTo>
                        <a:close/>
                      </a:path>
                    </a:pathLst>
                  </a:custGeom>
                  <a:solidFill>
                    <a:srgbClr val="606060"/>
                  </a:solidFill>
                  <a:ln w="6350">
                    <a:solidFill>
                      <a:srgbClr val="000000"/>
                    </a:solidFill>
                    <a:prstDash val="solid"/>
                    <a:round/>
                    <a:headEnd/>
                    <a:tailEnd/>
                  </a:ln>
                </p:spPr>
                <p:txBody>
                  <a:bodyPr/>
                  <a:lstStyle/>
                  <a:p>
                    <a:endParaRPr lang="zh-CN" altLang="en-US"/>
                  </a:p>
                </p:txBody>
              </p:sp>
              <p:sp>
                <p:nvSpPr>
                  <p:cNvPr id="4161" name="Freeform 228"/>
                  <p:cNvSpPr>
                    <a:spLocks/>
                  </p:cNvSpPr>
                  <p:nvPr/>
                </p:nvSpPr>
                <p:spPr bwMode="auto">
                  <a:xfrm>
                    <a:off x="2748" y="3312"/>
                    <a:ext cx="403" cy="218"/>
                  </a:xfrm>
                  <a:custGeom>
                    <a:avLst/>
                    <a:gdLst>
                      <a:gd name="T0" fmla="*/ 101 w 805"/>
                      <a:gd name="T1" fmla="*/ 24 h 654"/>
                      <a:gd name="T2" fmla="*/ 98 w 805"/>
                      <a:gd name="T3" fmla="*/ 20 h 654"/>
                      <a:gd name="T4" fmla="*/ 0 w 805"/>
                      <a:gd name="T5" fmla="*/ 0 h 654"/>
                      <a:gd name="T6" fmla="*/ 4 w 805"/>
                      <a:gd name="T7" fmla="*/ 4 h 654"/>
                      <a:gd name="T8" fmla="*/ 101 w 805"/>
                      <a:gd name="T9" fmla="*/ 24 h 6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5" h="654">
                        <a:moveTo>
                          <a:pt x="805" y="654"/>
                        </a:moveTo>
                        <a:lnTo>
                          <a:pt x="781" y="532"/>
                        </a:lnTo>
                        <a:lnTo>
                          <a:pt x="0" y="0"/>
                        </a:lnTo>
                        <a:lnTo>
                          <a:pt x="27" y="96"/>
                        </a:lnTo>
                        <a:lnTo>
                          <a:pt x="805" y="654"/>
                        </a:lnTo>
                        <a:close/>
                      </a:path>
                    </a:pathLst>
                  </a:custGeom>
                  <a:solidFill>
                    <a:srgbClr val="404040"/>
                  </a:solidFill>
                  <a:ln w="6350">
                    <a:solidFill>
                      <a:srgbClr val="000000"/>
                    </a:solidFill>
                    <a:prstDash val="solid"/>
                    <a:round/>
                    <a:headEnd/>
                    <a:tailEnd/>
                  </a:ln>
                </p:spPr>
                <p:txBody>
                  <a:bodyPr/>
                  <a:lstStyle/>
                  <a:p>
                    <a:endParaRPr lang="zh-CN" altLang="en-US"/>
                  </a:p>
                </p:txBody>
              </p:sp>
              <p:sp>
                <p:nvSpPr>
                  <p:cNvPr id="4162" name="Freeform 229"/>
                  <p:cNvSpPr>
                    <a:spLocks/>
                  </p:cNvSpPr>
                  <p:nvPr/>
                </p:nvSpPr>
                <p:spPr bwMode="auto">
                  <a:xfrm>
                    <a:off x="3053" y="3323"/>
                    <a:ext cx="302" cy="138"/>
                  </a:xfrm>
                  <a:custGeom>
                    <a:avLst/>
                    <a:gdLst>
                      <a:gd name="T0" fmla="*/ 76 w 604"/>
                      <a:gd name="T1" fmla="*/ 4 h 415"/>
                      <a:gd name="T2" fmla="*/ 50 w 604"/>
                      <a:gd name="T3" fmla="*/ 0 h 415"/>
                      <a:gd name="T4" fmla="*/ 0 w 604"/>
                      <a:gd name="T5" fmla="*/ 11 h 415"/>
                      <a:gd name="T6" fmla="*/ 25 w 604"/>
                      <a:gd name="T7" fmla="*/ 15 h 415"/>
                      <a:gd name="T8" fmla="*/ 76 w 604"/>
                      <a:gd name="T9" fmla="*/ 4 h 4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415">
                        <a:moveTo>
                          <a:pt x="604" y="107"/>
                        </a:moveTo>
                        <a:lnTo>
                          <a:pt x="395" y="0"/>
                        </a:lnTo>
                        <a:lnTo>
                          <a:pt x="0" y="290"/>
                        </a:lnTo>
                        <a:lnTo>
                          <a:pt x="200" y="415"/>
                        </a:lnTo>
                        <a:lnTo>
                          <a:pt x="604" y="10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63" name="Freeform 230"/>
                  <p:cNvSpPr>
                    <a:spLocks/>
                  </p:cNvSpPr>
                  <p:nvPr/>
                </p:nvSpPr>
                <p:spPr bwMode="auto">
                  <a:xfrm>
                    <a:off x="2786" y="3225"/>
                    <a:ext cx="446" cy="186"/>
                  </a:xfrm>
                  <a:custGeom>
                    <a:avLst/>
                    <a:gdLst>
                      <a:gd name="T0" fmla="*/ 112 w 892"/>
                      <a:gd name="T1" fmla="*/ 10 h 558"/>
                      <a:gd name="T2" fmla="*/ 63 w 892"/>
                      <a:gd name="T3" fmla="*/ 21 h 558"/>
                      <a:gd name="T4" fmla="*/ 0 w 892"/>
                      <a:gd name="T5" fmla="*/ 9 h 558"/>
                      <a:gd name="T6" fmla="*/ 46 w 892"/>
                      <a:gd name="T7" fmla="*/ 0 h 558"/>
                      <a:gd name="T8" fmla="*/ 112 w 892"/>
                      <a:gd name="T9" fmla="*/ 10 h 5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2" h="558">
                        <a:moveTo>
                          <a:pt x="892" y="272"/>
                        </a:moveTo>
                        <a:lnTo>
                          <a:pt x="503" y="558"/>
                        </a:lnTo>
                        <a:lnTo>
                          <a:pt x="0" y="239"/>
                        </a:lnTo>
                        <a:lnTo>
                          <a:pt x="364" y="0"/>
                        </a:lnTo>
                        <a:lnTo>
                          <a:pt x="892" y="27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64" name="Freeform 231"/>
                  <p:cNvSpPr>
                    <a:spLocks/>
                  </p:cNvSpPr>
                  <p:nvPr/>
                </p:nvSpPr>
                <p:spPr bwMode="auto">
                  <a:xfrm>
                    <a:off x="2975" y="3184"/>
                    <a:ext cx="492" cy="170"/>
                  </a:xfrm>
                  <a:custGeom>
                    <a:avLst/>
                    <a:gdLst>
                      <a:gd name="T0" fmla="*/ 98 w 984"/>
                      <a:gd name="T1" fmla="*/ 19 h 509"/>
                      <a:gd name="T2" fmla="*/ 123 w 984"/>
                      <a:gd name="T3" fmla="*/ 14 h 509"/>
                      <a:gd name="T4" fmla="*/ 20 w 984"/>
                      <a:gd name="T5" fmla="*/ 0 h 509"/>
                      <a:gd name="T6" fmla="*/ 0 w 984"/>
                      <a:gd name="T7" fmla="*/ 4 h 509"/>
                      <a:gd name="T8" fmla="*/ 98 w 984"/>
                      <a:gd name="T9" fmla="*/ 19 h 5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4" h="509">
                        <a:moveTo>
                          <a:pt x="780" y="509"/>
                        </a:moveTo>
                        <a:lnTo>
                          <a:pt x="984" y="369"/>
                        </a:lnTo>
                        <a:lnTo>
                          <a:pt x="160" y="0"/>
                        </a:lnTo>
                        <a:lnTo>
                          <a:pt x="0" y="106"/>
                        </a:lnTo>
                        <a:lnTo>
                          <a:pt x="780" y="50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65" name="Line 232"/>
                  <p:cNvSpPr>
                    <a:spLocks noChangeShapeType="1"/>
                  </p:cNvSpPr>
                  <p:nvPr/>
                </p:nvSpPr>
                <p:spPr bwMode="auto">
                  <a:xfrm flipH="1" flipV="1">
                    <a:off x="3033" y="3191"/>
                    <a:ext cx="425" cy="134"/>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66" name="Line 233"/>
                  <p:cNvSpPr>
                    <a:spLocks noChangeShapeType="1"/>
                  </p:cNvSpPr>
                  <p:nvPr/>
                </p:nvSpPr>
                <p:spPr bwMode="auto">
                  <a:xfrm flipH="1" flipV="1">
                    <a:off x="3011" y="3200"/>
                    <a:ext cx="411" cy="135"/>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67" name="Line 234"/>
                  <p:cNvSpPr>
                    <a:spLocks noChangeShapeType="1"/>
                  </p:cNvSpPr>
                  <p:nvPr/>
                </p:nvSpPr>
                <p:spPr bwMode="auto">
                  <a:xfrm flipH="1" flipV="1">
                    <a:off x="2994" y="3211"/>
                    <a:ext cx="402" cy="139"/>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68" name="Line 235"/>
                  <p:cNvSpPr>
                    <a:spLocks noChangeShapeType="1"/>
                  </p:cNvSpPr>
                  <p:nvPr/>
                </p:nvSpPr>
                <p:spPr bwMode="auto">
                  <a:xfrm flipH="1" flipV="1">
                    <a:off x="2943" y="3234"/>
                    <a:ext cx="395" cy="14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69" name="Line 236"/>
                  <p:cNvSpPr>
                    <a:spLocks noChangeShapeType="1"/>
                  </p:cNvSpPr>
                  <p:nvPr/>
                </p:nvSpPr>
                <p:spPr bwMode="auto">
                  <a:xfrm flipH="1" flipV="1">
                    <a:off x="2913" y="3248"/>
                    <a:ext cx="392" cy="145"/>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0" name="Line 237"/>
                  <p:cNvSpPr>
                    <a:spLocks noChangeShapeType="1"/>
                  </p:cNvSpPr>
                  <p:nvPr/>
                </p:nvSpPr>
                <p:spPr bwMode="auto">
                  <a:xfrm flipH="1" flipV="1">
                    <a:off x="2898" y="3266"/>
                    <a:ext cx="367" cy="142"/>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1" name="Line 238"/>
                  <p:cNvSpPr>
                    <a:spLocks noChangeShapeType="1"/>
                  </p:cNvSpPr>
                  <p:nvPr/>
                </p:nvSpPr>
                <p:spPr bwMode="auto">
                  <a:xfrm flipH="1" flipV="1">
                    <a:off x="2870" y="3279"/>
                    <a:ext cx="356" cy="14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2" name="Line 239"/>
                  <p:cNvSpPr>
                    <a:spLocks noChangeShapeType="1"/>
                  </p:cNvSpPr>
                  <p:nvPr/>
                </p:nvSpPr>
                <p:spPr bwMode="auto">
                  <a:xfrm flipH="1" flipV="1">
                    <a:off x="2840" y="3297"/>
                    <a:ext cx="346" cy="141"/>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3" name="Line 240"/>
                  <p:cNvSpPr>
                    <a:spLocks noChangeShapeType="1"/>
                  </p:cNvSpPr>
                  <p:nvPr/>
                </p:nvSpPr>
                <p:spPr bwMode="auto">
                  <a:xfrm flipH="1">
                    <a:off x="3122" y="3347"/>
                    <a:ext cx="199" cy="10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4" name="Line 241"/>
                  <p:cNvSpPr>
                    <a:spLocks noChangeShapeType="1"/>
                  </p:cNvSpPr>
                  <p:nvPr/>
                </p:nvSpPr>
                <p:spPr bwMode="auto">
                  <a:xfrm flipH="1">
                    <a:off x="3083" y="3333"/>
                    <a:ext cx="196" cy="98"/>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5" name="Line 242"/>
                  <p:cNvSpPr>
                    <a:spLocks noChangeShapeType="1"/>
                  </p:cNvSpPr>
                  <p:nvPr/>
                </p:nvSpPr>
                <p:spPr bwMode="auto">
                  <a:xfrm flipH="1">
                    <a:off x="3000" y="3302"/>
                    <a:ext cx="191" cy="9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6" name="Line 243"/>
                  <p:cNvSpPr>
                    <a:spLocks noChangeShapeType="1"/>
                  </p:cNvSpPr>
                  <p:nvPr/>
                </p:nvSpPr>
                <p:spPr bwMode="auto">
                  <a:xfrm flipH="1">
                    <a:off x="2956" y="3286"/>
                    <a:ext cx="190" cy="92"/>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7" name="Line 244"/>
                  <p:cNvSpPr>
                    <a:spLocks noChangeShapeType="1"/>
                  </p:cNvSpPr>
                  <p:nvPr/>
                </p:nvSpPr>
                <p:spPr bwMode="auto">
                  <a:xfrm flipH="1">
                    <a:off x="2915" y="3271"/>
                    <a:ext cx="184" cy="92"/>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8" name="Line 245"/>
                  <p:cNvSpPr>
                    <a:spLocks noChangeShapeType="1"/>
                  </p:cNvSpPr>
                  <p:nvPr/>
                </p:nvSpPr>
                <p:spPr bwMode="auto">
                  <a:xfrm flipH="1">
                    <a:off x="2877" y="3256"/>
                    <a:ext cx="180" cy="88"/>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9" name="Line 246"/>
                  <p:cNvSpPr>
                    <a:spLocks noChangeShapeType="1"/>
                  </p:cNvSpPr>
                  <p:nvPr/>
                </p:nvSpPr>
                <p:spPr bwMode="auto">
                  <a:xfrm flipH="1">
                    <a:off x="2837" y="3241"/>
                    <a:ext cx="181" cy="84"/>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80" name="Line 247"/>
                  <p:cNvSpPr>
                    <a:spLocks noChangeShapeType="1"/>
                  </p:cNvSpPr>
                  <p:nvPr/>
                </p:nvSpPr>
                <p:spPr bwMode="auto">
                  <a:xfrm flipH="1">
                    <a:off x="3311" y="3289"/>
                    <a:ext cx="96" cy="45"/>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81" name="Line 248"/>
                  <p:cNvSpPr>
                    <a:spLocks noChangeShapeType="1"/>
                  </p:cNvSpPr>
                  <p:nvPr/>
                </p:nvSpPr>
                <p:spPr bwMode="auto">
                  <a:xfrm flipH="1">
                    <a:off x="3254" y="3270"/>
                    <a:ext cx="89" cy="45"/>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82" name="Line 249"/>
                  <p:cNvSpPr>
                    <a:spLocks noChangeShapeType="1"/>
                  </p:cNvSpPr>
                  <p:nvPr/>
                </p:nvSpPr>
                <p:spPr bwMode="auto">
                  <a:xfrm flipH="1">
                    <a:off x="3196" y="3253"/>
                    <a:ext cx="91" cy="4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83" name="Line 250"/>
                  <p:cNvSpPr>
                    <a:spLocks noChangeShapeType="1"/>
                  </p:cNvSpPr>
                  <p:nvPr/>
                </p:nvSpPr>
                <p:spPr bwMode="auto">
                  <a:xfrm flipH="1">
                    <a:off x="3140" y="3236"/>
                    <a:ext cx="91" cy="41"/>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84" name="Line 251"/>
                  <p:cNvSpPr>
                    <a:spLocks noChangeShapeType="1"/>
                  </p:cNvSpPr>
                  <p:nvPr/>
                </p:nvSpPr>
                <p:spPr bwMode="auto">
                  <a:xfrm flipH="1">
                    <a:off x="3088" y="3218"/>
                    <a:ext cx="82" cy="4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85" name="Line 252"/>
                  <p:cNvSpPr>
                    <a:spLocks noChangeShapeType="1"/>
                  </p:cNvSpPr>
                  <p:nvPr/>
                </p:nvSpPr>
                <p:spPr bwMode="auto">
                  <a:xfrm flipH="1">
                    <a:off x="3026" y="3199"/>
                    <a:ext cx="81" cy="39"/>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110" name="Text Box 253"/>
              <p:cNvSpPr txBox="1">
                <a:spLocks noChangeArrowheads="1"/>
              </p:cNvSpPr>
              <p:nvPr/>
            </p:nvSpPr>
            <p:spPr bwMode="auto">
              <a:xfrm rot="364392">
                <a:off x="2976" y="2793"/>
                <a:ext cx="38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lgn="r" eaLnBrk="1" hangingPunct="1">
                  <a:spcBef>
                    <a:spcPct val="50000"/>
                  </a:spcBef>
                </a:pPr>
                <a:r>
                  <a:rPr lang="zh-CN" altLang="en-US" sz="1000">
                    <a:solidFill>
                      <a:schemeClr val="bg2"/>
                    </a:solidFill>
                    <a:latin typeface="Times New Roman" panose="02020603050405020304" pitchFamily="18" charset="0"/>
                  </a:rPr>
                  <a:t>统计学</a:t>
                </a:r>
              </a:p>
            </p:txBody>
          </p:sp>
          <p:grpSp>
            <p:nvGrpSpPr>
              <p:cNvPr id="4111" name="Group 254"/>
              <p:cNvGrpSpPr>
                <a:grpSpLocks/>
              </p:cNvGrpSpPr>
              <p:nvPr/>
            </p:nvGrpSpPr>
            <p:grpSpPr bwMode="auto">
              <a:xfrm>
                <a:off x="1926" y="2553"/>
                <a:ext cx="1021" cy="1335"/>
                <a:chOff x="2118" y="2544"/>
                <a:chExt cx="1021" cy="1335"/>
              </a:xfrm>
            </p:grpSpPr>
            <p:grpSp>
              <p:nvGrpSpPr>
                <p:cNvPr id="4112" name="Group 255"/>
                <p:cNvGrpSpPr>
                  <a:grpSpLocks/>
                </p:cNvGrpSpPr>
                <p:nvPr/>
              </p:nvGrpSpPr>
              <p:grpSpPr bwMode="auto">
                <a:xfrm>
                  <a:off x="2307" y="2573"/>
                  <a:ext cx="341" cy="359"/>
                  <a:chOff x="2307" y="2573"/>
                  <a:chExt cx="341" cy="359"/>
                </a:xfrm>
              </p:grpSpPr>
              <p:grpSp>
                <p:nvGrpSpPr>
                  <p:cNvPr id="4143" name="Group 256"/>
                  <p:cNvGrpSpPr>
                    <a:grpSpLocks/>
                  </p:cNvGrpSpPr>
                  <p:nvPr/>
                </p:nvGrpSpPr>
                <p:grpSpPr bwMode="auto">
                  <a:xfrm>
                    <a:off x="2307" y="2573"/>
                    <a:ext cx="341" cy="359"/>
                    <a:chOff x="2307" y="2573"/>
                    <a:chExt cx="341" cy="359"/>
                  </a:xfrm>
                </p:grpSpPr>
                <p:sp>
                  <p:nvSpPr>
                    <p:cNvPr id="4155" name="Freeform 257"/>
                    <p:cNvSpPr>
                      <a:spLocks/>
                    </p:cNvSpPr>
                    <p:nvPr/>
                  </p:nvSpPr>
                  <p:spPr bwMode="auto">
                    <a:xfrm>
                      <a:off x="2307" y="2573"/>
                      <a:ext cx="341" cy="359"/>
                    </a:xfrm>
                    <a:custGeom>
                      <a:avLst/>
                      <a:gdLst>
                        <a:gd name="T0" fmla="*/ 59 w 683"/>
                        <a:gd name="T1" fmla="*/ 1 h 1075"/>
                        <a:gd name="T2" fmla="*/ 70 w 683"/>
                        <a:gd name="T3" fmla="*/ 3 h 1075"/>
                        <a:gd name="T4" fmla="*/ 74 w 683"/>
                        <a:gd name="T5" fmla="*/ 6 h 1075"/>
                        <a:gd name="T6" fmla="*/ 77 w 683"/>
                        <a:gd name="T7" fmla="*/ 11 h 1075"/>
                        <a:gd name="T8" fmla="*/ 78 w 683"/>
                        <a:gd name="T9" fmla="*/ 12 h 1075"/>
                        <a:gd name="T10" fmla="*/ 77 w 683"/>
                        <a:gd name="T11" fmla="*/ 14 h 1075"/>
                        <a:gd name="T12" fmla="*/ 76 w 683"/>
                        <a:gd name="T13" fmla="*/ 15 h 1075"/>
                        <a:gd name="T14" fmla="*/ 78 w 683"/>
                        <a:gd name="T15" fmla="*/ 18 h 1075"/>
                        <a:gd name="T16" fmla="*/ 81 w 683"/>
                        <a:gd name="T17" fmla="*/ 20 h 1075"/>
                        <a:gd name="T18" fmla="*/ 82 w 683"/>
                        <a:gd name="T19" fmla="*/ 21 h 1075"/>
                        <a:gd name="T20" fmla="*/ 84 w 683"/>
                        <a:gd name="T21" fmla="*/ 22 h 1075"/>
                        <a:gd name="T22" fmla="*/ 85 w 683"/>
                        <a:gd name="T23" fmla="*/ 22 h 1075"/>
                        <a:gd name="T24" fmla="*/ 85 w 683"/>
                        <a:gd name="T25" fmla="*/ 23 h 1075"/>
                        <a:gd name="T26" fmla="*/ 84 w 683"/>
                        <a:gd name="T27" fmla="*/ 23 h 1075"/>
                        <a:gd name="T28" fmla="*/ 83 w 683"/>
                        <a:gd name="T29" fmla="*/ 24 h 1075"/>
                        <a:gd name="T30" fmla="*/ 80 w 683"/>
                        <a:gd name="T31" fmla="*/ 24 h 1075"/>
                        <a:gd name="T32" fmla="*/ 78 w 683"/>
                        <a:gd name="T33" fmla="*/ 24 h 1075"/>
                        <a:gd name="T34" fmla="*/ 78 w 683"/>
                        <a:gd name="T35" fmla="*/ 25 h 1075"/>
                        <a:gd name="T36" fmla="*/ 78 w 683"/>
                        <a:gd name="T37" fmla="*/ 26 h 1075"/>
                        <a:gd name="T38" fmla="*/ 80 w 683"/>
                        <a:gd name="T39" fmla="*/ 28 h 1075"/>
                        <a:gd name="T40" fmla="*/ 79 w 683"/>
                        <a:gd name="T41" fmla="*/ 28 h 1075"/>
                        <a:gd name="T42" fmla="*/ 77 w 683"/>
                        <a:gd name="T43" fmla="*/ 29 h 1075"/>
                        <a:gd name="T44" fmla="*/ 78 w 683"/>
                        <a:gd name="T45" fmla="*/ 30 h 1075"/>
                        <a:gd name="T46" fmla="*/ 78 w 683"/>
                        <a:gd name="T47" fmla="*/ 30 h 1075"/>
                        <a:gd name="T48" fmla="*/ 77 w 683"/>
                        <a:gd name="T49" fmla="*/ 31 h 1075"/>
                        <a:gd name="T50" fmla="*/ 76 w 683"/>
                        <a:gd name="T51" fmla="*/ 31 h 1075"/>
                        <a:gd name="T52" fmla="*/ 75 w 683"/>
                        <a:gd name="T53" fmla="*/ 32 h 1075"/>
                        <a:gd name="T54" fmla="*/ 75 w 683"/>
                        <a:gd name="T55" fmla="*/ 33 h 1075"/>
                        <a:gd name="T56" fmla="*/ 74 w 683"/>
                        <a:gd name="T57" fmla="*/ 34 h 1075"/>
                        <a:gd name="T58" fmla="*/ 73 w 683"/>
                        <a:gd name="T59" fmla="*/ 34 h 1075"/>
                        <a:gd name="T60" fmla="*/ 71 w 683"/>
                        <a:gd name="T61" fmla="*/ 35 h 1075"/>
                        <a:gd name="T62" fmla="*/ 69 w 683"/>
                        <a:gd name="T63" fmla="*/ 35 h 1075"/>
                        <a:gd name="T64" fmla="*/ 66 w 683"/>
                        <a:gd name="T65" fmla="*/ 35 h 1075"/>
                        <a:gd name="T66" fmla="*/ 60 w 683"/>
                        <a:gd name="T67" fmla="*/ 35 h 1075"/>
                        <a:gd name="T68" fmla="*/ 54 w 683"/>
                        <a:gd name="T69" fmla="*/ 35 h 1075"/>
                        <a:gd name="T70" fmla="*/ 46 w 683"/>
                        <a:gd name="T71" fmla="*/ 40 h 1075"/>
                        <a:gd name="T72" fmla="*/ 11 w 683"/>
                        <a:gd name="T73" fmla="*/ 34 h 1075"/>
                        <a:gd name="T74" fmla="*/ 14 w 683"/>
                        <a:gd name="T75" fmla="*/ 32 h 1075"/>
                        <a:gd name="T76" fmla="*/ 16 w 683"/>
                        <a:gd name="T77" fmla="*/ 30 h 1075"/>
                        <a:gd name="T78" fmla="*/ 16 w 683"/>
                        <a:gd name="T79" fmla="*/ 27 h 1075"/>
                        <a:gd name="T80" fmla="*/ 0 w 683"/>
                        <a:gd name="T81" fmla="*/ 21 h 1075"/>
                        <a:gd name="T82" fmla="*/ 0 w 683"/>
                        <a:gd name="T83" fmla="*/ 7 h 1075"/>
                        <a:gd name="T84" fmla="*/ 8 w 683"/>
                        <a:gd name="T85" fmla="*/ 4 h 1075"/>
                        <a:gd name="T86" fmla="*/ 19 w 683"/>
                        <a:gd name="T87" fmla="*/ 2 h 1075"/>
                        <a:gd name="T88" fmla="*/ 30 w 683"/>
                        <a:gd name="T89" fmla="*/ 0 h 1075"/>
                        <a:gd name="T90" fmla="*/ 45 w 683"/>
                        <a:gd name="T91" fmla="*/ 1 h 1075"/>
                        <a:gd name="T92" fmla="*/ 59 w 683"/>
                        <a:gd name="T93" fmla="*/ 1 h 107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83" h="1075">
                          <a:moveTo>
                            <a:pt x="475" y="33"/>
                          </a:moveTo>
                          <a:lnTo>
                            <a:pt x="563" y="76"/>
                          </a:lnTo>
                          <a:lnTo>
                            <a:pt x="596" y="163"/>
                          </a:lnTo>
                          <a:lnTo>
                            <a:pt x="623" y="284"/>
                          </a:lnTo>
                          <a:lnTo>
                            <a:pt x="627" y="335"/>
                          </a:lnTo>
                          <a:lnTo>
                            <a:pt x="623" y="382"/>
                          </a:lnTo>
                          <a:lnTo>
                            <a:pt x="611" y="417"/>
                          </a:lnTo>
                          <a:lnTo>
                            <a:pt x="629" y="482"/>
                          </a:lnTo>
                          <a:lnTo>
                            <a:pt x="652" y="544"/>
                          </a:lnTo>
                          <a:lnTo>
                            <a:pt x="663" y="565"/>
                          </a:lnTo>
                          <a:lnTo>
                            <a:pt x="673" y="581"/>
                          </a:lnTo>
                          <a:lnTo>
                            <a:pt x="680" y="596"/>
                          </a:lnTo>
                          <a:lnTo>
                            <a:pt x="683" y="615"/>
                          </a:lnTo>
                          <a:lnTo>
                            <a:pt x="679" y="633"/>
                          </a:lnTo>
                          <a:lnTo>
                            <a:pt x="670" y="639"/>
                          </a:lnTo>
                          <a:lnTo>
                            <a:pt x="642" y="649"/>
                          </a:lnTo>
                          <a:lnTo>
                            <a:pt x="630" y="658"/>
                          </a:lnTo>
                          <a:lnTo>
                            <a:pt x="626" y="681"/>
                          </a:lnTo>
                          <a:lnTo>
                            <a:pt x="629" y="707"/>
                          </a:lnTo>
                          <a:lnTo>
                            <a:pt x="641" y="748"/>
                          </a:lnTo>
                          <a:lnTo>
                            <a:pt x="635" y="768"/>
                          </a:lnTo>
                          <a:lnTo>
                            <a:pt x="623" y="785"/>
                          </a:lnTo>
                          <a:lnTo>
                            <a:pt x="627" y="800"/>
                          </a:lnTo>
                          <a:lnTo>
                            <a:pt x="629" y="813"/>
                          </a:lnTo>
                          <a:lnTo>
                            <a:pt x="623" y="828"/>
                          </a:lnTo>
                          <a:lnTo>
                            <a:pt x="611" y="836"/>
                          </a:lnTo>
                          <a:lnTo>
                            <a:pt x="603" y="857"/>
                          </a:lnTo>
                          <a:lnTo>
                            <a:pt x="603" y="889"/>
                          </a:lnTo>
                          <a:lnTo>
                            <a:pt x="597" y="909"/>
                          </a:lnTo>
                          <a:lnTo>
                            <a:pt x="586" y="926"/>
                          </a:lnTo>
                          <a:lnTo>
                            <a:pt x="573" y="938"/>
                          </a:lnTo>
                          <a:lnTo>
                            <a:pt x="555" y="945"/>
                          </a:lnTo>
                          <a:lnTo>
                            <a:pt x="534" y="949"/>
                          </a:lnTo>
                          <a:lnTo>
                            <a:pt x="484" y="945"/>
                          </a:lnTo>
                          <a:lnTo>
                            <a:pt x="438" y="938"/>
                          </a:lnTo>
                          <a:lnTo>
                            <a:pt x="371" y="1075"/>
                          </a:lnTo>
                          <a:lnTo>
                            <a:pt x="90" y="908"/>
                          </a:lnTo>
                          <a:lnTo>
                            <a:pt x="117" y="851"/>
                          </a:lnTo>
                          <a:lnTo>
                            <a:pt x="132" y="798"/>
                          </a:lnTo>
                          <a:lnTo>
                            <a:pt x="132" y="725"/>
                          </a:lnTo>
                          <a:lnTo>
                            <a:pt x="0" y="569"/>
                          </a:lnTo>
                          <a:lnTo>
                            <a:pt x="0" y="200"/>
                          </a:lnTo>
                          <a:lnTo>
                            <a:pt x="69" y="98"/>
                          </a:lnTo>
                          <a:lnTo>
                            <a:pt x="156" y="45"/>
                          </a:lnTo>
                          <a:lnTo>
                            <a:pt x="247" y="0"/>
                          </a:lnTo>
                          <a:lnTo>
                            <a:pt x="367" y="21"/>
                          </a:lnTo>
                          <a:lnTo>
                            <a:pt x="475" y="33"/>
                          </a:lnTo>
                          <a:close/>
                        </a:path>
                      </a:pathLst>
                    </a:custGeom>
                    <a:solidFill>
                      <a:srgbClr val="FFC080"/>
                    </a:solidFill>
                    <a:ln w="6350">
                      <a:solidFill>
                        <a:srgbClr val="402000"/>
                      </a:solidFill>
                      <a:prstDash val="solid"/>
                      <a:round/>
                      <a:headEnd/>
                      <a:tailEnd/>
                    </a:ln>
                  </p:spPr>
                  <p:txBody>
                    <a:bodyPr/>
                    <a:lstStyle/>
                    <a:p>
                      <a:endParaRPr lang="zh-CN" altLang="en-US"/>
                    </a:p>
                  </p:txBody>
                </p:sp>
                <p:sp>
                  <p:nvSpPr>
                    <p:cNvPr id="4156" name="Freeform 258"/>
                    <p:cNvSpPr>
                      <a:spLocks/>
                    </p:cNvSpPr>
                    <p:nvPr/>
                  </p:nvSpPr>
                  <p:spPr bwMode="auto">
                    <a:xfrm>
                      <a:off x="2451" y="2799"/>
                      <a:ext cx="39" cy="56"/>
                    </a:xfrm>
                    <a:custGeom>
                      <a:avLst/>
                      <a:gdLst>
                        <a:gd name="T0" fmla="*/ 0 w 79"/>
                        <a:gd name="T1" fmla="*/ 0 h 168"/>
                        <a:gd name="T2" fmla="*/ 2 w 79"/>
                        <a:gd name="T3" fmla="*/ 3 h 168"/>
                        <a:gd name="T4" fmla="*/ 5 w 79"/>
                        <a:gd name="T5" fmla="*/ 4 h 168"/>
                        <a:gd name="T6" fmla="*/ 9 w 79"/>
                        <a:gd name="T7" fmla="*/ 6 h 168"/>
                        <a:gd name="T8" fmla="*/ 4 w 79"/>
                        <a:gd name="T9" fmla="*/ 5 h 168"/>
                        <a:gd name="T10" fmla="*/ 1 w 79"/>
                        <a:gd name="T11" fmla="*/ 3 h 168"/>
                        <a:gd name="T12" fmla="*/ 0 w 79"/>
                        <a:gd name="T13" fmla="*/ 0 h 1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9" h="168">
                          <a:moveTo>
                            <a:pt x="0" y="0"/>
                          </a:moveTo>
                          <a:lnTo>
                            <a:pt x="23" y="80"/>
                          </a:lnTo>
                          <a:lnTo>
                            <a:pt x="44" y="121"/>
                          </a:lnTo>
                          <a:lnTo>
                            <a:pt x="79" y="168"/>
                          </a:lnTo>
                          <a:lnTo>
                            <a:pt x="32" y="128"/>
                          </a:lnTo>
                          <a:lnTo>
                            <a:pt x="9" y="8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144" name="Group 259"/>
                  <p:cNvGrpSpPr>
                    <a:grpSpLocks/>
                  </p:cNvGrpSpPr>
                  <p:nvPr/>
                </p:nvGrpSpPr>
                <p:grpSpPr bwMode="auto">
                  <a:xfrm>
                    <a:off x="2529" y="2690"/>
                    <a:ext cx="101" cy="160"/>
                    <a:chOff x="2529" y="2690"/>
                    <a:chExt cx="101" cy="160"/>
                  </a:xfrm>
                </p:grpSpPr>
                <p:sp>
                  <p:nvSpPr>
                    <p:cNvPr id="4148" name="Freeform 260"/>
                    <p:cNvSpPr>
                      <a:spLocks/>
                    </p:cNvSpPr>
                    <p:nvPr/>
                  </p:nvSpPr>
                  <p:spPr bwMode="auto">
                    <a:xfrm>
                      <a:off x="2552" y="2715"/>
                      <a:ext cx="42" cy="23"/>
                    </a:xfrm>
                    <a:custGeom>
                      <a:avLst/>
                      <a:gdLst>
                        <a:gd name="T0" fmla="*/ 9 w 85"/>
                        <a:gd name="T1" fmla="*/ 0 h 67"/>
                        <a:gd name="T2" fmla="*/ 8 w 85"/>
                        <a:gd name="T3" fmla="*/ 0 h 67"/>
                        <a:gd name="T4" fmla="*/ 10 w 85"/>
                        <a:gd name="T5" fmla="*/ 1 h 67"/>
                        <a:gd name="T6" fmla="*/ 8 w 85"/>
                        <a:gd name="T7" fmla="*/ 1 h 67"/>
                        <a:gd name="T8" fmla="*/ 7 w 85"/>
                        <a:gd name="T9" fmla="*/ 1 h 67"/>
                        <a:gd name="T10" fmla="*/ 8 w 85"/>
                        <a:gd name="T11" fmla="*/ 2 h 67"/>
                        <a:gd name="T12" fmla="*/ 7 w 85"/>
                        <a:gd name="T13" fmla="*/ 2 h 67"/>
                        <a:gd name="T14" fmla="*/ 8 w 85"/>
                        <a:gd name="T15" fmla="*/ 3 h 67"/>
                        <a:gd name="T16" fmla="*/ 7 w 85"/>
                        <a:gd name="T17" fmla="*/ 2 h 67"/>
                        <a:gd name="T18" fmla="*/ 5 w 85"/>
                        <a:gd name="T19" fmla="*/ 2 h 67"/>
                        <a:gd name="T20" fmla="*/ 3 w 85"/>
                        <a:gd name="T21" fmla="*/ 1 h 67"/>
                        <a:gd name="T22" fmla="*/ 0 w 85"/>
                        <a:gd name="T23" fmla="*/ 1 h 67"/>
                        <a:gd name="T24" fmla="*/ 3 w 85"/>
                        <a:gd name="T25" fmla="*/ 0 h 67"/>
                        <a:gd name="T26" fmla="*/ 9 w 85"/>
                        <a:gd name="T27" fmla="*/ 0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5" h="67">
                          <a:moveTo>
                            <a:pt x="76" y="0"/>
                          </a:moveTo>
                          <a:lnTo>
                            <a:pt x="71" y="8"/>
                          </a:lnTo>
                          <a:lnTo>
                            <a:pt x="85" y="17"/>
                          </a:lnTo>
                          <a:lnTo>
                            <a:pt x="66" y="14"/>
                          </a:lnTo>
                          <a:lnTo>
                            <a:pt x="61" y="36"/>
                          </a:lnTo>
                          <a:lnTo>
                            <a:pt x="69" y="45"/>
                          </a:lnTo>
                          <a:lnTo>
                            <a:pt x="62" y="45"/>
                          </a:lnTo>
                          <a:lnTo>
                            <a:pt x="67" y="67"/>
                          </a:lnTo>
                          <a:lnTo>
                            <a:pt x="58" y="44"/>
                          </a:lnTo>
                          <a:lnTo>
                            <a:pt x="41" y="44"/>
                          </a:lnTo>
                          <a:lnTo>
                            <a:pt x="26" y="36"/>
                          </a:lnTo>
                          <a:lnTo>
                            <a:pt x="0" y="34"/>
                          </a:lnTo>
                          <a:lnTo>
                            <a:pt x="26" y="13"/>
                          </a:lnTo>
                          <a:lnTo>
                            <a:pt x="76"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49" name="Freeform 261"/>
                    <p:cNvSpPr>
                      <a:spLocks/>
                    </p:cNvSpPr>
                    <p:nvPr/>
                  </p:nvSpPr>
                  <p:spPr bwMode="auto">
                    <a:xfrm>
                      <a:off x="2529" y="2690"/>
                      <a:ext cx="73" cy="15"/>
                    </a:xfrm>
                    <a:custGeom>
                      <a:avLst/>
                      <a:gdLst>
                        <a:gd name="T0" fmla="*/ 18 w 147"/>
                        <a:gd name="T1" fmla="*/ 1 h 45"/>
                        <a:gd name="T2" fmla="*/ 17 w 147"/>
                        <a:gd name="T3" fmla="*/ 2 h 45"/>
                        <a:gd name="T4" fmla="*/ 15 w 147"/>
                        <a:gd name="T5" fmla="*/ 2 h 45"/>
                        <a:gd name="T6" fmla="*/ 12 w 147"/>
                        <a:gd name="T7" fmla="*/ 1 h 45"/>
                        <a:gd name="T8" fmla="*/ 9 w 147"/>
                        <a:gd name="T9" fmla="*/ 1 h 45"/>
                        <a:gd name="T10" fmla="*/ 2 w 147"/>
                        <a:gd name="T11" fmla="*/ 1 h 45"/>
                        <a:gd name="T12" fmla="*/ 0 w 147"/>
                        <a:gd name="T13" fmla="*/ 1 h 45"/>
                        <a:gd name="T14" fmla="*/ 4 w 147"/>
                        <a:gd name="T15" fmla="*/ 0 h 45"/>
                        <a:gd name="T16" fmla="*/ 8 w 147"/>
                        <a:gd name="T17" fmla="*/ 0 h 45"/>
                        <a:gd name="T18" fmla="*/ 7 w 147"/>
                        <a:gd name="T19" fmla="*/ 0 h 45"/>
                        <a:gd name="T20" fmla="*/ 10 w 147"/>
                        <a:gd name="T21" fmla="*/ 0 h 45"/>
                        <a:gd name="T22" fmla="*/ 10 w 147"/>
                        <a:gd name="T23" fmla="*/ 0 h 45"/>
                        <a:gd name="T24" fmla="*/ 12 w 147"/>
                        <a:gd name="T25" fmla="*/ 0 h 45"/>
                        <a:gd name="T26" fmla="*/ 15 w 147"/>
                        <a:gd name="T27" fmla="*/ 0 h 45"/>
                        <a:gd name="T28" fmla="*/ 18 w 147"/>
                        <a:gd name="T29" fmla="*/ 1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47" h="45">
                          <a:moveTo>
                            <a:pt x="147" y="23"/>
                          </a:moveTo>
                          <a:lnTo>
                            <a:pt x="141" y="41"/>
                          </a:lnTo>
                          <a:lnTo>
                            <a:pt x="124" y="45"/>
                          </a:lnTo>
                          <a:lnTo>
                            <a:pt x="102" y="33"/>
                          </a:lnTo>
                          <a:lnTo>
                            <a:pt x="72" y="23"/>
                          </a:lnTo>
                          <a:lnTo>
                            <a:pt x="23" y="22"/>
                          </a:lnTo>
                          <a:lnTo>
                            <a:pt x="0" y="24"/>
                          </a:lnTo>
                          <a:lnTo>
                            <a:pt x="37" y="11"/>
                          </a:lnTo>
                          <a:lnTo>
                            <a:pt x="64" y="5"/>
                          </a:lnTo>
                          <a:lnTo>
                            <a:pt x="60" y="0"/>
                          </a:lnTo>
                          <a:lnTo>
                            <a:pt x="85" y="8"/>
                          </a:lnTo>
                          <a:lnTo>
                            <a:pt x="82" y="3"/>
                          </a:lnTo>
                          <a:lnTo>
                            <a:pt x="103" y="11"/>
                          </a:lnTo>
                          <a:lnTo>
                            <a:pt x="123" y="11"/>
                          </a:lnTo>
                          <a:lnTo>
                            <a:pt x="14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50" name="Freeform 262"/>
                    <p:cNvSpPr>
                      <a:spLocks/>
                    </p:cNvSpPr>
                    <p:nvPr/>
                  </p:nvSpPr>
                  <p:spPr bwMode="auto">
                    <a:xfrm>
                      <a:off x="2592" y="2821"/>
                      <a:ext cx="33" cy="24"/>
                    </a:xfrm>
                    <a:custGeom>
                      <a:avLst/>
                      <a:gdLst>
                        <a:gd name="T0" fmla="*/ 8 w 67"/>
                        <a:gd name="T1" fmla="*/ 0 h 70"/>
                        <a:gd name="T2" fmla="*/ 7 w 67"/>
                        <a:gd name="T3" fmla="*/ 0 h 70"/>
                        <a:gd name="T4" fmla="*/ 5 w 67"/>
                        <a:gd name="T5" fmla="*/ 0 h 70"/>
                        <a:gd name="T6" fmla="*/ 4 w 67"/>
                        <a:gd name="T7" fmla="*/ 0 h 70"/>
                        <a:gd name="T8" fmla="*/ 3 w 67"/>
                        <a:gd name="T9" fmla="*/ 1 h 70"/>
                        <a:gd name="T10" fmla="*/ 2 w 67"/>
                        <a:gd name="T11" fmla="*/ 1 h 70"/>
                        <a:gd name="T12" fmla="*/ 0 w 67"/>
                        <a:gd name="T13" fmla="*/ 1 h 70"/>
                        <a:gd name="T14" fmla="*/ 0 w 67"/>
                        <a:gd name="T15" fmla="*/ 1 h 70"/>
                        <a:gd name="T16" fmla="*/ 0 w 67"/>
                        <a:gd name="T17" fmla="*/ 1 h 70"/>
                        <a:gd name="T18" fmla="*/ 0 w 67"/>
                        <a:gd name="T19" fmla="*/ 2 h 70"/>
                        <a:gd name="T20" fmla="*/ 0 w 67"/>
                        <a:gd name="T21" fmla="*/ 2 h 70"/>
                        <a:gd name="T22" fmla="*/ 0 w 67"/>
                        <a:gd name="T23" fmla="*/ 3 h 70"/>
                        <a:gd name="T24" fmla="*/ 0 w 67"/>
                        <a:gd name="T25" fmla="*/ 2 h 70"/>
                        <a:gd name="T26" fmla="*/ 1 w 67"/>
                        <a:gd name="T27" fmla="*/ 1 h 70"/>
                        <a:gd name="T28" fmla="*/ 3 w 67"/>
                        <a:gd name="T29" fmla="*/ 1 h 70"/>
                        <a:gd name="T30" fmla="*/ 5 w 67"/>
                        <a:gd name="T31" fmla="*/ 1 h 70"/>
                        <a:gd name="T32" fmla="*/ 6 w 67"/>
                        <a:gd name="T33" fmla="*/ 1 h 70"/>
                        <a:gd name="T34" fmla="*/ 7 w 67"/>
                        <a:gd name="T35" fmla="*/ 1 h 70"/>
                        <a:gd name="T36" fmla="*/ 8 w 67"/>
                        <a:gd name="T37" fmla="*/ 0 h 7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7" h="70">
                          <a:moveTo>
                            <a:pt x="67" y="8"/>
                          </a:moveTo>
                          <a:lnTo>
                            <a:pt x="56" y="3"/>
                          </a:lnTo>
                          <a:lnTo>
                            <a:pt x="47" y="0"/>
                          </a:lnTo>
                          <a:lnTo>
                            <a:pt x="39" y="9"/>
                          </a:lnTo>
                          <a:lnTo>
                            <a:pt x="28" y="18"/>
                          </a:lnTo>
                          <a:lnTo>
                            <a:pt x="17" y="26"/>
                          </a:lnTo>
                          <a:lnTo>
                            <a:pt x="7" y="30"/>
                          </a:lnTo>
                          <a:lnTo>
                            <a:pt x="5" y="22"/>
                          </a:lnTo>
                          <a:lnTo>
                            <a:pt x="2" y="39"/>
                          </a:lnTo>
                          <a:lnTo>
                            <a:pt x="0" y="53"/>
                          </a:lnTo>
                          <a:lnTo>
                            <a:pt x="0" y="62"/>
                          </a:lnTo>
                          <a:lnTo>
                            <a:pt x="4" y="70"/>
                          </a:lnTo>
                          <a:lnTo>
                            <a:pt x="3" y="56"/>
                          </a:lnTo>
                          <a:lnTo>
                            <a:pt x="8" y="39"/>
                          </a:lnTo>
                          <a:lnTo>
                            <a:pt x="28" y="32"/>
                          </a:lnTo>
                          <a:lnTo>
                            <a:pt x="40" y="37"/>
                          </a:lnTo>
                          <a:lnTo>
                            <a:pt x="51" y="39"/>
                          </a:lnTo>
                          <a:lnTo>
                            <a:pt x="63" y="23"/>
                          </a:lnTo>
                          <a:lnTo>
                            <a:pt x="67" y="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51" name="Freeform 263"/>
                    <p:cNvSpPr>
                      <a:spLocks/>
                    </p:cNvSpPr>
                    <p:nvPr/>
                  </p:nvSpPr>
                  <p:spPr bwMode="auto">
                    <a:xfrm>
                      <a:off x="2605" y="2846"/>
                      <a:ext cx="12" cy="4"/>
                    </a:xfrm>
                    <a:custGeom>
                      <a:avLst/>
                      <a:gdLst>
                        <a:gd name="T0" fmla="*/ 3 w 24"/>
                        <a:gd name="T1" fmla="*/ 0 h 12"/>
                        <a:gd name="T2" fmla="*/ 2 w 24"/>
                        <a:gd name="T3" fmla="*/ 0 h 12"/>
                        <a:gd name="T4" fmla="*/ 0 w 24"/>
                        <a:gd name="T5" fmla="*/ 0 h 12"/>
                        <a:gd name="T6" fmla="*/ 2 w 24"/>
                        <a:gd name="T7" fmla="*/ 0 h 12"/>
                        <a:gd name="T8" fmla="*/ 3 w 24"/>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12">
                          <a:moveTo>
                            <a:pt x="24" y="2"/>
                          </a:moveTo>
                          <a:lnTo>
                            <a:pt x="10" y="0"/>
                          </a:lnTo>
                          <a:lnTo>
                            <a:pt x="0" y="4"/>
                          </a:lnTo>
                          <a:lnTo>
                            <a:pt x="13" y="12"/>
                          </a:lnTo>
                          <a:lnTo>
                            <a:pt x="24"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52" name="Freeform 264"/>
                    <p:cNvSpPr>
                      <a:spLocks/>
                    </p:cNvSpPr>
                    <p:nvPr/>
                  </p:nvSpPr>
                  <p:spPr bwMode="auto">
                    <a:xfrm>
                      <a:off x="2616" y="2782"/>
                      <a:ext cx="14" cy="5"/>
                    </a:xfrm>
                    <a:custGeom>
                      <a:avLst/>
                      <a:gdLst>
                        <a:gd name="T0" fmla="*/ 4 w 27"/>
                        <a:gd name="T1" fmla="*/ 0 h 15"/>
                        <a:gd name="T2" fmla="*/ 2 w 27"/>
                        <a:gd name="T3" fmla="*/ 0 h 15"/>
                        <a:gd name="T4" fmla="*/ 1 w 27"/>
                        <a:gd name="T5" fmla="*/ 0 h 15"/>
                        <a:gd name="T6" fmla="*/ 0 w 27"/>
                        <a:gd name="T7" fmla="*/ 0 h 15"/>
                        <a:gd name="T8" fmla="*/ 1 w 27"/>
                        <a:gd name="T9" fmla="*/ 1 h 15"/>
                        <a:gd name="T10" fmla="*/ 2 w 27"/>
                        <a:gd name="T11" fmla="*/ 0 h 15"/>
                        <a:gd name="T12" fmla="*/ 4 w 27"/>
                        <a:gd name="T13" fmla="*/ 0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 h="15">
                          <a:moveTo>
                            <a:pt x="27" y="0"/>
                          </a:moveTo>
                          <a:lnTo>
                            <a:pt x="13" y="0"/>
                          </a:lnTo>
                          <a:lnTo>
                            <a:pt x="2" y="5"/>
                          </a:lnTo>
                          <a:lnTo>
                            <a:pt x="0" y="13"/>
                          </a:lnTo>
                          <a:lnTo>
                            <a:pt x="6" y="15"/>
                          </a:lnTo>
                          <a:lnTo>
                            <a:pt x="14" y="11"/>
                          </a:lnTo>
                          <a:lnTo>
                            <a:pt x="2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53" name="Freeform 265"/>
                    <p:cNvSpPr>
                      <a:spLocks/>
                    </p:cNvSpPr>
                    <p:nvPr/>
                  </p:nvSpPr>
                  <p:spPr bwMode="auto">
                    <a:xfrm>
                      <a:off x="2603" y="2777"/>
                      <a:ext cx="6" cy="12"/>
                    </a:xfrm>
                    <a:custGeom>
                      <a:avLst/>
                      <a:gdLst>
                        <a:gd name="T0" fmla="*/ 0 w 13"/>
                        <a:gd name="T1" fmla="*/ 0 h 35"/>
                        <a:gd name="T2" fmla="*/ 0 w 13"/>
                        <a:gd name="T3" fmla="*/ 0 h 35"/>
                        <a:gd name="T4" fmla="*/ 0 w 13"/>
                        <a:gd name="T5" fmla="*/ 1 h 35"/>
                        <a:gd name="T6" fmla="*/ 1 w 13"/>
                        <a:gd name="T7" fmla="*/ 1 h 35"/>
                        <a:gd name="T8" fmla="*/ 0 w 13"/>
                        <a:gd name="T9" fmla="*/ 1 h 35"/>
                        <a:gd name="T10" fmla="*/ 0 w 13"/>
                        <a:gd name="T11" fmla="*/ 1 h 35"/>
                        <a:gd name="T12" fmla="*/ 0 w 13"/>
                        <a:gd name="T13" fmla="*/ 1 h 35"/>
                        <a:gd name="T14" fmla="*/ 0 w 13"/>
                        <a:gd name="T15" fmla="*/ 0 h 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 h="35">
                          <a:moveTo>
                            <a:pt x="5" y="0"/>
                          </a:moveTo>
                          <a:lnTo>
                            <a:pt x="3" y="12"/>
                          </a:lnTo>
                          <a:lnTo>
                            <a:pt x="7" y="28"/>
                          </a:lnTo>
                          <a:lnTo>
                            <a:pt x="13" y="35"/>
                          </a:lnTo>
                          <a:lnTo>
                            <a:pt x="4" y="30"/>
                          </a:lnTo>
                          <a:lnTo>
                            <a:pt x="0" y="24"/>
                          </a:lnTo>
                          <a:lnTo>
                            <a:pt x="0" y="16"/>
                          </a:lnTo>
                          <a:lnTo>
                            <a:pt x="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54" name="Freeform 266"/>
                    <p:cNvSpPr>
                      <a:spLocks/>
                    </p:cNvSpPr>
                    <p:nvPr/>
                  </p:nvSpPr>
                  <p:spPr bwMode="auto">
                    <a:xfrm>
                      <a:off x="2564" y="2722"/>
                      <a:ext cx="9" cy="4"/>
                    </a:xfrm>
                    <a:custGeom>
                      <a:avLst/>
                      <a:gdLst>
                        <a:gd name="T0" fmla="*/ 3 w 18"/>
                        <a:gd name="T1" fmla="*/ 0 h 12"/>
                        <a:gd name="T2" fmla="*/ 3 w 18"/>
                        <a:gd name="T3" fmla="*/ 0 h 12"/>
                        <a:gd name="T4" fmla="*/ 2 w 18"/>
                        <a:gd name="T5" fmla="*/ 0 h 12"/>
                        <a:gd name="T6" fmla="*/ 1 w 18"/>
                        <a:gd name="T7" fmla="*/ 0 h 12"/>
                        <a:gd name="T8" fmla="*/ 0 w 18"/>
                        <a:gd name="T9" fmla="*/ 0 h 12"/>
                        <a:gd name="T10" fmla="*/ 1 w 18"/>
                        <a:gd name="T11" fmla="*/ 0 h 12"/>
                        <a:gd name="T12" fmla="*/ 3 w 18"/>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12">
                          <a:moveTo>
                            <a:pt x="18" y="0"/>
                          </a:moveTo>
                          <a:lnTo>
                            <a:pt x="18" y="12"/>
                          </a:lnTo>
                          <a:lnTo>
                            <a:pt x="11" y="9"/>
                          </a:lnTo>
                          <a:lnTo>
                            <a:pt x="5" y="8"/>
                          </a:lnTo>
                          <a:lnTo>
                            <a:pt x="0" y="8"/>
                          </a:lnTo>
                          <a:lnTo>
                            <a:pt x="6" y="2"/>
                          </a:lnTo>
                          <a:lnTo>
                            <a:pt x="18" y="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145" name="Group 267"/>
                  <p:cNvGrpSpPr>
                    <a:grpSpLocks/>
                  </p:cNvGrpSpPr>
                  <p:nvPr/>
                </p:nvGrpSpPr>
                <p:grpSpPr bwMode="auto">
                  <a:xfrm>
                    <a:off x="2415" y="2702"/>
                    <a:ext cx="47" cy="76"/>
                    <a:chOff x="2415" y="2702"/>
                    <a:chExt cx="47" cy="76"/>
                  </a:xfrm>
                </p:grpSpPr>
                <p:sp>
                  <p:nvSpPr>
                    <p:cNvPr id="4146" name="Freeform 268"/>
                    <p:cNvSpPr>
                      <a:spLocks/>
                    </p:cNvSpPr>
                    <p:nvPr/>
                  </p:nvSpPr>
                  <p:spPr bwMode="auto">
                    <a:xfrm>
                      <a:off x="2425" y="2710"/>
                      <a:ext cx="29" cy="57"/>
                    </a:xfrm>
                    <a:custGeom>
                      <a:avLst/>
                      <a:gdLst>
                        <a:gd name="T0" fmla="*/ 8 w 58"/>
                        <a:gd name="T1" fmla="*/ 1 h 170"/>
                        <a:gd name="T2" fmla="*/ 5 w 58"/>
                        <a:gd name="T3" fmla="*/ 0 h 170"/>
                        <a:gd name="T4" fmla="*/ 3 w 58"/>
                        <a:gd name="T5" fmla="*/ 1 h 170"/>
                        <a:gd name="T6" fmla="*/ 1 w 58"/>
                        <a:gd name="T7" fmla="*/ 2 h 170"/>
                        <a:gd name="T8" fmla="*/ 1 w 58"/>
                        <a:gd name="T9" fmla="*/ 3 h 170"/>
                        <a:gd name="T10" fmla="*/ 1 w 58"/>
                        <a:gd name="T11" fmla="*/ 4 h 170"/>
                        <a:gd name="T12" fmla="*/ 2 w 58"/>
                        <a:gd name="T13" fmla="*/ 5 h 170"/>
                        <a:gd name="T14" fmla="*/ 4 w 58"/>
                        <a:gd name="T15" fmla="*/ 4 h 170"/>
                        <a:gd name="T16" fmla="*/ 5 w 58"/>
                        <a:gd name="T17" fmla="*/ 3 h 170"/>
                        <a:gd name="T18" fmla="*/ 7 w 58"/>
                        <a:gd name="T19" fmla="*/ 2 h 170"/>
                        <a:gd name="T20" fmla="*/ 5 w 58"/>
                        <a:gd name="T21" fmla="*/ 4 h 170"/>
                        <a:gd name="T22" fmla="*/ 3 w 58"/>
                        <a:gd name="T23" fmla="*/ 4 h 170"/>
                        <a:gd name="T24" fmla="*/ 3 w 58"/>
                        <a:gd name="T25" fmla="*/ 5 h 170"/>
                        <a:gd name="T26" fmla="*/ 4 w 58"/>
                        <a:gd name="T27" fmla="*/ 6 h 170"/>
                        <a:gd name="T28" fmla="*/ 5 w 58"/>
                        <a:gd name="T29" fmla="*/ 6 h 170"/>
                        <a:gd name="T30" fmla="*/ 2 w 58"/>
                        <a:gd name="T31" fmla="*/ 6 h 170"/>
                        <a:gd name="T32" fmla="*/ 1 w 58"/>
                        <a:gd name="T33" fmla="*/ 5 h 170"/>
                        <a:gd name="T34" fmla="*/ 0 w 58"/>
                        <a:gd name="T35" fmla="*/ 3 h 170"/>
                        <a:gd name="T36" fmla="*/ 1 w 58"/>
                        <a:gd name="T37" fmla="*/ 1 h 170"/>
                        <a:gd name="T38" fmla="*/ 2 w 58"/>
                        <a:gd name="T39" fmla="*/ 0 h 170"/>
                        <a:gd name="T40" fmla="*/ 5 w 58"/>
                        <a:gd name="T41" fmla="*/ 0 h 170"/>
                        <a:gd name="T42" fmla="*/ 7 w 58"/>
                        <a:gd name="T43" fmla="*/ 0 h 170"/>
                        <a:gd name="T44" fmla="*/ 8 w 58"/>
                        <a:gd name="T45" fmla="*/ 1 h 17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8" h="170">
                          <a:moveTo>
                            <a:pt x="58" y="33"/>
                          </a:moveTo>
                          <a:lnTo>
                            <a:pt x="40" y="13"/>
                          </a:lnTo>
                          <a:lnTo>
                            <a:pt x="19" y="18"/>
                          </a:lnTo>
                          <a:lnTo>
                            <a:pt x="8" y="45"/>
                          </a:lnTo>
                          <a:lnTo>
                            <a:pt x="5" y="83"/>
                          </a:lnTo>
                          <a:lnTo>
                            <a:pt x="8" y="114"/>
                          </a:lnTo>
                          <a:lnTo>
                            <a:pt x="15" y="139"/>
                          </a:lnTo>
                          <a:lnTo>
                            <a:pt x="25" y="101"/>
                          </a:lnTo>
                          <a:lnTo>
                            <a:pt x="34" y="79"/>
                          </a:lnTo>
                          <a:lnTo>
                            <a:pt x="55" y="66"/>
                          </a:lnTo>
                          <a:lnTo>
                            <a:pt x="39" y="95"/>
                          </a:lnTo>
                          <a:lnTo>
                            <a:pt x="23" y="120"/>
                          </a:lnTo>
                          <a:lnTo>
                            <a:pt x="21" y="146"/>
                          </a:lnTo>
                          <a:lnTo>
                            <a:pt x="28" y="166"/>
                          </a:lnTo>
                          <a:lnTo>
                            <a:pt x="38" y="170"/>
                          </a:lnTo>
                          <a:lnTo>
                            <a:pt x="12" y="163"/>
                          </a:lnTo>
                          <a:lnTo>
                            <a:pt x="1" y="127"/>
                          </a:lnTo>
                          <a:lnTo>
                            <a:pt x="0" y="80"/>
                          </a:lnTo>
                          <a:lnTo>
                            <a:pt x="1" y="37"/>
                          </a:lnTo>
                          <a:lnTo>
                            <a:pt x="15" y="10"/>
                          </a:lnTo>
                          <a:lnTo>
                            <a:pt x="33" y="0"/>
                          </a:lnTo>
                          <a:lnTo>
                            <a:pt x="50" y="6"/>
                          </a:lnTo>
                          <a:lnTo>
                            <a:pt x="58" y="33"/>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47" name="Freeform 269"/>
                    <p:cNvSpPr>
                      <a:spLocks/>
                    </p:cNvSpPr>
                    <p:nvPr/>
                  </p:nvSpPr>
                  <p:spPr bwMode="auto">
                    <a:xfrm>
                      <a:off x="2415" y="2702"/>
                      <a:ext cx="47" cy="76"/>
                    </a:xfrm>
                    <a:custGeom>
                      <a:avLst/>
                      <a:gdLst>
                        <a:gd name="T0" fmla="*/ 11 w 95"/>
                        <a:gd name="T1" fmla="*/ 2 h 228"/>
                        <a:gd name="T2" fmla="*/ 10 w 95"/>
                        <a:gd name="T3" fmla="*/ 1 h 228"/>
                        <a:gd name="T4" fmla="*/ 7 w 95"/>
                        <a:gd name="T5" fmla="*/ 0 h 228"/>
                        <a:gd name="T6" fmla="*/ 3 w 95"/>
                        <a:gd name="T7" fmla="*/ 1 h 228"/>
                        <a:gd name="T8" fmla="*/ 1 w 95"/>
                        <a:gd name="T9" fmla="*/ 1 h 228"/>
                        <a:gd name="T10" fmla="*/ 0 w 95"/>
                        <a:gd name="T11" fmla="*/ 3 h 228"/>
                        <a:gd name="T12" fmla="*/ 0 w 95"/>
                        <a:gd name="T13" fmla="*/ 4 h 228"/>
                        <a:gd name="T14" fmla="*/ 1 w 95"/>
                        <a:gd name="T15" fmla="*/ 4 h 228"/>
                        <a:gd name="T16" fmla="*/ 1 w 95"/>
                        <a:gd name="T17" fmla="*/ 5 h 228"/>
                        <a:gd name="T18" fmla="*/ 2 w 95"/>
                        <a:gd name="T19" fmla="*/ 7 h 228"/>
                        <a:gd name="T20" fmla="*/ 4 w 95"/>
                        <a:gd name="T21" fmla="*/ 8 h 228"/>
                        <a:gd name="T22" fmla="*/ 6 w 95"/>
                        <a:gd name="T23" fmla="*/ 8 h 228"/>
                        <a:gd name="T24" fmla="*/ 8 w 95"/>
                        <a:gd name="T25" fmla="*/ 8 h 228"/>
                        <a:gd name="T26" fmla="*/ 8 w 95"/>
                        <a:gd name="T27" fmla="*/ 8 h 228"/>
                        <a:gd name="T28" fmla="*/ 6 w 95"/>
                        <a:gd name="T29" fmla="*/ 8 h 228"/>
                        <a:gd name="T30" fmla="*/ 4 w 95"/>
                        <a:gd name="T31" fmla="*/ 8 h 228"/>
                        <a:gd name="T32" fmla="*/ 2 w 95"/>
                        <a:gd name="T33" fmla="*/ 8 h 228"/>
                        <a:gd name="T34" fmla="*/ 0 w 95"/>
                        <a:gd name="T35" fmla="*/ 7 h 228"/>
                        <a:gd name="T36" fmla="*/ 0 w 95"/>
                        <a:gd name="T37" fmla="*/ 5 h 228"/>
                        <a:gd name="T38" fmla="*/ 0 w 95"/>
                        <a:gd name="T39" fmla="*/ 3 h 228"/>
                        <a:gd name="T40" fmla="*/ 0 w 95"/>
                        <a:gd name="T41" fmla="*/ 2 h 228"/>
                        <a:gd name="T42" fmla="*/ 1 w 95"/>
                        <a:gd name="T43" fmla="*/ 1 h 228"/>
                        <a:gd name="T44" fmla="*/ 2 w 95"/>
                        <a:gd name="T45" fmla="*/ 0 h 228"/>
                        <a:gd name="T46" fmla="*/ 5 w 95"/>
                        <a:gd name="T47" fmla="*/ 0 h 228"/>
                        <a:gd name="T48" fmla="*/ 10 w 95"/>
                        <a:gd name="T49" fmla="*/ 0 h 228"/>
                        <a:gd name="T50" fmla="*/ 11 w 95"/>
                        <a:gd name="T51" fmla="*/ 1 h 228"/>
                        <a:gd name="T52" fmla="*/ 11 w 95"/>
                        <a:gd name="T53" fmla="*/ 2 h 22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5" h="228">
                          <a:moveTo>
                            <a:pt x="95" y="55"/>
                          </a:moveTo>
                          <a:lnTo>
                            <a:pt x="80" y="19"/>
                          </a:lnTo>
                          <a:lnTo>
                            <a:pt x="56" y="9"/>
                          </a:lnTo>
                          <a:lnTo>
                            <a:pt x="25" y="15"/>
                          </a:lnTo>
                          <a:lnTo>
                            <a:pt x="15" y="36"/>
                          </a:lnTo>
                          <a:lnTo>
                            <a:pt x="7" y="70"/>
                          </a:lnTo>
                          <a:lnTo>
                            <a:pt x="7" y="99"/>
                          </a:lnTo>
                          <a:lnTo>
                            <a:pt x="11" y="118"/>
                          </a:lnTo>
                          <a:lnTo>
                            <a:pt x="11" y="146"/>
                          </a:lnTo>
                          <a:lnTo>
                            <a:pt x="16" y="177"/>
                          </a:lnTo>
                          <a:lnTo>
                            <a:pt x="36" y="210"/>
                          </a:lnTo>
                          <a:lnTo>
                            <a:pt x="49" y="210"/>
                          </a:lnTo>
                          <a:lnTo>
                            <a:pt x="66" y="210"/>
                          </a:lnTo>
                          <a:lnTo>
                            <a:pt x="66" y="215"/>
                          </a:lnTo>
                          <a:lnTo>
                            <a:pt x="54" y="228"/>
                          </a:lnTo>
                          <a:lnTo>
                            <a:pt x="39" y="225"/>
                          </a:lnTo>
                          <a:lnTo>
                            <a:pt x="21" y="214"/>
                          </a:lnTo>
                          <a:lnTo>
                            <a:pt x="5" y="180"/>
                          </a:lnTo>
                          <a:lnTo>
                            <a:pt x="4" y="127"/>
                          </a:lnTo>
                          <a:lnTo>
                            <a:pt x="0" y="92"/>
                          </a:lnTo>
                          <a:lnTo>
                            <a:pt x="0" y="62"/>
                          </a:lnTo>
                          <a:lnTo>
                            <a:pt x="9" y="32"/>
                          </a:lnTo>
                          <a:lnTo>
                            <a:pt x="19" y="9"/>
                          </a:lnTo>
                          <a:lnTo>
                            <a:pt x="44" y="0"/>
                          </a:lnTo>
                          <a:lnTo>
                            <a:pt x="80" y="5"/>
                          </a:lnTo>
                          <a:lnTo>
                            <a:pt x="93" y="19"/>
                          </a:lnTo>
                          <a:lnTo>
                            <a:pt x="95" y="5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4113" name="Freeform 270"/>
                <p:cNvSpPr>
                  <a:spLocks/>
                </p:cNvSpPr>
                <p:nvPr/>
              </p:nvSpPr>
              <p:spPr bwMode="auto">
                <a:xfrm>
                  <a:off x="2220" y="2858"/>
                  <a:ext cx="895" cy="1021"/>
                </a:xfrm>
                <a:custGeom>
                  <a:avLst/>
                  <a:gdLst>
                    <a:gd name="T0" fmla="*/ 33 w 1789"/>
                    <a:gd name="T1" fmla="*/ 0 h 3063"/>
                    <a:gd name="T2" fmla="*/ 67 w 1789"/>
                    <a:gd name="T3" fmla="*/ 12 h 3063"/>
                    <a:gd name="T4" fmla="*/ 79 w 1789"/>
                    <a:gd name="T5" fmla="*/ 21 h 3063"/>
                    <a:gd name="T6" fmla="*/ 98 w 1789"/>
                    <a:gd name="T7" fmla="*/ 34 h 3063"/>
                    <a:gd name="T8" fmla="*/ 102 w 1789"/>
                    <a:gd name="T9" fmla="*/ 40 h 3063"/>
                    <a:gd name="T10" fmla="*/ 100 w 1789"/>
                    <a:gd name="T11" fmla="*/ 46 h 3063"/>
                    <a:gd name="T12" fmla="*/ 99 w 1789"/>
                    <a:gd name="T13" fmla="*/ 51 h 3063"/>
                    <a:gd name="T14" fmla="*/ 155 w 1789"/>
                    <a:gd name="T15" fmla="*/ 55 h 3063"/>
                    <a:gd name="T16" fmla="*/ 172 w 1789"/>
                    <a:gd name="T17" fmla="*/ 57 h 3063"/>
                    <a:gd name="T18" fmla="*/ 174 w 1789"/>
                    <a:gd name="T19" fmla="*/ 62 h 3063"/>
                    <a:gd name="T20" fmla="*/ 142 w 1789"/>
                    <a:gd name="T21" fmla="*/ 64 h 3063"/>
                    <a:gd name="T22" fmla="*/ 111 w 1789"/>
                    <a:gd name="T23" fmla="*/ 65 h 3063"/>
                    <a:gd name="T24" fmla="*/ 100 w 1789"/>
                    <a:gd name="T25" fmla="*/ 70 h 3063"/>
                    <a:gd name="T26" fmla="*/ 98 w 1789"/>
                    <a:gd name="T27" fmla="*/ 76 h 3063"/>
                    <a:gd name="T28" fmla="*/ 103 w 1789"/>
                    <a:gd name="T29" fmla="*/ 79 h 3063"/>
                    <a:gd name="T30" fmla="*/ 117 w 1789"/>
                    <a:gd name="T31" fmla="*/ 80 h 3063"/>
                    <a:gd name="T32" fmla="*/ 131 w 1789"/>
                    <a:gd name="T33" fmla="*/ 83 h 3063"/>
                    <a:gd name="T34" fmla="*/ 192 w 1789"/>
                    <a:gd name="T35" fmla="*/ 92 h 3063"/>
                    <a:gd name="T36" fmla="*/ 208 w 1789"/>
                    <a:gd name="T37" fmla="*/ 97 h 3063"/>
                    <a:gd name="T38" fmla="*/ 224 w 1789"/>
                    <a:gd name="T39" fmla="*/ 113 h 3063"/>
                    <a:gd name="T40" fmla="*/ 112 w 1789"/>
                    <a:gd name="T41" fmla="*/ 110 h 3063"/>
                    <a:gd name="T42" fmla="*/ 49 w 1789"/>
                    <a:gd name="T43" fmla="*/ 110 h 3063"/>
                    <a:gd name="T44" fmla="*/ 19 w 1789"/>
                    <a:gd name="T45" fmla="*/ 109 h 3063"/>
                    <a:gd name="T46" fmla="*/ 6 w 1789"/>
                    <a:gd name="T47" fmla="*/ 105 h 3063"/>
                    <a:gd name="T48" fmla="*/ 2 w 1789"/>
                    <a:gd name="T49" fmla="*/ 98 h 3063"/>
                    <a:gd name="T50" fmla="*/ 9 w 1789"/>
                    <a:gd name="T51" fmla="*/ 86 h 3063"/>
                    <a:gd name="T52" fmla="*/ 17 w 1789"/>
                    <a:gd name="T53" fmla="*/ 76 h 3063"/>
                    <a:gd name="T54" fmla="*/ 15 w 1789"/>
                    <a:gd name="T55" fmla="*/ 69 h 3063"/>
                    <a:gd name="T56" fmla="*/ 16 w 1789"/>
                    <a:gd name="T57" fmla="*/ 61 h 3063"/>
                    <a:gd name="T58" fmla="*/ 3 w 1789"/>
                    <a:gd name="T59" fmla="*/ 44 h 3063"/>
                    <a:gd name="T60" fmla="*/ 0 w 1789"/>
                    <a:gd name="T61" fmla="*/ 27 h 3063"/>
                    <a:gd name="T62" fmla="*/ 5 w 1789"/>
                    <a:gd name="T63" fmla="*/ 19 h 3063"/>
                    <a:gd name="T64" fmla="*/ 14 w 1789"/>
                    <a:gd name="T65" fmla="*/ 11 h 30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89" h="3063">
                      <a:moveTo>
                        <a:pt x="224" y="159"/>
                      </a:moveTo>
                      <a:lnTo>
                        <a:pt x="263" y="0"/>
                      </a:lnTo>
                      <a:lnTo>
                        <a:pt x="567" y="198"/>
                      </a:lnTo>
                      <a:lnTo>
                        <a:pt x="535" y="323"/>
                      </a:lnTo>
                      <a:lnTo>
                        <a:pt x="577" y="445"/>
                      </a:lnTo>
                      <a:lnTo>
                        <a:pt x="625" y="559"/>
                      </a:lnTo>
                      <a:lnTo>
                        <a:pt x="693" y="756"/>
                      </a:lnTo>
                      <a:lnTo>
                        <a:pt x="780" y="923"/>
                      </a:lnTo>
                      <a:lnTo>
                        <a:pt x="807" y="1021"/>
                      </a:lnTo>
                      <a:lnTo>
                        <a:pt x="813" y="1086"/>
                      </a:lnTo>
                      <a:lnTo>
                        <a:pt x="811" y="1161"/>
                      </a:lnTo>
                      <a:lnTo>
                        <a:pt x="799" y="1230"/>
                      </a:lnTo>
                      <a:lnTo>
                        <a:pt x="787" y="1291"/>
                      </a:lnTo>
                      <a:lnTo>
                        <a:pt x="787" y="1364"/>
                      </a:lnTo>
                      <a:lnTo>
                        <a:pt x="1075" y="1460"/>
                      </a:lnTo>
                      <a:lnTo>
                        <a:pt x="1238" y="1485"/>
                      </a:lnTo>
                      <a:lnTo>
                        <a:pt x="1355" y="1474"/>
                      </a:lnTo>
                      <a:lnTo>
                        <a:pt x="1371" y="1531"/>
                      </a:lnTo>
                      <a:lnTo>
                        <a:pt x="1382" y="1593"/>
                      </a:lnTo>
                      <a:lnTo>
                        <a:pt x="1390" y="1663"/>
                      </a:lnTo>
                      <a:lnTo>
                        <a:pt x="1271" y="1717"/>
                      </a:lnTo>
                      <a:lnTo>
                        <a:pt x="1135" y="1739"/>
                      </a:lnTo>
                      <a:lnTo>
                        <a:pt x="1022" y="1739"/>
                      </a:lnTo>
                      <a:lnTo>
                        <a:pt x="886" y="1760"/>
                      </a:lnTo>
                      <a:lnTo>
                        <a:pt x="798" y="1739"/>
                      </a:lnTo>
                      <a:lnTo>
                        <a:pt x="798" y="1893"/>
                      </a:lnTo>
                      <a:lnTo>
                        <a:pt x="771" y="1979"/>
                      </a:lnTo>
                      <a:lnTo>
                        <a:pt x="783" y="2064"/>
                      </a:lnTo>
                      <a:lnTo>
                        <a:pt x="774" y="2124"/>
                      </a:lnTo>
                      <a:lnTo>
                        <a:pt x="822" y="2128"/>
                      </a:lnTo>
                      <a:lnTo>
                        <a:pt x="852" y="2157"/>
                      </a:lnTo>
                      <a:lnTo>
                        <a:pt x="930" y="2173"/>
                      </a:lnTo>
                      <a:lnTo>
                        <a:pt x="987" y="2226"/>
                      </a:lnTo>
                      <a:lnTo>
                        <a:pt x="1046" y="2248"/>
                      </a:lnTo>
                      <a:lnTo>
                        <a:pt x="1411" y="2420"/>
                      </a:lnTo>
                      <a:lnTo>
                        <a:pt x="1534" y="2482"/>
                      </a:lnTo>
                      <a:lnTo>
                        <a:pt x="1612" y="2527"/>
                      </a:lnTo>
                      <a:lnTo>
                        <a:pt x="1664" y="2632"/>
                      </a:lnTo>
                      <a:lnTo>
                        <a:pt x="1724" y="2793"/>
                      </a:lnTo>
                      <a:lnTo>
                        <a:pt x="1789" y="3063"/>
                      </a:lnTo>
                      <a:lnTo>
                        <a:pt x="1105" y="3062"/>
                      </a:lnTo>
                      <a:lnTo>
                        <a:pt x="895" y="2980"/>
                      </a:lnTo>
                      <a:lnTo>
                        <a:pt x="583" y="2972"/>
                      </a:lnTo>
                      <a:lnTo>
                        <a:pt x="387" y="2974"/>
                      </a:lnTo>
                      <a:lnTo>
                        <a:pt x="276" y="2980"/>
                      </a:lnTo>
                      <a:lnTo>
                        <a:pt x="152" y="2937"/>
                      </a:lnTo>
                      <a:lnTo>
                        <a:pt x="108" y="2907"/>
                      </a:lnTo>
                      <a:lnTo>
                        <a:pt x="45" y="2823"/>
                      </a:lnTo>
                      <a:lnTo>
                        <a:pt x="31" y="2761"/>
                      </a:lnTo>
                      <a:lnTo>
                        <a:pt x="12" y="2637"/>
                      </a:lnTo>
                      <a:lnTo>
                        <a:pt x="25" y="2526"/>
                      </a:lnTo>
                      <a:lnTo>
                        <a:pt x="67" y="2330"/>
                      </a:lnTo>
                      <a:lnTo>
                        <a:pt x="122" y="2136"/>
                      </a:lnTo>
                      <a:lnTo>
                        <a:pt x="131" y="2060"/>
                      </a:lnTo>
                      <a:lnTo>
                        <a:pt x="113" y="2007"/>
                      </a:lnTo>
                      <a:lnTo>
                        <a:pt x="119" y="1853"/>
                      </a:lnTo>
                      <a:lnTo>
                        <a:pt x="137" y="1788"/>
                      </a:lnTo>
                      <a:lnTo>
                        <a:pt x="126" y="1648"/>
                      </a:lnTo>
                      <a:lnTo>
                        <a:pt x="85" y="1452"/>
                      </a:lnTo>
                      <a:lnTo>
                        <a:pt x="24" y="1184"/>
                      </a:lnTo>
                      <a:lnTo>
                        <a:pt x="0" y="943"/>
                      </a:lnTo>
                      <a:lnTo>
                        <a:pt x="0" y="740"/>
                      </a:lnTo>
                      <a:lnTo>
                        <a:pt x="15" y="591"/>
                      </a:lnTo>
                      <a:lnTo>
                        <a:pt x="39" y="505"/>
                      </a:lnTo>
                      <a:lnTo>
                        <a:pt x="72" y="399"/>
                      </a:lnTo>
                      <a:lnTo>
                        <a:pt x="110" y="289"/>
                      </a:lnTo>
                      <a:lnTo>
                        <a:pt x="224" y="159"/>
                      </a:lnTo>
                      <a:close/>
                    </a:path>
                  </a:pathLst>
                </a:custGeom>
                <a:solidFill>
                  <a:schemeClr val="accent1"/>
                </a:solidFill>
                <a:ln w="6350">
                  <a:solidFill>
                    <a:srgbClr val="000000"/>
                  </a:solidFill>
                  <a:prstDash val="solid"/>
                  <a:round/>
                  <a:headEnd/>
                  <a:tailEnd/>
                </a:ln>
              </p:spPr>
              <p:txBody>
                <a:bodyPr/>
                <a:lstStyle/>
                <a:p>
                  <a:endParaRPr lang="zh-CN" altLang="en-US"/>
                </a:p>
              </p:txBody>
            </p:sp>
            <p:grpSp>
              <p:nvGrpSpPr>
                <p:cNvPr id="4114" name="Group 271"/>
                <p:cNvGrpSpPr>
                  <a:grpSpLocks/>
                </p:cNvGrpSpPr>
                <p:nvPr/>
              </p:nvGrpSpPr>
              <p:grpSpPr bwMode="auto">
                <a:xfrm>
                  <a:off x="2871" y="3282"/>
                  <a:ext cx="268" cy="126"/>
                  <a:chOff x="2871" y="3282"/>
                  <a:chExt cx="268" cy="126"/>
                </a:xfrm>
              </p:grpSpPr>
              <p:sp>
                <p:nvSpPr>
                  <p:cNvPr id="4135" name="Freeform 272"/>
                  <p:cNvSpPr>
                    <a:spLocks/>
                  </p:cNvSpPr>
                  <p:nvPr/>
                </p:nvSpPr>
                <p:spPr bwMode="auto">
                  <a:xfrm>
                    <a:off x="2871" y="3282"/>
                    <a:ext cx="268" cy="126"/>
                  </a:xfrm>
                  <a:custGeom>
                    <a:avLst/>
                    <a:gdLst>
                      <a:gd name="T0" fmla="*/ 0 w 535"/>
                      <a:gd name="T1" fmla="*/ 8 h 378"/>
                      <a:gd name="T2" fmla="*/ 9 w 535"/>
                      <a:gd name="T3" fmla="*/ 8 h 378"/>
                      <a:gd name="T4" fmla="*/ 12 w 535"/>
                      <a:gd name="T5" fmla="*/ 7 h 378"/>
                      <a:gd name="T6" fmla="*/ 13 w 535"/>
                      <a:gd name="T7" fmla="*/ 7 h 378"/>
                      <a:gd name="T8" fmla="*/ 16 w 535"/>
                      <a:gd name="T9" fmla="*/ 6 h 378"/>
                      <a:gd name="T10" fmla="*/ 20 w 535"/>
                      <a:gd name="T11" fmla="*/ 5 h 378"/>
                      <a:gd name="T12" fmla="*/ 27 w 535"/>
                      <a:gd name="T13" fmla="*/ 3 h 378"/>
                      <a:gd name="T14" fmla="*/ 28 w 535"/>
                      <a:gd name="T15" fmla="*/ 2 h 378"/>
                      <a:gd name="T16" fmla="*/ 30 w 535"/>
                      <a:gd name="T17" fmla="*/ 1 h 378"/>
                      <a:gd name="T18" fmla="*/ 34 w 535"/>
                      <a:gd name="T19" fmla="*/ 1 h 378"/>
                      <a:gd name="T20" fmla="*/ 46 w 535"/>
                      <a:gd name="T21" fmla="*/ 0 h 378"/>
                      <a:gd name="T22" fmla="*/ 49 w 535"/>
                      <a:gd name="T23" fmla="*/ 0 h 378"/>
                      <a:gd name="T24" fmla="*/ 52 w 535"/>
                      <a:gd name="T25" fmla="*/ 0 h 378"/>
                      <a:gd name="T26" fmla="*/ 53 w 535"/>
                      <a:gd name="T27" fmla="*/ 1 h 378"/>
                      <a:gd name="T28" fmla="*/ 57 w 535"/>
                      <a:gd name="T29" fmla="*/ 2 h 378"/>
                      <a:gd name="T30" fmla="*/ 59 w 535"/>
                      <a:gd name="T31" fmla="*/ 2 h 378"/>
                      <a:gd name="T32" fmla="*/ 62 w 535"/>
                      <a:gd name="T33" fmla="*/ 2 h 378"/>
                      <a:gd name="T34" fmla="*/ 63 w 535"/>
                      <a:gd name="T35" fmla="*/ 2 h 378"/>
                      <a:gd name="T36" fmla="*/ 64 w 535"/>
                      <a:gd name="T37" fmla="*/ 3 h 378"/>
                      <a:gd name="T38" fmla="*/ 65 w 535"/>
                      <a:gd name="T39" fmla="*/ 4 h 378"/>
                      <a:gd name="T40" fmla="*/ 66 w 535"/>
                      <a:gd name="T41" fmla="*/ 4 h 378"/>
                      <a:gd name="T42" fmla="*/ 66 w 535"/>
                      <a:gd name="T43" fmla="*/ 5 h 378"/>
                      <a:gd name="T44" fmla="*/ 67 w 535"/>
                      <a:gd name="T45" fmla="*/ 5 h 378"/>
                      <a:gd name="T46" fmla="*/ 66 w 535"/>
                      <a:gd name="T47" fmla="*/ 6 h 378"/>
                      <a:gd name="T48" fmla="*/ 65 w 535"/>
                      <a:gd name="T49" fmla="*/ 6 h 378"/>
                      <a:gd name="T50" fmla="*/ 63 w 535"/>
                      <a:gd name="T51" fmla="*/ 6 h 378"/>
                      <a:gd name="T52" fmla="*/ 61 w 535"/>
                      <a:gd name="T53" fmla="*/ 6 h 378"/>
                      <a:gd name="T54" fmla="*/ 59 w 535"/>
                      <a:gd name="T55" fmla="*/ 5 h 378"/>
                      <a:gd name="T56" fmla="*/ 58 w 535"/>
                      <a:gd name="T57" fmla="*/ 5 h 378"/>
                      <a:gd name="T58" fmla="*/ 56 w 535"/>
                      <a:gd name="T59" fmla="*/ 5 h 378"/>
                      <a:gd name="T60" fmla="*/ 53 w 535"/>
                      <a:gd name="T61" fmla="*/ 5 h 378"/>
                      <a:gd name="T62" fmla="*/ 51 w 535"/>
                      <a:gd name="T63" fmla="*/ 5 h 378"/>
                      <a:gd name="T64" fmla="*/ 48 w 535"/>
                      <a:gd name="T65" fmla="*/ 5 h 378"/>
                      <a:gd name="T66" fmla="*/ 53 w 535"/>
                      <a:gd name="T67" fmla="*/ 6 h 378"/>
                      <a:gd name="T68" fmla="*/ 57 w 535"/>
                      <a:gd name="T69" fmla="*/ 6 h 378"/>
                      <a:gd name="T70" fmla="*/ 61 w 535"/>
                      <a:gd name="T71" fmla="*/ 7 h 378"/>
                      <a:gd name="T72" fmla="*/ 63 w 535"/>
                      <a:gd name="T73" fmla="*/ 7 h 378"/>
                      <a:gd name="T74" fmla="*/ 63 w 535"/>
                      <a:gd name="T75" fmla="*/ 8 h 378"/>
                      <a:gd name="T76" fmla="*/ 62 w 535"/>
                      <a:gd name="T77" fmla="*/ 8 h 378"/>
                      <a:gd name="T78" fmla="*/ 61 w 535"/>
                      <a:gd name="T79" fmla="*/ 8 h 378"/>
                      <a:gd name="T80" fmla="*/ 59 w 535"/>
                      <a:gd name="T81" fmla="*/ 8 h 378"/>
                      <a:gd name="T82" fmla="*/ 53 w 535"/>
                      <a:gd name="T83" fmla="*/ 8 h 378"/>
                      <a:gd name="T84" fmla="*/ 47 w 535"/>
                      <a:gd name="T85" fmla="*/ 8 h 378"/>
                      <a:gd name="T86" fmla="*/ 43 w 535"/>
                      <a:gd name="T87" fmla="*/ 8 h 378"/>
                      <a:gd name="T88" fmla="*/ 41 w 535"/>
                      <a:gd name="T89" fmla="*/ 8 h 378"/>
                      <a:gd name="T90" fmla="*/ 38 w 535"/>
                      <a:gd name="T91" fmla="*/ 9 h 378"/>
                      <a:gd name="T92" fmla="*/ 36 w 535"/>
                      <a:gd name="T93" fmla="*/ 10 h 378"/>
                      <a:gd name="T94" fmla="*/ 34 w 535"/>
                      <a:gd name="T95" fmla="*/ 11 h 378"/>
                      <a:gd name="T96" fmla="*/ 32 w 535"/>
                      <a:gd name="T97" fmla="*/ 12 h 378"/>
                      <a:gd name="T98" fmla="*/ 29 w 535"/>
                      <a:gd name="T99" fmla="*/ 12 h 378"/>
                      <a:gd name="T100" fmla="*/ 26 w 535"/>
                      <a:gd name="T101" fmla="*/ 12 h 378"/>
                      <a:gd name="T102" fmla="*/ 23 w 535"/>
                      <a:gd name="T103" fmla="*/ 12 h 378"/>
                      <a:gd name="T104" fmla="*/ 19 w 535"/>
                      <a:gd name="T105" fmla="*/ 13 h 378"/>
                      <a:gd name="T106" fmla="*/ 15 w 535"/>
                      <a:gd name="T107" fmla="*/ 13 h 378"/>
                      <a:gd name="T108" fmla="*/ 11 w 535"/>
                      <a:gd name="T109" fmla="*/ 13 h 378"/>
                      <a:gd name="T110" fmla="*/ 0 w 535"/>
                      <a:gd name="T111" fmla="*/ 14 h 378"/>
                      <a:gd name="T112" fmla="*/ 0 w 535"/>
                      <a:gd name="T113" fmla="*/ 8 h 37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5" h="378">
                        <a:moveTo>
                          <a:pt x="0" y="224"/>
                        </a:moveTo>
                        <a:lnTo>
                          <a:pt x="66" y="207"/>
                        </a:lnTo>
                        <a:lnTo>
                          <a:pt x="90" y="201"/>
                        </a:lnTo>
                        <a:lnTo>
                          <a:pt x="104" y="185"/>
                        </a:lnTo>
                        <a:lnTo>
                          <a:pt x="121" y="161"/>
                        </a:lnTo>
                        <a:lnTo>
                          <a:pt x="153" y="127"/>
                        </a:lnTo>
                        <a:lnTo>
                          <a:pt x="211" y="71"/>
                        </a:lnTo>
                        <a:lnTo>
                          <a:pt x="221" y="51"/>
                        </a:lnTo>
                        <a:lnTo>
                          <a:pt x="237" y="34"/>
                        </a:lnTo>
                        <a:lnTo>
                          <a:pt x="269" y="29"/>
                        </a:lnTo>
                        <a:lnTo>
                          <a:pt x="361" y="9"/>
                        </a:lnTo>
                        <a:lnTo>
                          <a:pt x="388" y="0"/>
                        </a:lnTo>
                        <a:lnTo>
                          <a:pt x="410" y="13"/>
                        </a:lnTo>
                        <a:lnTo>
                          <a:pt x="422" y="24"/>
                        </a:lnTo>
                        <a:lnTo>
                          <a:pt x="454" y="41"/>
                        </a:lnTo>
                        <a:lnTo>
                          <a:pt x="472" y="49"/>
                        </a:lnTo>
                        <a:lnTo>
                          <a:pt x="489" y="56"/>
                        </a:lnTo>
                        <a:lnTo>
                          <a:pt x="498" y="67"/>
                        </a:lnTo>
                        <a:lnTo>
                          <a:pt x="509" y="90"/>
                        </a:lnTo>
                        <a:lnTo>
                          <a:pt x="520" y="105"/>
                        </a:lnTo>
                        <a:lnTo>
                          <a:pt x="523" y="121"/>
                        </a:lnTo>
                        <a:lnTo>
                          <a:pt x="526" y="129"/>
                        </a:lnTo>
                        <a:lnTo>
                          <a:pt x="535" y="146"/>
                        </a:lnTo>
                        <a:lnTo>
                          <a:pt x="526" y="158"/>
                        </a:lnTo>
                        <a:lnTo>
                          <a:pt x="517" y="163"/>
                        </a:lnTo>
                        <a:lnTo>
                          <a:pt x="500" y="161"/>
                        </a:lnTo>
                        <a:lnTo>
                          <a:pt x="485" y="154"/>
                        </a:lnTo>
                        <a:lnTo>
                          <a:pt x="471" y="144"/>
                        </a:lnTo>
                        <a:lnTo>
                          <a:pt x="457" y="144"/>
                        </a:lnTo>
                        <a:lnTo>
                          <a:pt x="441" y="139"/>
                        </a:lnTo>
                        <a:lnTo>
                          <a:pt x="424" y="132"/>
                        </a:lnTo>
                        <a:lnTo>
                          <a:pt x="401" y="138"/>
                        </a:lnTo>
                        <a:lnTo>
                          <a:pt x="383" y="146"/>
                        </a:lnTo>
                        <a:lnTo>
                          <a:pt x="424" y="158"/>
                        </a:lnTo>
                        <a:lnTo>
                          <a:pt x="453" y="169"/>
                        </a:lnTo>
                        <a:lnTo>
                          <a:pt x="488" y="185"/>
                        </a:lnTo>
                        <a:lnTo>
                          <a:pt x="497" y="196"/>
                        </a:lnTo>
                        <a:lnTo>
                          <a:pt x="499" y="208"/>
                        </a:lnTo>
                        <a:lnTo>
                          <a:pt x="492" y="215"/>
                        </a:lnTo>
                        <a:lnTo>
                          <a:pt x="481" y="223"/>
                        </a:lnTo>
                        <a:lnTo>
                          <a:pt x="467" y="222"/>
                        </a:lnTo>
                        <a:lnTo>
                          <a:pt x="420" y="207"/>
                        </a:lnTo>
                        <a:lnTo>
                          <a:pt x="376" y="204"/>
                        </a:lnTo>
                        <a:lnTo>
                          <a:pt x="344" y="207"/>
                        </a:lnTo>
                        <a:lnTo>
                          <a:pt x="325" y="222"/>
                        </a:lnTo>
                        <a:lnTo>
                          <a:pt x="304" y="241"/>
                        </a:lnTo>
                        <a:lnTo>
                          <a:pt x="287" y="265"/>
                        </a:lnTo>
                        <a:lnTo>
                          <a:pt x="271" y="295"/>
                        </a:lnTo>
                        <a:lnTo>
                          <a:pt x="251" y="318"/>
                        </a:lnTo>
                        <a:lnTo>
                          <a:pt x="229" y="330"/>
                        </a:lnTo>
                        <a:lnTo>
                          <a:pt x="205" y="334"/>
                        </a:lnTo>
                        <a:lnTo>
                          <a:pt x="180" y="336"/>
                        </a:lnTo>
                        <a:lnTo>
                          <a:pt x="148" y="338"/>
                        </a:lnTo>
                        <a:lnTo>
                          <a:pt x="114" y="342"/>
                        </a:lnTo>
                        <a:lnTo>
                          <a:pt x="87" y="359"/>
                        </a:lnTo>
                        <a:lnTo>
                          <a:pt x="0" y="378"/>
                        </a:lnTo>
                        <a:lnTo>
                          <a:pt x="0" y="224"/>
                        </a:lnTo>
                        <a:close/>
                      </a:path>
                    </a:pathLst>
                  </a:custGeom>
                  <a:solidFill>
                    <a:srgbClr val="FFC080"/>
                  </a:solidFill>
                  <a:ln w="6350">
                    <a:solidFill>
                      <a:srgbClr val="402000"/>
                    </a:solidFill>
                    <a:prstDash val="solid"/>
                    <a:round/>
                    <a:headEnd/>
                    <a:tailEnd/>
                  </a:ln>
                </p:spPr>
                <p:txBody>
                  <a:bodyPr/>
                  <a:lstStyle/>
                  <a:p>
                    <a:endParaRPr lang="zh-CN" altLang="en-US"/>
                  </a:p>
                </p:txBody>
              </p:sp>
              <p:sp>
                <p:nvSpPr>
                  <p:cNvPr id="4136" name="Freeform 273"/>
                  <p:cNvSpPr>
                    <a:spLocks/>
                  </p:cNvSpPr>
                  <p:nvPr/>
                </p:nvSpPr>
                <p:spPr bwMode="auto">
                  <a:xfrm>
                    <a:off x="3040" y="3304"/>
                    <a:ext cx="85" cy="15"/>
                  </a:xfrm>
                  <a:custGeom>
                    <a:avLst/>
                    <a:gdLst>
                      <a:gd name="T0" fmla="*/ 22 w 170"/>
                      <a:gd name="T1" fmla="*/ 2 h 45"/>
                      <a:gd name="T2" fmla="*/ 18 w 170"/>
                      <a:gd name="T3" fmla="*/ 1 h 45"/>
                      <a:gd name="T4" fmla="*/ 15 w 170"/>
                      <a:gd name="T5" fmla="*/ 1 h 45"/>
                      <a:gd name="T6" fmla="*/ 11 w 170"/>
                      <a:gd name="T7" fmla="*/ 1 h 45"/>
                      <a:gd name="T8" fmla="*/ 8 w 170"/>
                      <a:gd name="T9" fmla="*/ 0 h 45"/>
                      <a:gd name="T10" fmla="*/ 4 w 170"/>
                      <a:gd name="T11" fmla="*/ 1 h 45"/>
                      <a:gd name="T12" fmla="*/ 0 w 170"/>
                      <a:gd name="T13" fmla="*/ 1 h 45"/>
                      <a:gd name="T14" fmla="*/ 5 w 170"/>
                      <a:gd name="T15" fmla="*/ 0 h 45"/>
                      <a:gd name="T16" fmla="*/ 10 w 170"/>
                      <a:gd name="T17" fmla="*/ 0 h 45"/>
                      <a:gd name="T18" fmla="*/ 15 w 170"/>
                      <a:gd name="T19" fmla="*/ 1 h 45"/>
                      <a:gd name="T20" fmla="*/ 18 w 170"/>
                      <a:gd name="T21" fmla="*/ 1 h 45"/>
                      <a:gd name="T22" fmla="*/ 21 w 170"/>
                      <a:gd name="T23" fmla="*/ 1 h 45"/>
                      <a:gd name="T24" fmla="*/ 22 w 170"/>
                      <a:gd name="T25" fmla="*/ 2 h 4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0" h="45">
                        <a:moveTo>
                          <a:pt x="170" y="45"/>
                        </a:moveTo>
                        <a:lnTo>
                          <a:pt x="141" y="30"/>
                        </a:lnTo>
                        <a:lnTo>
                          <a:pt x="118" y="25"/>
                        </a:lnTo>
                        <a:lnTo>
                          <a:pt x="88" y="15"/>
                        </a:lnTo>
                        <a:lnTo>
                          <a:pt x="64" y="8"/>
                        </a:lnTo>
                        <a:lnTo>
                          <a:pt x="27" y="14"/>
                        </a:lnTo>
                        <a:lnTo>
                          <a:pt x="0" y="15"/>
                        </a:lnTo>
                        <a:lnTo>
                          <a:pt x="39" y="7"/>
                        </a:lnTo>
                        <a:lnTo>
                          <a:pt x="74" y="0"/>
                        </a:lnTo>
                        <a:lnTo>
                          <a:pt x="117" y="21"/>
                        </a:lnTo>
                        <a:lnTo>
                          <a:pt x="140" y="25"/>
                        </a:lnTo>
                        <a:lnTo>
                          <a:pt x="168" y="40"/>
                        </a:lnTo>
                        <a:lnTo>
                          <a:pt x="170" y="4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37" name="Freeform 274"/>
                  <p:cNvSpPr>
                    <a:spLocks/>
                  </p:cNvSpPr>
                  <p:nvPr/>
                </p:nvSpPr>
                <p:spPr bwMode="auto">
                  <a:xfrm>
                    <a:off x="3007" y="3288"/>
                    <a:ext cx="72" cy="10"/>
                  </a:xfrm>
                  <a:custGeom>
                    <a:avLst/>
                    <a:gdLst>
                      <a:gd name="T0" fmla="*/ 13 w 143"/>
                      <a:gd name="T1" fmla="*/ 0 h 30"/>
                      <a:gd name="T2" fmla="*/ 16 w 143"/>
                      <a:gd name="T3" fmla="*/ 0 h 30"/>
                      <a:gd name="T4" fmla="*/ 18 w 143"/>
                      <a:gd name="T5" fmla="*/ 0 h 30"/>
                      <a:gd name="T6" fmla="*/ 16 w 143"/>
                      <a:gd name="T7" fmla="*/ 0 h 30"/>
                      <a:gd name="T8" fmla="*/ 14 w 143"/>
                      <a:gd name="T9" fmla="*/ 0 h 30"/>
                      <a:gd name="T10" fmla="*/ 8 w 143"/>
                      <a:gd name="T11" fmla="*/ 1 h 30"/>
                      <a:gd name="T12" fmla="*/ 5 w 143"/>
                      <a:gd name="T13" fmla="*/ 1 h 30"/>
                      <a:gd name="T14" fmla="*/ 1 w 143"/>
                      <a:gd name="T15" fmla="*/ 1 h 30"/>
                      <a:gd name="T16" fmla="*/ 0 w 143"/>
                      <a:gd name="T17" fmla="*/ 1 h 30"/>
                      <a:gd name="T18" fmla="*/ 4 w 143"/>
                      <a:gd name="T19" fmla="*/ 1 h 30"/>
                      <a:gd name="T20" fmla="*/ 9 w 143"/>
                      <a:gd name="T21" fmla="*/ 0 h 30"/>
                      <a:gd name="T22" fmla="*/ 13 w 143"/>
                      <a:gd name="T23" fmla="*/ 0 h 3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3" h="30">
                        <a:moveTo>
                          <a:pt x="103" y="0"/>
                        </a:moveTo>
                        <a:lnTo>
                          <a:pt x="121" y="0"/>
                        </a:lnTo>
                        <a:lnTo>
                          <a:pt x="143" y="10"/>
                        </a:lnTo>
                        <a:lnTo>
                          <a:pt x="128" y="8"/>
                        </a:lnTo>
                        <a:lnTo>
                          <a:pt x="106" y="3"/>
                        </a:lnTo>
                        <a:lnTo>
                          <a:pt x="60" y="18"/>
                        </a:lnTo>
                        <a:lnTo>
                          <a:pt x="33" y="25"/>
                        </a:lnTo>
                        <a:lnTo>
                          <a:pt x="5" y="30"/>
                        </a:lnTo>
                        <a:lnTo>
                          <a:pt x="0" y="26"/>
                        </a:lnTo>
                        <a:lnTo>
                          <a:pt x="31" y="19"/>
                        </a:lnTo>
                        <a:lnTo>
                          <a:pt x="69" y="10"/>
                        </a:lnTo>
                        <a:lnTo>
                          <a:pt x="103"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38" name="Freeform 275"/>
                  <p:cNvSpPr>
                    <a:spLocks/>
                  </p:cNvSpPr>
                  <p:nvPr/>
                </p:nvSpPr>
                <p:spPr bwMode="auto">
                  <a:xfrm>
                    <a:off x="3036" y="3327"/>
                    <a:ext cx="29" cy="4"/>
                  </a:xfrm>
                  <a:custGeom>
                    <a:avLst/>
                    <a:gdLst>
                      <a:gd name="T0" fmla="*/ 8 w 58"/>
                      <a:gd name="T1" fmla="*/ 0 h 13"/>
                      <a:gd name="T2" fmla="*/ 7 w 58"/>
                      <a:gd name="T3" fmla="*/ 0 h 13"/>
                      <a:gd name="T4" fmla="*/ 4 w 58"/>
                      <a:gd name="T5" fmla="*/ 0 h 13"/>
                      <a:gd name="T6" fmla="*/ 1 w 58"/>
                      <a:gd name="T7" fmla="*/ 0 h 13"/>
                      <a:gd name="T8" fmla="*/ 0 w 58"/>
                      <a:gd name="T9" fmla="*/ 0 h 13"/>
                      <a:gd name="T10" fmla="*/ 2 w 58"/>
                      <a:gd name="T11" fmla="*/ 0 h 13"/>
                      <a:gd name="T12" fmla="*/ 8 w 58"/>
                      <a:gd name="T13" fmla="*/ 0 h 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13">
                        <a:moveTo>
                          <a:pt x="58" y="7"/>
                        </a:moveTo>
                        <a:lnTo>
                          <a:pt x="51" y="13"/>
                        </a:lnTo>
                        <a:lnTo>
                          <a:pt x="31" y="9"/>
                        </a:lnTo>
                        <a:lnTo>
                          <a:pt x="7" y="9"/>
                        </a:lnTo>
                        <a:lnTo>
                          <a:pt x="0" y="0"/>
                        </a:lnTo>
                        <a:lnTo>
                          <a:pt x="16" y="3"/>
                        </a:lnTo>
                        <a:lnTo>
                          <a:pt x="58" y="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39" name="Freeform 276"/>
                  <p:cNvSpPr>
                    <a:spLocks/>
                  </p:cNvSpPr>
                  <p:nvPr/>
                </p:nvSpPr>
                <p:spPr bwMode="auto">
                  <a:xfrm>
                    <a:off x="3101" y="3346"/>
                    <a:ext cx="5" cy="5"/>
                  </a:xfrm>
                  <a:custGeom>
                    <a:avLst/>
                    <a:gdLst>
                      <a:gd name="T0" fmla="*/ 0 w 11"/>
                      <a:gd name="T1" fmla="*/ 0 h 15"/>
                      <a:gd name="T2" fmla="*/ 0 w 11"/>
                      <a:gd name="T3" fmla="*/ 0 h 15"/>
                      <a:gd name="T4" fmla="*/ 1 w 11"/>
                      <a:gd name="T5" fmla="*/ 1 h 15"/>
                      <a:gd name="T6" fmla="*/ 0 w 11"/>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15">
                        <a:moveTo>
                          <a:pt x="0" y="0"/>
                        </a:moveTo>
                        <a:lnTo>
                          <a:pt x="2" y="7"/>
                        </a:lnTo>
                        <a:lnTo>
                          <a:pt x="11" y="15"/>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40" name="Freeform 277"/>
                  <p:cNvSpPr>
                    <a:spLocks/>
                  </p:cNvSpPr>
                  <p:nvPr/>
                </p:nvSpPr>
                <p:spPr bwMode="auto">
                  <a:xfrm>
                    <a:off x="2996" y="3313"/>
                    <a:ext cx="14" cy="12"/>
                  </a:xfrm>
                  <a:custGeom>
                    <a:avLst/>
                    <a:gdLst>
                      <a:gd name="T0" fmla="*/ 4 w 27"/>
                      <a:gd name="T1" fmla="*/ 0 h 35"/>
                      <a:gd name="T2" fmla="*/ 3 w 27"/>
                      <a:gd name="T3" fmla="*/ 0 h 35"/>
                      <a:gd name="T4" fmla="*/ 3 w 27"/>
                      <a:gd name="T5" fmla="*/ 1 h 35"/>
                      <a:gd name="T6" fmla="*/ 0 w 27"/>
                      <a:gd name="T7" fmla="*/ 1 h 35"/>
                      <a:gd name="T8" fmla="*/ 4 w 27"/>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35">
                        <a:moveTo>
                          <a:pt x="27" y="0"/>
                        </a:moveTo>
                        <a:lnTo>
                          <a:pt x="23" y="12"/>
                        </a:lnTo>
                        <a:lnTo>
                          <a:pt x="23" y="22"/>
                        </a:lnTo>
                        <a:lnTo>
                          <a:pt x="0" y="35"/>
                        </a:lnTo>
                        <a:lnTo>
                          <a:pt x="2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41" name="Freeform 278"/>
                  <p:cNvSpPr>
                    <a:spLocks/>
                  </p:cNvSpPr>
                  <p:nvPr/>
                </p:nvSpPr>
                <p:spPr bwMode="auto">
                  <a:xfrm>
                    <a:off x="3021" y="3335"/>
                    <a:ext cx="5" cy="9"/>
                  </a:xfrm>
                  <a:custGeom>
                    <a:avLst/>
                    <a:gdLst>
                      <a:gd name="T0" fmla="*/ 1 w 10"/>
                      <a:gd name="T1" fmla="*/ 0 h 27"/>
                      <a:gd name="T2" fmla="*/ 0 w 10"/>
                      <a:gd name="T3" fmla="*/ 0 h 27"/>
                      <a:gd name="T4" fmla="*/ 2 w 10"/>
                      <a:gd name="T5" fmla="*/ 1 h 27"/>
                      <a:gd name="T6" fmla="*/ 1 w 10"/>
                      <a:gd name="T7" fmla="*/ 0 h 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27">
                        <a:moveTo>
                          <a:pt x="1" y="0"/>
                        </a:moveTo>
                        <a:lnTo>
                          <a:pt x="0" y="11"/>
                        </a:lnTo>
                        <a:lnTo>
                          <a:pt x="10" y="27"/>
                        </a:lnTo>
                        <a:lnTo>
                          <a:pt x="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42" name="Freeform 279"/>
                  <p:cNvSpPr>
                    <a:spLocks/>
                  </p:cNvSpPr>
                  <p:nvPr/>
                </p:nvSpPr>
                <p:spPr bwMode="auto">
                  <a:xfrm>
                    <a:off x="3120" y="3324"/>
                    <a:ext cx="8" cy="7"/>
                  </a:xfrm>
                  <a:custGeom>
                    <a:avLst/>
                    <a:gdLst>
                      <a:gd name="T0" fmla="*/ 2 w 15"/>
                      <a:gd name="T1" fmla="*/ 1 h 20"/>
                      <a:gd name="T2" fmla="*/ 1 w 15"/>
                      <a:gd name="T3" fmla="*/ 1 h 20"/>
                      <a:gd name="T4" fmla="*/ 1 w 15"/>
                      <a:gd name="T5" fmla="*/ 0 h 20"/>
                      <a:gd name="T6" fmla="*/ 1 w 15"/>
                      <a:gd name="T7" fmla="*/ 0 h 20"/>
                      <a:gd name="T8" fmla="*/ 0 w 15"/>
                      <a:gd name="T9" fmla="*/ 0 h 20"/>
                      <a:gd name="T10" fmla="*/ 1 w 15"/>
                      <a:gd name="T11" fmla="*/ 1 h 20"/>
                      <a:gd name="T12" fmla="*/ 2 w 15"/>
                      <a:gd name="T13" fmla="*/ 1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20">
                        <a:moveTo>
                          <a:pt x="15" y="20"/>
                        </a:moveTo>
                        <a:lnTo>
                          <a:pt x="6" y="16"/>
                        </a:lnTo>
                        <a:lnTo>
                          <a:pt x="2" y="9"/>
                        </a:lnTo>
                        <a:lnTo>
                          <a:pt x="1" y="0"/>
                        </a:lnTo>
                        <a:lnTo>
                          <a:pt x="0" y="9"/>
                        </a:lnTo>
                        <a:lnTo>
                          <a:pt x="3" y="17"/>
                        </a:lnTo>
                        <a:lnTo>
                          <a:pt x="15" y="2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115" name="Group 280"/>
                <p:cNvGrpSpPr>
                  <a:grpSpLocks/>
                </p:cNvGrpSpPr>
                <p:nvPr/>
              </p:nvGrpSpPr>
              <p:grpSpPr bwMode="auto">
                <a:xfrm>
                  <a:off x="2798" y="3203"/>
                  <a:ext cx="283" cy="113"/>
                  <a:chOff x="2798" y="3203"/>
                  <a:chExt cx="283" cy="113"/>
                </a:xfrm>
              </p:grpSpPr>
              <p:sp>
                <p:nvSpPr>
                  <p:cNvPr id="4127" name="Freeform 281"/>
                  <p:cNvSpPr>
                    <a:spLocks/>
                  </p:cNvSpPr>
                  <p:nvPr/>
                </p:nvSpPr>
                <p:spPr bwMode="auto">
                  <a:xfrm>
                    <a:off x="2798" y="3203"/>
                    <a:ext cx="283" cy="113"/>
                  </a:xfrm>
                  <a:custGeom>
                    <a:avLst/>
                    <a:gdLst>
                      <a:gd name="T0" fmla="*/ 7 w 565"/>
                      <a:gd name="T1" fmla="*/ 13 h 339"/>
                      <a:gd name="T2" fmla="*/ 11 w 565"/>
                      <a:gd name="T3" fmla="*/ 12 h 339"/>
                      <a:gd name="T4" fmla="*/ 15 w 565"/>
                      <a:gd name="T5" fmla="*/ 12 h 339"/>
                      <a:gd name="T6" fmla="*/ 18 w 565"/>
                      <a:gd name="T7" fmla="*/ 11 h 339"/>
                      <a:gd name="T8" fmla="*/ 24 w 565"/>
                      <a:gd name="T9" fmla="*/ 12 h 339"/>
                      <a:gd name="T10" fmla="*/ 29 w 565"/>
                      <a:gd name="T11" fmla="*/ 12 h 339"/>
                      <a:gd name="T12" fmla="*/ 31 w 565"/>
                      <a:gd name="T13" fmla="*/ 11 h 339"/>
                      <a:gd name="T14" fmla="*/ 34 w 565"/>
                      <a:gd name="T15" fmla="*/ 11 h 339"/>
                      <a:gd name="T16" fmla="*/ 37 w 565"/>
                      <a:gd name="T17" fmla="*/ 10 h 339"/>
                      <a:gd name="T18" fmla="*/ 39 w 565"/>
                      <a:gd name="T19" fmla="*/ 10 h 339"/>
                      <a:gd name="T20" fmla="*/ 42 w 565"/>
                      <a:gd name="T21" fmla="*/ 9 h 339"/>
                      <a:gd name="T22" fmla="*/ 45 w 565"/>
                      <a:gd name="T23" fmla="*/ 9 h 339"/>
                      <a:gd name="T24" fmla="*/ 47 w 565"/>
                      <a:gd name="T25" fmla="*/ 8 h 339"/>
                      <a:gd name="T26" fmla="*/ 49 w 565"/>
                      <a:gd name="T27" fmla="*/ 8 h 339"/>
                      <a:gd name="T28" fmla="*/ 52 w 565"/>
                      <a:gd name="T29" fmla="*/ 8 h 339"/>
                      <a:gd name="T30" fmla="*/ 54 w 565"/>
                      <a:gd name="T31" fmla="*/ 8 h 339"/>
                      <a:gd name="T32" fmla="*/ 55 w 565"/>
                      <a:gd name="T33" fmla="*/ 8 h 339"/>
                      <a:gd name="T34" fmla="*/ 55 w 565"/>
                      <a:gd name="T35" fmla="*/ 7 h 339"/>
                      <a:gd name="T36" fmla="*/ 55 w 565"/>
                      <a:gd name="T37" fmla="*/ 7 h 339"/>
                      <a:gd name="T38" fmla="*/ 54 w 565"/>
                      <a:gd name="T39" fmla="*/ 7 h 339"/>
                      <a:gd name="T40" fmla="*/ 52 w 565"/>
                      <a:gd name="T41" fmla="*/ 7 h 339"/>
                      <a:gd name="T42" fmla="*/ 49 w 565"/>
                      <a:gd name="T43" fmla="*/ 6 h 339"/>
                      <a:gd name="T44" fmla="*/ 47 w 565"/>
                      <a:gd name="T45" fmla="*/ 6 h 339"/>
                      <a:gd name="T46" fmla="*/ 45 w 565"/>
                      <a:gd name="T47" fmla="*/ 7 h 339"/>
                      <a:gd name="T48" fmla="*/ 40 w 565"/>
                      <a:gd name="T49" fmla="*/ 7 h 339"/>
                      <a:gd name="T50" fmla="*/ 44 w 565"/>
                      <a:gd name="T51" fmla="*/ 6 h 339"/>
                      <a:gd name="T52" fmla="*/ 48 w 565"/>
                      <a:gd name="T53" fmla="*/ 5 h 339"/>
                      <a:gd name="T54" fmla="*/ 52 w 565"/>
                      <a:gd name="T55" fmla="*/ 4 h 339"/>
                      <a:gd name="T56" fmla="*/ 56 w 565"/>
                      <a:gd name="T57" fmla="*/ 4 h 339"/>
                      <a:gd name="T58" fmla="*/ 61 w 565"/>
                      <a:gd name="T59" fmla="*/ 4 h 339"/>
                      <a:gd name="T60" fmla="*/ 64 w 565"/>
                      <a:gd name="T61" fmla="*/ 4 h 339"/>
                      <a:gd name="T62" fmla="*/ 65 w 565"/>
                      <a:gd name="T63" fmla="*/ 4 h 339"/>
                      <a:gd name="T64" fmla="*/ 66 w 565"/>
                      <a:gd name="T65" fmla="*/ 4 h 339"/>
                      <a:gd name="T66" fmla="*/ 67 w 565"/>
                      <a:gd name="T67" fmla="*/ 4 h 339"/>
                      <a:gd name="T68" fmla="*/ 68 w 565"/>
                      <a:gd name="T69" fmla="*/ 4 h 339"/>
                      <a:gd name="T70" fmla="*/ 68 w 565"/>
                      <a:gd name="T71" fmla="*/ 3 h 339"/>
                      <a:gd name="T72" fmla="*/ 70 w 565"/>
                      <a:gd name="T73" fmla="*/ 3 h 339"/>
                      <a:gd name="T74" fmla="*/ 70 w 565"/>
                      <a:gd name="T75" fmla="*/ 3 h 339"/>
                      <a:gd name="T76" fmla="*/ 71 w 565"/>
                      <a:gd name="T77" fmla="*/ 3 h 339"/>
                      <a:gd name="T78" fmla="*/ 71 w 565"/>
                      <a:gd name="T79" fmla="*/ 3 h 339"/>
                      <a:gd name="T80" fmla="*/ 70 w 565"/>
                      <a:gd name="T81" fmla="*/ 2 h 339"/>
                      <a:gd name="T82" fmla="*/ 70 w 565"/>
                      <a:gd name="T83" fmla="*/ 2 h 339"/>
                      <a:gd name="T84" fmla="*/ 68 w 565"/>
                      <a:gd name="T85" fmla="*/ 2 h 339"/>
                      <a:gd name="T86" fmla="*/ 67 w 565"/>
                      <a:gd name="T87" fmla="*/ 1 h 339"/>
                      <a:gd name="T88" fmla="*/ 65 w 565"/>
                      <a:gd name="T89" fmla="*/ 1 h 339"/>
                      <a:gd name="T90" fmla="*/ 63 w 565"/>
                      <a:gd name="T91" fmla="*/ 1 h 339"/>
                      <a:gd name="T92" fmla="*/ 61 w 565"/>
                      <a:gd name="T93" fmla="*/ 1 h 339"/>
                      <a:gd name="T94" fmla="*/ 53 w 565"/>
                      <a:gd name="T95" fmla="*/ 0 h 339"/>
                      <a:gd name="T96" fmla="*/ 51 w 565"/>
                      <a:gd name="T97" fmla="*/ 0 h 339"/>
                      <a:gd name="T98" fmla="*/ 49 w 565"/>
                      <a:gd name="T99" fmla="*/ 0 h 339"/>
                      <a:gd name="T100" fmla="*/ 47 w 565"/>
                      <a:gd name="T101" fmla="*/ 0 h 339"/>
                      <a:gd name="T102" fmla="*/ 45 w 565"/>
                      <a:gd name="T103" fmla="*/ 1 h 339"/>
                      <a:gd name="T104" fmla="*/ 38 w 565"/>
                      <a:gd name="T105" fmla="*/ 1 h 339"/>
                      <a:gd name="T106" fmla="*/ 34 w 565"/>
                      <a:gd name="T107" fmla="*/ 2 h 339"/>
                      <a:gd name="T108" fmla="*/ 30 w 565"/>
                      <a:gd name="T109" fmla="*/ 3 h 339"/>
                      <a:gd name="T110" fmla="*/ 21 w 565"/>
                      <a:gd name="T111" fmla="*/ 5 h 339"/>
                      <a:gd name="T112" fmla="*/ 18 w 565"/>
                      <a:gd name="T113" fmla="*/ 6 h 339"/>
                      <a:gd name="T114" fmla="*/ 15 w 565"/>
                      <a:gd name="T115" fmla="*/ 7 h 339"/>
                      <a:gd name="T116" fmla="*/ 11 w 565"/>
                      <a:gd name="T117" fmla="*/ 8 h 339"/>
                      <a:gd name="T118" fmla="*/ 0 w 565"/>
                      <a:gd name="T119" fmla="*/ 8 h 339"/>
                      <a:gd name="T120" fmla="*/ 7 w 565"/>
                      <a:gd name="T121" fmla="*/ 13 h 33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65" h="339">
                        <a:moveTo>
                          <a:pt x="54" y="339"/>
                        </a:moveTo>
                        <a:lnTo>
                          <a:pt x="84" y="331"/>
                        </a:lnTo>
                        <a:lnTo>
                          <a:pt x="114" y="315"/>
                        </a:lnTo>
                        <a:lnTo>
                          <a:pt x="142" y="308"/>
                        </a:lnTo>
                        <a:lnTo>
                          <a:pt x="190" y="316"/>
                        </a:lnTo>
                        <a:lnTo>
                          <a:pt x="225" y="313"/>
                        </a:lnTo>
                        <a:lnTo>
                          <a:pt x="247" y="299"/>
                        </a:lnTo>
                        <a:lnTo>
                          <a:pt x="268" y="286"/>
                        </a:lnTo>
                        <a:lnTo>
                          <a:pt x="289" y="282"/>
                        </a:lnTo>
                        <a:lnTo>
                          <a:pt x="309" y="269"/>
                        </a:lnTo>
                        <a:lnTo>
                          <a:pt x="329" y="251"/>
                        </a:lnTo>
                        <a:lnTo>
                          <a:pt x="355" y="235"/>
                        </a:lnTo>
                        <a:lnTo>
                          <a:pt x="373" y="229"/>
                        </a:lnTo>
                        <a:lnTo>
                          <a:pt x="390" y="224"/>
                        </a:lnTo>
                        <a:lnTo>
                          <a:pt x="414" y="221"/>
                        </a:lnTo>
                        <a:lnTo>
                          <a:pt x="428" y="216"/>
                        </a:lnTo>
                        <a:lnTo>
                          <a:pt x="436" y="208"/>
                        </a:lnTo>
                        <a:lnTo>
                          <a:pt x="439" y="197"/>
                        </a:lnTo>
                        <a:lnTo>
                          <a:pt x="437" y="193"/>
                        </a:lnTo>
                        <a:lnTo>
                          <a:pt x="428" y="183"/>
                        </a:lnTo>
                        <a:lnTo>
                          <a:pt x="413" y="178"/>
                        </a:lnTo>
                        <a:lnTo>
                          <a:pt x="392" y="172"/>
                        </a:lnTo>
                        <a:lnTo>
                          <a:pt x="372" y="174"/>
                        </a:lnTo>
                        <a:lnTo>
                          <a:pt x="354" y="183"/>
                        </a:lnTo>
                        <a:lnTo>
                          <a:pt x="314" y="183"/>
                        </a:lnTo>
                        <a:lnTo>
                          <a:pt x="347" y="153"/>
                        </a:lnTo>
                        <a:lnTo>
                          <a:pt x="379" y="125"/>
                        </a:lnTo>
                        <a:lnTo>
                          <a:pt x="414" y="109"/>
                        </a:lnTo>
                        <a:lnTo>
                          <a:pt x="444" y="106"/>
                        </a:lnTo>
                        <a:lnTo>
                          <a:pt x="481" y="100"/>
                        </a:lnTo>
                        <a:lnTo>
                          <a:pt x="505" y="110"/>
                        </a:lnTo>
                        <a:lnTo>
                          <a:pt x="516" y="115"/>
                        </a:lnTo>
                        <a:lnTo>
                          <a:pt x="527" y="115"/>
                        </a:lnTo>
                        <a:lnTo>
                          <a:pt x="534" y="109"/>
                        </a:lnTo>
                        <a:lnTo>
                          <a:pt x="544" y="104"/>
                        </a:lnTo>
                        <a:lnTo>
                          <a:pt x="542" y="91"/>
                        </a:lnTo>
                        <a:lnTo>
                          <a:pt x="553" y="91"/>
                        </a:lnTo>
                        <a:lnTo>
                          <a:pt x="560" y="84"/>
                        </a:lnTo>
                        <a:lnTo>
                          <a:pt x="561" y="77"/>
                        </a:lnTo>
                        <a:lnTo>
                          <a:pt x="565" y="72"/>
                        </a:lnTo>
                        <a:lnTo>
                          <a:pt x="560" y="65"/>
                        </a:lnTo>
                        <a:lnTo>
                          <a:pt x="553" y="58"/>
                        </a:lnTo>
                        <a:lnTo>
                          <a:pt x="542" y="50"/>
                        </a:lnTo>
                        <a:lnTo>
                          <a:pt x="530" y="39"/>
                        </a:lnTo>
                        <a:lnTo>
                          <a:pt x="520" y="30"/>
                        </a:lnTo>
                        <a:lnTo>
                          <a:pt x="501" y="26"/>
                        </a:lnTo>
                        <a:lnTo>
                          <a:pt x="488" y="24"/>
                        </a:lnTo>
                        <a:lnTo>
                          <a:pt x="419" y="8"/>
                        </a:lnTo>
                        <a:lnTo>
                          <a:pt x="403" y="5"/>
                        </a:lnTo>
                        <a:lnTo>
                          <a:pt x="387" y="0"/>
                        </a:lnTo>
                        <a:lnTo>
                          <a:pt x="370" y="3"/>
                        </a:lnTo>
                        <a:lnTo>
                          <a:pt x="354" y="15"/>
                        </a:lnTo>
                        <a:lnTo>
                          <a:pt x="297" y="39"/>
                        </a:lnTo>
                        <a:lnTo>
                          <a:pt x="265" y="43"/>
                        </a:lnTo>
                        <a:lnTo>
                          <a:pt x="234" y="76"/>
                        </a:lnTo>
                        <a:lnTo>
                          <a:pt x="166" y="137"/>
                        </a:lnTo>
                        <a:lnTo>
                          <a:pt x="141" y="164"/>
                        </a:lnTo>
                        <a:lnTo>
                          <a:pt x="115" y="194"/>
                        </a:lnTo>
                        <a:lnTo>
                          <a:pt x="83" y="204"/>
                        </a:lnTo>
                        <a:lnTo>
                          <a:pt x="0" y="208"/>
                        </a:lnTo>
                        <a:lnTo>
                          <a:pt x="54" y="339"/>
                        </a:lnTo>
                        <a:close/>
                      </a:path>
                    </a:pathLst>
                  </a:custGeom>
                  <a:solidFill>
                    <a:srgbClr val="FFC080"/>
                  </a:solidFill>
                  <a:ln w="6350">
                    <a:solidFill>
                      <a:srgbClr val="402000"/>
                    </a:solidFill>
                    <a:prstDash val="solid"/>
                    <a:round/>
                    <a:headEnd/>
                    <a:tailEnd/>
                  </a:ln>
                </p:spPr>
                <p:txBody>
                  <a:bodyPr/>
                  <a:lstStyle/>
                  <a:p>
                    <a:endParaRPr lang="zh-CN" altLang="en-US"/>
                  </a:p>
                </p:txBody>
              </p:sp>
              <p:sp>
                <p:nvSpPr>
                  <p:cNvPr id="4128" name="Freeform 282"/>
                  <p:cNvSpPr>
                    <a:spLocks/>
                  </p:cNvSpPr>
                  <p:nvPr/>
                </p:nvSpPr>
                <p:spPr bwMode="auto">
                  <a:xfrm>
                    <a:off x="3031" y="3220"/>
                    <a:ext cx="40" cy="14"/>
                  </a:xfrm>
                  <a:custGeom>
                    <a:avLst/>
                    <a:gdLst>
                      <a:gd name="T0" fmla="*/ 10 w 80"/>
                      <a:gd name="T1" fmla="*/ 1 h 41"/>
                      <a:gd name="T2" fmla="*/ 10 w 80"/>
                      <a:gd name="T3" fmla="*/ 2 h 41"/>
                      <a:gd name="T4" fmla="*/ 8 w 80"/>
                      <a:gd name="T5" fmla="*/ 1 h 41"/>
                      <a:gd name="T6" fmla="*/ 6 w 80"/>
                      <a:gd name="T7" fmla="*/ 1 h 41"/>
                      <a:gd name="T8" fmla="*/ 5 w 80"/>
                      <a:gd name="T9" fmla="*/ 0 h 41"/>
                      <a:gd name="T10" fmla="*/ 4 w 80"/>
                      <a:gd name="T11" fmla="*/ 0 h 41"/>
                      <a:gd name="T12" fmla="*/ 2 w 80"/>
                      <a:gd name="T13" fmla="*/ 0 h 41"/>
                      <a:gd name="T14" fmla="*/ 0 w 80"/>
                      <a:gd name="T15" fmla="*/ 0 h 41"/>
                      <a:gd name="T16" fmla="*/ 3 w 80"/>
                      <a:gd name="T17" fmla="*/ 0 h 41"/>
                      <a:gd name="T18" fmla="*/ 5 w 80"/>
                      <a:gd name="T19" fmla="*/ 0 h 41"/>
                      <a:gd name="T20" fmla="*/ 6 w 80"/>
                      <a:gd name="T21" fmla="*/ 0 h 41"/>
                      <a:gd name="T22" fmla="*/ 7 w 80"/>
                      <a:gd name="T23" fmla="*/ 1 h 41"/>
                      <a:gd name="T24" fmla="*/ 10 w 80"/>
                      <a:gd name="T25" fmla="*/ 1 h 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0" h="41">
                        <a:moveTo>
                          <a:pt x="80" y="37"/>
                        </a:moveTo>
                        <a:lnTo>
                          <a:pt x="73" y="41"/>
                        </a:lnTo>
                        <a:lnTo>
                          <a:pt x="60" y="27"/>
                        </a:lnTo>
                        <a:lnTo>
                          <a:pt x="45" y="19"/>
                        </a:lnTo>
                        <a:lnTo>
                          <a:pt x="37" y="11"/>
                        </a:lnTo>
                        <a:lnTo>
                          <a:pt x="30" y="7"/>
                        </a:lnTo>
                        <a:lnTo>
                          <a:pt x="12" y="3"/>
                        </a:lnTo>
                        <a:lnTo>
                          <a:pt x="0" y="0"/>
                        </a:lnTo>
                        <a:lnTo>
                          <a:pt x="20" y="0"/>
                        </a:lnTo>
                        <a:lnTo>
                          <a:pt x="36" y="3"/>
                        </a:lnTo>
                        <a:lnTo>
                          <a:pt x="43" y="8"/>
                        </a:lnTo>
                        <a:lnTo>
                          <a:pt x="53" y="16"/>
                        </a:lnTo>
                        <a:lnTo>
                          <a:pt x="80" y="3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29" name="Freeform 283"/>
                  <p:cNvSpPr>
                    <a:spLocks/>
                  </p:cNvSpPr>
                  <p:nvPr/>
                </p:nvSpPr>
                <p:spPr bwMode="auto">
                  <a:xfrm>
                    <a:off x="2847" y="3286"/>
                    <a:ext cx="18" cy="11"/>
                  </a:xfrm>
                  <a:custGeom>
                    <a:avLst/>
                    <a:gdLst>
                      <a:gd name="T0" fmla="*/ 0 w 36"/>
                      <a:gd name="T1" fmla="*/ 0 h 34"/>
                      <a:gd name="T2" fmla="*/ 3 w 36"/>
                      <a:gd name="T3" fmla="*/ 0 h 34"/>
                      <a:gd name="T4" fmla="*/ 5 w 36"/>
                      <a:gd name="T5" fmla="*/ 1 h 34"/>
                      <a:gd name="T6" fmla="*/ 0 w 36"/>
                      <a:gd name="T7" fmla="*/ 0 h 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34">
                        <a:moveTo>
                          <a:pt x="0" y="0"/>
                        </a:moveTo>
                        <a:lnTo>
                          <a:pt x="24" y="13"/>
                        </a:lnTo>
                        <a:lnTo>
                          <a:pt x="36" y="3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30" name="Freeform 284"/>
                  <p:cNvSpPr>
                    <a:spLocks/>
                  </p:cNvSpPr>
                  <p:nvPr/>
                </p:nvSpPr>
                <p:spPr bwMode="auto">
                  <a:xfrm>
                    <a:off x="2959" y="3215"/>
                    <a:ext cx="63" cy="11"/>
                  </a:xfrm>
                  <a:custGeom>
                    <a:avLst/>
                    <a:gdLst>
                      <a:gd name="T0" fmla="*/ 16 w 126"/>
                      <a:gd name="T1" fmla="*/ 0 h 31"/>
                      <a:gd name="T2" fmla="*/ 11 w 126"/>
                      <a:gd name="T3" fmla="*/ 0 h 31"/>
                      <a:gd name="T4" fmla="*/ 9 w 126"/>
                      <a:gd name="T5" fmla="*/ 0 h 31"/>
                      <a:gd name="T6" fmla="*/ 8 w 126"/>
                      <a:gd name="T7" fmla="*/ 0 h 31"/>
                      <a:gd name="T8" fmla="*/ 6 w 126"/>
                      <a:gd name="T9" fmla="*/ 0 h 31"/>
                      <a:gd name="T10" fmla="*/ 5 w 126"/>
                      <a:gd name="T11" fmla="*/ 1 h 31"/>
                      <a:gd name="T12" fmla="*/ 3 w 126"/>
                      <a:gd name="T13" fmla="*/ 1 h 31"/>
                      <a:gd name="T14" fmla="*/ 0 w 126"/>
                      <a:gd name="T15" fmla="*/ 1 h 31"/>
                      <a:gd name="T16" fmla="*/ 2 w 126"/>
                      <a:gd name="T17" fmla="*/ 1 h 31"/>
                      <a:gd name="T18" fmla="*/ 5 w 126"/>
                      <a:gd name="T19" fmla="*/ 1 h 31"/>
                      <a:gd name="T20" fmla="*/ 7 w 126"/>
                      <a:gd name="T21" fmla="*/ 0 h 31"/>
                      <a:gd name="T22" fmla="*/ 9 w 126"/>
                      <a:gd name="T23" fmla="*/ 0 h 31"/>
                      <a:gd name="T24" fmla="*/ 10 w 126"/>
                      <a:gd name="T25" fmla="*/ 0 h 31"/>
                      <a:gd name="T26" fmla="*/ 12 w 126"/>
                      <a:gd name="T27" fmla="*/ 0 h 31"/>
                      <a:gd name="T28" fmla="*/ 16 w 126"/>
                      <a:gd name="T29" fmla="*/ 0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6" h="31">
                        <a:moveTo>
                          <a:pt x="126" y="8"/>
                        </a:moveTo>
                        <a:lnTo>
                          <a:pt x="88" y="5"/>
                        </a:lnTo>
                        <a:lnTo>
                          <a:pt x="70" y="0"/>
                        </a:lnTo>
                        <a:lnTo>
                          <a:pt x="58" y="1"/>
                        </a:lnTo>
                        <a:lnTo>
                          <a:pt x="48" y="8"/>
                        </a:lnTo>
                        <a:lnTo>
                          <a:pt x="40" y="14"/>
                        </a:lnTo>
                        <a:lnTo>
                          <a:pt x="20" y="24"/>
                        </a:lnTo>
                        <a:lnTo>
                          <a:pt x="0" y="26"/>
                        </a:lnTo>
                        <a:lnTo>
                          <a:pt x="11" y="31"/>
                        </a:lnTo>
                        <a:lnTo>
                          <a:pt x="35" y="23"/>
                        </a:lnTo>
                        <a:lnTo>
                          <a:pt x="55" y="8"/>
                        </a:lnTo>
                        <a:lnTo>
                          <a:pt x="66" y="5"/>
                        </a:lnTo>
                        <a:lnTo>
                          <a:pt x="78" y="7"/>
                        </a:lnTo>
                        <a:lnTo>
                          <a:pt x="95" y="9"/>
                        </a:lnTo>
                        <a:lnTo>
                          <a:pt x="126" y="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31" name="Freeform 285"/>
                  <p:cNvSpPr>
                    <a:spLocks/>
                  </p:cNvSpPr>
                  <p:nvPr/>
                </p:nvSpPr>
                <p:spPr bwMode="auto">
                  <a:xfrm>
                    <a:off x="2996" y="3267"/>
                    <a:ext cx="3" cy="5"/>
                  </a:xfrm>
                  <a:custGeom>
                    <a:avLst/>
                    <a:gdLst>
                      <a:gd name="T0" fmla="*/ 1 w 5"/>
                      <a:gd name="T1" fmla="*/ 0 h 15"/>
                      <a:gd name="T2" fmla="*/ 0 w 5"/>
                      <a:gd name="T3" fmla="*/ 0 h 15"/>
                      <a:gd name="T4" fmla="*/ 1 w 5"/>
                      <a:gd name="T5" fmla="*/ 1 h 15"/>
                      <a:gd name="T6" fmla="*/ 1 w 5"/>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5">
                        <a:moveTo>
                          <a:pt x="5" y="0"/>
                        </a:moveTo>
                        <a:lnTo>
                          <a:pt x="0" y="8"/>
                        </a:lnTo>
                        <a:lnTo>
                          <a:pt x="5" y="15"/>
                        </a:lnTo>
                        <a:lnTo>
                          <a:pt x="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32" name="Freeform 286"/>
                  <p:cNvSpPr>
                    <a:spLocks/>
                  </p:cNvSpPr>
                  <p:nvPr/>
                </p:nvSpPr>
                <p:spPr bwMode="auto">
                  <a:xfrm>
                    <a:off x="3057" y="3233"/>
                    <a:ext cx="8" cy="5"/>
                  </a:xfrm>
                  <a:custGeom>
                    <a:avLst/>
                    <a:gdLst>
                      <a:gd name="T0" fmla="*/ 2 w 16"/>
                      <a:gd name="T1" fmla="*/ 1 h 14"/>
                      <a:gd name="T2" fmla="*/ 2 w 16"/>
                      <a:gd name="T3" fmla="*/ 0 h 14"/>
                      <a:gd name="T4" fmla="*/ 1 w 16"/>
                      <a:gd name="T5" fmla="*/ 0 h 14"/>
                      <a:gd name="T6" fmla="*/ 0 w 16"/>
                      <a:gd name="T7" fmla="*/ 0 h 14"/>
                      <a:gd name="T8" fmla="*/ 2 w 16"/>
                      <a:gd name="T9" fmla="*/ 1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4">
                        <a:moveTo>
                          <a:pt x="12" y="14"/>
                        </a:moveTo>
                        <a:lnTo>
                          <a:pt x="16" y="10"/>
                        </a:lnTo>
                        <a:lnTo>
                          <a:pt x="8" y="6"/>
                        </a:lnTo>
                        <a:lnTo>
                          <a:pt x="0" y="0"/>
                        </a:lnTo>
                        <a:lnTo>
                          <a:pt x="12" y="1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33" name="Freeform 287"/>
                  <p:cNvSpPr>
                    <a:spLocks/>
                  </p:cNvSpPr>
                  <p:nvPr/>
                </p:nvSpPr>
                <p:spPr bwMode="auto">
                  <a:xfrm>
                    <a:off x="3068" y="3225"/>
                    <a:ext cx="9" cy="3"/>
                  </a:xfrm>
                  <a:custGeom>
                    <a:avLst/>
                    <a:gdLst>
                      <a:gd name="T0" fmla="*/ 3 w 16"/>
                      <a:gd name="T1" fmla="*/ 0 h 9"/>
                      <a:gd name="T2" fmla="*/ 3 w 16"/>
                      <a:gd name="T3" fmla="*/ 0 h 9"/>
                      <a:gd name="T4" fmla="*/ 1 w 16"/>
                      <a:gd name="T5" fmla="*/ 0 h 9"/>
                      <a:gd name="T6" fmla="*/ 0 w 16"/>
                      <a:gd name="T7" fmla="*/ 0 h 9"/>
                      <a:gd name="T8" fmla="*/ 1 w 16"/>
                      <a:gd name="T9" fmla="*/ 0 h 9"/>
                      <a:gd name="T10" fmla="*/ 3 w 16"/>
                      <a:gd name="T11" fmla="*/ 0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9">
                        <a:moveTo>
                          <a:pt x="15" y="9"/>
                        </a:moveTo>
                        <a:lnTo>
                          <a:pt x="16" y="5"/>
                        </a:lnTo>
                        <a:lnTo>
                          <a:pt x="6" y="4"/>
                        </a:lnTo>
                        <a:lnTo>
                          <a:pt x="0" y="0"/>
                        </a:lnTo>
                        <a:lnTo>
                          <a:pt x="5" y="5"/>
                        </a:lnTo>
                        <a:lnTo>
                          <a:pt x="15" y="9"/>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34" name="Freeform 288"/>
                  <p:cNvSpPr>
                    <a:spLocks/>
                  </p:cNvSpPr>
                  <p:nvPr/>
                </p:nvSpPr>
                <p:spPr bwMode="auto">
                  <a:xfrm>
                    <a:off x="2929" y="3259"/>
                    <a:ext cx="26" cy="6"/>
                  </a:xfrm>
                  <a:custGeom>
                    <a:avLst/>
                    <a:gdLst>
                      <a:gd name="T0" fmla="*/ 7 w 51"/>
                      <a:gd name="T1" fmla="*/ 0 h 17"/>
                      <a:gd name="T2" fmla="*/ 6 w 51"/>
                      <a:gd name="T3" fmla="*/ 1 h 17"/>
                      <a:gd name="T4" fmla="*/ 5 w 51"/>
                      <a:gd name="T5" fmla="*/ 1 h 17"/>
                      <a:gd name="T6" fmla="*/ 3 w 51"/>
                      <a:gd name="T7" fmla="*/ 1 h 17"/>
                      <a:gd name="T8" fmla="*/ 1 w 51"/>
                      <a:gd name="T9" fmla="*/ 1 h 17"/>
                      <a:gd name="T10" fmla="*/ 0 w 51"/>
                      <a:gd name="T11" fmla="*/ 1 h 17"/>
                      <a:gd name="T12" fmla="*/ 2 w 51"/>
                      <a:gd name="T13" fmla="*/ 0 h 17"/>
                      <a:gd name="T14" fmla="*/ 4 w 51"/>
                      <a:gd name="T15" fmla="*/ 0 h 17"/>
                      <a:gd name="T16" fmla="*/ 5 w 51"/>
                      <a:gd name="T17" fmla="*/ 0 h 17"/>
                      <a:gd name="T18" fmla="*/ 4 w 51"/>
                      <a:gd name="T19" fmla="*/ 0 h 17"/>
                      <a:gd name="T20" fmla="*/ 6 w 51"/>
                      <a:gd name="T21" fmla="*/ 0 h 17"/>
                      <a:gd name="T22" fmla="*/ 7 w 51"/>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1" h="17">
                        <a:moveTo>
                          <a:pt x="51" y="8"/>
                        </a:moveTo>
                        <a:lnTo>
                          <a:pt x="48" y="16"/>
                        </a:lnTo>
                        <a:lnTo>
                          <a:pt x="39" y="13"/>
                        </a:lnTo>
                        <a:lnTo>
                          <a:pt x="22" y="13"/>
                        </a:lnTo>
                        <a:lnTo>
                          <a:pt x="8" y="13"/>
                        </a:lnTo>
                        <a:lnTo>
                          <a:pt x="0" y="17"/>
                        </a:lnTo>
                        <a:lnTo>
                          <a:pt x="13" y="9"/>
                        </a:lnTo>
                        <a:lnTo>
                          <a:pt x="26" y="5"/>
                        </a:lnTo>
                        <a:lnTo>
                          <a:pt x="35" y="0"/>
                        </a:lnTo>
                        <a:lnTo>
                          <a:pt x="28" y="9"/>
                        </a:lnTo>
                        <a:lnTo>
                          <a:pt x="42" y="9"/>
                        </a:lnTo>
                        <a:lnTo>
                          <a:pt x="51" y="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116" name="Freeform 289"/>
                <p:cNvSpPr>
                  <a:spLocks/>
                </p:cNvSpPr>
                <p:nvPr/>
              </p:nvSpPr>
              <p:spPr bwMode="auto">
                <a:xfrm>
                  <a:off x="2574" y="3251"/>
                  <a:ext cx="273" cy="110"/>
                </a:xfrm>
                <a:custGeom>
                  <a:avLst/>
                  <a:gdLst>
                    <a:gd name="T0" fmla="*/ 9 w 547"/>
                    <a:gd name="T1" fmla="*/ 1 h 332"/>
                    <a:gd name="T2" fmla="*/ 27 w 547"/>
                    <a:gd name="T3" fmla="*/ 2 h 332"/>
                    <a:gd name="T4" fmla="*/ 41 w 547"/>
                    <a:gd name="T5" fmla="*/ 2 h 332"/>
                    <a:gd name="T6" fmla="*/ 48 w 547"/>
                    <a:gd name="T7" fmla="*/ 2 h 332"/>
                    <a:gd name="T8" fmla="*/ 62 w 547"/>
                    <a:gd name="T9" fmla="*/ 2 h 332"/>
                    <a:gd name="T10" fmla="*/ 66 w 547"/>
                    <a:gd name="T11" fmla="*/ 4 h 332"/>
                    <a:gd name="T12" fmla="*/ 68 w 547"/>
                    <a:gd name="T13" fmla="*/ 8 h 332"/>
                    <a:gd name="T14" fmla="*/ 58 w 547"/>
                    <a:gd name="T15" fmla="*/ 8 h 332"/>
                    <a:gd name="T16" fmla="*/ 39 w 547"/>
                    <a:gd name="T17" fmla="*/ 10 h 332"/>
                    <a:gd name="T18" fmla="*/ 2 w 547"/>
                    <a:gd name="T19" fmla="*/ 12 h 332"/>
                    <a:gd name="T20" fmla="*/ 0 w 547"/>
                    <a:gd name="T21" fmla="*/ 0 h 332"/>
                    <a:gd name="T22" fmla="*/ 9 w 547"/>
                    <a:gd name="T23" fmla="*/ 1 h 3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47" h="332">
                      <a:moveTo>
                        <a:pt x="78" y="32"/>
                      </a:moveTo>
                      <a:lnTo>
                        <a:pt x="222" y="49"/>
                      </a:lnTo>
                      <a:lnTo>
                        <a:pt x="333" y="65"/>
                      </a:lnTo>
                      <a:lnTo>
                        <a:pt x="390" y="61"/>
                      </a:lnTo>
                      <a:lnTo>
                        <a:pt x="502" y="57"/>
                      </a:lnTo>
                      <a:lnTo>
                        <a:pt x="535" y="118"/>
                      </a:lnTo>
                      <a:lnTo>
                        <a:pt x="547" y="207"/>
                      </a:lnTo>
                      <a:lnTo>
                        <a:pt x="469" y="226"/>
                      </a:lnTo>
                      <a:lnTo>
                        <a:pt x="318" y="279"/>
                      </a:lnTo>
                      <a:lnTo>
                        <a:pt x="18" y="332"/>
                      </a:lnTo>
                      <a:lnTo>
                        <a:pt x="0" y="0"/>
                      </a:lnTo>
                      <a:lnTo>
                        <a:pt x="78" y="32"/>
                      </a:lnTo>
                      <a:close/>
                    </a:path>
                  </a:pathLst>
                </a:custGeom>
                <a:solidFill>
                  <a:srgbClr val="000060"/>
                </a:solidFill>
                <a:ln w="6350">
                  <a:solidFill>
                    <a:srgbClr val="000000"/>
                  </a:solidFill>
                  <a:prstDash val="solid"/>
                  <a:round/>
                  <a:headEnd/>
                  <a:tailEnd/>
                </a:ln>
              </p:spPr>
              <p:txBody>
                <a:bodyPr/>
                <a:lstStyle/>
                <a:p>
                  <a:endParaRPr lang="zh-CN" altLang="en-US"/>
                </a:p>
              </p:txBody>
            </p:sp>
            <p:sp>
              <p:nvSpPr>
                <p:cNvPr id="4117" name="Freeform 290"/>
                <p:cNvSpPr>
                  <a:spLocks/>
                </p:cNvSpPr>
                <p:nvPr/>
              </p:nvSpPr>
              <p:spPr bwMode="auto">
                <a:xfrm>
                  <a:off x="2585" y="3263"/>
                  <a:ext cx="252" cy="88"/>
                </a:xfrm>
                <a:custGeom>
                  <a:avLst/>
                  <a:gdLst>
                    <a:gd name="T0" fmla="*/ 7 w 506"/>
                    <a:gd name="T1" fmla="*/ 0 h 265"/>
                    <a:gd name="T2" fmla="*/ 22 w 506"/>
                    <a:gd name="T3" fmla="*/ 1 h 265"/>
                    <a:gd name="T4" fmla="*/ 41 w 506"/>
                    <a:gd name="T5" fmla="*/ 2 h 265"/>
                    <a:gd name="T6" fmla="*/ 53 w 506"/>
                    <a:gd name="T7" fmla="*/ 1 h 265"/>
                    <a:gd name="T8" fmla="*/ 59 w 506"/>
                    <a:gd name="T9" fmla="*/ 2 h 265"/>
                    <a:gd name="T10" fmla="*/ 62 w 506"/>
                    <a:gd name="T11" fmla="*/ 3 h 265"/>
                    <a:gd name="T12" fmla="*/ 63 w 506"/>
                    <a:gd name="T13" fmla="*/ 6 h 265"/>
                    <a:gd name="T14" fmla="*/ 47 w 506"/>
                    <a:gd name="T15" fmla="*/ 7 h 265"/>
                    <a:gd name="T16" fmla="*/ 50 w 506"/>
                    <a:gd name="T17" fmla="*/ 6 h 265"/>
                    <a:gd name="T18" fmla="*/ 52 w 506"/>
                    <a:gd name="T19" fmla="*/ 4 h 265"/>
                    <a:gd name="T20" fmla="*/ 48 w 506"/>
                    <a:gd name="T21" fmla="*/ 6 h 265"/>
                    <a:gd name="T22" fmla="*/ 41 w 506"/>
                    <a:gd name="T23" fmla="*/ 8 h 265"/>
                    <a:gd name="T24" fmla="*/ 26 w 506"/>
                    <a:gd name="T25" fmla="*/ 10 h 265"/>
                    <a:gd name="T26" fmla="*/ 15 w 506"/>
                    <a:gd name="T27" fmla="*/ 10 h 265"/>
                    <a:gd name="T28" fmla="*/ 30 w 506"/>
                    <a:gd name="T29" fmla="*/ 8 h 265"/>
                    <a:gd name="T30" fmla="*/ 39 w 506"/>
                    <a:gd name="T31" fmla="*/ 5 h 265"/>
                    <a:gd name="T32" fmla="*/ 27 w 506"/>
                    <a:gd name="T33" fmla="*/ 7 h 265"/>
                    <a:gd name="T34" fmla="*/ 15 w 506"/>
                    <a:gd name="T35" fmla="*/ 9 h 265"/>
                    <a:gd name="T36" fmla="*/ 0 w 506"/>
                    <a:gd name="T37" fmla="*/ 10 h 265"/>
                    <a:gd name="T38" fmla="*/ 0 w 506"/>
                    <a:gd name="T39" fmla="*/ 4 h 265"/>
                    <a:gd name="T40" fmla="*/ 7 w 506"/>
                    <a:gd name="T41" fmla="*/ 0 h 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06" h="265">
                      <a:moveTo>
                        <a:pt x="60" y="0"/>
                      </a:moveTo>
                      <a:lnTo>
                        <a:pt x="179" y="25"/>
                      </a:lnTo>
                      <a:lnTo>
                        <a:pt x="329" y="41"/>
                      </a:lnTo>
                      <a:lnTo>
                        <a:pt x="428" y="37"/>
                      </a:lnTo>
                      <a:lnTo>
                        <a:pt x="473" y="41"/>
                      </a:lnTo>
                      <a:lnTo>
                        <a:pt x="497" y="85"/>
                      </a:lnTo>
                      <a:lnTo>
                        <a:pt x="506" y="150"/>
                      </a:lnTo>
                      <a:lnTo>
                        <a:pt x="382" y="197"/>
                      </a:lnTo>
                      <a:lnTo>
                        <a:pt x="401" y="158"/>
                      </a:lnTo>
                      <a:lnTo>
                        <a:pt x="422" y="105"/>
                      </a:lnTo>
                      <a:lnTo>
                        <a:pt x="388" y="154"/>
                      </a:lnTo>
                      <a:lnTo>
                        <a:pt x="335" y="208"/>
                      </a:lnTo>
                      <a:lnTo>
                        <a:pt x="209" y="265"/>
                      </a:lnTo>
                      <a:lnTo>
                        <a:pt x="120" y="265"/>
                      </a:lnTo>
                      <a:lnTo>
                        <a:pt x="242" y="212"/>
                      </a:lnTo>
                      <a:lnTo>
                        <a:pt x="320" y="142"/>
                      </a:lnTo>
                      <a:lnTo>
                        <a:pt x="221" y="193"/>
                      </a:lnTo>
                      <a:lnTo>
                        <a:pt x="126" y="233"/>
                      </a:lnTo>
                      <a:lnTo>
                        <a:pt x="0" y="265"/>
                      </a:lnTo>
                      <a:lnTo>
                        <a:pt x="6" y="101"/>
                      </a:lnTo>
                      <a:lnTo>
                        <a:pt x="6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18" name="Freeform 291"/>
                <p:cNvSpPr>
                  <a:spLocks/>
                </p:cNvSpPr>
                <p:nvPr/>
              </p:nvSpPr>
              <p:spPr bwMode="auto">
                <a:xfrm>
                  <a:off x="2319" y="2952"/>
                  <a:ext cx="585" cy="485"/>
                </a:xfrm>
                <a:custGeom>
                  <a:avLst/>
                  <a:gdLst>
                    <a:gd name="T0" fmla="*/ 14 w 1170"/>
                    <a:gd name="T1" fmla="*/ 0 h 1457"/>
                    <a:gd name="T2" fmla="*/ 23 w 1170"/>
                    <a:gd name="T3" fmla="*/ 1 h 1457"/>
                    <a:gd name="T4" fmla="*/ 31 w 1170"/>
                    <a:gd name="T5" fmla="*/ 3 h 1457"/>
                    <a:gd name="T6" fmla="*/ 35 w 1170"/>
                    <a:gd name="T7" fmla="*/ 6 h 1457"/>
                    <a:gd name="T8" fmla="*/ 36 w 1170"/>
                    <a:gd name="T9" fmla="*/ 10 h 1457"/>
                    <a:gd name="T10" fmla="*/ 39 w 1170"/>
                    <a:gd name="T11" fmla="*/ 15 h 1457"/>
                    <a:gd name="T12" fmla="*/ 43 w 1170"/>
                    <a:gd name="T13" fmla="*/ 20 h 1457"/>
                    <a:gd name="T14" fmla="*/ 49 w 1170"/>
                    <a:gd name="T15" fmla="*/ 26 h 1457"/>
                    <a:gd name="T16" fmla="*/ 52 w 1170"/>
                    <a:gd name="T17" fmla="*/ 31 h 1457"/>
                    <a:gd name="T18" fmla="*/ 57 w 1170"/>
                    <a:gd name="T19" fmla="*/ 36 h 1457"/>
                    <a:gd name="T20" fmla="*/ 44 w 1170"/>
                    <a:gd name="T21" fmla="*/ 38 h 1457"/>
                    <a:gd name="T22" fmla="*/ 58 w 1170"/>
                    <a:gd name="T23" fmla="*/ 37 h 1457"/>
                    <a:gd name="T24" fmla="*/ 62 w 1170"/>
                    <a:gd name="T25" fmla="*/ 39 h 1457"/>
                    <a:gd name="T26" fmla="*/ 55 w 1170"/>
                    <a:gd name="T27" fmla="*/ 41 h 1457"/>
                    <a:gd name="T28" fmla="*/ 64 w 1170"/>
                    <a:gd name="T29" fmla="*/ 40 h 1457"/>
                    <a:gd name="T30" fmla="*/ 75 w 1170"/>
                    <a:gd name="T31" fmla="*/ 41 h 1457"/>
                    <a:gd name="T32" fmla="*/ 89 w 1170"/>
                    <a:gd name="T33" fmla="*/ 42 h 1457"/>
                    <a:gd name="T34" fmla="*/ 106 w 1170"/>
                    <a:gd name="T35" fmla="*/ 44 h 1457"/>
                    <a:gd name="T36" fmla="*/ 118 w 1170"/>
                    <a:gd name="T37" fmla="*/ 45 h 1457"/>
                    <a:gd name="T38" fmla="*/ 133 w 1170"/>
                    <a:gd name="T39" fmla="*/ 45 h 1457"/>
                    <a:gd name="T40" fmla="*/ 143 w 1170"/>
                    <a:gd name="T41" fmla="*/ 45 h 1457"/>
                    <a:gd name="T42" fmla="*/ 145 w 1170"/>
                    <a:gd name="T43" fmla="*/ 46 h 1457"/>
                    <a:gd name="T44" fmla="*/ 147 w 1170"/>
                    <a:gd name="T45" fmla="*/ 49 h 1457"/>
                    <a:gd name="T46" fmla="*/ 147 w 1170"/>
                    <a:gd name="T47" fmla="*/ 51 h 1457"/>
                    <a:gd name="T48" fmla="*/ 136 w 1170"/>
                    <a:gd name="T49" fmla="*/ 52 h 1457"/>
                    <a:gd name="T50" fmla="*/ 135 w 1170"/>
                    <a:gd name="T51" fmla="*/ 51 h 1457"/>
                    <a:gd name="T52" fmla="*/ 132 w 1170"/>
                    <a:gd name="T53" fmla="*/ 52 h 1457"/>
                    <a:gd name="T54" fmla="*/ 117 w 1170"/>
                    <a:gd name="T55" fmla="*/ 53 h 1457"/>
                    <a:gd name="T56" fmla="*/ 88 w 1170"/>
                    <a:gd name="T57" fmla="*/ 54 h 1457"/>
                    <a:gd name="T58" fmla="*/ 52 w 1170"/>
                    <a:gd name="T59" fmla="*/ 51 h 1457"/>
                    <a:gd name="T60" fmla="*/ 44 w 1170"/>
                    <a:gd name="T61" fmla="*/ 50 h 1457"/>
                    <a:gd name="T62" fmla="*/ 32 w 1170"/>
                    <a:gd name="T63" fmla="*/ 43 h 1457"/>
                    <a:gd name="T64" fmla="*/ 17 w 1170"/>
                    <a:gd name="T65" fmla="*/ 31 h 1457"/>
                    <a:gd name="T66" fmla="*/ 5 w 1170"/>
                    <a:gd name="T67" fmla="*/ 17 h 1457"/>
                    <a:gd name="T68" fmla="*/ 0 w 1170"/>
                    <a:gd name="T69" fmla="*/ 11 h 1457"/>
                    <a:gd name="T70" fmla="*/ 2 w 1170"/>
                    <a:gd name="T71" fmla="*/ 6 h 1457"/>
                    <a:gd name="T72" fmla="*/ 7 w 1170"/>
                    <a:gd name="T73" fmla="*/ 2 h 1457"/>
                    <a:gd name="T74" fmla="*/ 14 w 1170"/>
                    <a:gd name="T75" fmla="*/ 0 h 145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170" h="1457">
                      <a:moveTo>
                        <a:pt x="111" y="0"/>
                      </a:moveTo>
                      <a:lnTo>
                        <a:pt x="181" y="16"/>
                      </a:lnTo>
                      <a:lnTo>
                        <a:pt x="246" y="69"/>
                      </a:lnTo>
                      <a:lnTo>
                        <a:pt x="276" y="150"/>
                      </a:lnTo>
                      <a:lnTo>
                        <a:pt x="282" y="258"/>
                      </a:lnTo>
                      <a:lnTo>
                        <a:pt x="305" y="411"/>
                      </a:lnTo>
                      <a:lnTo>
                        <a:pt x="341" y="548"/>
                      </a:lnTo>
                      <a:lnTo>
                        <a:pt x="389" y="711"/>
                      </a:lnTo>
                      <a:lnTo>
                        <a:pt x="416" y="837"/>
                      </a:lnTo>
                      <a:lnTo>
                        <a:pt x="452" y="967"/>
                      </a:lnTo>
                      <a:lnTo>
                        <a:pt x="347" y="1020"/>
                      </a:lnTo>
                      <a:lnTo>
                        <a:pt x="464" y="996"/>
                      </a:lnTo>
                      <a:lnTo>
                        <a:pt x="491" y="1049"/>
                      </a:lnTo>
                      <a:lnTo>
                        <a:pt x="440" y="1109"/>
                      </a:lnTo>
                      <a:lnTo>
                        <a:pt x="512" y="1073"/>
                      </a:lnTo>
                      <a:lnTo>
                        <a:pt x="596" y="1113"/>
                      </a:lnTo>
                      <a:lnTo>
                        <a:pt x="707" y="1147"/>
                      </a:lnTo>
                      <a:lnTo>
                        <a:pt x="842" y="1195"/>
                      </a:lnTo>
                      <a:lnTo>
                        <a:pt x="944" y="1209"/>
                      </a:lnTo>
                      <a:lnTo>
                        <a:pt x="1064" y="1225"/>
                      </a:lnTo>
                      <a:lnTo>
                        <a:pt x="1142" y="1217"/>
                      </a:lnTo>
                      <a:lnTo>
                        <a:pt x="1156" y="1252"/>
                      </a:lnTo>
                      <a:lnTo>
                        <a:pt x="1170" y="1322"/>
                      </a:lnTo>
                      <a:lnTo>
                        <a:pt x="1169" y="1372"/>
                      </a:lnTo>
                      <a:lnTo>
                        <a:pt x="1088" y="1417"/>
                      </a:lnTo>
                      <a:lnTo>
                        <a:pt x="1073" y="1376"/>
                      </a:lnTo>
                      <a:lnTo>
                        <a:pt x="1052" y="1417"/>
                      </a:lnTo>
                      <a:lnTo>
                        <a:pt x="932" y="1433"/>
                      </a:lnTo>
                      <a:lnTo>
                        <a:pt x="704" y="1457"/>
                      </a:lnTo>
                      <a:lnTo>
                        <a:pt x="411" y="1387"/>
                      </a:lnTo>
                      <a:lnTo>
                        <a:pt x="345" y="1362"/>
                      </a:lnTo>
                      <a:lnTo>
                        <a:pt x="256" y="1167"/>
                      </a:lnTo>
                      <a:lnTo>
                        <a:pt x="129" y="828"/>
                      </a:lnTo>
                      <a:lnTo>
                        <a:pt x="39" y="453"/>
                      </a:lnTo>
                      <a:lnTo>
                        <a:pt x="0" y="309"/>
                      </a:lnTo>
                      <a:lnTo>
                        <a:pt x="12" y="154"/>
                      </a:lnTo>
                      <a:lnTo>
                        <a:pt x="54" y="45"/>
                      </a:lnTo>
                      <a:lnTo>
                        <a:pt x="11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19" name="Freeform 292"/>
                <p:cNvSpPr>
                  <a:spLocks/>
                </p:cNvSpPr>
                <p:nvPr/>
              </p:nvSpPr>
              <p:spPr bwMode="auto">
                <a:xfrm>
                  <a:off x="2394" y="2935"/>
                  <a:ext cx="222" cy="377"/>
                </a:xfrm>
                <a:custGeom>
                  <a:avLst/>
                  <a:gdLst>
                    <a:gd name="T0" fmla="*/ 7 w 446"/>
                    <a:gd name="T1" fmla="*/ 0 h 1130"/>
                    <a:gd name="T2" fmla="*/ 0 w 446"/>
                    <a:gd name="T3" fmla="*/ 2 h 1130"/>
                    <a:gd name="T4" fmla="*/ 3 w 446"/>
                    <a:gd name="T5" fmla="*/ 3 h 1130"/>
                    <a:gd name="T6" fmla="*/ 9 w 446"/>
                    <a:gd name="T7" fmla="*/ 6 h 1130"/>
                    <a:gd name="T8" fmla="*/ 16 w 446"/>
                    <a:gd name="T9" fmla="*/ 8 h 1130"/>
                    <a:gd name="T10" fmla="*/ 21 w 446"/>
                    <a:gd name="T11" fmla="*/ 15 h 1130"/>
                    <a:gd name="T12" fmla="*/ 25 w 446"/>
                    <a:gd name="T13" fmla="*/ 20 h 1130"/>
                    <a:gd name="T14" fmla="*/ 31 w 446"/>
                    <a:gd name="T15" fmla="*/ 23 h 1130"/>
                    <a:gd name="T16" fmla="*/ 37 w 446"/>
                    <a:gd name="T17" fmla="*/ 26 h 1130"/>
                    <a:gd name="T18" fmla="*/ 29 w 446"/>
                    <a:gd name="T19" fmla="*/ 24 h 1130"/>
                    <a:gd name="T20" fmla="*/ 24 w 446"/>
                    <a:gd name="T21" fmla="*/ 20 h 1130"/>
                    <a:gd name="T22" fmla="*/ 29 w 446"/>
                    <a:gd name="T23" fmla="*/ 26 h 1130"/>
                    <a:gd name="T24" fmla="*/ 34 w 446"/>
                    <a:gd name="T25" fmla="*/ 31 h 1130"/>
                    <a:gd name="T26" fmla="*/ 38 w 446"/>
                    <a:gd name="T27" fmla="*/ 36 h 1130"/>
                    <a:gd name="T28" fmla="*/ 40 w 446"/>
                    <a:gd name="T29" fmla="*/ 38 h 1130"/>
                    <a:gd name="T30" fmla="*/ 43 w 446"/>
                    <a:gd name="T31" fmla="*/ 40 h 1130"/>
                    <a:gd name="T32" fmla="*/ 47 w 446"/>
                    <a:gd name="T33" fmla="*/ 41 h 1130"/>
                    <a:gd name="T34" fmla="*/ 52 w 446"/>
                    <a:gd name="T35" fmla="*/ 42 h 1130"/>
                    <a:gd name="T36" fmla="*/ 53 w 446"/>
                    <a:gd name="T37" fmla="*/ 39 h 1130"/>
                    <a:gd name="T38" fmla="*/ 53 w 446"/>
                    <a:gd name="T39" fmla="*/ 36 h 1130"/>
                    <a:gd name="T40" fmla="*/ 55 w 446"/>
                    <a:gd name="T41" fmla="*/ 33 h 1130"/>
                    <a:gd name="T42" fmla="*/ 55 w 446"/>
                    <a:gd name="T43" fmla="*/ 30 h 1130"/>
                    <a:gd name="T44" fmla="*/ 53 w 446"/>
                    <a:gd name="T45" fmla="*/ 27 h 1130"/>
                    <a:gd name="T46" fmla="*/ 49 w 446"/>
                    <a:gd name="T47" fmla="*/ 24 h 1130"/>
                    <a:gd name="T48" fmla="*/ 44 w 446"/>
                    <a:gd name="T49" fmla="*/ 22 h 1130"/>
                    <a:gd name="T50" fmla="*/ 38 w 446"/>
                    <a:gd name="T51" fmla="*/ 20 h 1130"/>
                    <a:gd name="T52" fmla="*/ 31 w 446"/>
                    <a:gd name="T53" fmla="*/ 17 h 1130"/>
                    <a:gd name="T54" fmla="*/ 25 w 446"/>
                    <a:gd name="T55" fmla="*/ 12 h 1130"/>
                    <a:gd name="T56" fmla="*/ 31 w 446"/>
                    <a:gd name="T57" fmla="*/ 15 h 1130"/>
                    <a:gd name="T58" fmla="*/ 36 w 446"/>
                    <a:gd name="T59" fmla="*/ 18 h 1130"/>
                    <a:gd name="T60" fmla="*/ 42 w 446"/>
                    <a:gd name="T61" fmla="*/ 21 h 1130"/>
                    <a:gd name="T62" fmla="*/ 36 w 446"/>
                    <a:gd name="T63" fmla="*/ 16 h 1130"/>
                    <a:gd name="T64" fmla="*/ 29 w 446"/>
                    <a:gd name="T65" fmla="*/ 11 h 1130"/>
                    <a:gd name="T66" fmla="*/ 22 w 446"/>
                    <a:gd name="T67" fmla="*/ 4 h 1130"/>
                    <a:gd name="T68" fmla="*/ 18 w 446"/>
                    <a:gd name="T69" fmla="*/ 2 h 1130"/>
                    <a:gd name="T70" fmla="*/ 7 w 446"/>
                    <a:gd name="T71" fmla="*/ 0 h 11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46" h="1130">
                      <a:moveTo>
                        <a:pt x="61" y="0"/>
                      </a:moveTo>
                      <a:lnTo>
                        <a:pt x="0" y="61"/>
                      </a:lnTo>
                      <a:lnTo>
                        <a:pt x="31" y="85"/>
                      </a:lnTo>
                      <a:lnTo>
                        <a:pt x="73" y="159"/>
                      </a:lnTo>
                      <a:lnTo>
                        <a:pt x="132" y="220"/>
                      </a:lnTo>
                      <a:lnTo>
                        <a:pt x="171" y="414"/>
                      </a:lnTo>
                      <a:lnTo>
                        <a:pt x="207" y="531"/>
                      </a:lnTo>
                      <a:lnTo>
                        <a:pt x="255" y="624"/>
                      </a:lnTo>
                      <a:lnTo>
                        <a:pt x="297" y="706"/>
                      </a:lnTo>
                      <a:lnTo>
                        <a:pt x="237" y="640"/>
                      </a:lnTo>
                      <a:lnTo>
                        <a:pt x="195" y="543"/>
                      </a:lnTo>
                      <a:lnTo>
                        <a:pt x="237" y="697"/>
                      </a:lnTo>
                      <a:lnTo>
                        <a:pt x="273" y="828"/>
                      </a:lnTo>
                      <a:lnTo>
                        <a:pt x="306" y="961"/>
                      </a:lnTo>
                      <a:lnTo>
                        <a:pt x="327" y="1030"/>
                      </a:lnTo>
                      <a:lnTo>
                        <a:pt x="350" y="1071"/>
                      </a:lnTo>
                      <a:lnTo>
                        <a:pt x="377" y="1107"/>
                      </a:lnTo>
                      <a:lnTo>
                        <a:pt x="423" y="1130"/>
                      </a:lnTo>
                      <a:lnTo>
                        <a:pt x="426" y="1057"/>
                      </a:lnTo>
                      <a:lnTo>
                        <a:pt x="431" y="981"/>
                      </a:lnTo>
                      <a:lnTo>
                        <a:pt x="446" y="900"/>
                      </a:lnTo>
                      <a:lnTo>
                        <a:pt x="446" y="820"/>
                      </a:lnTo>
                      <a:lnTo>
                        <a:pt x="425" y="722"/>
                      </a:lnTo>
                      <a:lnTo>
                        <a:pt x="395" y="649"/>
                      </a:lnTo>
                      <a:lnTo>
                        <a:pt x="359" y="600"/>
                      </a:lnTo>
                      <a:lnTo>
                        <a:pt x="312" y="543"/>
                      </a:lnTo>
                      <a:lnTo>
                        <a:pt x="255" y="446"/>
                      </a:lnTo>
                      <a:lnTo>
                        <a:pt x="204" y="332"/>
                      </a:lnTo>
                      <a:lnTo>
                        <a:pt x="249" y="393"/>
                      </a:lnTo>
                      <a:lnTo>
                        <a:pt x="291" y="479"/>
                      </a:lnTo>
                      <a:lnTo>
                        <a:pt x="344" y="563"/>
                      </a:lnTo>
                      <a:lnTo>
                        <a:pt x="294" y="442"/>
                      </a:lnTo>
                      <a:lnTo>
                        <a:pt x="240" y="288"/>
                      </a:lnTo>
                      <a:lnTo>
                        <a:pt x="177" y="118"/>
                      </a:lnTo>
                      <a:lnTo>
                        <a:pt x="144" y="65"/>
                      </a:lnTo>
                      <a:lnTo>
                        <a:pt x="6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20" name="Freeform 293"/>
                <p:cNvSpPr>
                  <a:spLocks/>
                </p:cNvSpPr>
                <p:nvPr/>
              </p:nvSpPr>
              <p:spPr bwMode="auto">
                <a:xfrm>
                  <a:off x="2226" y="2912"/>
                  <a:ext cx="879" cy="962"/>
                </a:xfrm>
                <a:custGeom>
                  <a:avLst/>
                  <a:gdLst>
                    <a:gd name="T0" fmla="*/ 34 w 1757"/>
                    <a:gd name="T1" fmla="*/ 6 h 2886"/>
                    <a:gd name="T2" fmla="*/ 25 w 1757"/>
                    <a:gd name="T3" fmla="*/ 15 h 2886"/>
                    <a:gd name="T4" fmla="*/ 21 w 1757"/>
                    <a:gd name="T5" fmla="*/ 28 h 2886"/>
                    <a:gd name="T6" fmla="*/ 24 w 1757"/>
                    <a:gd name="T7" fmla="*/ 24 h 2886"/>
                    <a:gd name="T8" fmla="*/ 33 w 1757"/>
                    <a:gd name="T9" fmla="*/ 31 h 2886"/>
                    <a:gd name="T10" fmla="*/ 34 w 1757"/>
                    <a:gd name="T11" fmla="*/ 44 h 2886"/>
                    <a:gd name="T12" fmla="*/ 36 w 1757"/>
                    <a:gd name="T13" fmla="*/ 40 h 2886"/>
                    <a:gd name="T14" fmla="*/ 54 w 1757"/>
                    <a:gd name="T15" fmla="*/ 50 h 2886"/>
                    <a:gd name="T16" fmla="*/ 82 w 1757"/>
                    <a:gd name="T17" fmla="*/ 57 h 2886"/>
                    <a:gd name="T18" fmla="*/ 82 w 1757"/>
                    <a:gd name="T19" fmla="*/ 62 h 2886"/>
                    <a:gd name="T20" fmla="*/ 88 w 1757"/>
                    <a:gd name="T21" fmla="*/ 61 h 2886"/>
                    <a:gd name="T22" fmla="*/ 93 w 1757"/>
                    <a:gd name="T23" fmla="*/ 67 h 2886"/>
                    <a:gd name="T24" fmla="*/ 94 w 1757"/>
                    <a:gd name="T25" fmla="*/ 70 h 2886"/>
                    <a:gd name="T26" fmla="*/ 73 w 1757"/>
                    <a:gd name="T27" fmla="*/ 77 h 2886"/>
                    <a:gd name="T28" fmla="*/ 103 w 1757"/>
                    <a:gd name="T29" fmla="*/ 74 h 2886"/>
                    <a:gd name="T30" fmla="*/ 85 w 1757"/>
                    <a:gd name="T31" fmla="*/ 80 h 2886"/>
                    <a:gd name="T32" fmla="*/ 112 w 1757"/>
                    <a:gd name="T33" fmla="*/ 75 h 2886"/>
                    <a:gd name="T34" fmla="*/ 111 w 1757"/>
                    <a:gd name="T35" fmla="*/ 79 h 2886"/>
                    <a:gd name="T36" fmla="*/ 122 w 1757"/>
                    <a:gd name="T37" fmla="*/ 77 h 2886"/>
                    <a:gd name="T38" fmla="*/ 181 w 1757"/>
                    <a:gd name="T39" fmla="*/ 86 h 2886"/>
                    <a:gd name="T40" fmla="*/ 212 w 1757"/>
                    <a:gd name="T41" fmla="*/ 97 h 2886"/>
                    <a:gd name="T42" fmla="*/ 134 w 1757"/>
                    <a:gd name="T43" fmla="*/ 106 h 2886"/>
                    <a:gd name="T44" fmla="*/ 149 w 1757"/>
                    <a:gd name="T45" fmla="*/ 104 h 2886"/>
                    <a:gd name="T46" fmla="*/ 138 w 1757"/>
                    <a:gd name="T47" fmla="*/ 103 h 2886"/>
                    <a:gd name="T48" fmla="*/ 116 w 1757"/>
                    <a:gd name="T49" fmla="*/ 104 h 2886"/>
                    <a:gd name="T50" fmla="*/ 159 w 1757"/>
                    <a:gd name="T51" fmla="*/ 96 h 2886"/>
                    <a:gd name="T52" fmla="*/ 32 w 1757"/>
                    <a:gd name="T53" fmla="*/ 103 h 2886"/>
                    <a:gd name="T54" fmla="*/ 5 w 1757"/>
                    <a:gd name="T55" fmla="*/ 98 h 2886"/>
                    <a:gd name="T56" fmla="*/ 5 w 1757"/>
                    <a:gd name="T57" fmla="*/ 86 h 2886"/>
                    <a:gd name="T58" fmla="*/ 16 w 1757"/>
                    <a:gd name="T59" fmla="*/ 71 h 2886"/>
                    <a:gd name="T60" fmla="*/ 45 w 1757"/>
                    <a:gd name="T61" fmla="*/ 78 h 2886"/>
                    <a:gd name="T62" fmla="*/ 28 w 1757"/>
                    <a:gd name="T63" fmla="*/ 67 h 2886"/>
                    <a:gd name="T64" fmla="*/ 45 w 1757"/>
                    <a:gd name="T65" fmla="*/ 64 h 2886"/>
                    <a:gd name="T66" fmla="*/ 36 w 1757"/>
                    <a:gd name="T67" fmla="*/ 58 h 2886"/>
                    <a:gd name="T68" fmla="*/ 27 w 1757"/>
                    <a:gd name="T69" fmla="*/ 60 h 2886"/>
                    <a:gd name="T70" fmla="*/ 8 w 1757"/>
                    <a:gd name="T71" fmla="*/ 43 h 2886"/>
                    <a:gd name="T72" fmla="*/ 7 w 1757"/>
                    <a:gd name="T73" fmla="*/ 26 h 2886"/>
                    <a:gd name="T74" fmla="*/ 3 w 1757"/>
                    <a:gd name="T75" fmla="*/ 37 h 2886"/>
                    <a:gd name="T76" fmla="*/ 1 w 1757"/>
                    <a:gd name="T77" fmla="*/ 24 h 2886"/>
                    <a:gd name="T78" fmla="*/ 15 w 1757"/>
                    <a:gd name="T79" fmla="*/ 13 h 2886"/>
                    <a:gd name="T80" fmla="*/ 0 w 1757"/>
                    <a:gd name="T81" fmla="*/ 23 h 2886"/>
                    <a:gd name="T82" fmla="*/ 9 w 1757"/>
                    <a:gd name="T83" fmla="*/ 10 h 2886"/>
                    <a:gd name="T84" fmla="*/ 29 w 1757"/>
                    <a:gd name="T85" fmla="*/ 0 h 288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757" h="2886">
                      <a:moveTo>
                        <a:pt x="375" y="61"/>
                      </a:moveTo>
                      <a:lnTo>
                        <a:pt x="323" y="126"/>
                      </a:lnTo>
                      <a:lnTo>
                        <a:pt x="270" y="154"/>
                      </a:lnTo>
                      <a:lnTo>
                        <a:pt x="209" y="256"/>
                      </a:lnTo>
                      <a:lnTo>
                        <a:pt x="198" y="321"/>
                      </a:lnTo>
                      <a:lnTo>
                        <a:pt x="195" y="411"/>
                      </a:lnTo>
                      <a:lnTo>
                        <a:pt x="194" y="492"/>
                      </a:lnTo>
                      <a:lnTo>
                        <a:pt x="179" y="621"/>
                      </a:lnTo>
                      <a:lnTo>
                        <a:pt x="161" y="758"/>
                      </a:lnTo>
                      <a:lnTo>
                        <a:pt x="152" y="905"/>
                      </a:lnTo>
                      <a:lnTo>
                        <a:pt x="179" y="750"/>
                      </a:lnTo>
                      <a:lnTo>
                        <a:pt x="191" y="642"/>
                      </a:lnTo>
                      <a:lnTo>
                        <a:pt x="203" y="570"/>
                      </a:lnTo>
                      <a:lnTo>
                        <a:pt x="227" y="695"/>
                      </a:lnTo>
                      <a:lnTo>
                        <a:pt x="260" y="828"/>
                      </a:lnTo>
                      <a:lnTo>
                        <a:pt x="275" y="909"/>
                      </a:lnTo>
                      <a:lnTo>
                        <a:pt x="269" y="1043"/>
                      </a:lnTo>
                      <a:lnTo>
                        <a:pt x="266" y="1198"/>
                      </a:lnTo>
                      <a:lnTo>
                        <a:pt x="272" y="1343"/>
                      </a:lnTo>
                      <a:lnTo>
                        <a:pt x="278" y="1182"/>
                      </a:lnTo>
                      <a:lnTo>
                        <a:pt x="284" y="1068"/>
                      </a:lnTo>
                      <a:lnTo>
                        <a:pt x="299" y="970"/>
                      </a:lnTo>
                      <a:lnTo>
                        <a:pt x="372" y="1206"/>
                      </a:lnTo>
                      <a:lnTo>
                        <a:pt x="432" y="1343"/>
                      </a:lnTo>
                      <a:lnTo>
                        <a:pt x="461" y="1400"/>
                      </a:lnTo>
                      <a:lnTo>
                        <a:pt x="503" y="1498"/>
                      </a:lnTo>
                      <a:lnTo>
                        <a:pt x="650" y="1551"/>
                      </a:lnTo>
                      <a:lnTo>
                        <a:pt x="719" y="1563"/>
                      </a:lnTo>
                      <a:lnTo>
                        <a:pt x="698" y="1612"/>
                      </a:lnTo>
                      <a:lnTo>
                        <a:pt x="653" y="1661"/>
                      </a:lnTo>
                      <a:lnTo>
                        <a:pt x="503" y="1775"/>
                      </a:lnTo>
                      <a:lnTo>
                        <a:pt x="629" y="1714"/>
                      </a:lnTo>
                      <a:lnTo>
                        <a:pt x="704" y="1640"/>
                      </a:lnTo>
                      <a:lnTo>
                        <a:pt x="773" y="1575"/>
                      </a:lnTo>
                      <a:lnTo>
                        <a:pt x="767" y="1722"/>
                      </a:lnTo>
                      <a:lnTo>
                        <a:pt x="740" y="1799"/>
                      </a:lnTo>
                      <a:lnTo>
                        <a:pt x="662" y="1852"/>
                      </a:lnTo>
                      <a:lnTo>
                        <a:pt x="746" y="1848"/>
                      </a:lnTo>
                      <a:lnTo>
                        <a:pt x="749" y="1901"/>
                      </a:lnTo>
                      <a:lnTo>
                        <a:pt x="740" y="1949"/>
                      </a:lnTo>
                      <a:lnTo>
                        <a:pt x="704" y="1989"/>
                      </a:lnTo>
                      <a:lnTo>
                        <a:pt x="581" y="2075"/>
                      </a:lnTo>
                      <a:lnTo>
                        <a:pt x="746" y="1997"/>
                      </a:lnTo>
                      <a:lnTo>
                        <a:pt x="785" y="1985"/>
                      </a:lnTo>
                      <a:lnTo>
                        <a:pt x="818" y="1997"/>
                      </a:lnTo>
                      <a:lnTo>
                        <a:pt x="815" y="2038"/>
                      </a:lnTo>
                      <a:lnTo>
                        <a:pt x="776" y="2083"/>
                      </a:lnTo>
                      <a:lnTo>
                        <a:pt x="677" y="2152"/>
                      </a:lnTo>
                      <a:lnTo>
                        <a:pt x="818" y="2083"/>
                      </a:lnTo>
                      <a:lnTo>
                        <a:pt x="857" y="2022"/>
                      </a:lnTo>
                      <a:lnTo>
                        <a:pt x="896" y="2034"/>
                      </a:lnTo>
                      <a:lnTo>
                        <a:pt x="929" y="2054"/>
                      </a:lnTo>
                      <a:lnTo>
                        <a:pt x="917" y="2099"/>
                      </a:lnTo>
                      <a:lnTo>
                        <a:pt x="887" y="2136"/>
                      </a:lnTo>
                      <a:lnTo>
                        <a:pt x="815" y="2196"/>
                      </a:lnTo>
                      <a:lnTo>
                        <a:pt x="917" y="2148"/>
                      </a:lnTo>
                      <a:lnTo>
                        <a:pt x="971" y="2087"/>
                      </a:lnTo>
                      <a:lnTo>
                        <a:pt x="1040" y="2115"/>
                      </a:lnTo>
                      <a:lnTo>
                        <a:pt x="1260" y="2216"/>
                      </a:lnTo>
                      <a:lnTo>
                        <a:pt x="1447" y="2310"/>
                      </a:lnTo>
                      <a:lnTo>
                        <a:pt x="1586" y="2387"/>
                      </a:lnTo>
                      <a:lnTo>
                        <a:pt x="1634" y="2489"/>
                      </a:lnTo>
                      <a:lnTo>
                        <a:pt x="1691" y="2630"/>
                      </a:lnTo>
                      <a:lnTo>
                        <a:pt x="1757" y="2886"/>
                      </a:lnTo>
                      <a:lnTo>
                        <a:pt x="1115" y="2886"/>
                      </a:lnTo>
                      <a:lnTo>
                        <a:pt x="1067" y="2870"/>
                      </a:lnTo>
                      <a:lnTo>
                        <a:pt x="1230" y="2825"/>
                      </a:lnTo>
                      <a:lnTo>
                        <a:pt x="1486" y="2691"/>
                      </a:lnTo>
                      <a:lnTo>
                        <a:pt x="1185" y="2817"/>
                      </a:lnTo>
                      <a:lnTo>
                        <a:pt x="1046" y="2854"/>
                      </a:lnTo>
                      <a:lnTo>
                        <a:pt x="947" y="2825"/>
                      </a:lnTo>
                      <a:lnTo>
                        <a:pt x="1100" y="2789"/>
                      </a:lnTo>
                      <a:lnTo>
                        <a:pt x="1417" y="2650"/>
                      </a:lnTo>
                      <a:lnTo>
                        <a:pt x="1073" y="2776"/>
                      </a:lnTo>
                      <a:lnTo>
                        <a:pt x="923" y="2817"/>
                      </a:lnTo>
                      <a:lnTo>
                        <a:pt x="899" y="2801"/>
                      </a:lnTo>
                      <a:lnTo>
                        <a:pt x="1037" y="2736"/>
                      </a:lnTo>
                      <a:lnTo>
                        <a:pt x="1272" y="2589"/>
                      </a:lnTo>
                      <a:lnTo>
                        <a:pt x="998" y="2740"/>
                      </a:lnTo>
                      <a:lnTo>
                        <a:pt x="857" y="2793"/>
                      </a:lnTo>
                      <a:lnTo>
                        <a:pt x="251" y="2785"/>
                      </a:lnTo>
                      <a:lnTo>
                        <a:pt x="176" y="2760"/>
                      </a:lnTo>
                      <a:lnTo>
                        <a:pt x="107" y="2728"/>
                      </a:lnTo>
                      <a:lnTo>
                        <a:pt x="39" y="2638"/>
                      </a:lnTo>
                      <a:lnTo>
                        <a:pt x="24" y="2542"/>
                      </a:lnTo>
                      <a:lnTo>
                        <a:pt x="18" y="2456"/>
                      </a:lnTo>
                      <a:lnTo>
                        <a:pt x="33" y="2326"/>
                      </a:lnTo>
                      <a:lnTo>
                        <a:pt x="78" y="2160"/>
                      </a:lnTo>
                      <a:lnTo>
                        <a:pt x="113" y="2030"/>
                      </a:lnTo>
                      <a:lnTo>
                        <a:pt x="128" y="1912"/>
                      </a:lnTo>
                      <a:lnTo>
                        <a:pt x="179" y="1897"/>
                      </a:lnTo>
                      <a:lnTo>
                        <a:pt x="224" y="1981"/>
                      </a:lnTo>
                      <a:lnTo>
                        <a:pt x="357" y="2111"/>
                      </a:lnTo>
                      <a:lnTo>
                        <a:pt x="239" y="1969"/>
                      </a:lnTo>
                      <a:lnTo>
                        <a:pt x="203" y="1889"/>
                      </a:lnTo>
                      <a:lnTo>
                        <a:pt x="218" y="1799"/>
                      </a:lnTo>
                      <a:lnTo>
                        <a:pt x="375" y="1742"/>
                      </a:lnTo>
                      <a:lnTo>
                        <a:pt x="485" y="1657"/>
                      </a:lnTo>
                      <a:lnTo>
                        <a:pt x="354" y="1730"/>
                      </a:lnTo>
                      <a:lnTo>
                        <a:pt x="221" y="1771"/>
                      </a:lnTo>
                      <a:lnTo>
                        <a:pt x="227" y="1649"/>
                      </a:lnTo>
                      <a:lnTo>
                        <a:pt x="284" y="1563"/>
                      </a:lnTo>
                      <a:lnTo>
                        <a:pt x="326" y="1429"/>
                      </a:lnTo>
                      <a:lnTo>
                        <a:pt x="272" y="1551"/>
                      </a:lnTo>
                      <a:lnTo>
                        <a:pt x="209" y="1632"/>
                      </a:lnTo>
                      <a:lnTo>
                        <a:pt x="146" y="1620"/>
                      </a:lnTo>
                      <a:lnTo>
                        <a:pt x="110" y="1396"/>
                      </a:lnTo>
                      <a:lnTo>
                        <a:pt x="60" y="1170"/>
                      </a:lnTo>
                      <a:lnTo>
                        <a:pt x="36" y="1019"/>
                      </a:lnTo>
                      <a:lnTo>
                        <a:pt x="39" y="880"/>
                      </a:lnTo>
                      <a:lnTo>
                        <a:pt x="54" y="715"/>
                      </a:lnTo>
                      <a:lnTo>
                        <a:pt x="36" y="803"/>
                      </a:lnTo>
                      <a:lnTo>
                        <a:pt x="24" y="905"/>
                      </a:lnTo>
                      <a:lnTo>
                        <a:pt x="21" y="986"/>
                      </a:lnTo>
                      <a:lnTo>
                        <a:pt x="6" y="844"/>
                      </a:lnTo>
                      <a:lnTo>
                        <a:pt x="3" y="734"/>
                      </a:lnTo>
                      <a:lnTo>
                        <a:pt x="3" y="658"/>
                      </a:lnTo>
                      <a:lnTo>
                        <a:pt x="24" y="545"/>
                      </a:lnTo>
                      <a:lnTo>
                        <a:pt x="60" y="439"/>
                      </a:lnTo>
                      <a:lnTo>
                        <a:pt x="113" y="342"/>
                      </a:lnTo>
                      <a:lnTo>
                        <a:pt x="57" y="423"/>
                      </a:lnTo>
                      <a:lnTo>
                        <a:pt x="30" y="492"/>
                      </a:lnTo>
                      <a:lnTo>
                        <a:pt x="0" y="621"/>
                      </a:lnTo>
                      <a:lnTo>
                        <a:pt x="6" y="529"/>
                      </a:lnTo>
                      <a:lnTo>
                        <a:pt x="24" y="411"/>
                      </a:lnTo>
                      <a:lnTo>
                        <a:pt x="69" y="277"/>
                      </a:lnTo>
                      <a:lnTo>
                        <a:pt x="107" y="142"/>
                      </a:lnTo>
                      <a:lnTo>
                        <a:pt x="158" y="77"/>
                      </a:lnTo>
                      <a:lnTo>
                        <a:pt x="227" y="0"/>
                      </a:lnTo>
                      <a:lnTo>
                        <a:pt x="302" y="12"/>
                      </a:lnTo>
                      <a:lnTo>
                        <a:pt x="375" y="61"/>
                      </a:lnTo>
                      <a:close/>
                    </a:path>
                  </a:pathLst>
                </a:custGeom>
                <a:solidFill>
                  <a:srgbClr val="006666"/>
                </a:solidFill>
                <a:ln w="9525">
                  <a:solidFill>
                    <a:srgbClr val="333333"/>
                  </a:solidFill>
                  <a:round/>
                  <a:headEnd/>
                  <a:tailEnd/>
                </a:ln>
              </p:spPr>
              <p:txBody>
                <a:bodyPr/>
                <a:lstStyle/>
                <a:p>
                  <a:endParaRPr lang="zh-CN" altLang="en-US"/>
                </a:p>
              </p:txBody>
            </p:sp>
            <p:sp>
              <p:nvSpPr>
                <p:cNvPr id="4121" name="Freeform 294"/>
                <p:cNvSpPr>
                  <a:spLocks/>
                </p:cNvSpPr>
                <p:nvPr/>
              </p:nvSpPr>
              <p:spPr bwMode="auto">
                <a:xfrm>
                  <a:off x="2284" y="3458"/>
                  <a:ext cx="43" cy="83"/>
                </a:xfrm>
                <a:custGeom>
                  <a:avLst/>
                  <a:gdLst>
                    <a:gd name="T0" fmla="*/ 3 w 85"/>
                    <a:gd name="T1" fmla="*/ 0 h 249"/>
                    <a:gd name="T2" fmla="*/ 11 w 85"/>
                    <a:gd name="T3" fmla="*/ 0 h 249"/>
                    <a:gd name="T4" fmla="*/ 11 w 85"/>
                    <a:gd name="T5" fmla="*/ 4 h 249"/>
                    <a:gd name="T6" fmla="*/ 10 w 85"/>
                    <a:gd name="T7" fmla="*/ 8 h 249"/>
                    <a:gd name="T8" fmla="*/ 2 w 85"/>
                    <a:gd name="T9" fmla="*/ 9 h 249"/>
                    <a:gd name="T10" fmla="*/ 0 w 85"/>
                    <a:gd name="T11" fmla="*/ 8 h 249"/>
                    <a:gd name="T12" fmla="*/ 0 w 85"/>
                    <a:gd name="T13" fmla="*/ 2 h 249"/>
                    <a:gd name="T14" fmla="*/ 3 w 85"/>
                    <a:gd name="T15" fmla="*/ 0 h 24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5" h="249">
                      <a:moveTo>
                        <a:pt x="18" y="0"/>
                      </a:moveTo>
                      <a:lnTo>
                        <a:pt x="82" y="12"/>
                      </a:lnTo>
                      <a:lnTo>
                        <a:pt x="85" y="112"/>
                      </a:lnTo>
                      <a:lnTo>
                        <a:pt x="76" y="217"/>
                      </a:lnTo>
                      <a:lnTo>
                        <a:pt x="15" y="249"/>
                      </a:lnTo>
                      <a:lnTo>
                        <a:pt x="0" y="209"/>
                      </a:lnTo>
                      <a:lnTo>
                        <a:pt x="0" y="61"/>
                      </a:lnTo>
                      <a:lnTo>
                        <a:pt x="18" y="0"/>
                      </a:lnTo>
                      <a:close/>
                    </a:path>
                  </a:pathLst>
                </a:custGeom>
                <a:solidFill>
                  <a:srgbClr val="000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22" name="Freeform 295"/>
                <p:cNvSpPr>
                  <a:spLocks/>
                </p:cNvSpPr>
                <p:nvPr/>
              </p:nvSpPr>
              <p:spPr bwMode="auto">
                <a:xfrm>
                  <a:off x="2346" y="3727"/>
                  <a:ext cx="413" cy="47"/>
                </a:xfrm>
                <a:custGeom>
                  <a:avLst/>
                  <a:gdLst>
                    <a:gd name="T0" fmla="*/ 103 w 827"/>
                    <a:gd name="T1" fmla="*/ 0 h 142"/>
                    <a:gd name="T2" fmla="*/ 75 w 827"/>
                    <a:gd name="T3" fmla="*/ 2 h 142"/>
                    <a:gd name="T4" fmla="*/ 54 w 827"/>
                    <a:gd name="T5" fmla="*/ 4 h 142"/>
                    <a:gd name="T6" fmla="*/ 32 w 827"/>
                    <a:gd name="T7" fmla="*/ 4 h 142"/>
                    <a:gd name="T8" fmla="*/ 15 w 827"/>
                    <a:gd name="T9" fmla="*/ 5 h 142"/>
                    <a:gd name="T10" fmla="*/ 0 w 827"/>
                    <a:gd name="T11" fmla="*/ 4 h 142"/>
                    <a:gd name="T12" fmla="*/ 15 w 827"/>
                    <a:gd name="T13" fmla="*/ 5 h 142"/>
                    <a:gd name="T14" fmla="*/ 40 w 827"/>
                    <a:gd name="T15" fmla="*/ 5 h 142"/>
                    <a:gd name="T16" fmla="*/ 67 w 827"/>
                    <a:gd name="T17" fmla="*/ 4 h 142"/>
                    <a:gd name="T18" fmla="*/ 80 w 827"/>
                    <a:gd name="T19" fmla="*/ 3 h 142"/>
                    <a:gd name="T20" fmla="*/ 103 w 827"/>
                    <a:gd name="T21" fmla="*/ 0 h 1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27" h="142">
                      <a:moveTo>
                        <a:pt x="827" y="0"/>
                      </a:moveTo>
                      <a:lnTo>
                        <a:pt x="603" y="67"/>
                      </a:lnTo>
                      <a:lnTo>
                        <a:pt x="432" y="100"/>
                      </a:lnTo>
                      <a:lnTo>
                        <a:pt x="258" y="119"/>
                      </a:lnTo>
                      <a:lnTo>
                        <a:pt x="127" y="127"/>
                      </a:lnTo>
                      <a:lnTo>
                        <a:pt x="0" y="119"/>
                      </a:lnTo>
                      <a:lnTo>
                        <a:pt x="121" y="142"/>
                      </a:lnTo>
                      <a:lnTo>
                        <a:pt x="321" y="142"/>
                      </a:lnTo>
                      <a:lnTo>
                        <a:pt x="537" y="104"/>
                      </a:lnTo>
                      <a:lnTo>
                        <a:pt x="647" y="76"/>
                      </a:lnTo>
                      <a:lnTo>
                        <a:pt x="827" y="0"/>
                      </a:lnTo>
                      <a:close/>
                    </a:path>
                  </a:pathLst>
                </a:custGeom>
                <a:solidFill>
                  <a:srgbClr val="000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23" name="Freeform 296"/>
                <p:cNvSpPr>
                  <a:spLocks/>
                </p:cNvSpPr>
                <p:nvPr/>
              </p:nvSpPr>
              <p:spPr bwMode="auto">
                <a:xfrm>
                  <a:off x="2262" y="2544"/>
                  <a:ext cx="371" cy="466"/>
                </a:xfrm>
                <a:custGeom>
                  <a:avLst/>
                  <a:gdLst>
                    <a:gd name="T0" fmla="*/ 51 w 742"/>
                    <a:gd name="T1" fmla="*/ 20 h 1398"/>
                    <a:gd name="T2" fmla="*/ 48 w 742"/>
                    <a:gd name="T3" fmla="*/ 18 h 1398"/>
                    <a:gd name="T4" fmla="*/ 44 w 742"/>
                    <a:gd name="T5" fmla="*/ 18 h 1398"/>
                    <a:gd name="T6" fmla="*/ 41 w 742"/>
                    <a:gd name="T7" fmla="*/ 18 h 1398"/>
                    <a:gd name="T8" fmla="*/ 39 w 742"/>
                    <a:gd name="T9" fmla="*/ 20 h 1398"/>
                    <a:gd name="T10" fmla="*/ 39 w 742"/>
                    <a:gd name="T11" fmla="*/ 21 h 1398"/>
                    <a:gd name="T12" fmla="*/ 40 w 742"/>
                    <a:gd name="T13" fmla="*/ 24 h 1398"/>
                    <a:gd name="T14" fmla="*/ 42 w 742"/>
                    <a:gd name="T15" fmla="*/ 26 h 1398"/>
                    <a:gd name="T16" fmla="*/ 43 w 742"/>
                    <a:gd name="T17" fmla="*/ 28 h 1398"/>
                    <a:gd name="T18" fmla="*/ 44 w 742"/>
                    <a:gd name="T19" fmla="*/ 30 h 1398"/>
                    <a:gd name="T20" fmla="*/ 47 w 742"/>
                    <a:gd name="T21" fmla="*/ 33 h 1398"/>
                    <a:gd name="T22" fmla="*/ 52 w 742"/>
                    <a:gd name="T23" fmla="*/ 37 h 1398"/>
                    <a:gd name="T24" fmla="*/ 56 w 742"/>
                    <a:gd name="T25" fmla="*/ 40 h 1398"/>
                    <a:gd name="T26" fmla="*/ 61 w 742"/>
                    <a:gd name="T27" fmla="*/ 45 h 1398"/>
                    <a:gd name="T28" fmla="*/ 63 w 742"/>
                    <a:gd name="T29" fmla="*/ 49 h 1398"/>
                    <a:gd name="T30" fmla="*/ 64 w 742"/>
                    <a:gd name="T31" fmla="*/ 52 h 1398"/>
                    <a:gd name="T32" fmla="*/ 53 w 742"/>
                    <a:gd name="T33" fmla="*/ 47 h 1398"/>
                    <a:gd name="T34" fmla="*/ 41 w 742"/>
                    <a:gd name="T35" fmla="*/ 44 h 1398"/>
                    <a:gd name="T36" fmla="*/ 35 w 742"/>
                    <a:gd name="T37" fmla="*/ 43 h 1398"/>
                    <a:gd name="T38" fmla="*/ 27 w 742"/>
                    <a:gd name="T39" fmla="*/ 42 h 1398"/>
                    <a:gd name="T40" fmla="*/ 18 w 742"/>
                    <a:gd name="T41" fmla="*/ 42 h 1398"/>
                    <a:gd name="T42" fmla="*/ 9 w 742"/>
                    <a:gd name="T43" fmla="*/ 44 h 1398"/>
                    <a:gd name="T44" fmla="*/ 1 w 742"/>
                    <a:gd name="T45" fmla="*/ 48 h 1398"/>
                    <a:gd name="T46" fmla="*/ 0 w 742"/>
                    <a:gd name="T47" fmla="*/ 44 h 1398"/>
                    <a:gd name="T48" fmla="*/ 5 w 742"/>
                    <a:gd name="T49" fmla="*/ 41 h 1398"/>
                    <a:gd name="T50" fmla="*/ 11 w 742"/>
                    <a:gd name="T51" fmla="*/ 36 h 1398"/>
                    <a:gd name="T52" fmla="*/ 14 w 742"/>
                    <a:gd name="T53" fmla="*/ 33 h 1398"/>
                    <a:gd name="T54" fmla="*/ 14 w 742"/>
                    <a:gd name="T55" fmla="*/ 30 h 1398"/>
                    <a:gd name="T56" fmla="*/ 12 w 742"/>
                    <a:gd name="T57" fmla="*/ 27 h 1398"/>
                    <a:gd name="T58" fmla="*/ 9 w 742"/>
                    <a:gd name="T59" fmla="*/ 25 h 1398"/>
                    <a:gd name="T60" fmla="*/ 6 w 742"/>
                    <a:gd name="T61" fmla="*/ 22 h 1398"/>
                    <a:gd name="T62" fmla="*/ 6 w 742"/>
                    <a:gd name="T63" fmla="*/ 20 h 1398"/>
                    <a:gd name="T64" fmla="*/ 4 w 742"/>
                    <a:gd name="T65" fmla="*/ 17 h 1398"/>
                    <a:gd name="T66" fmla="*/ 3 w 742"/>
                    <a:gd name="T67" fmla="*/ 14 h 1398"/>
                    <a:gd name="T68" fmla="*/ 5 w 742"/>
                    <a:gd name="T69" fmla="*/ 11 h 1398"/>
                    <a:gd name="T70" fmla="*/ 8 w 742"/>
                    <a:gd name="T71" fmla="*/ 9 h 1398"/>
                    <a:gd name="T72" fmla="*/ 10 w 742"/>
                    <a:gd name="T73" fmla="*/ 6 h 1398"/>
                    <a:gd name="T74" fmla="*/ 16 w 742"/>
                    <a:gd name="T75" fmla="*/ 3 h 1398"/>
                    <a:gd name="T76" fmla="*/ 22 w 742"/>
                    <a:gd name="T77" fmla="*/ 2 h 1398"/>
                    <a:gd name="T78" fmla="*/ 30 w 742"/>
                    <a:gd name="T79" fmla="*/ 1 h 1398"/>
                    <a:gd name="T80" fmla="*/ 40 w 742"/>
                    <a:gd name="T81" fmla="*/ 0 h 1398"/>
                    <a:gd name="T82" fmla="*/ 55 w 742"/>
                    <a:gd name="T83" fmla="*/ 0 h 1398"/>
                    <a:gd name="T84" fmla="*/ 63 w 742"/>
                    <a:gd name="T85" fmla="*/ 0 h 1398"/>
                    <a:gd name="T86" fmla="*/ 72 w 742"/>
                    <a:gd name="T87" fmla="*/ 1 h 1398"/>
                    <a:gd name="T88" fmla="*/ 79 w 742"/>
                    <a:gd name="T89" fmla="*/ 3 h 1398"/>
                    <a:gd name="T90" fmla="*/ 84 w 742"/>
                    <a:gd name="T91" fmla="*/ 4 h 1398"/>
                    <a:gd name="T92" fmla="*/ 90 w 742"/>
                    <a:gd name="T93" fmla="*/ 6 h 1398"/>
                    <a:gd name="T94" fmla="*/ 93 w 742"/>
                    <a:gd name="T95" fmla="*/ 10 h 1398"/>
                    <a:gd name="T96" fmla="*/ 93 w 742"/>
                    <a:gd name="T97" fmla="*/ 13 h 1398"/>
                    <a:gd name="T98" fmla="*/ 91 w 742"/>
                    <a:gd name="T99" fmla="*/ 15 h 1398"/>
                    <a:gd name="T100" fmla="*/ 85 w 742"/>
                    <a:gd name="T101" fmla="*/ 13 h 1398"/>
                    <a:gd name="T102" fmla="*/ 77 w 742"/>
                    <a:gd name="T103" fmla="*/ 11 h 1398"/>
                    <a:gd name="T104" fmla="*/ 67 w 742"/>
                    <a:gd name="T105" fmla="*/ 11 h 1398"/>
                    <a:gd name="T106" fmla="*/ 69 w 742"/>
                    <a:gd name="T107" fmla="*/ 15 h 1398"/>
                    <a:gd name="T108" fmla="*/ 58 w 742"/>
                    <a:gd name="T109" fmla="*/ 13 h 1398"/>
                    <a:gd name="T110" fmla="*/ 61 w 742"/>
                    <a:gd name="T111" fmla="*/ 17 h 1398"/>
                    <a:gd name="T112" fmla="*/ 53 w 742"/>
                    <a:gd name="T113" fmla="*/ 17 h 1398"/>
                    <a:gd name="T114" fmla="*/ 51 w 742"/>
                    <a:gd name="T115" fmla="*/ 20 h 139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742" h="1398">
                      <a:moveTo>
                        <a:pt x="407" y="546"/>
                      </a:moveTo>
                      <a:lnTo>
                        <a:pt x="383" y="481"/>
                      </a:lnTo>
                      <a:lnTo>
                        <a:pt x="352" y="474"/>
                      </a:lnTo>
                      <a:lnTo>
                        <a:pt x="324" y="486"/>
                      </a:lnTo>
                      <a:lnTo>
                        <a:pt x="310" y="527"/>
                      </a:lnTo>
                      <a:lnTo>
                        <a:pt x="306" y="564"/>
                      </a:lnTo>
                      <a:lnTo>
                        <a:pt x="314" y="652"/>
                      </a:lnTo>
                      <a:lnTo>
                        <a:pt x="331" y="694"/>
                      </a:lnTo>
                      <a:lnTo>
                        <a:pt x="339" y="745"/>
                      </a:lnTo>
                      <a:lnTo>
                        <a:pt x="349" y="811"/>
                      </a:lnTo>
                      <a:lnTo>
                        <a:pt x="372" y="889"/>
                      </a:lnTo>
                      <a:lnTo>
                        <a:pt x="413" y="990"/>
                      </a:lnTo>
                      <a:lnTo>
                        <a:pt x="447" y="1085"/>
                      </a:lnTo>
                      <a:lnTo>
                        <a:pt x="483" y="1215"/>
                      </a:lnTo>
                      <a:lnTo>
                        <a:pt x="504" y="1313"/>
                      </a:lnTo>
                      <a:lnTo>
                        <a:pt x="510" y="1398"/>
                      </a:lnTo>
                      <a:lnTo>
                        <a:pt x="417" y="1268"/>
                      </a:lnTo>
                      <a:lnTo>
                        <a:pt x="327" y="1191"/>
                      </a:lnTo>
                      <a:lnTo>
                        <a:pt x="275" y="1150"/>
                      </a:lnTo>
                      <a:lnTo>
                        <a:pt x="212" y="1121"/>
                      </a:lnTo>
                      <a:lnTo>
                        <a:pt x="143" y="1125"/>
                      </a:lnTo>
                      <a:lnTo>
                        <a:pt x="71" y="1182"/>
                      </a:lnTo>
                      <a:lnTo>
                        <a:pt x="6" y="1288"/>
                      </a:lnTo>
                      <a:lnTo>
                        <a:pt x="0" y="1199"/>
                      </a:lnTo>
                      <a:lnTo>
                        <a:pt x="36" y="1097"/>
                      </a:lnTo>
                      <a:lnTo>
                        <a:pt x="84" y="973"/>
                      </a:lnTo>
                      <a:lnTo>
                        <a:pt x="105" y="888"/>
                      </a:lnTo>
                      <a:lnTo>
                        <a:pt x="108" y="798"/>
                      </a:lnTo>
                      <a:lnTo>
                        <a:pt x="96" y="729"/>
                      </a:lnTo>
                      <a:lnTo>
                        <a:pt x="68" y="676"/>
                      </a:lnTo>
                      <a:lnTo>
                        <a:pt x="47" y="591"/>
                      </a:lnTo>
                      <a:lnTo>
                        <a:pt x="41" y="530"/>
                      </a:lnTo>
                      <a:lnTo>
                        <a:pt x="26" y="456"/>
                      </a:lnTo>
                      <a:lnTo>
                        <a:pt x="23" y="367"/>
                      </a:lnTo>
                      <a:lnTo>
                        <a:pt x="35" y="300"/>
                      </a:lnTo>
                      <a:lnTo>
                        <a:pt x="57" y="241"/>
                      </a:lnTo>
                      <a:lnTo>
                        <a:pt x="80" y="162"/>
                      </a:lnTo>
                      <a:lnTo>
                        <a:pt x="123" y="94"/>
                      </a:lnTo>
                      <a:lnTo>
                        <a:pt x="170" y="52"/>
                      </a:lnTo>
                      <a:lnTo>
                        <a:pt x="239" y="25"/>
                      </a:lnTo>
                      <a:lnTo>
                        <a:pt x="314" y="3"/>
                      </a:lnTo>
                      <a:lnTo>
                        <a:pt x="438" y="0"/>
                      </a:lnTo>
                      <a:lnTo>
                        <a:pt x="503" y="11"/>
                      </a:lnTo>
                      <a:lnTo>
                        <a:pt x="569" y="37"/>
                      </a:lnTo>
                      <a:lnTo>
                        <a:pt x="631" y="68"/>
                      </a:lnTo>
                      <a:lnTo>
                        <a:pt x="671" y="114"/>
                      </a:lnTo>
                      <a:lnTo>
                        <a:pt x="718" y="174"/>
                      </a:lnTo>
                      <a:lnTo>
                        <a:pt x="739" y="264"/>
                      </a:lnTo>
                      <a:lnTo>
                        <a:pt x="742" y="340"/>
                      </a:lnTo>
                      <a:lnTo>
                        <a:pt x="724" y="403"/>
                      </a:lnTo>
                      <a:lnTo>
                        <a:pt x="676" y="340"/>
                      </a:lnTo>
                      <a:lnTo>
                        <a:pt x="613" y="304"/>
                      </a:lnTo>
                      <a:lnTo>
                        <a:pt x="530" y="288"/>
                      </a:lnTo>
                      <a:lnTo>
                        <a:pt x="551" y="403"/>
                      </a:lnTo>
                      <a:lnTo>
                        <a:pt x="458" y="363"/>
                      </a:lnTo>
                      <a:lnTo>
                        <a:pt x="485" y="452"/>
                      </a:lnTo>
                      <a:lnTo>
                        <a:pt x="419" y="448"/>
                      </a:lnTo>
                      <a:lnTo>
                        <a:pt x="407" y="5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4124" name="Group 297"/>
                <p:cNvGrpSpPr>
                  <a:grpSpLocks/>
                </p:cNvGrpSpPr>
                <p:nvPr/>
              </p:nvGrpSpPr>
              <p:grpSpPr bwMode="auto">
                <a:xfrm>
                  <a:off x="2118" y="3270"/>
                  <a:ext cx="284" cy="487"/>
                  <a:chOff x="2118" y="3270"/>
                  <a:chExt cx="284" cy="487"/>
                </a:xfrm>
              </p:grpSpPr>
              <p:sp>
                <p:nvSpPr>
                  <p:cNvPr id="4125" name="Freeform 298"/>
                  <p:cNvSpPr>
                    <a:spLocks/>
                  </p:cNvSpPr>
                  <p:nvPr/>
                </p:nvSpPr>
                <p:spPr bwMode="auto">
                  <a:xfrm>
                    <a:off x="2118" y="3270"/>
                    <a:ext cx="284" cy="487"/>
                  </a:xfrm>
                  <a:custGeom>
                    <a:avLst/>
                    <a:gdLst>
                      <a:gd name="T0" fmla="*/ 39 w 570"/>
                      <a:gd name="T1" fmla="*/ 8 h 1463"/>
                      <a:gd name="T2" fmla="*/ 26 w 570"/>
                      <a:gd name="T3" fmla="*/ 7 h 1463"/>
                      <a:gd name="T4" fmla="*/ 18 w 570"/>
                      <a:gd name="T5" fmla="*/ 6 h 1463"/>
                      <a:gd name="T6" fmla="*/ 16 w 570"/>
                      <a:gd name="T7" fmla="*/ 4 h 1463"/>
                      <a:gd name="T8" fmla="*/ 16 w 570"/>
                      <a:gd name="T9" fmla="*/ 2 h 1463"/>
                      <a:gd name="T10" fmla="*/ 14 w 570"/>
                      <a:gd name="T11" fmla="*/ 1 h 1463"/>
                      <a:gd name="T12" fmla="*/ 6 w 570"/>
                      <a:gd name="T13" fmla="*/ 0 h 1463"/>
                      <a:gd name="T14" fmla="*/ 0 w 570"/>
                      <a:gd name="T15" fmla="*/ 0 h 1463"/>
                      <a:gd name="T16" fmla="*/ 8 w 570"/>
                      <a:gd name="T17" fmla="*/ 42 h 1463"/>
                      <a:gd name="T18" fmla="*/ 14 w 570"/>
                      <a:gd name="T19" fmla="*/ 46 h 1463"/>
                      <a:gd name="T20" fmla="*/ 21 w 570"/>
                      <a:gd name="T21" fmla="*/ 50 h 1463"/>
                      <a:gd name="T22" fmla="*/ 31 w 570"/>
                      <a:gd name="T23" fmla="*/ 53 h 1463"/>
                      <a:gd name="T24" fmla="*/ 43 w 570"/>
                      <a:gd name="T25" fmla="*/ 53 h 1463"/>
                      <a:gd name="T26" fmla="*/ 59 w 570"/>
                      <a:gd name="T27" fmla="*/ 54 h 1463"/>
                      <a:gd name="T28" fmla="*/ 69 w 570"/>
                      <a:gd name="T29" fmla="*/ 53 h 1463"/>
                      <a:gd name="T30" fmla="*/ 71 w 570"/>
                      <a:gd name="T31" fmla="*/ 50 h 1463"/>
                      <a:gd name="T32" fmla="*/ 70 w 570"/>
                      <a:gd name="T33" fmla="*/ 46 h 1463"/>
                      <a:gd name="T34" fmla="*/ 63 w 570"/>
                      <a:gd name="T35" fmla="*/ 35 h 1463"/>
                      <a:gd name="T36" fmla="*/ 57 w 570"/>
                      <a:gd name="T37" fmla="*/ 23 h 1463"/>
                      <a:gd name="T38" fmla="*/ 55 w 570"/>
                      <a:gd name="T39" fmla="*/ 14 h 1463"/>
                      <a:gd name="T40" fmla="*/ 55 w 570"/>
                      <a:gd name="T41" fmla="*/ 12 h 1463"/>
                      <a:gd name="T42" fmla="*/ 51 w 570"/>
                      <a:gd name="T43" fmla="*/ 9 h 1463"/>
                      <a:gd name="T44" fmla="*/ 47 w 570"/>
                      <a:gd name="T45" fmla="*/ 8 h 1463"/>
                      <a:gd name="T46" fmla="*/ 39 w 570"/>
                      <a:gd name="T47" fmla="*/ 8 h 146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70" h="1463">
                        <a:moveTo>
                          <a:pt x="316" y="212"/>
                        </a:moveTo>
                        <a:lnTo>
                          <a:pt x="213" y="197"/>
                        </a:lnTo>
                        <a:lnTo>
                          <a:pt x="149" y="165"/>
                        </a:lnTo>
                        <a:lnTo>
                          <a:pt x="128" y="110"/>
                        </a:lnTo>
                        <a:lnTo>
                          <a:pt x="128" y="62"/>
                        </a:lnTo>
                        <a:lnTo>
                          <a:pt x="112" y="23"/>
                        </a:lnTo>
                        <a:lnTo>
                          <a:pt x="54" y="0"/>
                        </a:lnTo>
                        <a:lnTo>
                          <a:pt x="0" y="7"/>
                        </a:lnTo>
                        <a:lnTo>
                          <a:pt x="66" y="1138"/>
                        </a:lnTo>
                        <a:lnTo>
                          <a:pt x="112" y="1242"/>
                        </a:lnTo>
                        <a:lnTo>
                          <a:pt x="170" y="1345"/>
                        </a:lnTo>
                        <a:lnTo>
                          <a:pt x="254" y="1423"/>
                        </a:lnTo>
                        <a:lnTo>
                          <a:pt x="349" y="1448"/>
                        </a:lnTo>
                        <a:lnTo>
                          <a:pt x="478" y="1463"/>
                        </a:lnTo>
                        <a:lnTo>
                          <a:pt x="553" y="1440"/>
                        </a:lnTo>
                        <a:lnTo>
                          <a:pt x="570" y="1361"/>
                        </a:lnTo>
                        <a:lnTo>
                          <a:pt x="561" y="1258"/>
                        </a:lnTo>
                        <a:lnTo>
                          <a:pt x="507" y="940"/>
                        </a:lnTo>
                        <a:lnTo>
                          <a:pt x="461" y="624"/>
                        </a:lnTo>
                        <a:lnTo>
                          <a:pt x="441" y="387"/>
                        </a:lnTo>
                        <a:lnTo>
                          <a:pt x="441" y="323"/>
                        </a:lnTo>
                        <a:lnTo>
                          <a:pt x="411" y="236"/>
                        </a:lnTo>
                        <a:lnTo>
                          <a:pt x="378" y="212"/>
                        </a:lnTo>
                        <a:lnTo>
                          <a:pt x="316" y="212"/>
                        </a:lnTo>
                        <a:close/>
                      </a:path>
                    </a:pathLst>
                  </a:custGeom>
                  <a:gradFill rotWithShape="0">
                    <a:gsLst>
                      <a:gs pos="0">
                        <a:srgbClr val="404040"/>
                      </a:gs>
                      <a:gs pos="100000">
                        <a:srgbClr val="1E1E1E"/>
                      </a:gs>
                    </a:gsLst>
                    <a:lin ang="5400000" scaled="1"/>
                  </a:gradFill>
                  <a:ln w="6350">
                    <a:solidFill>
                      <a:srgbClr val="000000"/>
                    </a:solidFill>
                    <a:prstDash val="solid"/>
                    <a:round/>
                    <a:headEnd/>
                    <a:tailEnd/>
                  </a:ln>
                </p:spPr>
                <p:txBody>
                  <a:bodyPr/>
                  <a:lstStyle/>
                  <a:p>
                    <a:endParaRPr lang="zh-CN" altLang="en-US"/>
                  </a:p>
                </p:txBody>
              </p:sp>
              <p:sp>
                <p:nvSpPr>
                  <p:cNvPr id="4126" name="Freeform 299"/>
                  <p:cNvSpPr>
                    <a:spLocks/>
                  </p:cNvSpPr>
                  <p:nvPr/>
                </p:nvSpPr>
                <p:spPr bwMode="auto">
                  <a:xfrm>
                    <a:off x="2124" y="3293"/>
                    <a:ext cx="244" cy="448"/>
                  </a:xfrm>
                  <a:custGeom>
                    <a:avLst/>
                    <a:gdLst>
                      <a:gd name="T0" fmla="*/ 39 w 489"/>
                      <a:gd name="T1" fmla="*/ 10 h 1343"/>
                      <a:gd name="T2" fmla="*/ 28 w 489"/>
                      <a:gd name="T3" fmla="*/ 10 h 1343"/>
                      <a:gd name="T4" fmla="*/ 16 w 489"/>
                      <a:gd name="T5" fmla="*/ 9 h 1343"/>
                      <a:gd name="T6" fmla="*/ 9 w 489"/>
                      <a:gd name="T7" fmla="*/ 6 h 1343"/>
                      <a:gd name="T8" fmla="*/ 5 w 489"/>
                      <a:gd name="T9" fmla="*/ 5 h 1343"/>
                      <a:gd name="T10" fmla="*/ 0 w 489"/>
                      <a:gd name="T11" fmla="*/ 0 h 1343"/>
                      <a:gd name="T12" fmla="*/ 7 w 489"/>
                      <a:gd name="T13" fmla="*/ 38 h 1343"/>
                      <a:gd name="T14" fmla="*/ 13 w 489"/>
                      <a:gd name="T15" fmla="*/ 42 h 1343"/>
                      <a:gd name="T16" fmla="*/ 18 w 489"/>
                      <a:gd name="T17" fmla="*/ 45 h 1343"/>
                      <a:gd name="T18" fmla="*/ 26 w 489"/>
                      <a:gd name="T19" fmla="*/ 47 h 1343"/>
                      <a:gd name="T20" fmla="*/ 32 w 489"/>
                      <a:gd name="T21" fmla="*/ 49 h 1343"/>
                      <a:gd name="T22" fmla="*/ 39 w 489"/>
                      <a:gd name="T23" fmla="*/ 49 h 1343"/>
                      <a:gd name="T24" fmla="*/ 47 w 489"/>
                      <a:gd name="T25" fmla="*/ 50 h 1343"/>
                      <a:gd name="T26" fmla="*/ 55 w 489"/>
                      <a:gd name="T27" fmla="*/ 50 h 1343"/>
                      <a:gd name="T28" fmla="*/ 59 w 489"/>
                      <a:gd name="T29" fmla="*/ 49 h 1343"/>
                      <a:gd name="T30" fmla="*/ 61 w 489"/>
                      <a:gd name="T31" fmla="*/ 47 h 1343"/>
                      <a:gd name="T32" fmla="*/ 60 w 489"/>
                      <a:gd name="T33" fmla="*/ 44 h 1343"/>
                      <a:gd name="T34" fmla="*/ 54 w 489"/>
                      <a:gd name="T35" fmla="*/ 38 h 1343"/>
                      <a:gd name="T36" fmla="*/ 46 w 489"/>
                      <a:gd name="T37" fmla="*/ 15 h 1343"/>
                      <a:gd name="T38" fmla="*/ 44 w 489"/>
                      <a:gd name="T39" fmla="*/ 12 h 1343"/>
                      <a:gd name="T40" fmla="*/ 39 w 489"/>
                      <a:gd name="T41" fmla="*/ 10 h 134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89" h="1343">
                        <a:moveTo>
                          <a:pt x="319" y="269"/>
                        </a:moveTo>
                        <a:lnTo>
                          <a:pt x="229" y="261"/>
                        </a:lnTo>
                        <a:lnTo>
                          <a:pt x="132" y="230"/>
                        </a:lnTo>
                        <a:lnTo>
                          <a:pt x="75" y="174"/>
                        </a:lnTo>
                        <a:lnTo>
                          <a:pt x="42" y="127"/>
                        </a:lnTo>
                        <a:lnTo>
                          <a:pt x="0" y="0"/>
                        </a:lnTo>
                        <a:lnTo>
                          <a:pt x="62" y="1035"/>
                        </a:lnTo>
                        <a:lnTo>
                          <a:pt x="104" y="1130"/>
                        </a:lnTo>
                        <a:lnTo>
                          <a:pt x="149" y="1216"/>
                        </a:lnTo>
                        <a:lnTo>
                          <a:pt x="208" y="1280"/>
                        </a:lnTo>
                        <a:lnTo>
                          <a:pt x="258" y="1311"/>
                        </a:lnTo>
                        <a:lnTo>
                          <a:pt x="319" y="1328"/>
                        </a:lnTo>
                        <a:lnTo>
                          <a:pt x="377" y="1343"/>
                        </a:lnTo>
                        <a:lnTo>
                          <a:pt x="443" y="1343"/>
                        </a:lnTo>
                        <a:lnTo>
                          <a:pt x="472" y="1328"/>
                        </a:lnTo>
                        <a:lnTo>
                          <a:pt x="489" y="1280"/>
                        </a:lnTo>
                        <a:lnTo>
                          <a:pt x="481" y="1200"/>
                        </a:lnTo>
                        <a:lnTo>
                          <a:pt x="439" y="1018"/>
                        </a:lnTo>
                        <a:lnTo>
                          <a:pt x="368" y="402"/>
                        </a:lnTo>
                        <a:lnTo>
                          <a:pt x="357" y="317"/>
                        </a:lnTo>
                        <a:lnTo>
                          <a:pt x="319" y="269"/>
                        </a:lnTo>
                        <a:close/>
                      </a:path>
                    </a:pathLst>
                  </a:custGeom>
                  <a:gradFill rotWithShape="0">
                    <a:gsLst>
                      <a:gs pos="0">
                        <a:srgbClr val="606060"/>
                      </a:gs>
                      <a:gs pos="100000">
                        <a:srgbClr val="2C2C2C"/>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gr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92546" name="Rectangle 1026"/>
          <p:cNvSpPr>
            <a:spLocks noGrp="1" noChangeArrowheads="1"/>
          </p:cNvSpPr>
          <p:nvPr>
            <p:ph type="title"/>
          </p:nvPr>
        </p:nvSpPr>
        <p:spPr>
          <a:xfrm>
            <a:off x="323528" y="228599"/>
            <a:ext cx="8363272" cy="1471613"/>
          </a:xfrm>
        </p:spPr>
        <p:txBody>
          <a:bodyPr/>
          <a:lstStyle/>
          <a:p>
            <a:pPr>
              <a:defRPr/>
            </a:pPr>
            <a:r>
              <a:rPr lang="zh-CN" altLang="en-US" sz="4000">
                <a:solidFill>
                  <a:schemeClr val="bg2"/>
                </a:solidFill>
              </a:rPr>
              <a:t>数据筛选</a:t>
            </a:r>
            <a:br>
              <a:rPr lang="zh-CN" altLang="en-US" sz="4000">
                <a:solidFill>
                  <a:schemeClr val="bg2"/>
                </a:solidFill>
              </a:rPr>
            </a:br>
            <a:r>
              <a:rPr lang="en-US" altLang="zh-CN" sz="3600">
                <a:solidFill>
                  <a:schemeClr val="bg2"/>
                </a:solidFill>
                <a:latin typeface="Arial" panose="020B0604020202020204" pitchFamily="34" charset="0"/>
              </a:rPr>
              <a:t>(data filter)</a:t>
            </a:r>
          </a:p>
        </p:txBody>
      </p:sp>
      <p:sp>
        <p:nvSpPr>
          <p:cNvPr id="492547" name="Rectangle 1027"/>
          <p:cNvSpPr>
            <a:spLocks noGrp="1" noChangeArrowheads="1"/>
          </p:cNvSpPr>
          <p:nvPr>
            <p:ph type="body" idx="1"/>
          </p:nvPr>
        </p:nvSpPr>
        <p:spPr>
          <a:xfrm>
            <a:off x="107504" y="1700213"/>
            <a:ext cx="8856984" cy="4609107"/>
          </a:xfrm>
        </p:spPr>
        <p:txBody>
          <a:bodyPr/>
          <a:lstStyle/>
          <a:p>
            <a:pPr marL="0" indent="720000" algn="just">
              <a:spcBef>
                <a:spcPct val="24000"/>
              </a:spcBef>
              <a:defRPr/>
            </a:pPr>
            <a:r>
              <a:rPr lang="zh-CN" altLang="en-US" sz="2800" dirty="0">
                <a:solidFill>
                  <a:schemeClr val="bg2"/>
                </a:solidFill>
              </a:rPr>
              <a:t>根据需要找出符合特定条件或目的的某类数据。</a:t>
            </a:r>
            <a:endParaRPr lang="en-US" altLang="zh-CN" sz="2800" dirty="0">
              <a:solidFill>
                <a:schemeClr val="bg2"/>
              </a:solidFill>
            </a:endParaRPr>
          </a:p>
          <a:p>
            <a:pPr marL="0" indent="720000" algn="just">
              <a:spcBef>
                <a:spcPct val="24000"/>
              </a:spcBef>
              <a:defRPr/>
            </a:pPr>
            <a:endParaRPr lang="en-US" altLang="zh-CN" sz="2800" dirty="0">
              <a:solidFill>
                <a:schemeClr val="bg2"/>
              </a:solidFill>
            </a:endParaRPr>
          </a:p>
          <a:p>
            <a:pPr marL="0" indent="720000" algn="just">
              <a:spcBef>
                <a:spcPct val="24000"/>
              </a:spcBef>
              <a:defRPr/>
            </a:pPr>
            <a:r>
              <a:rPr lang="zh-CN" altLang="en-US" dirty="0">
                <a:solidFill>
                  <a:schemeClr val="bg2"/>
                </a:solidFill>
              </a:rPr>
              <a:t>数据筛选的内容</a:t>
            </a:r>
          </a:p>
          <a:p>
            <a:pPr marL="1219200" lvl="1" indent="-533400" algn="just">
              <a:spcBef>
                <a:spcPct val="24000"/>
              </a:spcBef>
              <a:buSzPct val="120000"/>
              <a:buFont typeface="Wingdings" panose="05000000000000000000" pitchFamily="2" charset="2"/>
              <a:buChar char="§"/>
              <a:defRPr/>
            </a:pPr>
            <a:r>
              <a:rPr lang="zh-CN" altLang="en-US" dirty="0">
                <a:solidFill>
                  <a:schemeClr val="bg2"/>
                </a:solidFill>
              </a:rPr>
              <a:t>将某些不符合要求的数据或有明显错误的数据予以剔除。</a:t>
            </a:r>
          </a:p>
          <a:p>
            <a:pPr marL="1219200" lvl="1" indent="-533400" algn="just">
              <a:spcBef>
                <a:spcPct val="24000"/>
              </a:spcBef>
              <a:buSzPct val="120000"/>
              <a:buFont typeface="Wingdings" panose="05000000000000000000" pitchFamily="2" charset="2"/>
              <a:buChar char="§"/>
              <a:defRPr/>
            </a:pPr>
            <a:r>
              <a:rPr lang="zh-CN" altLang="en-US" dirty="0">
                <a:solidFill>
                  <a:schemeClr val="bg2"/>
                </a:solidFill>
              </a:rPr>
              <a:t>将符合某种特定条件的数据筛选出来，而不符合特定条件的数据予以剔除。</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2547">
                                            <p:txEl>
                                              <p:pRg st="0" end="0"/>
                                            </p:txEl>
                                          </p:spTgt>
                                        </p:tgtEl>
                                        <p:attrNameLst>
                                          <p:attrName>style.visibility</p:attrName>
                                        </p:attrNameLst>
                                      </p:cBhvr>
                                      <p:to>
                                        <p:strVal val="visible"/>
                                      </p:to>
                                    </p:set>
                                    <p:animEffect transition="in" filter="wipe(left)">
                                      <p:cBhvr>
                                        <p:cTn id="7" dur="500"/>
                                        <p:tgtEl>
                                          <p:spTgt spid="492547">
                                            <p:txEl>
                                              <p:pRg st="0" end="0"/>
                                            </p:txEl>
                                          </p:spTgt>
                                        </p:tgtEl>
                                      </p:cBhvr>
                                    </p:animEffect>
                                  </p:childTnLst>
                                  <p:subTnLst>
                                    <p:animClr clrSpc="rgb" dir="cw">
                                      <p:cBhvr override="childStyle">
                                        <p:cTn dur="1" fill="hold" display="0" masterRel="nextClick" afterEffect="1"/>
                                        <p:tgtEl>
                                          <p:spTgt spid="492547">
                                            <p:txEl>
                                              <p:pRg st="0" end="0"/>
                                            </p:txEl>
                                          </p:spTgt>
                                        </p:tgtEl>
                                        <p:attrNameLst>
                                          <p:attrName>ppt_c</p:attrName>
                                        </p:attrNameLst>
                                      </p:cBhvr>
                                      <p:to>
                                        <a:schemeClr val="folHlink"/>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2547">
                                            <p:txEl>
                                              <p:pRg st="2" end="2"/>
                                            </p:txEl>
                                          </p:spTgt>
                                        </p:tgtEl>
                                        <p:attrNameLst>
                                          <p:attrName>style.visibility</p:attrName>
                                        </p:attrNameLst>
                                      </p:cBhvr>
                                      <p:to>
                                        <p:strVal val="visible"/>
                                      </p:to>
                                    </p:set>
                                    <p:animEffect transition="in" filter="wipe(left)">
                                      <p:cBhvr>
                                        <p:cTn id="12" dur="500"/>
                                        <p:tgtEl>
                                          <p:spTgt spid="492547">
                                            <p:txEl>
                                              <p:pRg st="2" end="2"/>
                                            </p:txEl>
                                          </p:spTgt>
                                        </p:tgtEl>
                                      </p:cBhvr>
                                    </p:animEffect>
                                  </p:childTnLst>
                                  <p:subTnLst>
                                    <p:animClr clrSpc="rgb" dir="cw">
                                      <p:cBhvr override="childStyle">
                                        <p:cTn dur="1" fill="hold" display="0" masterRel="nextClick" afterEffect="1"/>
                                        <p:tgtEl>
                                          <p:spTgt spid="492547">
                                            <p:txEl>
                                              <p:pRg st="2" end="2"/>
                                            </p:txEl>
                                          </p:spTgt>
                                        </p:tgtEl>
                                        <p:attrNameLst>
                                          <p:attrName>ppt_c</p:attrName>
                                        </p:attrNameLst>
                                      </p:cBhvr>
                                      <p:to>
                                        <a:schemeClr val="folHlink"/>
                                      </p:to>
                                    </p:animClr>
                                  </p:subTnLst>
                                </p:cTn>
                              </p:par>
                              <p:par>
                                <p:cTn id="13" presetID="22" presetClass="entr" presetSubtype="8" fill="hold" grpId="0" nodeType="withEffect">
                                  <p:stCondLst>
                                    <p:cond delay="0"/>
                                  </p:stCondLst>
                                  <p:childTnLst>
                                    <p:set>
                                      <p:cBhvr>
                                        <p:cTn id="14" dur="1" fill="hold">
                                          <p:stCondLst>
                                            <p:cond delay="0"/>
                                          </p:stCondLst>
                                        </p:cTn>
                                        <p:tgtEl>
                                          <p:spTgt spid="492547">
                                            <p:txEl>
                                              <p:pRg st="3" end="3"/>
                                            </p:txEl>
                                          </p:spTgt>
                                        </p:tgtEl>
                                        <p:attrNameLst>
                                          <p:attrName>style.visibility</p:attrName>
                                        </p:attrNameLst>
                                      </p:cBhvr>
                                      <p:to>
                                        <p:strVal val="visible"/>
                                      </p:to>
                                    </p:set>
                                    <p:animEffect transition="in" filter="wipe(left)">
                                      <p:cBhvr>
                                        <p:cTn id="15" dur="500"/>
                                        <p:tgtEl>
                                          <p:spTgt spid="492547">
                                            <p:txEl>
                                              <p:pRg st="3" end="3"/>
                                            </p:txEl>
                                          </p:spTgt>
                                        </p:tgtEl>
                                      </p:cBhvr>
                                    </p:animEffect>
                                  </p:childTnLst>
                                  <p:subTnLst>
                                    <p:animClr clrSpc="rgb" dir="cw">
                                      <p:cBhvr override="childStyle">
                                        <p:cTn dur="1" fill="hold" display="0" masterRel="nextClick" afterEffect="1"/>
                                        <p:tgtEl>
                                          <p:spTgt spid="492547">
                                            <p:txEl>
                                              <p:pRg st="3" end="3"/>
                                            </p:txEl>
                                          </p:spTgt>
                                        </p:tgtEl>
                                        <p:attrNameLst>
                                          <p:attrName>ppt_c</p:attrName>
                                        </p:attrNameLst>
                                      </p:cBhvr>
                                      <p:to>
                                        <a:schemeClr val="folHlink"/>
                                      </p:to>
                                    </p:animClr>
                                  </p:subTnLst>
                                </p:cTn>
                              </p:par>
                              <p:par>
                                <p:cTn id="16" presetID="22" presetClass="entr" presetSubtype="8" fill="hold" grpId="0" nodeType="withEffect">
                                  <p:stCondLst>
                                    <p:cond delay="0"/>
                                  </p:stCondLst>
                                  <p:childTnLst>
                                    <p:set>
                                      <p:cBhvr>
                                        <p:cTn id="17" dur="1" fill="hold">
                                          <p:stCondLst>
                                            <p:cond delay="0"/>
                                          </p:stCondLst>
                                        </p:cTn>
                                        <p:tgtEl>
                                          <p:spTgt spid="492547">
                                            <p:txEl>
                                              <p:pRg st="4" end="4"/>
                                            </p:txEl>
                                          </p:spTgt>
                                        </p:tgtEl>
                                        <p:attrNameLst>
                                          <p:attrName>style.visibility</p:attrName>
                                        </p:attrNameLst>
                                      </p:cBhvr>
                                      <p:to>
                                        <p:strVal val="visible"/>
                                      </p:to>
                                    </p:set>
                                    <p:animEffect transition="in" filter="wipe(left)">
                                      <p:cBhvr>
                                        <p:cTn id="18" dur="500"/>
                                        <p:tgtEl>
                                          <p:spTgt spid="492547">
                                            <p:txEl>
                                              <p:pRg st="4" end="4"/>
                                            </p:txEl>
                                          </p:spTgt>
                                        </p:tgtEl>
                                      </p:cBhvr>
                                    </p:animEffect>
                                  </p:childTnLst>
                                  <p:subTnLst>
                                    <p:animClr clrSpc="rgb" dir="cw">
                                      <p:cBhvr override="childStyle">
                                        <p:cTn dur="1" fill="hold" display="0" masterRel="nextClick" afterEffect="1"/>
                                        <p:tgtEl>
                                          <p:spTgt spid="492547">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47"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883" name="Rectangle 3"/>
          <p:cNvSpPr>
            <a:spLocks noGrp="1" noChangeArrowheads="1"/>
          </p:cNvSpPr>
          <p:nvPr>
            <p:ph type="body" idx="1"/>
          </p:nvPr>
        </p:nvSpPr>
        <p:spPr>
          <a:xfrm>
            <a:off x="457200" y="1553592"/>
            <a:ext cx="8229600" cy="4495800"/>
          </a:xfrm>
        </p:spPr>
        <p:txBody>
          <a:bodyPr/>
          <a:lstStyle/>
          <a:p>
            <a:pPr marL="609600" indent="-609600" algn="just">
              <a:spcBef>
                <a:spcPct val="24000"/>
              </a:spcBef>
              <a:buSzPct val="120000"/>
              <a:buFont typeface="Wingdings" panose="05000000000000000000" pitchFamily="2" charset="2"/>
              <a:buNone/>
              <a:defRPr/>
            </a:pPr>
            <a:r>
              <a:rPr lang="en-US" altLang="zh-CN" sz="4000" b="1" dirty="0">
                <a:solidFill>
                  <a:schemeClr val="bg2"/>
                </a:solidFill>
                <a:sym typeface="Wingdings" panose="05000000000000000000" pitchFamily="2" charset="2"/>
              </a:rPr>
              <a:t></a:t>
            </a:r>
            <a:r>
              <a:rPr lang="zh-CN" altLang="en-US" b="1" dirty="0">
                <a:solidFill>
                  <a:schemeClr val="bg2"/>
                </a:solidFill>
              </a:rPr>
              <a:t>用</a:t>
            </a:r>
            <a:r>
              <a:rPr lang="en-US" altLang="zh-CN" b="1" dirty="0">
                <a:solidFill>
                  <a:schemeClr val="bg2"/>
                </a:solidFill>
              </a:rPr>
              <a:t>Excel</a:t>
            </a:r>
            <a:r>
              <a:rPr lang="zh-CN" altLang="en-US" b="1" dirty="0">
                <a:solidFill>
                  <a:schemeClr val="bg2"/>
                </a:solidFill>
              </a:rPr>
              <a:t>进行数据筛选</a:t>
            </a:r>
            <a:endParaRPr lang="en-US" altLang="zh-CN" b="1" dirty="0">
              <a:solidFill>
                <a:schemeClr val="bg2"/>
              </a:solidFill>
            </a:endParaRPr>
          </a:p>
          <a:p>
            <a:pPr marL="609600" indent="-609600" algn="just">
              <a:spcBef>
                <a:spcPct val="24000"/>
              </a:spcBef>
              <a:buSzPct val="120000"/>
              <a:buFont typeface="Wingdings" panose="05000000000000000000" pitchFamily="2" charset="2"/>
              <a:buNone/>
              <a:defRPr/>
            </a:pPr>
            <a:endParaRPr lang="en-US" altLang="zh-CN" b="1" dirty="0">
              <a:solidFill>
                <a:schemeClr val="bg2"/>
              </a:solidFill>
            </a:endParaRPr>
          </a:p>
          <a:p>
            <a:pPr marL="0" indent="720000">
              <a:spcBef>
                <a:spcPts val="0"/>
              </a:spcBef>
              <a:buSzPct val="120000"/>
              <a:buFont typeface="Wingdings" panose="05000000000000000000" pitchFamily="2" charset="2"/>
              <a:buNone/>
              <a:defRPr/>
            </a:pPr>
            <a:r>
              <a:rPr lang="zh-CN" altLang="en-US" b="1" dirty="0">
                <a:solidFill>
                  <a:schemeClr val="bg2"/>
                </a:solidFill>
              </a:rPr>
              <a:t>见教材</a:t>
            </a:r>
            <a:r>
              <a:rPr lang="en-US" altLang="zh-CN" b="1" dirty="0">
                <a:solidFill>
                  <a:schemeClr val="bg2"/>
                </a:solidFill>
              </a:rPr>
              <a:t>P37-P39</a:t>
            </a:r>
            <a:r>
              <a:rPr lang="zh-CN" altLang="en-US" b="1" dirty="0">
                <a:solidFill>
                  <a:schemeClr val="bg2"/>
                </a:solidFill>
              </a:rPr>
              <a:t>，</a:t>
            </a:r>
            <a:r>
              <a:rPr lang="en-US" altLang="zh-CN" b="1" dirty="0">
                <a:solidFill>
                  <a:schemeClr val="bg2"/>
                </a:solidFill>
              </a:rPr>
              <a:t>Excel</a:t>
            </a:r>
            <a:r>
              <a:rPr lang="zh-CN" altLang="en-US" b="1" dirty="0">
                <a:solidFill>
                  <a:schemeClr val="bg2"/>
                </a:solidFill>
              </a:rPr>
              <a:t>中自动筛选与高级筛选的使用方法</a:t>
            </a:r>
            <a:endParaRPr lang="en-US" altLang="zh-CN" b="1" dirty="0">
              <a:solidFill>
                <a:schemeClr val="bg2"/>
              </a:solidFill>
            </a:endParaRPr>
          </a:p>
          <a:p>
            <a:pPr marL="0" indent="720000">
              <a:spcBef>
                <a:spcPts val="0"/>
              </a:spcBef>
              <a:buSzPct val="120000"/>
              <a:buFont typeface="Wingdings" panose="05000000000000000000" pitchFamily="2" charset="2"/>
              <a:buNone/>
              <a:defRPr/>
            </a:pPr>
            <a:r>
              <a:rPr lang="zh-CN" altLang="en-US" b="1" dirty="0">
                <a:solidFill>
                  <a:schemeClr val="bg2"/>
                </a:solidFill>
              </a:rPr>
              <a:t>自动筛选：筛选条件简单，</a:t>
            </a:r>
            <a:endParaRPr lang="en-US" altLang="zh-CN" b="1" dirty="0">
              <a:solidFill>
                <a:schemeClr val="bg2"/>
              </a:solidFill>
            </a:endParaRPr>
          </a:p>
          <a:p>
            <a:pPr marL="0" indent="720000">
              <a:spcBef>
                <a:spcPts val="0"/>
              </a:spcBef>
              <a:buSzPct val="120000"/>
              <a:buFont typeface="Wingdings" panose="05000000000000000000" pitchFamily="2" charset="2"/>
              <a:buNone/>
              <a:defRPr/>
            </a:pPr>
            <a:endParaRPr lang="en-US" altLang="zh-CN" b="1" dirty="0">
              <a:solidFill>
                <a:schemeClr val="bg2"/>
              </a:solidFill>
            </a:endParaRPr>
          </a:p>
          <a:p>
            <a:pPr marL="0" indent="720000">
              <a:spcBef>
                <a:spcPts val="0"/>
              </a:spcBef>
              <a:buSzPct val="120000"/>
              <a:buFont typeface="Wingdings" panose="05000000000000000000" pitchFamily="2" charset="2"/>
              <a:buNone/>
              <a:defRPr/>
            </a:pPr>
            <a:r>
              <a:rPr lang="zh-CN" altLang="en-US" b="1" dirty="0">
                <a:solidFill>
                  <a:schemeClr val="bg2"/>
                </a:solidFill>
              </a:rPr>
              <a:t>高级筛选：需要定义条件表达式</a:t>
            </a:r>
            <a:endParaRPr lang="en-US" altLang="zh-CN" b="1" dirty="0">
              <a:solidFill>
                <a:schemeClr val="bg2"/>
              </a:solidFill>
            </a:endParaRPr>
          </a:p>
          <a:p>
            <a:pPr marL="0" indent="720000">
              <a:spcBef>
                <a:spcPts val="0"/>
              </a:spcBef>
              <a:buSzPct val="120000"/>
              <a:buFont typeface="Wingdings" panose="05000000000000000000" pitchFamily="2" charset="2"/>
              <a:buNone/>
              <a:defRPr/>
            </a:pPr>
            <a:endParaRPr lang="zh-CN" altLang="en-US" b="1" dirty="0">
              <a:solidFill>
                <a:schemeClr val="bg2"/>
              </a:solidFill>
            </a:endParaRPr>
          </a:p>
          <a:p>
            <a:pPr marL="609600" indent="-609600" algn="ctr">
              <a:spcBef>
                <a:spcPct val="24000"/>
              </a:spcBef>
              <a:buSzPct val="120000"/>
              <a:buFont typeface="Wingdings" panose="05000000000000000000" pitchFamily="2" charset="2"/>
              <a:buNone/>
              <a:defRPr/>
            </a:pPr>
            <a:r>
              <a:rPr lang="zh-CN" altLang="en-US" sz="3400" b="1" dirty="0">
                <a:solidFill>
                  <a:schemeClr val="bg2"/>
                </a:solidFill>
                <a:latin typeface="Times New Roman" panose="02020603050405020304" pitchFamily="18" charset="0"/>
                <a:cs typeface="Times New Roman" panose="02020603050405020304" pitchFamily="18" charset="0"/>
              </a:rPr>
              <a:t> </a:t>
            </a:r>
            <a:endParaRPr lang="zh-CN" altLang="en-US" sz="3400" dirty="0">
              <a:solidFill>
                <a:schemeClr val="bg2"/>
              </a:solidFill>
            </a:endParaRPr>
          </a:p>
        </p:txBody>
      </p:sp>
      <p:sp>
        <p:nvSpPr>
          <p:cNvPr id="378887" name="Rectangle 7"/>
          <p:cNvSpPr>
            <a:spLocks noGrp="1" noChangeArrowheads="1"/>
          </p:cNvSpPr>
          <p:nvPr>
            <p:ph type="title"/>
          </p:nvPr>
        </p:nvSpPr>
        <p:spPr>
          <a:xfrm>
            <a:off x="1181100" y="237108"/>
            <a:ext cx="6781800" cy="1143000"/>
          </a:xfrm>
        </p:spPr>
        <p:txBody>
          <a:bodyPr/>
          <a:lstStyle/>
          <a:p>
            <a:pPr>
              <a:defRPr/>
            </a:pPr>
            <a:r>
              <a:rPr lang="zh-CN" altLang="en-US" sz="4000" dirty="0">
                <a:solidFill>
                  <a:schemeClr val="bg2"/>
                </a:solidFill>
              </a:rPr>
              <a:t>数据筛选实现</a:t>
            </a:r>
            <a:endParaRPr lang="en-US" altLang="zh-CN" sz="3600" dirty="0">
              <a:solidFill>
                <a:schemeClr val="bg2"/>
              </a:solidFill>
              <a:latin typeface="Arial" panose="020B0604020202020204" pitchFamily="34" charset="0"/>
            </a:endParaRPr>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a:xfrm>
            <a:off x="1181100" y="322412"/>
            <a:ext cx="6781800" cy="1066800"/>
          </a:xfrm>
        </p:spPr>
        <p:txBody>
          <a:bodyPr/>
          <a:lstStyle/>
          <a:p>
            <a:pPr>
              <a:defRPr/>
            </a:pPr>
            <a:r>
              <a:rPr lang="zh-CN" altLang="en-US" sz="4000" dirty="0">
                <a:solidFill>
                  <a:schemeClr val="bg2"/>
                </a:solidFill>
              </a:rPr>
              <a:t>数据排序</a:t>
            </a:r>
            <a:r>
              <a:rPr lang="en-US" altLang="zh-CN" sz="3600" dirty="0">
                <a:solidFill>
                  <a:schemeClr val="bg2"/>
                </a:solidFill>
                <a:latin typeface="Arial" panose="020B0604020202020204" pitchFamily="34" charset="0"/>
              </a:rPr>
              <a:t>(data rank)</a:t>
            </a:r>
          </a:p>
        </p:txBody>
      </p:sp>
      <p:sp>
        <p:nvSpPr>
          <p:cNvPr id="463875" name="Rectangle 3"/>
          <p:cNvSpPr>
            <a:spLocks noGrp="1" noChangeArrowheads="1"/>
          </p:cNvSpPr>
          <p:nvPr>
            <p:ph type="body" idx="1"/>
          </p:nvPr>
        </p:nvSpPr>
        <p:spPr>
          <a:xfrm>
            <a:off x="430560" y="1399456"/>
            <a:ext cx="8282880" cy="4393083"/>
          </a:xfrm>
        </p:spPr>
        <p:txBody>
          <a:bodyPr/>
          <a:lstStyle/>
          <a:p>
            <a:pPr marL="0" indent="0" algn="just">
              <a:spcBef>
                <a:spcPct val="24000"/>
              </a:spcBef>
              <a:defRPr/>
            </a:pPr>
            <a:endParaRPr lang="en-US" altLang="zh-CN" dirty="0">
              <a:solidFill>
                <a:schemeClr val="bg2"/>
              </a:solidFill>
            </a:endParaRPr>
          </a:p>
          <a:p>
            <a:pPr marL="0" indent="0" algn="just">
              <a:spcBef>
                <a:spcPct val="24000"/>
              </a:spcBef>
              <a:defRPr/>
            </a:pPr>
            <a:r>
              <a:rPr lang="en-US" altLang="zh-CN" dirty="0">
                <a:solidFill>
                  <a:schemeClr val="bg2"/>
                </a:solidFill>
              </a:rPr>
              <a:t>	</a:t>
            </a:r>
            <a:r>
              <a:rPr lang="zh-CN" altLang="en-US" dirty="0">
                <a:solidFill>
                  <a:schemeClr val="bg2"/>
                </a:solidFill>
              </a:rPr>
              <a:t>数据排序指的是按一定顺序将数据排列，以发现一些明显的特征或趋势，找到解决问题的线索。</a:t>
            </a:r>
          </a:p>
          <a:p>
            <a:pPr marL="609600" indent="-609600" algn="just">
              <a:spcBef>
                <a:spcPct val="24000"/>
              </a:spcBef>
              <a:buFontTx/>
              <a:buAutoNum type="arabicPeriod"/>
              <a:defRPr/>
            </a:pPr>
            <a:r>
              <a:rPr lang="zh-CN" altLang="en-US" dirty="0">
                <a:solidFill>
                  <a:schemeClr val="bg2"/>
                </a:solidFill>
              </a:rPr>
              <a:t>排序有助于对数据检查纠错，以及为重新归类或分组等提供依据。</a:t>
            </a:r>
          </a:p>
          <a:p>
            <a:pPr marL="609600" indent="-609600" algn="just">
              <a:spcBef>
                <a:spcPct val="24000"/>
              </a:spcBef>
              <a:buFontTx/>
              <a:buAutoNum type="arabicPeriod"/>
              <a:defRPr/>
            </a:pPr>
            <a:r>
              <a:rPr lang="zh-CN" altLang="en-US" dirty="0">
                <a:solidFill>
                  <a:schemeClr val="bg2"/>
                </a:solidFill>
              </a:rPr>
              <a:t>在某些场合，排序本身就是分析的目的之一。</a:t>
            </a:r>
          </a:p>
          <a:p>
            <a:pPr marL="609600" indent="-609600" algn="just">
              <a:spcBef>
                <a:spcPct val="24000"/>
              </a:spcBef>
              <a:buFontTx/>
              <a:buAutoNum type="arabicPeriod"/>
              <a:defRPr/>
            </a:pPr>
            <a:r>
              <a:rPr lang="zh-CN" altLang="en-US" dirty="0">
                <a:solidFill>
                  <a:schemeClr val="bg2"/>
                </a:solidFill>
              </a:rPr>
              <a:t>排序可借助于计算机完成。</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3875">
                                            <p:txEl>
                                              <p:pRg st="1" end="1"/>
                                            </p:txEl>
                                          </p:spTgt>
                                        </p:tgtEl>
                                        <p:attrNameLst>
                                          <p:attrName>style.visibility</p:attrName>
                                        </p:attrNameLst>
                                      </p:cBhvr>
                                      <p:to>
                                        <p:strVal val="visible"/>
                                      </p:to>
                                    </p:set>
                                    <p:animEffect transition="in" filter="wipe(left)">
                                      <p:cBhvr>
                                        <p:cTn id="7" dur="500"/>
                                        <p:tgtEl>
                                          <p:spTgt spid="463875">
                                            <p:txEl>
                                              <p:pRg st="1" end="1"/>
                                            </p:txEl>
                                          </p:spTgt>
                                        </p:tgtEl>
                                      </p:cBhvr>
                                    </p:animEffect>
                                  </p:childTnLst>
                                  <p:subTnLst>
                                    <p:animClr clrSpc="rgb" dir="cw">
                                      <p:cBhvr override="childStyle">
                                        <p:cTn dur="1" fill="hold" display="0" masterRel="nextClick" afterEffect="1"/>
                                        <p:tgtEl>
                                          <p:spTgt spid="463875">
                                            <p:txEl>
                                              <p:pRg st="1" end="1"/>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3875">
                                            <p:txEl>
                                              <p:pRg st="2" end="2"/>
                                            </p:txEl>
                                          </p:spTgt>
                                        </p:tgtEl>
                                        <p:attrNameLst>
                                          <p:attrName>style.visibility</p:attrName>
                                        </p:attrNameLst>
                                      </p:cBhvr>
                                      <p:to>
                                        <p:strVal val="visible"/>
                                      </p:to>
                                    </p:set>
                                    <p:animEffect transition="in" filter="wipe(left)">
                                      <p:cBhvr>
                                        <p:cTn id="12" dur="500"/>
                                        <p:tgtEl>
                                          <p:spTgt spid="463875">
                                            <p:txEl>
                                              <p:pRg st="2" end="2"/>
                                            </p:txEl>
                                          </p:spTgt>
                                        </p:tgtEl>
                                      </p:cBhvr>
                                    </p:animEffect>
                                  </p:childTnLst>
                                  <p:subTnLst>
                                    <p:animClr clrSpc="rgb" dir="cw">
                                      <p:cBhvr override="childStyle">
                                        <p:cTn dur="1" fill="hold" display="0" masterRel="nextClick" afterEffect="1"/>
                                        <p:tgtEl>
                                          <p:spTgt spid="463875">
                                            <p:txEl>
                                              <p:pRg st="2" end="2"/>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3875">
                                            <p:txEl>
                                              <p:pRg st="3" end="3"/>
                                            </p:txEl>
                                          </p:spTgt>
                                        </p:tgtEl>
                                        <p:attrNameLst>
                                          <p:attrName>style.visibility</p:attrName>
                                        </p:attrNameLst>
                                      </p:cBhvr>
                                      <p:to>
                                        <p:strVal val="visible"/>
                                      </p:to>
                                    </p:set>
                                    <p:animEffect transition="in" filter="wipe(left)">
                                      <p:cBhvr>
                                        <p:cTn id="17" dur="500"/>
                                        <p:tgtEl>
                                          <p:spTgt spid="463875">
                                            <p:txEl>
                                              <p:pRg st="3" end="3"/>
                                            </p:txEl>
                                          </p:spTgt>
                                        </p:tgtEl>
                                      </p:cBhvr>
                                    </p:animEffect>
                                  </p:childTnLst>
                                  <p:subTnLst>
                                    <p:animClr clrSpc="rgb" dir="cw">
                                      <p:cBhvr override="childStyle">
                                        <p:cTn dur="1" fill="hold" display="0" masterRel="nextClick" afterEffect="1"/>
                                        <p:tgtEl>
                                          <p:spTgt spid="463875">
                                            <p:txEl>
                                              <p:pRg st="3" end="3"/>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3875">
                                            <p:txEl>
                                              <p:pRg st="4" end="4"/>
                                            </p:txEl>
                                          </p:spTgt>
                                        </p:tgtEl>
                                        <p:attrNameLst>
                                          <p:attrName>style.visibility</p:attrName>
                                        </p:attrNameLst>
                                      </p:cBhvr>
                                      <p:to>
                                        <p:strVal val="visible"/>
                                      </p:to>
                                    </p:set>
                                    <p:animEffect transition="in" filter="wipe(left)">
                                      <p:cBhvr>
                                        <p:cTn id="22" dur="500"/>
                                        <p:tgtEl>
                                          <p:spTgt spid="463875">
                                            <p:txEl>
                                              <p:pRg st="4" end="4"/>
                                            </p:txEl>
                                          </p:spTgt>
                                        </p:tgtEl>
                                      </p:cBhvr>
                                    </p:animEffect>
                                  </p:childTnLst>
                                  <p:subTnLst>
                                    <p:animClr clrSpc="rgb" dir="cw">
                                      <p:cBhvr override="childStyle">
                                        <p:cTn dur="1" fill="hold" display="0" masterRel="nextClick" afterEffect="1"/>
                                        <p:tgtEl>
                                          <p:spTgt spid="463875">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1181100" y="404664"/>
            <a:ext cx="6781800" cy="1066800"/>
          </a:xfrm>
        </p:spPr>
        <p:txBody>
          <a:bodyPr/>
          <a:lstStyle/>
          <a:p>
            <a:pPr>
              <a:defRPr/>
            </a:pPr>
            <a:r>
              <a:rPr lang="zh-CN" altLang="en-US" sz="4000" dirty="0">
                <a:solidFill>
                  <a:schemeClr val="bg2"/>
                </a:solidFill>
                <a:latin typeface="Arial" panose="020B0604020202020204" pitchFamily="34" charset="0"/>
              </a:rPr>
              <a:t>数据排序</a:t>
            </a:r>
            <a:r>
              <a:rPr lang="en-US" altLang="zh-CN" sz="3600" dirty="0">
                <a:solidFill>
                  <a:schemeClr val="bg2"/>
                </a:solidFill>
                <a:latin typeface="Arial" panose="020B0604020202020204" pitchFamily="34" charset="0"/>
              </a:rPr>
              <a:t>(</a:t>
            </a:r>
            <a:r>
              <a:rPr lang="zh-CN" altLang="en-US" sz="3600" dirty="0">
                <a:solidFill>
                  <a:schemeClr val="bg2"/>
                </a:solidFill>
                <a:latin typeface="Arial" panose="020B0604020202020204" pitchFamily="34" charset="0"/>
              </a:rPr>
              <a:t>方法</a:t>
            </a:r>
            <a:r>
              <a:rPr lang="en-US" altLang="zh-CN" sz="3600" dirty="0">
                <a:solidFill>
                  <a:schemeClr val="bg2"/>
                </a:solidFill>
                <a:latin typeface="Arial" panose="020B0604020202020204" pitchFamily="34" charset="0"/>
              </a:rPr>
              <a:t>)</a:t>
            </a:r>
          </a:p>
        </p:txBody>
      </p:sp>
      <p:sp>
        <p:nvSpPr>
          <p:cNvPr id="382979" name="Rectangle 3"/>
          <p:cNvSpPr>
            <a:spLocks noGrp="1" noChangeArrowheads="1"/>
          </p:cNvSpPr>
          <p:nvPr>
            <p:ph type="body" idx="1"/>
          </p:nvPr>
        </p:nvSpPr>
        <p:spPr>
          <a:xfrm>
            <a:off x="457200" y="1700213"/>
            <a:ext cx="8229600" cy="4471987"/>
          </a:xfrm>
        </p:spPr>
        <p:txBody>
          <a:bodyPr/>
          <a:lstStyle/>
          <a:p>
            <a:pPr marL="609600" indent="-609600" algn="just">
              <a:lnSpc>
                <a:spcPct val="90000"/>
              </a:lnSpc>
              <a:spcBef>
                <a:spcPct val="24000"/>
              </a:spcBef>
              <a:buFontTx/>
              <a:buAutoNum type="arabicPeriod"/>
              <a:defRPr/>
            </a:pPr>
            <a:r>
              <a:rPr lang="zh-CN" altLang="en-US" sz="3000" dirty="0">
                <a:solidFill>
                  <a:schemeClr val="bg2"/>
                </a:solidFill>
              </a:rPr>
              <a:t>分类数据的排序</a:t>
            </a:r>
          </a:p>
          <a:p>
            <a:pPr marL="1219200" lvl="1" indent="-533400" algn="just">
              <a:lnSpc>
                <a:spcPct val="90000"/>
              </a:lnSpc>
              <a:spcBef>
                <a:spcPct val="24000"/>
              </a:spcBef>
              <a:buSzPct val="120000"/>
              <a:buFont typeface="Wingdings" panose="05000000000000000000" pitchFamily="2" charset="2"/>
              <a:buChar char="§"/>
              <a:defRPr/>
            </a:pPr>
            <a:r>
              <a:rPr lang="zh-CN" altLang="en-US" sz="2600" dirty="0">
                <a:solidFill>
                  <a:schemeClr val="bg2"/>
                </a:solidFill>
                <a:latin typeface="Times New Roman" panose="02020603050405020304" pitchFamily="18" charset="0"/>
              </a:rPr>
              <a:t>字母型数据，排序有升序降序之分，但习惯上用升序。</a:t>
            </a:r>
          </a:p>
          <a:p>
            <a:pPr marL="1219200" lvl="1" indent="-533400" algn="just">
              <a:lnSpc>
                <a:spcPct val="90000"/>
              </a:lnSpc>
              <a:spcBef>
                <a:spcPct val="24000"/>
              </a:spcBef>
              <a:buSzPct val="120000"/>
              <a:buFont typeface="Wingdings" panose="05000000000000000000" pitchFamily="2" charset="2"/>
              <a:buChar char="§"/>
              <a:defRPr/>
            </a:pPr>
            <a:r>
              <a:rPr lang="zh-CN" altLang="en-US" sz="2600" dirty="0">
                <a:solidFill>
                  <a:schemeClr val="bg2"/>
                </a:solidFill>
                <a:latin typeface="Times New Roman" panose="02020603050405020304" pitchFamily="18" charset="0"/>
              </a:rPr>
              <a:t>汉字型数据，可按汉字的首位拼音字母排列，也可按笔画排序，其中也有笔画多少的升序降序之分。</a:t>
            </a:r>
          </a:p>
          <a:p>
            <a:pPr marL="609600" indent="-609600" algn="just">
              <a:lnSpc>
                <a:spcPct val="90000"/>
              </a:lnSpc>
              <a:spcBef>
                <a:spcPct val="24000"/>
              </a:spcBef>
              <a:buFontTx/>
              <a:buAutoNum type="arabicPeriod" startAt="2"/>
              <a:defRPr/>
            </a:pPr>
            <a:r>
              <a:rPr lang="zh-CN" altLang="en-US" sz="3000" dirty="0">
                <a:solidFill>
                  <a:schemeClr val="bg2"/>
                </a:solidFill>
              </a:rPr>
              <a:t>数值型数据的排序</a:t>
            </a:r>
          </a:p>
          <a:p>
            <a:pPr marL="1219200" lvl="1" indent="-533400" algn="just">
              <a:lnSpc>
                <a:spcPct val="90000"/>
              </a:lnSpc>
              <a:spcBef>
                <a:spcPct val="24000"/>
              </a:spcBef>
              <a:defRPr/>
            </a:pPr>
            <a:r>
              <a:rPr lang="zh-CN" altLang="en-US" sz="2600" dirty="0">
                <a:solidFill>
                  <a:schemeClr val="bg2"/>
                </a:solidFill>
                <a:latin typeface="Times New Roman" panose="02020603050405020304" pitchFamily="18" charset="0"/>
              </a:rPr>
              <a:t>递增排序：设一组数据为</a:t>
            </a:r>
            <a:r>
              <a:rPr lang="en-US" altLang="zh-CN" sz="2600" i="1" dirty="0">
                <a:solidFill>
                  <a:schemeClr val="bg2"/>
                </a:solidFill>
                <a:latin typeface="Times New Roman" panose="02020603050405020304" pitchFamily="18" charset="0"/>
              </a:rPr>
              <a:t>x</a:t>
            </a:r>
            <a:r>
              <a:rPr lang="en-US" altLang="zh-CN" sz="2600" baseline="-30000" dirty="0">
                <a:solidFill>
                  <a:schemeClr val="bg2"/>
                </a:solidFill>
                <a:latin typeface="Times New Roman" panose="02020603050405020304" pitchFamily="18" charset="0"/>
              </a:rPr>
              <a:t>1</a:t>
            </a:r>
            <a:r>
              <a:rPr lang="zh-CN" altLang="en-US" sz="2600" dirty="0">
                <a:solidFill>
                  <a:schemeClr val="bg2"/>
                </a:solidFill>
                <a:latin typeface="Times New Roman" panose="02020603050405020304" pitchFamily="18" charset="0"/>
              </a:rPr>
              <a:t>，</a:t>
            </a:r>
            <a:r>
              <a:rPr lang="en-US" altLang="zh-CN" sz="2600" i="1" dirty="0">
                <a:solidFill>
                  <a:schemeClr val="bg2"/>
                </a:solidFill>
                <a:latin typeface="Times New Roman" panose="02020603050405020304" pitchFamily="18" charset="0"/>
              </a:rPr>
              <a:t>x</a:t>
            </a:r>
            <a:r>
              <a:rPr lang="en-US" altLang="zh-CN" sz="2600" baseline="-30000" dirty="0">
                <a:solidFill>
                  <a:schemeClr val="bg2"/>
                </a:solidFill>
                <a:latin typeface="Times New Roman" panose="02020603050405020304" pitchFamily="18" charset="0"/>
              </a:rPr>
              <a:t>2</a:t>
            </a:r>
            <a:r>
              <a:rPr lang="zh-CN" altLang="en-US" sz="2600" dirty="0">
                <a:solidFill>
                  <a:schemeClr val="bg2"/>
                </a:solidFill>
                <a:latin typeface="Times New Roman" panose="02020603050405020304" pitchFamily="18" charset="0"/>
              </a:rPr>
              <a:t>，</a:t>
            </a:r>
            <a:r>
              <a:rPr lang="en-US" altLang="zh-CN" sz="2600" dirty="0">
                <a:solidFill>
                  <a:schemeClr val="bg2"/>
                </a:solidFill>
                <a:latin typeface="Times New Roman" panose="02020603050405020304" pitchFamily="18" charset="0"/>
              </a:rPr>
              <a:t>…</a:t>
            </a:r>
            <a:r>
              <a:rPr lang="zh-CN" altLang="en-US" sz="2600" dirty="0">
                <a:solidFill>
                  <a:schemeClr val="bg2"/>
                </a:solidFill>
                <a:latin typeface="Times New Roman" panose="02020603050405020304" pitchFamily="18" charset="0"/>
              </a:rPr>
              <a:t>，</a:t>
            </a:r>
            <a:r>
              <a:rPr lang="en-US" altLang="zh-CN" sz="2600" i="1" dirty="0" err="1">
                <a:solidFill>
                  <a:schemeClr val="bg2"/>
                </a:solidFill>
                <a:latin typeface="Times New Roman" panose="02020603050405020304" pitchFamily="18" charset="0"/>
              </a:rPr>
              <a:t>x</a:t>
            </a:r>
            <a:r>
              <a:rPr lang="en-US" altLang="zh-CN" sz="2600" i="1" baseline="-30000" dirty="0" err="1">
                <a:solidFill>
                  <a:schemeClr val="bg2"/>
                </a:solidFill>
                <a:latin typeface="Times New Roman" panose="02020603050405020304" pitchFamily="18" charset="0"/>
              </a:rPr>
              <a:t>n</a:t>
            </a:r>
            <a:r>
              <a:rPr lang="zh-CN" altLang="en-US" sz="2600" dirty="0">
                <a:solidFill>
                  <a:schemeClr val="bg2"/>
                </a:solidFill>
                <a:latin typeface="Times New Roman" panose="02020603050405020304" pitchFamily="18" charset="0"/>
              </a:rPr>
              <a:t>，递增排序后可表示为：</a:t>
            </a:r>
            <a:r>
              <a:rPr lang="en-US" altLang="zh-CN" sz="2600" i="1" dirty="0">
                <a:solidFill>
                  <a:schemeClr val="bg2"/>
                </a:solidFill>
                <a:latin typeface="Times New Roman" panose="02020603050405020304" pitchFamily="18" charset="0"/>
              </a:rPr>
              <a:t>x</a:t>
            </a:r>
            <a:r>
              <a:rPr lang="en-US" altLang="zh-CN" sz="2600" baseline="-30000" dirty="0">
                <a:solidFill>
                  <a:schemeClr val="bg2"/>
                </a:solidFill>
                <a:latin typeface="Times New Roman" panose="02020603050405020304" pitchFamily="18" charset="0"/>
              </a:rPr>
              <a:t>(1)</a:t>
            </a:r>
            <a:r>
              <a:rPr lang="en-US" altLang="zh-CN" sz="2600" dirty="0">
                <a:solidFill>
                  <a:schemeClr val="bg2"/>
                </a:solidFill>
                <a:latin typeface="Times New Roman" panose="02020603050405020304" pitchFamily="18" charset="0"/>
              </a:rPr>
              <a:t>&lt;</a:t>
            </a:r>
            <a:r>
              <a:rPr lang="en-US" altLang="zh-CN" sz="2600" i="1" dirty="0">
                <a:solidFill>
                  <a:schemeClr val="bg2"/>
                </a:solidFill>
                <a:latin typeface="Times New Roman" panose="02020603050405020304" pitchFamily="18" charset="0"/>
              </a:rPr>
              <a:t>x</a:t>
            </a:r>
            <a:r>
              <a:rPr lang="en-US" altLang="zh-CN" sz="2600" baseline="-25000" dirty="0">
                <a:solidFill>
                  <a:schemeClr val="bg2"/>
                </a:solidFill>
                <a:latin typeface="Times New Roman" panose="02020603050405020304" pitchFamily="18" charset="0"/>
              </a:rPr>
              <a:t>(</a:t>
            </a:r>
            <a:r>
              <a:rPr lang="en-US" altLang="zh-CN" sz="2600" baseline="-30000" dirty="0">
                <a:solidFill>
                  <a:schemeClr val="bg2"/>
                </a:solidFill>
                <a:latin typeface="Times New Roman" panose="02020603050405020304" pitchFamily="18" charset="0"/>
              </a:rPr>
              <a:t>2)</a:t>
            </a:r>
            <a:r>
              <a:rPr lang="en-US" altLang="zh-CN" sz="2600" dirty="0">
                <a:solidFill>
                  <a:schemeClr val="bg2"/>
                </a:solidFill>
                <a:latin typeface="Times New Roman" panose="02020603050405020304" pitchFamily="18" charset="0"/>
              </a:rPr>
              <a:t>&lt;…&lt;</a:t>
            </a:r>
            <a:r>
              <a:rPr lang="en-US" altLang="zh-CN" sz="2600" i="1" dirty="0">
                <a:solidFill>
                  <a:schemeClr val="bg2"/>
                </a:solidFill>
                <a:latin typeface="Times New Roman" panose="02020603050405020304" pitchFamily="18" charset="0"/>
              </a:rPr>
              <a:t>x</a:t>
            </a:r>
            <a:r>
              <a:rPr lang="en-US" altLang="zh-CN" sz="2600" baseline="-30000" dirty="0">
                <a:solidFill>
                  <a:schemeClr val="bg2"/>
                </a:solidFill>
                <a:latin typeface="Times New Roman" panose="02020603050405020304" pitchFamily="18" charset="0"/>
              </a:rPr>
              <a:t>(</a:t>
            </a:r>
            <a:r>
              <a:rPr lang="en-US" altLang="zh-CN" sz="2600" i="1" baseline="-30000" dirty="0">
                <a:solidFill>
                  <a:schemeClr val="bg2"/>
                </a:solidFill>
                <a:latin typeface="Times New Roman" panose="02020603050405020304" pitchFamily="18" charset="0"/>
              </a:rPr>
              <a:t>n</a:t>
            </a:r>
            <a:r>
              <a:rPr lang="en-US" altLang="zh-CN" sz="2600" baseline="-30000" dirty="0">
                <a:solidFill>
                  <a:schemeClr val="bg2"/>
                </a:solidFill>
                <a:latin typeface="Times New Roman" panose="02020603050405020304" pitchFamily="18" charset="0"/>
              </a:rPr>
              <a:t>)</a:t>
            </a:r>
            <a:endParaRPr lang="en-US" altLang="zh-CN" sz="2600" dirty="0">
              <a:solidFill>
                <a:schemeClr val="bg2"/>
              </a:solidFill>
              <a:latin typeface="Times New Roman" panose="02020603050405020304" pitchFamily="18" charset="0"/>
            </a:endParaRPr>
          </a:p>
          <a:p>
            <a:pPr marL="1219200" lvl="1" indent="-533400" algn="just">
              <a:lnSpc>
                <a:spcPct val="90000"/>
              </a:lnSpc>
              <a:spcBef>
                <a:spcPct val="24000"/>
              </a:spcBef>
              <a:defRPr/>
            </a:pPr>
            <a:r>
              <a:rPr lang="zh-CN" altLang="en-US" sz="2600" dirty="0">
                <a:solidFill>
                  <a:schemeClr val="bg2"/>
                </a:solidFill>
                <a:latin typeface="Times New Roman" panose="02020603050405020304" pitchFamily="18" charset="0"/>
              </a:rPr>
              <a:t>递减排序：可表示为：</a:t>
            </a:r>
            <a:r>
              <a:rPr lang="en-US" altLang="zh-CN" sz="2600" i="1" dirty="0">
                <a:solidFill>
                  <a:schemeClr val="bg2"/>
                </a:solidFill>
                <a:latin typeface="Times New Roman" panose="02020603050405020304" pitchFamily="18" charset="0"/>
              </a:rPr>
              <a:t>x</a:t>
            </a:r>
            <a:r>
              <a:rPr lang="en-US" altLang="zh-CN" sz="2600" baseline="-30000" dirty="0">
                <a:solidFill>
                  <a:schemeClr val="bg2"/>
                </a:solidFill>
                <a:latin typeface="Times New Roman" panose="02020603050405020304" pitchFamily="18" charset="0"/>
              </a:rPr>
              <a:t>(1)</a:t>
            </a:r>
            <a:r>
              <a:rPr lang="en-US" altLang="zh-CN" sz="2600" dirty="0">
                <a:solidFill>
                  <a:schemeClr val="bg2"/>
                </a:solidFill>
                <a:latin typeface="Times New Roman" panose="02020603050405020304" pitchFamily="18" charset="0"/>
              </a:rPr>
              <a:t>&gt;</a:t>
            </a:r>
            <a:r>
              <a:rPr lang="en-US" altLang="zh-CN" sz="2600" i="1" dirty="0">
                <a:solidFill>
                  <a:schemeClr val="bg2"/>
                </a:solidFill>
                <a:latin typeface="Times New Roman" panose="02020603050405020304" pitchFamily="18" charset="0"/>
              </a:rPr>
              <a:t>x</a:t>
            </a:r>
            <a:r>
              <a:rPr lang="en-US" altLang="zh-CN" sz="2600" baseline="-30000" dirty="0">
                <a:solidFill>
                  <a:schemeClr val="bg2"/>
                </a:solidFill>
                <a:latin typeface="Times New Roman" panose="02020603050405020304" pitchFamily="18" charset="0"/>
              </a:rPr>
              <a:t>(2)</a:t>
            </a:r>
            <a:r>
              <a:rPr lang="en-US" altLang="zh-CN" sz="2600" dirty="0">
                <a:solidFill>
                  <a:schemeClr val="bg2"/>
                </a:solidFill>
                <a:latin typeface="Times New Roman" panose="02020603050405020304" pitchFamily="18" charset="0"/>
              </a:rPr>
              <a:t>&gt;…&gt;</a:t>
            </a:r>
            <a:r>
              <a:rPr lang="en-US" altLang="zh-CN" sz="2600" i="1" dirty="0">
                <a:solidFill>
                  <a:schemeClr val="bg2"/>
                </a:solidFill>
                <a:latin typeface="Times New Roman" panose="02020603050405020304" pitchFamily="18" charset="0"/>
              </a:rPr>
              <a:t>x</a:t>
            </a:r>
            <a:r>
              <a:rPr lang="en-US" altLang="zh-CN" sz="2600" baseline="-30000" dirty="0">
                <a:solidFill>
                  <a:schemeClr val="bg2"/>
                </a:solidFill>
                <a:latin typeface="Times New Roman" panose="02020603050405020304" pitchFamily="18" charset="0"/>
              </a:rPr>
              <a:t>(</a:t>
            </a:r>
            <a:r>
              <a:rPr lang="en-US" altLang="zh-CN" sz="2600" i="1" baseline="-30000" dirty="0">
                <a:solidFill>
                  <a:schemeClr val="bg2"/>
                </a:solidFill>
                <a:latin typeface="Times New Roman" panose="02020603050405020304" pitchFamily="18" charset="0"/>
              </a:rPr>
              <a:t>n</a:t>
            </a:r>
            <a:r>
              <a:rPr lang="en-US" altLang="zh-CN" sz="2600" baseline="-30000" dirty="0">
                <a:solidFill>
                  <a:schemeClr val="bg2"/>
                </a:solidFill>
                <a:latin typeface="Times New Roman" panose="02020603050405020304" pitchFamily="18" charset="0"/>
              </a:rPr>
              <a:t>)</a:t>
            </a:r>
            <a:endParaRPr lang="en-US" altLang="zh-CN" sz="2600" dirty="0">
              <a:solidFill>
                <a:schemeClr val="bg2"/>
              </a:solidFill>
              <a:latin typeface="Times New Roman" panose="02020603050405020304" pitchFamily="18"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2979">
                                            <p:txEl>
                                              <p:pRg st="0" end="0"/>
                                            </p:txEl>
                                          </p:spTgt>
                                        </p:tgtEl>
                                        <p:attrNameLst>
                                          <p:attrName>style.visibility</p:attrName>
                                        </p:attrNameLst>
                                      </p:cBhvr>
                                      <p:to>
                                        <p:strVal val="visible"/>
                                      </p:to>
                                    </p:set>
                                    <p:animEffect transition="in" filter="wipe(left)">
                                      <p:cBhvr>
                                        <p:cTn id="7" dur="500"/>
                                        <p:tgtEl>
                                          <p:spTgt spid="382979">
                                            <p:txEl>
                                              <p:pRg st="0" end="0"/>
                                            </p:txEl>
                                          </p:spTgt>
                                        </p:tgtEl>
                                      </p:cBhvr>
                                    </p:animEffect>
                                  </p:childTnLst>
                                  <p:subTnLst>
                                    <p:animClr clrSpc="rgb" dir="cw">
                                      <p:cBhvr override="childStyle">
                                        <p:cTn dur="1" fill="hold" display="0" masterRel="nextClick" afterEffect="1"/>
                                        <p:tgtEl>
                                          <p:spTgt spid="382979">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382979">
                                            <p:txEl>
                                              <p:pRg st="1" end="1"/>
                                            </p:txEl>
                                          </p:spTgt>
                                        </p:tgtEl>
                                        <p:attrNameLst>
                                          <p:attrName>style.visibility</p:attrName>
                                        </p:attrNameLst>
                                      </p:cBhvr>
                                      <p:to>
                                        <p:strVal val="visible"/>
                                      </p:to>
                                    </p:set>
                                    <p:animEffect transition="in" filter="wipe(left)">
                                      <p:cBhvr>
                                        <p:cTn id="10" dur="500"/>
                                        <p:tgtEl>
                                          <p:spTgt spid="382979">
                                            <p:txEl>
                                              <p:pRg st="1" end="1"/>
                                            </p:txEl>
                                          </p:spTgt>
                                        </p:tgtEl>
                                      </p:cBhvr>
                                    </p:animEffect>
                                  </p:childTnLst>
                                  <p:subTnLst>
                                    <p:animClr clrSpc="rgb" dir="cw">
                                      <p:cBhvr override="childStyle">
                                        <p:cTn dur="1" fill="hold" display="0" masterRel="nextClick" afterEffect="1"/>
                                        <p:tgtEl>
                                          <p:spTgt spid="382979">
                                            <p:txEl>
                                              <p:pRg st="1" end="1"/>
                                            </p:txEl>
                                          </p:spTgt>
                                        </p:tgtEl>
                                        <p:attrNameLst>
                                          <p:attrName>ppt_c</p:attrName>
                                        </p:attrNameLst>
                                      </p:cBhvr>
                                      <p:to>
                                        <a:schemeClr val="folHlink"/>
                                      </p:to>
                                    </p:animClr>
                                  </p:subTnLst>
                                </p:cTn>
                              </p:par>
                              <p:par>
                                <p:cTn id="11" presetID="22" presetClass="entr" presetSubtype="8" fill="hold" grpId="0" nodeType="withEffect">
                                  <p:stCondLst>
                                    <p:cond delay="0"/>
                                  </p:stCondLst>
                                  <p:childTnLst>
                                    <p:set>
                                      <p:cBhvr>
                                        <p:cTn id="12" dur="1" fill="hold">
                                          <p:stCondLst>
                                            <p:cond delay="0"/>
                                          </p:stCondLst>
                                        </p:cTn>
                                        <p:tgtEl>
                                          <p:spTgt spid="382979">
                                            <p:txEl>
                                              <p:pRg st="2" end="2"/>
                                            </p:txEl>
                                          </p:spTgt>
                                        </p:tgtEl>
                                        <p:attrNameLst>
                                          <p:attrName>style.visibility</p:attrName>
                                        </p:attrNameLst>
                                      </p:cBhvr>
                                      <p:to>
                                        <p:strVal val="visible"/>
                                      </p:to>
                                    </p:set>
                                    <p:animEffect transition="in" filter="wipe(left)">
                                      <p:cBhvr>
                                        <p:cTn id="13" dur="500"/>
                                        <p:tgtEl>
                                          <p:spTgt spid="382979">
                                            <p:txEl>
                                              <p:pRg st="2" end="2"/>
                                            </p:txEl>
                                          </p:spTgt>
                                        </p:tgtEl>
                                      </p:cBhvr>
                                    </p:animEffect>
                                  </p:childTnLst>
                                  <p:subTnLst>
                                    <p:animClr clrSpc="rgb" dir="cw">
                                      <p:cBhvr override="childStyle">
                                        <p:cTn dur="1" fill="hold" display="0" masterRel="nextClick" afterEffect="1"/>
                                        <p:tgtEl>
                                          <p:spTgt spid="382979">
                                            <p:txEl>
                                              <p:pRg st="2" end="2"/>
                                            </p:txEl>
                                          </p:spTgt>
                                        </p:tgtEl>
                                        <p:attrNameLst>
                                          <p:attrName>ppt_c</p:attrName>
                                        </p:attrNameLst>
                                      </p:cBhvr>
                                      <p:to>
                                        <a:schemeClr val="folHlink"/>
                                      </p:to>
                                    </p:animClr>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82979">
                                            <p:txEl>
                                              <p:pRg st="3" end="3"/>
                                            </p:txEl>
                                          </p:spTgt>
                                        </p:tgtEl>
                                        <p:attrNameLst>
                                          <p:attrName>style.visibility</p:attrName>
                                        </p:attrNameLst>
                                      </p:cBhvr>
                                      <p:to>
                                        <p:strVal val="visible"/>
                                      </p:to>
                                    </p:set>
                                    <p:animEffect transition="in" filter="wipe(left)">
                                      <p:cBhvr>
                                        <p:cTn id="18" dur="500"/>
                                        <p:tgtEl>
                                          <p:spTgt spid="382979">
                                            <p:txEl>
                                              <p:pRg st="3" end="3"/>
                                            </p:txEl>
                                          </p:spTgt>
                                        </p:tgtEl>
                                      </p:cBhvr>
                                    </p:animEffect>
                                  </p:childTnLst>
                                  <p:subTnLst>
                                    <p:animClr clrSpc="rgb" dir="cw">
                                      <p:cBhvr override="childStyle">
                                        <p:cTn dur="1" fill="hold" display="0" masterRel="nextClick" afterEffect="1"/>
                                        <p:tgtEl>
                                          <p:spTgt spid="382979">
                                            <p:txEl>
                                              <p:pRg st="3" end="3"/>
                                            </p:txEl>
                                          </p:spTgt>
                                        </p:tgtEl>
                                        <p:attrNameLst>
                                          <p:attrName>ppt_c</p:attrName>
                                        </p:attrNameLst>
                                      </p:cBhvr>
                                      <p:to>
                                        <a:schemeClr val="folHlink"/>
                                      </p:to>
                                    </p:animClr>
                                  </p:subTnLst>
                                </p:cTn>
                              </p:par>
                              <p:par>
                                <p:cTn id="19" presetID="22" presetClass="entr" presetSubtype="8" fill="hold" grpId="0" nodeType="withEffect">
                                  <p:stCondLst>
                                    <p:cond delay="0"/>
                                  </p:stCondLst>
                                  <p:childTnLst>
                                    <p:set>
                                      <p:cBhvr>
                                        <p:cTn id="20" dur="1" fill="hold">
                                          <p:stCondLst>
                                            <p:cond delay="0"/>
                                          </p:stCondLst>
                                        </p:cTn>
                                        <p:tgtEl>
                                          <p:spTgt spid="382979">
                                            <p:txEl>
                                              <p:pRg st="4" end="4"/>
                                            </p:txEl>
                                          </p:spTgt>
                                        </p:tgtEl>
                                        <p:attrNameLst>
                                          <p:attrName>style.visibility</p:attrName>
                                        </p:attrNameLst>
                                      </p:cBhvr>
                                      <p:to>
                                        <p:strVal val="visible"/>
                                      </p:to>
                                    </p:set>
                                    <p:animEffect transition="in" filter="wipe(left)">
                                      <p:cBhvr>
                                        <p:cTn id="21" dur="500"/>
                                        <p:tgtEl>
                                          <p:spTgt spid="382979">
                                            <p:txEl>
                                              <p:pRg st="4" end="4"/>
                                            </p:txEl>
                                          </p:spTgt>
                                        </p:tgtEl>
                                      </p:cBhvr>
                                    </p:animEffect>
                                  </p:childTnLst>
                                  <p:subTnLst>
                                    <p:animClr clrSpc="rgb" dir="cw">
                                      <p:cBhvr override="childStyle">
                                        <p:cTn dur="1" fill="hold" display="0" masterRel="nextClick" afterEffect="1"/>
                                        <p:tgtEl>
                                          <p:spTgt spid="382979">
                                            <p:txEl>
                                              <p:pRg st="4" end="4"/>
                                            </p:txEl>
                                          </p:spTgt>
                                        </p:tgtEl>
                                        <p:attrNameLst>
                                          <p:attrName>ppt_c</p:attrName>
                                        </p:attrNameLst>
                                      </p:cBhvr>
                                      <p:to>
                                        <a:schemeClr val="folHlink"/>
                                      </p:to>
                                    </p:animClr>
                                  </p:subTnLst>
                                </p:cTn>
                              </p:par>
                              <p:par>
                                <p:cTn id="22" presetID="22" presetClass="entr" presetSubtype="8" fill="hold" grpId="0" nodeType="withEffect">
                                  <p:stCondLst>
                                    <p:cond delay="0"/>
                                  </p:stCondLst>
                                  <p:childTnLst>
                                    <p:set>
                                      <p:cBhvr>
                                        <p:cTn id="23" dur="1" fill="hold">
                                          <p:stCondLst>
                                            <p:cond delay="0"/>
                                          </p:stCondLst>
                                        </p:cTn>
                                        <p:tgtEl>
                                          <p:spTgt spid="382979">
                                            <p:txEl>
                                              <p:pRg st="5" end="5"/>
                                            </p:txEl>
                                          </p:spTgt>
                                        </p:tgtEl>
                                        <p:attrNameLst>
                                          <p:attrName>style.visibility</p:attrName>
                                        </p:attrNameLst>
                                      </p:cBhvr>
                                      <p:to>
                                        <p:strVal val="visible"/>
                                      </p:to>
                                    </p:set>
                                    <p:animEffect transition="in" filter="wipe(left)">
                                      <p:cBhvr>
                                        <p:cTn id="24" dur="500"/>
                                        <p:tgtEl>
                                          <p:spTgt spid="382979">
                                            <p:txEl>
                                              <p:pRg st="5" end="5"/>
                                            </p:txEl>
                                          </p:spTgt>
                                        </p:tgtEl>
                                      </p:cBhvr>
                                    </p:animEffect>
                                  </p:childTnLst>
                                  <p:subTnLst>
                                    <p:animClr clrSpc="rgb" dir="cw">
                                      <p:cBhvr override="childStyle">
                                        <p:cTn dur="1" fill="hold" display="0" masterRel="nextClick" afterEffect="1"/>
                                        <p:tgtEl>
                                          <p:spTgt spid="382979">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79"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1468438" y="260648"/>
            <a:ext cx="6781800" cy="1143000"/>
          </a:xfrm>
        </p:spPr>
        <p:txBody>
          <a:bodyPr/>
          <a:lstStyle/>
          <a:p>
            <a:pPr>
              <a:defRPr/>
            </a:pPr>
            <a:r>
              <a:rPr lang="zh-CN" altLang="en-US" sz="4000" dirty="0">
                <a:solidFill>
                  <a:schemeClr val="bg2"/>
                </a:solidFill>
              </a:rPr>
              <a:t>数据透视表</a:t>
            </a:r>
            <a:r>
              <a:rPr lang="en-US" altLang="zh-CN" sz="3600" dirty="0">
                <a:solidFill>
                  <a:schemeClr val="bg2"/>
                </a:solidFill>
                <a:latin typeface="Arial" panose="020B0604020202020204" pitchFamily="34" charset="0"/>
              </a:rPr>
              <a:t>(pivot table )</a:t>
            </a:r>
          </a:p>
        </p:txBody>
      </p:sp>
      <p:sp>
        <p:nvSpPr>
          <p:cNvPr id="652291" name="Rectangle 3"/>
          <p:cNvSpPr>
            <a:spLocks noGrp="1" noChangeArrowheads="1"/>
          </p:cNvSpPr>
          <p:nvPr>
            <p:ph type="body" idx="1"/>
          </p:nvPr>
        </p:nvSpPr>
        <p:spPr>
          <a:xfrm>
            <a:off x="457200" y="1557338"/>
            <a:ext cx="8229600" cy="4103687"/>
          </a:xfrm>
        </p:spPr>
        <p:txBody>
          <a:bodyPr/>
          <a:lstStyle/>
          <a:p>
            <a:pPr marL="609600" indent="-609600" algn="just">
              <a:spcBef>
                <a:spcPct val="24000"/>
              </a:spcBef>
              <a:buFontTx/>
              <a:buAutoNum type="arabicPeriod"/>
              <a:defRPr/>
            </a:pPr>
            <a:r>
              <a:rPr lang="zh-CN" altLang="en-US" dirty="0">
                <a:solidFill>
                  <a:schemeClr val="bg2"/>
                </a:solidFill>
              </a:rPr>
              <a:t>可以从复杂的数据中提取有用的信息。</a:t>
            </a:r>
          </a:p>
          <a:p>
            <a:pPr marL="609600" indent="-609600" algn="just">
              <a:spcBef>
                <a:spcPct val="24000"/>
              </a:spcBef>
              <a:buFontTx/>
              <a:buAutoNum type="arabicPeriod"/>
              <a:defRPr/>
            </a:pPr>
            <a:r>
              <a:rPr lang="zh-CN" altLang="en-US" dirty="0">
                <a:solidFill>
                  <a:schemeClr val="bg2"/>
                </a:solidFill>
              </a:rPr>
              <a:t>可以对数据表的重要信息按使用者的习惯或分析要求进行汇总和作图。</a:t>
            </a:r>
          </a:p>
          <a:p>
            <a:pPr marL="609600" indent="-609600" algn="just">
              <a:spcBef>
                <a:spcPct val="24000"/>
              </a:spcBef>
              <a:buFontTx/>
              <a:buAutoNum type="arabicPeriod"/>
              <a:defRPr/>
            </a:pPr>
            <a:r>
              <a:rPr lang="zh-CN" altLang="en-US" dirty="0">
                <a:solidFill>
                  <a:schemeClr val="bg2"/>
                </a:solidFill>
              </a:rPr>
              <a:t>形成一个符合需要的交叉表</a:t>
            </a:r>
            <a:r>
              <a:rPr lang="en-US" altLang="zh-CN" dirty="0">
                <a:solidFill>
                  <a:schemeClr val="bg2"/>
                </a:solidFill>
              </a:rPr>
              <a:t>(</a:t>
            </a:r>
            <a:r>
              <a:rPr lang="zh-CN" altLang="en-US" dirty="0">
                <a:solidFill>
                  <a:schemeClr val="bg2"/>
                </a:solidFill>
              </a:rPr>
              <a:t>列联表</a:t>
            </a:r>
            <a:r>
              <a:rPr lang="en-US" altLang="zh-CN" dirty="0">
                <a:solidFill>
                  <a:schemeClr val="bg2"/>
                </a:solidFill>
              </a:rPr>
              <a:t>)</a:t>
            </a:r>
            <a:r>
              <a:rPr lang="zh-CN" altLang="en-US" dirty="0">
                <a:solidFill>
                  <a:schemeClr val="bg2"/>
                </a:solidFill>
              </a:rPr>
              <a:t>。</a:t>
            </a:r>
            <a:endParaRPr lang="en-US" altLang="zh-CN" dirty="0">
              <a:solidFill>
                <a:schemeClr val="bg2"/>
              </a:solidFill>
            </a:endParaRPr>
          </a:p>
          <a:p>
            <a:pPr marL="609600" indent="-609600" algn="just">
              <a:spcBef>
                <a:spcPct val="24000"/>
              </a:spcBef>
              <a:buFontTx/>
              <a:buAutoNum type="arabicPeriod"/>
              <a:defRPr/>
            </a:pPr>
            <a:r>
              <a:rPr lang="zh-CN" altLang="en-US" dirty="0">
                <a:solidFill>
                  <a:schemeClr val="bg2"/>
                </a:solidFill>
              </a:rPr>
              <a:t>在利用数据透视表时，数据源表中的首行必须有列标题。</a:t>
            </a:r>
          </a:p>
        </p:txBody>
      </p:sp>
      <p:pic>
        <p:nvPicPr>
          <p:cNvPr id="65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4868863"/>
            <a:ext cx="7200900"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2291">
                                            <p:txEl>
                                              <p:pRg st="0" end="0"/>
                                            </p:txEl>
                                          </p:spTgt>
                                        </p:tgtEl>
                                        <p:attrNameLst>
                                          <p:attrName>style.visibility</p:attrName>
                                        </p:attrNameLst>
                                      </p:cBhvr>
                                      <p:to>
                                        <p:strVal val="visible"/>
                                      </p:to>
                                    </p:set>
                                    <p:animEffect transition="in" filter="wipe(left)">
                                      <p:cBhvr>
                                        <p:cTn id="7" dur="500"/>
                                        <p:tgtEl>
                                          <p:spTgt spid="652291">
                                            <p:txEl>
                                              <p:pRg st="0" end="0"/>
                                            </p:txEl>
                                          </p:spTgt>
                                        </p:tgtEl>
                                      </p:cBhvr>
                                    </p:animEffect>
                                  </p:childTnLst>
                                  <p:subTnLst>
                                    <p:animClr clrSpc="rgb" dir="cw">
                                      <p:cBhvr override="childStyle">
                                        <p:cTn dur="1" fill="hold" display="0" masterRel="nextClick" afterEffect="1"/>
                                        <p:tgtEl>
                                          <p:spTgt spid="652291">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2291">
                                            <p:txEl>
                                              <p:pRg st="1" end="1"/>
                                            </p:txEl>
                                          </p:spTgt>
                                        </p:tgtEl>
                                        <p:attrNameLst>
                                          <p:attrName>style.visibility</p:attrName>
                                        </p:attrNameLst>
                                      </p:cBhvr>
                                      <p:to>
                                        <p:strVal val="visible"/>
                                      </p:to>
                                    </p:set>
                                    <p:animEffect transition="in" filter="wipe(left)">
                                      <p:cBhvr>
                                        <p:cTn id="12" dur="500"/>
                                        <p:tgtEl>
                                          <p:spTgt spid="652291">
                                            <p:txEl>
                                              <p:pRg st="1" end="1"/>
                                            </p:txEl>
                                          </p:spTgt>
                                        </p:tgtEl>
                                      </p:cBhvr>
                                    </p:animEffect>
                                  </p:childTnLst>
                                  <p:subTnLst>
                                    <p:animClr clrSpc="rgb" dir="cw">
                                      <p:cBhvr override="childStyle">
                                        <p:cTn dur="1" fill="hold" display="0" masterRel="nextClick" afterEffect="1"/>
                                        <p:tgtEl>
                                          <p:spTgt spid="652291">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52291">
                                            <p:txEl>
                                              <p:pRg st="2" end="2"/>
                                            </p:txEl>
                                          </p:spTgt>
                                        </p:tgtEl>
                                        <p:attrNameLst>
                                          <p:attrName>style.visibility</p:attrName>
                                        </p:attrNameLst>
                                      </p:cBhvr>
                                      <p:to>
                                        <p:strVal val="visible"/>
                                      </p:to>
                                    </p:set>
                                    <p:animEffect transition="in" filter="wipe(left)">
                                      <p:cBhvr>
                                        <p:cTn id="17" dur="500"/>
                                        <p:tgtEl>
                                          <p:spTgt spid="652291">
                                            <p:txEl>
                                              <p:pRg st="2" end="2"/>
                                            </p:txEl>
                                          </p:spTgt>
                                        </p:tgtEl>
                                      </p:cBhvr>
                                    </p:animEffect>
                                  </p:childTnLst>
                                  <p:subTnLst>
                                    <p:animClr clrSpc="rgb" dir="cw">
                                      <p:cBhvr override="childStyle">
                                        <p:cTn dur="1" fill="hold" display="0" masterRel="nextClick" afterEffect="1"/>
                                        <p:tgtEl>
                                          <p:spTgt spid="652291">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52291">
                                            <p:txEl>
                                              <p:pRg st="3" end="3"/>
                                            </p:txEl>
                                          </p:spTgt>
                                        </p:tgtEl>
                                        <p:attrNameLst>
                                          <p:attrName>style.visibility</p:attrName>
                                        </p:attrNameLst>
                                      </p:cBhvr>
                                      <p:to>
                                        <p:strVal val="visible"/>
                                      </p:to>
                                    </p:set>
                                    <p:animEffect transition="in" filter="wipe(left)">
                                      <p:cBhvr>
                                        <p:cTn id="22" dur="500"/>
                                        <p:tgtEl>
                                          <p:spTgt spid="652291">
                                            <p:txEl>
                                              <p:pRg st="3" end="3"/>
                                            </p:txEl>
                                          </p:spTgt>
                                        </p:tgtEl>
                                      </p:cBhvr>
                                    </p:animEffect>
                                  </p:childTnLst>
                                  <p:subTnLst>
                                    <p:animClr clrSpc="rgb" dir="cw">
                                      <p:cBhvr override="childStyle">
                                        <p:cTn dur="1" fill="hold" display="0" masterRel="nextClick" afterEffect="1"/>
                                        <p:tgtEl>
                                          <p:spTgt spid="652291">
                                            <p:txEl>
                                              <p:pRg st="3" end="3"/>
                                            </p:txEl>
                                          </p:spTgt>
                                        </p:tgtEl>
                                        <p:attrNameLst>
                                          <p:attrName>ppt_c</p:attrName>
                                        </p:attrNameLst>
                                      </p:cBhvr>
                                      <p:to>
                                        <a:schemeClr val="folHlink"/>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652292"/>
                                        </p:tgtEl>
                                        <p:attrNameLst>
                                          <p:attrName>style.visibility</p:attrName>
                                        </p:attrNameLst>
                                      </p:cBhvr>
                                      <p:to>
                                        <p:strVal val="visible"/>
                                      </p:to>
                                    </p:set>
                                    <p:animEffect transition="in" filter="wipe(up)">
                                      <p:cBhvr>
                                        <p:cTn id="27" dur="500"/>
                                        <p:tgtEl>
                                          <p:spTgt spid="65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29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a:xfrm>
            <a:off x="1905000" y="228600"/>
            <a:ext cx="6781800" cy="1143000"/>
          </a:xfrm>
        </p:spPr>
        <p:txBody>
          <a:bodyPr/>
          <a:lstStyle/>
          <a:p>
            <a:pPr>
              <a:defRPr/>
            </a:pPr>
            <a:r>
              <a:rPr lang="zh-CN" altLang="en-US" sz="4000">
                <a:solidFill>
                  <a:schemeClr val="bg2"/>
                </a:solidFill>
              </a:rPr>
              <a:t>数据透视表</a:t>
            </a:r>
            <a:br>
              <a:rPr lang="zh-CN" altLang="en-US" sz="4000">
                <a:solidFill>
                  <a:schemeClr val="bg2"/>
                </a:solidFill>
              </a:rPr>
            </a:br>
            <a:r>
              <a:rPr lang="en-US" altLang="zh-CN" sz="3600">
                <a:solidFill>
                  <a:schemeClr val="bg2"/>
                </a:solidFill>
                <a:latin typeface="Arial" panose="020B0604020202020204" pitchFamily="34" charset="0"/>
              </a:rPr>
              <a:t>(</a:t>
            </a:r>
            <a:r>
              <a:rPr lang="zh-CN" altLang="en-US" sz="3600">
                <a:solidFill>
                  <a:schemeClr val="bg2"/>
                </a:solidFill>
                <a:latin typeface="Arial" panose="020B0604020202020204" pitchFamily="34" charset="0"/>
              </a:rPr>
              <a:t>用</a:t>
            </a:r>
            <a:r>
              <a:rPr lang="en-US" altLang="zh-CN" sz="3600">
                <a:solidFill>
                  <a:schemeClr val="bg2"/>
                </a:solidFill>
                <a:latin typeface="Arial" panose="020B0604020202020204" pitchFamily="34" charset="0"/>
              </a:rPr>
              <a:t>Excel</a:t>
            </a:r>
            <a:r>
              <a:rPr lang="zh-CN" altLang="en-US" sz="3600">
                <a:solidFill>
                  <a:schemeClr val="bg2"/>
                </a:solidFill>
                <a:latin typeface="Arial" panose="020B0604020202020204" pitchFamily="34" charset="0"/>
              </a:rPr>
              <a:t>创建数据透视表</a:t>
            </a:r>
            <a:r>
              <a:rPr lang="en-US" altLang="zh-CN" sz="3600">
                <a:solidFill>
                  <a:schemeClr val="bg2"/>
                </a:solidFill>
                <a:latin typeface="Arial" panose="020B0604020202020204" pitchFamily="34" charset="0"/>
              </a:rPr>
              <a:t>)</a:t>
            </a:r>
          </a:p>
        </p:txBody>
      </p:sp>
      <p:sp>
        <p:nvSpPr>
          <p:cNvPr id="650243" name="Rectangle 3"/>
          <p:cNvSpPr>
            <a:spLocks noGrp="1" noChangeArrowheads="1"/>
          </p:cNvSpPr>
          <p:nvPr>
            <p:ph type="body" idx="1"/>
          </p:nvPr>
        </p:nvSpPr>
        <p:spPr>
          <a:xfrm>
            <a:off x="385763" y="1628775"/>
            <a:ext cx="8362950" cy="4537075"/>
          </a:xfrm>
          <a:ln w="12700">
            <a:solidFill>
              <a:srgbClr val="00FFFF"/>
            </a:solidFill>
            <a:miter lim="800000"/>
            <a:headEnd/>
            <a:tailEnd/>
          </a:ln>
        </p:spPr>
        <p:txBody>
          <a:bodyPr/>
          <a:lstStyle/>
          <a:p>
            <a:pPr algn="just">
              <a:defRPr/>
            </a:pPr>
            <a:r>
              <a:rPr lang="zh-CN" altLang="zh-CN" sz="2200" dirty="0">
                <a:solidFill>
                  <a:schemeClr val="bg2"/>
                </a:solidFill>
                <a:effectLst>
                  <a:outerShdw blurRad="38100" dist="38100" dir="2700000" algn="tl">
                    <a:srgbClr val="000000">
                      <a:alpha val="43137"/>
                    </a:srgbClr>
                  </a:outerShdw>
                </a:effectLst>
              </a:rPr>
              <a:t>第</a:t>
            </a:r>
            <a:r>
              <a:rPr lang="en-US" altLang="zh-CN" sz="2200" dirty="0">
                <a:solidFill>
                  <a:schemeClr val="bg2"/>
                </a:solidFill>
                <a:effectLst>
                  <a:outerShdw blurRad="38100" dist="38100" dir="2700000" algn="tl">
                    <a:srgbClr val="000000">
                      <a:alpha val="43137"/>
                    </a:srgbClr>
                  </a:outerShdw>
                </a:effectLst>
              </a:rPr>
              <a:t>1</a:t>
            </a:r>
            <a:r>
              <a:rPr lang="zh-CN" altLang="zh-CN" sz="2200" dirty="0">
                <a:solidFill>
                  <a:schemeClr val="bg2"/>
                </a:solidFill>
                <a:effectLst>
                  <a:outerShdw blurRad="38100" dist="38100" dir="2700000" algn="tl">
                    <a:srgbClr val="000000">
                      <a:alpha val="43137"/>
                    </a:srgbClr>
                  </a:outerShdw>
                </a:effectLst>
              </a:rPr>
              <a:t>步：选择【插入】</a:t>
            </a:r>
            <a:r>
              <a:rPr lang="en-US" altLang="zh-CN" sz="2200" dirty="0">
                <a:solidFill>
                  <a:schemeClr val="bg2"/>
                </a:solidFill>
                <a:effectLst>
                  <a:outerShdw blurRad="38100" dist="38100" dir="2700000" algn="tl">
                    <a:srgbClr val="000000">
                      <a:alpha val="43137"/>
                    </a:srgbClr>
                  </a:outerShdw>
                </a:effectLst>
              </a:rPr>
              <a:t>→</a:t>
            </a:r>
            <a:r>
              <a:rPr lang="zh-CN" altLang="zh-CN" sz="2200" dirty="0">
                <a:solidFill>
                  <a:schemeClr val="bg2"/>
                </a:solidFill>
                <a:effectLst>
                  <a:outerShdw blurRad="38100" dist="38100" dir="2700000" algn="tl">
                    <a:srgbClr val="000000">
                      <a:alpha val="43137"/>
                    </a:srgbClr>
                  </a:outerShdw>
                </a:effectLst>
              </a:rPr>
              <a:t>【数据透视表】</a:t>
            </a:r>
          </a:p>
          <a:p>
            <a:pPr algn="just">
              <a:defRPr/>
            </a:pPr>
            <a:r>
              <a:rPr lang="zh-CN" altLang="zh-CN" sz="2200" dirty="0">
                <a:solidFill>
                  <a:schemeClr val="bg2"/>
                </a:solidFill>
                <a:effectLst>
                  <a:outerShdw blurRad="38100" dist="38100" dir="2700000" algn="tl">
                    <a:srgbClr val="000000">
                      <a:alpha val="43137"/>
                    </a:srgbClr>
                  </a:outerShdw>
                </a:effectLst>
              </a:rPr>
              <a:t>第</a:t>
            </a:r>
            <a:r>
              <a:rPr lang="en-US" altLang="zh-CN" sz="2200" dirty="0">
                <a:solidFill>
                  <a:schemeClr val="bg2"/>
                </a:solidFill>
                <a:effectLst>
                  <a:outerShdw blurRad="38100" dist="38100" dir="2700000" algn="tl">
                    <a:srgbClr val="000000">
                      <a:alpha val="43137"/>
                    </a:srgbClr>
                  </a:outerShdw>
                </a:effectLst>
              </a:rPr>
              <a:t>2</a:t>
            </a:r>
            <a:r>
              <a:rPr lang="zh-CN" altLang="zh-CN" sz="2200" dirty="0">
                <a:solidFill>
                  <a:schemeClr val="bg2"/>
                </a:solidFill>
                <a:effectLst>
                  <a:outerShdw blurRad="38100" dist="38100" dir="2700000" algn="tl">
                    <a:srgbClr val="000000">
                      <a:alpha val="43137"/>
                    </a:srgbClr>
                  </a:outerShdw>
                </a:effectLst>
              </a:rPr>
              <a:t>步：在【表</a:t>
            </a:r>
            <a:r>
              <a:rPr lang="en-US" altLang="zh-CN" sz="2200" dirty="0">
                <a:solidFill>
                  <a:schemeClr val="bg2"/>
                </a:solidFill>
                <a:effectLst>
                  <a:outerShdw blurRad="38100" dist="38100" dir="2700000" algn="tl">
                    <a:srgbClr val="000000">
                      <a:alpha val="43137"/>
                    </a:srgbClr>
                  </a:outerShdw>
                </a:effectLst>
              </a:rPr>
              <a:t>/</a:t>
            </a:r>
            <a:r>
              <a:rPr lang="zh-CN" altLang="zh-CN" sz="2200" dirty="0">
                <a:solidFill>
                  <a:schemeClr val="bg2"/>
                </a:solidFill>
                <a:effectLst>
                  <a:outerShdw blurRad="38100" dist="38100" dir="2700000" algn="tl">
                    <a:srgbClr val="000000">
                      <a:alpha val="43137"/>
                    </a:srgbClr>
                  </a:outerShdw>
                </a:effectLst>
              </a:rPr>
              <a:t>区域】框内选定数据区域（在操作前将光标放在任意数据单元格内，系统会自动选定数据区域）。选择放置数据透视表的位置。系统默认是新工作表，如果要将透视表放在现有工作表中，选择【现有工作表】，并在【位置】框内点击工作表的任意单元格（不要覆盖数据）。点击【确定】</a:t>
            </a:r>
            <a:endParaRPr lang="en-US" altLang="zh-CN" sz="2200" dirty="0">
              <a:solidFill>
                <a:schemeClr val="bg2"/>
              </a:solidFill>
              <a:effectLst>
                <a:outerShdw blurRad="38100" dist="38100" dir="2700000" algn="tl">
                  <a:srgbClr val="000000">
                    <a:alpha val="43137"/>
                  </a:srgbClr>
                </a:outerShdw>
              </a:effectLst>
            </a:endParaRPr>
          </a:p>
          <a:p>
            <a:pPr algn="just">
              <a:defRPr/>
            </a:pPr>
            <a:r>
              <a:rPr lang="zh-CN" altLang="zh-CN" sz="2200" dirty="0">
                <a:solidFill>
                  <a:schemeClr val="bg2"/>
                </a:solidFill>
                <a:effectLst>
                  <a:outerShdw blurRad="38100" dist="38100" dir="2700000" algn="tl">
                    <a:srgbClr val="000000">
                      <a:alpha val="43137"/>
                    </a:srgbClr>
                  </a:outerShdw>
                </a:effectLst>
              </a:rPr>
              <a:t>第</a:t>
            </a:r>
            <a:r>
              <a:rPr lang="en-US" altLang="zh-CN" sz="2200" dirty="0">
                <a:solidFill>
                  <a:schemeClr val="bg2"/>
                </a:solidFill>
                <a:effectLst>
                  <a:outerShdw blurRad="38100" dist="38100" dir="2700000" algn="tl">
                    <a:srgbClr val="000000">
                      <a:alpha val="43137"/>
                    </a:srgbClr>
                  </a:outerShdw>
                </a:effectLst>
              </a:rPr>
              <a:t>3</a:t>
            </a:r>
            <a:r>
              <a:rPr lang="zh-CN" altLang="zh-CN" sz="2200" dirty="0">
                <a:solidFill>
                  <a:schemeClr val="bg2"/>
                </a:solidFill>
                <a:effectLst>
                  <a:outerShdw blurRad="38100" dist="38100" dir="2700000" algn="tl">
                    <a:srgbClr val="000000">
                      <a:alpha val="43137"/>
                    </a:srgbClr>
                  </a:outerShdw>
                </a:effectLst>
              </a:rPr>
              <a:t>步：用鼠标右键单击数据透视表，选择【数据透视表选项】，在弹出的对话框中点击【显示】，并选中【经典数据透视表布局】，然后【确定】第</a:t>
            </a:r>
            <a:r>
              <a:rPr lang="en-US" altLang="zh-CN" sz="2200" dirty="0">
                <a:solidFill>
                  <a:schemeClr val="bg2"/>
                </a:solidFill>
                <a:effectLst>
                  <a:outerShdw blurRad="38100" dist="38100" dir="2700000" algn="tl">
                    <a:srgbClr val="000000">
                      <a:alpha val="43137"/>
                    </a:srgbClr>
                  </a:outerShdw>
                </a:effectLst>
              </a:rPr>
              <a:t>4</a:t>
            </a:r>
            <a:r>
              <a:rPr lang="zh-CN" altLang="zh-CN" sz="2200" dirty="0">
                <a:solidFill>
                  <a:schemeClr val="bg2"/>
                </a:solidFill>
                <a:effectLst>
                  <a:outerShdw blurRad="38100" dist="38100" dir="2700000" algn="tl">
                    <a:srgbClr val="000000">
                      <a:alpha val="43137"/>
                    </a:srgbClr>
                  </a:outerShdw>
                </a:effectLst>
              </a:rPr>
              <a:t>步：将数据透视的一个字段拖至</a:t>
            </a:r>
            <a:r>
              <a:rPr lang="en-US" altLang="zh-CN" sz="2200" dirty="0">
                <a:solidFill>
                  <a:schemeClr val="bg2"/>
                </a:solidFill>
                <a:effectLst>
                  <a:outerShdw blurRad="38100" dist="38100" dir="2700000" algn="tl">
                    <a:srgbClr val="000000">
                      <a:alpha val="43137"/>
                    </a:srgbClr>
                  </a:outerShdw>
                </a:effectLst>
              </a:rPr>
              <a:t>“</a:t>
            </a:r>
            <a:r>
              <a:rPr lang="zh-CN" altLang="zh-CN" sz="2200" dirty="0">
                <a:solidFill>
                  <a:schemeClr val="bg2"/>
                </a:solidFill>
                <a:effectLst>
                  <a:outerShdw blurRad="38100" dist="38100" dir="2700000" algn="tl">
                    <a:srgbClr val="000000">
                      <a:alpha val="43137"/>
                    </a:srgbClr>
                  </a:outerShdw>
                </a:effectLst>
              </a:rPr>
              <a:t>行</a:t>
            </a:r>
            <a:r>
              <a:rPr lang="en-US" altLang="zh-CN" sz="2200" dirty="0">
                <a:solidFill>
                  <a:schemeClr val="bg2"/>
                </a:solidFill>
                <a:effectLst>
                  <a:outerShdw blurRad="38100" dist="38100" dir="2700000" algn="tl">
                    <a:srgbClr val="000000">
                      <a:alpha val="43137"/>
                    </a:srgbClr>
                  </a:outerShdw>
                </a:effectLst>
              </a:rPr>
              <a:t>”</a:t>
            </a:r>
            <a:r>
              <a:rPr lang="zh-CN" altLang="zh-CN" sz="2200" dirty="0">
                <a:solidFill>
                  <a:schemeClr val="bg2"/>
                </a:solidFill>
                <a:effectLst>
                  <a:outerShdw blurRad="38100" dist="38100" dir="2700000" algn="tl">
                    <a:srgbClr val="000000">
                      <a:alpha val="43137"/>
                    </a:srgbClr>
                  </a:outerShdw>
                </a:effectLst>
              </a:rPr>
              <a:t>位置，将</a:t>
            </a:r>
            <a:r>
              <a:rPr lang="en-US" altLang="zh-CN" sz="2200" dirty="0">
                <a:solidFill>
                  <a:schemeClr val="bg2"/>
                </a:solidFill>
                <a:effectLst>
                  <a:outerShdw blurRad="38100" dist="38100" dir="2700000" algn="tl">
                    <a:srgbClr val="000000">
                      <a:alpha val="43137"/>
                    </a:srgbClr>
                  </a:outerShdw>
                </a:effectLst>
              </a:rPr>
              <a:t>“</a:t>
            </a:r>
            <a:r>
              <a:rPr lang="zh-CN" altLang="zh-CN" sz="2200" dirty="0">
                <a:solidFill>
                  <a:schemeClr val="bg2"/>
                </a:solidFill>
                <a:effectLst>
                  <a:outerShdw blurRad="38100" dist="38100" dir="2700000" algn="tl">
                    <a:srgbClr val="000000">
                      <a:alpha val="43137"/>
                    </a:srgbClr>
                  </a:outerShdw>
                </a:effectLst>
              </a:rPr>
              <a:t>另一个字段</a:t>
            </a:r>
            <a:r>
              <a:rPr lang="en-US" altLang="zh-CN" sz="2200" dirty="0">
                <a:solidFill>
                  <a:schemeClr val="bg2"/>
                </a:solidFill>
                <a:effectLst>
                  <a:outerShdw blurRad="38100" dist="38100" dir="2700000" algn="tl">
                    <a:srgbClr val="000000">
                      <a:alpha val="43137"/>
                    </a:srgbClr>
                  </a:outerShdw>
                </a:effectLst>
              </a:rPr>
              <a:t>”</a:t>
            </a:r>
            <a:r>
              <a:rPr lang="zh-CN" altLang="zh-CN" sz="2200" dirty="0">
                <a:solidFill>
                  <a:schemeClr val="bg2"/>
                </a:solidFill>
                <a:effectLst>
                  <a:outerShdw blurRad="38100" dist="38100" dir="2700000" algn="tl">
                    <a:srgbClr val="000000">
                      <a:alpha val="43137"/>
                    </a:srgbClr>
                  </a:outerShdw>
                </a:effectLst>
              </a:rPr>
              <a:t>拖至</a:t>
            </a:r>
            <a:r>
              <a:rPr lang="en-US" altLang="zh-CN" sz="2200" dirty="0">
                <a:solidFill>
                  <a:schemeClr val="bg2"/>
                </a:solidFill>
                <a:effectLst>
                  <a:outerShdw blurRad="38100" dist="38100" dir="2700000" algn="tl">
                    <a:srgbClr val="000000">
                      <a:alpha val="43137"/>
                    </a:srgbClr>
                  </a:outerShdw>
                </a:effectLst>
              </a:rPr>
              <a:t> “</a:t>
            </a:r>
            <a:r>
              <a:rPr lang="zh-CN" altLang="zh-CN" sz="2200" dirty="0">
                <a:solidFill>
                  <a:schemeClr val="bg2"/>
                </a:solidFill>
                <a:effectLst>
                  <a:outerShdw blurRad="38100" dist="38100" dir="2700000" algn="tl">
                    <a:srgbClr val="000000">
                      <a:alpha val="43137"/>
                    </a:srgbClr>
                  </a:outerShdw>
                </a:effectLst>
              </a:rPr>
              <a:t>列</a:t>
            </a:r>
            <a:r>
              <a:rPr lang="en-US" altLang="zh-CN" sz="2200" dirty="0">
                <a:solidFill>
                  <a:schemeClr val="bg2"/>
                </a:solidFill>
                <a:effectLst>
                  <a:outerShdw blurRad="38100" dist="38100" dir="2700000" algn="tl">
                    <a:srgbClr val="000000">
                      <a:alpha val="43137"/>
                    </a:srgbClr>
                  </a:outerShdw>
                </a:effectLst>
              </a:rPr>
              <a:t>”</a:t>
            </a:r>
            <a:r>
              <a:rPr lang="zh-CN" altLang="zh-CN" sz="2200" dirty="0">
                <a:solidFill>
                  <a:schemeClr val="bg2"/>
                </a:solidFill>
                <a:effectLst>
                  <a:outerShdw blurRad="38100" dist="38100" dir="2700000" algn="tl">
                    <a:srgbClr val="000000">
                      <a:alpha val="43137"/>
                    </a:srgbClr>
                  </a:outerShdw>
                </a:effectLst>
              </a:rPr>
              <a:t>的位置（行列可以互换），再将要计数的变量拖至</a:t>
            </a:r>
            <a:r>
              <a:rPr lang="en-US" altLang="zh-CN" sz="2200" dirty="0">
                <a:solidFill>
                  <a:schemeClr val="bg2"/>
                </a:solidFill>
                <a:effectLst>
                  <a:outerShdw blurRad="38100" dist="38100" dir="2700000" algn="tl">
                    <a:srgbClr val="000000">
                      <a:alpha val="43137"/>
                    </a:srgbClr>
                  </a:outerShdw>
                </a:effectLst>
              </a:rPr>
              <a:t>“</a:t>
            </a:r>
            <a:r>
              <a:rPr lang="zh-CN" altLang="zh-CN" sz="2200" dirty="0">
                <a:solidFill>
                  <a:schemeClr val="bg2"/>
                </a:solidFill>
                <a:effectLst>
                  <a:outerShdw blurRad="38100" dist="38100" dir="2700000" algn="tl">
                    <a:srgbClr val="000000">
                      <a:alpha val="43137"/>
                    </a:srgbClr>
                  </a:outerShdw>
                </a:effectLst>
              </a:rPr>
              <a:t>值字段</a:t>
            </a:r>
            <a:r>
              <a:rPr lang="en-US" altLang="zh-CN" sz="2200" dirty="0">
                <a:solidFill>
                  <a:schemeClr val="bg2"/>
                </a:solidFill>
                <a:effectLst>
                  <a:outerShdw blurRad="38100" dist="38100" dir="2700000" algn="tl">
                    <a:srgbClr val="000000">
                      <a:alpha val="43137"/>
                    </a:srgbClr>
                  </a:outerShdw>
                </a:effectLst>
              </a:rPr>
              <a:t>”</a:t>
            </a:r>
            <a:r>
              <a:rPr lang="zh-CN" altLang="zh-CN" sz="2200" dirty="0">
                <a:solidFill>
                  <a:schemeClr val="bg2"/>
                </a:solidFill>
                <a:effectLst>
                  <a:outerShdw blurRad="38100" dist="38100" dir="2700000" algn="tl">
                    <a:srgbClr val="000000">
                      <a:alpha val="43137"/>
                    </a:srgbClr>
                  </a:outerShdw>
                </a:effectLst>
              </a:rPr>
              <a:t>位置，即可生成需要的频数分布表</a:t>
            </a:r>
          </a:p>
          <a:p>
            <a:pPr algn="just">
              <a:defRPr/>
            </a:pPr>
            <a:endParaRPr lang="zh-CN" altLang="zh-CN" sz="2200" dirty="0">
              <a:solidFill>
                <a:schemeClr val="bg2"/>
              </a:solidFill>
              <a:effectLst>
                <a:outerShdw blurRad="38100" dist="38100" dir="2700000" algn="tl">
                  <a:srgbClr val="000000">
                    <a:alpha val="43137"/>
                  </a:srgbClr>
                </a:outerShdw>
              </a:effectLst>
            </a:endParaRP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0952AF-1336-4F0C-ACC3-19E94A4EB4D6}"/>
              </a:ext>
            </a:extLst>
          </p:cNvPr>
          <p:cNvSpPr>
            <a:spLocks noGrp="1"/>
          </p:cNvSpPr>
          <p:nvPr>
            <p:ph type="title"/>
          </p:nvPr>
        </p:nvSpPr>
        <p:spPr/>
        <p:txBody>
          <a:bodyPr/>
          <a:lstStyle/>
          <a:p>
            <a:endParaRPr lang="zh-CN" altLang="en-US" dirty="0"/>
          </a:p>
        </p:txBody>
      </p:sp>
      <p:pic>
        <p:nvPicPr>
          <p:cNvPr id="5" name="图片 4">
            <a:extLst>
              <a:ext uri="{FF2B5EF4-FFF2-40B4-BE49-F238E27FC236}">
                <a16:creationId xmlns:a16="http://schemas.microsoft.com/office/drawing/2014/main" id="{AF266B8E-F4D6-4352-9EF8-35B87A62D026}"/>
              </a:ext>
            </a:extLst>
          </p:cNvPr>
          <p:cNvPicPr>
            <a:picLocks noChangeAspect="1"/>
          </p:cNvPicPr>
          <p:nvPr/>
        </p:nvPicPr>
        <p:blipFill>
          <a:blip r:embed="rId3"/>
          <a:stretch>
            <a:fillRect/>
          </a:stretch>
        </p:blipFill>
        <p:spPr>
          <a:xfrm>
            <a:off x="0" y="227227"/>
            <a:ext cx="1571429" cy="1514286"/>
          </a:xfrm>
          <a:prstGeom prst="rect">
            <a:avLst/>
          </a:prstGeom>
        </p:spPr>
      </p:pic>
      <p:pic>
        <p:nvPicPr>
          <p:cNvPr id="8" name="图片 7">
            <a:extLst>
              <a:ext uri="{FF2B5EF4-FFF2-40B4-BE49-F238E27FC236}">
                <a16:creationId xmlns:a16="http://schemas.microsoft.com/office/drawing/2014/main" id="{9D7A69BE-FF1E-4D50-8140-3D6A92B9DEF8}"/>
              </a:ext>
            </a:extLst>
          </p:cNvPr>
          <p:cNvPicPr>
            <a:picLocks noChangeAspect="1"/>
          </p:cNvPicPr>
          <p:nvPr/>
        </p:nvPicPr>
        <p:blipFill>
          <a:blip r:embed="rId4"/>
          <a:stretch>
            <a:fillRect/>
          </a:stretch>
        </p:blipFill>
        <p:spPr>
          <a:xfrm>
            <a:off x="0" y="1611287"/>
            <a:ext cx="9144000" cy="4262770"/>
          </a:xfrm>
          <a:prstGeom prst="rect">
            <a:avLst/>
          </a:prstGeom>
        </p:spPr>
      </p:pic>
      <p:sp>
        <p:nvSpPr>
          <p:cNvPr id="9" name="内容占位符 8">
            <a:extLst>
              <a:ext uri="{FF2B5EF4-FFF2-40B4-BE49-F238E27FC236}">
                <a16:creationId xmlns:a16="http://schemas.microsoft.com/office/drawing/2014/main" id="{44592AD1-7F1E-4E92-A10A-766BFF5A621A}"/>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405328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7026" name="Rectangle 2"/>
          <p:cNvSpPr>
            <a:spLocks noChangeArrowheads="1"/>
          </p:cNvSpPr>
          <p:nvPr/>
        </p:nvSpPr>
        <p:spPr bwMode="auto">
          <a:xfrm>
            <a:off x="990600" y="836712"/>
            <a:ext cx="7162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4000" b="1" dirty="0">
                <a:solidFill>
                  <a:schemeClr val="bg2"/>
                </a:solidFill>
                <a:effectLst>
                  <a:outerShdw blurRad="38100" dist="38100" dir="2700000" algn="tl">
                    <a:srgbClr val="000000"/>
                  </a:outerShdw>
                </a:effectLst>
                <a:cs typeface="Times New Roman" panose="02020603050405020304" pitchFamily="18" charset="0"/>
              </a:rPr>
              <a:t>3.2  </a:t>
            </a:r>
            <a:r>
              <a:rPr lang="zh-CN" altLang="en-US" sz="4000" b="1" dirty="0">
                <a:solidFill>
                  <a:schemeClr val="bg2"/>
                </a:solidFill>
                <a:effectLst>
                  <a:outerShdw blurRad="38100" dist="38100" dir="2700000" algn="tl">
                    <a:srgbClr val="000000"/>
                  </a:outerShdw>
                </a:effectLst>
                <a:latin typeface="Times New Roman" panose="02020603050405020304" pitchFamily="18" charset="0"/>
              </a:rPr>
              <a:t>品质数据的整理与展示</a:t>
            </a:r>
          </a:p>
        </p:txBody>
      </p:sp>
      <p:sp>
        <p:nvSpPr>
          <p:cNvPr id="257027" name="Rectangle 3"/>
          <p:cNvSpPr>
            <a:spLocks noChangeArrowheads="1"/>
          </p:cNvSpPr>
          <p:nvPr/>
        </p:nvSpPr>
        <p:spPr bwMode="auto">
          <a:xfrm>
            <a:off x="609600" y="1981200"/>
            <a:ext cx="8153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lgn="ctr">
              <a:spcBef>
                <a:spcPct val="20000"/>
              </a:spcBef>
              <a:defRPr kumimoji="1" sz="16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indent="228600" algn="ctr">
              <a:spcBef>
                <a:spcPct val="20000"/>
              </a:spcBef>
              <a:buClr>
                <a:schemeClr val="hlink"/>
              </a:buClr>
              <a:buSzPct val="65000"/>
              <a:buFont typeface="Wingdings" panose="05000000000000000000" pitchFamily="2" charset="2"/>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indent="171450" algn="ctr">
              <a:spcBef>
                <a:spcPct val="20000"/>
              </a:spcBef>
              <a:buClr>
                <a:schemeClr val="tx2"/>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indent="57150" algn="ctr">
              <a:spcBef>
                <a:spcPct val="20000"/>
              </a:spcBef>
              <a:buClr>
                <a:schemeClr val="accent1"/>
              </a:buClr>
              <a:buSzPct val="65000"/>
              <a:buFont typeface="Monotype Sorts"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spcBef>
                <a:spcPct val="20000"/>
              </a:spcBef>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a:defRPr/>
            </a:pPr>
            <a:r>
              <a:rPr lang="en-US" altLang="zh-CN" sz="3200" b="1" dirty="0">
                <a:solidFill>
                  <a:schemeClr val="bg2"/>
                </a:solidFill>
              </a:rPr>
              <a:t>3.2.1  </a:t>
            </a:r>
            <a:r>
              <a:rPr lang="zh-CN" altLang="en-US" sz="3200" b="1" dirty="0">
                <a:solidFill>
                  <a:schemeClr val="bg2"/>
                </a:solidFill>
              </a:rPr>
              <a:t>分类数据的整理与图示</a:t>
            </a:r>
          </a:p>
          <a:p>
            <a:pPr algn="l">
              <a:spcBef>
                <a:spcPct val="24000"/>
              </a:spcBef>
              <a:defRPr/>
            </a:pPr>
            <a:r>
              <a:rPr lang="en-US" altLang="zh-CN" sz="3200" b="1" dirty="0">
                <a:solidFill>
                  <a:schemeClr val="bg2"/>
                </a:solidFill>
              </a:rPr>
              <a:t>3.2.2  </a:t>
            </a:r>
            <a:r>
              <a:rPr lang="zh-CN" altLang="en-US" sz="3200" b="1" dirty="0">
                <a:solidFill>
                  <a:schemeClr val="bg2"/>
                </a:solidFill>
              </a:rPr>
              <a:t>顺序数据的整理与图示</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a:xfrm>
            <a:off x="1257300" y="548680"/>
            <a:ext cx="6781800" cy="990600"/>
          </a:xfrm>
        </p:spPr>
        <p:txBody>
          <a:bodyPr/>
          <a:lstStyle/>
          <a:p>
            <a:pPr>
              <a:defRPr/>
            </a:pPr>
            <a:r>
              <a:rPr lang="zh-CN" altLang="en-US" sz="4000" dirty="0">
                <a:solidFill>
                  <a:schemeClr val="bg2"/>
                </a:solidFill>
                <a:latin typeface="Arial" panose="020B0604020202020204" pitchFamily="34" charset="0"/>
              </a:rPr>
              <a:t>数据的整理与显示</a:t>
            </a:r>
            <a:r>
              <a:rPr lang="en-US" altLang="zh-CN" sz="3600" dirty="0">
                <a:solidFill>
                  <a:schemeClr val="bg2"/>
                </a:solidFill>
                <a:latin typeface="Arial" panose="020B0604020202020204" pitchFamily="34" charset="0"/>
              </a:rPr>
              <a:t>(</a:t>
            </a:r>
            <a:r>
              <a:rPr lang="zh-CN" altLang="en-US" sz="3600" dirty="0">
                <a:solidFill>
                  <a:schemeClr val="bg2"/>
                </a:solidFill>
                <a:latin typeface="Arial" panose="020B0604020202020204" pitchFamily="34" charset="0"/>
              </a:rPr>
              <a:t>基本问题</a:t>
            </a:r>
            <a:r>
              <a:rPr lang="en-US" altLang="zh-CN" sz="3600" dirty="0">
                <a:solidFill>
                  <a:schemeClr val="bg2"/>
                </a:solidFill>
                <a:latin typeface="Arial" panose="020B0604020202020204" pitchFamily="34" charset="0"/>
              </a:rPr>
              <a:t>)</a:t>
            </a:r>
          </a:p>
        </p:txBody>
      </p:sp>
      <p:sp>
        <p:nvSpPr>
          <p:cNvPr id="395267" name="Rectangle 3"/>
          <p:cNvSpPr>
            <a:spLocks noGrp="1" noChangeArrowheads="1"/>
          </p:cNvSpPr>
          <p:nvPr>
            <p:ph type="body" idx="1"/>
          </p:nvPr>
        </p:nvSpPr>
        <p:spPr>
          <a:xfrm>
            <a:off x="533400" y="1700213"/>
            <a:ext cx="8229600" cy="4395787"/>
          </a:xfrm>
        </p:spPr>
        <p:txBody>
          <a:bodyPr/>
          <a:lstStyle/>
          <a:p>
            <a:pPr marL="609600" indent="-609600" algn="just">
              <a:spcBef>
                <a:spcPct val="24000"/>
              </a:spcBef>
              <a:buFontTx/>
              <a:buAutoNum type="arabicPeriod"/>
              <a:defRPr/>
            </a:pPr>
            <a:r>
              <a:rPr lang="zh-CN" altLang="en-US" sz="3000" dirty="0">
                <a:solidFill>
                  <a:schemeClr val="bg2"/>
                </a:solidFill>
              </a:rPr>
              <a:t>要弄清所面对的数据类型</a:t>
            </a:r>
          </a:p>
          <a:p>
            <a:pPr marL="1219200" lvl="1" indent="-533400" algn="just">
              <a:spcBef>
                <a:spcPct val="24000"/>
              </a:spcBef>
              <a:defRPr/>
            </a:pPr>
            <a:r>
              <a:rPr lang="zh-CN" altLang="en-US" sz="2600" dirty="0">
                <a:solidFill>
                  <a:schemeClr val="bg2"/>
                </a:solidFill>
              </a:rPr>
              <a:t>不同类型的数据，采取不同的处理方式和方法</a:t>
            </a:r>
          </a:p>
          <a:p>
            <a:pPr marL="609600" indent="-609600" algn="just">
              <a:spcBef>
                <a:spcPct val="24000"/>
              </a:spcBef>
              <a:buFontTx/>
              <a:buAutoNum type="arabicPeriod"/>
              <a:defRPr/>
            </a:pPr>
            <a:r>
              <a:rPr lang="zh-CN" altLang="en-US" sz="3000" dirty="0">
                <a:solidFill>
                  <a:schemeClr val="bg2"/>
                </a:solidFill>
              </a:rPr>
              <a:t>对分类数据和顺序数据主要是作分类整理。</a:t>
            </a:r>
          </a:p>
          <a:p>
            <a:pPr marL="609600" indent="-609600" algn="just">
              <a:spcBef>
                <a:spcPct val="24000"/>
              </a:spcBef>
              <a:buFontTx/>
              <a:buAutoNum type="arabicPeriod"/>
              <a:defRPr/>
            </a:pPr>
            <a:r>
              <a:rPr lang="zh-CN" altLang="en-US" sz="3000" dirty="0">
                <a:solidFill>
                  <a:schemeClr val="bg2"/>
                </a:solidFill>
              </a:rPr>
              <a:t>对数值型数据则主要是作分组整理。</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5267">
                                            <p:txEl>
                                              <p:pRg st="0" end="0"/>
                                            </p:txEl>
                                          </p:spTgt>
                                        </p:tgtEl>
                                        <p:attrNameLst>
                                          <p:attrName>style.visibility</p:attrName>
                                        </p:attrNameLst>
                                      </p:cBhvr>
                                      <p:to>
                                        <p:strVal val="visible"/>
                                      </p:to>
                                    </p:set>
                                    <p:animEffect transition="in" filter="wipe(left)">
                                      <p:cBhvr>
                                        <p:cTn id="7" dur="500"/>
                                        <p:tgtEl>
                                          <p:spTgt spid="395267">
                                            <p:txEl>
                                              <p:pRg st="0" end="0"/>
                                            </p:txEl>
                                          </p:spTgt>
                                        </p:tgtEl>
                                      </p:cBhvr>
                                    </p:animEffect>
                                  </p:childTnLst>
                                  <p:subTnLst>
                                    <p:animClr clrSpc="rgb" dir="cw">
                                      <p:cBhvr override="childStyle">
                                        <p:cTn dur="1" fill="hold" display="0" masterRel="nextClick" afterEffect="1"/>
                                        <p:tgtEl>
                                          <p:spTgt spid="395267">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395267">
                                            <p:txEl>
                                              <p:pRg st="1" end="1"/>
                                            </p:txEl>
                                          </p:spTgt>
                                        </p:tgtEl>
                                        <p:attrNameLst>
                                          <p:attrName>style.visibility</p:attrName>
                                        </p:attrNameLst>
                                      </p:cBhvr>
                                      <p:to>
                                        <p:strVal val="visible"/>
                                      </p:to>
                                    </p:set>
                                    <p:animEffect transition="in" filter="wipe(left)">
                                      <p:cBhvr>
                                        <p:cTn id="10" dur="500"/>
                                        <p:tgtEl>
                                          <p:spTgt spid="395267">
                                            <p:txEl>
                                              <p:pRg st="1" end="1"/>
                                            </p:txEl>
                                          </p:spTgt>
                                        </p:tgtEl>
                                      </p:cBhvr>
                                    </p:animEffect>
                                  </p:childTnLst>
                                  <p:subTnLst>
                                    <p:animClr clrSpc="rgb" dir="cw">
                                      <p:cBhvr override="childStyle">
                                        <p:cTn dur="1" fill="hold" display="0" masterRel="nextClick" afterEffect="1"/>
                                        <p:tgtEl>
                                          <p:spTgt spid="395267">
                                            <p:txEl>
                                              <p:pRg st="1" end="1"/>
                                            </p:txEl>
                                          </p:spTgt>
                                        </p:tgtEl>
                                        <p:attrNameLst>
                                          <p:attrName>ppt_c</p:attrName>
                                        </p:attrNameLst>
                                      </p:cBhvr>
                                      <p:to>
                                        <a:schemeClr val="folHlink"/>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95267">
                                            <p:txEl>
                                              <p:pRg st="2" end="2"/>
                                            </p:txEl>
                                          </p:spTgt>
                                        </p:tgtEl>
                                        <p:attrNameLst>
                                          <p:attrName>style.visibility</p:attrName>
                                        </p:attrNameLst>
                                      </p:cBhvr>
                                      <p:to>
                                        <p:strVal val="visible"/>
                                      </p:to>
                                    </p:set>
                                    <p:animEffect transition="in" filter="wipe(left)">
                                      <p:cBhvr>
                                        <p:cTn id="15" dur="500"/>
                                        <p:tgtEl>
                                          <p:spTgt spid="395267">
                                            <p:txEl>
                                              <p:pRg st="2" end="2"/>
                                            </p:txEl>
                                          </p:spTgt>
                                        </p:tgtEl>
                                      </p:cBhvr>
                                    </p:animEffect>
                                  </p:childTnLst>
                                  <p:subTnLst>
                                    <p:animClr clrSpc="rgb" dir="cw">
                                      <p:cBhvr override="childStyle">
                                        <p:cTn dur="1" fill="hold" display="0" masterRel="nextClick" afterEffect="1"/>
                                        <p:tgtEl>
                                          <p:spTgt spid="395267">
                                            <p:txEl>
                                              <p:pRg st="2" end="2"/>
                                            </p:txEl>
                                          </p:spTgt>
                                        </p:tgtEl>
                                        <p:attrNameLst>
                                          <p:attrName>ppt_c</p:attrName>
                                        </p:attrNameLst>
                                      </p:cBhvr>
                                      <p:to>
                                        <a:schemeClr val="folHlink"/>
                                      </p:to>
                                    </p:animClr>
                                  </p:sub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95267">
                                            <p:txEl>
                                              <p:pRg st="3" end="3"/>
                                            </p:txEl>
                                          </p:spTgt>
                                        </p:tgtEl>
                                        <p:attrNameLst>
                                          <p:attrName>style.visibility</p:attrName>
                                        </p:attrNameLst>
                                      </p:cBhvr>
                                      <p:to>
                                        <p:strVal val="visible"/>
                                      </p:to>
                                    </p:set>
                                    <p:animEffect transition="in" filter="wipe(left)">
                                      <p:cBhvr>
                                        <p:cTn id="20" dur="500"/>
                                        <p:tgtEl>
                                          <p:spTgt spid="395267">
                                            <p:txEl>
                                              <p:pRg st="3" end="3"/>
                                            </p:txEl>
                                          </p:spTgt>
                                        </p:tgtEl>
                                      </p:cBhvr>
                                    </p:animEffect>
                                  </p:childTnLst>
                                  <p:subTnLst>
                                    <p:animClr clrSpc="rgb" dir="cw">
                                      <p:cBhvr override="childStyle">
                                        <p:cTn dur="1" fill="hold" display="0" masterRel="nextClick" afterEffect="1"/>
                                        <p:tgtEl>
                                          <p:spTgt spid="395267">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9540" name="Rectangle 4"/>
          <p:cNvSpPr>
            <a:spLocks noGrp="1" noChangeArrowheads="1"/>
          </p:cNvSpPr>
          <p:nvPr>
            <p:ph type="ctrTitle"/>
          </p:nvPr>
        </p:nvSpPr>
        <p:spPr>
          <a:xfrm>
            <a:off x="460375" y="692696"/>
            <a:ext cx="7772400" cy="1143000"/>
          </a:xfrm>
        </p:spPr>
        <p:txBody>
          <a:bodyPr anchor="ctr" anchorCtr="0"/>
          <a:lstStyle/>
          <a:p>
            <a:pPr>
              <a:defRPr/>
            </a:pPr>
            <a:r>
              <a:rPr lang="zh-CN" altLang="en-US" sz="4400" dirty="0">
                <a:solidFill>
                  <a:schemeClr val="bg2"/>
                </a:solidFill>
              </a:rPr>
              <a:t>分类数据的整理与图示</a:t>
            </a:r>
          </a:p>
        </p:txBody>
      </p:sp>
      <p:grpSp>
        <p:nvGrpSpPr>
          <p:cNvPr id="39939" name="Group 23"/>
          <p:cNvGrpSpPr>
            <a:grpSpLocks/>
          </p:cNvGrpSpPr>
          <p:nvPr/>
        </p:nvGrpSpPr>
        <p:grpSpPr bwMode="auto">
          <a:xfrm>
            <a:off x="1828800" y="3200400"/>
            <a:ext cx="5638800" cy="2895600"/>
            <a:chOff x="1152" y="2016"/>
            <a:chExt cx="3552" cy="1824"/>
          </a:xfrm>
        </p:grpSpPr>
        <p:sp>
          <p:nvSpPr>
            <p:cNvPr id="39940" name="Freeform 7"/>
            <p:cNvSpPr>
              <a:spLocks/>
            </p:cNvSpPr>
            <p:nvPr/>
          </p:nvSpPr>
          <p:spPr bwMode="auto">
            <a:xfrm>
              <a:off x="1152" y="2016"/>
              <a:ext cx="3529" cy="1810"/>
            </a:xfrm>
            <a:custGeom>
              <a:avLst/>
              <a:gdLst>
                <a:gd name="T0" fmla="*/ 0 w 904"/>
                <a:gd name="T1" fmla="*/ 9005 h 811"/>
                <a:gd name="T2" fmla="*/ 0 w 904"/>
                <a:gd name="T3" fmla="*/ 0 h 811"/>
                <a:gd name="T4" fmla="*/ 53720 w 904"/>
                <a:gd name="T5" fmla="*/ 0 h 811"/>
                <a:gd name="T6" fmla="*/ 53720 w 904"/>
                <a:gd name="T7" fmla="*/ 8961 h 811"/>
                <a:gd name="T8" fmla="*/ 0 w 904"/>
                <a:gd name="T9" fmla="*/ 8961 h 811"/>
                <a:gd name="T10" fmla="*/ 0 w 904"/>
                <a:gd name="T11" fmla="*/ 9005 h 8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4" h="811">
                  <a:moveTo>
                    <a:pt x="0" y="810"/>
                  </a:moveTo>
                  <a:lnTo>
                    <a:pt x="0" y="0"/>
                  </a:lnTo>
                  <a:lnTo>
                    <a:pt x="903" y="0"/>
                  </a:lnTo>
                  <a:lnTo>
                    <a:pt x="903" y="806"/>
                  </a:lnTo>
                  <a:lnTo>
                    <a:pt x="0" y="806"/>
                  </a:lnTo>
                  <a:lnTo>
                    <a:pt x="0" y="810"/>
                  </a:lnTo>
                </a:path>
              </a:pathLst>
            </a:custGeom>
            <a:gradFill rotWithShape="0">
              <a:gsLst>
                <a:gs pos="0">
                  <a:srgbClr val="FFCCCC"/>
                </a:gs>
                <a:gs pos="100000">
                  <a:srgbClr val="765E5E"/>
                </a:gs>
              </a:gsLst>
              <a:lin ang="5400000" scaled="1"/>
            </a:gra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41" name="Freeform 8"/>
            <p:cNvSpPr>
              <a:spLocks/>
            </p:cNvSpPr>
            <p:nvPr/>
          </p:nvSpPr>
          <p:spPr bwMode="auto">
            <a:xfrm>
              <a:off x="1152" y="2016"/>
              <a:ext cx="3552" cy="1824"/>
            </a:xfrm>
            <a:custGeom>
              <a:avLst/>
              <a:gdLst>
                <a:gd name="T0" fmla="*/ 0 w 910"/>
                <a:gd name="T1" fmla="*/ 9082 h 817"/>
                <a:gd name="T2" fmla="*/ 0 w 910"/>
                <a:gd name="T3" fmla="*/ 0 h 817"/>
                <a:gd name="T4" fmla="*/ 54057 w 910"/>
                <a:gd name="T5" fmla="*/ 0 h 817"/>
                <a:gd name="T6" fmla="*/ 54057 w 910"/>
                <a:gd name="T7" fmla="*/ 9037 h 817"/>
                <a:gd name="T8" fmla="*/ 0 w 910"/>
                <a:gd name="T9" fmla="*/ 9037 h 817"/>
                <a:gd name="T10" fmla="*/ 0 w 910"/>
                <a:gd name="T11" fmla="*/ 9082 h 8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10" h="817">
                  <a:moveTo>
                    <a:pt x="0" y="816"/>
                  </a:moveTo>
                  <a:lnTo>
                    <a:pt x="0" y="0"/>
                  </a:lnTo>
                  <a:lnTo>
                    <a:pt x="909" y="0"/>
                  </a:lnTo>
                  <a:lnTo>
                    <a:pt x="909" y="812"/>
                  </a:lnTo>
                  <a:lnTo>
                    <a:pt x="0" y="812"/>
                  </a:lnTo>
                  <a:lnTo>
                    <a:pt x="0" y="816"/>
                  </a:lnTo>
                </a:path>
              </a:pathLst>
            </a:custGeom>
            <a:gradFill rotWithShape="0">
              <a:gsLst>
                <a:gs pos="0">
                  <a:srgbClr val="CCECFF"/>
                </a:gs>
                <a:gs pos="100000">
                  <a:srgbClr val="5E6D76"/>
                </a:gs>
              </a:gsLst>
              <a:lin ang="5400000" scaled="1"/>
            </a:gra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42" name="Line 9"/>
            <p:cNvSpPr>
              <a:spLocks noChangeShapeType="1"/>
            </p:cNvSpPr>
            <p:nvPr/>
          </p:nvSpPr>
          <p:spPr bwMode="auto">
            <a:xfrm>
              <a:off x="4158" y="2016"/>
              <a:ext cx="0" cy="1813"/>
            </a:xfrm>
            <a:prstGeom prst="line">
              <a:avLst/>
            </a:prstGeom>
            <a:noFill/>
            <a:ln w="12700">
              <a:solidFill>
                <a:srgbClr val="66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43" name="Line 10"/>
            <p:cNvSpPr>
              <a:spLocks noChangeShapeType="1"/>
            </p:cNvSpPr>
            <p:nvPr/>
          </p:nvSpPr>
          <p:spPr bwMode="auto">
            <a:xfrm>
              <a:off x="3549" y="2016"/>
              <a:ext cx="0" cy="1813"/>
            </a:xfrm>
            <a:prstGeom prst="line">
              <a:avLst/>
            </a:prstGeom>
            <a:noFill/>
            <a:ln w="12700">
              <a:solidFill>
                <a:srgbClr val="66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44" name="Line 11"/>
            <p:cNvSpPr>
              <a:spLocks noChangeShapeType="1"/>
            </p:cNvSpPr>
            <p:nvPr/>
          </p:nvSpPr>
          <p:spPr bwMode="auto">
            <a:xfrm>
              <a:off x="2944" y="2025"/>
              <a:ext cx="0" cy="1804"/>
            </a:xfrm>
            <a:prstGeom prst="line">
              <a:avLst/>
            </a:prstGeom>
            <a:noFill/>
            <a:ln w="12700">
              <a:solidFill>
                <a:srgbClr val="66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45" name="Line 12"/>
            <p:cNvSpPr>
              <a:spLocks noChangeShapeType="1"/>
            </p:cNvSpPr>
            <p:nvPr/>
          </p:nvSpPr>
          <p:spPr bwMode="auto">
            <a:xfrm>
              <a:off x="2350" y="2016"/>
              <a:ext cx="0" cy="1813"/>
            </a:xfrm>
            <a:prstGeom prst="line">
              <a:avLst/>
            </a:prstGeom>
            <a:noFill/>
            <a:ln w="12700">
              <a:solidFill>
                <a:srgbClr val="66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46" name="Line 13"/>
            <p:cNvSpPr>
              <a:spLocks noChangeShapeType="1"/>
            </p:cNvSpPr>
            <p:nvPr/>
          </p:nvSpPr>
          <p:spPr bwMode="auto">
            <a:xfrm>
              <a:off x="1745" y="2016"/>
              <a:ext cx="0" cy="1804"/>
            </a:xfrm>
            <a:prstGeom prst="line">
              <a:avLst/>
            </a:prstGeom>
            <a:noFill/>
            <a:ln w="12700">
              <a:solidFill>
                <a:srgbClr val="66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47" name="Line 14"/>
            <p:cNvSpPr>
              <a:spLocks noChangeShapeType="1"/>
            </p:cNvSpPr>
            <p:nvPr/>
          </p:nvSpPr>
          <p:spPr bwMode="auto">
            <a:xfrm>
              <a:off x="1152" y="2458"/>
              <a:ext cx="3548" cy="0"/>
            </a:xfrm>
            <a:prstGeom prst="line">
              <a:avLst/>
            </a:prstGeom>
            <a:noFill/>
            <a:ln w="12700">
              <a:solidFill>
                <a:srgbClr val="66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48" name="Line 15"/>
            <p:cNvSpPr>
              <a:spLocks noChangeShapeType="1"/>
            </p:cNvSpPr>
            <p:nvPr/>
          </p:nvSpPr>
          <p:spPr bwMode="auto">
            <a:xfrm>
              <a:off x="1152" y="2795"/>
              <a:ext cx="3548" cy="0"/>
            </a:xfrm>
            <a:prstGeom prst="line">
              <a:avLst/>
            </a:prstGeom>
            <a:noFill/>
            <a:ln w="12700">
              <a:solidFill>
                <a:srgbClr val="66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49" name="Line 16"/>
            <p:cNvSpPr>
              <a:spLocks noChangeShapeType="1"/>
            </p:cNvSpPr>
            <p:nvPr/>
          </p:nvSpPr>
          <p:spPr bwMode="auto">
            <a:xfrm>
              <a:off x="1152" y="3143"/>
              <a:ext cx="3548" cy="0"/>
            </a:xfrm>
            <a:prstGeom prst="line">
              <a:avLst/>
            </a:prstGeom>
            <a:noFill/>
            <a:ln w="12700">
              <a:solidFill>
                <a:srgbClr val="66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50" name="Line 17"/>
            <p:cNvSpPr>
              <a:spLocks noChangeShapeType="1"/>
            </p:cNvSpPr>
            <p:nvPr/>
          </p:nvSpPr>
          <p:spPr bwMode="auto">
            <a:xfrm>
              <a:off x="1152" y="3480"/>
              <a:ext cx="3548" cy="0"/>
            </a:xfrm>
            <a:prstGeom prst="line">
              <a:avLst/>
            </a:prstGeom>
            <a:noFill/>
            <a:ln w="12700">
              <a:solidFill>
                <a:srgbClr val="66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9555" name="Rectangle 19"/>
            <p:cNvSpPr>
              <a:spLocks noChangeArrowheads="1"/>
            </p:cNvSpPr>
            <p:nvPr/>
          </p:nvSpPr>
          <p:spPr bwMode="auto">
            <a:xfrm>
              <a:off x="1773" y="2523"/>
              <a:ext cx="483" cy="1266"/>
            </a:xfrm>
            <a:prstGeom prst="rect">
              <a:avLst/>
            </a:prstGeom>
            <a:gradFill rotWithShape="0">
              <a:gsLst>
                <a:gs pos="0">
                  <a:schemeClr val="accent1"/>
                </a:gs>
                <a:gs pos="100000">
                  <a:schemeClr val="accent1">
                    <a:gamma/>
                    <a:shade val="46275"/>
                    <a:invGamma/>
                  </a:schemeClr>
                </a:gs>
              </a:gsLst>
              <a:lin ang="5400000" scaled="1"/>
            </a:gradFill>
            <a:ln w="12700">
              <a:solidFill>
                <a:schemeClr val="tx1"/>
              </a:solidFill>
              <a:miter lim="800000"/>
              <a:headEnd/>
              <a:tailEnd/>
            </a:ln>
            <a:effectLst>
              <a:outerShdw dist="45791" dir="2021404" algn="ctr" rotWithShape="0">
                <a:schemeClr val="bg2"/>
              </a:outerShdw>
            </a:effectLst>
          </p:spPr>
          <p:txBody>
            <a:bodyPr wrap="none" anchor="ctr"/>
            <a:lstStyle/>
            <a:p>
              <a:pPr>
                <a:defRPr/>
              </a:pPr>
              <a:endParaRPr lang="zh-CN" altLang="en-US"/>
            </a:p>
          </p:txBody>
        </p:sp>
        <p:sp>
          <p:nvSpPr>
            <p:cNvPr id="449556" name="Rectangle 20"/>
            <p:cNvSpPr>
              <a:spLocks noChangeArrowheads="1"/>
            </p:cNvSpPr>
            <p:nvPr/>
          </p:nvSpPr>
          <p:spPr bwMode="auto">
            <a:xfrm>
              <a:off x="2256" y="2784"/>
              <a:ext cx="482" cy="1013"/>
            </a:xfrm>
            <a:prstGeom prst="rect">
              <a:avLst/>
            </a:prstGeom>
            <a:gradFill rotWithShape="0">
              <a:gsLst>
                <a:gs pos="0">
                  <a:schemeClr val="hlink"/>
                </a:gs>
                <a:gs pos="100000">
                  <a:schemeClr val="hlink">
                    <a:gamma/>
                    <a:shade val="46275"/>
                    <a:invGamma/>
                  </a:schemeClr>
                </a:gs>
              </a:gsLst>
              <a:lin ang="5400000" scaled="1"/>
            </a:gradFill>
            <a:ln w="12700">
              <a:solidFill>
                <a:schemeClr val="tx1"/>
              </a:solidFill>
              <a:miter lim="800000"/>
              <a:headEnd/>
              <a:tailEnd/>
            </a:ln>
            <a:effectLst>
              <a:outerShdw dist="45791" dir="2021404" algn="ctr" rotWithShape="0">
                <a:schemeClr val="bg2"/>
              </a:outerShdw>
            </a:effectLst>
          </p:spPr>
          <p:txBody>
            <a:bodyPr wrap="none" anchor="ctr"/>
            <a:lstStyle/>
            <a:p>
              <a:pPr>
                <a:defRPr/>
              </a:pPr>
              <a:endParaRPr lang="zh-CN" altLang="en-US"/>
            </a:p>
          </p:txBody>
        </p:sp>
        <p:sp>
          <p:nvSpPr>
            <p:cNvPr id="449557" name="Rectangle 21"/>
            <p:cNvSpPr>
              <a:spLocks noChangeArrowheads="1"/>
            </p:cNvSpPr>
            <p:nvPr/>
          </p:nvSpPr>
          <p:spPr bwMode="auto">
            <a:xfrm>
              <a:off x="3152" y="2269"/>
              <a:ext cx="483" cy="1520"/>
            </a:xfrm>
            <a:prstGeom prst="rect">
              <a:avLst/>
            </a:prstGeom>
            <a:gradFill rotWithShape="0">
              <a:gsLst>
                <a:gs pos="0">
                  <a:schemeClr val="accent1"/>
                </a:gs>
                <a:gs pos="100000">
                  <a:schemeClr val="accent1">
                    <a:gamma/>
                    <a:shade val="46275"/>
                    <a:invGamma/>
                  </a:schemeClr>
                </a:gs>
              </a:gsLst>
              <a:lin ang="5400000" scaled="1"/>
            </a:gradFill>
            <a:ln w="12700">
              <a:solidFill>
                <a:schemeClr val="tx1"/>
              </a:solidFill>
              <a:miter lim="800000"/>
              <a:headEnd/>
              <a:tailEnd/>
            </a:ln>
            <a:effectLst>
              <a:outerShdw dist="45791" dir="2021404" algn="ctr" rotWithShape="0">
                <a:schemeClr val="bg2"/>
              </a:outerShdw>
            </a:effectLst>
          </p:spPr>
          <p:txBody>
            <a:bodyPr wrap="none" anchor="ctr"/>
            <a:lstStyle/>
            <a:p>
              <a:pPr>
                <a:defRPr/>
              </a:pPr>
              <a:endParaRPr lang="zh-CN" altLang="en-US"/>
            </a:p>
          </p:txBody>
        </p:sp>
        <p:sp>
          <p:nvSpPr>
            <p:cNvPr id="449558" name="Rectangle 22"/>
            <p:cNvSpPr>
              <a:spLocks noChangeArrowheads="1"/>
            </p:cNvSpPr>
            <p:nvPr/>
          </p:nvSpPr>
          <p:spPr bwMode="auto">
            <a:xfrm>
              <a:off x="3635" y="2624"/>
              <a:ext cx="483" cy="1165"/>
            </a:xfrm>
            <a:prstGeom prst="rect">
              <a:avLst/>
            </a:prstGeom>
            <a:gradFill rotWithShape="0">
              <a:gsLst>
                <a:gs pos="0">
                  <a:schemeClr val="hlink"/>
                </a:gs>
                <a:gs pos="100000">
                  <a:schemeClr val="hlink">
                    <a:gamma/>
                    <a:shade val="46275"/>
                    <a:invGamma/>
                  </a:schemeClr>
                </a:gs>
              </a:gsLst>
              <a:lin ang="5400000" scaled="1"/>
            </a:gradFill>
            <a:ln w="12700">
              <a:solidFill>
                <a:schemeClr val="tx1"/>
              </a:solidFill>
              <a:miter lim="800000"/>
              <a:headEnd/>
              <a:tailEnd/>
            </a:ln>
            <a:effectLst>
              <a:outerShdw dist="45791" dir="2021404" algn="ctr" rotWithShape="0">
                <a:schemeClr val="bg2"/>
              </a:outerShdw>
            </a:effectLst>
          </p:spPr>
          <p:txBody>
            <a:bodyPr wrap="none" anchor="ctr"/>
            <a:lstStyle/>
            <a:p>
              <a:pPr>
                <a:defRPr/>
              </a:pPr>
              <a:endParaRPr lang="zh-CN" altLang="en-US"/>
            </a:p>
          </p:txBody>
        </p:sp>
      </p:grpSp>
    </p:spTree>
  </p:cSld>
  <p:clrMapOvr>
    <a:overrideClrMapping bg1="dk2" tx1="lt1" bg2="dk1" tx2="lt2" accent1="accent1" accent2="accent2" accent3="accent3" accent4="accent4" accent5="accent5" accent6="accent6" hlink="hlink" folHlink="folHlink"/>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104900" y="476672"/>
            <a:ext cx="7010400" cy="914400"/>
          </a:xfrm>
        </p:spPr>
        <p:txBody>
          <a:bodyPr anchor="ctr" anchorCtr="0"/>
          <a:lstStyle/>
          <a:p>
            <a:pPr>
              <a:defRPr/>
            </a:pPr>
            <a:r>
              <a:rPr lang="zh-CN" altLang="en-US" sz="4000" dirty="0">
                <a:solidFill>
                  <a:schemeClr val="bg2">
                    <a:lumMod val="95000"/>
                    <a:lumOff val="5000"/>
                  </a:schemeClr>
                </a:solidFill>
                <a:latin typeface="Arial" panose="020B0604020202020204" pitchFamily="34" charset="0"/>
              </a:rPr>
              <a:t>第 </a:t>
            </a:r>
            <a:r>
              <a:rPr lang="en-US" altLang="zh-CN" sz="4000" dirty="0">
                <a:solidFill>
                  <a:schemeClr val="bg2">
                    <a:lumMod val="95000"/>
                    <a:lumOff val="5000"/>
                  </a:schemeClr>
                </a:solidFill>
                <a:latin typeface="Arial" panose="020B0604020202020204" pitchFamily="34" charset="0"/>
              </a:rPr>
              <a:t>3 </a:t>
            </a:r>
            <a:r>
              <a:rPr lang="zh-CN" altLang="en-US" sz="4000" dirty="0">
                <a:solidFill>
                  <a:schemeClr val="bg2">
                    <a:lumMod val="95000"/>
                    <a:lumOff val="5000"/>
                  </a:schemeClr>
                </a:solidFill>
                <a:latin typeface="Arial" panose="020B0604020202020204" pitchFamily="34" charset="0"/>
              </a:rPr>
              <a:t>章   </a:t>
            </a:r>
            <a:r>
              <a:rPr lang="zh-CN" altLang="en-US" sz="4000" dirty="0">
                <a:solidFill>
                  <a:schemeClr val="bg2">
                    <a:lumMod val="95000"/>
                    <a:lumOff val="5000"/>
                  </a:schemeClr>
                </a:solidFill>
              </a:rPr>
              <a:t>数据的图表展示</a:t>
            </a:r>
          </a:p>
        </p:txBody>
      </p:sp>
      <p:sp>
        <p:nvSpPr>
          <p:cNvPr id="4099" name="Rectangle 3"/>
          <p:cNvSpPr>
            <a:spLocks noGrp="1" noChangeArrowheads="1"/>
          </p:cNvSpPr>
          <p:nvPr>
            <p:ph type="subTitle" idx="1"/>
          </p:nvPr>
        </p:nvSpPr>
        <p:spPr>
          <a:xfrm>
            <a:off x="762000" y="1981200"/>
            <a:ext cx="7696200" cy="4114800"/>
          </a:xfrm>
        </p:spPr>
        <p:txBody>
          <a:bodyPr/>
          <a:lstStyle/>
          <a:p>
            <a:pPr algn="l">
              <a:defRPr/>
            </a:pPr>
            <a:r>
              <a:rPr lang="en-US" altLang="zh-CN" sz="3200" b="1" dirty="0">
                <a:solidFill>
                  <a:schemeClr val="bg2">
                    <a:lumMod val="95000"/>
                    <a:lumOff val="5000"/>
                  </a:schemeClr>
                </a:solidFill>
                <a:cs typeface="Arial" panose="020B0604020202020204" pitchFamily="34" charset="0"/>
              </a:rPr>
              <a:t>3.1</a:t>
            </a:r>
            <a:r>
              <a:rPr lang="en-US" altLang="zh-CN" sz="3200" b="1" dirty="0">
                <a:solidFill>
                  <a:schemeClr val="bg2">
                    <a:lumMod val="95000"/>
                    <a:lumOff val="5000"/>
                  </a:schemeClr>
                </a:solidFill>
              </a:rPr>
              <a:t>   </a:t>
            </a:r>
            <a:r>
              <a:rPr lang="zh-CN" altLang="en-US" sz="3200" b="1" dirty="0">
                <a:solidFill>
                  <a:schemeClr val="bg2">
                    <a:lumMod val="95000"/>
                    <a:lumOff val="5000"/>
                  </a:schemeClr>
                </a:solidFill>
              </a:rPr>
              <a:t>数据的预处理 </a:t>
            </a:r>
          </a:p>
          <a:p>
            <a:pPr algn="l">
              <a:defRPr/>
            </a:pPr>
            <a:r>
              <a:rPr lang="en-US" altLang="zh-CN" sz="3200" b="1" dirty="0">
                <a:solidFill>
                  <a:schemeClr val="bg2">
                    <a:lumMod val="95000"/>
                    <a:lumOff val="5000"/>
                  </a:schemeClr>
                </a:solidFill>
                <a:cs typeface="Arial" panose="020B0604020202020204" pitchFamily="34" charset="0"/>
              </a:rPr>
              <a:t>3.2   </a:t>
            </a:r>
            <a:r>
              <a:rPr lang="zh-CN" altLang="en-US" sz="3200" b="1" dirty="0">
                <a:solidFill>
                  <a:schemeClr val="bg2">
                    <a:lumMod val="95000"/>
                    <a:lumOff val="5000"/>
                  </a:schemeClr>
                </a:solidFill>
              </a:rPr>
              <a:t>品质数据的整理与显示</a:t>
            </a:r>
          </a:p>
          <a:p>
            <a:pPr algn="l">
              <a:defRPr/>
            </a:pPr>
            <a:r>
              <a:rPr lang="en-US" altLang="zh-CN" sz="3200" b="1" dirty="0">
                <a:solidFill>
                  <a:schemeClr val="bg2">
                    <a:lumMod val="95000"/>
                    <a:lumOff val="5000"/>
                  </a:schemeClr>
                </a:solidFill>
                <a:cs typeface="Arial" panose="020B0604020202020204" pitchFamily="34" charset="0"/>
              </a:rPr>
              <a:t>3.3   </a:t>
            </a:r>
            <a:r>
              <a:rPr lang="zh-CN" altLang="en-US" sz="3200" b="1" dirty="0">
                <a:solidFill>
                  <a:schemeClr val="bg2">
                    <a:lumMod val="95000"/>
                    <a:lumOff val="5000"/>
                  </a:schemeClr>
                </a:solidFill>
              </a:rPr>
              <a:t>数值型数据的整理与显示</a:t>
            </a:r>
          </a:p>
          <a:p>
            <a:pPr algn="l">
              <a:defRPr/>
            </a:pPr>
            <a:r>
              <a:rPr lang="en-US" altLang="zh-CN" sz="3200" b="1" dirty="0">
                <a:solidFill>
                  <a:schemeClr val="bg2">
                    <a:lumMod val="95000"/>
                    <a:lumOff val="5000"/>
                  </a:schemeClr>
                </a:solidFill>
                <a:cs typeface="Arial" panose="020B0604020202020204" pitchFamily="34" charset="0"/>
              </a:rPr>
              <a:t>3.4   </a:t>
            </a:r>
            <a:r>
              <a:rPr lang="zh-CN" altLang="en-US" sz="3200" b="1" dirty="0">
                <a:solidFill>
                  <a:schemeClr val="bg2">
                    <a:lumMod val="95000"/>
                    <a:lumOff val="5000"/>
                  </a:schemeClr>
                </a:solidFill>
              </a:rPr>
              <a:t>合理使用图表</a:t>
            </a: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xfrm>
            <a:off x="1322388" y="576263"/>
            <a:ext cx="6781800" cy="990600"/>
          </a:xfrm>
        </p:spPr>
        <p:txBody>
          <a:bodyPr/>
          <a:lstStyle/>
          <a:p>
            <a:pPr>
              <a:defRPr/>
            </a:pPr>
            <a:r>
              <a:rPr lang="zh-CN" altLang="en-US" sz="4000" dirty="0">
                <a:solidFill>
                  <a:schemeClr val="bg2"/>
                </a:solidFill>
                <a:latin typeface="Arial" panose="020B0604020202020204" pitchFamily="34" charset="0"/>
              </a:rPr>
              <a:t>分类数据的整理</a:t>
            </a:r>
            <a:r>
              <a:rPr lang="en-US" altLang="zh-CN" sz="3600" dirty="0">
                <a:solidFill>
                  <a:schemeClr val="bg2"/>
                </a:solidFill>
                <a:latin typeface="Arial" panose="020B0604020202020204" pitchFamily="34" charset="0"/>
              </a:rPr>
              <a:t>(</a:t>
            </a:r>
            <a:r>
              <a:rPr lang="zh-CN" altLang="en-US" sz="3600" dirty="0">
                <a:solidFill>
                  <a:schemeClr val="bg2"/>
                </a:solidFill>
                <a:latin typeface="Arial" panose="020B0604020202020204" pitchFamily="34" charset="0"/>
              </a:rPr>
              <a:t>基本过程</a:t>
            </a:r>
            <a:r>
              <a:rPr lang="en-US" altLang="zh-CN" sz="3600" dirty="0">
                <a:solidFill>
                  <a:schemeClr val="bg2"/>
                </a:solidFill>
                <a:latin typeface="Arial" panose="020B0604020202020204" pitchFamily="34" charset="0"/>
              </a:rPr>
              <a:t>)</a:t>
            </a:r>
          </a:p>
        </p:txBody>
      </p:sp>
      <p:sp>
        <p:nvSpPr>
          <p:cNvPr id="397315" name="Rectangle 3"/>
          <p:cNvSpPr>
            <a:spLocks noGrp="1" noChangeArrowheads="1"/>
          </p:cNvSpPr>
          <p:nvPr>
            <p:ph type="body" idx="1"/>
          </p:nvPr>
        </p:nvSpPr>
        <p:spPr>
          <a:xfrm>
            <a:off x="838200" y="1987550"/>
            <a:ext cx="4343400" cy="533400"/>
          </a:xfrm>
        </p:spPr>
        <p:txBody>
          <a:bodyPr/>
          <a:lstStyle/>
          <a:p>
            <a:pPr>
              <a:lnSpc>
                <a:spcPct val="90000"/>
              </a:lnSpc>
              <a:defRPr/>
            </a:pPr>
            <a:r>
              <a:rPr lang="en-US" altLang="zh-CN" sz="3000" dirty="0">
                <a:solidFill>
                  <a:schemeClr val="bg2"/>
                </a:solidFill>
              </a:rPr>
              <a:t>1.	</a:t>
            </a:r>
            <a:r>
              <a:rPr lang="zh-CN" altLang="en-US" sz="3000" dirty="0">
                <a:solidFill>
                  <a:schemeClr val="bg2"/>
                </a:solidFill>
              </a:rPr>
              <a:t>列出各类别</a:t>
            </a:r>
          </a:p>
        </p:txBody>
      </p:sp>
      <p:grpSp>
        <p:nvGrpSpPr>
          <p:cNvPr id="397364" name="Group 52"/>
          <p:cNvGrpSpPr>
            <a:grpSpLocks/>
          </p:cNvGrpSpPr>
          <p:nvPr/>
        </p:nvGrpSpPr>
        <p:grpSpPr bwMode="auto">
          <a:xfrm>
            <a:off x="5029200" y="1905000"/>
            <a:ext cx="2667000" cy="3810000"/>
            <a:chOff x="2976" y="1248"/>
            <a:chExt cx="1680" cy="2400"/>
          </a:xfrm>
        </p:grpSpPr>
        <p:sp>
          <p:nvSpPr>
            <p:cNvPr id="42049" name="AutoShape 13"/>
            <p:cNvSpPr>
              <a:spLocks noChangeArrowheads="1"/>
            </p:cNvSpPr>
            <p:nvPr/>
          </p:nvSpPr>
          <p:spPr bwMode="auto">
            <a:xfrm>
              <a:off x="2976" y="2686"/>
              <a:ext cx="1152" cy="962"/>
            </a:xfrm>
            <a:prstGeom prst="octagon">
              <a:avLst>
                <a:gd name="adj" fmla="val 29287"/>
              </a:avLst>
            </a:prstGeom>
            <a:solidFill>
              <a:srgbClr val="E0E000"/>
            </a:solidFill>
            <a:ln w="12700">
              <a:solidFill>
                <a:schemeClr val="tx1"/>
              </a:solidFill>
              <a:miter lim="800000"/>
              <a:headEnd/>
              <a:tailEnd/>
            </a:ln>
            <a:effectLst>
              <a:outerShdw dist="148106" dir="19742175" algn="ctr" rotWithShape="0">
                <a:schemeClr val="bg2"/>
              </a:outerShdw>
            </a:effec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42050" name="AutoShape 22"/>
            <p:cNvSpPr>
              <a:spLocks noChangeArrowheads="1"/>
            </p:cNvSpPr>
            <p:nvPr/>
          </p:nvSpPr>
          <p:spPr bwMode="auto">
            <a:xfrm>
              <a:off x="3456" y="1248"/>
              <a:ext cx="1200" cy="1032"/>
            </a:xfrm>
            <a:prstGeom prst="pentagon">
              <a:avLst/>
            </a:prstGeom>
            <a:solidFill>
              <a:schemeClr val="accent1"/>
            </a:solidFill>
            <a:ln w="12700">
              <a:solidFill>
                <a:schemeClr val="tx1"/>
              </a:solidFill>
              <a:miter lim="800000"/>
              <a:headEnd/>
              <a:tailEnd/>
            </a:ln>
            <a:effectLst>
              <a:outerShdw dist="141990" dir="618291" algn="ctr" rotWithShape="0">
                <a:schemeClr val="bg2"/>
              </a:outerShdw>
            </a:effec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grpSp>
      <p:grpSp>
        <p:nvGrpSpPr>
          <p:cNvPr id="397366" name="Group 54"/>
          <p:cNvGrpSpPr>
            <a:grpSpLocks/>
          </p:cNvGrpSpPr>
          <p:nvPr/>
        </p:nvGrpSpPr>
        <p:grpSpPr bwMode="auto">
          <a:xfrm>
            <a:off x="828675" y="1911350"/>
            <a:ext cx="6715124" cy="3749675"/>
            <a:chOff x="337" y="1248"/>
            <a:chExt cx="4230" cy="2362"/>
          </a:xfrm>
        </p:grpSpPr>
        <p:grpSp>
          <p:nvGrpSpPr>
            <p:cNvPr id="42035" name="Group 48"/>
            <p:cNvGrpSpPr>
              <a:grpSpLocks/>
            </p:cNvGrpSpPr>
            <p:nvPr/>
          </p:nvGrpSpPr>
          <p:grpSpPr bwMode="auto">
            <a:xfrm>
              <a:off x="3024" y="1248"/>
              <a:ext cx="1543" cy="2362"/>
              <a:chOff x="3024" y="1296"/>
              <a:chExt cx="1543" cy="2362"/>
            </a:xfrm>
          </p:grpSpPr>
          <p:grpSp>
            <p:nvGrpSpPr>
              <p:cNvPr id="42037" name="Group 46"/>
              <p:cNvGrpSpPr>
                <a:grpSpLocks/>
              </p:cNvGrpSpPr>
              <p:nvPr/>
            </p:nvGrpSpPr>
            <p:grpSpPr bwMode="auto">
              <a:xfrm>
                <a:off x="3024" y="2688"/>
                <a:ext cx="1056" cy="970"/>
                <a:chOff x="2976" y="2688"/>
                <a:chExt cx="1056" cy="970"/>
              </a:xfrm>
            </p:grpSpPr>
            <p:sp>
              <p:nvSpPr>
                <p:cNvPr id="397327" name="Text Box 15"/>
                <p:cNvSpPr txBox="1">
                  <a:spLocks noChangeArrowheads="1"/>
                </p:cNvSpPr>
                <p:nvPr/>
              </p:nvSpPr>
              <p:spPr bwMode="auto">
                <a:xfrm>
                  <a:off x="3600" y="3146"/>
                  <a:ext cx="432" cy="49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spcBef>
                      <a:spcPct val="50000"/>
                    </a:spcBef>
                    <a:defRPr/>
                  </a:pPr>
                  <a:r>
                    <a:rPr lang="en-US" altLang="zh-CN" sz="4500" b="1">
                      <a:solidFill>
                        <a:schemeClr val="accent1"/>
                      </a:solidFill>
                      <a:effectLst>
                        <a:outerShdw blurRad="38100" dist="38100" dir="2700000" algn="tl">
                          <a:srgbClr val="000000"/>
                        </a:outerShdw>
                      </a:effectLst>
                      <a:sym typeface="Wingdings" panose="05000000000000000000" pitchFamily="2" charset="2"/>
                    </a:rPr>
                    <a:t></a:t>
                  </a:r>
                </a:p>
              </p:txBody>
            </p:sp>
            <p:sp>
              <p:nvSpPr>
                <p:cNvPr id="397330" name="Text Box 18"/>
                <p:cNvSpPr txBox="1">
                  <a:spLocks noChangeArrowheads="1"/>
                </p:cNvSpPr>
                <p:nvPr/>
              </p:nvSpPr>
              <p:spPr bwMode="auto">
                <a:xfrm>
                  <a:off x="3600" y="2780"/>
                  <a:ext cx="432" cy="49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spcBef>
                      <a:spcPct val="50000"/>
                    </a:spcBef>
                    <a:defRPr/>
                  </a:pPr>
                  <a:r>
                    <a:rPr lang="en-US" altLang="zh-CN" sz="4500" b="1">
                      <a:solidFill>
                        <a:schemeClr val="accent1"/>
                      </a:solidFill>
                      <a:effectLst>
                        <a:outerShdw blurRad="38100" dist="38100" dir="2700000" algn="tl">
                          <a:srgbClr val="000000"/>
                        </a:outerShdw>
                      </a:effectLst>
                      <a:sym typeface="Wingdings" panose="05000000000000000000" pitchFamily="2" charset="2"/>
                    </a:rPr>
                    <a:t></a:t>
                  </a:r>
                </a:p>
              </p:txBody>
            </p:sp>
            <p:sp>
              <p:nvSpPr>
                <p:cNvPr id="397331" name="Text Box 19"/>
                <p:cNvSpPr txBox="1">
                  <a:spLocks noChangeArrowheads="1"/>
                </p:cNvSpPr>
                <p:nvPr/>
              </p:nvSpPr>
              <p:spPr bwMode="auto">
                <a:xfrm>
                  <a:off x="3216" y="2688"/>
                  <a:ext cx="432" cy="49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spcBef>
                      <a:spcPct val="50000"/>
                    </a:spcBef>
                    <a:defRPr/>
                  </a:pPr>
                  <a:r>
                    <a:rPr lang="en-US" altLang="zh-CN" sz="4500" b="1">
                      <a:solidFill>
                        <a:schemeClr val="accent1"/>
                      </a:solidFill>
                      <a:effectLst>
                        <a:outerShdw blurRad="38100" dist="38100" dir="2700000" algn="tl">
                          <a:srgbClr val="000000"/>
                        </a:outerShdw>
                      </a:effectLst>
                      <a:sym typeface="Wingdings" panose="05000000000000000000" pitchFamily="2" charset="2"/>
                    </a:rPr>
                    <a:t></a:t>
                  </a:r>
                </a:p>
              </p:txBody>
            </p:sp>
            <p:sp>
              <p:nvSpPr>
                <p:cNvPr id="397332" name="Text Box 20"/>
                <p:cNvSpPr txBox="1">
                  <a:spLocks noChangeArrowheads="1"/>
                </p:cNvSpPr>
                <p:nvPr/>
              </p:nvSpPr>
              <p:spPr bwMode="auto">
                <a:xfrm>
                  <a:off x="3264" y="3168"/>
                  <a:ext cx="432" cy="49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spcBef>
                      <a:spcPct val="50000"/>
                    </a:spcBef>
                    <a:defRPr/>
                  </a:pPr>
                  <a:r>
                    <a:rPr lang="en-US" altLang="zh-CN" sz="4500" b="1">
                      <a:solidFill>
                        <a:schemeClr val="accent1"/>
                      </a:solidFill>
                      <a:effectLst>
                        <a:outerShdw blurRad="38100" dist="38100" dir="2700000" algn="tl">
                          <a:srgbClr val="000000"/>
                        </a:outerShdw>
                      </a:effectLst>
                      <a:sym typeface="Wingdings" panose="05000000000000000000" pitchFamily="2" charset="2"/>
                    </a:rPr>
                    <a:t></a:t>
                  </a:r>
                </a:p>
              </p:txBody>
            </p:sp>
            <p:sp>
              <p:nvSpPr>
                <p:cNvPr id="397333" name="Text Box 21"/>
                <p:cNvSpPr txBox="1">
                  <a:spLocks noChangeArrowheads="1"/>
                </p:cNvSpPr>
                <p:nvPr/>
              </p:nvSpPr>
              <p:spPr bwMode="auto">
                <a:xfrm>
                  <a:off x="2976" y="2963"/>
                  <a:ext cx="432" cy="49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spcBef>
                      <a:spcPct val="50000"/>
                    </a:spcBef>
                    <a:defRPr/>
                  </a:pPr>
                  <a:r>
                    <a:rPr lang="en-US" altLang="zh-CN" sz="4500" b="1">
                      <a:solidFill>
                        <a:schemeClr val="accent1"/>
                      </a:solidFill>
                      <a:effectLst>
                        <a:outerShdw blurRad="38100" dist="38100" dir="2700000" algn="tl">
                          <a:srgbClr val="000000"/>
                        </a:outerShdw>
                      </a:effectLst>
                      <a:sym typeface="Wingdings" panose="05000000000000000000" pitchFamily="2" charset="2"/>
                    </a:rPr>
                    <a:t></a:t>
                  </a:r>
                </a:p>
              </p:txBody>
            </p:sp>
          </p:grpSp>
          <p:grpSp>
            <p:nvGrpSpPr>
              <p:cNvPr id="42038" name="Group 45"/>
              <p:cNvGrpSpPr>
                <a:grpSpLocks/>
              </p:cNvGrpSpPr>
              <p:nvPr/>
            </p:nvGrpSpPr>
            <p:grpSpPr bwMode="auto">
              <a:xfrm>
                <a:off x="3589" y="1296"/>
                <a:ext cx="978" cy="1053"/>
                <a:chOff x="3589" y="1296"/>
                <a:chExt cx="978" cy="1053"/>
              </a:xfrm>
            </p:grpSpPr>
            <p:sp>
              <p:nvSpPr>
                <p:cNvPr id="397335" name="Text Box 23"/>
                <p:cNvSpPr txBox="1">
                  <a:spLocks noChangeArrowheads="1"/>
                </p:cNvSpPr>
                <p:nvPr/>
              </p:nvSpPr>
              <p:spPr bwMode="auto">
                <a:xfrm>
                  <a:off x="3589" y="1484"/>
                  <a:ext cx="400" cy="490"/>
                </a:xfrm>
                <a:prstGeom prst="rect">
                  <a:avLst/>
                </a:prstGeom>
                <a:noFill/>
                <a:ln>
                  <a:noFill/>
                </a:ln>
                <a:effectLst>
                  <a:outerShdw dist="35921" dir="81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spcBef>
                      <a:spcPct val="50000"/>
                    </a:spcBef>
                    <a:defRPr/>
                  </a:pPr>
                  <a:r>
                    <a:rPr lang="en-US" altLang="zh-CN" sz="4500" b="1" dirty="0">
                      <a:solidFill>
                        <a:schemeClr val="accent2"/>
                      </a:solidFill>
                      <a:effectLst>
                        <a:outerShdw blurRad="38100" dist="38100" dir="2700000" algn="tl">
                          <a:srgbClr val="000000"/>
                        </a:outerShdw>
                      </a:effectLst>
                      <a:sym typeface="Wingdings" panose="05000000000000000000" pitchFamily="2" charset="2"/>
                    </a:rPr>
                    <a:t></a:t>
                  </a:r>
                </a:p>
              </p:txBody>
            </p:sp>
            <p:sp>
              <p:nvSpPr>
                <p:cNvPr id="397336" name="Text Box 24"/>
                <p:cNvSpPr txBox="1">
                  <a:spLocks noChangeArrowheads="1"/>
                </p:cNvSpPr>
                <p:nvPr/>
              </p:nvSpPr>
              <p:spPr bwMode="auto">
                <a:xfrm>
                  <a:off x="3900" y="1296"/>
                  <a:ext cx="400" cy="490"/>
                </a:xfrm>
                <a:prstGeom prst="rect">
                  <a:avLst/>
                </a:prstGeom>
                <a:noFill/>
                <a:ln>
                  <a:noFill/>
                </a:ln>
                <a:effectLst>
                  <a:outerShdw dist="35921" dir="81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spcBef>
                      <a:spcPct val="50000"/>
                    </a:spcBef>
                    <a:defRPr/>
                  </a:pPr>
                  <a:r>
                    <a:rPr lang="en-US" altLang="zh-CN" sz="4500" b="1" dirty="0">
                      <a:solidFill>
                        <a:schemeClr val="accent2"/>
                      </a:solidFill>
                      <a:effectLst>
                        <a:outerShdw blurRad="38100" dist="38100" dir="2700000" algn="tl">
                          <a:srgbClr val="000000"/>
                        </a:outerShdw>
                      </a:effectLst>
                      <a:sym typeface="Wingdings" panose="05000000000000000000" pitchFamily="2" charset="2"/>
                    </a:rPr>
                    <a:t></a:t>
                  </a:r>
                </a:p>
              </p:txBody>
            </p:sp>
            <p:sp>
              <p:nvSpPr>
                <p:cNvPr id="397337" name="Text Box 25"/>
                <p:cNvSpPr txBox="1">
                  <a:spLocks noChangeArrowheads="1"/>
                </p:cNvSpPr>
                <p:nvPr/>
              </p:nvSpPr>
              <p:spPr bwMode="auto">
                <a:xfrm>
                  <a:off x="4034" y="1812"/>
                  <a:ext cx="400" cy="490"/>
                </a:xfrm>
                <a:prstGeom prst="rect">
                  <a:avLst/>
                </a:prstGeom>
                <a:noFill/>
                <a:ln>
                  <a:noFill/>
                </a:ln>
                <a:effectLst>
                  <a:outerShdw dist="35921" dir="81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spcBef>
                      <a:spcPct val="50000"/>
                    </a:spcBef>
                    <a:defRPr/>
                  </a:pPr>
                  <a:r>
                    <a:rPr lang="en-US" altLang="zh-CN" sz="4500" b="1">
                      <a:solidFill>
                        <a:schemeClr val="accent2"/>
                      </a:solidFill>
                      <a:effectLst>
                        <a:outerShdw blurRad="38100" dist="38100" dir="2700000" algn="tl">
                          <a:srgbClr val="000000"/>
                        </a:outerShdw>
                      </a:effectLst>
                      <a:sym typeface="Wingdings" panose="05000000000000000000" pitchFamily="2" charset="2"/>
                    </a:rPr>
                    <a:t></a:t>
                  </a:r>
                </a:p>
              </p:txBody>
            </p:sp>
            <p:sp>
              <p:nvSpPr>
                <p:cNvPr id="397338" name="Text Box 26"/>
                <p:cNvSpPr txBox="1">
                  <a:spLocks noChangeArrowheads="1"/>
                </p:cNvSpPr>
                <p:nvPr/>
              </p:nvSpPr>
              <p:spPr bwMode="auto">
                <a:xfrm>
                  <a:off x="3589" y="1859"/>
                  <a:ext cx="400" cy="490"/>
                </a:xfrm>
                <a:prstGeom prst="rect">
                  <a:avLst/>
                </a:prstGeom>
                <a:noFill/>
                <a:ln>
                  <a:noFill/>
                </a:ln>
                <a:effectLst>
                  <a:outerShdw dist="35921" dir="81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spcBef>
                      <a:spcPct val="50000"/>
                    </a:spcBef>
                    <a:defRPr/>
                  </a:pPr>
                  <a:r>
                    <a:rPr lang="en-US" altLang="zh-CN" sz="4500" b="1" dirty="0">
                      <a:solidFill>
                        <a:schemeClr val="accent2"/>
                      </a:solidFill>
                      <a:effectLst>
                        <a:outerShdw blurRad="38100" dist="38100" dir="2700000" algn="tl">
                          <a:srgbClr val="000000"/>
                        </a:outerShdw>
                      </a:effectLst>
                      <a:sym typeface="Wingdings" panose="05000000000000000000" pitchFamily="2" charset="2"/>
                    </a:rPr>
                    <a:t></a:t>
                  </a:r>
                </a:p>
              </p:txBody>
            </p:sp>
            <p:sp>
              <p:nvSpPr>
                <p:cNvPr id="397339" name="Text Box 27"/>
                <p:cNvSpPr txBox="1">
                  <a:spLocks noChangeArrowheads="1"/>
                </p:cNvSpPr>
                <p:nvPr/>
              </p:nvSpPr>
              <p:spPr bwMode="auto">
                <a:xfrm>
                  <a:off x="4167" y="1530"/>
                  <a:ext cx="400" cy="490"/>
                </a:xfrm>
                <a:prstGeom prst="rect">
                  <a:avLst/>
                </a:prstGeom>
                <a:noFill/>
                <a:ln>
                  <a:noFill/>
                </a:ln>
                <a:effectLst>
                  <a:outerShdw dist="35921" dir="81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spcBef>
                      <a:spcPct val="50000"/>
                    </a:spcBef>
                    <a:defRPr/>
                  </a:pPr>
                  <a:r>
                    <a:rPr lang="en-US" altLang="zh-CN" sz="4500" b="1">
                      <a:solidFill>
                        <a:schemeClr val="accent2"/>
                      </a:solidFill>
                      <a:effectLst>
                        <a:outerShdw blurRad="38100" dist="38100" dir="2700000" algn="tl">
                          <a:srgbClr val="000000"/>
                        </a:outerShdw>
                      </a:effectLst>
                      <a:sym typeface="Wingdings" panose="05000000000000000000" pitchFamily="2" charset="2"/>
                    </a:rPr>
                    <a:t></a:t>
                  </a:r>
                </a:p>
              </p:txBody>
            </p:sp>
          </p:grpSp>
        </p:grpSp>
        <p:sp>
          <p:nvSpPr>
            <p:cNvPr id="397352" name="Text Box 40"/>
            <p:cNvSpPr txBox="1">
              <a:spLocks noChangeArrowheads="1"/>
            </p:cNvSpPr>
            <p:nvPr/>
          </p:nvSpPr>
          <p:spPr bwMode="auto">
            <a:xfrm>
              <a:off x="337" y="1603"/>
              <a:ext cx="240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800" dirty="0">
                  <a:solidFill>
                    <a:schemeClr val="bg2"/>
                  </a:solidFill>
                  <a:effectLst>
                    <a:outerShdw blurRad="38100" dist="38100" dir="2700000" algn="tl">
                      <a:srgbClr val="000000"/>
                    </a:outerShdw>
                  </a:effectLst>
                </a:rPr>
                <a:t>2.  </a:t>
              </a:r>
              <a:r>
                <a:rPr lang="zh-CN" altLang="en-US" sz="3000" dirty="0">
                  <a:solidFill>
                    <a:schemeClr val="bg2"/>
                  </a:solidFill>
                  <a:effectLst>
                    <a:outerShdw blurRad="38100" dist="38100" dir="2700000" algn="tl">
                      <a:srgbClr val="000000"/>
                    </a:outerShdw>
                  </a:effectLst>
                </a:rPr>
                <a:t>计算各类别的频数</a:t>
              </a:r>
              <a:endParaRPr lang="zh-CN" altLang="en-US" sz="3000" dirty="0">
                <a:solidFill>
                  <a:schemeClr val="bg2"/>
                </a:solidFill>
              </a:endParaRPr>
            </a:p>
          </p:txBody>
        </p:sp>
      </p:grpSp>
      <p:sp>
        <p:nvSpPr>
          <p:cNvPr id="397353" name="Text Box 41"/>
          <p:cNvSpPr txBox="1">
            <a:spLocks noChangeArrowheads="1"/>
          </p:cNvSpPr>
          <p:nvPr/>
        </p:nvSpPr>
        <p:spPr bwMode="auto">
          <a:xfrm>
            <a:off x="838200" y="3048000"/>
            <a:ext cx="4343400" cy="1034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4000"/>
              </a:spcBef>
              <a:defRPr/>
            </a:pPr>
            <a:r>
              <a:rPr lang="en-US" altLang="zh-CN" sz="3000" dirty="0">
                <a:solidFill>
                  <a:schemeClr val="bg2"/>
                </a:solidFill>
                <a:effectLst>
                  <a:outerShdw blurRad="38100" dist="38100" dir="2700000" algn="tl">
                    <a:srgbClr val="000000"/>
                  </a:outerShdw>
                </a:effectLst>
              </a:rPr>
              <a:t>3.  </a:t>
            </a:r>
            <a:r>
              <a:rPr lang="zh-CN" altLang="en-US" sz="3000" dirty="0">
                <a:solidFill>
                  <a:schemeClr val="bg2"/>
                </a:solidFill>
                <a:effectLst>
                  <a:outerShdw blurRad="38100" dist="38100" dir="2700000" algn="tl">
                    <a:srgbClr val="000000"/>
                  </a:outerShdw>
                </a:effectLst>
              </a:rPr>
              <a:t>制作频数分布表</a:t>
            </a:r>
          </a:p>
          <a:p>
            <a:pPr>
              <a:lnSpc>
                <a:spcPct val="90000"/>
              </a:lnSpc>
              <a:spcBef>
                <a:spcPct val="24000"/>
              </a:spcBef>
              <a:defRPr/>
            </a:pPr>
            <a:r>
              <a:rPr lang="en-US" altLang="zh-CN" sz="3000" dirty="0">
                <a:solidFill>
                  <a:schemeClr val="bg2"/>
                </a:solidFill>
                <a:effectLst>
                  <a:outerShdw blurRad="38100" dist="38100" dir="2700000" algn="tl">
                    <a:srgbClr val="000000"/>
                  </a:outerShdw>
                </a:effectLst>
              </a:rPr>
              <a:t>4.  </a:t>
            </a:r>
            <a:r>
              <a:rPr lang="zh-CN" altLang="en-US" sz="3000" dirty="0">
                <a:solidFill>
                  <a:schemeClr val="bg2"/>
                </a:solidFill>
                <a:effectLst>
                  <a:outerShdw blurRad="38100" dist="38100" dir="2700000" algn="tl">
                    <a:srgbClr val="000000"/>
                  </a:outerShdw>
                </a:effectLst>
              </a:rPr>
              <a:t>用图形显示数据</a:t>
            </a:r>
          </a:p>
        </p:txBody>
      </p:sp>
      <p:graphicFrame>
        <p:nvGraphicFramePr>
          <p:cNvPr id="397422" name="Group 110"/>
          <p:cNvGraphicFramePr>
            <a:graphicFrameLocks noGrp="1"/>
          </p:cNvGraphicFramePr>
          <p:nvPr/>
        </p:nvGraphicFramePr>
        <p:xfrm>
          <a:off x="914400" y="4114800"/>
          <a:ext cx="4038600" cy="1905000"/>
        </p:xfrm>
        <a:graphic>
          <a:graphicData uri="http://schemas.openxmlformats.org/drawingml/2006/table">
            <a:tbl>
              <a:tblPr/>
              <a:tblGrid>
                <a:gridCol w="685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tblGrid>
              <a:tr h="317500">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400" b="1" i="0" u="none" strike="noStrike" cap="none" normalizeH="0" baseline="0">
                          <a:ln>
                            <a:noFill/>
                          </a:ln>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Arial" panose="020B0604020202020204" pitchFamily="34" charset="0"/>
                          <a:ea typeface="宋体" panose="02010600030101010101" pitchFamily="2" charset="-122"/>
                        </a:rPr>
                        <a:t>分类</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gradFill rotWithShape="0">
                      <a:gsLst>
                        <a:gs pos="0">
                          <a:srgbClr val="FFFFCC"/>
                        </a:gs>
                        <a:gs pos="100000">
                          <a:srgbClr val="FFFFCC">
                            <a:gamma/>
                            <a:shade val="46275"/>
                            <a:invGamma/>
                          </a:srgbClr>
                        </a:gs>
                      </a:gsLst>
                      <a:lin ang="5400000" scaled="1"/>
                    </a:gra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400" b="1" i="0" u="none" strike="noStrike" cap="none" normalizeH="0" baseline="0">
                          <a:ln>
                            <a:noFill/>
                          </a:ln>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Arial" panose="020B0604020202020204" pitchFamily="34" charset="0"/>
                          <a:ea typeface="宋体" panose="02010600030101010101" pitchFamily="2" charset="-122"/>
                        </a:rPr>
                        <a:t>频数</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gradFill rotWithShape="0">
                      <a:gsLst>
                        <a:gs pos="0">
                          <a:srgbClr val="FFFFCC"/>
                        </a:gs>
                        <a:gs pos="100000">
                          <a:srgbClr val="FFFFCC">
                            <a:gamma/>
                            <a:shade val="46275"/>
                            <a:invGamma/>
                          </a:srgbClr>
                        </a:gs>
                      </a:gsLst>
                      <a:lin ang="5400000" scaled="1"/>
                    </a:gra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400" b="1" i="0" u="none" strike="noStrike" cap="none" normalizeH="0" baseline="0">
                          <a:ln>
                            <a:noFill/>
                          </a:ln>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Arial" panose="020B0604020202020204" pitchFamily="34" charset="0"/>
                          <a:ea typeface="宋体" panose="02010600030101010101" pitchFamily="2" charset="-122"/>
                        </a:rPr>
                        <a:t>比例</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gradFill rotWithShape="0">
                      <a:gsLst>
                        <a:gs pos="0">
                          <a:srgbClr val="FFFFCC"/>
                        </a:gs>
                        <a:gs pos="100000">
                          <a:srgbClr val="FFFFCC">
                            <a:gamma/>
                            <a:shade val="46275"/>
                            <a:invGamma/>
                          </a:srgbClr>
                        </a:gs>
                      </a:gsLst>
                      <a:lin ang="5400000" scaled="1"/>
                    </a:gra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400" b="1" i="0" u="none" strike="noStrike" cap="none" normalizeH="0" baseline="0" dirty="0">
                          <a:ln>
                            <a:noFill/>
                          </a:ln>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Arial" panose="020B0604020202020204" pitchFamily="34" charset="0"/>
                          <a:ea typeface="宋体" panose="02010600030101010101" pitchFamily="2" charset="-122"/>
                        </a:rPr>
                        <a:t>百分比</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gradFill rotWithShape="0">
                      <a:gsLst>
                        <a:gs pos="0">
                          <a:srgbClr val="FFFFCC"/>
                        </a:gs>
                        <a:gs pos="100000">
                          <a:srgbClr val="FFFFCC">
                            <a:gamma/>
                            <a:shade val="46275"/>
                            <a:invGamma/>
                          </a:srgbClr>
                        </a:gs>
                      </a:gsLst>
                      <a:lin ang="5400000" scaled="1"/>
                    </a:gra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400" b="1" i="0" u="none" strike="noStrike" cap="none" normalizeH="0" baseline="0">
                          <a:ln>
                            <a:noFill/>
                          </a:ln>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Arial" panose="020B0604020202020204" pitchFamily="34" charset="0"/>
                          <a:ea typeface="宋体" panose="02010600030101010101" pitchFamily="2" charset="-122"/>
                        </a:rPr>
                        <a:t>比率</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gradFill rotWithShape="0">
                      <a:gsLst>
                        <a:gs pos="0">
                          <a:srgbClr val="FFFFCC"/>
                        </a:gs>
                        <a:gs pos="100000">
                          <a:srgbClr val="FFFFCC">
                            <a:gamma/>
                            <a:shade val="46275"/>
                            <a:invGamma/>
                          </a:srgbClr>
                        </a:gs>
                      </a:gsLst>
                      <a:lin ang="5400000" scaled="1"/>
                    </a:gradFill>
                  </a:tcPr>
                </a:tc>
                <a:extLst>
                  <a:ext uri="{0D108BD9-81ED-4DB2-BD59-A6C34878D82A}">
                    <a16:rowId xmlns:a16="http://schemas.microsoft.com/office/drawing/2014/main" val="10000"/>
                  </a:ext>
                </a:extLst>
              </a:tr>
              <a:tr h="317500">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Arial" panose="020B0604020202020204" pitchFamily="34" charset="0"/>
                          <a:ea typeface="宋体" panose="02010600030101010101" pitchFamily="2" charset="-122"/>
                        </a:rPr>
                        <a:t>A</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gradFill rotWithShape="0">
                      <a:gsLst>
                        <a:gs pos="0">
                          <a:srgbClr val="FFFFCC"/>
                        </a:gs>
                        <a:gs pos="100000">
                          <a:srgbClr val="FFFFCC">
                            <a:gamma/>
                            <a:shade val="46275"/>
                            <a:invGamma/>
                          </a:srgbClr>
                        </a:gs>
                      </a:gsLst>
                      <a:lin ang="5400000" scaled="1"/>
                    </a:gra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1400" b="1" i="0" u="none" strike="noStrike" cap="none" normalizeH="0" baseline="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Arial" panose="020B0604020202020204" pitchFamily="34" charset="0"/>
                        <a:ea typeface="宋体" panose="02010600030101010101" pitchFamily="2" charset="-122"/>
                      </a:endParaRP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1400" b="1" i="0" u="none" strike="noStrike" cap="none" normalizeH="0" baseline="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Arial" panose="020B0604020202020204" pitchFamily="34" charset="0"/>
                        <a:ea typeface="宋体" panose="02010600030101010101" pitchFamily="2" charset="-122"/>
                      </a:endParaRP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1400" b="1" i="0" u="none" strike="noStrike" cap="none" normalizeH="0" baseline="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Arial" panose="020B0604020202020204" pitchFamily="34" charset="0"/>
                        <a:ea typeface="宋体" panose="02010600030101010101" pitchFamily="2" charset="-122"/>
                      </a:endParaRP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1400" b="1" i="0" u="none" strike="noStrike" cap="none" normalizeH="0" baseline="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Arial" panose="020B0604020202020204" pitchFamily="34" charset="0"/>
                        <a:ea typeface="宋体" panose="02010600030101010101" pitchFamily="2" charset="-122"/>
                      </a:endParaRP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extLst>
                  <a:ext uri="{0D108BD9-81ED-4DB2-BD59-A6C34878D82A}">
                    <a16:rowId xmlns:a16="http://schemas.microsoft.com/office/drawing/2014/main" val="10001"/>
                  </a:ext>
                </a:extLst>
              </a:tr>
              <a:tr h="317500">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Arial" panose="020B0604020202020204" pitchFamily="34" charset="0"/>
                          <a:ea typeface="宋体" panose="02010600030101010101" pitchFamily="2" charset="-122"/>
                        </a:rPr>
                        <a:t>B</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gradFill rotWithShape="0">
                      <a:gsLst>
                        <a:gs pos="0">
                          <a:srgbClr val="FFFFCC"/>
                        </a:gs>
                        <a:gs pos="100000">
                          <a:srgbClr val="FFFFCC">
                            <a:gamma/>
                            <a:shade val="46275"/>
                            <a:invGamma/>
                          </a:srgbClr>
                        </a:gs>
                      </a:gsLst>
                      <a:lin ang="5400000" scaled="1"/>
                    </a:gra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1400" b="1" i="0" u="none" strike="noStrike" cap="none" normalizeH="0" baseline="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Arial" panose="020B0604020202020204" pitchFamily="34" charset="0"/>
                        <a:ea typeface="宋体" panose="02010600030101010101" pitchFamily="2" charset="-122"/>
                      </a:endParaRP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1400" b="1" i="0" u="none" strike="noStrike" cap="none" normalizeH="0" baseline="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Arial" panose="020B0604020202020204" pitchFamily="34" charset="0"/>
                        <a:ea typeface="宋体" panose="02010600030101010101" pitchFamily="2" charset="-122"/>
                      </a:endParaRP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1400" b="1" i="0" u="none" strike="noStrike" cap="none" normalizeH="0" baseline="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Arial" panose="020B0604020202020204" pitchFamily="34" charset="0"/>
                        <a:ea typeface="宋体" panose="02010600030101010101" pitchFamily="2" charset="-122"/>
                      </a:endParaRP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1400" b="1" i="0" u="none" strike="noStrike" cap="none" normalizeH="0" baseline="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Arial" panose="020B0604020202020204" pitchFamily="34" charset="0"/>
                        <a:ea typeface="宋体" panose="02010600030101010101" pitchFamily="2" charset="-122"/>
                      </a:endParaRP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extLst>
                  <a:ext uri="{0D108BD9-81ED-4DB2-BD59-A6C34878D82A}">
                    <a16:rowId xmlns:a16="http://schemas.microsoft.com/office/drawing/2014/main" val="10002"/>
                  </a:ext>
                </a:extLst>
              </a:tr>
              <a:tr h="317500">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Arial" panose="020B0604020202020204" pitchFamily="34" charset="0"/>
                          <a:ea typeface="宋体" panose="02010600030101010101" pitchFamily="2" charset="-122"/>
                        </a:rPr>
                        <a:t>C</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gradFill rotWithShape="0">
                      <a:gsLst>
                        <a:gs pos="0">
                          <a:srgbClr val="FFFFCC"/>
                        </a:gs>
                        <a:gs pos="100000">
                          <a:srgbClr val="FFFFCC">
                            <a:gamma/>
                            <a:shade val="46275"/>
                            <a:invGamma/>
                          </a:srgbClr>
                        </a:gs>
                      </a:gsLst>
                      <a:lin ang="5400000" scaled="1"/>
                    </a:gra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1400" b="1" i="0" u="none" strike="noStrike" cap="none" normalizeH="0" baseline="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Arial" panose="020B0604020202020204" pitchFamily="34" charset="0"/>
                        <a:ea typeface="宋体" panose="02010600030101010101" pitchFamily="2" charset="-122"/>
                      </a:endParaRP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1400" b="1" i="0" u="none" strike="noStrike" cap="none" normalizeH="0" baseline="0" dirty="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Arial" panose="020B0604020202020204" pitchFamily="34" charset="0"/>
                        <a:ea typeface="宋体" panose="02010600030101010101" pitchFamily="2" charset="-122"/>
                      </a:endParaRP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1400" b="1" i="0" u="none" strike="noStrike" cap="none" normalizeH="0" baseline="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Arial" panose="020B0604020202020204" pitchFamily="34" charset="0"/>
                        <a:ea typeface="宋体" panose="02010600030101010101" pitchFamily="2" charset="-122"/>
                      </a:endParaRP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1400" b="1" i="0" u="none" strike="noStrike" cap="none" normalizeH="0" baseline="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Arial" panose="020B0604020202020204" pitchFamily="34" charset="0"/>
                        <a:ea typeface="宋体" panose="02010600030101010101" pitchFamily="2" charset="-122"/>
                      </a:endParaRP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extLst>
                  <a:ext uri="{0D108BD9-81ED-4DB2-BD59-A6C34878D82A}">
                    <a16:rowId xmlns:a16="http://schemas.microsoft.com/office/drawing/2014/main" val="10003"/>
                  </a:ext>
                </a:extLst>
              </a:tr>
              <a:tr h="317500">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Arial" panose="020B0604020202020204" pitchFamily="34" charset="0"/>
                          <a:ea typeface="宋体" panose="02010600030101010101" pitchFamily="2" charset="-122"/>
                        </a:rPr>
                        <a:t>D</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gradFill rotWithShape="0">
                      <a:gsLst>
                        <a:gs pos="0">
                          <a:srgbClr val="FFFFCC"/>
                        </a:gs>
                        <a:gs pos="100000">
                          <a:srgbClr val="FFFFCC">
                            <a:gamma/>
                            <a:shade val="46275"/>
                            <a:invGamma/>
                          </a:srgbClr>
                        </a:gs>
                      </a:gsLst>
                      <a:lin ang="5400000" scaled="1"/>
                    </a:gra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1400" b="1" i="0" u="none" strike="noStrike" cap="none" normalizeH="0" baseline="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Arial" panose="020B0604020202020204" pitchFamily="34" charset="0"/>
                        <a:ea typeface="宋体" panose="02010600030101010101" pitchFamily="2" charset="-122"/>
                      </a:endParaRP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1400" b="1" i="0" u="none" strike="noStrike" cap="none" normalizeH="0" baseline="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Arial" panose="020B0604020202020204" pitchFamily="34" charset="0"/>
                        <a:ea typeface="宋体" panose="02010600030101010101" pitchFamily="2" charset="-122"/>
                      </a:endParaRP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1400" b="1" i="0" u="none" strike="noStrike" cap="none" normalizeH="0" baseline="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Arial" panose="020B0604020202020204" pitchFamily="34" charset="0"/>
                        <a:ea typeface="宋体" panose="02010600030101010101" pitchFamily="2" charset="-122"/>
                      </a:endParaRP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1400" b="1" i="0" u="none" strike="noStrike" cap="none" normalizeH="0" baseline="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Arial" panose="020B0604020202020204" pitchFamily="34" charset="0"/>
                        <a:ea typeface="宋体" panose="02010600030101010101" pitchFamily="2" charset="-122"/>
                      </a:endParaRP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extLst>
                  <a:ext uri="{0D108BD9-81ED-4DB2-BD59-A6C34878D82A}">
                    <a16:rowId xmlns:a16="http://schemas.microsoft.com/office/drawing/2014/main" val="10004"/>
                  </a:ext>
                </a:extLst>
              </a:tr>
              <a:tr h="317500">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400" b="1" i="0" u="none" strike="noStrike" cap="none" normalizeH="0" baseline="0">
                          <a:ln>
                            <a:noFill/>
                          </a:ln>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Arial" panose="020B0604020202020204" pitchFamily="34" charset="0"/>
                          <a:ea typeface="宋体" panose="02010600030101010101" pitchFamily="2" charset="-122"/>
                        </a:rPr>
                        <a:t>E</a:t>
                      </a: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gradFill rotWithShape="0">
                      <a:gsLst>
                        <a:gs pos="0">
                          <a:srgbClr val="FFFFCC"/>
                        </a:gs>
                        <a:gs pos="100000">
                          <a:srgbClr val="FFFFCC">
                            <a:gamma/>
                            <a:shade val="46275"/>
                            <a:invGamma/>
                          </a:srgbClr>
                        </a:gs>
                      </a:gsLst>
                      <a:lin ang="5400000" scaled="1"/>
                    </a:gra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1400" b="1" i="0" u="none" strike="noStrike" cap="none" normalizeH="0" baseline="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Arial" panose="020B0604020202020204" pitchFamily="34" charset="0"/>
                        <a:ea typeface="宋体" panose="02010600030101010101" pitchFamily="2" charset="-122"/>
                      </a:endParaRP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1400" b="1" i="0" u="none" strike="noStrike" cap="none" normalizeH="0" baseline="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Arial" panose="020B0604020202020204" pitchFamily="34" charset="0"/>
                        <a:ea typeface="宋体" panose="02010600030101010101" pitchFamily="2" charset="-122"/>
                      </a:endParaRP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1400" b="1" i="0" u="none" strike="noStrike" cap="none" normalizeH="0" baseline="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Arial" panose="020B0604020202020204" pitchFamily="34" charset="0"/>
                        <a:ea typeface="宋体" panose="02010600030101010101" pitchFamily="2" charset="-122"/>
                      </a:endParaRP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1400" b="1" i="0" u="none" strike="noStrike" cap="none" normalizeH="0" baseline="0" dirty="0">
                        <a:ln>
                          <a:noFill/>
                        </a:ln>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Arial" panose="020B0604020202020204" pitchFamily="34" charset="0"/>
                        <a:ea typeface="宋体" panose="02010600030101010101" pitchFamily="2" charset="-122"/>
                      </a:endParaRPr>
                    </a:p>
                  </a:txBody>
                  <a:tcPr horzOverflow="overflow">
                    <a:lnL w="12700" cap="flat" cmpd="sng" algn="ctr">
                      <a:solidFill>
                        <a:srgbClr val="CC3399"/>
                      </a:solidFill>
                      <a:prstDash val="solid"/>
                      <a:round/>
                      <a:headEnd type="none" w="med" len="med"/>
                      <a:tailEnd type="none" w="med" len="med"/>
                    </a:lnL>
                    <a:lnR w="12700" cap="flat" cmpd="sng" algn="ctr">
                      <a:solidFill>
                        <a:srgbClr val="CC3399"/>
                      </a:solidFill>
                      <a:prstDash val="solid"/>
                      <a:round/>
                      <a:headEnd type="none" w="med" len="med"/>
                      <a:tailEnd type="none" w="med" len="med"/>
                    </a:lnR>
                    <a:lnT w="12700" cap="flat" cmpd="sng" algn="ctr">
                      <a:solidFill>
                        <a:srgbClr val="CC3399"/>
                      </a:solidFill>
                      <a:prstDash val="solid"/>
                      <a:round/>
                      <a:headEnd type="none" w="med" len="med"/>
                      <a:tailEnd type="none" w="med" len="med"/>
                    </a:lnT>
                    <a:lnB w="12700" cap="flat" cmpd="sng" algn="ctr">
                      <a:solidFill>
                        <a:srgbClr val="CC3399"/>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extLst>
                  <a:ext uri="{0D108BD9-81ED-4DB2-BD59-A6C34878D82A}">
                    <a16:rowId xmlns:a16="http://schemas.microsoft.com/office/drawing/2014/main" val="10005"/>
                  </a:ext>
                </a:extLst>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animEffect transition="in" filter="wipe(left)">
                                      <p:cBhvr>
                                        <p:cTn id="7" dur="500"/>
                                        <p:tgtEl>
                                          <p:spTgt spid="397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97364"/>
                                        </p:tgtEl>
                                        <p:attrNameLst>
                                          <p:attrName>style.visibility</p:attrName>
                                        </p:attrNameLst>
                                      </p:cBhvr>
                                      <p:to>
                                        <p:strVal val="visible"/>
                                      </p:to>
                                    </p:set>
                                    <p:animEffect transition="in" filter="dissolve">
                                      <p:cBhvr>
                                        <p:cTn id="12" dur="500"/>
                                        <p:tgtEl>
                                          <p:spTgt spid="3973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97366"/>
                                        </p:tgtEl>
                                        <p:attrNameLst>
                                          <p:attrName>style.visibility</p:attrName>
                                        </p:attrNameLst>
                                      </p:cBhvr>
                                      <p:to>
                                        <p:strVal val="visible"/>
                                      </p:to>
                                    </p:set>
                                    <p:animEffect transition="in" filter="wipe(left)">
                                      <p:cBhvr>
                                        <p:cTn id="17" dur="500"/>
                                        <p:tgtEl>
                                          <p:spTgt spid="3973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7353">
                                            <p:txEl>
                                              <p:pRg st="0" end="0"/>
                                            </p:txEl>
                                          </p:spTgt>
                                        </p:tgtEl>
                                        <p:attrNameLst>
                                          <p:attrName>style.visibility</p:attrName>
                                        </p:attrNameLst>
                                      </p:cBhvr>
                                      <p:to>
                                        <p:strVal val="visible"/>
                                      </p:to>
                                    </p:set>
                                    <p:animEffect transition="in" filter="wipe(left)">
                                      <p:cBhvr>
                                        <p:cTn id="22" dur="500"/>
                                        <p:tgtEl>
                                          <p:spTgt spid="39735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97353">
                                            <p:txEl>
                                              <p:pRg st="1" end="1"/>
                                            </p:txEl>
                                          </p:spTgt>
                                        </p:tgtEl>
                                        <p:attrNameLst>
                                          <p:attrName>style.visibility</p:attrName>
                                        </p:attrNameLst>
                                      </p:cBhvr>
                                      <p:to>
                                        <p:strVal val="visible"/>
                                      </p:to>
                                    </p:set>
                                    <p:animEffect transition="in" filter="wipe(left)">
                                      <p:cBhvr>
                                        <p:cTn id="27" dur="500"/>
                                        <p:tgtEl>
                                          <p:spTgt spid="39735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5" grpId="0" build="p" autoUpdateAnimBg="0"/>
      <p:bldP spid="397353"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827584" y="318039"/>
            <a:ext cx="7715200" cy="1251992"/>
          </a:xfrm>
        </p:spPr>
        <p:txBody>
          <a:bodyPr/>
          <a:lstStyle/>
          <a:p>
            <a:pPr>
              <a:defRPr/>
            </a:pPr>
            <a:r>
              <a:rPr lang="zh-CN" altLang="en-US" sz="4000" dirty="0">
                <a:solidFill>
                  <a:schemeClr val="bg2"/>
                </a:solidFill>
                <a:latin typeface="Arial" panose="020B0604020202020204" pitchFamily="34" charset="0"/>
              </a:rPr>
              <a:t>分类数据的整理</a:t>
            </a:r>
            <a:r>
              <a:rPr lang="en-US" altLang="zh-CN" sz="3600" dirty="0">
                <a:solidFill>
                  <a:schemeClr val="bg2"/>
                </a:solidFill>
                <a:latin typeface="Arial" panose="020B0604020202020204" pitchFamily="34" charset="0"/>
              </a:rPr>
              <a:t>(</a:t>
            </a:r>
            <a:r>
              <a:rPr lang="zh-CN" altLang="en-US" sz="3600" dirty="0">
                <a:solidFill>
                  <a:schemeClr val="bg2"/>
                </a:solidFill>
                <a:latin typeface="Arial" panose="020B0604020202020204" pitchFamily="34" charset="0"/>
              </a:rPr>
              <a:t>可计算的统计量</a:t>
            </a:r>
            <a:r>
              <a:rPr lang="en-US" altLang="zh-CN" sz="3600" dirty="0">
                <a:solidFill>
                  <a:schemeClr val="bg2"/>
                </a:solidFill>
                <a:latin typeface="Arial" panose="020B0604020202020204" pitchFamily="34" charset="0"/>
              </a:rPr>
              <a:t>)</a:t>
            </a:r>
          </a:p>
        </p:txBody>
      </p:sp>
      <p:sp>
        <p:nvSpPr>
          <p:cNvPr id="279555" name="Rectangle 3"/>
          <p:cNvSpPr>
            <a:spLocks noGrp="1" noChangeArrowheads="1"/>
          </p:cNvSpPr>
          <p:nvPr>
            <p:ph type="body" idx="1"/>
          </p:nvPr>
        </p:nvSpPr>
        <p:spPr>
          <a:xfrm>
            <a:off x="609600" y="1700213"/>
            <a:ext cx="8153400" cy="4395787"/>
          </a:xfrm>
        </p:spPr>
        <p:txBody>
          <a:bodyPr/>
          <a:lstStyle/>
          <a:p>
            <a:pPr marL="609600" indent="-609600">
              <a:buFontTx/>
              <a:buAutoNum type="arabicPeriod"/>
              <a:defRPr/>
            </a:pPr>
            <a:r>
              <a:rPr lang="zh-CN" altLang="en-US" sz="2900" b="1" dirty="0">
                <a:solidFill>
                  <a:schemeClr val="bg2"/>
                </a:solidFill>
              </a:rPr>
              <a:t>频数</a:t>
            </a:r>
            <a:r>
              <a:rPr lang="en-US" altLang="zh-CN" sz="2900" b="1" dirty="0">
                <a:solidFill>
                  <a:schemeClr val="bg2"/>
                </a:solidFill>
              </a:rPr>
              <a:t>(</a:t>
            </a:r>
            <a:r>
              <a:rPr lang="en-US" altLang="zh-CN" sz="2900" b="1" dirty="0">
                <a:solidFill>
                  <a:schemeClr val="bg2"/>
                </a:solidFill>
                <a:cs typeface="Times New Roman" panose="02020603050405020304" pitchFamily="18" charset="0"/>
              </a:rPr>
              <a:t>frequency)</a:t>
            </a:r>
            <a:r>
              <a:rPr lang="en-US" altLang="zh-CN" sz="2900" b="1" dirty="0">
                <a:solidFill>
                  <a:schemeClr val="bg2"/>
                </a:solidFill>
              </a:rPr>
              <a:t> </a:t>
            </a:r>
            <a:r>
              <a:rPr lang="zh-CN" altLang="en-US" sz="2900" b="1" dirty="0">
                <a:solidFill>
                  <a:schemeClr val="bg2"/>
                </a:solidFill>
              </a:rPr>
              <a:t>：</a:t>
            </a:r>
            <a:r>
              <a:rPr lang="zh-CN" altLang="en-US" sz="2900" dirty="0">
                <a:solidFill>
                  <a:schemeClr val="bg2"/>
                </a:solidFill>
              </a:rPr>
              <a:t>落在各类别中的数据个数</a:t>
            </a:r>
          </a:p>
          <a:p>
            <a:pPr marL="609600" indent="-609600">
              <a:buFontTx/>
              <a:buAutoNum type="arabicPeriod"/>
              <a:defRPr/>
            </a:pPr>
            <a:r>
              <a:rPr lang="zh-CN" altLang="en-US" sz="2900" b="1" dirty="0">
                <a:solidFill>
                  <a:schemeClr val="bg2"/>
                </a:solidFill>
              </a:rPr>
              <a:t>比例</a:t>
            </a:r>
            <a:r>
              <a:rPr lang="en-US" altLang="zh-CN" sz="2900" b="1" dirty="0">
                <a:solidFill>
                  <a:schemeClr val="bg2"/>
                </a:solidFill>
              </a:rPr>
              <a:t>(</a:t>
            </a:r>
            <a:r>
              <a:rPr lang="en-US" altLang="zh-CN" sz="2900" b="1" dirty="0">
                <a:solidFill>
                  <a:schemeClr val="bg2"/>
                </a:solidFill>
                <a:cs typeface="Times New Roman" panose="02020603050405020304" pitchFamily="18" charset="0"/>
              </a:rPr>
              <a:t>proportion)</a:t>
            </a:r>
            <a:r>
              <a:rPr lang="en-US" altLang="zh-CN" sz="2900" b="1" dirty="0">
                <a:solidFill>
                  <a:schemeClr val="bg2"/>
                </a:solidFill>
              </a:rPr>
              <a:t> </a:t>
            </a:r>
            <a:r>
              <a:rPr lang="zh-CN" altLang="en-US" sz="2900" b="1" dirty="0">
                <a:solidFill>
                  <a:schemeClr val="bg2"/>
                </a:solidFill>
              </a:rPr>
              <a:t>：</a:t>
            </a:r>
            <a:r>
              <a:rPr lang="zh-CN" altLang="en-US" sz="2900" dirty="0">
                <a:solidFill>
                  <a:schemeClr val="bg2"/>
                </a:solidFill>
              </a:rPr>
              <a:t>某一类别数据个数占全部数据个数的比值</a:t>
            </a:r>
          </a:p>
          <a:p>
            <a:pPr marL="609600" indent="-609600">
              <a:buFontTx/>
              <a:buAutoNum type="arabicPeriod"/>
              <a:defRPr/>
            </a:pPr>
            <a:r>
              <a:rPr lang="zh-CN" altLang="en-US" sz="2900" b="1" dirty="0">
                <a:solidFill>
                  <a:schemeClr val="bg2"/>
                </a:solidFill>
              </a:rPr>
              <a:t>百分比</a:t>
            </a:r>
            <a:r>
              <a:rPr lang="en-US" altLang="zh-CN" sz="2900" b="1" dirty="0">
                <a:solidFill>
                  <a:schemeClr val="bg2"/>
                </a:solidFill>
              </a:rPr>
              <a:t>(</a:t>
            </a:r>
            <a:r>
              <a:rPr lang="en-US" altLang="zh-CN" sz="2900" b="1" dirty="0">
                <a:solidFill>
                  <a:schemeClr val="bg2"/>
                </a:solidFill>
                <a:cs typeface="Times New Roman" panose="02020603050405020304" pitchFamily="18" charset="0"/>
              </a:rPr>
              <a:t>percentage)</a:t>
            </a:r>
            <a:r>
              <a:rPr lang="en-US" altLang="zh-CN" sz="2900" b="1" dirty="0">
                <a:solidFill>
                  <a:schemeClr val="bg2"/>
                </a:solidFill>
              </a:rPr>
              <a:t> </a:t>
            </a:r>
            <a:r>
              <a:rPr lang="zh-CN" altLang="en-US" sz="2900" b="1" dirty="0">
                <a:solidFill>
                  <a:schemeClr val="bg2"/>
                </a:solidFill>
              </a:rPr>
              <a:t>：</a:t>
            </a:r>
            <a:r>
              <a:rPr lang="zh-CN" altLang="en-US" sz="2900" dirty="0">
                <a:solidFill>
                  <a:schemeClr val="bg2"/>
                </a:solidFill>
              </a:rPr>
              <a:t>将对比的基数作为</a:t>
            </a:r>
            <a:r>
              <a:rPr lang="en-US" altLang="zh-CN" sz="2900" dirty="0">
                <a:solidFill>
                  <a:schemeClr val="bg2"/>
                </a:solidFill>
              </a:rPr>
              <a:t>100</a:t>
            </a:r>
            <a:r>
              <a:rPr lang="zh-CN" altLang="en-US" sz="2900" dirty="0">
                <a:solidFill>
                  <a:schemeClr val="bg2"/>
                </a:solidFill>
              </a:rPr>
              <a:t>而计算的比值</a:t>
            </a:r>
          </a:p>
          <a:p>
            <a:pPr marL="609600" indent="-609600">
              <a:buFontTx/>
              <a:buAutoNum type="arabicPeriod"/>
              <a:defRPr/>
            </a:pPr>
            <a:r>
              <a:rPr lang="zh-CN" altLang="en-US" sz="2900" b="1" dirty="0">
                <a:solidFill>
                  <a:schemeClr val="bg2"/>
                </a:solidFill>
              </a:rPr>
              <a:t>比率</a:t>
            </a:r>
            <a:r>
              <a:rPr lang="en-US" altLang="zh-CN" sz="2900" b="1" dirty="0">
                <a:solidFill>
                  <a:schemeClr val="bg2"/>
                </a:solidFill>
              </a:rPr>
              <a:t>(</a:t>
            </a:r>
            <a:r>
              <a:rPr lang="en-US" altLang="zh-CN" sz="2900" b="1" dirty="0">
                <a:solidFill>
                  <a:schemeClr val="bg2"/>
                </a:solidFill>
                <a:cs typeface="Times New Roman" panose="02020603050405020304" pitchFamily="18" charset="0"/>
              </a:rPr>
              <a:t>ratio)</a:t>
            </a:r>
            <a:r>
              <a:rPr lang="en-US" altLang="zh-CN" sz="2900" b="1" dirty="0">
                <a:solidFill>
                  <a:schemeClr val="bg2"/>
                </a:solidFill>
              </a:rPr>
              <a:t> </a:t>
            </a:r>
            <a:r>
              <a:rPr lang="zh-CN" altLang="en-US" sz="2900" b="1" dirty="0">
                <a:solidFill>
                  <a:schemeClr val="bg2"/>
                </a:solidFill>
              </a:rPr>
              <a:t>：</a:t>
            </a:r>
            <a:r>
              <a:rPr lang="zh-CN" altLang="en-US" sz="2900" dirty="0">
                <a:solidFill>
                  <a:schemeClr val="bg2"/>
                </a:solidFill>
              </a:rPr>
              <a:t>不同类别数值个数的比值</a:t>
            </a:r>
            <a:endParaRPr lang="zh-CN" altLang="en-US" sz="2800" dirty="0">
              <a:solidFill>
                <a:schemeClr val="bg2"/>
              </a:solidFill>
            </a:endParaRPr>
          </a:p>
        </p:txBody>
      </p:sp>
      <p:graphicFrame>
        <p:nvGraphicFramePr>
          <p:cNvPr id="44036" name="Object 17"/>
          <p:cNvGraphicFramePr>
            <a:graphicFrameLocks noChangeAspect="1"/>
          </p:cNvGraphicFramePr>
          <p:nvPr/>
        </p:nvGraphicFramePr>
        <p:xfrm>
          <a:off x="6019800" y="5334000"/>
          <a:ext cx="2667000" cy="1187450"/>
        </p:xfrm>
        <a:graphic>
          <a:graphicData uri="http://schemas.openxmlformats.org/presentationml/2006/ole">
            <mc:AlternateContent xmlns:mc="http://schemas.openxmlformats.org/markup-compatibility/2006">
              <mc:Choice xmlns:v="urn:schemas-microsoft-com:vml" Requires="v">
                <p:oleObj spid="_x0000_s44048" name="剪辑" r:id="rId4" imgW="4832350" imgH="2254250" progId="MS_ClipArt_Gallery.2">
                  <p:embed/>
                </p:oleObj>
              </mc:Choice>
              <mc:Fallback>
                <p:oleObj name="剪辑" r:id="rId4" imgW="4832350" imgH="2254250" progId="MS_ClipArt_Gallery.2">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5334000"/>
                        <a:ext cx="2667000" cy="1187450"/>
                      </a:xfrm>
                      <a:prstGeom prst="rect">
                        <a:avLst/>
                      </a:prstGeom>
                      <a:noFill/>
                      <a:ln>
                        <a:noFill/>
                      </a:ln>
                      <a:effectLst/>
                      <a:extLst>
                        <a:ext uri="{909E8E84-426E-40DD-AFC4-6F175D3DCCD1}">
                          <a14:hiddenFill xmlns:a14="http://schemas.microsoft.com/office/drawing/2010/main">
                            <a:solidFill>
                              <a:srgbClr val="B2B2B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animEffect transition="in" filter="wipe(left)">
                                      <p:cBhvr>
                                        <p:cTn id="7" dur="500"/>
                                        <p:tgtEl>
                                          <p:spTgt spid="279555">
                                            <p:txEl>
                                              <p:pRg st="0" end="0"/>
                                            </p:txEl>
                                          </p:spTgt>
                                        </p:tgtEl>
                                      </p:cBhvr>
                                    </p:animEffect>
                                  </p:childTnLst>
                                  <p:subTnLst>
                                    <p:animClr clrSpc="rgb" dir="cw">
                                      <p:cBhvr override="childStyle">
                                        <p:cTn dur="1" fill="hold" display="0" masterRel="nextClick" afterEffect="1"/>
                                        <p:tgtEl>
                                          <p:spTgt spid="279555">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9555">
                                            <p:txEl>
                                              <p:pRg st="1" end="1"/>
                                            </p:txEl>
                                          </p:spTgt>
                                        </p:tgtEl>
                                        <p:attrNameLst>
                                          <p:attrName>style.visibility</p:attrName>
                                        </p:attrNameLst>
                                      </p:cBhvr>
                                      <p:to>
                                        <p:strVal val="visible"/>
                                      </p:to>
                                    </p:set>
                                    <p:animEffect transition="in" filter="wipe(left)">
                                      <p:cBhvr>
                                        <p:cTn id="12" dur="500"/>
                                        <p:tgtEl>
                                          <p:spTgt spid="279555">
                                            <p:txEl>
                                              <p:pRg st="1" end="1"/>
                                            </p:txEl>
                                          </p:spTgt>
                                        </p:tgtEl>
                                      </p:cBhvr>
                                    </p:animEffect>
                                  </p:childTnLst>
                                  <p:subTnLst>
                                    <p:animClr clrSpc="rgb" dir="cw">
                                      <p:cBhvr override="childStyle">
                                        <p:cTn dur="1" fill="hold" display="0" masterRel="nextClick" afterEffect="1"/>
                                        <p:tgtEl>
                                          <p:spTgt spid="279555">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9555">
                                            <p:txEl>
                                              <p:pRg st="2" end="2"/>
                                            </p:txEl>
                                          </p:spTgt>
                                        </p:tgtEl>
                                        <p:attrNameLst>
                                          <p:attrName>style.visibility</p:attrName>
                                        </p:attrNameLst>
                                      </p:cBhvr>
                                      <p:to>
                                        <p:strVal val="visible"/>
                                      </p:to>
                                    </p:set>
                                    <p:animEffect transition="in" filter="wipe(left)">
                                      <p:cBhvr>
                                        <p:cTn id="17" dur="500"/>
                                        <p:tgtEl>
                                          <p:spTgt spid="279555">
                                            <p:txEl>
                                              <p:pRg st="2" end="2"/>
                                            </p:txEl>
                                          </p:spTgt>
                                        </p:tgtEl>
                                      </p:cBhvr>
                                    </p:animEffect>
                                  </p:childTnLst>
                                  <p:subTnLst>
                                    <p:animClr clrSpc="rgb" dir="cw">
                                      <p:cBhvr override="childStyle">
                                        <p:cTn dur="1" fill="hold" display="0" masterRel="nextClick" afterEffect="1"/>
                                        <p:tgtEl>
                                          <p:spTgt spid="279555">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9555">
                                            <p:txEl>
                                              <p:pRg st="3" end="3"/>
                                            </p:txEl>
                                          </p:spTgt>
                                        </p:tgtEl>
                                        <p:attrNameLst>
                                          <p:attrName>style.visibility</p:attrName>
                                        </p:attrNameLst>
                                      </p:cBhvr>
                                      <p:to>
                                        <p:strVal val="visible"/>
                                      </p:to>
                                    </p:set>
                                    <p:animEffect transition="in" filter="wipe(left)">
                                      <p:cBhvr>
                                        <p:cTn id="22" dur="500"/>
                                        <p:tgtEl>
                                          <p:spTgt spid="279555">
                                            <p:txEl>
                                              <p:pRg st="3" end="3"/>
                                            </p:txEl>
                                          </p:spTgt>
                                        </p:tgtEl>
                                      </p:cBhvr>
                                    </p:animEffect>
                                  </p:childTnLst>
                                  <p:subTnLst>
                                    <p:animClr clrSpc="rgb" dir="cw">
                                      <p:cBhvr override="childStyle">
                                        <p:cTn dur="1" fill="hold" display="0" masterRel="nextClick" afterEffect="1"/>
                                        <p:tgtEl>
                                          <p:spTgt spid="279555">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a:xfrm>
            <a:off x="539552" y="304800"/>
            <a:ext cx="8147248" cy="1179984"/>
          </a:xfrm>
        </p:spPr>
        <p:txBody>
          <a:bodyPr/>
          <a:lstStyle/>
          <a:p>
            <a:pPr>
              <a:defRPr/>
            </a:pPr>
            <a:r>
              <a:rPr lang="zh-CN" altLang="en-US" sz="3600" dirty="0">
                <a:solidFill>
                  <a:schemeClr val="bg2"/>
                </a:solidFill>
                <a:latin typeface="Arial" panose="020B0604020202020204" pitchFamily="34" charset="0"/>
              </a:rPr>
              <a:t>分类数据整理</a:t>
            </a:r>
            <a:r>
              <a:rPr lang="en-US" altLang="zh-CN" sz="3600" dirty="0">
                <a:solidFill>
                  <a:schemeClr val="bg2"/>
                </a:solidFill>
                <a:latin typeface="Arial" panose="020B0604020202020204" pitchFamily="34" charset="0"/>
              </a:rPr>
              <a:t>—</a:t>
            </a:r>
            <a:r>
              <a:rPr lang="zh-CN" altLang="en-US" sz="3600" dirty="0">
                <a:solidFill>
                  <a:schemeClr val="bg2"/>
                </a:solidFill>
                <a:latin typeface="Arial" panose="020B0604020202020204" pitchFamily="34" charset="0"/>
              </a:rPr>
              <a:t>频数分布表</a:t>
            </a:r>
            <a:r>
              <a:rPr lang="en-US" altLang="zh-CN" sz="3600" dirty="0">
                <a:solidFill>
                  <a:schemeClr val="bg2"/>
                </a:solidFill>
                <a:latin typeface="Arial" panose="020B0604020202020204" pitchFamily="34" charset="0"/>
              </a:rPr>
              <a:t>(</a:t>
            </a:r>
            <a:r>
              <a:rPr lang="zh-CN" altLang="en-US" sz="3600" dirty="0">
                <a:solidFill>
                  <a:schemeClr val="bg2"/>
                </a:solidFill>
                <a:latin typeface="Arial" panose="020B0604020202020204" pitchFamily="34" charset="0"/>
              </a:rPr>
              <a:t>例题分析</a:t>
            </a:r>
            <a:r>
              <a:rPr lang="en-US" altLang="zh-CN" sz="3600" dirty="0">
                <a:solidFill>
                  <a:schemeClr val="bg2"/>
                </a:solidFill>
                <a:latin typeface="Arial" panose="020B0604020202020204" pitchFamily="34" charset="0"/>
              </a:rPr>
              <a:t>)</a:t>
            </a:r>
          </a:p>
        </p:txBody>
      </p:sp>
      <p:sp>
        <p:nvSpPr>
          <p:cNvPr id="46083" name="Rectangle 4"/>
          <p:cNvSpPr>
            <a:spLocks noChangeArrowheads="1"/>
          </p:cNvSpPr>
          <p:nvPr/>
        </p:nvSpPr>
        <p:spPr bwMode="auto">
          <a:xfrm>
            <a:off x="4949825" y="2205038"/>
            <a:ext cx="11113" cy="31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46084" name="Rectangle 5"/>
          <p:cNvSpPr>
            <a:spLocks noChangeArrowheads="1"/>
          </p:cNvSpPr>
          <p:nvPr/>
        </p:nvSpPr>
        <p:spPr bwMode="auto">
          <a:xfrm>
            <a:off x="4937125" y="2205038"/>
            <a:ext cx="1270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46085" name="Rectangle 7"/>
          <p:cNvSpPr>
            <a:spLocks noChangeArrowheads="1"/>
          </p:cNvSpPr>
          <p:nvPr/>
        </p:nvSpPr>
        <p:spPr bwMode="auto">
          <a:xfrm>
            <a:off x="6272213" y="2205038"/>
            <a:ext cx="11112" cy="31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46086" name="Rectangle 8"/>
          <p:cNvSpPr>
            <a:spLocks noChangeArrowheads="1"/>
          </p:cNvSpPr>
          <p:nvPr/>
        </p:nvSpPr>
        <p:spPr bwMode="auto">
          <a:xfrm>
            <a:off x="6261100" y="2205038"/>
            <a:ext cx="11113"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46087" name="Rectangle 10"/>
          <p:cNvSpPr>
            <a:spLocks noChangeArrowheads="1"/>
          </p:cNvSpPr>
          <p:nvPr/>
        </p:nvSpPr>
        <p:spPr bwMode="auto">
          <a:xfrm>
            <a:off x="7594600" y="2205038"/>
            <a:ext cx="12700" cy="31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46088" name="Rectangle 11"/>
          <p:cNvSpPr>
            <a:spLocks noChangeArrowheads="1"/>
          </p:cNvSpPr>
          <p:nvPr/>
        </p:nvSpPr>
        <p:spPr bwMode="auto">
          <a:xfrm>
            <a:off x="7583488" y="2205038"/>
            <a:ext cx="11112"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496653" name="Text Box 13"/>
          <p:cNvSpPr txBox="1">
            <a:spLocks noChangeArrowheads="1"/>
          </p:cNvSpPr>
          <p:nvPr/>
        </p:nvSpPr>
        <p:spPr bwMode="auto">
          <a:xfrm>
            <a:off x="228600" y="1676400"/>
            <a:ext cx="3276600" cy="4292600"/>
          </a:xfrm>
          <a:prstGeom prst="rect">
            <a:avLst/>
          </a:prstGeom>
          <a:noFill/>
          <a:ln w="12700">
            <a:solidFill>
              <a:srgbClr val="00F8E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defRPr/>
            </a:pPr>
            <a:r>
              <a:rPr lang="en-US" altLang="zh-CN" sz="2200" b="1" dirty="0">
                <a:solidFill>
                  <a:schemeClr val="bg2"/>
                </a:solidFill>
                <a:effectLst>
                  <a:outerShdw blurRad="38100" dist="38100" dir="2700000" algn="tl">
                    <a:srgbClr val="000000"/>
                  </a:outerShdw>
                </a:effectLst>
              </a:rPr>
              <a:t>【</a:t>
            </a:r>
            <a:r>
              <a:rPr lang="zh-CN" altLang="en-US" sz="2200" b="1" dirty="0">
                <a:solidFill>
                  <a:schemeClr val="bg2"/>
                </a:solidFill>
                <a:effectLst>
                  <a:outerShdw blurRad="38100" dist="38100" dir="2700000" algn="tl">
                    <a:srgbClr val="000000"/>
                  </a:outerShdw>
                </a:effectLst>
              </a:rPr>
              <a:t>例</a:t>
            </a:r>
            <a:r>
              <a:rPr lang="en-US" altLang="zh-CN" sz="2200" b="1" dirty="0">
                <a:solidFill>
                  <a:schemeClr val="bg2"/>
                </a:solidFill>
                <a:effectLst>
                  <a:outerShdw blurRad="38100" dist="38100" dir="2700000" algn="tl">
                    <a:srgbClr val="000000"/>
                  </a:outerShdw>
                </a:effectLst>
              </a:rPr>
              <a:t>】</a:t>
            </a:r>
            <a:r>
              <a:rPr lang="zh-CN" altLang="en-US" sz="2200" dirty="0">
                <a:solidFill>
                  <a:schemeClr val="bg2"/>
                </a:solidFill>
                <a:effectLst>
                  <a:outerShdw blurRad="38100" dist="38100" dir="2700000" algn="tl">
                    <a:srgbClr val="000000"/>
                  </a:outerShdw>
                </a:effectLst>
              </a:rPr>
              <a:t>一家市场调查公司为研究不同品牌饮料的市场占有率，对随机抽取的一家超市进行了调查。调查员在某天对</a:t>
            </a:r>
            <a:r>
              <a:rPr lang="en-US" altLang="zh-CN" sz="2200" dirty="0">
                <a:solidFill>
                  <a:schemeClr val="bg2"/>
                </a:solidFill>
                <a:effectLst>
                  <a:outerShdw blurRad="38100" dist="38100" dir="2700000" algn="tl">
                    <a:srgbClr val="000000"/>
                  </a:outerShdw>
                </a:effectLst>
              </a:rPr>
              <a:t>50</a:t>
            </a:r>
            <a:r>
              <a:rPr lang="zh-CN" altLang="en-US" sz="2200" dirty="0">
                <a:solidFill>
                  <a:schemeClr val="bg2"/>
                </a:solidFill>
                <a:effectLst>
                  <a:outerShdw blurRad="38100" dist="38100" dir="2700000" algn="tl">
                    <a:srgbClr val="000000"/>
                  </a:outerShdw>
                </a:effectLst>
              </a:rPr>
              <a:t>名顾客购买饮料的品牌进行了记录，如果一个顾客购买某一品牌的饮料，就将这一饮料的品牌名字记录一次</a:t>
            </a:r>
            <a:r>
              <a:rPr lang="zh-CN" altLang="en-US" sz="2200" dirty="0">
                <a:solidFill>
                  <a:schemeClr val="bg2"/>
                </a:solidFill>
                <a:effectLst>
                  <a:outerShdw blurRad="38100" dist="38100" dir="2700000" algn="tl">
                    <a:srgbClr val="000000"/>
                  </a:outerShdw>
                </a:effectLst>
                <a:cs typeface="Times New Roman" panose="02020603050405020304" pitchFamily="18" charset="0"/>
              </a:rPr>
              <a:t> 。右边就是记录的原始数据</a:t>
            </a:r>
          </a:p>
          <a:p>
            <a:pPr algn="just">
              <a:spcBef>
                <a:spcPct val="50000"/>
              </a:spcBef>
              <a:defRPr/>
            </a:pPr>
            <a:endParaRPr lang="en-US" altLang="zh-CN" sz="2200" dirty="0">
              <a:solidFill>
                <a:schemeClr val="bg2"/>
              </a:solidFill>
              <a:effectLst>
                <a:outerShdw blurRad="38100" dist="38100" dir="2700000" algn="tl">
                  <a:srgbClr val="000000"/>
                </a:outerShdw>
              </a:effectLst>
            </a:endParaRPr>
          </a:p>
        </p:txBody>
      </p:sp>
      <p:sp>
        <p:nvSpPr>
          <p:cNvPr id="496693" name="Rectangle 53"/>
          <p:cNvSpPr>
            <a:spLocks noChangeArrowheads="1"/>
          </p:cNvSpPr>
          <p:nvPr/>
        </p:nvSpPr>
        <p:spPr bwMode="auto">
          <a:xfrm>
            <a:off x="3581400" y="5437188"/>
            <a:ext cx="49736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4000" b="1" dirty="0">
                <a:solidFill>
                  <a:schemeClr val="tx2"/>
                </a:solidFill>
                <a:effectLst>
                  <a:outerShdw blurRad="38100" dist="38100" dir="2700000" algn="tl">
                    <a:srgbClr val="000000"/>
                  </a:outerShdw>
                </a:effectLst>
                <a:sym typeface="Wingdings" panose="05000000000000000000" pitchFamily="2" charset="2"/>
              </a:rPr>
              <a:t></a:t>
            </a:r>
            <a:r>
              <a:rPr lang="zh-CN" altLang="en-US" sz="3200" b="1" dirty="0">
                <a:solidFill>
                  <a:schemeClr val="hlink"/>
                </a:solidFill>
                <a:effectLst>
                  <a:outerShdw blurRad="38100" dist="38100" dir="2700000" algn="tl">
                    <a:srgbClr val="000000"/>
                  </a:outerShdw>
                </a:effectLst>
              </a:rPr>
              <a:t>用</a:t>
            </a:r>
            <a:r>
              <a:rPr lang="en-US" altLang="zh-CN" sz="3200" b="1" dirty="0">
                <a:solidFill>
                  <a:schemeClr val="hlink"/>
                </a:solidFill>
                <a:effectLst>
                  <a:outerShdw blurRad="38100" dist="38100" dir="2700000" algn="tl">
                    <a:srgbClr val="000000"/>
                  </a:outerShdw>
                </a:effectLst>
              </a:rPr>
              <a:t>Excel</a:t>
            </a:r>
            <a:r>
              <a:rPr lang="zh-CN" altLang="en-US" sz="3200" b="1" dirty="0">
                <a:solidFill>
                  <a:schemeClr val="hlink"/>
                </a:solidFill>
                <a:effectLst>
                  <a:outerShdw blurRad="38100" dist="38100" dir="2700000" algn="tl">
                    <a:srgbClr val="000000"/>
                  </a:outerShdw>
                </a:effectLst>
              </a:rPr>
              <a:t>制作频数分布表</a:t>
            </a:r>
          </a:p>
        </p:txBody>
      </p:sp>
      <p:pic>
        <p:nvPicPr>
          <p:cNvPr id="46092" name="tj-1.jpg" descr="id:2147510894;FounderC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92372" y="1589755"/>
            <a:ext cx="5162550" cy="387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3BDB88-E2FD-45D3-9A2E-90F19AD248D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DF1D0B5-3C2D-447C-A719-D252BC4162FA}"/>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762C6276-CC8E-4DA1-99C9-D6A84774C70A}"/>
              </a:ext>
            </a:extLst>
          </p:cNvPr>
          <p:cNvPicPr>
            <a:picLocks noChangeAspect="1"/>
          </p:cNvPicPr>
          <p:nvPr/>
        </p:nvPicPr>
        <p:blipFill>
          <a:blip r:embed="rId2"/>
          <a:stretch>
            <a:fillRect/>
          </a:stretch>
        </p:blipFill>
        <p:spPr>
          <a:xfrm>
            <a:off x="971600" y="-23996"/>
            <a:ext cx="6066667" cy="6809524"/>
          </a:xfrm>
          <a:prstGeom prst="rect">
            <a:avLst/>
          </a:prstGeom>
        </p:spPr>
      </p:pic>
    </p:spTree>
    <p:extLst>
      <p:ext uri="{BB962C8B-B14F-4D97-AF65-F5344CB8AC3E}">
        <p14:creationId xmlns:p14="http://schemas.microsoft.com/office/powerpoint/2010/main" val="1250014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B7BF55-80C6-4340-9CAE-7A8718FAAB5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F67E249-344E-46B4-91CF-FDA71FA7ACF5}"/>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4D5B4A9C-8DC2-4DEA-9626-9512ED416969}"/>
              </a:ext>
            </a:extLst>
          </p:cNvPr>
          <p:cNvPicPr>
            <a:picLocks noChangeAspect="1"/>
          </p:cNvPicPr>
          <p:nvPr/>
        </p:nvPicPr>
        <p:blipFill>
          <a:blip r:embed="rId2"/>
          <a:stretch>
            <a:fillRect/>
          </a:stretch>
        </p:blipFill>
        <p:spPr>
          <a:xfrm>
            <a:off x="0" y="838200"/>
            <a:ext cx="9144000" cy="5143500"/>
          </a:xfrm>
          <a:prstGeom prst="rect">
            <a:avLst/>
          </a:prstGeom>
        </p:spPr>
      </p:pic>
    </p:spTree>
    <p:extLst>
      <p:ext uri="{BB962C8B-B14F-4D97-AF65-F5344CB8AC3E}">
        <p14:creationId xmlns:p14="http://schemas.microsoft.com/office/powerpoint/2010/main" val="2054993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a:xfrm>
            <a:off x="539552" y="304800"/>
            <a:ext cx="8147248" cy="1035968"/>
          </a:xfrm>
        </p:spPr>
        <p:txBody>
          <a:bodyPr/>
          <a:lstStyle/>
          <a:p>
            <a:pPr>
              <a:defRPr/>
            </a:pPr>
            <a:r>
              <a:rPr lang="zh-CN" altLang="en-US" sz="3600" dirty="0">
                <a:solidFill>
                  <a:schemeClr val="bg2"/>
                </a:solidFill>
                <a:latin typeface="Arial" panose="020B0604020202020204" pitchFamily="34" charset="0"/>
              </a:rPr>
              <a:t>分类数据整理</a:t>
            </a:r>
            <a:r>
              <a:rPr lang="en-US" altLang="zh-CN" sz="3600" dirty="0">
                <a:solidFill>
                  <a:schemeClr val="bg2"/>
                </a:solidFill>
                <a:latin typeface="Arial" panose="020B0604020202020204" pitchFamily="34" charset="0"/>
              </a:rPr>
              <a:t>—</a:t>
            </a:r>
            <a:r>
              <a:rPr lang="zh-CN" altLang="en-US" sz="3600" dirty="0">
                <a:solidFill>
                  <a:schemeClr val="bg2"/>
                </a:solidFill>
                <a:latin typeface="Arial" panose="020B0604020202020204" pitchFamily="34" charset="0"/>
              </a:rPr>
              <a:t>频数分布表</a:t>
            </a:r>
            <a:r>
              <a:rPr lang="en-US" altLang="zh-CN" sz="3600" dirty="0">
                <a:solidFill>
                  <a:schemeClr val="bg2"/>
                </a:solidFill>
                <a:latin typeface="Arial" panose="020B0604020202020204" pitchFamily="34" charset="0"/>
              </a:rPr>
              <a:t>(</a:t>
            </a:r>
            <a:r>
              <a:rPr lang="zh-CN" altLang="en-US" sz="3600" dirty="0">
                <a:solidFill>
                  <a:schemeClr val="bg2"/>
                </a:solidFill>
                <a:latin typeface="Arial" panose="020B0604020202020204" pitchFamily="34" charset="0"/>
              </a:rPr>
              <a:t>例题分析</a:t>
            </a:r>
            <a:r>
              <a:rPr lang="en-US" altLang="zh-CN" sz="3600" dirty="0">
                <a:solidFill>
                  <a:schemeClr val="bg2"/>
                </a:solidFill>
                <a:latin typeface="Arial" panose="020B0604020202020204" pitchFamily="34" charset="0"/>
              </a:rPr>
              <a:t>)</a:t>
            </a:r>
          </a:p>
        </p:txBody>
      </p:sp>
      <p:sp>
        <p:nvSpPr>
          <p:cNvPr id="48131" name="Rectangle 3"/>
          <p:cNvSpPr>
            <a:spLocks noChangeArrowheads="1"/>
          </p:cNvSpPr>
          <p:nvPr/>
        </p:nvSpPr>
        <p:spPr bwMode="auto">
          <a:xfrm>
            <a:off x="4949825" y="2205038"/>
            <a:ext cx="11113" cy="31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48132" name="Rectangle 4"/>
          <p:cNvSpPr>
            <a:spLocks noChangeArrowheads="1"/>
          </p:cNvSpPr>
          <p:nvPr/>
        </p:nvSpPr>
        <p:spPr bwMode="auto">
          <a:xfrm>
            <a:off x="4937125" y="2205038"/>
            <a:ext cx="1270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48133" name="Rectangle 5"/>
          <p:cNvSpPr>
            <a:spLocks noChangeArrowheads="1"/>
          </p:cNvSpPr>
          <p:nvPr/>
        </p:nvSpPr>
        <p:spPr bwMode="auto">
          <a:xfrm>
            <a:off x="6272213" y="2205038"/>
            <a:ext cx="11112" cy="31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48134" name="Rectangle 6"/>
          <p:cNvSpPr>
            <a:spLocks noChangeArrowheads="1"/>
          </p:cNvSpPr>
          <p:nvPr/>
        </p:nvSpPr>
        <p:spPr bwMode="auto">
          <a:xfrm>
            <a:off x="6261100" y="2205038"/>
            <a:ext cx="11113"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48135" name="Rectangle 7"/>
          <p:cNvSpPr>
            <a:spLocks noChangeArrowheads="1"/>
          </p:cNvSpPr>
          <p:nvPr/>
        </p:nvSpPr>
        <p:spPr bwMode="auto">
          <a:xfrm>
            <a:off x="7594600" y="2205038"/>
            <a:ext cx="12700" cy="31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48136" name="Rectangle 8"/>
          <p:cNvSpPr>
            <a:spLocks noChangeArrowheads="1"/>
          </p:cNvSpPr>
          <p:nvPr/>
        </p:nvSpPr>
        <p:spPr bwMode="auto">
          <a:xfrm>
            <a:off x="7583488" y="2205038"/>
            <a:ext cx="11112"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pic>
        <p:nvPicPr>
          <p:cNvPr id="4813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773238"/>
            <a:ext cx="4464050" cy="351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1773238"/>
            <a:ext cx="4105275" cy="352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7890" name="Rectangle 2"/>
          <p:cNvSpPr>
            <a:spLocks noGrp="1" noChangeArrowheads="1"/>
          </p:cNvSpPr>
          <p:nvPr>
            <p:ph type="title"/>
          </p:nvPr>
        </p:nvSpPr>
        <p:spPr>
          <a:xfrm>
            <a:off x="683568" y="304800"/>
            <a:ext cx="8003232" cy="1179984"/>
          </a:xfrm>
        </p:spPr>
        <p:txBody>
          <a:bodyPr/>
          <a:lstStyle/>
          <a:p>
            <a:pPr>
              <a:defRPr/>
            </a:pPr>
            <a:r>
              <a:rPr lang="zh-CN" altLang="en-US" sz="3600" dirty="0">
                <a:solidFill>
                  <a:schemeClr val="bg2"/>
                </a:solidFill>
                <a:latin typeface="Arial" panose="020B0604020202020204" pitchFamily="34" charset="0"/>
              </a:rPr>
              <a:t>分类数据整理</a:t>
            </a:r>
            <a:r>
              <a:rPr lang="en-US" altLang="zh-CN" sz="3600" dirty="0">
                <a:solidFill>
                  <a:schemeClr val="bg2"/>
                </a:solidFill>
                <a:latin typeface="Arial" panose="020B0604020202020204" pitchFamily="34" charset="0"/>
              </a:rPr>
              <a:t>—</a:t>
            </a:r>
            <a:r>
              <a:rPr lang="zh-CN" altLang="en-US" sz="3600" dirty="0">
                <a:solidFill>
                  <a:schemeClr val="bg2"/>
                </a:solidFill>
                <a:latin typeface="Arial" panose="020B0604020202020204" pitchFamily="34" charset="0"/>
              </a:rPr>
              <a:t>频数分布表</a:t>
            </a:r>
            <a:br>
              <a:rPr lang="zh-CN" altLang="en-US" sz="4000" dirty="0">
                <a:solidFill>
                  <a:schemeClr val="bg2"/>
                </a:solidFill>
                <a:latin typeface="Arial" panose="020B0604020202020204" pitchFamily="34" charset="0"/>
              </a:rPr>
            </a:br>
            <a:r>
              <a:rPr lang="zh-CN" altLang="en-US" sz="4000" dirty="0">
                <a:solidFill>
                  <a:schemeClr val="bg2"/>
                </a:solidFill>
                <a:latin typeface="Arial" panose="020B0604020202020204" pitchFamily="34" charset="0"/>
              </a:rPr>
              <a:t> </a:t>
            </a:r>
            <a:r>
              <a:rPr lang="en-US" altLang="zh-CN" sz="3600" dirty="0">
                <a:solidFill>
                  <a:schemeClr val="bg2"/>
                </a:solidFill>
                <a:latin typeface="Arial" panose="020B0604020202020204" pitchFamily="34" charset="0"/>
              </a:rPr>
              <a:t>(</a:t>
            </a:r>
            <a:r>
              <a:rPr lang="zh-CN" altLang="en-US" sz="3600" dirty="0">
                <a:solidFill>
                  <a:schemeClr val="bg2"/>
                </a:solidFill>
                <a:latin typeface="Arial" panose="020B0604020202020204" pitchFamily="34" charset="0"/>
              </a:rPr>
              <a:t>例题分析</a:t>
            </a:r>
            <a:r>
              <a:rPr lang="en-US" altLang="zh-CN" sz="3600" dirty="0">
                <a:solidFill>
                  <a:schemeClr val="bg2"/>
                </a:solidFill>
                <a:latin typeface="Arial" panose="020B0604020202020204" pitchFamily="34" charset="0"/>
              </a:rPr>
              <a:t>)</a:t>
            </a:r>
          </a:p>
        </p:txBody>
      </p:sp>
      <p:sp>
        <p:nvSpPr>
          <p:cNvPr id="50179" name="Rectangle 3"/>
          <p:cNvSpPr>
            <a:spLocks noChangeArrowheads="1"/>
          </p:cNvSpPr>
          <p:nvPr/>
        </p:nvSpPr>
        <p:spPr bwMode="auto">
          <a:xfrm>
            <a:off x="4949825" y="2205038"/>
            <a:ext cx="11113" cy="31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50180" name="Rectangle 4"/>
          <p:cNvSpPr>
            <a:spLocks noChangeArrowheads="1"/>
          </p:cNvSpPr>
          <p:nvPr/>
        </p:nvSpPr>
        <p:spPr bwMode="auto">
          <a:xfrm>
            <a:off x="4937125" y="2205038"/>
            <a:ext cx="1270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50181" name="Rectangle 5"/>
          <p:cNvSpPr>
            <a:spLocks noChangeArrowheads="1"/>
          </p:cNvSpPr>
          <p:nvPr/>
        </p:nvSpPr>
        <p:spPr bwMode="auto">
          <a:xfrm>
            <a:off x="6272213" y="2205038"/>
            <a:ext cx="11112" cy="31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50182" name="Rectangle 6"/>
          <p:cNvSpPr>
            <a:spLocks noChangeArrowheads="1"/>
          </p:cNvSpPr>
          <p:nvPr/>
        </p:nvSpPr>
        <p:spPr bwMode="auto">
          <a:xfrm>
            <a:off x="6261100" y="2205038"/>
            <a:ext cx="11113"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50183" name="Rectangle 7"/>
          <p:cNvSpPr>
            <a:spLocks noChangeArrowheads="1"/>
          </p:cNvSpPr>
          <p:nvPr/>
        </p:nvSpPr>
        <p:spPr bwMode="auto">
          <a:xfrm>
            <a:off x="7594600" y="2205038"/>
            <a:ext cx="12700" cy="31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50184" name="Rectangle 8"/>
          <p:cNvSpPr>
            <a:spLocks noChangeArrowheads="1"/>
          </p:cNvSpPr>
          <p:nvPr/>
        </p:nvSpPr>
        <p:spPr bwMode="auto">
          <a:xfrm>
            <a:off x="7583488" y="2205038"/>
            <a:ext cx="11112"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pic>
        <p:nvPicPr>
          <p:cNvPr id="50185"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80728"/>
            <a:ext cx="7791747" cy="5678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251520" y="304800"/>
            <a:ext cx="8435280" cy="1324000"/>
          </a:xfrm>
        </p:spPr>
        <p:txBody>
          <a:bodyPr/>
          <a:lstStyle/>
          <a:p>
            <a:pPr>
              <a:defRPr/>
            </a:pPr>
            <a:r>
              <a:rPr lang="zh-CN" altLang="en-US" sz="4000" dirty="0">
                <a:solidFill>
                  <a:schemeClr val="bg2"/>
                </a:solidFill>
              </a:rPr>
              <a:t>分类数据的图示</a:t>
            </a:r>
            <a:r>
              <a:rPr lang="en-US" altLang="zh-CN" sz="4000" dirty="0">
                <a:solidFill>
                  <a:schemeClr val="bg2"/>
                </a:solidFill>
              </a:rPr>
              <a:t>—</a:t>
            </a:r>
            <a:r>
              <a:rPr lang="zh-CN" altLang="en-US" sz="4000" dirty="0">
                <a:solidFill>
                  <a:schemeClr val="bg2"/>
                </a:solidFill>
              </a:rPr>
              <a:t>条形图</a:t>
            </a:r>
            <a:r>
              <a:rPr lang="en-US" altLang="zh-CN" sz="3600" dirty="0">
                <a:solidFill>
                  <a:schemeClr val="bg2"/>
                </a:solidFill>
                <a:latin typeface="Arial" panose="020B0604020202020204" pitchFamily="34" charset="0"/>
              </a:rPr>
              <a:t>(</a:t>
            </a:r>
            <a:r>
              <a:rPr lang="en-US" altLang="zh-CN" sz="3600" dirty="0">
                <a:solidFill>
                  <a:schemeClr val="bg2"/>
                </a:solidFill>
                <a:latin typeface="Arial" panose="020B0604020202020204" pitchFamily="34" charset="0"/>
                <a:cs typeface="Times New Roman" panose="02020603050405020304" pitchFamily="18" charset="0"/>
              </a:rPr>
              <a:t>bar Chart</a:t>
            </a:r>
            <a:r>
              <a:rPr lang="en-US" altLang="zh-CN" sz="3600" dirty="0">
                <a:solidFill>
                  <a:schemeClr val="bg2"/>
                </a:solidFill>
                <a:latin typeface="Arial" panose="020B0604020202020204" pitchFamily="34" charset="0"/>
              </a:rPr>
              <a:t>)</a:t>
            </a:r>
          </a:p>
        </p:txBody>
      </p:sp>
      <p:sp>
        <p:nvSpPr>
          <p:cNvPr id="354307" name="Rectangle 3"/>
          <p:cNvSpPr>
            <a:spLocks noGrp="1" noChangeArrowheads="1"/>
          </p:cNvSpPr>
          <p:nvPr>
            <p:ph type="body" idx="1"/>
          </p:nvPr>
        </p:nvSpPr>
        <p:spPr>
          <a:xfrm>
            <a:off x="609600" y="1700213"/>
            <a:ext cx="8077200" cy="4395787"/>
          </a:xfrm>
        </p:spPr>
        <p:txBody>
          <a:bodyPr/>
          <a:lstStyle/>
          <a:p>
            <a:pPr marL="0" indent="0" algn="just">
              <a:defRPr/>
            </a:pPr>
            <a:r>
              <a:rPr lang="en-US" altLang="zh-CN" dirty="0">
                <a:solidFill>
                  <a:schemeClr val="bg2"/>
                </a:solidFill>
              </a:rPr>
              <a:t>	</a:t>
            </a:r>
            <a:r>
              <a:rPr lang="zh-CN" altLang="en-US" dirty="0">
                <a:solidFill>
                  <a:schemeClr val="bg2"/>
                </a:solidFill>
              </a:rPr>
              <a:t>用宽度相同的条形的高度或长短来表示各类别数据的图形</a:t>
            </a:r>
          </a:p>
          <a:p>
            <a:pPr marL="609600" indent="-609600" algn="just">
              <a:buFontTx/>
              <a:buAutoNum type="arabicPeriod"/>
              <a:defRPr/>
            </a:pPr>
            <a:r>
              <a:rPr lang="zh-CN" altLang="en-US" dirty="0">
                <a:solidFill>
                  <a:schemeClr val="bg2"/>
                </a:solidFill>
              </a:rPr>
              <a:t>有单式条形图、复式条形图等形式</a:t>
            </a:r>
          </a:p>
          <a:p>
            <a:pPr marL="609600" indent="-609600" algn="just">
              <a:buFontTx/>
              <a:buAutoNum type="arabicPeriod"/>
              <a:defRPr/>
            </a:pPr>
            <a:r>
              <a:rPr lang="zh-CN" altLang="en-US" dirty="0">
                <a:solidFill>
                  <a:schemeClr val="bg2"/>
                </a:solidFill>
              </a:rPr>
              <a:t>主要用于反映分类数据的频数分布</a:t>
            </a:r>
          </a:p>
          <a:p>
            <a:pPr marL="609600" indent="-609600" algn="just">
              <a:buFontTx/>
              <a:buAutoNum type="arabicPeriod"/>
              <a:defRPr/>
            </a:pPr>
            <a:r>
              <a:rPr lang="zh-CN" altLang="en-US" dirty="0">
                <a:solidFill>
                  <a:schemeClr val="bg2"/>
                </a:solidFill>
              </a:rPr>
              <a:t>绘制时，各类别可以放在纵轴，称为</a:t>
            </a:r>
            <a:r>
              <a:rPr lang="zh-CN" altLang="en-US" b="1" dirty="0">
                <a:solidFill>
                  <a:schemeClr val="bg2"/>
                </a:solidFill>
              </a:rPr>
              <a:t>条形图</a:t>
            </a:r>
            <a:r>
              <a:rPr lang="zh-CN" altLang="en-US" dirty="0">
                <a:solidFill>
                  <a:schemeClr val="bg2"/>
                </a:solidFill>
              </a:rPr>
              <a:t>，也可以放在横轴，称为</a:t>
            </a:r>
            <a:r>
              <a:rPr lang="zh-CN" altLang="en-US" b="1" dirty="0">
                <a:solidFill>
                  <a:schemeClr val="bg2"/>
                </a:solidFill>
              </a:rPr>
              <a:t>柱形图</a:t>
            </a:r>
            <a:r>
              <a:rPr lang="en-US" altLang="zh-CN" b="1" dirty="0">
                <a:solidFill>
                  <a:schemeClr val="bg2"/>
                </a:solidFill>
              </a:rPr>
              <a:t>(column chart)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animEffect transition="in" filter="wipe(left)">
                                      <p:cBhvr>
                                        <p:cTn id="7" dur="500"/>
                                        <p:tgtEl>
                                          <p:spTgt spid="354307">
                                            <p:txEl>
                                              <p:pRg st="0" end="0"/>
                                            </p:txEl>
                                          </p:spTgt>
                                        </p:tgtEl>
                                      </p:cBhvr>
                                    </p:animEffect>
                                  </p:childTnLst>
                                  <p:subTnLst>
                                    <p:animClr clrSpc="rgb" dir="cw">
                                      <p:cBhvr override="childStyle">
                                        <p:cTn dur="1" fill="hold" display="0" masterRel="nextClick" afterEffect="1"/>
                                        <p:tgtEl>
                                          <p:spTgt spid="354307">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4307">
                                            <p:txEl>
                                              <p:pRg st="1" end="1"/>
                                            </p:txEl>
                                          </p:spTgt>
                                        </p:tgtEl>
                                        <p:attrNameLst>
                                          <p:attrName>style.visibility</p:attrName>
                                        </p:attrNameLst>
                                      </p:cBhvr>
                                      <p:to>
                                        <p:strVal val="visible"/>
                                      </p:to>
                                    </p:set>
                                    <p:animEffect transition="in" filter="wipe(left)">
                                      <p:cBhvr>
                                        <p:cTn id="12" dur="500"/>
                                        <p:tgtEl>
                                          <p:spTgt spid="354307">
                                            <p:txEl>
                                              <p:pRg st="1" end="1"/>
                                            </p:txEl>
                                          </p:spTgt>
                                        </p:tgtEl>
                                      </p:cBhvr>
                                    </p:animEffect>
                                  </p:childTnLst>
                                  <p:subTnLst>
                                    <p:animClr clrSpc="rgb" dir="cw">
                                      <p:cBhvr override="childStyle">
                                        <p:cTn dur="1" fill="hold" display="0" masterRel="nextClick" afterEffect="1"/>
                                        <p:tgtEl>
                                          <p:spTgt spid="354307">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4307">
                                            <p:txEl>
                                              <p:pRg st="2" end="2"/>
                                            </p:txEl>
                                          </p:spTgt>
                                        </p:tgtEl>
                                        <p:attrNameLst>
                                          <p:attrName>style.visibility</p:attrName>
                                        </p:attrNameLst>
                                      </p:cBhvr>
                                      <p:to>
                                        <p:strVal val="visible"/>
                                      </p:to>
                                    </p:set>
                                    <p:animEffect transition="in" filter="wipe(left)">
                                      <p:cBhvr>
                                        <p:cTn id="17" dur="500"/>
                                        <p:tgtEl>
                                          <p:spTgt spid="354307">
                                            <p:txEl>
                                              <p:pRg st="2" end="2"/>
                                            </p:txEl>
                                          </p:spTgt>
                                        </p:tgtEl>
                                      </p:cBhvr>
                                    </p:animEffect>
                                  </p:childTnLst>
                                  <p:subTnLst>
                                    <p:animClr clrSpc="rgb" dir="cw">
                                      <p:cBhvr override="childStyle">
                                        <p:cTn dur="1" fill="hold" display="0" masterRel="nextClick" afterEffect="1"/>
                                        <p:tgtEl>
                                          <p:spTgt spid="354307">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4307">
                                            <p:txEl>
                                              <p:pRg st="3" end="3"/>
                                            </p:txEl>
                                          </p:spTgt>
                                        </p:tgtEl>
                                        <p:attrNameLst>
                                          <p:attrName>style.visibility</p:attrName>
                                        </p:attrNameLst>
                                      </p:cBhvr>
                                      <p:to>
                                        <p:strVal val="visible"/>
                                      </p:to>
                                    </p:set>
                                    <p:animEffect transition="in" filter="wipe(left)">
                                      <p:cBhvr>
                                        <p:cTn id="22" dur="500"/>
                                        <p:tgtEl>
                                          <p:spTgt spid="354307">
                                            <p:txEl>
                                              <p:pRg st="3" end="3"/>
                                            </p:txEl>
                                          </p:spTgt>
                                        </p:tgtEl>
                                      </p:cBhvr>
                                    </p:animEffect>
                                  </p:childTnLst>
                                  <p:subTnLst>
                                    <p:animClr clrSpc="rgb" dir="cw">
                                      <p:cBhvr override="childStyle">
                                        <p:cTn dur="1" fill="hold" display="0" masterRel="nextClick" afterEffect="1"/>
                                        <p:tgtEl>
                                          <p:spTgt spid="354307">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142"/>
          <p:cNvSpPr>
            <a:spLocks noChangeArrowheads="1"/>
          </p:cNvSpPr>
          <p:nvPr/>
        </p:nvSpPr>
        <p:spPr bwMode="auto">
          <a:xfrm>
            <a:off x="0" y="1557338"/>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lgn="ctr">
              <a:spcBef>
                <a:spcPct val="0"/>
              </a:spcBef>
            </a:pPr>
            <a:endParaRPr lang="zh-CN" altLang="zh-CN" sz="6000">
              <a:solidFill>
                <a:schemeClr val="tx1"/>
              </a:solidFill>
            </a:endParaRPr>
          </a:p>
        </p:txBody>
      </p:sp>
      <p:sp>
        <p:nvSpPr>
          <p:cNvPr id="291842" name="Rectangle 2"/>
          <p:cNvSpPr>
            <a:spLocks noGrp="1" noChangeArrowheads="1"/>
          </p:cNvSpPr>
          <p:nvPr>
            <p:ph type="title"/>
          </p:nvPr>
        </p:nvSpPr>
        <p:spPr>
          <a:xfrm>
            <a:off x="539552" y="228599"/>
            <a:ext cx="8147248" cy="1285875"/>
          </a:xfrm>
        </p:spPr>
        <p:txBody>
          <a:bodyPr/>
          <a:lstStyle/>
          <a:p>
            <a:pPr>
              <a:defRPr/>
            </a:pPr>
            <a:r>
              <a:rPr lang="zh-CN" altLang="en-US" sz="4000" dirty="0">
                <a:solidFill>
                  <a:schemeClr val="bg2"/>
                </a:solidFill>
                <a:latin typeface="Arial" panose="020B0604020202020204" pitchFamily="34" charset="0"/>
              </a:rPr>
              <a:t>分类数据的图示</a:t>
            </a:r>
            <a:r>
              <a:rPr lang="en-US" altLang="zh-CN" sz="4000" dirty="0">
                <a:solidFill>
                  <a:schemeClr val="bg2"/>
                </a:solidFill>
                <a:latin typeface="Arial" panose="020B0604020202020204" pitchFamily="34" charset="0"/>
              </a:rPr>
              <a:t>—</a:t>
            </a:r>
            <a:r>
              <a:rPr lang="zh-CN" altLang="en-US" sz="4000" dirty="0">
                <a:solidFill>
                  <a:schemeClr val="bg2"/>
                </a:solidFill>
                <a:latin typeface="Arial" panose="020B0604020202020204" pitchFamily="34" charset="0"/>
              </a:rPr>
              <a:t>条形图</a:t>
            </a:r>
            <a:br>
              <a:rPr lang="zh-CN" altLang="en-US" sz="4000" dirty="0">
                <a:solidFill>
                  <a:schemeClr val="bg2"/>
                </a:solidFill>
                <a:latin typeface="Arial" panose="020B0604020202020204" pitchFamily="34" charset="0"/>
              </a:rPr>
            </a:br>
            <a:r>
              <a:rPr lang="en-US" altLang="zh-CN" sz="3600" dirty="0">
                <a:solidFill>
                  <a:schemeClr val="bg2"/>
                </a:solidFill>
                <a:latin typeface="Arial" panose="020B0604020202020204" pitchFamily="34" charset="0"/>
              </a:rPr>
              <a:t>(</a:t>
            </a:r>
            <a:r>
              <a:rPr lang="zh-CN" altLang="en-US" sz="3600" dirty="0">
                <a:solidFill>
                  <a:schemeClr val="bg2"/>
                </a:solidFill>
                <a:latin typeface="Arial" panose="020B0604020202020204" pitchFamily="34" charset="0"/>
              </a:rPr>
              <a:t>例题分析</a:t>
            </a:r>
            <a:r>
              <a:rPr lang="en-US" altLang="zh-CN" sz="3600" dirty="0">
                <a:solidFill>
                  <a:schemeClr val="bg2"/>
                </a:solidFill>
                <a:latin typeface="Arial" panose="020B0604020202020204" pitchFamily="34" charset="0"/>
              </a:rPr>
              <a:t>)</a:t>
            </a:r>
          </a:p>
        </p:txBody>
      </p:sp>
      <p:pic>
        <p:nvPicPr>
          <p:cNvPr id="54276" name="tj3-13a.jpg" descr="id:2147510963;Founder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844675"/>
            <a:ext cx="78486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7" name="tj3-14.jpg" descr="id:2147510970;Founder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4318000"/>
            <a:ext cx="78486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a:xfrm>
            <a:off x="1331640" y="208756"/>
            <a:ext cx="6781800" cy="1258887"/>
          </a:xfrm>
        </p:spPr>
        <p:txBody>
          <a:bodyPr/>
          <a:lstStyle/>
          <a:p>
            <a:pPr>
              <a:defRPr/>
            </a:pPr>
            <a:r>
              <a:rPr lang="zh-CN" altLang="en-US" sz="4000" dirty="0">
                <a:solidFill>
                  <a:schemeClr val="bg2"/>
                </a:solidFill>
              </a:rPr>
              <a:t>分类数据的图示</a:t>
            </a:r>
            <a:r>
              <a:rPr lang="en-US" altLang="zh-CN" sz="4000" dirty="0">
                <a:solidFill>
                  <a:schemeClr val="bg2"/>
                </a:solidFill>
              </a:rPr>
              <a:t>—</a:t>
            </a:r>
            <a:r>
              <a:rPr lang="zh-CN" altLang="en-US" dirty="0">
                <a:solidFill>
                  <a:schemeClr val="bg2"/>
                </a:solidFill>
              </a:rPr>
              <a:t>帕累托图</a:t>
            </a:r>
            <a:r>
              <a:rPr lang="en-US" altLang="zh-CN" sz="3600" dirty="0">
                <a:solidFill>
                  <a:schemeClr val="bg2"/>
                </a:solidFill>
                <a:latin typeface="Arial" panose="020B0604020202020204" pitchFamily="34" charset="0"/>
                <a:cs typeface="Times New Roman" panose="02020603050405020304" pitchFamily="18" charset="0"/>
              </a:rPr>
              <a:t>(pareto chart)</a:t>
            </a:r>
            <a:endParaRPr lang="en-US" altLang="zh-CN" sz="3600" dirty="0">
              <a:solidFill>
                <a:schemeClr val="bg2"/>
              </a:solidFill>
              <a:latin typeface="Arial" panose="020B0604020202020204" pitchFamily="34" charset="0"/>
            </a:endParaRPr>
          </a:p>
        </p:txBody>
      </p:sp>
      <p:sp>
        <p:nvSpPr>
          <p:cNvPr id="572419" name="Rectangle 3"/>
          <p:cNvSpPr>
            <a:spLocks noGrp="1" noChangeArrowheads="1"/>
          </p:cNvSpPr>
          <p:nvPr>
            <p:ph type="body" sz="half" idx="1"/>
          </p:nvPr>
        </p:nvSpPr>
        <p:spPr>
          <a:xfrm>
            <a:off x="251520" y="1773238"/>
            <a:ext cx="2591693" cy="4103687"/>
          </a:xfrm>
        </p:spPr>
        <p:txBody>
          <a:bodyPr/>
          <a:lstStyle/>
          <a:p>
            <a:pPr marL="609600" indent="-609600" algn="just">
              <a:lnSpc>
                <a:spcPct val="90000"/>
              </a:lnSpc>
              <a:buFontTx/>
              <a:buAutoNum type="arabicPeriod"/>
              <a:defRPr/>
            </a:pPr>
            <a:r>
              <a:rPr lang="zh-CN" altLang="en-US" sz="2800" dirty="0">
                <a:solidFill>
                  <a:schemeClr val="bg2"/>
                </a:solidFill>
              </a:rPr>
              <a:t>按各类别数据出现的频数多少</a:t>
            </a:r>
            <a:r>
              <a:rPr lang="zh-CN" altLang="en-US" sz="2800" dirty="0">
                <a:solidFill>
                  <a:srgbClr val="FF0000"/>
                </a:solidFill>
              </a:rPr>
              <a:t>排序后</a:t>
            </a:r>
            <a:r>
              <a:rPr lang="zh-CN" altLang="en-US" sz="2800" dirty="0">
                <a:solidFill>
                  <a:schemeClr val="bg2"/>
                </a:solidFill>
              </a:rPr>
              <a:t>绘制的柱形图 </a:t>
            </a:r>
          </a:p>
          <a:p>
            <a:pPr marL="609600" indent="-609600" algn="just">
              <a:lnSpc>
                <a:spcPct val="90000"/>
              </a:lnSpc>
              <a:buFontTx/>
              <a:buAutoNum type="arabicPeriod"/>
              <a:defRPr/>
            </a:pPr>
            <a:r>
              <a:rPr lang="zh-CN" altLang="en-US" sz="2800" dirty="0">
                <a:solidFill>
                  <a:schemeClr val="bg2"/>
                </a:solidFill>
              </a:rPr>
              <a:t>主要用于展示分类数据的分布</a:t>
            </a:r>
          </a:p>
        </p:txBody>
      </p:sp>
      <p:pic>
        <p:nvPicPr>
          <p:cNvPr id="55300" name="tj3-15.jpg" descr="id:2147510977;Founder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675" y="1916113"/>
            <a:ext cx="5699125" cy="396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D8114C-31C6-4625-8E8A-9FE61948A77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B2BD494-AF2F-4554-87B0-481213D2D604}"/>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BC9ABE9E-3B12-49D0-A48F-D6125FA75556}"/>
              </a:ext>
            </a:extLst>
          </p:cNvPr>
          <p:cNvPicPr>
            <a:picLocks noChangeAspect="1"/>
          </p:cNvPicPr>
          <p:nvPr/>
        </p:nvPicPr>
        <p:blipFill>
          <a:blip r:embed="rId3"/>
          <a:stretch>
            <a:fillRect/>
          </a:stretch>
        </p:blipFill>
        <p:spPr>
          <a:xfrm>
            <a:off x="224128" y="0"/>
            <a:ext cx="8953046" cy="6858000"/>
          </a:xfrm>
          <a:prstGeom prst="rect">
            <a:avLst/>
          </a:prstGeom>
        </p:spPr>
      </p:pic>
    </p:spTree>
    <p:extLst>
      <p:ext uri="{BB962C8B-B14F-4D97-AF65-F5344CB8AC3E}">
        <p14:creationId xmlns:p14="http://schemas.microsoft.com/office/powerpoint/2010/main" val="2731996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683568" y="304800"/>
            <a:ext cx="8003232" cy="1107976"/>
          </a:xfrm>
        </p:spPr>
        <p:txBody>
          <a:bodyPr/>
          <a:lstStyle/>
          <a:p>
            <a:pPr>
              <a:defRPr/>
            </a:pPr>
            <a:r>
              <a:rPr lang="zh-CN" altLang="en-US" sz="4000" dirty="0">
                <a:solidFill>
                  <a:schemeClr val="bg2"/>
                </a:solidFill>
              </a:rPr>
              <a:t>分类数据的图示</a:t>
            </a:r>
            <a:r>
              <a:rPr lang="en-US" altLang="zh-CN" sz="4000" dirty="0">
                <a:solidFill>
                  <a:schemeClr val="bg2"/>
                </a:solidFill>
              </a:rPr>
              <a:t>—</a:t>
            </a:r>
            <a:r>
              <a:rPr lang="zh-CN" altLang="en-US" sz="4000" dirty="0">
                <a:solidFill>
                  <a:schemeClr val="bg2"/>
                </a:solidFill>
              </a:rPr>
              <a:t>饼图</a:t>
            </a:r>
            <a:r>
              <a:rPr lang="en-US" altLang="zh-CN" sz="3600" dirty="0">
                <a:solidFill>
                  <a:schemeClr val="bg2"/>
                </a:solidFill>
                <a:latin typeface="Arial" panose="020B0604020202020204" pitchFamily="34" charset="0"/>
              </a:rPr>
              <a:t>(</a:t>
            </a:r>
            <a:r>
              <a:rPr lang="en-US" altLang="zh-CN" sz="3600" dirty="0">
                <a:solidFill>
                  <a:schemeClr val="bg2"/>
                </a:solidFill>
                <a:latin typeface="Arial" panose="020B0604020202020204" pitchFamily="34" charset="0"/>
                <a:cs typeface="Times New Roman" panose="02020603050405020304" pitchFamily="18" charset="0"/>
              </a:rPr>
              <a:t>pie Chart</a:t>
            </a:r>
            <a:r>
              <a:rPr lang="en-US" altLang="zh-CN" sz="3600" dirty="0">
                <a:solidFill>
                  <a:schemeClr val="bg2"/>
                </a:solidFill>
                <a:latin typeface="Arial" panose="020B0604020202020204" pitchFamily="34" charset="0"/>
              </a:rPr>
              <a:t>)</a:t>
            </a:r>
          </a:p>
        </p:txBody>
      </p:sp>
      <p:sp>
        <p:nvSpPr>
          <p:cNvPr id="356355" name="Rectangle 3"/>
          <p:cNvSpPr>
            <a:spLocks noGrp="1" noChangeArrowheads="1"/>
          </p:cNvSpPr>
          <p:nvPr>
            <p:ph type="body" idx="1"/>
          </p:nvPr>
        </p:nvSpPr>
        <p:spPr>
          <a:xfrm>
            <a:off x="381000" y="1628775"/>
            <a:ext cx="8382000" cy="4467225"/>
          </a:xfrm>
        </p:spPr>
        <p:txBody>
          <a:bodyPr/>
          <a:lstStyle/>
          <a:p>
            <a:pPr marL="609600" indent="-609600" algn="just">
              <a:buFontTx/>
              <a:buAutoNum type="arabicPeriod"/>
              <a:defRPr/>
            </a:pPr>
            <a:r>
              <a:rPr lang="zh-CN" altLang="en-US" dirty="0">
                <a:solidFill>
                  <a:schemeClr val="bg2"/>
                </a:solidFill>
              </a:rPr>
              <a:t>也称圆形图，是用圆形及圆内扇形的角度来表示数值大小的图形</a:t>
            </a:r>
          </a:p>
          <a:p>
            <a:pPr marL="609600" indent="-609600" algn="just">
              <a:buFontTx/>
              <a:buAutoNum type="arabicPeriod"/>
              <a:defRPr/>
            </a:pPr>
            <a:r>
              <a:rPr lang="zh-CN" altLang="en-US" dirty="0">
                <a:solidFill>
                  <a:schemeClr val="bg2"/>
                </a:solidFill>
              </a:rPr>
              <a:t>主要用于表示样本或总体中</a:t>
            </a:r>
            <a:r>
              <a:rPr lang="zh-CN" altLang="en-US" dirty="0">
                <a:solidFill>
                  <a:srgbClr val="FF0000"/>
                </a:solidFill>
              </a:rPr>
              <a:t>各组成部分所占的比例</a:t>
            </a:r>
            <a:r>
              <a:rPr lang="zh-CN" altLang="en-US" dirty="0">
                <a:solidFill>
                  <a:schemeClr val="bg2"/>
                </a:solidFill>
              </a:rPr>
              <a:t>，用于研究结构性问题</a:t>
            </a:r>
          </a:p>
          <a:p>
            <a:pPr marL="609600" indent="-609600" algn="just">
              <a:buFontTx/>
              <a:buAutoNum type="arabicPeriod"/>
              <a:defRPr/>
            </a:pPr>
            <a:r>
              <a:rPr lang="zh-CN" altLang="en-US" dirty="0">
                <a:solidFill>
                  <a:schemeClr val="bg2"/>
                </a:solidFill>
              </a:rPr>
              <a:t>绘制圆形图时，样本或总体中各部分所占的百分比用圆内的各个扇形角度表示，这些扇形的中心角度，按各部分数据百分比乘以</a:t>
            </a:r>
            <a:r>
              <a:rPr lang="en-US" altLang="zh-CN" dirty="0">
                <a:solidFill>
                  <a:schemeClr val="bg2"/>
                </a:solidFill>
              </a:rPr>
              <a:t>360</a:t>
            </a:r>
            <a:r>
              <a:rPr lang="en-US" altLang="zh-CN" baseline="30000" dirty="0">
                <a:solidFill>
                  <a:schemeClr val="bg2"/>
                </a:solidFill>
              </a:rPr>
              <a:t>0</a:t>
            </a:r>
            <a:r>
              <a:rPr lang="zh-CN" altLang="en-US" dirty="0">
                <a:solidFill>
                  <a:schemeClr val="bg2"/>
                </a:solidFill>
              </a:rPr>
              <a:t>确定</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6355">
                                            <p:txEl>
                                              <p:pRg st="0" end="0"/>
                                            </p:txEl>
                                          </p:spTgt>
                                        </p:tgtEl>
                                        <p:attrNameLst>
                                          <p:attrName>style.visibility</p:attrName>
                                        </p:attrNameLst>
                                      </p:cBhvr>
                                      <p:to>
                                        <p:strVal val="visible"/>
                                      </p:to>
                                    </p:set>
                                    <p:animEffect transition="in" filter="wipe(left)">
                                      <p:cBhvr>
                                        <p:cTn id="7" dur="500"/>
                                        <p:tgtEl>
                                          <p:spTgt spid="356355">
                                            <p:txEl>
                                              <p:pRg st="0" end="0"/>
                                            </p:txEl>
                                          </p:spTgt>
                                        </p:tgtEl>
                                      </p:cBhvr>
                                    </p:animEffect>
                                  </p:childTnLst>
                                  <p:subTnLst>
                                    <p:animClr clrSpc="rgb" dir="cw">
                                      <p:cBhvr override="childStyle">
                                        <p:cTn dur="1" fill="hold" display="0" masterRel="nextClick" afterEffect="1"/>
                                        <p:tgtEl>
                                          <p:spTgt spid="356355">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6355">
                                            <p:txEl>
                                              <p:pRg st="1" end="1"/>
                                            </p:txEl>
                                          </p:spTgt>
                                        </p:tgtEl>
                                        <p:attrNameLst>
                                          <p:attrName>style.visibility</p:attrName>
                                        </p:attrNameLst>
                                      </p:cBhvr>
                                      <p:to>
                                        <p:strVal val="visible"/>
                                      </p:to>
                                    </p:set>
                                    <p:animEffect transition="in" filter="wipe(left)">
                                      <p:cBhvr>
                                        <p:cTn id="12" dur="500"/>
                                        <p:tgtEl>
                                          <p:spTgt spid="356355">
                                            <p:txEl>
                                              <p:pRg st="1" end="1"/>
                                            </p:txEl>
                                          </p:spTgt>
                                        </p:tgtEl>
                                      </p:cBhvr>
                                    </p:animEffect>
                                  </p:childTnLst>
                                  <p:subTnLst>
                                    <p:animClr clrSpc="rgb" dir="cw">
                                      <p:cBhvr override="childStyle">
                                        <p:cTn dur="1" fill="hold" display="0" masterRel="nextClick" afterEffect="1"/>
                                        <p:tgtEl>
                                          <p:spTgt spid="356355">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6355">
                                            <p:txEl>
                                              <p:pRg st="2" end="2"/>
                                            </p:txEl>
                                          </p:spTgt>
                                        </p:tgtEl>
                                        <p:attrNameLst>
                                          <p:attrName>style.visibility</p:attrName>
                                        </p:attrNameLst>
                                      </p:cBhvr>
                                      <p:to>
                                        <p:strVal val="visible"/>
                                      </p:to>
                                    </p:set>
                                    <p:animEffect transition="in" filter="wipe(left)">
                                      <p:cBhvr>
                                        <p:cTn id="17" dur="500"/>
                                        <p:tgtEl>
                                          <p:spTgt spid="356355">
                                            <p:txEl>
                                              <p:pRg st="2" end="2"/>
                                            </p:txEl>
                                          </p:spTgt>
                                        </p:tgtEl>
                                      </p:cBhvr>
                                    </p:animEffect>
                                  </p:childTnLst>
                                  <p:subTnLst>
                                    <p:animClr clrSpc="rgb" dir="cw">
                                      <p:cBhvr override="childStyle">
                                        <p:cTn dur="1" fill="hold" display="0" masterRel="nextClick" afterEffect="1"/>
                                        <p:tgtEl>
                                          <p:spTgt spid="356355">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5"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3CAA6B-281A-4C50-BB35-5B6F9E7AC166}"/>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51E9A642-D259-40EB-ADDB-2BAC08C6968F}"/>
              </a:ext>
            </a:extLst>
          </p:cNvPr>
          <p:cNvPicPr>
            <a:picLocks noGrp="1" noChangeAspect="1"/>
          </p:cNvPicPr>
          <p:nvPr>
            <p:ph idx="1"/>
          </p:nvPr>
        </p:nvPicPr>
        <p:blipFill>
          <a:blip r:embed="rId2"/>
          <a:stretch>
            <a:fillRect/>
          </a:stretch>
        </p:blipFill>
        <p:spPr>
          <a:xfrm>
            <a:off x="311020" y="944724"/>
            <a:ext cx="8832980" cy="4968552"/>
          </a:xfrm>
          <a:prstGeom prst="rect">
            <a:avLst/>
          </a:prstGeom>
        </p:spPr>
      </p:pic>
    </p:spTree>
    <p:extLst>
      <p:ext uri="{BB962C8B-B14F-4D97-AF65-F5344CB8AC3E}">
        <p14:creationId xmlns:p14="http://schemas.microsoft.com/office/powerpoint/2010/main" val="293792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48"/>
          <p:cNvSpPr>
            <a:spLocks noChangeArrowheads="1"/>
          </p:cNvSpPr>
          <p:nvPr/>
        </p:nvSpPr>
        <p:spPr bwMode="auto">
          <a:xfrm>
            <a:off x="0" y="1557338"/>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lgn="ctr">
              <a:spcBef>
                <a:spcPct val="0"/>
              </a:spcBef>
            </a:pPr>
            <a:endParaRPr lang="zh-CN" altLang="zh-CN" sz="6000">
              <a:solidFill>
                <a:schemeClr val="tx1"/>
              </a:solidFill>
            </a:endParaRPr>
          </a:p>
        </p:txBody>
      </p:sp>
      <p:sp>
        <p:nvSpPr>
          <p:cNvPr id="552962" name="Rectangle 2"/>
          <p:cNvSpPr>
            <a:spLocks noGrp="1" noChangeArrowheads="1"/>
          </p:cNvSpPr>
          <p:nvPr>
            <p:ph type="title"/>
          </p:nvPr>
        </p:nvSpPr>
        <p:spPr>
          <a:xfrm>
            <a:off x="827584" y="228600"/>
            <a:ext cx="7859216" cy="1184176"/>
          </a:xfrm>
        </p:spPr>
        <p:txBody>
          <a:bodyPr/>
          <a:lstStyle/>
          <a:p>
            <a:pPr>
              <a:defRPr/>
            </a:pPr>
            <a:r>
              <a:rPr lang="zh-CN" altLang="en-US" sz="4000" dirty="0">
                <a:solidFill>
                  <a:schemeClr val="bg2"/>
                </a:solidFill>
              </a:rPr>
              <a:t>分类数据的图示</a:t>
            </a:r>
            <a:r>
              <a:rPr lang="en-US" altLang="zh-CN" sz="4000" dirty="0">
                <a:solidFill>
                  <a:schemeClr val="bg2"/>
                </a:solidFill>
              </a:rPr>
              <a:t>—</a:t>
            </a:r>
            <a:r>
              <a:rPr lang="zh-CN" altLang="en-US" sz="4000" dirty="0">
                <a:solidFill>
                  <a:schemeClr val="bg2"/>
                </a:solidFill>
              </a:rPr>
              <a:t>饼图</a:t>
            </a:r>
            <a:r>
              <a:rPr lang="en-US" altLang="zh-CN" sz="3600" dirty="0">
                <a:solidFill>
                  <a:schemeClr val="bg2"/>
                </a:solidFill>
                <a:latin typeface="Arial" panose="020B0604020202020204" pitchFamily="34" charset="0"/>
              </a:rPr>
              <a:t>(</a:t>
            </a:r>
            <a:r>
              <a:rPr lang="zh-CN" altLang="en-US" sz="3600" dirty="0">
                <a:solidFill>
                  <a:schemeClr val="bg2"/>
                </a:solidFill>
                <a:latin typeface="Arial" panose="020B0604020202020204" pitchFamily="34" charset="0"/>
              </a:rPr>
              <a:t>例题分析</a:t>
            </a:r>
            <a:r>
              <a:rPr lang="en-US" altLang="zh-CN" sz="3600" dirty="0">
                <a:solidFill>
                  <a:schemeClr val="bg2"/>
                </a:solidFill>
                <a:latin typeface="Arial" panose="020B0604020202020204" pitchFamily="34" charset="0"/>
              </a:rPr>
              <a:t>)</a:t>
            </a:r>
          </a:p>
        </p:txBody>
      </p:sp>
      <p:sp>
        <p:nvSpPr>
          <p:cNvPr id="59396" name="Rectangle 3"/>
          <p:cNvSpPr>
            <a:spLocks noChangeArrowheads="1"/>
          </p:cNvSpPr>
          <p:nvPr/>
        </p:nvSpPr>
        <p:spPr bwMode="auto">
          <a:xfrm>
            <a:off x="2513013" y="2054225"/>
            <a:ext cx="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zh-CN" sz="6000">
              <a:solidFill>
                <a:schemeClr val="tx1"/>
              </a:solidFill>
            </a:endParaRPr>
          </a:p>
        </p:txBody>
      </p:sp>
      <p:sp>
        <p:nvSpPr>
          <p:cNvPr id="59397" name="Rectangle 4"/>
          <p:cNvSpPr>
            <a:spLocks noChangeArrowheads="1"/>
          </p:cNvSpPr>
          <p:nvPr/>
        </p:nvSpPr>
        <p:spPr bwMode="auto">
          <a:xfrm>
            <a:off x="3179763" y="2198688"/>
            <a:ext cx="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zh-CN" sz="6000">
              <a:solidFill>
                <a:schemeClr val="tx1"/>
              </a:solidFill>
            </a:endParaRPr>
          </a:p>
        </p:txBody>
      </p:sp>
      <p:pic>
        <p:nvPicPr>
          <p:cNvPr id="59398" name="tj3-16.jpg" descr="id:2147510984;Founder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719263"/>
            <a:ext cx="4503737" cy="329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9" name="TJ3-17.EPS" descr="id:2147510991;FounderC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2513" y="1738313"/>
            <a:ext cx="4102100" cy="327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a:xfrm>
            <a:off x="1257300" y="260648"/>
            <a:ext cx="6781800" cy="1111250"/>
          </a:xfrm>
        </p:spPr>
        <p:txBody>
          <a:bodyPr/>
          <a:lstStyle/>
          <a:p>
            <a:pPr>
              <a:defRPr/>
            </a:pPr>
            <a:r>
              <a:rPr lang="zh-CN" altLang="en-US" sz="4000" dirty="0">
                <a:solidFill>
                  <a:schemeClr val="bg2"/>
                </a:solidFill>
              </a:rPr>
              <a:t>环形图</a:t>
            </a:r>
            <a:r>
              <a:rPr lang="en-US" altLang="zh-CN" sz="3600" dirty="0">
                <a:solidFill>
                  <a:schemeClr val="bg2"/>
                </a:solidFill>
                <a:latin typeface="Arial" panose="020B0604020202020204" pitchFamily="34" charset="0"/>
              </a:rPr>
              <a:t>(doughnut chart)</a:t>
            </a:r>
          </a:p>
        </p:txBody>
      </p:sp>
      <p:sp>
        <p:nvSpPr>
          <p:cNvPr id="358403" name="Rectangle 3"/>
          <p:cNvSpPr>
            <a:spLocks noGrp="1" noChangeArrowheads="1"/>
          </p:cNvSpPr>
          <p:nvPr>
            <p:ph type="body" idx="1"/>
          </p:nvPr>
        </p:nvSpPr>
        <p:spPr>
          <a:xfrm>
            <a:off x="358552" y="1700808"/>
            <a:ext cx="8426896" cy="4393083"/>
          </a:xfrm>
        </p:spPr>
        <p:txBody>
          <a:bodyPr/>
          <a:lstStyle/>
          <a:p>
            <a:pPr marL="609600" indent="-609600" algn="just">
              <a:buFontTx/>
              <a:buAutoNum type="arabicPeriod"/>
              <a:defRPr/>
            </a:pPr>
            <a:r>
              <a:rPr lang="zh-CN" altLang="en-US" sz="3000" dirty="0">
                <a:solidFill>
                  <a:schemeClr val="bg2"/>
                </a:solidFill>
              </a:rPr>
              <a:t>环形图中间有一个“空洞”，样本或总体中的每一部分数据用环中的一段表示</a:t>
            </a:r>
          </a:p>
          <a:p>
            <a:pPr marL="609600" indent="-609600" algn="just">
              <a:buFontTx/>
              <a:buAutoNum type="arabicPeriod"/>
              <a:defRPr/>
            </a:pPr>
            <a:r>
              <a:rPr lang="zh-CN" altLang="en-US" sz="3000" dirty="0">
                <a:solidFill>
                  <a:schemeClr val="bg2"/>
                </a:solidFill>
              </a:rPr>
              <a:t>与饼图类似，但又有区别</a:t>
            </a:r>
          </a:p>
          <a:p>
            <a:pPr marL="1219200" lvl="1" indent="-533400" algn="just">
              <a:defRPr/>
            </a:pPr>
            <a:r>
              <a:rPr lang="zh-CN" altLang="en-US" sz="2600" dirty="0">
                <a:solidFill>
                  <a:schemeClr val="bg2"/>
                </a:solidFill>
              </a:rPr>
              <a:t>饼图只能显示一个总体各部分所占的比例。</a:t>
            </a:r>
          </a:p>
          <a:p>
            <a:pPr marL="1219200" lvl="1" indent="-533400" algn="just">
              <a:defRPr/>
            </a:pPr>
            <a:r>
              <a:rPr lang="zh-CN" altLang="en-US" sz="2600" dirty="0">
                <a:solidFill>
                  <a:schemeClr val="bg2"/>
                </a:solidFill>
              </a:rPr>
              <a:t>环形图则可以</a:t>
            </a:r>
            <a:r>
              <a:rPr lang="zh-CN" altLang="en-US" sz="2600" dirty="0">
                <a:solidFill>
                  <a:srgbClr val="FF0000"/>
                </a:solidFill>
              </a:rPr>
              <a:t>同时绘制多个样本或总体</a:t>
            </a:r>
            <a:r>
              <a:rPr lang="zh-CN" altLang="en-US" sz="2600" dirty="0">
                <a:solidFill>
                  <a:schemeClr val="bg2"/>
                </a:solidFill>
              </a:rPr>
              <a:t>的数据系列，每一个样本或总体的数据系列为一个环。</a:t>
            </a:r>
          </a:p>
          <a:p>
            <a:pPr marL="609600" indent="-609600" algn="just">
              <a:buFontTx/>
              <a:buAutoNum type="arabicPeriod"/>
              <a:defRPr/>
            </a:pPr>
            <a:r>
              <a:rPr lang="zh-CN" altLang="en-US" sz="3000" dirty="0">
                <a:solidFill>
                  <a:schemeClr val="bg2"/>
                </a:solidFill>
              </a:rPr>
              <a:t>用于结构比较研究 </a:t>
            </a:r>
          </a:p>
          <a:p>
            <a:pPr marL="609600" indent="-609600" algn="just">
              <a:buFontTx/>
              <a:buAutoNum type="arabicPeriod"/>
              <a:defRPr/>
            </a:pPr>
            <a:r>
              <a:rPr lang="zh-CN" altLang="en-US" sz="3000" dirty="0">
                <a:solidFill>
                  <a:schemeClr val="bg2"/>
                </a:solidFill>
              </a:rPr>
              <a:t>用于展示分类和顺序数据</a:t>
            </a:r>
          </a:p>
        </p:txBody>
      </p:sp>
    </p:spTree>
    <p:extLst>
      <p:ext uri="{BB962C8B-B14F-4D97-AF65-F5344CB8AC3E}">
        <p14:creationId xmlns:p14="http://schemas.microsoft.com/office/powerpoint/2010/main" val="409708427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03">
                                            <p:txEl>
                                              <p:pRg st="0" end="0"/>
                                            </p:txEl>
                                          </p:spTgt>
                                        </p:tgtEl>
                                        <p:attrNameLst>
                                          <p:attrName>style.visibility</p:attrName>
                                        </p:attrNameLst>
                                      </p:cBhvr>
                                      <p:to>
                                        <p:strVal val="visible"/>
                                      </p:to>
                                    </p:set>
                                    <p:animEffect transition="in" filter="wipe(left)">
                                      <p:cBhvr>
                                        <p:cTn id="7" dur="500"/>
                                        <p:tgtEl>
                                          <p:spTgt spid="358403">
                                            <p:txEl>
                                              <p:pRg st="0" end="0"/>
                                            </p:txEl>
                                          </p:spTgt>
                                        </p:tgtEl>
                                      </p:cBhvr>
                                    </p:animEffect>
                                  </p:childTnLst>
                                  <p:subTnLst>
                                    <p:animClr clrSpc="rgb" dir="cw">
                                      <p:cBhvr override="childStyle">
                                        <p:cTn dur="1" fill="hold" display="0" masterRel="nextClick" afterEffect="1"/>
                                        <p:tgtEl>
                                          <p:spTgt spid="358403">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8403">
                                            <p:txEl>
                                              <p:pRg st="1" end="1"/>
                                            </p:txEl>
                                          </p:spTgt>
                                        </p:tgtEl>
                                        <p:attrNameLst>
                                          <p:attrName>style.visibility</p:attrName>
                                        </p:attrNameLst>
                                      </p:cBhvr>
                                      <p:to>
                                        <p:strVal val="visible"/>
                                      </p:to>
                                    </p:set>
                                    <p:animEffect transition="in" filter="wipe(left)">
                                      <p:cBhvr>
                                        <p:cTn id="12" dur="500"/>
                                        <p:tgtEl>
                                          <p:spTgt spid="358403">
                                            <p:txEl>
                                              <p:pRg st="1" end="1"/>
                                            </p:txEl>
                                          </p:spTgt>
                                        </p:tgtEl>
                                      </p:cBhvr>
                                    </p:animEffect>
                                  </p:childTnLst>
                                  <p:subTnLst>
                                    <p:animClr clrSpc="rgb" dir="cw">
                                      <p:cBhvr override="childStyle">
                                        <p:cTn dur="1" fill="hold" display="0" masterRel="nextClick" afterEffect="1"/>
                                        <p:tgtEl>
                                          <p:spTgt spid="358403">
                                            <p:txEl>
                                              <p:pRg st="1" end="1"/>
                                            </p:txEl>
                                          </p:spTgt>
                                        </p:tgtEl>
                                        <p:attrNameLst>
                                          <p:attrName>ppt_c</p:attrName>
                                        </p:attrNameLst>
                                      </p:cBhvr>
                                      <p:to>
                                        <a:schemeClr val="folHlink"/>
                                      </p:to>
                                    </p:animClr>
                                  </p:subTnLst>
                                </p:cTn>
                              </p:par>
                              <p:par>
                                <p:cTn id="13" presetID="22" presetClass="entr" presetSubtype="8" fill="hold" grpId="0" nodeType="withEffect">
                                  <p:stCondLst>
                                    <p:cond delay="0"/>
                                  </p:stCondLst>
                                  <p:childTnLst>
                                    <p:set>
                                      <p:cBhvr>
                                        <p:cTn id="14" dur="1" fill="hold">
                                          <p:stCondLst>
                                            <p:cond delay="0"/>
                                          </p:stCondLst>
                                        </p:cTn>
                                        <p:tgtEl>
                                          <p:spTgt spid="358403">
                                            <p:txEl>
                                              <p:pRg st="2" end="2"/>
                                            </p:txEl>
                                          </p:spTgt>
                                        </p:tgtEl>
                                        <p:attrNameLst>
                                          <p:attrName>style.visibility</p:attrName>
                                        </p:attrNameLst>
                                      </p:cBhvr>
                                      <p:to>
                                        <p:strVal val="visible"/>
                                      </p:to>
                                    </p:set>
                                    <p:animEffect transition="in" filter="wipe(left)">
                                      <p:cBhvr>
                                        <p:cTn id="15" dur="500"/>
                                        <p:tgtEl>
                                          <p:spTgt spid="358403">
                                            <p:txEl>
                                              <p:pRg st="2" end="2"/>
                                            </p:txEl>
                                          </p:spTgt>
                                        </p:tgtEl>
                                      </p:cBhvr>
                                    </p:animEffect>
                                  </p:childTnLst>
                                  <p:subTnLst>
                                    <p:animClr clrSpc="rgb" dir="cw">
                                      <p:cBhvr override="childStyle">
                                        <p:cTn dur="1" fill="hold" display="0" masterRel="nextClick" afterEffect="1"/>
                                        <p:tgtEl>
                                          <p:spTgt spid="358403">
                                            <p:txEl>
                                              <p:pRg st="2" end="2"/>
                                            </p:txEl>
                                          </p:spTgt>
                                        </p:tgtEl>
                                        <p:attrNameLst>
                                          <p:attrName>ppt_c</p:attrName>
                                        </p:attrNameLst>
                                      </p:cBhvr>
                                      <p:to>
                                        <a:schemeClr val="folHlink"/>
                                      </p:to>
                                    </p:animClr>
                                  </p:subTnLst>
                                </p:cTn>
                              </p:par>
                              <p:par>
                                <p:cTn id="16" presetID="22" presetClass="entr" presetSubtype="8" fill="hold" grpId="0" nodeType="withEffect">
                                  <p:stCondLst>
                                    <p:cond delay="0"/>
                                  </p:stCondLst>
                                  <p:childTnLst>
                                    <p:set>
                                      <p:cBhvr>
                                        <p:cTn id="17" dur="1" fill="hold">
                                          <p:stCondLst>
                                            <p:cond delay="0"/>
                                          </p:stCondLst>
                                        </p:cTn>
                                        <p:tgtEl>
                                          <p:spTgt spid="358403">
                                            <p:txEl>
                                              <p:pRg st="3" end="3"/>
                                            </p:txEl>
                                          </p:spTgt>
                                        </p:tgtEl>
                                        <p:attrNameLst>
                                          <p:attrName>style.visibility</p:attrName>
                                        </p:attrNameLst>
                                      </p:cBhvr>
                                      <p:to>
                                        <p:strVal val="visible"/>
                                      </p:to>
                                    </p:set>
                                    <p:animEffect transition="in" filter="wipe(left)">
                                      <p:cBhvr>
                                        <p:cTn id="18" dur="500"/>
                                        <p:tgtEl>
                                          <p:spTgt spid="358403">
                                            <p:txEl>
                                              <p:pRg st="3" end="3"/>
                                            </p:txEl>
                                          </p:spTgt>
                                        </p:tgtEl>
                                      </p:cBhvr>
                                    </p:animEffect>
                                  </p:childTnLst>
                                  <p:subTnLst>
                                    <p:animClr clrSpc="rgb" dir="cw">
                                      <p:cBhvr override="childStyle">
                                        <p:cTn dur="1" fill="hold" display="0" masterRel="nextClick" afterEffect="1"/>
                                        <p:tgtEl>
                                          <p:spTgt spid="358403">
                                            <p:txEl>
                                              <p:pRg st="3" end="3"/>
                                            </p:txEl>
                                          </p:spTgt>
                                        </p:tgtEl>
                                        <p:attrNameLst>
                                          <p:attrName>ppt_c</p:attrName>
                                        </p:attrNameLst>
                                      </p:cBhvr>
                                      <p:to>
                                        <a:schemeClr val="folHlink"/>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58403">
                                            <p:txEl>
                                              <p:pRg st="4" end="4"/>
                                            </p:txEl>
                                          </p:spTgt>
                                        </p:tgtEl>
                                        <p:attrNameLst>
                                          <p:attrName>style.visibility</p:attrName>
                                        </p:attrNameLst>
                                      </p:cBhvr>
                                      <p:to>
                                        <p:strVal val="visible"/>
                                      </p:to>
                                    </p:set>
                                    <p:animEffect transition="in" filter="wipe(left)">
                                      <p:cBhvr>
                                        <p:cTn id="23" dur="500"/>
                                        <p:tgtEl>
                                          <p:spTgt spid="358403">
                                            <p:txEl>
                                              <p:pRg st="4" end="4"/>
                                            </p:txEl>
                                          </p:spTgt>
                                        </p:tgtEl>
                                      </p:cBhvr>
                                    </p:animEffect>
                                  </p:childTnLst>
                                  <p:subTnLst>
                                    <p:animClr clrSpc="rgb" dir="cw">
                                      <p:cBhvr override="childStyle">
                                        <p:cTn dur="1" fill="hold" display="0" masterRel="nextClick" afterEffect="1"/>
                                        <p:tgtEl>
                                          <p:spTgt spid="358403">
                                            <p:txEl>
                                              <p:pRg st="4" end="4"/>
                                            </p:txEl>
                                          </p:spTgt>
                                        </p:tgtEl>
                                        <p:attrNameLst>
                                          <p:attrName>ppt_c</p:attrName>
                                        </p:attrNameLst>
                                      </p:cBhvr>
                                      <p:to>
                                        <a:schemeClr val="folHlink"/>
                                      </p:to>
                                    </p:animClr>
                                  </p:sub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58403">
                                            <p:txEl>
                                              <p:pRg st="5" end="5"/>
                                            </p:txEl>
                                          </p:spTgt>
                                        </p:tgtEl>
                                        <p:attrNameLst>
                                          <p:attrName>style.visibility</p:attrName>
                                        </p:attrNameLst>
                                      </p:cBhvr>
                                      <p:to>
                                        <p:strVal val="visible"/>
                                      </p:to>
                                    </p:set>
                                    <p:animEffect transition="in" filter="wipe(left)">
                                      <p:cBhvr>
                                        <p:cTn id="28" dur="500"/>
                                        <p:tgtEl>
                                          <p:spTgt spid="358403">
                                            <p:txEl>
                                              <p:pRg st="5" end="5"/>
                                            </p:txEl>
                                          </p:spTgt>
                                        </p:tgtEl>
                                      </p:cBhvr>
                                    </p:animEffect>
                                  </p:childTnLst>
                                  <p:subTnLst>
                                    <p:animClr clrSpc="rgb" dir="cw">
                                      <p:cBhvr override="childStyle">
                                        <p:cTn dur="1" fill="hold" display="0" masterRel="nextClick" afterEffect="1"/>
                                        <p:tgtEl>
                                          <p:spTgt spid="358403">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53"/>
          <p:cNvSpPr>
            <a:spLocks noChangeArrowheads="1"/>
          </p:cNvSpPr>
          <p:nvPr/>
        </p:nvSpPr>
        <p:spPr bwMode="auto">
          <a:xfrm>
            <a:off x="290718" y="1557338"/>
            <a:ext cx="8899320" cy="5168295"/>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lgn="ctr">
              <a:spcBef>
                <a:spcPct val="0"/>
              </a:spcBef>
            </a:pPr>
            <a:endParaRPr lang="zh-CN" altLang="zh-CN" sz="6000">
              <a:solidFill>
                <a:schemeClr val="tx1"/>
              </a:solidFill>
            </a:endParaRPr>
          </a:p>
        </p:txBody>
      </p:sp>
      <p:sp>
        <p:nvSpPr>
          <p:cNvPr id="289794" name="Rectangle 2"/>
          <p:cNvSpPr>
            <a:spLocks noGrp="1" noChangeArrowheads="1"/>
          </p:cNvSpPr>
          <p:nvPr>
            <p:ph type="title"/>
          </p:nvPr>
        </p:nvSpPr>
        <p:spPr>
          <a:xfrm>
            <a:off x="611560" y="228600"/>
            <a:ext cx="8151440" cy="1155326"/>
          </a:xfrm>
        </p:spPr>
        <p:txBody>
          <a:bodyPr/>
          <a:lstStyle/>
          <a:p>
            <a:pPr>
              <a:defRPr/>
            </a:pPr>
            <a:r>
              <a:rPr lang="zh-CN" altLang="en-US" sz="4000" dirty="0">
                <a:solidFill>
                  <a:schemeClr val="bg2"/>
                </a:solidFill>
                <a:latin typeface="Arial" panose="020B0604020202020204" pitchFamily="34" charset="0"/>
              </a:rPr>
              <a:t>环形图</a:t>
            </a:r>
            <a:br>
              <a:rPr lang="zh-CN" altLang="en-US" sz="4000" dirty="0">
                <a:solidFill>
                  <a:schemeClr val="bg2"/>
                </a:solidFill>
                <a:latin typeface="Arial" panose="020B0604020202020204" pitchFamily="34" charset="0"/>
              </a:rPr>
            </a:br>
            <a:r>
              <a:rPr lang="zh-CN" altLang="en-US" sz="4000" dirty="0">
                <a:solidFill>
                  <a:schemeClr val="bg2"/>
                </a:solidFill>
                <a:latin typeface="Arial" panose="020B0604020202020204" pitchFamily="34" charset="0"/>
              </a:rPr>
              <a:t>（不同城市居民支出）</a:t>
            </a:r>
            <a:endParaRPr lang="en-US" altLang="zh-CN" sz="3600" dirty="0">
              <a:solidFill>
                <a:schemeClr val="bg2"/>
              </a:solidFill>
              <a:latin typeface="Arial" panose="020B0604020202020204" pitchFamily="34" charset="0"/>
            </a:endParaRPr>
          </a:p>
        </p:txBody>
      </p:sp>
      <p:pic>
        <p:nvPicPr>
          <p:cNvPr id="71684" name="图表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016" y="1773238"/>
            <a:ext cx="7738672" cy="4563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1131146"/>
      </p:ext>
    </p:extLst>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a:xfrm>
            <a:off x="1547664" y="304800"/>
            <a:ext cx="7139136" cy="1179984"/>
          </a:xfrm>
        </p:spPr>
        <p:txBody>
          <a:bodyPr/>
          <a:lstStyle/>
          <a:p>
            <a:pPr>
              <a:defRPr/>
            </a:pPr>
            <a:r>
              <a:rPr lang="zh-CN" altLang="en-US" sz="4000" dirty="0">
                <a:solidFill>
                  <a:schemeClr val="bg2"/>
                </a:solidFill>
                <a:latin typeface="Arial" panose="020B0604020202020204" pitchFamily="34" charset="0"/>
              </a:rPr>
              <a:t>顺序数据的整理</a:t>
            </a:r>
            <a:br>
              <a:rPr lang="zh-CN" altLang="en-US" sz="4000" dirty="0">
                <a:solidFill>
                  <a:schemeClr val="bg2"/>
                </a:solidFill>
                <a:latin typeface="Arial" panose="020B0604020202020204" pitchFamily="34" charset="0"/>
              </a:rPr>
            </a:br>
            <a:r>
              <a:rPr lang="en-US" altLang="zh-CN" sz="3600" dirty="0">
                <a:solidFill>
                  <a:schemeClr val="bg2"/>
                </a:solidFill>
                <a:latin typeface="Arial" panose="020B0604020202020204" pitchFamily="34" charset="0"/>
              </a:rPr>
              <a:t>(</a:t>
            </a:r>
            <a:r>
              <a:rPr lang="zh-CN" altLang="en-US" sz="3600" dirty="0">
                <a:solidFill>
                  <a:schemeClr val="bg2"/>
                </a:solidFill>
                <a:latin typeface="Arial" panose="020B0604020202020204" pitchFamily="34" charset="0"/>
              </a:rPr>
              <a:t>可计算的统计量</a:t>
            </a:r>
            <a:r>
              <a:rPr lang="en-US" altLang="zh-CN" sz="3600" dirty="0">
                <a:solidFill>
                  <a:schemeClr val="bg2"/>
                </a:solidFill>
                <a:latin typeface="Arial" panose="020B0604020202020204" pitchFamily="34" charset="0"/>
              </a:rPr>
              <a:t>)</a:t>
            </a:r>
          </a:p>
        </p:txBody>
      </p:sp>
      <p:sp>
        <p:nvSpPr>
          <p:cNvPr id="300035" name="Rectangle 3"/>
          <p:cNvSpPr>
            <a:spLocks noGrp="1" noChangeArrowheads="1"/>
          </p:cNvSpPr>
          <p:nvPr>
            <p:ph type="body" idx="1"/>
          </p:nvPr>
        </p:nvSpPr>
        <p:spPr>
          <a:xfrm>
            <a:off x="179994" y="1773238"/>
            <a:ext cx="8583006" cy="5149192"/>
          </a:xfrm>
        </p:spPr>
        <p:txBody>
          <a:bodyPr/>
          <a:lstStyle/>
          <a:p>
            <a:pPr algn="just">
              <a:defRPr/>
            </a:pPr>
            <a:r>
              <a:rPr lang="en-US" altLang="zh-CN" sz="2900" b="1" dirty="0">
                <a:solidFill>
                  <a:schemeClr val="bg2"/>
                </a:solidFill>
              </a:rPr>
              <a:t>1.  </a:t>
            </a:r>
            <a:r>
              <a:rPr lang="zh-CN" altLang="en-US" sz="2900" b="1" dirty="0">
                <a:solidFill>
                  <a:schemeClr val="bg2"/>
                </a:solidFill>
              </a:rPr>
              <a:t>累积频数</a:t>
            </a:r>
            <a:r>
              <a:rPr lang="en-US" altLang="zh-CN" sz="2900" b="1" dirty="0">
                <a:solidFill>
                  <a:schemeClr val="bg2"/>
                </a:solidFill>
              </a:rPr>
              <a:t>(</a:t>
            </a:r>
            <a:r>
              <a:rPr lang="en-US" altLang="zh-CN" sz="2900" b="1" dirty="0">
                <a:solidFill>
                  <a:schemeClr val="bg2"/>
                </a:solidFill>
                <a:cs typeface="Times New Roman" panose="02020603050405020304" pitchFamily="18" charset="0"/>
              </a:rPr>
              <a:t>cumulative frequencies</a:t>
            </a:r>
            <a:r>
              <a:rPr lang="en-US" altLang="zh-CN" sz="2900" b="1" dirty="0">
                <a:solidFill>
                  <a:schemeClr val="bg2"/>
                </a:solidFill>
              </a:rPr>
              <a:t>)</a:t>
            </a:r>
            <a:r>
              <a:rPr lang="zh-CN" altLang="en-US" sz="2900" b="1" dirty="0">
                <a:solidFill>
                  <a:schemeClr val="bg2"/>
                </a:solidFill>
              </a:rPr>
              <a:t>：</a:t>
            </a:r>
            <a:r>
              <a:rPr lang="zh-CN" altLang="en-US" sz="2900" dirty="0">
                <a:solidFill>
                  <a:schemeClr val="bg2"/>
                </a:solidFill>
              </a:rPr>
              <a:t>各类别频数的逐级累加</a:t>
            </a:r>
          </a:p>
          <a:p>
            <a:pPr algn="just">
              <a:spcBef>
                <a:spcPct val="24000"/>
              </a:spcBef>
              <a:defRPr/>
            </a:pPr>
            <a:r>
              <a:rPr lang="en-US" altLang="zh-CN" sz="2900" b="1" dirty="0">
                <a:solidFill>
                  <a:schemeClr val="bg2"/>
                </a:solidFill>
              </a:rPr>
              <a:t>2.  </a:t>
            </a:r>
            <a:r>
              <a:rPr lang="zh-CN" altLang="en-US" sz="2900" b="1" dirty="0">
                <a:solidFill>
                  <a:schemeClr val="bg2"/>
                </a:solidFill>
              </a:rPr>
              <a:t>累积频率</a:t>
            </a:r>
            <a:r>
              <a:rPr lang="en-US" altLang="zh-CN" sz="2900" b="1" dirty="0">
                <a:solidFill>
                  <a:schemeClr val="bg2"/>
                </a:solidFill>
              </a:rPr>
              <a:t>(</a:t>
            </a:r>
            <a:r>
              <a:rPr lang="en-US" altLang="zh-CN" sz="2900" b="1" dirty="0">
                <a:solidFill>
                  <a:schemeClr val="bg2"/>
                </a:solidFill>
                <a:cs typeface="Times New Roman" panose="02020603050405020304" pitchFamily="18" charset="0"/>
              </a:rPr>
              <a:t>cumulative percentages</a:t>
            </a:r>
            <a:r>
              <a:rPr lang="en-US" altLang="zh-CN" sz="2900" b="1" dirty="0">
                <a:solidFill>
                  <a:schemeClr val="bg2"/>
                </a:solidFill>
              </a:rPr>
              <a:t>)</a:t>
            </a:r>
            <a:r>
              <a:rPr lang="zh-CN" altLang="en-US" sz="2900" b="1" dirty="0">
                <a:solidFill>
                  <a:schemeClr val="bg2"/>
                </a:solidFill>
              </a:rPr>
              <a:t>：</a:t>
            </a:r>
            <a:r>
              <a:rPr lang="zh-CN" altLang="en-US" sz="2900" dirty="0">
                <a:solidFill>
                  <a:schemeClr val="bg2"/>
                </a:solidFill>
              </a:rPr>
              <a:t>各类别频率</a:t>
            </a:r>
            <a:r>
              <a:rPr lang="en-US" altLang="zh-CN" sz="2900" dirty="0">
                <a:solidFill>
                  <a:schemeClr val="bg2"/>
                </a:solidFill>
              </a:rPr>
              <a:t>(</a:t>
            </a:r>
            <a:r>
              <a:rPr lang="zh-CN" altLang="en-US" sz="2900" dirty="0">
                <a:solidFill>
                  <a:schemeClr val="bg2"/>
                </a:solidFill>
              </a:rPr>
              <a:t>百分比</a:t>
            </a:r>
            <a:r>
              <a:rPr lang="en-US" altLang="zh-CN" sz="2900" dirty="0">
                <a:solidFill>
                  <a:schemeClr val="bg2"/>
                </a:solidFill>
              </a:rPr>
              <a:t>)</a:t>
            </a:r>
            <a:r>
              <a:rPr lang="zh-CN" altLang="en-US" sz="2900" dirty="0">
                <a:solidFill>
                  <a:schemeClr val="bg2"/>
                </a:solidFill>
              </a:rPr>
              <a:t>的逐级累加</a:t>
            </a:r>
          </a:p>
          <a:p>
            <a:pPr algn="just">
              <a:spcBef>
                <a:spcPct val="24000"/>
              </a:spcBef>
              <a:defRPr/>
            </a:pPr>
            <a:endParaRPr lang="en-US" altLang="zh-CN" dirty="0">
              <a:solidFill>
                <a:schemeClr val="bg2"/>
              </a:solidFill>
            </a:endParaRPr>
          </a:p>
        </p:txBody>
      </p:sp>
      <p:grpSp>
        <p:nvGrpSpPr>
          <p:cNvPr id="62468" name="Group 36"/>
          <p:cNvGrpSpPr>
            <a:grpSpLocks/>
          </p:cNvGrpSpPr>
          <p:nvPr/>
        </p:nvGrpSpPr>
        <p:grpSpPr bwMode="auto">
          <a:xfrm>
            <a:off x="1752600" y="3352800"/>
            <a:ext cx="6477000" cy="2971800"/>
            <a:chOff x="864" y="2064"/>
            <a:chExt cx="4080" cy="1872"/>
          </a:xfrm>
        </p:grpSpPr>
        <p:sp>
          <p:nvSpPr>
            <p:cNvPr id="62469" name="AutoShape 25"/>
            <p:cNvSpPr>
              <a:spLocks noChangeArrowheads="1"/>
            </p:cNvSpPr>
            <p:nvPr/>
          </p:nvSpPr>
          <p:spPr bwMode="auto">
            <a:xfrm flipV="1">
              <a:off x="864" y="2064"/>
              <a:ext cx="4080" cy="1872"/>
            </a:xfrm>
            <a:prstGeom prst="lightningBolt">
              <a:avLst/>
            </a:prstGeom>
            <a:gradFill rotWithShape="0">
              <a:gsLst>
                <a:gs pos="0">
                  <a:srgbClr val="FFCCCC"/>
                </a:gs>
                <a:gs pos="100000">
                  <a:srgbClr val="765E5E"/>
                </a:gs>
              </a:gsLst>
              <a:lin ang="5400000" scaled="1"/>
            </a:gradFill>
            <a:ln w="12700">
              <a:solidFill>
                <a:schemeClr val="tx1"/>
              </a:solidFill>
              <a:miter lim="800000"/>
              <a:headEnd/>
              <a:tailEnd/>
            </a:ln>
            <a:effectLst>
              <a:outerShdw dist="137372" dir="3378596" algn="ctr" rotWithShape="0">
                <a:schemeClr val="bg2"/>
              </a:outerShdw>
            </a:effec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300058" name="Text Box 26"/>
            <p:cNvSpPr txBox="1">
              <a:spLocks noChangeArrowheads="1"/>
            </p:cNvSpPr>
            <p:nvPr/>
          </p:nvSpPr>
          <p:spPr bwMode="auto">
            <a:xfrm>
              <a:off x="3456" y="2352"/>
              <a:ext cx="576" cy="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4500" b="1">
                  <a:solidFill>
                    <a:schemeClr val="accent2"/>
                  </a:solidFill>
                  <a:effectLst>
                    <a:outerShdw blurRad="38100" dist="38100" dir="2700000" algn="tl">
                      <a:srgbClr val="000000"/>
                    </a:outerShdw>
                  </a:effectLst>
                  <a:sym typeface="Wingdings" panose="05000000000000000000" pitchFamily="2" charset="2"/>
                </a:rPr>
                <a:t></a:t>
              </a:r>
            </a:p>
          </p:txBody>
        </p:sp>
        <p:sp>
          <p:nvSpPr>
            <p:cNvPr id="300061" name="Text Box 29"/>
            <p:cNvSpPr txBox="1">
              <a:spLocks noChangeArrowheads="1"/>
            </p:cNvSpPr>
            <p:nvPr/>
          </p:nvSpPr>
          <p:spPr bwMode="auto">
            <a:xfrm>
              <a:off x="2544" y="2784"/>
              <a:ext cx="1056" cy="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4500" b="1">
                  <a:solidFill>
                    <a:schemeClr val="accent2"/>
                  </a:solidFill>
                  <a:effectLst>
                    <a:outerShdw blurRad="38100" dist="38100" dir="2700000" algn="tl">
                      <a:srgbClr val="000000"/>
                    </a:outerShdw>
                  </a:effectLst>
                  <a:sym typeface="Wingdings" panose="05000000000000000000" pitchFamily="2" charset="2"/>
                </a:rPr>
                <a:t> </a:t>
              </a:r>
            </a:p>
          </p:txBody>
        </p:sp>
        <p:sp>
          <p:nvSpPr>
            <p:cNvPr id="300064" name="Text Box 32"/>
            <p:cNvSpPr txBox="1">
              <a:spLocks noChangeArrowheads="1"/>
            </p:cNvSpPr>
            <p:nvPr/>
          </p:nvSpPr>
          <p:spPr bwMode="auto">
            <a:xfrm>
              <a:off x="1680" y="3312"/>
              <a:ext cx="1488" cy="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4500" b="1">
                  <a:solidFill>
                    <a:schemeClr val="accent2"/>
                  </a:solidFill>
                  <a:effectLst>
                    <a:outerShdw blurRad="38100" dist="38100" dir="2700000" algn="tl">
                      <a:srgbClr val="000000"/>
                    </a:outerShdw>
                  </a:effectLst>
                  <a:sym typeface="Wingdings" panose="05000000000000000000" pitchFamily="2" charset="2"/>
                </a:rPr>
                <a:t>  </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0035">
                                            <p:txEl>
                                              <p:pRg st="0" end="0"/>
                                            </p:txEl>
                                          </p:spTgt>
                                        </p:tgtEl>
                                        <p:attrNameLst>
                                          <p:attrName>style.visibility</p:attrName>
                                        </p:attrNameLst>
                                      </p:cBhvr>
                                      <p:to>
                                        <p:strVal val="visible"/>
                                      </p:to>
                                    </p:set>
                                    <p:animEffect transition="in" filter="wipe(left)">
                                      <p:cBhvr>
                                        <p:cTn id="7" dur="500"/>
                                        <p:tgtEl>
                                          <p:spTgt spid="300035">
                                            <p:txEl>
                                              <p:pRg st="0" end="0"/>
                                            </p:txEl>
                                          </p:spTgt>
                                        </p:tgtEl>
                                      </p:cBhvr>
                                    </p:animEffect>
                                  </p:childTnLst>
                                  <p:subTnLst>
                                    <p:animClr clrSpc="rgb" dir="cw">
                                      <p:cBhvr override="childStyle">
                                        <p:cTn dur="1" fill="hold" display="0" masterRel="nextClick" afterEffect="1"/>
                                        <p:tgtEl>
                                          <p:spTgt spid="300035">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0035">
                                            <p:txEl>
                                              <p:pRg st="1" end="1"/>
                                            </p:txEl>
                                          </p:spTgt>
                                        </p:tgtEl>
                                        <p:attrNameLst>
                                          <p:attrName>style.visibility</p:attrName>
                                        </p:attrNameLst>
                                      </p:cBhvr>
                                      <p:to>
                                        <p:strVal val="visible"/>
                                      </p:to>
                                    </p:set>
                                    <p:animEffect transition="in" filter="wipe(left)">
                                      <p:cBhvr>
                                        <p:cTn id="12" dur="500"/>
                                        <p:tgtEl>
                                          <p:spTgt spid="300035">
                                            <p:txEl>
                                              <p:pRg st="1" end="1"/>
                                            </p:txEl>
                                          </p:spTgt>
                                        </p:tgtEl>
                                      </p:cBhvr>
                                    </p:animEffect>
                                  </p:childTnLst>
                                  <p:subTnLst>
                                    <p:animClr clrSpc="rgb" dir="cw">
                                      <p:cBhvr override="childStyle">
                                        <p:cTn dur="1" fill="hold" display="0" masterRel="nextClick" afterEffect="1"/>
                                        <p:tgtEl>
                                          <p:spTgt spid="300035">
                                            <p:txEl>
                                              <p:pRg st="1" end="1"/>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428" name="Rectangle 308"/>
          <p:cNvSpPr>
            <a:spLocks noGrp="1" noChangeArrowheads="1"/>
          </p:cNvSpPr>
          <p:nvPr>
            <p:ph type="title"/>
          </p:nvPr>
        </p:nvSpPr>
        <p:spPr>
          <a:xfrm>
            <a:off x="899592" y="332656"/>
            <a:ext cx="7776864" cy="1008112"/>
          </a:xfrm>
        </p:spPr>
        <p:txBody>
          <a:bodyPr/>
          <a:lstStyle/>
          <a:p>
            <a:pPr>
              <a:defRPr/>
            </a:pPr>
            <a:r>
              <a:rPr lang="zh-CN" altLang="en-US" sz="4000" dirty="0">
                <a:solidFill>
                  <a:schemeClr val="bg2"/>
                </a:solidFill>
              </a:rPr>
              <a:t>顺序数据的频数分布表</a:t>
            </a:r>
            <a:r>
              <a:rPr lang="en-US" altLang="zh-CN" sz="3600" dirty="0">
                <a:solidFill>
                  <a:schemeClr val="bg2"/>
                </a:solidFill>
                <a:latin typeface="Arial" panose="020B0604020202020204" pitchFamily="34" charset="0"/>
              </a:rPr>
              <a:t>(</a:t>
            </a:r>
            <a:r>
              <a:rPr lang="zh-CN" altLang="en-US" sz="3600" dirty="0">
                <a:solidFill>
                  <a:schemeClr val="bg2"/>
                </a:solidFill>
                <a:latin typeface="Arial" panose="020B0604020202020204" pitchFamily="34" charset="0"/>
              </a:rPr>
              <a:t>例题分析</a:t>
            </a:r>
            <a:r>
              <a:rPr lang="en-US" altLang="zh-CN" sz="3600" dirty="0">
                <a:solidFill>
                  <a:schemeClr val="bg2"/>
                </a:solidFill>
                <a:latin typeface="Arial" panose="020B0604020202020204" pitchFamily="34" charset="0"/>
              </a:rPr>
              <a:t>)</a:t>
            </a:r>
          </a:p>
        </p:txBody>
      </p:sp>
      <p:sp>
        <p:nvSpPr>
          <p:cNvPr id="389433" name="Text Box 313"/>
          <p:cNvSpPr txBox="1">
            <a:spLocks noChangeArrowheads="1"/>
          </p:cNvSpPr>
          <p:nvPr/>
        </p:nvSpPr>
        <p:spPr bwMode="auto">
          <a:xfrm>
            <a:off x="228600" y="1752600"/>
            <a:ext cx="2133600" cy="4862870"/>
          </a:xfrm>
          <a:prstGeom prst="rect">
            <a:avLst/>
          </a:prstGeom>
          <a:noFill/>
          <a:ln w="12700">
            <a:solidFill>
              <a:srgbClr val="00F8E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defRPr/>
            </a:pPr>
            <a:r>
              <a:rPr lang="en-US" altLang="zh-CN" sz="2000" b="1" dirty="0">
                <a:solidFill>
                  <a:schemeClr val="bg2"/>
                </a:solidFill>
                <a:effectLst>
                  <a:outerShdw blurRad="38100" dist="38100" dir="2700000" algn="tl">
                    <a:srgbClr val="000000"/>
                  </a:outerShdw>
                </a:effectLst>
              </a:rPr>
              <a:t>【</a:t>
            </a:r>
            <a:r>
              <a:rPr lang="zh-CN" altLang="en-US" sz="2000" b="1" dirty="0">
                <a:solidFill>
                  <a:schemeClr val="bg2"/>
                </a:solidFill>
                <a:effectLst>
                  <a:outerShdw blurRad="38100" dist="38100" dir="2700000" algn="tl">
                    <a:srgbClr val="000000"/>
                  </a:outerShdw>
                </a:effectLst>
              </a:rPr>
              <a:t>例</a:t>
            </a:r>
            <a:r>
              <a:rPr lang="en-US" altLang="zh-CN" sz="2000" b="1" dirty="0">
                <a:solidFill>
                  <a:schemeClr val="bg2"/>
                </a:solidFill>
                <a:effectLst>
                  <a:outerShdw blurRad="38100" dist="38100" dir="2700000" algn="tl">
                    <a:srgbClr val="000000"/>
                  </a:outerShdw>
                </a:effectLst>
              </a:rPr>
              <a:t>】</a:t>
            </a:r>
            <a:r>
              <a:rPr lang="zh-CN" altLang="en-US" sz="2000" dirty="0">
                <a:solidFill>
                  <a:schemeClr val="bg2"/>
                </a:solidFill>
                <a:effectLst>
                  <a:outerShdw blurRad="38100" dist="38100" dir="2700000" algn="tl">
                    <a:srgbClr val="000000"/>
                  </a:outerShdw>
                </a:effectLst>
              </a:rPr>
              <a:t>在一项城市住房问题的研究中，研究人员在甲乙两个城市各抽样调查</a:t>
            </a:r>
            <a:r>
              <a:rPr lang="en-US" altLang="zh-CN" sz="2000" dirty="0">
                <a:solidFill>
                  <a:schemeClr val="bg2"/>
                </a:solidFill>
                <a:effectLst>
                  <a:outerShdw blurRad="38100" dist="38100" dir="2700000" algn="tl">
                    <a:srgbClr val="000000"/>
                  </a:outerShdw>
                </a:effectLst>
                <a:cs typeface="Times New Roman" panose="02020603050405020304" pitchFamily="18" charset="0"/>
              </a:rPr>
              <a:t>300</a:t>
            </a:r>
            <a:r>
              <a:rPr lang="zh-CN" altLang="en-US" sz="2000" dirty="0">
                <a:solidFill>
                  <a:schemeClr val="bg2"/>
                </a:solidFill>
                <a:effectLst>
                  <a:outerShdw blurRad="38100" dist="38100" dir="2700000" algn="tl">
                    <a:srgbClr val="000000"/>
                  </a:outerShdw>
                </a:effectLst>
              </a:rPr>
              <a:t>户，其中的一个问题是：“您对您家庭目前的住房状况是否满意？”</a:t>
            </a:r>
            <a:endParaRPr lang="zh-CN" altLang="en-US" sz="2000" dirty="0">
              <a:solidFill>
                <a:schemeClr val="bg2"/>
              </a:solidFill>
              <a:effectLst>
                <a:outerShdw blurRad="38100" dist="38100" dir="2700000" algn="tl">
                  <a:srgbClr val="000000"/>
                </a:outerShdw>
              </a:effectLst>
              <a:cs typeface="Times New Roman" panose="02020603050405020304" pitchFamily="18" charset="0"/>
            </a:endParaRPr>
          </a:p>
          <a:p>
            <a:pPr algn="just">
              <a:spcBef>
                <a:spcPct val="50000"/>
              </a:spcBef>
              <a:defRPr/>
            </a:pPr>
            <a:r>
              <a:rPr lang="zh-CN" altLang="en-US" sz="2000" dirty="0">
                <a:solidFill>
                  <a:schemeClr val="bg2"/>
                </a:solidFill>
                <a:effectLst>
                  <a:outerShdw blurRad="38100" dist="38100" dir="2700000" algn="tl">
                    <a:srgbClr val="000000"/>
                  </a:outerShdw>
                </a:effectLst>
                <a:cs typeface="Times New Roman" panose="02020603050405020304" pitchFamily="18" charset="0"/>
              </a:rPr>
              <a:t>        </a:t>
            </a:r>
            <a:r>
              <a:rPr lang="en-US" altLang="zh-CN" sz="2000" dirty="0">
                <a:solidFill>
                  <a:schemeClr val="bg2"/>
                </a:solidFill>
                <a:effectLst>
                  <a:outerShdw blurRad="38100" dist="38100" dir="2700000" algn="tl">
                    <a:srgbClr val="000000"/>
                  </a:outerShdw>
                </a:effectLst>
                <a:cs typeface="Times New Roman" panose="02020603050405020304" pitchFamily="18" charset="0"/>
              </a:rPr>
              <a:t>1</a:t>
            </a:r>
            <a:r>
              <a:rPr lang="zh-CN" altLang="en-US" sz="2000" dirty="0">
                <a:solidFill>
                  <a:schemeClr val="bg2"/>
                </a:solidFill>
                <a:effectLst>
                  <a:outerShdw blurRad="38100" dist="38100" dir="2700000" algn="tl">
                    <a:srgbClr val="000000"/>
                  </a:outerShdw>
                </a:effectLst>
              </a:rPr>
              <a:t>．非常不满意；</a:t>
            </a:r>
            <a:r>
              <a:rPr lang="en-US" altLang="zh-CN" sz="2000" dirty="0">
                <a:solidFill>
                  <a:schemeClr val="bg2"/>
                </a:solidFill>
                <a:effectLst>
                  <a:outerShdw blurRad="38100" dist="38100" dir="2700000" algn="tl">
                    <a:srgbClr val="000000"/>
                  </a:outerShdw>
                </a:effectLst>
                <a:cs typeface="Times New Roman" panose="02020603050405020304" pitchFamily="18" charset="0"/>
              </a:rPr>
              <a:t>2</a:t>
            </a:r>
            <a:r>
              <a:rPr lang="zh-CN" altLang="en-US" sz="2000" dirty="0">
                <a:solidFill>
                  <a:schemeClr val="bg2"/>
                </a:solidFill>
                <a:effectLst>
                  <a:outerShdw blurRad="38100" dist="38100" dir="2700000" algn="tl">
                    <a:srgbClr val="000000"/>
                  </a:outerShdw>
                </a:effectLst>
              </a:rPr>
              <a:t>．不满意；</a:t>
            </a:r>
            <a:r>
              <a:rPr lang="en-US" altLang="zh-CN" sz="2000" dirty="0">
                <a:solidFill>
                  <a:schemeClr val="bg2"/>
                </a:solidFill>
                <a:effectLst>
                  <a:outerShdw blurRad="38100" dist="38100" dir="2700000" algn="tl">
                    <a:srgbClr val="000000"/>
                  </a:outerShdw>
                </a:effectLst>
                <a:cs typeface="Times New Roman" panose="02020603050405020304" pitchFamily="18" charset="0"/>
              </a:rPr>
              <a:t>3</a:t>
            </a:r>
            <a:r>
              <a:rPr lang="zh-CN" altLang="en-US" sz="2000" dirty="0">
                <a:solidFill>
                  <a:schemeClr val="bg2"/>
                </a:solidFill>
                <a:effectLst>
                  <a:outerShdw blurRad="38100" dist="38100" dir="2700000" algn="tl">
                    <a:srgbClr val="000000"/>
                  </a:outerShdw>
                </a:effectLst>
              </a:rPr>
              <a:t>．一般；</a:t>
            </a:r>
            <a:r>
              <a:rPr lang="en-US" altLang="zh-CN" sz="2000" dirty="0">
                <a:solidFill>
                  <a:schemeClr val="bg2"/>
                </a:solidFill>
                <a:effectLst>
                  <a:outerShdw blurRad="38100" dist="38100" dir="2700000" algn="tl">
                    <a:srgbClr val="000000"/>
                  </a:outerShdw>
                </a:effectLst>
                <a:cs typeface="Times New Roman" panose="02020603050405020304" pitchFamily="18" charset="0"/>
              </a:rPr>
              <a:t>4</a:t>
            </a:r>
            <a:r>
              <a:rPr lang="zh-CN" altLang="en-US" sz="2000" dirty="0">
                <a:solidFill>
                  <a:schemeClr val="bg2"/>
                </a:solidFill>
                <a:effectLst>
                  <a:outerShdw blurRad="38100" dist="38100" dir="2700000" algn="tl">
                    <a:srgbClr val="000000"/>
                  </a:outerShdw>
                </a:effectLst>
              </a:rPr>
              <a:t>．满意；</a:t>
            </a:r>
            <a:r>
              <a:rPr lang="en-US" altLang="zh-CN" sz="2000" dirty="0">
                <a:solidFill>
                  <a:schemeClr val="bg2"/>
                </a:solidFill>
                <a:effectLst>
                  <a:outerShdw blurRad="38100" dist="38100" dir="2700000" algn="tl">
                    <a:srgbClr val="000000"/>
                  </a:outerShdw>
                </a:effectLst>
                <a:cs typeface="Times New Roman" panose="02020603050405020304" pitchFamily="18" charset="0"/>
              </a:rPr>
              <a:t>5</a:t>
            </a:r>
            <a:r>
              <a:rPr lang="zh-CN" altLang="en-US" sz="2000" dirty="0">
                <a:solidFill>
                  <a:schemeClr val="bg2"/>
                </a:solidFill>
                <a:effectLst>
                  <a:outerShdw blurRad="38100" dist="38100" dir="2700000" algn="tl">
                    <a:srgbClr val="000000"/>
                  </a:outerShdw>
                </a:effectLst>
              </a:rPr>
              <a:t>．非常满意。 </a:t>
            </a:r>
          </a:p>
        </p:txBody>
      </p:sp>
      <p:graphicFrame>
        <p:nvGraphicFramePr>
          <p:cNvPr id="389490" name="Group 370"/>
          <p:cNvGraphicFramePr>
            <a:graphicFrameLocks noGrp="1"/>
          </p:cNvGraphicFramePr>
          <p:nvPr/>
        </p:nvGraphicFramePr>
        <p:xfrm>
          <a:off x="2438400" y="1752600"/>
          <a:ext cx="6477000" cy="4495801"/>
        </p:xfrm>
        <a:graphic>
          <a:graphicData uri="http://schemas.openxmlformats.org/drawingml/2006/table">
            <a:tbl>
              <a:tblPr/>
              <a:tblGrid>
                <a:gridCol w="1398588">
                  <a:extLst>
                    <a:ext uri="{9D8B030D-6E8A-4147-A177-3AD203B41FA5}">
                      <a16:colId xmlns:a16="http://schemas.microsoft.com/office/drawing/2014/main" val="20000"/>
                    </a:ext>
                  </a:extLst>
                </a:gridCol>
                <a:gridCol w="736600">
                  <a:extLst>
                    <a:ext uri="{9D8B030D-6E8A-4147-A177-3AD203B41FA5}">
                      <a16:colId xmlns:a16="http://schemas.microsoft.com/office/drawing/2014/main" val="20001"/>
                    </a:ext>
                  </a:extLst>
                </a:gridCol>
                <a:gridCol w="882650">
                  <a:extLst>
                    <a:ext uri="{9D8B030D-6E8A-4147-A177-3AD203B41FA5}">
                      <a16:colId xmlns:a16="http://schemas.microsoft.com/office/drawing/2014/main" val="20002"/>
                    </a:ext>
                  </a:extLst>
                </a:gridCol>
                <a:gridCol w="823912">
                  <a:extLst>
                    <a:ext uri="{9D8B030D-6E8A-4147-A177-3AD203B41FA5}">
                      <a16:colId xmlns:a16="http://schemas.microsoft.com/office/drawing/2014/main" val="20003"/>
                    </a:ext>
                  </a:extLst>
                </a:gridCol>
                <a:gridCol w="939800">
                  <a:extLst>
                    <a:ext uri="{9D8B030D-6E8A-4147-A177-3AD203B41FA5}">
                      <a16:colId xmlns:a16="http://schemas.microsoft.com/office/drawing/2014/main" val="20004"/>
                    </a:ext>
                  </a:extLst>
                </a:gridCol>
                <a:gridCol w="809625">
                  <a:extLst>
                    <a:ext uri="{9D8B030D-6E8A-4147-A177-3AD203B41FA5}">
                      <a16:colId xmlns:a16="http://schemas.microsoft.com/office/drawing/2014/main" val="20005"/>
                    </a:ext>
                  </a:extLst>
                </a:gridCol>
                <a:gridCol w="885825">
                  <a:extLst>
                    <a:ext uri="{9D8B030D-6E8A-4147-A177-3AD203B41FA5}">
                      <a16:colId xmlns:a16="http://schemas.microsoft.com/office/drawing/2014/main" val="20006"/>
                    </a:ext>
                  </a:extLst>
                </a:gridCol>
              </a:tblGrid>
              <a:tr h="433388">
                <a:tc gridSpan="7">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甲城市家庭对住房状况评价的频数分布</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C747B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33388">
                <a:tc rowSpan="3">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回答类别</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gridSpan="6">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甲城市</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433388">
                <a:tc vMerge="1">
                  <a:txBody>
                    <a:bodyPr/>
                    <a:lstStyle/>
                    <a:p>
                      <a:endParaRPr lang="zh-CN" altLang="en-US"/>
                    </a:p>
                  </a:txBody>
                  <a:tcPr/>
                </a:tc>
                <a:tc rowSpan="2">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户数</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户</a:t>
                      </a: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rowSpan="2">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百分比</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gridSpan="2">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向上累积 </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hMerge="1">
                  <a:txBody>
                    <a:bodyPr/>
                    <a:lstStyle/>
                    <a:p>
                      <a:endParaRPr lang="zh-CN" altLang="en-US"/>
                    </a:p>
                  </a:txBody>
                  <a:tcPr/>
                </a:tc>
                <a:tc gridSpan="2">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向下累积 </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hMerge="1">
                  <a:txBody>
                    <a:bodyPr/>
                    <a:lstStyle/>
                    <a:p>
                      <a:endParaRPr lang="zh-CN" altLang="en-US"/>
                    </a:p>
                  </a:txBody>
                  <a:tcPr/>
                </a:tc>
                <a:extLst>
                  <a:ext uri="{0D108BD9-81ED-4DB2-BD59-A6C34878D82A}">
                    <a16:rowId xmlns:a16="http://schemas.microsoft.com/office/drawing/2014/main" val="10002"/>
                  </a:ext>
                </a:extLst>
              </a:tr>
              <a:tr h="71278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户数</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户</a:t>
                      </a: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百分比</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户数</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户</a:t>
                      </a: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百分比</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extLst>
                  <a:ext uri="{0D108BD9-81ED-4DB2-BD59-A6C34878D82A}">
                    <a16:rowId xmlns:a16="http://schemas.microsoft.com/office/drawing/2014/main" val="10003"/>
                  </a:ext>
                </a:extLst>
              </a:tr>
              <a:tr h="2038349">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 </a:t>
                      </a: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非常不满意</a:t>
                      </a:r>
                      <a:endPar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  </a:t>
                      </a: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不满意</a:t>
                      </a:r>
                      <a:endPar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  </a:t>
                      </a: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一般</a:t>
                      </a:r>
                      <a:endPar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  </a:t>
                      </a: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满意</a:t>
                      </a:r>
                      <a:endPar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  </a:t>
                      </a: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非常满意</a:t>
                      </a:r>
                      <a:endPar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EC674"/>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rPr>
                        <a:t>  24</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rPr>
                        <a:t>108</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rPr>
                        <a:t>  93</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rPr>
                        <a:t>  45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rPr>
                        <a:t>  30</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  8</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36</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31</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10</a:t>
                      </a:r>
                      <a:endPar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  24</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132</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225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270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300</a:t>
                      </a:r>
                      <a:endPar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    8.0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  44.0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  75.0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  90.0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100.0</a:t>
                      </a:r>
                      <a:endPar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300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276</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168</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  75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  30</a:t>
                      </a:r>
                      <a:endPar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100.0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92</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56</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25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10</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0BFFF9"/>
                    </a:solidFill>
                  </a:tcPr>
                </a:tc>
                <a:extLst>
                  <a:ext uri="{0D108BD9-81ED-4DB2-BD59-A6C34878D82A}">
                    <a16:rowId xmlns:a16="http://schemas.microsoft.com/office/drawing/2014/main" val="10004"/>
                  </a:ext>
                </a:extLst>
              </a:tr>
              <a:tr h="444500">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合计</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300</a:t>
                      </a:r>
                      <a:endPar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100.0</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extLst>
                  <a:ext uri="{0D108BD9-81ED-4DB2-BD59-A6C34878D82A}">
                    <a16:rowId xmlns:a16="http://schemas.microsoft.com/office/drawing/2014/main" val="10005"/>
                  </a:ext>
                </a:extLst>
              </a:tr>
            </a:tbl>
          </a:graphicData>
        </a:graphic>
      </p:graphicFrame>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a:xfrm>
            <a:off x="971600" y="304800"/>
            <a:ext cx="7715200" cy="1107976"/>
          </a:xfrm>
        </p:spPr>
        <p:txBody>
          <a:bodyPr/>
          <a:lstStyle/>
          <a:p>
            <a:pPr>
              <a:defRPr/>
            </a:pPr>
            <a:r>
              <a:rPr lang="zh-CN" altLang="en-US" sz="4000" dirty="0">
                <a:solidFill>
                  <a:schemeClr val="bg2"/>
                </a:solidFill>
              </a:rPr>
              <a:t>顺序数据的频数分布表</a:t>
            </a:r>
            <a:r>
              <a:rPr lang="en-US" altLang="zh-CN" sz="3600" dirty="0">
                <a:solidFill>
                  <a:schemeClr val="bg2"/>
                </a:solidFill>
                <a:latin typeface="Arial" panose="020B0604020202020204" pitchFamily="34" charset="0"/>
              </a:rPr>
              <a:t>(</a:t>
            </a:r>
            <a:r>
              <a:rPr lang="zh-CN" altLang="en-US" sz="3600" dirty="0">
                <a:solidFill>
                  <a:schemeClr val="bg2"/>
                </a:solidFill>
                <a:latin typeface="Arial" panose="020B0604020202020204" pitchFamily="34" charset="0"/>
              </a:rPr>
              <a:t>例题分析</a:t>
            </a:r>
            <a:r>
              <a:rPr lang="en-US" altLang="zh-CN" sz="3600" dirty="0">
                <a:solidFill>
                  <a:schemeClr val="bg2"/>
                </a:solidFill>
                <a:latin typeface="Arial" panose="020B0604020202020204" pitchFamily="34" charset="0"/>
              </a:rPr>
              <a:t>)</a:t>
            </a:r>
          </a:p>
        </p:txBody>
      </p:sp>
      <p:graphicFrame>
        <p:nvGraphicFramePr>
          <p:cNvPr id="418091" name="Group 299"/>
          <p:cNvGraphicFramePr>
            <a:graphicFrameLocks noGrp="1"/>
          </p:cNvGraphicFramePr>
          <p:nvPr/>
        </p:nvGraphicFramePr>
        <p:xfrm>
          <a:off x="1828800" y="1752600"/>
          <a:ext cx="7010400" cy="4419601"/>
        </p:xfrm>
        <a:graphic>
          <a:graphicData uri="http://schemas.openxmlformats.org/drawingml/2006/table">
            <a:tbl>
              <a:tblPr/>
              <a:tblGrid>
                <a:gridCol w="1512888">
                  <a:extLst>
                    <a:ext uri="{9D8B030D-6E8A-4147-A177-3AD203B41FA5}">
                      <a16:colId xmlns:a16="http://schemas.microsoft.com/office/drawing/2014/main" val="20000"/>
                    </a:ext>
                  </a:extLst>
                </a:gridCol>
                <a:gridCol w="796925">
                  <a:extLst>
                    <a:ext uri="{9D8B030D-6E8A-4147-A177-3AD203B41FA5}">
                      <a16:colId xmlns:a16="http://schemas.microsoft.com/office/drawing/2014/main" val="20001"/>
                    </a:ext>
                  </a:extLst>
                </a:gridCol>
                <a:gridCol w="955675">
                  <a:extLst>
                    <a:ext uri="{9D8B030D-6E8A-4147-A177-3AD203B41FA5}">
                      <a16:colId xmlns:a16="http://schemas.microsoft.com/office/drawing/2014/main" val="20002"/>
                    </a:ext>
                  </a:extLst>
                </a:gridCol>
                <a:gridCol w="893762">
                  <a:extLst>
                    <a:ext uri="{9D8B030D-6E8A-4147-A177-3AD203B41FA5}">
                      <a16:colId xmlns:a16="http://schemas.microsoft.com/office/drawing/2014/main" val="20003"/>
                    </a:ext>
                  </a:extLst>
                </a:gridCol>
                <a:gridCol w="1017588">
                  <a:extLst>
                    <a:ext uri="{9D8B030D-6E8A-4147-A177-3AD203B41FA5}">
                      <a16:colId xmlns:a16="http://schemas.microsoft.com/office/drawing/2014/main" val="20004"/>
                    </a:ext>
                  </a:extLst>
                </a:gridCol>
                <a:gridCol w="876300">
                  <a:extLst>
                    <a:ext uri="{9D8B030D-6E8A-4147-A177-3AD203B41FA5}">
                      <a16:colId xmlns:a16="http://schemas.microsoft.com/office/drawing/2014/main" val="20005"/>
                    </a:ext>
                  </a:extLst>
                </a:gridCol>
                <a:gridCol w="957262">
                  <a:extLst>
                    <a:ext uri="{9D8B030D-6E8A-4147-A177-3AD203B41FA5}">
                      <a16:colId xmlns:a16="http://schemas.microsoft.com/office/drawing/2014/main" val="20006"/>
                    </a:ext>
                  </a:extLst>
                </a:gridCol>
              </a:tblGrid>
              <a:tr h="417513">
                <a:tc gridSpan="7">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乙城市家庭对住房状况评价的频数分布</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C747B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17513">
                <a:tc rowSpan="3">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回答类别</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gridSpan="6">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乙城市</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415925">
                <a:tc vMerge="1">
                  <a:txBody>
                    <a:bodyPr/>
                    <a:lstStyle/>
                    <a:p>
                      <a:endParaRPr lang="zh-CN" altLang="en-US"/>
                    </a:p>
                  </a:txBody>
                  <a:tcPr/>
                </a:tc>
                <a:tc rowSpan="2">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户数</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户</a:t>
                      </a: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rowSpan="2">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百分比</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gridSpan="2">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向上累积 </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hMerge="1">
                  <a:txBody>
                    <a:bodyPr/>
                    <a:lstStyle/>
                    <a:p>
                      <a:endParaRPr lang="zh-CN" altLang="en-US"/>
                    </a:p>
                  </a:txBody>
                  <a:tcPr/>
                </a:tc>
                <a:tc gridSpan="2">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向下累积 </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hMerge="1">
                  <a:txBody>
                    <a:bodyPr/>
                    <a:lstStyle/>
                    <a:p>
                      <a:endParaRPr lang="zh-CN" altLang="en-US"/>
                    </a:p>
                  </a:txBody>
                  <a:tcPr/>
                </a:tc>
                <a:extLst>
                  <a:ext uri="{0D108BD9-81ED-4DB2-BD59-A6C34878D82A}">
                    <a16:rowId xmlns:a16="http://schemas.microsoft.com/office/drawing/2014/main" val="10002"/>
                  </a:ext>
                </a:extLst>
              </a:tr>
              <a:tr h="82708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户数</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户</a:t>
                      </a: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百分比</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户数</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户</a:t>
                      </a: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百分比</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extLst>
                  <a:ext uri="{0D108BD9-81ED-4DB2-BD59-A6C34878D82A}">
                    <a16:rowId xmlns:a16="http://schemas.microsoft.com/office/drawing/2014/main" val="10003"/>
                  </a:ext>
                </a:extLst>
              </a:tr>
              <a:tr h="1912937">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  </a:t>
                      </a: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非常不满意</a:t>
                      </a:r>
                      <a:endPar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  </a:t>
                      </a: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不满意</a:t>
                      </a:r>
                      <a:endPar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  </a:t>
                      </a: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一般</a:t>
                      </a:r>
                      <a:endPar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  </a:t>
                      </a: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满意</a:t>
                      </a:r>
                      <a:endPar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  </a:t>
                      </a: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非常满意</a:t>
                      </a:r>
                      <a:endPar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EC674"/>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21</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99</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78</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64</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38</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  7.0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33.0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26.0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21.3</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12.7</a:t>
                      </a:r>
                      <a:endPar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  21</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120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198</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262</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300</a:t>
                      </a:r>
                      <a:endPar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    7.0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  40.0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  66.0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  87.3</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100.0</a:t>
                      </a:r>
                      <a:endPar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300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279</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180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102</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  38</a:t>
                      </a:r>
                      <a:endPar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100.0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  93.0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  60.0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  34.0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  12.7</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0BFFF9"/>
                    </a:solidFill>
                  </a:tcPr>
                </a:tc>
                <a:extLst>
                  <a:ext uri="{0D108BD9-81ED-4DB2-BD59-A6C34878D82A}">
                    <a16:rowId xmlns:a16="http://schemas.microsoft.com/office/drawing/2014/main" val="10004"/>
                  </a:ext>
                </a:extLst>
              </a:tr>
              <a:tr h="428625">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合计</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300</a:t>
                      </a:r>
                      <a:endPar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rPr>
                        <a:t>100.0</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bg2"/>
                          </a:solidFill>
                          <a:effectLst/>
                          <a:latin typeface="Arial" panose="020B0604020202020204" pitchFamily="34" charset="0"/>
                          <a:ea typeface="宋体" panose="02010600030101010101" pitchFamily="2" charset="-122"/>
                        </a:rPr>
                        <a:t>—</a:t>
                      </a:r>
                    </a:p>
                  </a:txBody>
                  <a:tcPr anchor="ctr" horzOverflow="overflow">
                    <a:lnL w="12700" cap="flat" cmpd="sng" algn="ctr">
                      <a:solidFill>
                        <a:srgbClr val="C747B2"/>
                      </a:solidFill>
                      <a:prstDash val="solid"/>
                      <a:round/>
                      <a:headEnd type="none" w="med" len="med"/>
                      <a:tailEnd type="none" w="med" len="med"/>
                    </a:lnL>
                    <a:lnR w="12700" cap="flat" cmpd="sng" algn="ctr">
                      <a:solidFill>
                        <a:srgbClr val="C747B2"/>
                      </a:solidFill>
                      <a:prstDash val="solid"/>
                      <a:round/>
                      <a:headEnd type="none" w="med" len="med"/>
                      <a:tailEnd type="none" w="med" len="med"/>
                    </a:lnR>
                    <a:lnT w="12700" cap="flat" cmpd="sng" algn="ctr">
                      <a:solidFill>
                        <a:srgbClr val="C747B2"/>
                      </a:solidFill>
                      <a:prstDash val="solid"/>
                      <a:round/>
                      <a:headEnd type="none" w="med" len="med"/>
                      <a:tailEnd type="none" w="med" len="med"/>
                    </a:lnT>
                    <a:lnB w="12700" cap="flat" cmpd="sng" algn="ctr">
                      <a:solidFill>
                        <a:srgbClr val="C747B2"/>
                      </a:solidFill>
                      <a:prstDash val="solid"/>
                      <a:round/>
                      <a:headEnd type="none" w="med" len="med"/>
                      <a:tailEnd type="none" w="med" len="med"/>
                    </a:lnB>
                    <a:lnTlToBr>
                      <a:noFill/>
                    </a:lnTlToBr>
                    <a:lnBlToTr>
                      <a:noFill/>
                    </a:lnBlToTr>
                    <a:solidFill>
                      <a:srgbClr val="FFFF9B"/>
                    </a:solidFill>
                  </a:tcPr>
                </a:tc>
                <a:extLst>
                  <a:ext uri="{0D108BD9-81ED-4DB2-BD59-A6C34878D82A}">
                    <a16:rowId xmlns:a16="http://schemas.microsoft.com/office/drawing/2014/main" val="10005"/>
                  </a:ext>
                </a:extLst>
              </a:tr>
            </a:tbl>
          </a:graphicData>
        </a:graphic>
      </p:graphicFrame>
      <p:pic>
        <p:nvPicPr>
          <p:cNvPr id="66604" name="Picture 295" descr="PE03254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505200"/>
            <a:ext cx="2133600" cy="271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211"/>
          <p:cNvSpPr>
            <a:spLocks noChangeArrowheads="1"/>
          </p:cNvSpPr>
          <p:nvPr/>
        </p:nvSpPr>
        <p:spPr bwMode="auto">
          <a:xfrm>
            <a:off x="0" y="1628775"/>
            <a:ext cx="9144000" cy="5229225"/>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lgn="ctr">
              <a:spcBef>
                <a:spcPct val="0"/>
              </a:spcBef>
            </a:pPr>
            <a:endParaRPr lang="zh-CN" altLang="zh-CN" sz="6000">
              <a:solidFill>
                <a:schemeClr val="tx1"/>
              </a:solidFill>
            </a:endParaRPr>
          </a:p>
        </p:txBody>
      </p:sp>
      <p:sp>
        <p:nvSpPr>
          <p:cNvPr id="304130" name="Rectangle 2"/>
          <p:cNvSpPr>
            <a:spLocks noGrp="1" noChangeArrowheads="1"/>
          </p:cNvSpPr>
          <p:nvPr>
            <p:ph type="title"/>
          </p:nvPr>
        </p:nvSpPr>
        <p:spPr>
          <a:xfrm>
            <a:off x="1080898" y="205652"/>
            <a:ext cx="7010400" cy="1143000"/>
          </a:xfrm>
        </p:spPr>
        <p:txBody>
          <a:bodyPr/>
          <a:lstStyle/>
          <a:p>
            <a:pPr>
              <a:defRPr/>
            </a:pPr>
            <a:r>
              <a:rPr lang="zh-CN" altLang="en-US" sz="3400" dirty="0">
                <a:solidFill>
                  <a:schemeClr val="bg2"/>
                </a:solidFill>
                <a:latin typeface="Arial" panose="020B0604020202020204" pitchFamily="34" charset="0"/>
              </a:rPr>
              <a:t>顺序数据的图示</a:t>
            </a:r>
            <a:r>
              <a:rPr lang="en-US" altLang="zh-CN" sz="3400" dirty="0">
                <a:solidFill>
                  <a:schemeClr val="bg2"/>
                </a:solidFill>
                <a:latin typeface="Arial" panose="020B0604020202020204" pitchFamily="34" charset="0"/>
              </a:rPr>
              <a:t>—</a:t>
            </a:r>
            <a:r>
              <a:rPr lang="zh-CN" altLang="en-US" sz="3400" dirty="0">
                <a:solidFill>
                  <a:schemeClr val="bg2"/>
                </a:solidFill>
                <a:latin typeface="Arial" panose="020B0604020202020204" pitchFamily="34" charset="0"/>
              </a:rPr>
              <a:t>累计频数分布图</a:t>
            </a:r>
            <a:br>
              <a:rPr lang="zh-CN" altLang="en-US" sz="3400" dirty="0">
                <a:solidFill>
                  <a:schemeClr val="bg2"/>
                </a:solidFill>
                <a:latin typeface="Arial" panose="020B0604020202020204" pitchFamily="34" charset="0"/>
              </a:rPr>
            </a:br>
            <a:r>
              <a:rPr lang="zh-CN" altLang="en-US" sz="3400" dirty="0">
                <a:solidFill>
                  <a:schemeClr val="bg2"/>
                </a:solidFill>
                <a:latin typeface="Arial" panose="020B0604020202020204" pitchFamily="34" charset="0"/>
              </a:rPr>
              <a:t> </a:t>
            </a:r>
            <a:r>
              <a:rPr lang="en-US" altLang="zh-CN" sz="3600" dirty="0">
                <a:solidFill>
                  <a:schemeClr val="bg2"/>
                </a:solidFill>
                <a:latin typeface="Arial" panose="020B0604020202020204" pitchFamily="34" charset="0"/>
              </a:rPr>
              <a:t>(</a:t>
            </a:r>
            <a:r>
              <a:rPr lang="zh-CN" altLang="en-US" sz="3600" dirty="0">
                <a:solidFill>
                  <a:schemeClr val="bg2"/>
                </a:solidFill>
                <a:latin typeface="Arial" panose="020B0604020202020204" pitchFamily="34" charset="0"/>
              </a:rPr>
              <a:t>例题分析</a:t>
            </a:r>
            <a:r>
              <a:rPr lang="en-US" altLang="zh-CN" sz="3600" dirty="0">
                <a:solidFill>
                  <a:schemeClr val="bg2"/>
                </a:solidFill>
                <a:latin typeface="Arial" panose="020B0604020202020204" pitchFamily="34" charset="0"/>
              </a:rPr>
              <a:t>)</a:t>
            </a:r>
          </a:p>
        </p:txBody>
      </p:sp>
      <p:grpSp>
        <p:nvGrpSpPr>
          <p:cNvPr id="68612" name="Group 204"/>
          <p:cNvGrpSpPr>
            <a:grpSpLocks/>
          </p:cNvGrpSpPr>
          <p:nvPr/>
        </p:nvGrpSpPr>
        <p:grpSpPr bwMode="auto">
          <a:xfrm>
            <a:off x="228600" y="1954213"/>
            <a:ext cx="4454525" cy="4200525"/>
            <a:chOff x="58" y="1264"/>
            <a:chExt cx="2812" cy="2458"/>
          </a:xfrm>
        </p:grpSpPr>
        <p:sp>
          <p:nvSpPr>
            <p:cNvPr id="68676" name="Rectangle 77"/>
            <p:cNvSpPr>
              <a:spLocks noChangeArrowheads="1"/>
            </p:cNvSpPr>
            <p:nvPr/>
          </p:nvSpPr>
          <p:spPr bwMode="auto">
            <a:xfrm>
              <a:off x="58" y="1264"/>
              <a:ext cx="2812" cy="2128"/>
            </a:xfrm>
            <a:prstGeom prst="rect">
              <a:avLst/>
            </a:prstGeom>
            <a:solidFill>
              <a:srgbClr val="FF8080"/>
            </a:solidFill>
            <a:ln w="0">
              <a:solidFill>
                <a:srgbClr val="000000"/>
              </a:solidFill>
              <a:miter lim="800000"/>
              <a:headEnd/>
              <a:tailEnd/>
            </a:ln>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68677" name="Rectangle 78"/>
            <p:cNvSpPr>
              <a:spLocks noChangeArrowheads="1"/>
            </p:cNvSpPr>
            <p:nvPr/>
          </p:nvSpPr>
          <p:spPr bwMode="auto">
            <a:xfrm>
              <a:off x="683" y="1392"/>
              <a:ext cx="1967" cy="1308"/>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68678" name="Line 79"/>
            <p:cNvSpPr>
              <a:spLocks noChangeShapeType="1"/>
            </p:cNvSpPr>
            <p:nvPr/>
          </p:nvSpPr>
          <p:spPr bwMode="auto">
            <a:xfrm>
              <a:off x="683" y="2379"/>
              <a:ext cx="1967" cy="1"/>
            </a:xfrm>
            <a:prstGeom prst="line">
              <a:avLst/>
            </a:prstGeom>
            <a:noFill/>
            <a:ln w="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79" name="Line 80"/>
            <p:cNvSpPr>
              <a:spLocks noChangeShapeType="1"/>
            </p:cNvSpPr>
            <p:nvPr/>
          </p:nvSpPr>
          <p:spPr bwMode="auto">
            <a:xfrm>
              <a:off x="683" y="2046"/>
              <a:ext cx="1967" cy="1"/>
            </a:xfrm>
            <a:prstGeom prst="line">
              <a:avLst/>
            </a:prstGeom>
            <a:noFill/>
            <a:ln w="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80" name="Line 81"/>
            <p:cNvSpPr>
              <a:spLocks noChangeShapeType="1"/>
            </p:cNvSpPr>
            <p:nvPr/>
          </p:nvSpPr>
          <p:spPr bwMode="auto">
            <a:xfrm>
              <a:off x="683" y="1726"/>
              <a:ext cx="1967" cy="1"/>
            </a:xfrm>
            <a:prstGeom prst="line">
              <a:avLst/>
            </a:prstGeom>
            <a:noFill/>
            <a:ln w="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81" name="Line 82"/>
            <p:cNvSpPr>
              <a:spLocks noChangeShapeType="1"/>
            </p:cNvSpPr>
            <p:nvPr/>
          </p:nvSpPr>
          <p:spPr bwMode="auto">
            <a:xfrm>
              <a:off x="683" y="1392"/>
              <a:ext cx="1967" cy="1"/>
            </a:xfrm>
            <a:prstGeom prst="line">
              <a:avLst/>
            </a:prstGeom>
            <a:noFill/>
            <a:ln w="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82" name="Rectangle 83"/>
            <p:cNvSpPr>
              <a:spLocks noChangeArrowheads="1"/>
            </p:cNvSpPr>
            <p:nvPr/>
          </p:nvSpPr>
          <p:spPr bwMode="auto">
            <a:xfrm>
              <a:off x="683" y="1392"/>
              <a:ext cx="1967" cy="1308"/>
            </a:xfrm>
            <a:prstGeom prst="rect">
              <a:avLst/>
            </a:prstGeom>
            <a:noFill/>
            <a:ln w="19050">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68683" name="Line 84"/>
            <p:cNvSpPr>
              <a:spLocks noChangeShapeType="1"/>
            </p:cNvSpPr>
            <p:nvPr/>
          </p:nvSpPr>
          <p:spPr bwMode="auto">
            <a:xfrm>
              <a:off x="683" y="1392"/>
              <a:ext cx="1" cy="130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84" name="Line 85"/>
            <p:cNvSpPr>
              <a:spLocks noChangeShapeType="1"/>
            </p:cNvSpPr>
            <p:nvPr/>
          </p:nvSpPr>
          <p:spPr bwMode="auto">
            <a:xfrm>
              <a:off x="683" y="2700"/>
              <a:ext cx="3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85" name="Line 86"/>
            <p:cNvSpPr>
              <a:spLocks noChangeShapeType="1"/>
            </p:cNvSpPr>
            <p:nvPr/>
          </p:nvSpPr>
          <p:spPr bwMode="auto">
            <a:xfrm>
              <a:off x="683" y="2379"/>
              <a:ext cx="3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86" name="Line 87"/>
            <p:cNvSpPr>
              <a:spLocks noChangeShapeType="1"/>
            </p:cNvSpPr>
            <p:nvPr/>
          </p:nvSpPr>
          <p:spPr bwMode="auto">
            <a:xfrm>
              <a:off x="683" y="2046"/>
              <a:ext cx="3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87" name="Line 88"/>
            <p:cNvSpPr>
              <a:spLocks noChangeShapeType="1"/>
            </p:cNvSpPr>
            <p:nvPr/>
          </p:nvSpPr>
          <p:spPr bwMode="auto">
            <a:xfrm>
              <a:off x="683" y="1726"/>
              <a:ext cx="3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88" name="Line 89"/>
            <p:cNvSpPr>
              <a:spLocks noChangeShapeType="1"/>
            </p:cNvSpPr>
            <p:nvPr/>
          </p:nvSpPr>
          <p:spPr bwMode="auto">
            <a:xfrm>
              <a:off x="683" y="1392"/>
              <a:ext cx="3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89" name="Line 90"/>
            <p:cNvSpPr>
              <a:spLocks noChangeShapeType="1"/>
            </p:cNvSpPr>
            <p:nvPr/>
          </p:nvSpPr>
          <p:spPr bwMode="auto">
            <a:xfrm>
              <a:off x="683" y="2700"/>
              <a:ext cx="196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90" name="Line 91"/>
            <p:cNvSpPr>
              <a:spLocks noChangeShapeType="1"/>
            </p:cNvSpPr>
            <p:nvPr/>
          </p:nvSpPr>
          <p:spPr bwMode="auto">
            <a:xfrm flipV="1">
              <a:off x="683" y="2661"/>
              <a:ext cx="1" cy="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91" name="Line 92"/>
            <p:cNvSpPr>
              <a:spLocks noChangeShapeType="1"/>
            </p:cNvSpPr>
            <p:nvPr/>
          </p:nvSpPr>
          <p:spPr bwMode="auto">
            <a:xfrm flipV="1">
              <a:off x="1180" y="2661"/>
              <a:ext cx="1" cy="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92" name="Line 93"/>
            <p:cNvSpPr>
              <a:spLocks noChangeShapeType="1"/>
            </p:cNvSpPr>
            <p:nvPr/>
          </p:nvSpPr>
          <p:spPr bwMode="auto">
            <a:xfrm flipV="1">
              <a:off x="1667" y="2661"/>
              <a:ext cx="1" cy="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93" name="Line 94"/>
            <p:cNvSpPr>
              <a:spLocks noChangeShapeType="1"/>
            </p:cNvSpPr>
            <p:nvPr/>
          </p:nvSpPr>
          <p:spPr bwMode="auto">
            <a:xfrm flipV="1">
              <a:off x="2164" y="2661"/>
              <a:ext cx="1" cy="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94" name="Line 95"/>
            <p:cNvSpPr>
              <a:spLocks noChangeShapeType="1"/>
            </p:cNvSpPr>
            <p:nvPr/>
          </p:nvSpPr>
          <p:spPr bwMode="auto">
            <a:xfrm flipV="1">
              <a:off x="2650" y="2661"/>
              <a:ext cx="1" cy="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95" name="Line 96"/>
            <p:cNvSpPr>
              <a:spLocks noChangeShapeType="1"/>
            </p:cNvSpPr>
            <p:nvPr/>
          </p:nvSpPr>
          <p:spPr bwMode="auto">
            <a:xfrm flipV="1">
              <a:off x="683" y="2264"/>
              <a:ext cx="497" cy="359"/>
            </a:xfrm>
            <a:prstGeom prst="line">
              <a:avLst/>
            </a:prstGeom>
            <a:noFill/>
            <a:ln w="36513">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96" name="Line 97"/>
            <p:cNvSpPr>
              <a:spLocks noChangeShapeType="1"/>
            </p:cNvSpPr>
            <p:nvPr/>
          </p:nvSpPr>
          <p:spPr bwMode="auto">
            <a:xfrm flipV="1">
              <a:off x="1180" y="1969"/>
              <a:ext cx="487" cy="295"/>
            </a:xfrm>
            <a:prstGeom prst="line">
              <a:avLst/>
            </a:prstGeom>
            <a:noFill/>
            <a:ln w="36513">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97" name="Line 98"/>
            <p:cNvSpPr>
              <a:spLocks noChangeShapeType="1"/>
            </p:cNvSpPr>
            <p:nvPr/>
          </p:nvSpPr>
          <p:spPr bwMode="auto">
            <a:xfrm flipV="1">
              <a:off x="1667" y="1815"/>
              <a:ext cx="497" cy="154"/>
            </a:xfrm>
            <a:prstGeom prst="line">
              <a:avLst/>
            </a:prstGeom>
            <a:noFill/>
            <a:ln w="36513">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98" name="Line 99"/>
            <p:cNvSpPr>
              <a:spLocks noChangeShapeType="1"/>
            </p:cNvSpPr>
            <p:nvPr/>
          </p:nvSpPr>
          <p:spPr bwMode="auto">
            <a:xfrm flipV="1">
              <a:off x="2164" y="1726"/>
              <a:ext cx="486" cy="89"/>
            </a:xfrm>
            <a:prstGeom prst="line">
              <a:avLst/>
            </a:prstGeom>
            <a:noFill/>
            <a:ln w="36513">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99" name="Oval 100"/>
            <p:cNvSpPr>
              <a:spLocks noChangeArrowheads="1"/>
            </p:cNvSpPr>
            <p:nvPr/>
          </p:nvSpPr>
          <p:spPr bwMode="auto">
            <a:xfrm>
              <a:off x="648" y="2584"/>
              <a:ext cx="58" cy="64"/>
            </a:xfrm>
            <a:prstGeom prst="ellipse">
              <a:avLst/>
            </a:prstGeom>
            <a:solidFill>
              <a:srgbClr val="FFFF00"/>
            </a:solidFill>
            <a:ln w="19050">
              <a:solidFill>
                <a:srgbClr val="FF0000"/>
              </a:solidFill>
              <a:round/>
              <a:headEnd/>
              <a:tailEnd/>
            </a:ln>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68700" name="Oval 101"/>
            <p:cNvSpPr>
              <a:spLocks noChangeArrowheads="1"/>
            </p:cNvSpPr>
            <p:nvPr/>
          </p:nvSpPr>
          <p:spPr bwMode="auto">
            <a:xfrm>
              <a:off x="1146" y="2225"/>
              <a:ext cx="58" cy="65"/>
            </a:xfrm>
            <a:prstGeom prst="ellipse">
              <a:avLst/>
            </a:prstGeom>
            <a:solidFill>
              <a:srgbClr val="FFFF00"/>
            </a:solidFill>
            <a:ln w="19050">
              <a:solidFill>
                <a:srgbClr val="FF0000"/>
              </a:solidFill>
              <a:round/>
              <a:headEnd/>
              <a:tailEnd/>
            </a:ln>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68701" name="Oval 102"/>
            <p:cNvSpPr>
              <a:spLocks noChangeArrowheads="1"/>
            </p:cNvSpPr>
            <p:nvPr/>
          </p:nvSpPr>
          <p:spPr bwMode="auto">
            <a:xfrm>
              <a:off x="1632" y="1931"/>
              <a:ext cx="58" cy="64"/>
            </a:xfrm>
            <a:prstGeom prst="ellipse">
              <a:avLst/>
            </a:prstGeom>
            <a:solidFill>
              <a:srgbClr val="FFFF00"/>
            </a:solidFill>
            <a:ln w="19050">
              <a:solidFill>
                <a:srgbClr val="FF0000"/>
              </a:solidFill>
              <a:round/>
              <a:headEnd/>
              <a:tailEnd/>
            </a:ln>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68702" name="Oval 103"/>
            <p:cNvSpPr>
              <a:spLocks noChangeArrowheads="1"/>
            </p:cNvSpPr>
            <p:nvPr/>
          </p:nvSpPr>
          <p:spPr bwMode="auto">
            <a:xfrm>
              <a:off x="2129" y="1777"/>
              <a:ext cx="58" cy="64"/>
            </a:xfrm>
            <a:prstGeom prst="ellipse">
              <a:avLst/>
            </a:prstGeom>
            <a:solidFill>
              <a:srgbClr val="FFFF00"/>
            </a:solidFill>
            <a:ln w="19050">
              <a:solidFill>
                <a:srgbClr val="FF0000"/>
              </a:solidFill>
              <a:round/>
              <a:headEnd/>
              <a:tailEnd/>
            </a:ln>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68703" name="Oval 104"/>
            <p:cNvSpPr>
              <a:spLocks noChangeArrowheads="1"/>
            </p:cNvSpPr>
            <p:nvPr/>
          </p:nvSpPr>
          <p:spPr bwMode="auto">
            <a:xfrm>
              <a:off x="2616" y="1687"/>
              <a:ext cx="57" cy="64"/>
            </a:xfrm>
            <a:prstGeom prst="ellipse">
              <a:avLst/>
            </a:prstGeom>
            <a:solidFill>
              <a:srgbClr val="FFFF00"/>
            </a:solidFill>
            <a:ln w="19050">
              <a:solidFill>
                <a:srgbClr val="FF0000"/>
              </a:solidFill>
              <a:round/>
              <a:headEnd/>
              <a:tailEnd/>
            </a:ln>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68704" name="Rectangle 105"/>
            <p:cNvSpPr>
              <a:spLocks noChangeArrowheads="1"/>
            </p:cNvSpPr>
            <p:nvPr/>
          </p:nvSpPr>
          <p:spPr bwMode="auto">
            <a:xfrm>
              <a:off x="786" y="2533"/>
              <a:ext cx="14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en-US" altLang="zh-CN" sz="1800" b="1">
                  <a:solidFill>
                    <a:srgbClr val="000000"/>
                  </a:solidFill>
                  <a:latin typeface="Times New Roman" panose="02020603050405020304" pitchFamily="18" charset="0"/>
                </a:rPr>
                <a:t>24</a:t>
              </a:r>
              <a:endParaRPr lang="en-US" altLang="zh-CN" sz="6000">
                <a:solidFill>
                  <a:schemeClr val="tx1"/>
                </a:solidFill>
              </a:endParaRPr>
            </a:p>
          </p:txBody>
        </p:sp>
        <p:sp>
          <p:nvSpPr>
            <p:cNvPr id="68705" name="Rectangle 106"/>
            <p:cNvSpPr>
              <a:spLocks noChangeArrowheads="1"/>
            </p:cNvSpPr>
            <p:nvPr/>
          </p:nvSpPr>
          <p:spPr bwMode="auto">
            <a:xfrm>
              <a:off x="2419" y="1764"/>
              <a:ext cx="216"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en-US" altLang="zh-CN" sz="1800" b="1">
                  <a:solidFill>
                    <a:srgbClr val="000000"/>
                  </a:solidFill>
                  <a:latin typeface="Times New Roman" panose="02020603050405020304" pitchFamily="18" charset="0"/>
                </a:rPr>
                <a:t>300</a:t>
              </a:r>
              <a:endParaRPr lang="en-US" altLang="zh-CN" sz="6000">
                <a:solidFill>
                  <a:schemeClr val="tx1"/>
                </a:solidFill>
              </a:endParaRPr>
            </a:p>
          </p:txBody>
        </p:sp>
        <p:sp>
          <p:nvSpPr>
            <p:cNvPr id="68706" name="Rectangle 107"/>
            <p:cNvSpPr>
              <a:spLocks noChangeArrowheads="1"/>
            </p:cNvSpPr>
            <p:nvPr/>
          </p:nvSpPr>
          <p:spPr bwMode="auto">
            <a:xfrm>
              <a:off x="1204" y="2238"/>
              <a:ext cx="217"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en-US" altLang="zh-CN" sz="1800" b="1">
                  <a:solidFill>
                    <a:srgbClr val="000000"/>
                  </a:solidFill>
                  <a:latin typeface="Times New Roman" panose="02020603050405020304" pitchFamily="18" charset="0"/>
                </a:rPr>
                <a:t>132</a:t>
              </a:r>
              <a:endParaRPr lang="en-US" altLang="zh-CN" sz="6000">
                <a:solidFill>
                  <a:schemeClr val="tx1"/>
                </a:solidFill>
              </a:endParaRPr>
            </a:p>
          </p:txBody>
        </p:sp>
        <p:sp>
          <p:nvSpPr>
            <p:cNvPr id="68707" name="Rectangle 108"/>
            <p:cNvSpPr>
              <a:spLocks noChangeArrowheads="1"/>
            </p:cNvSpPr>
            <p:nvPr/>
          </p:nvSpPr>
          <p:spPr bwMode="auto">
            <a:xfrm>
              <a:off x="1747" y="1892"/>
              <a:ext cx="21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en-US" altLang="zh-CN" sz="1800" b="1">
                  <a:solidFill>
                    <a:srgbClr val="000000"/>
                  </a:solidFill>
                  <a:latin typeface="Times New Roman" panose="02020603050405020304" pitchFamily="18" charset="0"/>
                </a:rPr>
                <a:t>225</a:t>
              </a:r>
              <a:endParaRPr lang="en-US" altLang="zh-CN" sz="6000">
                <a:solidFill>
                  <a:schemeClr val="tx1"/>
                </a:solidFill>
              </a:endParaRPr>
            </a:p>
          </p:txBody>
        </p:sp>
        <p:sp>
          <p:nvSpPr>
            <p:cNvPr id="68708" name="Rectangle 109"/>
            <p:cNvSpPr>
              <a:spLocks noChangeArrowheads="1"/>
            </p:cNvSpPr>
            <p:nvPr/>
          </p:nvSpPr>
          <p:spPr bwMode="auto">
            <a:xfrm>
              <a:off x="2164" y="1828"/>
              <a:ext cx="217"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en-US" altLang="zh-CN" sz="1800" b="1">
                  <a:solidFill>
                    <a:srgbClr val="000000"/>
                  </a:solidFill>
                  <a:latin typeface="Times New Roman" panose="02020603050405020304" pitchFamily="18" charset="0"/>
                </a:rPr>
                <a:t>270</a:t>
              </a:r>
              <a:endParaRPr lang="en-US" altLang="zh-CN" sz="6000">
                <a:solidFill>
                  <a:schemeClr val="tx1"/>
                </a:solidFill>
              </a:endParaRPr>
            </a:p>
          </p:txBody>
        </p:sp>
        <p:sp>
          <p:nvSpPr>
            <p:cNvPr id="68709" name="Rectangle 110"/>
            <p:cNvSpPr>
              <a:spLocks noChangeArrowheads="1"/>
            </p:cNvSpPr>
            <p:nvPr/>
          </p:nvSpPr>
          <p:spPr bwMode="auto">
            <a:xfrm>
              <a:off x="521" y="2610"/>
              <a:ext cx="72"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en-US" altLang="zh-CN" sz="1800">
                  <a:solidFill>
                    <a:srgbClr val="000000"/>
                  </a:solidFill>
                  <a:latin typeface="Times New Roman" panose="02020603050405020304" pitchFamily="18" charset="0"/>
                </a:rPr>
                <a:t>0</a:t>
              </a:r>
              <a:endParaRPr lang="en-US" altLang="zh-CN" sz="6000">
                <a:solidFill>
                  <a:schemeClr val="tx1"/>
                </a:solidFill>
              </a:endParaRPr>
            </a:p>
          </p:txBody>
        </p:sp>
        <p:sp>
          <p:nvSpPr>
            <p:cNvPr id="68710" name="Rectangle 111"/>
            <p:cNvSpPr>
              <a:spLocks noChangeArrowheads="1"/>
            </p:cNvSpPr>
            <p:nvPr/>
          </p:nvSpPr>
          <p:spPr bwMode="auto">
            <a:xfrm>
              <a:off x="382" y="2290"/>
              <a:ext cx="216"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en-US" altLang="zh-CN" sz="1800">
                  <a:solidFill>
                    <a:srgbClr val="000000"/>
                  </a:solidFill>
                  <a:latin typeface="Times New Roman" panose="02020603050405020304" pitchFamily="18" charset="0"/>
                </a:rPr>
                <a:t>100</a:t>
              </a:r>
              <a:endParaRPr lang="en-US" altLang="zh-CN" sz="6000">
                <a:solidFill>
                  <a:schemeClr val="tx1"/>
                </a:solidFill>
              </a:endParaRPr>
            </a:p>
          </p:txBody>
        </p:sp>
        <p:sp>
          <p:nvSpPr>
            <p:cNvPr id="68711" name="Rectangle 112"/>
            <p:cNvSpPr>
              <a:spLocks noChangeArrowheads="1"/>
            </p:cNvSpPr>
            <p:nvPr/>
          </p:nvSpPr>
          <p:spPr bwMode="auto">
            <a:xfrm>
              <a:off x="382" y="1956"/>
              <a:ext cx="21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en-US" altLang="zh-CN" sz="1800">
                  <a:solidFill>
                    <a:srgbClr val="000000"/>
                  </a:solidFill>
                  <a:latin typeface="Times New Roman" panose="02020603050405020304" pitchFamily="18" charset="0"/>
                </a:rPr>
                <a:t>200</a:t>
              </a:r>
              <a:endParaRPr lang="en-US" altLang="zh-CN" sz="6000">
                <a:solidFill>
                  <a:schemeClr val="tx1"/>
                </a:solidFill>
              </a:endParaRPr>
            </a:p>
          </p:txBody>
        </p:sp>
        <p:sp>
          <p:nvSpPr>
            <p:cNvPr id="68712" name="Rectangle 113"/>
            <p:cNvSpPr>
              <a:spLocks noChangeArrowheads="1"/>
            </p:cNvSpPr>
            <p:nvPr/>
          </p:nvSpPr>
          <p:spPr bwMode="auto">
            <a:xfrm>
              <a:off x="382" y="1636"/>
              <a:ext cx="216"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en-US" altLang="zh-CN" sz="1800">
                  <a:solidFill>
                    <a:srgbClr val="000000"/>
                  </a:solidFill>
                  <a:latin typeface="Times New Roman" panose="02020603050405020304" pitchFamily="18" charset="0"/>
                </a:rPr>
                <a:t>300</a:t>
              </a:r>
              <a:endParaRPr lang="en-US" altLang="zh-CN" sz="6000">
                <a:solidFill>
                  <a:schemeClr val="tx1"/>
                </a:solidFill>
              </a:endParaRPr>
            </a:p>
          </p:txBody>
        </p:sp>
        <p:sp>
          <p:nvSpPr>
            <p:cNvPr id="68713" name="Rectangle 114"/>
            <p:cNvSpPr>
              <a:spLocks noChangeArrowheads="1"/>
            </p:cNvSpPr>
            <p:nvPr/>
          </p:nvSpPr>
          <p:spPr bwMode="auto">
            <a:xfrm>
              <a:off x="382" y="1303"/>
              <a:ext cx="21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en-US" altLang="zh-CN" sz="1800">
                  <a:solidFill>
                    <a:srgbClr val="000000"/>
                  </a:solidFill>
                  <a:latin typeface="Times New Roman" panose="02020603050405020304" pitchFamily="18" charset="0"/>
                </a:rPr>
                <a:t>400</a:t>
              </a:r>
              <a:endParaRPr lang="en-US" altLang="zh-CN" sz="6000">
                <a:solidFill>
                  <a:schemeClr val="tx1"/>
                </a:solidFill>
              </a:endParaRPr>
            </a:p>
          </p:txBody>
        </p:sp>
        <p:sp>
          <p:nvSpPr>
            <p:cNvPr id="68714" name="Rectangle 115"/>
            <p:cNvSpPr>
              <a:spLocks noChangeArrowheads="1"/>
            </p:cNvSpPr>
            <p:nvPr/>
          </p:nvSpPr>
          <p:spPr bwMode="auto">
            <a:xfrm>
              <a:off x="544" y="2815"/>
              <a:ext cx="3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en-US" altLang="zh-CN" sz="1800">
                  <a:solidFill>
                    <a:srgbClr val="000000"/>
                  </a:solidFill>
                  <a:latin typeface="Times New Roman" panose="02020603050405020304" pitchFamily="18" charset="0"/>
                </a:rPr>
                <a:t> </a:t>
              </a:r>
              <a:endParaRPr lang="en-US" altLang="zh-CN" sz="6000">
                <a:solidFill>
                  <a:schemeClr val="tx1"/>
                </a:solidFill>
              </a:endParaRPr>
            </a:p>
          </p:txBody>
        </p:sp>
        <p:sp>
          <p:nvSpPr>
            <p:cNvPr id="68715" name="Rectangle 116"/>
            <p:cNvSpPr>
              <a:spLocks noChangeArrowheads="1"/>
            </p:cNvSpPr>
            <p:nvPr/>
          </p:nvSpPr>
          <p:spPr bwMode="auto">
            <a:xfrm>
              <a:off x="579" y="2841"/>
              <a:ext cx="289"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zh-CN" altLang="en-US" sz="1800">
                  <a:solidFill>
                    <a:srgbClr val="000000"/>
                  </a:solidFill>
                  <a:latin typeface="宋体" panose="02010600030101010101" pitchFamily="2" charset="-122"/>
                </a:rPr>
                <a:t>非常</a:t>
              </a:r>
              <a:endParaRPr lang="zh-CN" altLang="en-US" sz="6000">
                <a:solidFill>
                  <a:schemeClr val="tx1"/>
                </a:solidFill>
              </a:endParaRPr>
            </a:p>
          </p:txBody>
        </p:sp>
        <p:sp>
          <p:nvSpPr>
            <p:cNvPr id="68716" name="Rectangle 117"/>
            <p:cNvSpPr>
              <a:spLocks noChangeArrowheads="1"/>
            </p:cNvSpPr>
            <p:nvPr/>
          </p:nvSpPr>
          <p:spPr bwMode="auto">
            <a:xfrm>
              <a:off x="498" y="3033"/>
              <a:ext cx="433"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zh-CN" altLang="en-US" sz="1800">
                  <a:solidFill>
                    <a:srgbClr val="000000"/>
                  </a:solidFill>
                  <a:latin typeface="宋体" panose="02010600030101010101" pitchFamily="2" charset="-122"/>
                </a:rPr>
                <a:t>不满意</a:t>
              </a:r>
              <a:endParaRPr lang="zh-CN" altLang="en-US" sz="6000">
                <a:solidFill>
                  <a:schemeClr val="tx1"/>
                </a:solidFill>
              </a:endParaRPr>
            </a:p>
          </p:txBody>
        </p:sp>
        <p:sp>
          <p:nvSpPr>
            <p:cNvPr id="68717" name="Rectangle 118"/>
            <p:cNvSpPr>
              <a:spLocks noChangeArrowheads="1"/>
            </p:cNvSpPr>
            <p:nvPr/>
          </p:nvSpPr>
          <p:spPr bwMode="auto">
            <a:xfrm>
              <a:off x="972" y="2815"/>
              <a:ext cx="3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en-US" altLang="zh-CN" sz="1800">
                  <a:solidFill>
                    <a:srgbClr val="000000"/>
                  </a:solidFill>
                  <a:latin typeface="Times New Roman" panose="02020603050405020304" pitchFamily="18" charset="0"/>
                </a:rPr>
                <a:t> </a:t>
              </a:r>
              <a:endParaRPr lang="en-US" altLang="zh-CN" sz="6000">
                <a:solidFill>
                  <a:schemeClr val="tx1"/>
                </a:solidFill>
              </a:endParaRPr>
            </a:p>
          </p:txBody>
        </p:sp>
        <p:sp>
          <p:nvSpPr>
            <p:cNvPr id="68718" name="Rectangle 119"/>
            <p:cNvSpPr>
              <a:spLocks noChangeArrowheads="1"/>
            </p:cNvSpPr>
            <p:nvPr/>
          </p:nvSpPr>
          <p:spPr bwMode="auto">
            <a:xfrm>
              <a:off x="1007" y="2841"/>
              <a:ext cx="43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zh-CN" altLang="en-US" sz="1800">
                  <a:solidFill>
                    <a:srgbClr val="000000"/>
                  </a:solidFill>
                  <a:latin typeface="宋体" panose="02010600030101010101" pitchFamily="2" charset="-122"/>
                </a:rPr>
                <a:t>不满意</a:t>
              </a:r>
              <a:endParaRPr lang="zh-CN" altLang="en-US" sz="6000">
                <a:solidFill>
                  <a:schemeClr val="tx1"/>
                </a:solidFill>
              </a:endParaRPr>
            </a:p>
          </p:txBody>
        </p:sp>
        <p:sp>
          <p:nvSpPr>
            <p:cNvPr id="68719" name="Rectangle 120"/>
            <p:cNvSpPr>
              <a:spLocks noChangeArrowheads="1"/>
            </p:cNvSpPr>
            <p:nvPr/>
          </p:nvSpPr>
          <p:spPr bwMode="auto">
            <a:xfrm>
              <a:off x="1528" y="2815"/>
              <a:ext cx="3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en-US" altLang="zh-CN" sz="1800">
                  <a:solidFill>
                    <a:srgbClr val="000000"/>
                  </a:solidFill>
                  <a:latin typeface="Times New Roman" panose="02020603050405020304" pitchFamily="18" charset="0"/>
                </a:rPr>
                <a:t> </a:t>
              </a:r>
              <a:endParaRPr lang="en-US" altLang="zh-CN" sz="6000">
                <a:solidFill>
                  <a:schemeClr val="tx1"/>
                </a:solidFill>
              </a:endParaRPr>
            </a:p>
          </p:txBody>
        </p:sp>
        <p:sp>
          <p:nvSpPr>
            <p:cNvPr id="68720" name="Rectangle 121"/>
            <p:cNvSpPr>
              <a:spLocks noChangeArrowheads="1"/>
            </p:cNvSpPr>
            <p:nvPr/>
          </p:nvSpPr>
          <p:spPr bwMode="auto">
            <a:xfrm>
              <a:off x="1563" y="2841"/>
              <a:ext cx="289"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zh-CN" altLang="en-US" sz="1800">
                  <a:solidFill>
                    <a:srgbClr val="000000"/>
                  </a:solidFill>
                  <a:latin typeface="宋体" panose="02010600030101010101" pitchFamily="2" charset="-122"/>
                </a:rPr>
                <a:t>一般</a:t>
              </a:r>
              <a:endParaRPr lang="zh-CN" altLang="en-US" sz="6000">
                <a:solidFill>
                  <a:schemeClr val="tx1"/>
                </a:solidFill>
              </a:endParaRPr>
            </a:p>
          </p:txBody>
        </p:sp>
        <p:sp>
          <p:nvSpPr>
            <p:cNvPr id="68721" name="Rectangle 122"/>
            <p:cNvSpPr>
              <a:spLocks noChangeArrowheads="1"/>
            </p:cNvSpPr>
            <p:nvPr/>
          </p:nvSpPr>
          <p:spPr bwMode="auto">
            <a:xfrm>
              <a:off x="2025" y="2815"/>
              <a:ext cx="3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en-US" altLang="zh-CN" sz="1800">
                  <a:solidFill>
                    <a:srgbClr val="000000"/>
                  </a:solidFill>
                  <a:latin typeface="Times New Roman" panose="02020603050405020304" pitchFamily="18" charset="0"/>
                </a:rPr>
                <a:t> </a:t>
              </a:r>
              <a:endParaRPr lang="en-US" altLang="zh-CN" sz="6000">
                <a:solidFill>
                  <a:schemeClr val="tx1"/>
                </a:solidFill>
              </a:endParaRPr>
            </a:p>
          </p:txBody>
        </p:sp>
        <p:sp>
          <p:nvSpPr>
            <p:cNvPr id="68722" name="Rectangle 123"/>
            <p:cNvSpPr>
              <a:spLocks noChangeArrowheads="1"/>
            </p:cNvSpPr>
            <p:nvPr/>
          </p:nvSpPr>
          <p:spPr bwMode="auto">
            <a:xfrm>
              <a:off x="2061" y="2841"/>
              <a:ext cx="289"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zh-CN" altLang="en-US" sz="1800">
                  <a:solidFill>
                    <a:srgbClr val="000000"/>
                  </a:solidFill>
                  <a:latin typeface="宋体" panose="02010600030101010101" pitchFamily="2" charset="-122"/>
                </a:rPr>
                <a:t>满意</a:t>
              </a:r>
              <a:endParaRPr lang="zh-CN" altLang="en-US" sz="6000">
                <a:solidFill>
                  <a:schemeClr val="tx1"/>
                </a:solidFill>
              </a:endParaRPr>
            </a:p>
          </p:txBody>
        </p:sp>
        <p:sp>
          <p:nvSpPr>
            <p:cNvPr id="68723" name="Rectangle 124"/>
            <p:cNvSpPr>
              <a:spLocks noChangeArrowheads="1"/>
            </p:cNvSpPr>
            <p:nvPr/>
          </p:nvSpPr>
          <p:spPr bwMode="auto">
            <a:xfrm>
              <a:off x="2511" y="2815"/>
              <a:ext cx="3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en-US" altLang="zh-CN" sz="1800">
                  <a:solidFill>
                    <a:srgbClr val="000000"/>
                  </a:solidFill>
                  <a:latin typeface="Times New Roman" panose="02020603050405020304" pitchFamily="18" charset="0"/>
                </a:rPr>
                <a:t> </a:t>
              </a:r>
              <a:endParaRPr lang="en-US" altLang="zh-CN" sz="6000">
                <a:solidFill>
                  <a:schemeClr val="tx1"/>
                </a:solidFill>
              </a:endParaRPr>
            </a:p>
          </p:txBody>
        </p:sp>
        <p:sp>
          <p:nvSpPr>
            <p:cNvPr id="68724" name="Rectangle 125"/>
            <p:cNvSpPr>
              <a:spLocks noChangeArrowheads="1"/>
            </p:cNvSpPr>
            <p:nvPr/>
          </p:nvSpPr>
          <p:spPr bwMode="auto">
            <a:xfrm>
              <a:off x="2546" y="2841"/>
              <a:ext cx="289"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zh-CN" altLang="en-US" sz="1800">
                  <a:solidFill>
                    <a:srgbClr val="000000"/>
                  </a:solidFill>
                  <a:latin typeface="宋体" panose="02010600030101010101" pitchFamily="2" charset="-122"/>
                </a:rPr>
                <a:t>非常</a:t>
              </a:r>
              <a:endParaRPr lang="zh-CN" altLang="en-US" sz="6000">
                <a:solidFill>
                  <a:schemeClr val="tx1"/>
                </a:solidFill>
              </a:endParaRPr>
            </a:p>
          </p:txBody>
        </p:sp>
        <p:sp>
          <p:nvSpPr>
            <p:cNvPr id="68725" name="Rectangle 126"/>
            <p:cNvSpPr>
              <a:spLocks noChangeArrowheads="1"/>
            </p:cNvSpPr>
            <p:nvPr/>
          </p:nvSpPr>
          <p:spPr bwMode="auto">
            <a:xfrm>
              <a:off x="2535" y="3033"/>
              <a:ext cx="289"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zh-CN" altLang="en-US" sz="1800">
                  <a:solidFill>
                    <a:srgbClr val="000000"/>
                  </a:solidFill>
                  <a:latin typeface="宋体" panose="02010600030101010101" pitchFamily="2" charset="-122"/>
                </a:rPr>
                <a:t>满意</a:t>
              </a:r>
              <a:endParaRPr lang="zh-CN" altLang="en-US" sz="6000">
                <a:solidFill>
                  <a:schemeClr val="tx1"/>
                </a:solidFill>
              </a:endParaRPr>
            </a:p>
          </p:txBody>
        </p:sp>
        <p:sp>
          <p:nvSpPr>
            <p:cNvPr id="68726" name="Rectangle 127"/>
            <p:cNvSpPr>
              <a:spLocks noChangeArrowheads="1"/>
            </p:cNvSpPr>
            <p:nvPr/>
          </p:nvSpPr>
          <p:spPr bwMode="auto">
            <a:xfrm>
              <a:off x="58" y="1264"/>
              <a:ext cx="2812" cy="212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68727" name="Rectangle 128"/>
            <p:cNvSpPr>
              <a:spLocks noChangeArrowheads="1"/>
            </p:cNvSpPr>
            <p:nvPr/>
          </p:nvSpPr>
          <p:spPr bwMode="auto">
            <a:xfrm>
              <a:off x="150" y="1379"/>
              <a:ext cx="255" cy="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68728" name="Rectangle 129"/>
            <p:cNvSpPr>
              <a:spLocks noChangeArrowheads="1"/>
            </p:cNvSpPr>
            <p:nvPr/>
          </p:nvSpPr>
          <p:spPr bwMode="auto">
            <a:xfrm>
              <a:off x="208" y="1431"/>
              <a:ext cx="145"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zh-CN" altLang="en-US" sz="1800">
                  <a:solidFill>
                    <a:srgbClr val="000000"/>
                  </a:solidFill>
                  <a:latin typeface="宋体" panose="02010600030101010101" pitchFamily="2" charset="-122"/>
                </a:rPr>
                <a:t>累</a:t>
              </a:r>
              <a:endParaRPr lang="zh-CN" altLang="en-US" sz="6000">
                <a:solidFill>
                  <a:schemeClr val="tx1"/>
                </a:solidFill>
              </a:endParaRPr>
            </a:p>
          </p:txBody>
        </p:sp>
        <p:sp>
          <p:nvSpPr>
            <p:cNvPr id="68729" name="Rectangle 130"/>
            <p:cNvSpPr>
              <a:spLocks noChangeArrowheads="1"/>
            </p:cNvSpPr>
            <p:nvPr/>
          </p:nvSpPr>
          <p:spPr bwMode="auto">
            <a:xfrm>
              <a:off x="208" y="1610"/>
              <a:ext cx="14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zh-CN" altLang="en-US" sz="1800">
                  <a:solidFill>
                    <a:srgbClr val="000000"/>
                  </a:solidFill>
                  <a:latin typeface="宋体" panose="02010600030101010101" pitchFamily="2" charset="-122"/>
                </a:rPr>
                <a:t>积</a:t>
              </a:r>
              <a:endParaRPr lang="zh-CN" altLang="en-US" sz="6000">
                <a:solidFill>
                  <a:schemeClr val="tx1"/>
                </a:solidFill>
              </a:endParaRPr>
            </a:p>
          </p:txBody>
        </p:sp>
        <p:sp>
          <p:nvSpPr>
            <p:cNvPr id="68730" name="Rectangle 131"/>
            <p:cNvSpPr>
              <a:spLocks noChangeArrowheads="1"/>
            </p:cNvSpPr>
            <p:nvPr/>
          </p:nvSpPr>
          <p:spPr bwMode="auto">
            <a:xfrm>
              <a:off x="208" y="1790"/>
              <a:ext cx="14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zh-CN" altLang="en-US" sz="1800">
                  <a:solidFill>
                    <a:srgbClr val="000000"/>
                  </a:solidFill>
                  <a:latin typeface="宋体" panose="02010600030101010101" pitchFamily="2" charset="-122"/>
                </a:rPr>
                <a:t>户</a:t>
              </a:r>
              <a:endParaRPr lang="zh-CN" altLang="en-US" sz="6000">
                <a:solidFill>
                  <a:schemeClr val="tx1"/>
                </a:solidFill>
              </a:endParaRPr>
            </a:p>
          </p:txBody>
        </p:sp>
        <p:sp>
          <p:nvSpPr>
            <p:cNvPr id="68731" name="Rectangle 132"/>
            <p:cNvSpPr>
              <a:spLocks noChangeArrowheads="1"/>
            </p:cNvSpPr>
            <p:nvPr/>
          </p:nvSpPr>
          <p:spPr bwMode="auto">
            <a:xfrm>
              <a:off x="208" y="1969"/>
              <a:ext cx="145"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zh-CN" altLang="en-US" sz="1800">
                  <a:solidFill>
                    <a:srgbClr val="000000"/>
                  </a:solidFill>
                  <a:latin typeface="宋体" panose="02010600030101010101" pitchFamily="2" charset="-122"/>
                </a:rPr>
                <a:t>数</a:t>
              </a:r>
              <a:endParaRPr lang="zh-CN" altLang="en-US" sz="6000">
                <a:solidFill>
                  <a:schemeClr val="tx1"/>
                </a:solidFill>
              </a:endParaRPr>
            </a:p>
          </p:txBody>
        </p:sp>
        <p:sp>
          <p:nvSpPr>
            <p:cNvPr id="68732" name="Rectangle 133"/>
            <p:cNvSpPr>
              <a:spLocks noChangeArrowheads="1"/>
            </p:cNvSpPr>
            <p:nvPr/>
          </p:nvSpPr>
          <p:spPr bwMode="auto">
            <a:xfrm>
              <a:off x="69" y="2174"/>
              <a:ext cx="487"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68733" name="Rectangle 134"/>
            <p:cNvSpPr>
              <a:spLocks noChangeArrowheads="1"/>
            </p:cNvSpPr>
            <p:nvPr/>
          </p:nvSpPr>
          <p:spPr bwMode="auto">
            <a:xfrm>
              <a:off x="104" y="2225"/>
              <a:ext cx="43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zh-CN" altLang="en-US" sz="1800">
                  <a:solidFill>
                    <a:srgbClr val="000000"/>
                  </a:solidFill>
                  <a:latin typeface="宋体" panose="02010600030101010101" pitchFamily="2" charset="-122"/>
                </a:rPr>
                <a:t>（户）</a:t>
              </a:r>
              <a:endParaRPr lang="zh-CN" altLang="en-US" sz="6000">
                <a:solidFill>
                  <a:schemeClr val="tx1"/>
                </a:solidFill>
              </a:endParaRPr>
            </a:p>
          </p:txBody>
        </p:sp>
        <p:sp>
          <p:nvSpPr>
            <p:cNvPr id="68734" name="Rectangle 135"/>
            <p:cNvSpPr>
              <a:spLocks noChangeArrowheads="1"/>
            </p:cNvSpPr>
            <p:nvPr/>
          </p:nvSpPr>
          <p:spPr bwMode="auto">
            <a:xfrm>
              <a:off x="891" y="3136"/>
              <a:ext cx="1354"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68735" name="Rectangle 136"/>
            <p:cNvSpPr>
              <a:spLocks noChangeArrowheads="1"/>
            </p:cNvSpPr>
            <p:nvPr/>
          </p:nvSpPr>
          <p:spPr bwMode="auto">
            <a:xfrm>
              <a:off x="1180" y="3161"/>
              <a:ext cx="792"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en-US" altLang="zh-CN" sz="1900" b="1">
                  <a:solidFill>
                    <a:srgbClr val="000000"/>
                  </a:solidFill>
                  <a:latin typeface="Times New Roman" panose="02020603050405020304" pitchFamily="18" charset="0"/>
                </a:rPr>
                <a:t>(a)</a:t>
              </a:r>
              <a:r>
                <a:rPr lang="zh-CN" altLang="en-US" sz="1900" b="1">
                  <a:solidFill>
                    <a:srgbClr val="000000"/>
                  </a:solidFill>
                  <a:latin typeface="Times New Roman" panose="02020603050405020304" pitchFamily="18" charset="0"/>
                </a:rPr>
                <a:t>向上累积</a:t>
              </a:r>
              <a:endParaRPr lang="zh-CN" altLang="en-US" sz="6000">
                <a:solidFill>
                  <a:schemeClr val="tx1"/>
                </a:solidFill>
              </a:endParaRPr>
            </a:p>
          </p:txBody>
        </p:sp>
        <p:sp>
          <p:nvSpPr>
            <p:cNvPr id="68736" name="Rectangle 137"/>
            <p:cNvSpPr>
              <a:spLocks noChangeArrowheads="1"/>
            </p:cNvSpPr>
            <p:nvPr/>
          </p:nvSpPr>
          <p:spPr bwMode="auto">
            <a:xfrm>
              <a:off x="1342" y="3187"/>
              <a:ext cx="0"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zh-CN" sz="6000">
                <a:solidFill>
                  <a:schemeClr val="tx1"/>
                </a:solidFill>
              </a:endParaRPr>
            </a:p>
          </p:txBody>
        </p:sp>
      </p:grpSp>
      <p:grpSp>
        <p:nvGrpSpPr>
          <p:cNvPr id="68613" name="Group 205"/>
          <p:cNvGrpSpPr>
            <a:grpSpLocks/>
          </p:cNvGrpSpPr>
          <p:nvPr/>
        </p:nvGrpSpPr>
        <p:grpSpPr bwMode="auto">
          <a:xfrm>
            <a:off x="4724400" y="1952625"/>
            <a:ext cx="4157663" cy="4213225"/>
            <a:chOff x="2984" y="1270"/>
            <a:chExt cx="2720" cy="2465"/>
          </a:xfrm>
        </p:grpSpPr>
        <p:sp>
          <p:nvSpPr>
            <p:cNvPr id="68615" name="Rectangle 138"/>
            <p:cNvSpPr>
              <a:spLocks noChangeArrowheads="1"/>
            </p:cNvSpPr>
            <p:nvPr/>
          </p:nvSpPr>
          <p:spPr bwMode="auto">
            <a:xfrm>
              <a:off x="2984" y="1270"/>
              <a:ext cx="2720" cy="2122"/>
            </a:xfrm>
            <a:prstGeom prst="rect">
              <a:avLst/>
            </a:prstGeom>
            <a:solidFill>
              <a:srgbClr val="FF8080"/>
            </a:solidFill>
            <a:ln w="0">
              <a:solidFill>
                <a:srgbClr val="000000"/>
              </a:solidFill>
              <a:miter lim="800000"/>
              <a:headEnd/>
              <a:tailEnd/>
            </a:ln>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68616" name="Rectangle 139"/>
            <p:cNvSpPr>
              <a:spLocks noChangeArrowheads="1"/>
            </p:cNvSpPr>
            <p:nvPr/>
          </p:nvSpPr>
          <p:spPr bwMode="auto">
            <a:xfrm>
              <a:off x="3577" y="1398"/>
              <a:ext cx="1914" cy="1304"/>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68617" name="Line 140"/>
            <p:cNvSpPr>
              <a:spLocks noChangeShapeType="1"/>
            </p:cNvSpPr>
            <p:nvPr/>
          </p:nvSpPr>
          <p:spPr bwMode="auto">
            <a:xfrm>
              <a:off x="3577" y="2382"/>
              <a:ext cx="1914" cy="1"/>
            </a:xfrm>
            <a:prstGeom prst="line">
              <a:avLst/>
            </a:prstGeom>
            <a:noFill/>
            <a:ln w="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18" name="Line 141"/>
            <p:cNvSpPr>
              <a:spLocks noChangeShapeType="1"/>
            </p:cNvSpPr>
            <p:nvPr/>
          </p:nvSpPr>
          <p:spPr bwMode="auto">
            <a:xfrm>
              <a:off x="3577" y="2050"/>
              <a:ext cx="1914" cy="1"/>
            </a:xfrm>
            <a:prstGeom prst="line">
              <a:avLst/>
            </a:prstGeom>
            <a:noFill/>
            <a:ln w="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19" name="Line 142"/>
            <p:cNvSpPr>
              <a:spLocks noChangeShapeType="1"/>
            </p:cNvSpPr>
            <p:nvPr/>
          </p:nvSpPr>
          <p:spPr bwMode="auto">
            <a:xfrm>
              <a:off x="3577" y="1730"/>
              <a:ext cx="1914" cy="1"/>
            </a:xfrm>
            <a:prstGeom prst="line">
              <a:avLst/>
            </a:prstGeom>
            <a:noFill/>
            <a:ln w="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20" name="Line 143"/>
            <p:cNvSpPr>
              <a:spLocks noChangeShapeType="1"/>
            </p:cNvSpPr>
            <p:nvPr/>
          </p:nvSpPr>
          <p:spPr bwMode="auto">
            <a:xfrm>
              <a:off x="3577" y="1398"/>
              <a:ext cx="1914" cy="1"/>
            </a:xfrm>
            <a:prstGeom prst="line">
              <a:avLst/>
            </a:prstGeom>
            <a:noFill/>
            <a:ln w="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21" name="Rectangle 144"/>
            <p:cNvSpPr>
              <a:spLocks noChangeArrowheads="1"/>
            </p:cNvSpPr>
            <p:nvPr/>
          </p:nvSpPr>
          <p:spPr bwMode="auto">
            <a:xfrm>
              <a:off x="3577" y="1398"/>
              <a:ext cx="1914" cy="1304"/>
            </a:xfrm>
            <a:prstGeom prst="rect">
              <a:avLst/>
            </a:prstGeom>
            <a:noFill/>
            <a:ln w="17463">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68622" name="Line 145"/>
            <p:cNvSpPr>
              <a:spLocks noChangeShapeType="1"/>
            </p:cNvSpPr>
            <p:nvPr/>
          </p:nvSpPr>
          <p:spPr bwMode="auto">
            <a:xfrm>
              <a:off x="3577" y="1398"/>
              <a:ext cx="1" cy="130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23" name="Line 146"/>
            <p:cNvSpPr>
              <a:spLocks noChangeShapeType="1"/>
            </p:cNvSpPr>
            <p:nvPr/>
          </p:nvSpPr>
          <p:spPr bwMode="auto">
            <a:xfrm>
              <a:off x="3577" y="2702"/>
              <a:ext cx="3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24" name="Line 147"/>
            <p:cNvSpPr>
              <a:spLocks noChangeShapeType="1"/>
            </p:cNvSpPr>
            <p:nvPr/>
          </p:nvSpPr>
          <p:spPr bwMode="auto">
            <a:xfrm>
              <a:off x="3577" y="2382"/>
              <a:ext cx="3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25" name="Line 148"/>
            <p:cNvSpPr>
              <a:spLocks noChangeShapeType="1"/>
            </p:cNvSpPr>
            <p:nvPr/>
          </p:nvSpPr>
          <p:spPr bwMode="auto">
            <a:xfrm>
              <a:off x="3577" y="2050"/>
              <a:ext cx="3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26" name="Line 149"/>
            <p:cNvSpPr>
              <a:spLocks noChangeShapeType="1"/>
            </p:cNvSpPr>
            <p:nvPr/>
          </p:nvSpPr>
          <p:spPr bwMode="auto">
            <a:xfrm>
              <a:off x="3577" y="1730"/>
              <a:ext cx="3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27" name="Line 150"/>
            <p:cNvSpPr>
              <a:spLocks noChangeShapeType="1"/>
            </p:cNvSpPr>
            <p:nvPr/>
          </p:nvSpPr>
          <p:spPr bwMode="auto">
            <a:xfrm>
              <a:off x="3577" y="1398"/>
              <a:ext cx="3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28" name="Line 151"/>
            <p:cNvSpPr>
              <a:spLocks noChangeShapeType="1"/>
            </p:cNvSpPr>
            <p:nvPr/>
          </p:nvSpPr>
          <p:spPr bwMode="auto">
            <a:xfrm>
              <a:off x="3577" y="2702"/>
              <a:ext cx="19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29" name="Line 152"/>
            <p:cNvSpPr>
              <a:spLocks noChangeShapeType="1"/>
            </p:cNvSpPr>
            <p:nvPr/>
          </p:nvSpPr>
          <p:spPr bwMode="auto">
            <a:xfrm flipV="1">
              <a:off x="3577" y="2663"/>
              <a:ext cx="1" cy="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30" name="Line 153"/>
            <p:cNvSpPr>
              <a:spLocks noChangeShapeType="1"/>
            </p:cNvSpPr>
            <p:nvPr/>
          </p:nvSpPr>
          <p:spPr bwMode="auto">
            <a:xfrm flipV="1">
              <a:off x="4059" y="2663"/>
              <a:ext cx="1" cy="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31" name="Line 154"/>
            <p:cNvSpPr>
              <a:spLocks noChangeShapeType="1"/>
            </p:cNvSpPr>
            <p:nvPr/>
          </p:nvSpPr>
          <p:spPr bwMode="auto">
            <a:xfrm flipV="1">
              <a:off x="4540" y="2663"/>
              <a:ext cx="1" cy="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32" name="Line 155"/>
            <p:cNvSpPr>
              <a:spLocks noChangeShapeType="1"/>
            </p:cNvSpPr>
            <p:nvPr/>
          </p:nvSpPr>
          <p:spPr bwMode="auto">
            <a:xfrm flipV="1">
              <a:off x="5010" y="2663"/>
              <a:ext cx="1" cy="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33" name="Line 156"/>
            <p:cNvSpPr>
              <a:spLocks noChangeShapeType="1"/>
            </p:cNvSpPr>
            <p:nvPr/>
          </p:nvSpPr>
          <p:spPr bwMode="auto">
            <a:xfrm flipV="1">
              <a:off x="5491" y="2663"/>
              <a:ext cx="1" cy="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34" name="Line 157"/>
            <p:cNvSpPr>
              <a:spLocks noChangeShapeType="1"/>
            </p:cNvSpPr>
            <p:nvPr/>
          </p:nvSpPr>
          <p:spPr bwMode="auto">
            <a:xfrm>
              <a:off x="3577" y="1730"/>
              <a:ext cx="482" cy="77"/>
            </a:xfrm>
            <a:prstGeom prst="line">
              <a:avLst/>
            </a:prstGeom>
            <a:noFill/>
            <a:ln w="34925">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35" name="Line 158"/>
            <p:cNvSpPr>
              <a:spLocks noChangeShapeType="1"/>
            </p:cNvSpPr>
            <p:nvPr/>
          </p:nvSpPr>
          <p:spPr bwMode="auto">
            <a:xfrm>
              <a:off x="4059" y="1807"/>
              <a:ext cx="481" cy="345"/>
            </a:xfrm>
            <a:prstGeom prst="line">
              <a:avLst/>
            </a:prstGeom>
            <a:noFill/>
            <a:ln w="34925">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36" name="Line 159"/>
            <p:cNvSpPr>
              <a:spLocks noChangeShapeType="1"/>
            </p:cNvSpPr>
            <p:nvPr/>
          </p:nvSpPr>
          <p:spPr bwMode="auto">
            <a:xfrm>
              <a:off x="4540" y="2152"/>
              <a:ext cx="470" cy="307"/>
            </a:xfrm>
            <a:prstGeom prst="line">
              <a:avLst/>
            </a:prstGeom>
            <a:noFill/>
            <a:ln w="34925">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37" name="Line 160"/>
            <p:cNvSpPr>
              <a:spLocks noChangeShapeType="1"/>
            </p:cNvSpPr>
            <p:nvPr/>
          </p:nvSpPr>
          <p:spPr bwMode="auto">
            <a:xfrm>
              <a:off x="5010" y="2459"/>
              <a:ext cx="481" cy="140"/>
            </a:xfrm>
            <a:prstGeom prst="line">
              <a:avLst/>
            </a:prstGeom>
            <a:noFill/>
            <a:ln w="34925">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38" name="Oval 161"/>
            <p:cNvSpPr>
              <a:spLocks noChangeArrowheads="1"/>
            </p:cNvSpPr>
            <p:nvPr/>
          </p:nvSpPr>
          <p:spPr bwMode="auto">
            <a:xfrm>
              <a:off x="3544" y="1692"/>
              <a:ext cx="56" cy="64"/>
            </a:xfrm>
            <a:prstGeom prst="ellipse">
              <a:avLst/>
            </a:prstGeom>
            <a:solidFill>
              <a:srgbClr val="FFFF00"/>
            </a:solidFill>
            <a:ln w="17463">
              <a:solidFill>
                <a:srgbClr val="FF0000"/>
              </a:solidFill>
              <a:round/>
              <a:headEnd/>
              <a:tailEnd/>
            </a:ln>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68639" name="Oval 162"/>
            <p:cNvSpPr>
              <a:spLocks noChangeArrowheads="1"/>
            </p:cNvSpPr>
            <p:nvPr/>
          </p:nvSpPr>
          <p:spPr bwMode="auto">
            <a:xfrm>
              <a:off x="4025" y="1769"/>
              <a:ext cx="56" cy="63"/>
            </a:xfrm>
            <a:prstGeom prst="ellipse">
              <a:avLst/>
            </a:prstGeom>
            <a:solidFill>
              <a:srgbClr val="FFFF00"/>
            </a:solidFill>
            <a:ln w="17463">
              <a:solidFill>
                <a:srgbClr val="FF0000"/>
              </a:solidFill>
              <a:round/>
              <a:headEnd/>
              <a:tailEnd/>
            </a:ln>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68640" name="Oval 163"/>
            <p:cNvSpPr>
              <a:spLocks noChangeArrowheads="1"/>
            </p:cNvSpPr>
            <p:nvPr/>
          </p:nvSpPr>
          <p:spPr bwMode="auto">
            <a:xfrm>
              <a:off x="4506" y="2114"/>
              <a:ext cx="56" cy="64"/>
            </a:xfrm>
            <a:prstGeom prst="ellipse">
              <a:avLst/>
            </a:prstGeom>
            <a:solidFill>
              <a:srgbClr val="FFFF00"/>
            </a:solidFill>
            <a:ln w="17463">
              <a:solidFill>
                <a:srgbClr val="FF0000"/>
              </a:solidFill>
              <a:round/>
              <a:headEnd/>
              <a:tailEnd/>
            </a:ln>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68641" name="Oval 164"/>
            <p:cNvSpPr>
              <a:spLocks noChangeArrowheads="1"/>
            </p:cNvSpPr>
            <p:nvPr/>
          </p:nvSpPr>
          <p:spPr bwMode="auto">
            <a:xfrm>
              <a:off x="4976" y="2420"/>
              <a:ext cx="56" cy="64"/>
            </a:xfrm>
            <a:prstGeom prst="ellipse">
              <a:avLst/>
            </a:prstGeom>
            <a:solidFill>
              <a:srgbClr val="FFFF00"/>
            </a:solidFill>
            <a:ln w="17463">
              <a:solidFill>
                <a:srgbClr val="FF0000"/>
              </a:solidFill>
              <a:round/>
              <a:headEnd/>
              <a:tailEnd/>
            </a:ln>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68642" name="Oval 165"/>
            <p:cNvSpPr>
              <a:spLocks noChangeArrowheads="1"/>
            </p:cNvSpPr>
            <p:nvPr/>
          </p:nvSpPr>
          <p:spPr bwMode="auto">
            <a:xfrm>
              <a:off x="5458" y="2561"/>
              <a:ext cx="56" cy="64"/>
            </a:xfrm>
            <a:prstGeom prst="ellipse">
              <a:avLst/>
            </a:prstGeom>
            <a:solidFill>
              <a:srgbClr val="FFFF00"/>
            </a:solidFill>
            <a:ln w="17463">
              <a:solidFill>
                <a:srgbClr val="FF0000"/>
              </a:solidFill>
              <a:round/>
              <a:headEnd/>
              <a:tailEnd/>
            </a:ln>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68643" name="Rectangle 166"/>
            <p:cNvSpPr>
              <a:spLocks noChangeArrowheads="1"/>
            </p:cNvSpPr>
            <p:nvPr/>
          </p:nvSpPr>
          <p:spPr bwMode="auto">
            <a:xfrm>
              <a:off x="4159" y="1717"/>
              <a:ext cx="224"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en-US" altLang="zh-CN" sz="1800" b="1">
                  <a:solidFill>
                    <a:srgbClr val="000000"/>
                  </a:solidFill>
                  <a:latin typeface="Times New Roman" panose="02020603050405020304" pitchFamily="18" charset="0"/>
                </a:rPr>
                <a:t>276</a:t>
              </a:r>
              <a:endParaRPr lang="en-US" altLang="zh-CN" sz="6000">
                <a:solidFill>
                  <a:schemeClr val="tx1"/>
                </a:solidFill>
              </a:endParaRPr>
            </a:p>
          </p:txBody>
        </p:sp>
        <p:sp>
          <p:nvSpPr>
            <p:cNvPr id="68644" name="Rectangle 167"/>
            <p:cNvSpPr>
              <a:spLocks noChangeArrowheads="1"/>
            </p:cNvSpPr>
            <p:nvPr/>
          </p:nvSpPr>
          <p:spPr bwMode="auto">
            <a:xfrm>
              <a:off x="4642" y="2063"/>
              <a:ext cx="22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en-US" altLang="zh-CN" sz="1800" b="1">
                  <a:solidFill>
                    <a:srgbClr val="000000"/>
                  </a:solidFill>
                  <a:latin typeface="Times New Roman" panose="02020603050405020304" pitchFamily="18" charset="0"/>
                </a:rPr>
                <a:t>168</a:t>
              </a:r>
              <a:endParaRPr lang="en-US" altLang="zh-CN" sz="6000">
                <a:solidFill>
                  <a:schemeClr val="tx1"/>
                </a:solidFill>
              </a:endParaRPr>
            </a:p>
          </p:txBody>
        </p:sp>
        <p:sp>
          <p:nvSpPr>
            <p:cNvPr id="68645" name="Rectangle 168"/>
            <p:cNvSpPr>
              <a:spLocks noChangeArrowheads="1"/>
            </p:cNvSpPr>
            <p:nvPr/>
          </p:nvSpPr>
          <p:spPr bwMode="auto">
            <a:xfrm>
              <a:off x="5232" y="2536"/>
              <a:ext cx="15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en-US" altLang="zh-CN" sz="1800" b="1">
                  <a:solidFill>
                    <a:srgbClr val="000000"/>
                  </a:solidFill>
                  <a:latin typeface="Times New Roman" panose="02020603050405020304" pitchFamily="18" charset="0"/>
                </a:rPr>
                <a:t>30</a:t>
              </a:r>
              <a:endParaRPr lang="en-US" altLang="zh-CN" sz="6000">
                <a:solidFill>
                  <a:schemeClr val="tx1"/>
                </a:solidFill>
              </a:endParaRPr>
            </a:p>
          </p:txBody>
        </p:sp>
        <p:sp>
          <p:nvSpPr>
            <p:cNvPr id="68646" name="Rectangle 169"/>
            <p:cNvSpPr>
              <a:spLocks noChangeArrowheads="1"/>
            </p:cNvSpPr>
            <p:nvPr/>
          </p:nvSpPr>
          <p:spPr bwMode="auto">
            <a:xfrm>
              <a:off x="3634" y="1794"/>
              <a:ext cx="22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en-US" altLang="zh-CN" sz="1800" b="1">
                  <a:solidFill>
                    <a:srgbClr val="000000"/>
                  </a:solidFill>
                  <a:latin typeface="Times New Roman" panose="02020603050405020304" pitchFamily="18" charset="0"/>
                </a:rPr>
                <a:t>300</a:t>
              </a:r>
              <a:endParaRPr lang="en-US" altLang="zh-CN" sz="6000">
                <a:solidFill>
                  <a:schemeClr val="tx1"/>
                </a:solidFill>
              </a:endParaRPr>
            </a:p>
          </p:txBody>
        </p:sp>
        <p:sp>
          <p:nvSpPr>
            <p:cNvPr id="68647" name="Rectangle 170"/>
            <p:cNvSpPr>
              <a:spLocks noChangeArrowheads="1"/>
            </p:cNvSpPr>
            <p:nvPr/>
          </p:nvSpPr>
          <p:spPr bwMode="auto">
            <a:xfrm>
              <a:off x="5122" y="2331"/>
              <a:ext cx="15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en-US" altLang="zh-CN" sz="1800" b="1">
                  <a:solidFill>
                    <a:srgbClr val="000000"/>
                  </a:solidFill>
                  <a:latin typeface="Times New Roman" panose="02020603050405020304" pitchFamily="18" charset="0"/>
                </a:rPr>
                <a:t>75</a:t>
              </a:r>
              <a:endParaRPr lang="en-US" altLang="zh-CN" sz="6000">
                <a:solidFill>
                  <a:schemeClr val="tx1"/>
                </a:solidFill>
              </a:endParaRPr>
            </a:p>
          </p:txBody>
        </p:sp>
        <p:sp>
          <p:nvSpPr>
            <p:cNvPr id="68648" name="Rectangle 171"/>
            <p:cNvSpPr>
              <a:spLocks noChangeArrowheads="1"/>
            </p:cNvSpPr>
            <p:nvPr/>
          </p:nvSpPr>
          <p:spPr bwMode="auto">
            <a:xfrm>
              <a:off x="3421" y="2612"/>
              <a:ext cx="75"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en-US" altLang="zh-CN" sz="1800">
                  <a:solidFill>
                    <a:srgbClr val="000000"/>
                  </a:solidFill>
                  <a:latin typeface="Times New Roman" panose="02020603050405020304" pitchFamily="18" charset="0"/>
                </a:rPr>
                <a:t>0</a:t>
              </a:r>
              <a:endParaRPr lang="en-US" altLang="zh-CN" sz="6000">
                <a:solidFill>
                  <a:schemeClr val="tx1"/>
                </a:solidFill>
              </a:endParaRPr>
            </a:p>
          </p:txBody>
        </p:sp>
        <p:sp>
          <p:nvSpPr>
            <p:cNvPr id="68649" name="Rectangle 172"/>
            <p:cNvSpPr>
              <a:spLocks noChangeArrowheads="1"/>
            </p:cNvSpPr>
            <p:nvPr/>
          </p:nvSpPr>
          <p:spPr bwMode="auto">
            <a:xfrm>
              <a:off x="3287" y="2293"/>
              <a:ext cx="22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en-US" altLang="zh-CN" sz="1800">
                  <a:solidFill>
                    <a:srgbClr val="000000"/>
                  </a:solidFill>
                  <a:latin typeface="Times New Roman" panose="02020603050405020304" pitchFamily="18" charset="0"/>
                </a:rPr>
                <a:t>100</a:t>
              </a:r>
              <a:endParaRPr lang="en-US" altLang="zh-CN" sz="6000">
                <a:solidFill>
                  <a:schemeClr val="tx1"/>
                </a:solidFill>
              </a:endParaRPr>
            </a:p>
          </p:txBody>
        </p:sp>
        <p:sp>
          <p:nvSpPr>
            <p:cNvPr id="68650" name="Rectangle 173"/>
            <p:cNvSpPr>
              <a:spLocks noChangeArrowheads="1"/>
            </p:cNvSpPr>
            <p:nvPr/>
          </p:nvSpPr>
          <p:spPr bwMode="auto">
            <a:xfrm>
              <a:off x="3287" y="1960"/>
              <a:ext cx="225"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en-US" altLang="zh-CN" sz="1800">
                  <a:solidFill>
                    <a:srgbClr val="000000"/>
                  </a:solidFill>
                  <a:latin typeface="Times New Roman" panose="02020603050405020304" pitchFamily="18" charset="0"/>
                </a:rPr>
                <a:t>200</a:t>
              </a:r>
              <a:endParaRPr lang="en-US" altLang="zh-CN" sz="6000">
                <a:solidFill>
                  <a:schemeClr val="tx1"/>
                </a:solidFill>
              </a:endParaRPr>
            </a:p>
          </p:txBody>
        </p:sp>
        <p:sp>
          <p:nvSpPr>
            <p:cNvPr id="68651" name="Rectangle 174"/>
            <p:cNvSpPr>
              <a:spLocks noChangeArrowheads="1"/>
            </p:cNvSpPr>
            <p:nvPr/>
          </p:nvSpPr>
          <p:spPr bwMode="auto">
            <a:xfrm>
              <a:off x="3287" y="1641"/>
              <a:ext cx="22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en-US" altLang="zh-CN" sz="1800">
                  <a:solidFill>
                    <a:srgbClr val="000000"/>
                  </a:solidFill>
                  <a:latin typeface="Times New Roman" panose="02020603050405020304" pitchFamily="18" charset="0"/>
                </a:rPr>
                <a:t>300</a:t>
              </a:r>
              <a:endParaRPr lang="en-US" altLang="zh-CN" sz="6000">
                <a:solidFill>
                  <a:schemeClr val="tx1"/>
                </a:solidFill>
              </a:endParaRPr>
            </a:p>
          </p:txBody>
        </p:sp>
        <p:sp>
          <p:nvSpPr>
            <p:cNvPr id="68652" name="Rectangle 175"/>
            <p:cNvSpPr>
              <a:spLocks noChangeArrowheads="1"/>
            </p:cNvSpPr>
            <p:nvPr/>
          </p:nvSpPr>
          <p:spPr bwMode="auto">
            <a:xfrm>
              <a:off x="3287" y="1308"/>
              <a:ext cx="225"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en-US" altLang="zh-CN" sz="1800">
                  <a:solidFill>
                    <a:srgbClr val="000000"/>
                  </a:solidFill>
                  <a:latin typeface="Times New Roman" panose="02020603050405020304" pitchFamily="18" charset="0"/>
                </a:rPr>
                <a:t>400</a:t>
              </a:r>
              <a:endParaRPr lang="en-US" altLang="zh-CN" sz="6000">
                <a:solidFill>
                  <a:schemeClr val="tx1"/>
                </a:solidFill>
              </a:endParaRPr>
            </a:p>
          </p:txBody>
        </p:sp>
        <p:sp>
          <p:nvSpPr>
            <p:cNvPr id="68653" name="Rectangle 176"/>
            <p:cNvSpPr>
              <a:spLocks noChangeArrowheads="1"/>
            </p:cNvSpPr>
            <p:nvPr/>
          </p:nvSpPr>
          <p:spPr bwMode="auto">
            <a:xfrm>
              <a:off x="3443" y="2817"/>
              <a:ext cx="37"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en-US" altLang="zh-CN" sz="1800">
                  <a:solidFill>
                    <a:srgbClr val="000000"/>
                  </a:solidFill>
                  <a:latin typeface="Times New Roman" panose="02020603050405020304" pitchFamily="18" charset="0"/>
                </a:rPr>
                <a:t> </a:t>
              </a:r>
              <a:endParaRPr lang="en-US" altLang="zh-CN" sz="6000">
                <a:solidFill>
                  <a:schemeClr val="tx1"/>
                </a:solidFill>
              </a:endParaRPr>
            </a:p>
          </p:txBody>
        </p:sp>
        <p:sp>
          <p:nvSpPr>
            <p:cNvPr id="68654" name="Rectangle 177"/>
            <p:cNvSpPr>
              <a:spLocks noChangeArrowheads="1"/>
            </p:cNvSpPr>
            <p:nvPr/>
          </p:nvSpPr>
          <p:spPr bwMode="auto">
            <a:xfrm>
              <a:off x="3477" y="2842"/>
              <a:ext cx="299"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zh-CN" altLang="en-US" sz="1800">
                  <a:solidFill>
                    <a:srgbClr val="000000"/>
                  </a:solidFill>
                  <a:latin typeface="宋体" panose="02010600030101010101" pitchFamily="2" charset="-122"/>
                </a:rPr>
                <a:t>非常</a:t>
              </a:r>
              <a:endParaRPr lang="zh-CN" altLang="en-US" sz="6000">
                <a:solidFill>
                  <a:schemeClr val="tx1"/>
                </a:solidFill>
              </a:endParaRPr>
            </a:p>
          </p:txBody>
        </p:sp>
        <p:sp>
          <p:nvSpPr>
            <p:cNvPr id="68655" name="Rectangle 178"/>
            <p:cNvSpPr>
              <a:spLocks noChangeArrowheads="1"/>
            </p:cNvSpPr>
            <p:nvPr/>
          </p:nvSpPr>
          <p:spPr bwMode="auto">
            <a:xfrm>
              <a:off x="3399" y="3034"/>
              <a:ext cx="449"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zh-CN" altLang="en-US" sz="1800">
                  <a:solidFill>
                    <a:srgbClr val="000000"/>
                  </a:solidFill>
                  <a:latin typeface="宋体" panose="02010600030101010101" pitchFamily="2" charset="-122"/>
                </a:rPr>
                <a:t>不满意</a:t>
              </a:r>
              <a:endParaRPr lang="zh-CN" altLang="en-US" sz="6000">
                <a:solidFill>
                  <a:schemeClr val="tx1"/>
                </a:solidFill>
              </a:endParaRPr>
            </a:p>
          </p:txBody>
        </p:sp>
        <p:sp>
          <p:nvSpPr>
            <p:cNvPr id="68656" name="Rectangle 179"/>
            <p:cNvSpPr>
              <a:spLocks noChangeArrowheads="1"/>
            </p:cNvSpPr>
            <p:nvPr/>
          </p:nvSpPr>
          <p:spPr bwMode="auto">
            <a:xfrm>
              <a:off x="3857" y="2817"/>
              <a:ext cx="3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en-US" altLang="zh-CN" sz="1800">
                  <a:solidFill>
                    <a:srgbClr val="000000"/>
                  </a:solidFill>
                  <a:latin typeface="Times New Roman" panose="02020603050405020304" pitchFamily="18" charset="0"/>
                </a:rPr>
                <a:t> </a:t>
              </a:r>
              <a:endParaRPr lang="en-US" altLang="zh-CN" sz="6000">
                <a:solidFill>
                  <a:schemeClr val="tx1"/>
                </a:solidFill>
              </a:endParaRPr>
            </a:p>
          </p:txBody>
        </p:sp>
        <p:sp>
          <p:nvSpPr>
            <p:cNvPr id="68657" name="Rectangle 180"/>
            <p:cNvSpPr>
              <a:spLocks noChangeArrowheads="1"/>
            </p:cNvSpPr>
            <p:nvPr/>
          </p:nvSpPr>
          <p:spPr bwMode="auto">
            <a:xfrm>
              <a:off x="3891" y="2842"/>
              <a:ext cx="44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zh-CN" altLang="en-US" sz="1800">
                  <a:solidFill>
                    <a:srgbClr val="000000"/>
                  </a:solidFill>
                  <a:latin typeface="宋体" panose="02010600030101010101" pitchFamily="2" charset="-122"/>
                </a:rPr>
                <a:t>不满意</a:t>
              </a:r>
              <a:endParaRPr lang="zh-CN" altLang="en-US" sz="6000">
                <a:solidFill>
                  <a:schemeClr val="tx1"/>
                </a:solidFill>
              </a:endParaRPr>
            </a:p>
          </p:txBody>
        </p:sp>
        <p:sp>
          <p:nvSpPr>
            <p:cNvPr id="68658" name="Rectangle 181"/>
            <p:cNvSpPr>
              <a:spLocks noChangeArrowheads="1"/>
            </p:cNvSpPr>
            <p:nvPr/>
          </p:nvSpPr>
          <p:spPr bwMode="auto">
            <a:xfrm>
              <a:off x="4406" y="2817"/>
              <a:ext cx="37"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en-US" altLang="zh-CN" sz="1800">
                  <a:solidFill>
                    <a:srgbClr val="000000"/>
                  </a:solidFill>
                  <a:latin typeface="Times New Roman" panose="02020603050405020304" pitchFamily="18" charset="0"/>
                </a:rPr>
                <a:t> </a:t>
              </a:r>
              <a:endParaRPr lang="en-US" altLang="zh-CN" sz="6000">
                <a:solidFill>
                  <a:schemeClr val="tx1"/>
                </a:solidFill>
              </a:endParaRPr>
            </a:p>
          </p:txBody>
        </p:sp>
        <p:sp>
          <p:nvSpPr>
            <p:cNvPr id="68659" name="Rectangle 182"/>
            <p:cNvSpPr>
              <a:spLocks noChangeArrowheads="1"/>
            </p:cNvSpPr>
            <p:nvPr/>
          </p:nvSpPr>
          <p:spPr bwMode="auto">
            <a:xfrm>
              <a:off x="4439" y="2842"/>
              <a:ext cx="299"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zh-CN" altLang="en-US" sz="1800">
                  <a:solidFill>
                    <a:srgbClr val="000000"/>
                  </a:solidFill>
                  <a:latin typeface="宋体" panose="02010600030101010101" pitchFamily="2" charset="-122"/>
                </a:rPr>
                <a:t>一般</a:t>
              </a:r>
              <a:endParaRPr lang="zh-CN" altLang="en-US" sz="6000">
                <a:solidFill>
                  <a:schemeClr val="tx1"/>
                </a:solidFill>
              </a:endParaRPr>
            </a:p>
          </p:txBody>
        </p:sp>
        <p:sp>
          <p:nvSpPr>
            <p:cNvPr id="68660" name="Rectangle 183"/>
            <p:cNvSpPr>
              <a:spLocks noChangeArrowheads="1"/>
            </p:cNvSpPr>
            <p:nvPr/>
          </p:nvSpPr>
          <p:spPr bwMode="auto">
            <a:xfrm>
              <a:off x="4876" y="2817"/>
              <a:ext cx="3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en-US" altLang="zh-CN" sz="1800">
                  <a:solidFill>
                    <a:srgbClr val="000000"/>
                  </a:solidFill>
                  <a:latin typeface="Times New Roman" panose="02020603050405020304" pitchFamily="18" charset="0"/>
                </a:rPr>
                <a:t> </a:t>
              </a:r>
              <a:endParaRPr lang="en-US" altLang="zh-CN" sz="6000">
                <a:solidFill>
                  <a:schemeClr val="tx1"/>
                </a:solidFill>
              </a:endParaRPr>
            </a:p>
          </p:txBody>
        </p:sp>
        <p:sp>
          <p:nvSpPr>
            <p:cNvPr id="68661" name="Rectangle 184"/>
            <p:cNvSpPr>
              <a:spLocks noChangeArrowheads="1"/>
            </p:cNvSpPr>
            <p:nvPr/>
          </p:nvSpPr>
          <p:spPr bwMode="auto">
            <a:xfrm>
              <a:off x="4909" y="2842"/>
              <a:ext cx="30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zh-CN" altLang="en-US" sz="1800">
                  <a:solidFill>
                    <a:srgbClr val="000000"/>
                  </a:solidFill>
                  <a:latin typeface="宋体" panose="02010600030101010101" pitchFamily="2" charset="-122"/>
                </a:rPr>
                <a:t>满意</a:t>
              </a:r>
              <a:endParaRPr lang="zh-CN" altLang="en-US" sz="6000">
                <a:solidFill>
                  <a:schemeClr val="tx1"/>
                </a:solidFill>
              </a:endParaRPr>
            </a:p>
          </p:txBody>
        </p:sp>
        <p:sp>
          <p:nvSpPr>
            <p:cNvPr id="68662" name="Rectangle 185"/>
            <p:cNvSpPr>
              <a:spLocks noChangeArrowheads="1"/>
            </p:cNvSpPr>
            <p:nvPr/>
          </p:nvSpPr>
          <p:spPr bwMode="auto">
            <a:xfrm>
              <a:off x="5357" y="2817"/>
              <a:ext cx="3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en-US" altLang="zh-CN" sz="1800">
                  <a:solidFill>
                    <a:srgbClr val="000000"/>
                  </a:solidFill>
                  <a:latin typeface="Times New Roman" panose="02020603050405020304" pitchFamily="18" charset="0"/>
                </a:rPr>
                <a:t> </a:t>
              </a:r>
              <a:endParaRPr lang="en-US" altLang="zh-CN" sz="6000">
                <a:solidFill>
                  <a:schemeClr val="tx1"/>
                </a:solidFill>
              </a:endParaRPr>
            </a:p>
          </p:txBody>
        </p:sp>
        <p:sp>
          <p:nvSpPr>
            <p:cNvPr id="68663" name="Rectangle 186"/>
            <p:cNvSpPr>
              <a:spLocks noChangeArrowheads="1"/>
            </p:cNvSpPr>
            <p:nvPr/>
          </p:nvSpPr>
          <p:spPr bwMode="auto">
            <a:xfrm>
              <a:off x="5391" y="2842"/>
              <a:ext cx="299"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zh-CN" altLang="en-US" sz="1800">
                  <a:solidFill>
                    <a:srgbClr val="000000"/>
                  </a:solidFill>
                  <a:latin typeface="宋体" panose="02010600030101010101" pitchFamily="2" charset="-122"/>
                </a:rPr>
                <a:t>非常</a:t>
              </a:r>
              <a:endParaRPr lang="zh-CN" altLang="en-US" sz="6000">
                <a:solidFill>
                  <a:schemeClr val="tx1"/>
                </a:solidFill>
              </a:endParaRPr>
            </a:p>
          </p:txBody>
        </p:sp>
        <p:sp>
          <p:nvSpPr>
            <p:cNvPr id="68664" name="Rectangle 187"/>
            <p:cNvSpPr>
              <a:spLocks noChangeArrowheads="1"/>
            </p:cNvSpPr>
            <p:nvPr/>
          </p:nvSpPr>
          <p:spPr bwMode="auto">
            <a:xfrm>
              <a:off x="5379" y="3034"/>
              <a:ext cx="299"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zh-CN" altLang="en-US" sz="1800">
                  <a:solidFill>
                    <a:srgbClr val="000000"/>
                  </a:solidFill>
                  <a:latin typeface="宋体" panose="02010600030101010101" pitchFamily="2" charset="-122"/>
                </a:rPr>
                <a:t>满意</a:t>
              </a:r>
              <a:endParaRPr lang="zh-CN" altLang="en-US" sz="6000">
                <a:solidFill>
                  <a:schemeClr val="tx1"/>
                </a:solidFill>
              </a:endParaRPr>
            </a:p>
          </p:txBody>
        </p:sp>
        <p:sp>
          <p:nvSpPr>
            <p:cNvPr id="68665" name="Rectangle 188"/>
            <p:cNvSpPr>
              <a:spLocks noChangeArrowheads="1"/>
            </p:cNvSpPr>
            <p:nvPr/>
          </p:nvSpPr>
          <p:spPr bwMode="auto">
            <a:xfrm>
              <a:off x="2984" y="1270"/>
              <a:ext cx="2720" cy="2122"/>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68666" name="Rectangle 189"/>
            <p:cNvSpPr>
              <a:spLocks noChangeArrowheads="1"/>
            </p:cNvSpPr>
            <p:nvPr/>
          </p:nvSpPr>
          <p:spPr bwMode="auto">
            <a:xfrm>
              <a:off x="3062" y="1385"/>
              <a:ext cx="247" cy="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68667" name="Rectangle 190"/>
            <p:cNvSpPr>
              <a:spLocks noChangeArrowheads="1"/>
            </p:cNvSpPr>
            <p:nvPr/>
          </p:nvSpPr>
          <p:spPr bwMode="auto">
            <a:xfrm>
              <a:off x="3118" y="1436"/>
              <a:ext cx="15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zh-CN" altLang="en-US" sz="1800">
                  <a:solidFill>
                    <a:srgbClr val="000000"/>
                  </a:solidFill>
                  <a:latin typeface="宋体" panose="02010600030101010101" pitchFamily="2" charset="-122"/>
                </a:rPr>
                <a:t>累</a:t>
              </a:r>
              <a:endParaRPr lang="zh-CN" altLang="en-US" sz="6000">
                <a:solidFill>
                  <a:schemeClr val="tx1"/>
                </a:solidFill>
              </a:endParaRPr>
            </a:p>
          </p:txBody>
        </p:sp>
        <p:sp>
          <p:nvSpPr>
            <p:cNvPr id="68668" name="Rectangle 191"/>
            <p:cNvSpPr>
              <a:spLocks noChangeArrowheads="1"/>
            </p:cNvSpPr>
            <p:nvPr/>
          </p:nvSpPr>
          <p:spPr bwMode="auto">
            <a:xfrm>
              <a:off x="3118" y="1615"/>
              <a:ext cx="15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zh-CN" altLang="en-US" sz="1800">
                  <a:solidFill>
                    <a:srgbClr val="000000"/>
                  </a:solidFill>
                  <a:latin typeface="宋体" panose="02010600030101010101" pitchFamily="2" charset="-122"/>
                </a:rPr>
                <a:t>积</a:t>
              </a:r>
              <a:endParaRPr lang="zh-CN" altLang="en-US" sz="6000">
                <a:solidFill>
                  <a:schemeClr val="tx1"/>
                </a:solidFill>
              </a:endParaRPr>
            </a:p>
          </p:txBody>
        </p:sp>
        <p:sp>
          <p:nvSpPr>
            <p:cNvPr id="68669" name="Rectangle 192"/>
            <p:cNvSpPr>
              <a:spLocks noChangeArrowheads="1"/>
            </p:cNvSpPr>
            <p:nvPr/>
          </p:nvSpPr>
          <p:spPr bwMode="auto">
            <a:xfrm>
              <a:off x="3118" y="1794"/>
              <a:ext cx="15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zh-CN" altLang="en-US" sz="1800">
                  <a:solidFill>
                    <a:srgbClr val="000000"/>
                  </a:solidFill>
                  <a:latin typeface="宋体" panose="02010600030101010101" pitchFamily="2" charset="-122"/>
                </a:rPr>
                <a:t>户</a:t>
              </a:r>
              <a:endParaRPr lang="zh-CN" altLang="en-US" sz="6000">
                <a:solidFill>
                  <a:schemeClr val="tx1"/>
                </a:solidFill>
              </a:endParaRPr>
            </a:p>
          </p:txBody>
        </p:sp>
        <p:sp>
          <p:nvSpPr>
            <p:cNvPr id="68670" name="Rectangle 193"/>
            <p:cNvSpPr>
              <a:spLocks noChangeArrowheads="1"/>
            </p:cNvSpPr>
            <p:nvPr/>
          </p:nvSpPr>
          <p:spPr bwMode="auto">
            <a:xfrm>
              <a:off x="3118" y="1973"/>
              <a:ext cx="15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zh-CN" altLang="en-US" sz="1800">
                  <a:solidFill>
                    <a:srgbClr val="000000"/>
                  </a:solidFill>
                  <a:latin typeface="宋体" panose="02010600030101010101" pitchFamily="2" charset="-122"/>
                </a:rPr>
                <a:t>数</a:t>
              </a:r>
              <a:endParaRPr lang="zh-CN" altLang="en-US" sz="6000">
                <a:solidFill>
                  <a:schemeClr val="tx1"/>
                </a:solidFill>
              </a:endParaRPr>
            </a:p>
          </p:txBody>
        </p:sp>
        <p:sp>
          <p:nvSpPr>
            <p:cNvPr id="68671" name="Rectangle 194"/>
            <p:cNvSpPr>
              <a:spLocks noChangeArrowheads="1"/>
            </p:cNvSpPr>
            <p:nvPr/>
          </p:nvSpPr>
          <p:spPr bwMode="auto">
            <a:xfrm>
              <a:off x="2984" y="2139"/>
              <a:ext cx="45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68672" name="Rectangle 195"/>
            <p:cNvSpPr>
              <a:spLocks noChangeArrowheads="1"/>
            </p:cNvSpPr>
            <p:nvPr/>
          </p:nvSpPr>
          <p:spPr bwMode="auto">
            <a:xfrm>
              <a:off x="3018" y="2190"/>
              <a:ext cx="449"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zh-CN" altLang="en-US" sz="1800">
                  <a:solidFill>
                    <a:srgbClr val="000000"/>
                  </a:solidFill>
                  <a:latin typeface="宋体" panose="02010600030101010101" pitchFamily="2" charset="-122"/>
                </a:rPr>
                <a:t>（户）</a:t>
              </a:r>
              <a:endParaRPr lang="zh-CN" altLang="en-US" sz="6000">
                <a:solidFill>
                  <a:schemeClr val="tx1"/>
                </a:solidFill>
              </a:endParaRPr>
            </a:p>
          </p:txBody>
        </p:sp>
        <p:sp>
          <p:nvSpPr>
            <p:cNvPr id="68673" name="Rectangle 196"/>
            <p:cNvSpPr>
              <a:spLocks noChangeArrowheads="1"/>
            </p:cNvSpPr>
            <p:nvPr/>
          </p:nvSpPr>
          <p:spPr bwMode="auto">
            <a:xfrm>
              <a:off x="4047" y="3149"/>
              <a:ext cx="829"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68674" name="Rectangle 197"/>
            <p:cNvSpPr>
              <a:spLocks noChangeArrowheads="1"/>
            </p:cNvSpPr>
            <p:nvPr/>
          </p:nvSpPr>
          <p:spPr bwMode="auto">
            <a:xfrm>
              <a:off x="4101" y="3175"/>
              <a:ext cx="78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r>
                <a:rPr lang="en-US" altLang="zh-CN" sz="1800" b="1">
                  <a:solidFill>
                    <a:srgbClr val="000000"/>
                  </a:solidFill>
                  <a:latin typeface="Times New Roman" panose="02020603050405020304" pitchFamily="18" charset="0"/>
                </a:rPr>
                <a:t>(b)</a:t>
              </a:r>
              <a:r>
                <a:rPr lang="zh-CN" altLang="en-US" sz="1800" b="1">
                  <a:solidFill>
                    <a:srgbClr val="000000"/>
                  </a:solidFill>
                  <a:latin typeface="Times New Roman" panose="02020603050405020304" pitchFamily="18" charset="0"/>
                </a:rPr>
                <a:t>向下累积</a:t>
              </a:r>
              <a:endParaRPr lang="zh-CN" altLang="en-US" sz="6000">
                <a:solidFill>
                  <a:schemeClr val="tx1"/>
                </a:solidFill>
              </a:endParaRPr>
            </a:p>
          </p:txBody>
        </p:sp>
        <p:sp>
          <p:nvSpPr>
            <p:cNvPr id="68675" name="Rectangle 198"/>
            <p:cNvSpPr>
              <a:spLocks noChangeArrowheads="1"/>
            </p:cNvSpPr>
            <p:nvPr/>
          </p:nvSpPr>
          <p:spPr bwMode="auto">
            <a:xfrm>
              <a:off x="4260" y="3200"/>
              <a:ext cx="0"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zh-CN" sz="6000">
                <a:solidFill>
                  <a:schemeClr val="tx1"/>
                </a:solidFill>
              </a:endParaRPr>
            </a:p>
          </p:txBody>
        </p:sp>
      </p:grpSp>
      <p:sp>
        <p:nvSpPr>
          <p:cNvPr id="304203" name="Text Box 75"/>
          <p:cNvSpPr txBox="1">
            <a:spLocks noChangeArrowheads="1"/>
          </p:cNvSpPr>
          <p:nvPr/>
        </p:nvSpPr>
        <p:spPr bwMode="auto">
          <a:xfrm>
            <a:off x="1447800" y="5686425"/>
            <a:ext cx="6656388" cy="457200"/>
          </a:xfrm>
          <a:prstGeom prst="rect">
            <a:avLst/>
          </a:prstGeom>
          <a:solidFill>
            <a:srgbClr val="C545AD"/>
          </a:solidFill>
          <a:ln>
            <a:noFill/>
          </a:ln>
          <a:effectLst>
            <a:outerShdw dist="81320" dir="2319588"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a:spcBef>
                <a:spcPct val="50000"/>
              </a:spcBef>
              <a:defRPr/>
            </a:pPr>
            <a:r>
              <a:rPr lang="zh-CN" altLang="en-US" sz="2400" b="1">
                <a:effectLst>
                  <a:outerShdw blurRad="38100" dist="38100" dir="2700000" algn="tl">
                    <a:srgbClr val="000000"/>
                  </a:outerShdw>
                </a:effectLst>
              </a:rPr>
              <a:t>甲城市家庭对住房状况评价的累积频数分布</a:t>
            </a:r>
          </a:p>
        </p:txBody>
      </p:sp>
    </p:spTree>
  </p:cSld>
  <p:clrMapOvr>
    <a:masterClrMapping/>
  </p:clrMapOvr>
  <p:transition>
    <p:split orient="vert"/>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9074" name="Rectangle 2"/>
          <p:cNvSpPr>
            <a:spLocks noChangeArrowheads="1"/>
          </p:cNvSpPr>
          <p:nvPr/>
        </p:nvSpPr>
        <p:spPr bwMode="auto">
          <a:xfrm>
            <a:off x="1104900" y="908720"/>
            <a:ext cx="7162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4000" b="1">
                <a:solidFill>
                  <a:schemeClr val="bg2"/>
                </a:solidFill>
                <a:effectLst>
                  <a:outerShdw blurRad="38100" dist="38100" dir="2700000" algn="tl">
                    <a:srgbClr val="000000"/>
                  </a:outerShdw>
                </a:effectLst>
                <a:cs typeface="Times New Roman" panose="02020603050405020304" pitchFamily="18" charset="0"/>
              </a:rPr>
              <a:t>3.3  </a:t>
            </a:r>
            <a:r>
              <a:rPr lang="zh-CN" altLang="en-US" sz="4000" b="1">
                <a:solidFill>
                  <a:schemeClr val="bg2"/>
                </a:solidFill>
                <a:effectLst>
                  <a:outerShdw blurRad="38100" dist="38100" dir="2700000" algn="tl">
                    <a:srgbClr val="000000"/>
                  </a:outerShdw>
                </a:effectLst>
                <a:latin typeface="Times New Roman" panose="02020603050405020304" pitchFamily="18" charset="0"/>
              </a:rPr>
              <a:t>数值型数据的整理与展示</a:t>
            </a:r>
          </a:p>
        </p:txBody>
      </p:sp>
      <p:sp>
        <p:nvSpPr>
          <p:cNvPr id="259075" name="Rectangle 3"/>
          <p:cNvSpPr>
            <a:spLocks noChangeArrowheads="1"/>
          </p:cNvSpPr>
          <p:nvPr/>
        </p:nvSpPr>
        <p:spPr bwMode="auto">
          <a:xfrm>
            <a:off x="609600" y="1981200"/>
            <a:ext cx="8153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lgn="ctr">
              <a:spcBef>
                <a:spcPct val="20000"/>
              </a:spcBef>
              <a:defRPr kumimoji="1" sz="16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indent="228600" algn="ctr">
              <a:spcBef>
                <a:spcPct val="20000"/>
              </a:spcBef>
              <a:buClr>
                <a:schemeClr val="hlink"/>
              </a:buClr>
              <a:buSzPct val="65000"/>
              <a:buFont typeface="Wingdings" panose="05000000000000000000" pitchFamily="2" charset="2"/>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indent="171450" algn="ctr">
              <a:spcBef>
                <a:spcPct val="20000"/>
              </a:spcBef>
              <a:buClr>
                <a:schemeClr val="tx2"/>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indent="57150" algn="ctr">
              <a:spcBef>
                <a:spcPct val="20000"/>
              </a:spcBef>
              <a:buClr>
                <a:schemeClr val="accent1"/>
              </a:buClr>
              <a:buSzPct val="65000"/>
              <a:buFont typeface="Monotype Sorts"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spcBef>
                <a:spcPct val="20000"/>
              </a:spcBef>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a:defRPr/>
            </a:pPr>
            <a:r>
              <a:rPr lang="en-US" altLang="zh-CN" sz="3200" b="1" dirty="0">
                <a:solidFill>
                  <a:schemeClr val="bg2"/>
                </a:solidFill>
              </a:rPr>
              <a:t>3.3.1  </a:t>
            </a:r>
            <a:r>
              <a:rPr lang="zh-CN" altLang="en-US" sz="3200" b="1" dirty="0">
                <a:solidFill>
                  <a:schemeClr val="bg2"/>
                </a:solidFill>
              </a:rPr>
              <a:t>数据分组</a:t>
            </a:r>
          </a:p>
          <a:p>
            <a:pPr algn="l">
              <a:spcBef>
                <a:spcPct val="24000"/>
              </a:spcBef>
              <a:defRPr/>
            </a:pPr>
            <a:r>
              <a:rPr lang="en-US" altLang="zh-CN" sz="3200" b="1" dirty="0">
                <a:solidFill>
                  <a:schemeClr val="bg2"/>
                </a:solidFill>
              </a:rPr>
              <a:t>3.3.2  </a:t>
            </a:r>
            <a:r>
              <a:rPr lang="zh-CN" altLang="en-US" sz="3200" b="1" dirty="0">
                <a:solidFill>
                  <a:schemeClr val="bg2"/>
                </a:solidFill>
              </a:rPr>
              <a:t>数值型数据的图示</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2D5D04-AA0C-4B42-A739-8ECA97D8821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914045D-9E84-4FBE-88F9-8FE4EAF102FB}"/>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226D1B7C-2F3D-4427-A080-8640260EF334}"/>
              </a:ext>
            </a:extLst>
          </p:cNvPr>
          <p:cNvPicPr>
            <a:picLocks noChangeAspect="1"/>
          </p:cNvPicPr>
          <p:nvPr/>
        </p:nvPicPr>
        <p:blipFill>
          <a:blip r:embed="rId3"/>
          <a:stretch>
            <a:fillRect/>
          </a:stretch>
        </p:blipFill>
        <p:spPr>
          <a:xfrm>
            <a:off x="762000" y="-225075"/>
            <a:ext cx="7164288" cy="7308149"/>
          </a:xfrm>
          <a:prstGeom prst="rect">
            <a:avLst/>
          </a:prstGeom>
        </p:spPr>
      </p:pic>
    </p:spTree>
    <p:extLst>
      <p:ext uri="{BB962C8B-B14F-4D97-AF65-F5344CB8AC3E}">
        <p14:creationId xmlns:p14="http://schemas.microsoft.com/office/powerpoint/2010/main" val="14256685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a:xfrm>
            <a:off x="533400" y="228599"/>
            <a:ext cx="8153400" cy="1209675"/>
          </a:xfrm>
        </p:spPr>
        <p:txBody>
          <a:bodyPr/>
          <a:lstStyle/>
          <a:p>
            <a:pPr>
              <a:defRPr/>
            </a:pPr>
            <a:r>
              <a:rPr lang="zh-CN" altLang="en-US" sz="4000" dirty="0">
                <a:solidFill>
                  <a:schemeClr val="bg2"/>
                </a:solidFill>
              </a:rPr>
              <a:t>组距分组</a:t>
            </a:r>
            <a:endParaRPr lang="en-US" altLang="zh-CN" sz="3600" dirty="0">
              <a:solidFill>
                <a:schemeClr val="bg2"/>
              </a:solidFill>
              <a:latin typeface="Arial" panose="020B0604020202020204" pitchFamily="34" charset="0"/>
            </a:endParaRPr>
          </a:p>
        </p:txBody>
      </p:sp>
      <p:sp>
        <p:nvSpPr>
          <p:cNvPr id="411651" name="Rectangle 3"/>
          <p:cNvSpPr>
            <a:spLocks noGrp="1" noChangeArrowheads="1"/>
          </p:cNvSpPr>
          <p:nvPr>
            <p:ph type="body" idx="1"/>
          </p:nvPr>
        </p:nvSpPr>
        <p:spPr>
          <a:xfrm>
            <a:off x="533400" y="1773238"/>
            <a:ext cx="6172200" cy="4246562"/>
          </a:xfrm>
        </p:spPr>
        <p:txBody>
          <a:bodyPr/>
          <a:lstStyle/>
          <a:p>
            <a:pPr marL="609600" indent="-609600" algn="just">
              <a:buFontTx/>
              <a:buAutoNum type="arabicPeriod"/>
              <a:defRPr/>
            </a:pPr>
            <a:r>
              <a:rPr lang="zh-CN" altLang="en-US" dirty="0">
                <a:solidFill>
                  <a:schemeClr val="bg2"/>
                </a:solidFill>
              </a:rPr>
              <a:t>将变量值的一个区间作为一组</a:t>
            </a:r>
          </a:p>
          <a:p>
            <a:pPr marL="609600" indent="-609600" algn="just">
              <a:buFontTx/>
              <a:buAutoNum type="arabicPeriod"/>
              <a:defRPr/>
            </a:pPr>
            <a:r>
              <a:rPr lang="zh-CN" altLang="en-US" dirty="0">
                <a:solidFill>
                  <a:schemeClr val="bg2"/>
                </a:solidFill>
              </a:rPr>
              <a:t>适合于连续变量</a:t>
            </a:r>
          </a:p>
          <a:p>
            <a:pPr marL="609600" indent="-609600" algn="just">
              <a:buFontTx/>
              <a:buAutoNum type="arabicPeriod"/>
              <a:defRPr/>
            </a:pPr>
            <a:r>
              <a:rPr lang="zh-CN" altLang="en-US" dirty="0">
                <a:solidFill>
                  <a:schemeClr val="bg2"/>
                </a:solidFill>
              </a:rPr>
              <a:t>适合于变量值较多的情况</a:t>
            </a:r>
          </a:p>
          <a:p>
            <a:pPr marL="609600" indent="-609600" algn="just">
              <a:buFontTx/>
              <a:buAutoNum type="arabicPeriod"/>
              <a:defRPr/>
            </a:pPr>
            <a:r>
              <a:rPr lang="zh-CN" altLang="en-US" dirty="0">
                <a:solidFill>
                  <a:schemeClr val="bg2"/>
                </a:solidFill>
              </a:rPr>
              <a:t>需要遵循“不重不漏”的原则</a:t>
            </a:r>
          </a:p>
          <a:p>
            <a:pPr marL="609600" indent="-609600" algn="just">
              <a:buFontTx/>
              <a:buAutoNum type="arabicPeriod"/>
              <a:defRPr/>
            </a:pPr>
            <a:r>
              <a:rPr lang="zh-CN" altLang="en-US" dirty="0">
                <a:solidFill>
                  <a:schemeClr val="bg2"/>
                </a:solidFill>
              </a:rPr>
              <a:t>可采用等距分组，也可采用不等距分组</a:t>
            </a:r>
          </a:p>
        </p:txBody>
      </p:sp>
      <p:grpSp>
        <p:nvGrpSpPr>
          <p:cNvPr id="76804" name="Group 66"/>
          <p:cNvGrpSpPr>
            <a:grpSpLocks/>
          </p:cNvGrpSpPr>
          <p:nvPr/>
        </p:nvGrpSpPr>
        <p:grpSpPr bwMode="auto">
          <a:xfrm>
            <a:off x="6858000" y="2133600"/>
            <a:ext cx="1524000" cy="3286125"/>
            <a:chOff x="4128" y="1776"/>
            <a:chExt cx="960" cy="2148"/>
          </a:xfrm>
        </p:grpSpPr>
        <p:sp>
          <p:nvSpPr>
            <p:cNvPr id="411691" name="Text Box 43"/>
            <p:cNvSpPr txBox="1">
              <a:spLocks noChangeArrowheads="1"/>
            </p:cNvSpPr>
            <p:nvPr/>
          </p:nvSpPr>
          <p:spPr bwMode="auto">
            <a:xfrm>
              <a:off x="4128" y="1776"/>
              <a:ext cx="960" cy="419"/>
            </a:xfrm>
            <a:prstGeom prst="rect">
              <a:avLst/>
            </a:prstGeom>
            <a:gradFill rotWithShape="0">
              <a:gsLst>
                <a:gs pos="0">
                  <a:srgbClr val="FFCCCC"/>
                </a:gs>
                <a:gs pos="100000">
                  <a:srgbClr val="FFCCCC">
                    <a:gamma/>
                    <a:shade val="46275"/>
                    <a:invGamma/>
                  </a:srgbClr>
                </a:gs>
              </a:gsLst>
              <a:lin ang="5400000" scaled="1"/>
            </a:gradFill>
            <a:ln>
              <a:noFill/>
            </a:ln>
            <a:effectLst>
              <a:outerShdw dist="45791" dir="3378596"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a:spcBef>
                  <a:spcPct val="50000"/>
                </a:spcBef>
                <a:defRPr/>
              </a:pPr>
              <a:r>
                <a:rPr lang="en-US" altLang="zh-CN" sz="3600" b="1">
                  <a:solidFill>
                    <a:srgbClr val="FFFF37"/>
                  </a:solidFill>
                  <a:effectLst>
                    <a:outerShdw blurRad="38100" dist="38100" dir="2700000" algn="tl">
                      <a:srgbClr val="000000"/>
                    </a:outerShdw>
                  </a:effectLst>
                  <a:sym typeface="Wingdings" panose="05000000000000000000" pitchFamily="2" charset="2"/>
                </a:rPr>
                <a:t> ~ </a:t>
              </a:r>
            </a:p>
          </p:txBody>
        </p:sp>
        <p:sp>
          <p:nvSpPr>
            <p:cNvPr id="411710" name="Text Box 62"/>
            <p:cNvSpPr txBox="1">
              <a:spLocks noChangeArrowheads="1"/>
            </p:cNvSpPr>
            <p:nvPr/>
          </p:nvSpPr>
          <p:spPr bwMode="auto">
            <a:xfrm>
              <a:off x="4128" y="2209"/>
              <a:ext cx="960" cy="419"/>
            </a:xfrm>
            <a:prstGeom prst="rect">
              <a:avLst/>
            </a:prstGeom>
            <a:gradFill rotWithShape="0">
              <a:gsLst>
                <a:gs pos="0">
                  <a:srgbClr val="FFCCCC"/>
                </a:gs>
                <a:gs pos="100000">
                  <a:srgbClr val="FFCCCC">
                    <a:gamma/>
                    <a:shade val="46275"/>
                    <a:invGamma/>
                  </a:srgbClr>
                </a:gs>
              </a:gsLst>
              <a:lin ang="5400000" scaled="1"/>
            </a:gradFill>
            <a:ln>
              <a:noFill/>
            </a:ln>
            <a:effectLst>
              <a:outerShdw dist="45791" dir="3378596"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a:spcBef>
                  <a:spcPct val="50000"/>
                </a:spcBef>
                <a:defRPr/>
              </a:pPr>
              <a:r>
                <a:rPr lang="en-US" altLang="zh-CN" sz="3600" b="1">
                  <a:solidFill>
                    <a:srgbClr val="FFFF37"/>
                  </a:solidFill>
                  <a:effectLst>
                    <a:outerShdw blurRad="38100" dist="38100" dir="2700000" algn="tl">
                      <a:srgbClr val="000000"/>
                    </a:outerShdw>
                  </a:effectLst>
                  <a:sym typeface="Wingdings" panose="05000000000000000000" pitchFamily="2" charset="2"/>
                </a:rPr>
                <a:t> ~ </a:t>
              </a:r>
            </a:p>
          </p:txBody>
        </p:sp>
        <p:sp>
          <p:nvSpPr>
            <p:cNvPr id="411711" name="Text Box 63"/>
            <p:cNvSpPr txBox="1">
              <a:spLocks noChangeArrowheads="1"/>
            </p:cNvSpPr>
            <p:nvPr/>
          </p:nvSpPr>
          <p:spPr bwMode="auto">
            <a:xfrm>
              <a:off x="4128" y="2640"/>
              <a:ext cx="960" cy="417"/>
            </a:xfrm>
            <a:prstGeom prst="rect">
              <a:avLst/>
            </a:prstGeom>
            <a:gradFill rotWithShape="0">
              <a:gsLst>
                <a:gs pos="0">
                  <a:srgbClr val="FFCCCC"/>
                </a:gs>
                <a:gs pos="100000">
                  <a:srgbClr val="FFCCCC">
                    <a:gamma/>
                    <a:shade val="46275"/>
                    <a:invGamma/>
                  </a:srgbClr>
                </a:gs>
              </a:gsLst>
              <a:lin ang="5400000" scaled="1"/>
            </a:gradFill>
            <a:ln>
              <a:noFill/>
            </a:ln>
            <a:effectLst>
              <a:outerShdw dist="45791" dir="3378596"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a:spcBef>
                  <a:spcPct val="50000"/>
                </a:spcBef>
                <a:defRPr/>
              </a:pPr>
              <a:r>
                <a:rPr lang="en-US" altLang="zh-CN" sz="3600" b="1">
                  <a:solidFill>
                    <a:srgbClr val="FFFF37"/>
                  </a:solidFill>
                  <a:effectLst>
                    <a:outerShdw blurRad="38100" dist="38100" dir="2700000" algn="tl">
                      <a:srgbClr val="000000"/>
                    </a:outerShdw>
                  </a:effectLst>
                  <a:sym typeface="Wingdings" panose="05000000000000000000" pitchFamily="2" charset="2"/>
                </a:rPr>
                <a:t> ~ </a:t>
              </a:r>
            </a:p>
          </p:txBody>
        </p:sp>
        <p:sp>
          <p:nvSpPr>
            <p:cNvPr id="411712" name="Text Box 64"/>
            <p:cNvSpPr txBox="1">
              <a:spLocks noChangeArrowheads="1"/>
            </p:cNvSpPr>
            <p:nvPr/>
          </p:nvSpPr>
          <p:spPr bwMode="auto">
            <a:xfrm>
              <a:off x="4128" y="3072"/>
              <a:ext cx="960" cy="419"/>
            </a:xfrm>
            <a:prstGeom prst="rect">
              <a:avLst/>
            </a:prstGeom>
            <a:gradFill rotWithShape="0">
              <a:gsLst>
                <a:gs pos="0">
                  <a:srgbClr val="FFCCCC"/>
                </a:gs>
                <a:gs pos="100000">
                  <a:srgbClr val="FFCCCC">
                    <a:gamma/>
                    <a:shade val="46275"/>
                    <a:invGamma/>
                  </a:srgbClr>
                </a:gs>
              </a:gsLst>
              <a:lin ang="5400000" scaled="1"/>
            </a:gradFill>
            <a:ln>
              <a:noFill/>
            </a:ln>
            <a:effectLst>
              <a:outerShdw dist="45791" dir="3378596"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a:spcBef>
                  <a:spcPct val="50000"/>
                </a:spcBef>
                <a:defRPr/>
              </a:pPr>
              <a:r>
                <a:rPr lang="en-US" altLang="zh-CN" sz="3600" b="1">
                  <a:solidFill>
                    <a:srgbClr val="FFFF37"/>
                  </a:solidFill>
                  <a:effectLst>
                    <a:outerShdw blurRad="38100" dist="38100" dir="2700000" algn="tl">
                      <a:srgbClr val="000000"/>
                    </a:outerShdw>
                  </a:effectLst>
                  <a:sym typeface="Wingdings" panose="05000000000000000000" pitchFamily="2" charset="2"/>
                </a:rPr>
                <a:t> ~ </a:t>
              </a:r>
            </a:p>
          </p:txBody>
        </p:sp>
        <p:sp>
          <p:nvSpPr>
            <p:cNvPr id="411713" name="Text Box 65"/>
            <p:cNvSpPr txBox="1">
              <a:spLocks noChangeArrowheads="1"/>
            </p:cNvSpPr>
            <p:nvPr/>
          </p:nvSpPr>
          <p:spPr bwMode="auto">
            <a:xfrm>
              <a:off x="4128" y="3505"/>
              <a:ext cx="960" cy="419"/>
            </a:xfrm>
            <a:prstGeom prst="rect">
              <a:avLst/>
            </a:prstGeom>
            <a:gradFill rotWithShape="0">
              <a:gsLst>
                <a:gs pos="0">
                  <a:srgbClr val="FFCCCC"/>
                </a:gs>
                <a:gs pos="100000">
                  <a:srgbClr val="FFCCCC">
                    <a:gamma/>
                    <a:shade val="46275"/>
                    <a:invGamma/>
                  </a:srgbClr>
                </a:gs>
              </a:gsLst>
              <a:lin ang="5400000" scaled="1"/>
            </a:gradFill>
            <a:ln>
              <a:noFill/>
            </a:ln>
            <a:effectLst>
              <a:outerShdw dist="45791" dir="3378596"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a:spcBef>
                  <a:spcPct val="50000"/>
                </a:spcBef>
                <a:defRPr/>
              </a:pPr>
              <a:r>
                <a:rPr lang="en-US" altLang="zh-CN" sz="3600" b="1">
                  <a:solidFill>
                    <a:srgbClr val="FFFF37"/>
                  </a:solidFill>
                  <a:effectLst>
                    <a:outerShdw blurRad="38100" dist="38100" dir="2700000" algn="tl">
                      <a:srgbClr val="000000"/>
                    </a:outerShdw>
                  </a:effectLst>
                  <a:sym typeface="Wingdings" panose="05000000000000000000" pitchFamily="2" charset="2"/>
                </a:rPr>
                <a:t> ~ </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Effect transition="in" filter="wipe(left)">
                                      <p:cBhvr>
                                        <p:cTn id="7" dur="500"/>
                                        <p:tgtEl>
                                          <p:spTgt spid="411651">
                                            <p:txEl>
                                              <p:pRg st="0" end="0"/>
                                            </p:txEl>
                                          </p:spTgt>
                                        </p:tgtEl>
                                      </p:cBhvr>
                                    </p:animEffect>
                                  </p:childTnLst>
                                  <p:subTnLst>
                                    <p:animClr clrSpc="rgb" dir="cw">
                                      <p:cBhvr override="childStyle">
                                        <p:cTn dur="1" fill="hold" display="0" masterRel="nextClick" afterEffect="1"/>
                                        <p:tgtEl>
                                          <p:spTgt spid="411651">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1651">
                                            <p:txEl>
                                              <p:pRg st="1" end="1"/>
                                            </p:txEl>
                                          </p:spTgt>
                                        </p:tgtEl>
                                        <p:attrNameLst>
                                          <p:attrName>style.visibility</p:attrName>
                                        </p:attrNameLst>
                                      </p:cBhvr>
                                      <p:to>
                                        <p:strVal val="visible"/>
                                      </p:to>
                                    </p:set>
                                    <p:animEffect transition="in" filter="wipe(left)">
                                      <p:cBhvr>
                                        <p:cTn id="12" dur="500"/>
                                        <p:tgtEl>
                                          <p:spTgt spid="411651">
                                            <p:txEl>
                                              <p:pRg st="1" end="1"/>
                                            </p:txEl>
                                          </p:spTgt>
                                        </p:tgtEl>
                                      </p:cBhvr>
                                    </p:animEffect>
                                  </p:childTnLst>
                                  <p:subTnLst>
                                    <p:animClr clrSpc="rgb" dir="cw">
                                      <p:cBhvr override="childStyle">
                                        <p:cTn dur="1" fill="hold" display="0" masterRel="nextClick" afterEffect="1"/>
                                        <p:tgtEl>
                                          <p:spTgt spid="411651">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1651">
                                            <p:txEl>
                                              <p:pRg st="2" end="2"/>
                                            </p:txEl>
                                          </p:spTgt>
                                        </p:tgtEl>
                                        <p:attrNameLst>
                                          <p:attrName>style.visibility</p:attrName>
                                        </p:attrNameLst>
                                      </p:cBhvr>
                                      <p:to>
                                        <p:strVal val="visible"/>
                                      </p:to>
                                    </p:set>
                                    <p:animEffect transition="in" filter="wipe(left)">
                                      <p:cBhvr>
                                        <p:cTn id="17" dur="500"/>
                                        <p:tgtEl>
                                          <p:spTgt spid="411651">
                                            <p:txEl>
                                              <p:pRg st="2" end="2"/>
                                            </p:txEl>
                                          </p:spTgt>
                                        </p:tgtEl>
                                      </p:cBhvr>
                                    </p:animEffect>
                                  </p:childTnLst>
                                  <p:subTnLst>
                                    <p:animClr clrSpc="rgb" dir="cw">
                                      <p:cBhvr override="childStyle">
                                        <p:cTn dur="1" fill="hold" display="0" masterRel="nextClick" afterEffect="1"/>
                                        <p:tgtEl>
                                          <p:spTgt spid="411651">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1651">
                                            <p:txEl>
                                              <p:pRg st="3" end="3"/>
                                            </p:txEl>
                                          </p:spTgt>
                                        </p:tgtEl>
                                        <p:attrNameLst>
                                          <p:attrName>style.visibility</p:attrName>
                                        </p:attrNameLst>
                                      </p:cBhvr>
                                      <p:to>
                                        <p:strVal val="visible"/>
                                      </p:to>
                                    </p:set>
                                    <p:animEffect transition="in" filter="wipe(left)">
                                      <p:cBhvr>
                                        <p:cTn id="22" dur="500"/>
                                        <p:tgtEl>
                                          <p:spTgt spid="411651">
                                            <p:txEl>
                                              <p:pRg st="3" end="3"/>
                                            </p:txEl>
                                          </p:spTgt>
                                        </p:tgtEl>
                                      </p:cBhvr>
                                    </p:animEffect>
                                  </p:childTnLst>
                                  <p:subTnLst>
                                    <p:animClr clrSpc="rgb" dir="cw">
                                      <p:cBhvr override="childStyle">
                                        <p:cTn dur="1" fill="hold" display="0" masterRel="nextClick" afterEffect="1"/>
                                        <p:tgtEl>
                                          <p:spTgt spid="411651">
                                            <p:txEl>
                                              <p:pRg st="3" end="3"/>
                                            </p:txEl>
                                          </p:spTgt>
                                        </p:tgtEl>
                                        <p:attrNameLst>
                                          <p:attrName>ppt_c</p:attrName>
                                        </p:attrNameLst>
                                      </p:cBhvr>
                                      <p:to>
                                        <a:schemeClr val="folHlink"/>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1651">
                                            <p:txEl>
                                              <p:pRg st="4" end="4"/>
                                            </p:txEl>
                                          </p:spTgt>
                                        </p:tgtEl>
                                        <p:attrNameLst>
                                          <p:attrName>style.visibility</p:attrName>
                                        </p:attrNameLst>
                                      </p:cBhvr>
                                      <p:to>
                                        <p:strVal val="visible"/>
                                      </p:to>
                                    </p:set>
                                    <p:animEffect transition="in" filter="wipe(left)">
                                      <p:cBhvr>
                                        <p:cTn id="27" dur="500"/>
                                        <p:tgtEl>
                                          <p:spTgt spid="411651">
                                            <p:txEl>
                                              <p:pRg st="4" end="4"/>
                                            </p:txEl>
                                          </p:spTgt>
                                        </p:tgtEl>
                                      </p:cBhvr>
                                    </p:animEffect>
                                  </p:childTnLst>
                                  <p:subTnLst>
                                    <p:animClr clrSpc="rgb" dir="cw">
                                      <p:cBhvr override="childStyle">
                                        <p:cTn dur="1" fill="hold" display="0" masterRel="nextClick" afterEffect="1"/>
                                        <p:tgtEl>
                                          <p:spTgt spid="411651">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a:xfrm>
            <a:off x="755576" y="304800"/>
            <a:ext cx="7931224" cy="1179984"/>
          </a:xfrm>
        </p:spPr>
        <p:txBody>
          <a:bodyPr/>
          <a:lstStyle/>
          <a:p>
            <a:pPr>
              <a:defRPr/>
            </a:pPr>
            <a:r>
              <a:rPr lang="zh-CN" altLang="en-US" sz="4000" dirty="0">
                <a:solidFill>
                  <a:schemeClr val="bg2"/>
                </a:solidFill>
              </a:rPr>
              <a:t>组距分组</a:t>
            </a:r>
            <a:br>
              <a:rPr lang="zh-CN" altLang="en-US" sz="4000" dirty="0">
                <a:solidFill>
                  <a:schemeClr val="bg2"/>
                </a:solidFill>
              </a:rPr>
            </a:br>
            <a:r>
              <a:rPr lang="en-US" altLang="zh-CN" sz="3600" dirty="0">
                <a:solidFill>
                  <a:schemeClr val="bg2"/>
                </a:solidFill>
                <a:latin typeface="Arial" panose="020B0604020202020204" pitchFamily="34" charset="0"/>
              </a:rPr>
              <a:t>(</a:t>
            </a:r>
            <a:r>
              <a:rPr lang="zh-CN" altLang="en-US" sz="3600" dirty="0">
                <a:solidFill>
                  <a:schemeClr val="bg2"/>
                </a:solidFill>
                <a:latin typeface="Arial" panose="020B0604020202020204" pitchFamily="34" charset="0"/>
              </a:rPr>
              <a:t>步骤</a:t>
            </a:r>
            <a:r>
              <a:rPr lang="en-US" altLang="zh-CN" sz="3600" dirty="0">
                <a:solidFill>
                  <a:schemeClr val="bg2"/>
                </a:solidFill>
                <a:latin typeface="Arial" panose="020B0604020202020204" pitchFamily="34" charset="0"/>
              </a:rPr>
              <a:t>)</a:t>
            </a:r>
          </a:p>
        </p:txBody>
      </p:sp>
      <p:sp>
        <p:nvSpPr>
          <p:cNvPr id="409603" name="Rectangle 3"/>
          <p:cNvSpPr>
            <a:spLocks noGrp="1" noChangeArrowheads="1"/>
          </p:cNvSpPr>
          <p:nvPr>
            <p:ph type="body" idx="1"/>
          </p:nvPr>
        </p:nvSpPr>
        <p:spPr>
          <a:xfrm>
            <a:off x="473970" y="1700214"/>
            <a:ext cx="8346180" cy="4336574"/>
          </a:xfrm>
        </p:spPr>
        <p:txBody>
          <a:bodyPr/>
          <a:lstStyle/>
          <a:p>
            <a:pPr marL="609600" indent="-609600" algn="just">
              <a:buFontTx/>
              <a:buAutoNum type="arabicPeriod"/>
              <a:defRPr/>
            </a:pPr>
            <a:r>
              <a:rPr lang="zh-CN" altLang="en-US" sz="3500" dirty="0">
                <a:solidFill>
                  <a:schemeClr val="bg2"/>
                </a:solidFill>
              </a:rPr>
              <a:t>确定组数：组数的确定应以能够显示数据的分布特征和规律为目的。在实际分组时，组数一般为</a:t>
            </a:r>
            <a:r>
              <a:rPr lang="en-US" altLang="zh-CN" sz="3500" dirty="0">
                <a:solidFill>
                  <a:schemeClr val="bg2"/>
                </a:solidFill>
              </a:rPr>
              <a:t>5</a:t>
            </a:r>
            <a:r>
              <a:rPr lang="en-US" altLang="zh-CN" sz="3500" dirty="0">
                <a:solidFill>
                  <a:schemeClr val="bg2"/>
                </a:solidFill>
                <a:sym typeface="Symbol" panose="05050102010706020507" pitchFamily="18" charset="2"/>
              </a:rPr>
              <a:t>K 15</a:t>
            </a:r>
          </a:p>
          <a:p>
            <a:pPr marL="609600" indent="-609600" algn="just">
              <a:buFontTx/>
              <a:buAutoNum type="arabicPeriod"/>
              <a:defRPr/>
            </a:pPr>
            <a:r>
              <a:rPr lang="zh-CN" altLang="en-US" dirty="0">
                <a:solidFill>
                  <a:schemeClr val="bg2"/>
                </a:solidFill>
              </a:rPr>
              <a:t>确定组距：组距</a:t>
            </a:r>
            <a:r>
              <a:rPr lang="en-US" altLang="zh-CN" dirty="0">
                <a:solidFill>
                  <a:schemeClr val="bg2"/>
                </a:solidFill>
              </a:rPr>
              <a:t>(Class Width)</a:t>
            </a:r>
            <a:r>
              <a:rPr lang="zh-CN" altLang="en-US" dirty="0">
                <a:solidFill>
                  <a:schemeClr val="bg2"/>
                </a:solidFill>
              </a:rPr>
              <a:t>是一个组的上限与下限之差，可根据全部数据的最大值和最小值及所分的组数来确定，即</a:t>
            </a:r>
          </a:p>
          <a:p>
            <a:pPr marL="609600" indent="-609600" algn="just">
              <a:defRPr/>
            </a:pPr>
            <a:r>
              <a:rPr lang="zh-CN" altLang="en-US" dirty="0">
                <a:solidFill>
                  <a:schemeClr val="bg2"/>
                </a:solidFill>
              </a:rPr>
              <a:t>             </a:t>
            </a:r>
            <a:r>
              <a:rPr lang="zh-CN" altLang="en-US" b="1" dirty="0">
                <a:solidFill>
                  <a:schemeClr val="bg2"/>
                </a:solidFill>
              </a:rPr>
              <a:t>组距＝</a:t>
            </a:r>
            <a:r>
              <a:rPr lang="en-US" altLang="zh-CN" b="1" dirty="0">
                <a:solidFill>
                  <a:schemeClr val="bg2"/>
                </a:solidFill>
              </a:rPr>
              <a:t>( </a:t>
            </a:r>
            <a:r>
              <a:rPr lang="zh-CN" altLang="en-US" b="1" dirty="0">
                <a:solidFill>
                  <a:schemeClr val="bg2"/>
                </a:solidFill>
              </a:rPr>
              <a:t>最大值 </a:t>
            </a:r>
            <a:r>
              <a:rPr lang="en-US" altLang="zh-CN" b="1" dirty="0">
                <a:solidFill>
                  <a:schemeClr val="bg2"/>
                </a:solidFill>
              </a:rPr>
              <a:t>- </a:t>
            </a:r>
            <a:r>
              <a:rPr lang="zh-CN" altLang="en-US" b="1" dirty="0">
                <a:solidFill>
                  <a:schemeClr val="bg2"/>
                </a:solidFill>
              </a:rPr>
              <a:t>最小值</a:t>
            </a:r>
            <a:r>
              <a:rPr lang="en-US" altLang="zh-CN" b="1" dirty="0">
                <a:solidFill>
                  <a:schemeClr val="bg2"/>
                </a:solidFill>
              </a:rPr>
              <a:t>)÷ </a:t>
            </a:r>
            <a:r>
              <a:rPr lang="zh-CN" altLang="en-US" b="1" dirty="0">
                <a:solidFill>
                  <a:schemeClr val="bg2"/>
                </a:solidFill>
              </a:rPr>
              <a:t>组数</a:t>
            </a:r>
          </a:p>
          <a:p>
            <a:pPr marL="609600" indent="-609600" algn="just">
              <a:buFontTx/>
              <a:buAutoNum type="arabicPeriod" startAt="3"/>
              <a:defRPr/>
            </a:pPr>
            <a:r>
              <a:rPr lang="zh-CN" altLang="en-US" dirty="0">
                <a:solidFill>
                  <a:schemeClr val="bg2"/>
                </a:solidFill>
              </a:rPr>
              <a:t>统计出各组的频数并整理成频数分布表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03">
                                            <p:txEl>
                                              <p:pRg st="0" end="0"/>
                                            </p:txEl>
                                          </p:spTgt>
                                        </p:tgtEl>
                                        <p:attrNameLst>
                                          <p:attrName>style.visibility</p:attrName>
                                        </p:attrNameLst>
                                      </p:cBhvr>
                                      <p:to>
                                        <p:strVal val="visible"/>
                                      </p:to>
                                    </p:set>
                                    <p:animEffect transition="in" filter="wipe(left)">
                                      <p:cBhvr>
                                        <p:cTn id="7" dur="500"/>
                                        <p:tgtEl>
                                          <p:spTgt spid="409603">
                                            <p:txEl>
                                              <p:pRg st="0" end="0"/>
                                            </p:txEl>
                                          </p:spTgt>
                                        </p:tgtEl>
                                      </p:cBhvr>
                                    </p:animEffect>
                                  </p:childTnLst>
                                  <p:subTnLst>
                                    <p:animClr clrSpc="rgb" dir="cw">
                                      <p:cBhvr override="childStyle">
                                        <p:cTn dur="1" fill="hold" display="0" masterRel="nextClick" afterEffect="1"/>
                                        <p:tgtEl>
                                          <p:spTgt spid="409603">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03">
                                            <p:txEl>
                                              <p:pRg st="1" end="1"/>
                                            </p:txEl>
                                          </p:spTgt>
                                        </p:tgtEl>
                                        <p:attrNameLst>
                                          <p:attrName>style.visibility</p:attrName>
                                        </p:attrNameLst>
                                      </p:cBhvr>
                                      <p:to>
                                        <p:strVal val="visible"/>
                                      </p:to>
                                    </p:set>
                                    <p:animEffect transition="in" filter="wipe(left)">
                                      <p:cBhvr>
                                        <p:cTn id="12" dur="500"/>
                                        <p:tgtEl>
                                          <p:spTgt spid="409603">
                                            <p:txEl>
                                              <p:pRg st="1" end="1"/>
                                            </p:txEl>
                                          </p:spTgt>
                                        </p:tgtEl>
                                      </p:cBhvr>
                                    </p:animEffect>
                                  </p:childTnLst>
                                  <p:subTnLst>
                                    <p:animClr clrSpc="rgb" dir="cw">
                                      <p:cBhvr override="childStyle">
                                        <p:cTn dur="1" fill="hold" display="0" masterRel="nextClick" afterEffect="1"/>
                                        <p:tgtEl>
                                          <p:spTgt spid="409603">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03">
                                            <p:txEl>
                                              <p:pRg st="2" end="2"/>
                                            </p:txEl>
                                          </p:spTgt>
                                        </p:tgtEl>
                                        <p:attrNameLst>
                                          <p:attrName>style.visibility</p:attrName>
                                        </p:attrNameLst>
                                      </p:cBhvr>
                                      <p:to>
                                        <p:strVal val="visible"/>
                                      </p:to>
                                    </p:set>
                                    <p:animEffect transition="in" filter="wipe(left)">
                                      <p:cBhvr>
                                        <p:cTn id="17" dur="500"/>
                                        <p:tgtEl>
                                          <p:spTgt spid="409603">
                                            <p:txEl>
                                              <p:pRg st="2" end="2"/>
                                            </p:txEl>
                                          </p:spTgt>
                                        </p:tgtEl>
                                      </p:cBhvr>
                                    </p:animEffect>
                                  </p:childTnLst>
                                  <p:subTnLst>
                                    <p:animClr clrSpc="rgb" dir="cw">
                                      <p:cBhvr override="childStyle">
                                        <p:cTn dur="1" fill="hold" display="0" masterRel="nextClick" afterEffect="1"/>
                                        <p:tgtEl>
                                          <p:spTgt spid="409603">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603">
                                            <p:txEl>
                                              <p:pRg st="3" end="3"/>
                                            </p:txEl>
                                          </p:spTgt>
                                        </p:tgtEl>
                                        <p:attrNameLst>
                                          <p:attrName>style.visibility</p:attrName>
                                        </p:attrNameLst>
                                      </p:cBhvr>
                                      <p:to>
                                        <p:strVal val="visible"/>
                                      </p:to>
                                    </p:set>
                                    <p:animEffect transition="in" filter="wipe(left)">
                                      <p:cBhvr>
                                        <p:cTn id="22" dur="500"/>
                                        <p:tgtEl>
                                          <p:spTgt spid="409603">
                                            <p:txEl>
                                              <p:pRg st="3" end="3"/>
                                            </p:txEl>
                                          </p:spTgt>
                                        </p:tgtEl>
                                      </p:cBhvr>
                                    </p:animEffect>
                                  </p:childTnLst>
                                  <p:subTnLst>
                                    <p:animClr clrSpc="rgb" dir="cw">
                                      <p:cBhvr override="childStyle">
                                        <p:cTn dur="1" fill="hold" display="0" masterRel="nextClick" afterEffect="1"/>
                                        <p:tgtEl>
                                          <p:spTgt spid="409603">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971600" y="279400"/>
            <a:ext cx="6781800" cy="990600"/>
          </a:xfrm>
        </p:spPr>
        <p:txBody>
          <a:bodyPr/>
          <a:lstStyle/>
          <a:p>
            <a:pPr>
              <a:defRPr/>
            </a:pPr>
            <a:r>
              <a:rPr lang="zh-CN" altLang="en-US" sz="4000">
                <a:solidFill>
                  <a:schemeClr val="bg2"/>
                </a:solidFill>
              </a:rPr>
              <a:t>组距分组</a:t>
            </a:r>
            <a:br>
              <a:rPr lang="zh-CN" altLang="en-US" sz="4000">
                <a:solidFill>
                  <a:schemeClr val="bg2"/>
                </a:solidFill>
              </a:rPr>
            </a:br>
            <a:r>
              <a:rPr lang="en-US" altLang="zh-CN" sz="3600">
                <a:solidFill>
                  <a:schemeClr val="bg2"/>
                </a:solidFill>
                <a:latin typeface="Arial" panose="020B0604020202020204" pitchFamily="34" charset="0"/>
              </a:rPr>
              <a:t>(</a:t>
            </a:r>
            <a:r>
              <a:rPr lang="zh-CN" altLang="en-US" sz="3600">
                <a:solidFill>
                  <a:schemeClr val="bg2"/>
                </a:solidFill>
                <a:latin typeface="Arial" panose="020B0604020202020204" pitchFamily="34" charset="0"/>
              </a:rPr>
              <a:t>几个概念</a:t>
            </a:r>
            <a:r>
              <a:rPr lang="en-US" altLang="zh-CN" sz="3600">
                <a:solidFill>
                  <a:schemeClr val="bg2"/>
                </a:solidFill>
                <a:latin typeface="Arial" panose="020B0604020202020204" pitchFamily="34" charset="0"/>
              </a:rPr>
              <a:t>)</a:t>
            </a:r>
          </a:p>
        </p:txBody>
      </p:sp>
      <p:sp>
        <p:nvSpPr>
          <p:cNvPr id="322563" name="Rectangle 3"/>
          <p:cNvSpPr>
            <a:spLocks noGrp="1" noChangeArrowheads="1"/>
          </p:cNvSpPr>
          <p:nvPr>
            <p:ph type="body" idx="1"/>
          </p:nvPr>
        </p:nvSpPr>
        <p:spPr>
          <a:xfrm>
            <a:off x="609600" y="1773238"/>
            <a:ext cx="8229600" cy="3027362"/>
          </a:xfrm>
        </p:spPr>
        <p:txBody>
          <a:bodyPr/>
          <a:lstStyle/>
          <a:p>
            <a:pPr>
              <a:defRPr/>
            </a:pPr>
            <a:r>
              <a:rPr lang="en-US" altLang="zh-CN" b="1" dirty="0">
                <a:solidFill>
                  <a:schemeClr val="bg2"/>
                </a:solidFill>
              </a:rPr>
              <a:t>1.  </a:t>
            </a:r>
            <a:r>
              <a:rPr lang="zh-CN" altLang="en-US" b="1" dirty="0">
                <a:solidFill>
                  <a:schemeClr val="bg2"/>
                </a:solidFill>
              </a:rPr>
              <a:t>下限</a:t>
            </a:r>
            <a:r>
              <a:rPr lang="en-US" altLang="zh-CN" b="1" dirty="0">
                <a:solidFill>
                  <a:schemeClr val="bg2"/>
                </a:solidFill>
              </a:rPr>
              <a:t>(</a:t>
            </a:r>
            <a:r>
              <a:rPr lang="en-US" altLang="zh-CN" b="1" dirty="0">
                <a:solidFill>
                  <a:schemeClr val="bg2"/>
                </a:solidFill>
                <a:cs typeface="Times New Roman" panose="02020603050405020304" pitchFamily="18" charset="0"/>
              </a:rPr>
              <a:t>lower limit)</a:t>
            </a:r>
            <a:r>
              <a:rPr lang="en-US" altLang="zh-CN" b="1" dirty="0">
                <a:solidFill>
                  <a:schemeClr val="bg2"/>
                </a:solidFill>
              </a:rPr>
              <a:t> </a:t>
            </a:r>
            <a:r>
              <a:rPr lang="zh-CN" altLang="en-US" b="1" dirty="0">
                <a:solidFill>
                  <a:schemeClr val="bg2"/>
                </a:solidFill>
              </a:rPr>
              <a:t>：</a:t>
            </a:r>
            <a:r>
              <a:rPr lang="zh-CN" altLang="en-US" dirty="0">
                <a:solidFill>
                  <a:schemeClr val="bg2"/>
                </a:solidFill>
              </a:rPr>
              <a:t>一个组的最小值</a:t>
            </a:r>
          </a:p>
          <a:p>
            <a:pPr>
              <a:spcBef>
                <a:spcPct val="24000"/>
              </a:spcBef>
              <a:defRPr/>
            </a:pPr>
            <a:r>
              <a:rPr lang="en-US" altLang="zh-CN" b="1" dirty="0">
                <a:solidFill>
                  <a:schemeClr val="bg2"/>
                </a:solidFill>
              </a:rPr>
              <a:t>2.  </a:t>
            </a:r>
            <a:r>
              <a:rPr lang="zh-CN" altLang="en-US" b="1" dirty="0">
                <a:solidFill>
                  <a:schemeClr val="bg2"/>
                </a:solidFill>
              </a:rPr>
              <a:t>上限</a:t>
            </a:r>
            <a:r>
              <a:rPr lang="en-US" altLang="zh-CN" b="1" dirty="0">
                <a:solidFill>
                  <a:schemeClr val="bg2"/>
                </a:solidFill>
              </a:rPr>
              <a:t>(</a:t>
            </a:r>
            <a:r>
              <a:rPr lang="en-US" altLang="zh-CN" b="1" dirty="0">
                <a:solidFill>
                  <a:schemeClr val="bg2"/>
                </a:solidFill>
                <a:cs typeface="Times New Roman" panose="02020603050405020304" pitchFamily="18" charset="0"/>
              </a:rPr>
              <a:t>upper limit)</a:t>
            </a:r>
            <a:r>
              <a:rPr lang="en-US" altLang="zh-CN" b="1" dirty="0">
                <a:solidFill>
                  <a:schemeClr val="bg2"/>
                </a:solidFill>
              </a:rPr>
              <a:t> </a:t>
            </a:r>
            <a:r>
              <a:rPr lang="zh-CN" altLang="en-US" b="1" dirty="0">
                <a:solidFill>
                  <a:schemeClr val="bg2"/>
                </a:solidFill>
              </a:rPr>
              <a:t>：</a:t>
            </a:r>
            <a:r>
              <a:rPr lang="zh-CN" altLang="en-US" dirty="0">
                <a:solidFill>
                  <a:schemeClr val="bg2"/>
                </a:solidFill>
              </a:rPr>
              <a:t>一个组的最大值</a:t>
            </a:r>
          </a:p>
          <a:p>
            <a:pPr>
              <a:spcBef>
                <a:spcPct val="24000"/>
              </a:spcBef>
              <a:defRPr/>
            </a:pPr>
            <a:r>
              <a:rPr lang="en-US" altLang="zh-CN" b="1" dirty="0">
                <a:solidFill>
                  <a:schemeClr val="bg2"/>
                </a:solidFill>
              </a:rPr>
              <a:t>3.  </a:t>
            </a:r>
            <a:r>
              <a:rPr lang="zh-CN" altLang="en-US" b="1" dirty="0">
                <a:solidFill>
                  <a:schemeClr val="bg2"/>
                </a:solidFill>
              </a:rPr>
              <a:t>组距</a:t>
            </a:r>
            <a:r>
              <a:rPr lang="en-US" altLang="zh-CN" b="1" dirty="0">
                <a:solidFill>
                  <a:schemeClr val="bg2"/>
                </a:solidFill>
              </a:rPr>
              <a:t>(</a:t>
            </a:r>
            <a:r>
              <a:rPr lang="en-US" altLang="zh-CN" b="1" dirty="0">
                <a:solidFill>
                  <a:schemeClr val="bg2"/>
                </a:solidFill>
                <a:cs typeface="Times New Roman" panose="02020603050405020304" pitchFamily="18" charset="0"/>
              </a:rPr>
              <a:t>class width)</a:t>
            </a:r>
            <a:r>
              <a:rPr lang="en-US" altLang="zh-CN" b="1" dirty="0">
                <a:solidFill>
                  <a:schemeClr val="bg2"/>
                </a:solidFill>
              </a:rPr>
              <a:t> </a:t>
            </a:r>
            <a:r>
              <a:rPr lang="zh-CN" altLang="en-US" b="1" dirty="0">
                <a:solidFill>
                  <a:schemeClr val="bg2"/>
                </a:solidFill>
              </a:rPr>
              <a:t>：</a:t>
            </a:r>
            <a:r>
              <a:rPr lang="zh-CN" altLang="en-US" dirty="0">
                <a:solidFill>
                  <a:schemeClr val="bg2"/>
                </a:solidFill>
              </a:rPr>
              <a:t>上限与下限之差</a:t>
            </a:r>
          </a:p>
          <a:p>
            <a:pPr>
              <a:spcBef>
                <a:spcPct val="24000"/>
              </a:spcBef>
              <a:defRPr/>
            </a:pPr>
            <a:r>
              <a:rPr lang="en-US" altLang="zh-CN" b="1" dirty="0">
                <a:solidFill>
                  <a:schemeClr val="bg2"/>
                </a:solidFill>
              </a:rPr>
              <a:t>4.  </a:t>
            </a:r>
            <a:r>
              <a:rPr lang="zh-CN" altLang="en-US" b="1" dirty="0">
                <a:solidFill>
                  <a:schemeClr val="bg2"/>
                </a:solidFill>
              </a:rPr>
              <a:t>组中值</a:t>
            </a:r>
            <a:r>
              <a:rPr lang="en-US" altLang="zh-CN" b="1" dirty="0">
                <a:solidFill>
                  <a:schemeClr val="bg2"/>
                </a:solidFill>
              </a:rPr>
              <a:t>(</a:t>
            </a:r>
            <a:r>
              <a:rPr lang="en-US" altLang="zh-CN" b="1" dirty="0">
                <a:solidFill>
                  <a:schemeClr val="bg2"/>
                </a:solidFill>
                <a:cs typeface="Times New Roman" panose="02020603050405020304" pitchFamily="18" charset="0"/>
              </a:rPr>
              <a:t>class midpoint)</a:t>
            </a:r>
            <a:r>
              <a:rPr lang="en-US" altLang="zh-CN" b="1" dirty="0">
                <a:solidFill>
                  <a:schemeClr val="bg2"/>
                </a:solidFill>
              </a:rPr>
              <a:t> </a:t>
            </a:r>
            <a:r>
              <a:rPr lang="zh-CN" altLang="en-US" b="1" dirty="0">
                <a:solidFill>
                  <a:schemeClr val="bg2"/>
                </a:solidFill>
              </a:rPr>
              <a:t>：</a:t>
            </a:r>
            <a:r>
              <a:rPr lang="zh-CN" altLang="en-US" dirty="0">
                <a:solidFill>
                  <a:schemeClr val="bg2"/>
                </a:solidFill>
              </a:rPr>
              <a:t>下限与上限之间的中点值</a:t>
            </a:r>
          </a:p>
        </p:txBody>
      </p:sp>
      <p:grpSp>
        <p:nvGrpSpPr>
          <p:cNvPr id="322570" name="Group 10"/>
          <p:cNvGrpSpPr>
            <a:grpSpLocks/>
          </p:cNvGrpSpPr>
          <p:nvPr/>
        </p:nvGrpSpPr>
        <p:grpSpPr bwMode="auto">
          <a:xfrm>
            <a:off x="2286000" y="4724400"/>
            <a:ext cx="4572000" cy="1265238"/>
            <a:chOff x="1776" y="2832"/>
            <a:chExt cx="2880" cy="797"/>
          </a:xfrm>
        </p:grpSpPr>
        <p:sp>
          <p:nvSpPr>
            <p:cNvPr id="322564" name="Text Box 4"/>
            <p:cNvSpPr txBox="1">
              <a:spLocks noChangeArrowheads="1"/>
            </p:cNvSpPr>
            <p:nvPr/>
          </p:nvSpPr>
          <p:spPr bwMode="auto">
            <a:xfrm>
              <a:off x="2832" y="2832"/>
              <a:ext cx="182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3200" b="1">
                  <a:solidFill>
                    <a:schemeClr val="bg2"/>
                  </a:solidFill>
                  <a:effectLst>
                    <a:outerShdw blurRad="38100" dist="38100" dir="2700000" algn="tl">
                      <a:srgbClr val="000000"/>
                    </a:outerShdw>
                  </a:effectLst>
                </a:rPr>
                <a:t>下限值</a:t>
              </a:r>
              <a:r>
                <a:rPr lang="en-US" altLang="zh-CN" sz="3200" b="1">
                  <a:solidFill>
                    <a:schemeClr val="bg2"/>
                  </a:solidFill>
                  <a:effectLst>
                    <a:outerShdw blurRad="38100" dist="38100" dir="2700000" algn="tl">
                      <a:srgbClr val="000000"/>
                    </a:outerShdw>
                  </a:effectLst>
                </a:rPr>
                <a:t>+</a:t>
              </a:r>
              <a:r>
                <a:rPr lang="zh-CN" altLang="en-US" sz="3200" b="1">
                  <a:solidFill>
                    <a:schemeClr val="bg2"/>
                  </a:solidFill>
                  <a:effectLst>
                    <a:outerShdw blurRad="38100" dist="38100" dir="2700000" algn="tl">
                      <a:srgbClr val="000000"/>
                    </a:outerShdw>
                  </a:effectLst>
                </a:rPr>
                <a:t>上限值</a:t>
              </a:r>
            </a:p>
          </p:txBody>
        </p:sp>
        <p:sp>
          <p:nvSpPr>
            <p:cNvPr id="80902" name="Line 5"/>
            <p:cNvSpPr>
              <a:spLocks noChangeShapeType="1"/>
            </p:cNvSpPr>
            <p:nvPr/>
          </p:nvSpPr>
          <p:spPr bwMode="auto">
            <a:xfrm>
              <a:off x="2880" y="3216"/>
              <a:ext cx="1776" cy="0"/>
            </a:xfrm>
            <a:prstGeom prst="line">
              <a:avLst/>
            </a:prstGeom>
            <a:noFill/>
            <a:ln w="12700">
              <a:solidFill>
                <a:srgbClr val="FFFF9B"/>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solidFill>
                  <a:schemeClr val="bg2"/>
                </a:solidFill>
              </a:endParaRPr>
            </a:p>
          </p:txBody>
        </p:sp>
        <p:sp>
          <p:nvSpPr>
            <p:cNvPr id="322566" name="Text Box 6"/>
            <p:cNvSpPr txBox="1">
              <a:spLocks noChangeArrowheads="1"/>
            </p:cNvSpPr>
            <p:nvPr/>
          </p:nvSpPr>
          <p:spPr bwMode="auto">
            <a:xfrm>
              <a:off x="3456" y="3264"/>
              <a:ext cx="57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3200" b="1">
                  <a:solidFill>
                    <a:schemeClr val="bg2"/>
                  </a:solidFill>
                  <a:effectLst>
                    <a:outerShdw blurRad="38100" dist="38100" dir="2700000" algn="tl">
                      <a:srgbClr val="000000"/>
                    </a:outerShdw>
                  </a:effectLst>
                </a:rPr>
                <a:t>2</a:t>
              </a:r>
            </a:p>
          </p:txBody>
        </p:sp>
        <p:sp>
          <p:nvSpPr>
            <p:cNvPr id="322568" name="Text Box 8"/>
            <p:cNvSpPr txBox="1">
              <a:spLocks noChangeArrowheads="1"/>
            </p:cNvSpPr>
            <p:nvPr/>
          </p:nvSpPr>
          <p:spPr bwMode="auto">
            <a:xfrm>
              <a:off x="1776" y="3024"/>
              <a:ext cx="124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3200" b="1">
                  <a:solidFill>
                    <a:schemeClr val="bg2"/>
                  </a:solidFill>
                  <a:effectLst>
                    <a:outerShdw blurRad="38100" dist="38100" dir="2700000" algn="tl">
                      <a:srgbClr val="000000"/>
                    </a:outerShdw>
                  </a:effectLst>
                </a:rPr>
                <a:t>组中值 </a:t>
              </a:r>
              <a:r>
                <a:rPr lang="en-US" altLang="zh-CN" sz="3200" b="1">
                  <a:solidFill>
                    <a:schemeClr val="bg2"/>
                  </a:solidFill>
                  <a:effectLst>
                    <a:outerShdw blurRad="38100" dist="38100" dir="2700000" algn="tl">
                      <a:srgbClr val="000000"/>
                    </a:outerShdw>
                  </a:effectLst>
                </a:rPr>
                <a:t>=</a:t>
              </a:r>
              <a:endParaRPr lang="en-US" altLang="zh-CN" sz="3200" b="1">
                <a:solidFill>
                  <a:schemeClr val="bg2"/>
                </a:solidFill>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2563">
                                            <p:txEl>
                                              <p:pRg st="0" end="0"/>
                                            </p:txEl>
                                          </p:spTgt>
                                        </p:tgtEl>
                                        <p:attrNameLst>
                                          <p:attrName>style.visibility</p:attrName>
                                        </p:attrNameLst>
                                      </p:cBhvr>
                                      <p:to>
                                        <p:strVal val="visible"/>
                                      </p:to>
                                    </p:set>
                                    <p:animEffect transition="in" filter="wipe(left)">
                                      <p:cBhvr>
                                        <p:cTn id="7" dur="500"/>
                                        <p:tgtEl>
                                          <p:spTgt spid="322563">
                                            <p:txEl>
                                              <p:pRg st="0" end="0"/>
                                            </p:txEl>
                                          </p:spTgt>
                                        </p:tgtEl>
                                      </p:cBhvr>
                                    </p:animEffect>
                                  </p:childTnLst>
                                  <p:subTnLst>
                                    <p:animClr clrSpc="rgb" dir="cw">
                                      <p:cBhvr override="childStyle">
                                        <p:cTn dur="1" fill="hold" display="0" masterRel="nextClick" afterEffect="1"/>
                                        <p:tgtEl>
                                          <p:spTgt spid="322563">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2563">
                                            <p:txEl>
                                              <p:pRg st="1" end="1"/>
                                            </p:txEl>
                                          </p:spTgt>
                                        </p:tgtEl>
                                        <p:attrNameLst>
                                          <p:attrName>style.visibility</p:attrName>
                                        </p:attrNameLst>
                                      </p:cBhvr>
                                      <p:to>
                                        <p:strVal val="visible"/>
                                      </p:to>
                                    </p:set>
                                    <p:animEffect transition="in" filter="wipe(left)">
                                      <p:cBhvr>
                                        <p:cTn id="12" dur="500"/>
                                        <p:tgtEl>
                                          <p:spTgt spid="322563">
                                            <p:txEl>
                                              <p:pRg st="1" end="1"/>
                                            </p:txEl>
                                          </p:spTgt>
                                        </p:tgtEl>
                                      </p:cBhvr>
                                    </p:animEffect>
                                  </p:childTnLst>
                                  <p:subTnLst>
                                    <p:animClr clrSpc="rgb" dir="cw">
                                      <p:cBhvr override="childStyle">
                                        <p:cTn dur="1" fill="hold" display="0" masterRel="nextClick" afterEffect="1"/>
                                        <p:tgtEl>
                                          <p:spTgt spid="322563">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2563">
                                            <p:txEl>
                                              <p:pRg st="2" end="2"/>
                                            </p:txEl>
                                          </p:spTgt>
                                        </p:tgtEl>
                                        <p:attrNameLst>
                                          <p:attrName>style.visibility</p:attrName>
                                        </p:attrNameLst>
                                      </p:cBhvr>
                                      <p:to>
                                        <p:strVal val="visible"/>
                                      </p:to>
                                    </p:set>
                                    <p:animEffect transition="in" filter="wipe(left)">
                                      <p:cBhvr>
                                        <p:cTn id="17" dur="500"/>
                                        <p:tgtEl>
                                          <p:spTgt spid="322563">
                                            <p:txEl>
                                              <p:pRg st="2" end="2"/>
                                            </p:txEl>
                                          </p:spTgt>
                                        </p:tgtEl>
                                      </p:cBhvr>
                                    </p:animEffect>
                                  </p:childTnLst>
                                  <p:subTnLst>
                                    <p:animClr clrSpc="rgb" dir="cw">
                                      <p:cBhvr override="childStyle">
                                        <p:cTn dur="1" fill="hold" display="0" masterRel="nextClick" afterEffect="1"/>
                                        <p:tgtEl>
                                          <p:spTgt spid="322563">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2563">
                                            <p:txEl>
                                              <p:pRg st="3" end="3"/>
                                            </p:txEl>
                                          </p:spTgt>
                                        </p:tgtEl>
                                        <p:attrNameLst>
                                          <p:attrName>style.visibility</p:attrName>
                                        </p:attrNameLst>
                                      </p:cBhvr>
                                      <p:to>
                                        <p:strVal val="visible"/>
                                      </p:to>
                                    </p:set>
                                    <p:animEffect transition="in" filter="wipe(left)">
                                      <p:cBhvr>
                                        <p:cTn id="22" dur="500"/>
                                        <p:tgtEl>
                                          <p:spTgt spid="322563">
                                            <p:txEl>
                                              <p:pRg st="3" end="3"/>
                                            </p:txEl>
                                          </p:spTgt>
                                        </p:tgtEl>
                                      </p:cBhvr>
                                    </p:animEffect>
                                  </p:childTnLst>
                                  <p:subTnLst>
                                    <p:animClr clrSpc="rgb" dir="cw">
                                      <p:cBhvr override="childStyle">
                                        <p:cTn dur="1" fill="hold" display="0" masterRel="nextClick" afterEffect="1"/>
                                        <p:tgtEl>
                                          <p:spTgt spid="322563">
                                            <p:txEl>
                                              <p:pRg st="3" end="3"/>
                                            </p:txEl>
                                          </p:spTgt>
                                        </p:tgtEl>
                                        <p:attrNameLst>
                                          <p:attrName>ppt_c</p:attrName>
                                        </p:attrNameLst>
                                      </p:cBhvr>
                                      <p:to>
                                        <a:schemeClr val="folHlink"/>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22570"/>
                                        </p:tgtEl>
                                        <p:attrNameLst>
                                          <p:attrName>style.visibility</p:attrName>
                                        </p:attrNameLst>
                                      </p:cBhvr>
                                      <p:to>
                                        <p:strVal val="visible"/>
                                      </p:to>
                                    </p:set>
                                    <p:animEffect transition="in" filter="wipe(left)">
                                      <p:cBhvr>
                                        <p:cTn id="27" dur="500"/>
                                        <p:tgtEl>
                                          <p:spTgt spid="322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1341438" y="283369"/>
            <a:ext cx="6781800" cy="1143000"/>
          </a:xfrm>
        </p:spPr>
        <p:txBody>
          <a:bodyPr/>
          <a:lstStyle/>
          <a:p>
            <a:pPr>
              <a:defRPr/>
            </a:pPr>
            <a:r>
              <a:rPr lang="zh-CN" altLang="en-US" sz="4000" dirty="0">
                <a:solidFill>
                  <a:schemeClr val="accent4">
                    <a:lumMod val="10000"/>
                  </a:schemeClr>
                </a:solidFill>
              </a:rPr>
              <a:t>频数分布表的编制</a:t>
            </a:r>
            <a:br>
              <a:rPr lang="zh-CN" altLang="en-US" sz="4000" dirty="0">
                <a:solidFill>
                  <a:schemeClr val="accent4">
                    <a:lumMod val="10000"/>
                  </a:schemeClr>
                </a:solidFill>
              </a:rPr>
            </a:br>
            <a:r>
              <a:rPr lang="en-US" altLang="zh-CN" sz="3600" dirty="0">
                <a:solidFill>
                  <a:schemeClr val="accent4">
                    <a:lumMod val="10000"/>
                  </a:schemeClr>
                </a:solidFill>
                <a:latin typeface="Arial" panose="020B0604020202020204" pitchFamily="34" charset="0"/>
              </a:rPr>
              <a:t>(</a:t>
            </a:r>
            <a:r>
              <a:rPr lang="zh-CN" altLang="en-US" sz="3600" dirty="0">
                <a:solidFill>
                  <a:schemeClr val="accent4">
                    <a:lumMod val="10000"/>
                  </a:schemeClr>
                </a:solidFill>
                <a:latin typeface="Arial" panose="020B0604020202020204" pitchFamily="34" charset="0"/>
              </a:rPr>
              <a:t>例题分析</a:t>
            </a:r>
            <a:r>
              <a:rPr lang="en-US" altLang="zh-CN" sz="3600" dirty="0">
                <a:solidFill>
                  <a:schemeClr val="accent4">
                    <a:lumMod val="10000"/>
                  </a:schemeClr>
                </a:solidFill>
                <a:latin typeface="Arial" panose="020B0604020202020204" pitchFamily="34" charset="0"/>
              </a:rPr>
              <a:t>)</a:t>
            </a:r>
          </a:p>
        </p:txBody>
      </p:sp>
      <p:sp>
        <p:nvSpPr>
          <p:cNvPr id="222212" name="Text Box 4"/>
          <p:cNvSpPr txBox="1">
            <a:spLocks noChangeArrowheads="1"/>
          </p:cNvSpPr>
          <p:nvPr/>
        </p:nvSpPr>
        <p:spPr bwMode="auto">
          <a:xfrm>
            <a:off x="228600" y="1752600"/>
            <a:ext cx="2133600" cy="3978275"/>
          </a:xfrm>
          <a:prstGeom prst="rect">
            <a:avLst/>
          </a:prstGeom>
          <a:noFill/>
          <a:ln w="12700">
            <a:solidFill>
              <a:srgbClr val="00F8E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defRPr/>
            </a:pPr>
            <a:r>
              <a:rPr lang="en-US" altLang="zh-CN" sz="2600" b="1">
                <a:solidFill>
                  <a:schemeClr val="accent4">
                    <a:lumMod val="10000"/>
                  </a:schemeClr>
                </a:solidFill>
                <a:effectLst>
                  <a:outerShdw blurRad="38100" dist="38100" dir="2700000" algn="tl">
                    <a:srgbClr val="000000"/>
                  </a:outerShdw>
                </a:effectLst>
              </a:rPr>
              <a:t>【</a:t>
            </a:r>
            <a:r>
              <a:rPr lang="zh-CN" altLang="en-US" sz="2600" b="1">
                <a:solidFill>
                  <a:schemeClr val="accent4">
                    <a:lumMod val="10000"/>
                  </a:schemeClr>
                </a:solidFill>
                <a:effectLst>
                  <a:outerShdw blurRad="38100" dist="38100" dir="2700000" algn="tl">
                    <a:srgbClr val="000000"/>
                  </a:outerShdw>
                </a:effectLst>
              </a:rPr>
              <a:t>例</a:t>
            </a:r>
            <a:r>
              <a:rPr lang="en-US" altLang="zh-CN" sz="2600" b="1">
                <a:solidFill>
                  <a:schemeClr val="accent4">
                    <a:lumMod val="10000"/>
                  </a:schemeClr>
                </a:solidFill>
                <a:effectLst>
                  <a:outerShdw blurRad="38100" dist="38100" dir="2700000" algn="tl">
                    <a:srgbClr val="000000"/>
                  </a:outerShdw>
                </a:effectLst>
              </a:rPr>
              <a:t>】</a:t>
            </a:r>
            <a:r>
              <a:rPr lang="zh-CN" altLang="en-US" sz="2600">
                <a:solidFill>
                  <a:schemeClr val="accent4">
                    <a:lumMod val="10000"/>
                  </a:schemeClr>
                </a:solidFill>
                <a:effectLst>
                  <a:outerShdw blurRad="38100" dist="38100" dir="2700000" algn="tl">
                    <a:srgbClr val="000000"/>
                  </a:outerShdw>
                </a:effectLst>
              </a:rPr>
              <a:t>某电脑公司连续个月各天的销售量数据</a:t>
            </a:r>
            <a:r>
              <a:rPr lang="en-US" altLang="zh-CN" sz="2600">
                <a:solidFill>
                  <a:schemeClr val="accent4">
                    <a:lumMod val="10000"/>
                  </a:schemeClr>
                </a:solidFill>
                <a:effectLst>
                  <a:outerShdw blurRad="38100" dist="38100" dir="2700000" algn="tl">
                    <a:srgbClr val="000000"/>
                  </a:outerShdw>
                </a:effectLst>
              </a:rPr>
              <a:t>(</a:t>
            </a:r>
            <a:r>
              <a:rPr lang="zh-CN" altLang="en-US" sz="2600">
                <a:solidFill>
                  <a:schemeClr val="accent4">
                    <a:lumMod val="10000"/>
                  </a:schemeClr>
                </a:solidFill>
                <a:effectLst>
                  <a:outerShdw blurRad="38100" dist="38100" dir="2700000" algn="tl">
                    <a:srgbClr val="000000"/>
                  </a:outerShdw>
                </a:effectLst>
              </a:rPr>
              <a:t>单位：台</a:t>
            </a:r>
            <a:r>
              <a:rPr lang="en-US" altLang="zh-CN" sz="2600">
                <a:solidFill>
                  <a:schemeClr val="accent4">
                    <a:lumMod val="10000"/>
                  </a:schemeClr>
                </a:solidFill>
                <a:effectLst>
                  <a:outerShdw blurRad="38100" dist="38100" dir="2700000" algn="tl">
                    <a:srgbClr val="000000"/>
                  </a:outerShdw>
                </a:effectLst>
              </a:rPr>
              <a:t>)</a:t>
            </a:r>
            <a:r>
              <a:rPr lang="zh-CN" altLang="en-US" sz="2600">
                <a:solidFill>
                  <a:schemeClr val="accent4">
                    <a:lumMod val="10000"/>
                  </a:schemeClr>
                </a:solidFill>
                <a:effectLst>
                  <a:outerShdw blurRad="38100" dist="38100" dir="2700000" algn="tl">
                    <a:srgbClr val="000000"/>
                  </a:outerShdw>
                </a:effectLst>
              </a:rPr>
              <a:t>。试对数据进行分组</a:t>
            </a:r>
            <a:endParaRPr lang="zh-CN" altLang="en-US" sz="2400">
              <a:solidFill>
                <a:schemeClr val="accent4">
                  <a:lumMod val="10000"/>
                </a:schemeClr>
              </a:solidFill>
              <a:effectLst>
                <a:outerShdw blurRad="38100" dist="38100" dir="2700000" algn="tl">
                  <a:srgbClr val="000000"/>
                </a:outerShdw>
              </a:effectLst>
            </a:endParaRPr>
          </a:p>
          <a:p>
            <a:pPr algn="just">
              <a:spcBef>
                <a:spcPct val="50000"/>
              </a:spcBef>
              <a:defRPr/>
            </a:pPr>
            <a:endParaRPr lang="zh-CN" altLang="en-US" sz="2400">
              <a:solidFill>
                <a:schemeClr val="accent4">
                  <a:lumMod val="10000"/>
                </a:schemeClr>
              </a:solidFill>
              <a:effectLst>
                <a:outerShdw blurRad="38100" dist="38100" dir="2700000" algn="tl">
                  <a:srgbClr val="000000"/>
                </a:outerShdw>
              </a:effectLst>
            </a:endParaRPr>
          </a:p>
          <a:p>
            <a:pPr algn="just">
              <a:spcBef>
                <a:spcPct val="50000"/>
              </a:spcBef>
              <a:defRPr/>
            </a:pPr>
            <a:endParaRPr lang="en-US" altLang="zh-CN" sz="2400">
              <a:solidFill>
                <a:schemeClr val="accent4">
                  <a:lumMod val="10000"/>
                </a:schemeClr>
              </a:solidFill>
              <a:effectLst>
                <a:outerShdw blurRad="38100" dist="38100" dir="2700000" algn="tl">
                  <a:srgbClr val="000000"/>
                </a:outerShdw>
              </a:effectLst>
            </a:endParaRPr>
          </a:p>
        </p:txBody>
      </p:sp>
      <p:grpSp>
        <p:nvGrpSpPr>
          <p:cNvPr id="82948" name="Group 226"/>
          <p:cNvGrpSpPr>
            <a:grpSpLocks/>
          </p:cNvGrpSpPr>
          <p:nvPr/>
        </p:nvGrpSpPr>
        <p:grpSpPr bwMode="auto">
          <a:xfrm>
            <a:off x="457200" y="4953000"/>
            <a:ext cx="2024063" cy="1279525"/>
            <a:chOff x="192" y="2688"/>
            <a:chExt cx="1275" cy="806"/>
          </a:xfrm>
        </p:grpSpPr>
        <p:grpSp>
          <p:nvGrpSpPr>
            <p:cNvPr id="82950" name="Group 177"/>
            <p:cNvGrpSpPr>
              <a:grpSpLocks/>
            </p:cNvGrpSpPr>
            <p:nvPr/>
          </p:nvGrpSpPr>
          <p:grpSpPr bwMode="auto">
            <a:xfrm>
              <a:off x="482" y="3099"/>
              <a:ext cx="985" cy="318"/>
              <a:chOff x="3038" y="3135"/>
              <a:chExt cx="985" cy="318"/>
            </a:xfrm>
          </p:grpSpPr>
          <p:sp>
            <p:nvSpPr>
              <p:cNvPr id="82995" name="Freeform 178"/>
              <p:cNvSpPr>
                <a:spLocks/>
              </p:cNvSpPr>
              <p:nvPr/>
            </p:nvSpPr>
            <p:spPr bwMode="auto">
              <a:xfrm>
                <a:off x="3038" y="3135"/>
                <a:ext cx="565" cy="318"/>
              </a:xfrm>
              <a:custGeom>
                <a:avLst/>
                <a:gdLst>
                  <a:gd name="T0" fmla="*/ 142 w 1129"/>
                  <a:gd name="T1" fmla="*/ 11 h 954"/>
                  <a:gd name="T2" fmla="*/ 142 w 1129"/>
                  <a:gd name="T3" fmla="*/ 35 h 954"/>
                  <a:gd name="T4" fmla="*/ 0 w 1129"/>
                  <a:gd name="T5" fmla="*/ 17 h 954"/>
                  <a:gd name="T6" fmla="*/ 0 w 1129"/>
                  <a:gd name="T7" fmla="*/ 0 h 954"/>
                  <a:gd name="T8" fmla="*/ 142 w 1129"/>
                  <a:gd name="T9" fmla="*/ 11 h 9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9" h="954">
                    <a:moveTo>
                      <a:pt x="1129" y="293"/>
                    </a:moveTo>
                    <a:lnTo>
                      <a:pt x="1129" y="954"/>
                    </a:lnTo>
                    <a:lnTo>
                      <a:pt x="0" y="467"/>
                    </a:lnTo>
                    <a:lnTo>
                      <a:pt x="0" y="0"/>
                    </a:lnTo>
                    <a:lnTo>
                      <a:pt x="1129" y="293"/>
                    </a:lnTo>
                    <a:close/>
                  </a:path>
                </a:pathLst>
              </a:custGeom>
              <a:solidFill>
                <a:srgbClr val="A0A0A0"/>
              </a:solidFill>
              <a:ln w="6350">
                <a:solidFill>
                  <a:srgbClr val="000000"/>
                </a:solidFill>
                <a:prstDash val="solid"/>
                <a:round/>
                <a:headEnd/>
                <a:tailEnd/>
              </a:ln>
            </p:spPr>
            <p:txBody>
              <a:bodyPr/>
              <a:lstStyle/>
              <a:p>
                <a:endParaRPr lang="zh-CN" altLang="en-US">
                  <a:solidFill>
                    <a:schemeClr val="accent4">
                      <a:lumMod val="10000"/>
                    </a:schemeClr>
                  </a:solidFill>
                </a:endParaRPr>
              </a:p>
            </p:txBody>
          </p:sp>
          <p:sp>
            <p:nvSpPr>
              <p:cNvPr id="82996" name="Freeform 179"/>
              <p:cNvSpPr>
                <a:spLocks/>
              </p:cNvSpPr>
              <p:nvPr/>
            </p:nvSpPr>
            <p:spPr bwMode="auto">
              <a:xfrm>
                <a:off x="3603" y="3211"/>
                <a:ext cx="420" cy="242"/>
              </a:xfrm>
              <a:custGeom>
                <a:avLst/>
                <a:gdLst>
                  <a:gd name="T0" fmla="*/ 0 w 841"/>
                  <a:gd name="T1" fmla="*/ 2 h 726"/>
                  <a:gd name="T2" fmla="*/ 0 w 841"/>
                  <a:gd name="T3" fmla="*/ 27 h 726"/>
                  <a:gd name="T4" fmla="*/ 105 w 841"/>
                  <a:gd name="T5" fmla="*/ 21 h 726"/>
                  <a:gd name="T6" fmla="*/ 105 w 841"/>
                  <a:gd name="T7" fmla="*/ 0 h 726"/>
                  <a:gd name="T8" fmla="*/ 0 w 841"/>
                  <a:gd name="T9" fmla="*/ 2 h 7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1" h="726">
                    <a:moveTo>
                      <a:pt x="0" y="65"/>
                    </a:moveTo>
                    <a:lnTo>
                      <a:pt x="0" y="726"/>
                    </a:lnTo>
                    <a:lnTo>
                      <a:pt x="841" y="563"/>
                    </a:lnTo>
                    <a:lnTo>
                      <a:pt x="841" y="0"/>
                    </a:lnTo>
                    <a:lnTo>
                      <a:pt x="0" y="65"/>
                    </a:lnTo>
                    <a:close/>
                  </a:path>
                </a:pathLst>
              </a:custGeom>
              <a:solidFill>
                <a:srgbClr val="808080"/>
              </a:solidFill>
              <a:ln w="6350">
                <a:solidFill>
                  <a:srgbClr val="000000"/>
                </a:solidFill>
                <a:prstDash val="solid"/>
                <a:round/>
                <a:headEnd/>
                <a:tailEnd/>
              </a:ln>
            </p:spPr>
            <p:txBody>
              <a:bodyPr/>
              <a:lstStyle/>
              <a:p>
                <a:endParaRPr lang="zh-CN" altLang="en-US">
                  <a:solidFill>
                    <a:schemeClr val="accent4">
                      <a:lumMod val="10000"/>
                    </a:schemeClr>
                  </a:solidFill>
                </a:endParaRPr>
              </a:p>
            </p:txBody>
          </p:sp>
          <p:sp>
            <p:nvSpPr>
              <p:cNvPr id="82997" name="Freeform 180"/>
              <p:cNvSpPr>
                <a:spLocks/>
              </p:cNvSpPr>
              <p:nvPr/>
            </p:nvSpPr>
            <p:spPr bwMode="auto">
              <a:xfrm>
                <a:off x="3038" y="3135"/>
                <a:ext cx="985" cy="98"/>
              </a:xfrm>
              <a:custGeom>
                <a:avLst/>
                <a:gdLst>
                  <a:gd name="T0" fmla="*/ 247 w 1970"/>
                  <a:gd name="T1" fmla="*/ 8 h 293"/>
                  <a:gd name="T2" fmla="*/ 141 w 1970"/>
                  <a:gd name="T3" fmla="*/ 11 h 293"/>
                  <a:gd name="T4" fmla="*/ 0 w 1970"/>
                  <a:gd name="T5" fmla="*/ 0 h 293"/>
                  <a:gd name="T6" fmla="*/ 104 w 1970"/>
                  <a:gd name="T7" fmla="*/ 0 h 293"/>
                  <a:gd name="T8" fmla="*/ 247 w 1970"/>
                  <a:gd name="T9" fmla="*/ 8 h 2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70" h="293">
                    <a:moveTo>
                      <a:pt x="1970" y="228"/>
                    </a:moveTo>
                    <a:lnTo>
                      <a:pt x="1121" y="293"/>
                    </a:lnTo>
                    <a:lnTo>
                      <a:pt x="0" y="0"/>
                    </a:lnTo>
                    <a:lnTo>
                      <a:pt x="825" y="0"/>
                    </a:lnTo>
                    <a:lnTo>
                      <a:pt x="1970" y="228"/>
                    </a:lnTo>
                    <a:close/>
                  </a:path>
                </a:pathLst>
              </a:custGeom>
              <a:solidFill>
                <a:srgbClr val="C0C0C0"/>
              </a:solidFill>
              <a:ln w="6350">
                <a:solidFill>
                  <a:srgbClr val="000000"/>
                </a:solidFill>
                <a:prstDash val="solid"/>
                <a:round/>
                <a:headEnd/>
                <a:tailEnd/>
              </a:ln>
            </p:spPr>
            <p:txBody>
              <a:bodyPr/>
              <a:lstStyle/>
              <a:p>
                <a:endParaRPr lang="zh-CN" altLang="en-US">
                  <a:solidFill>
                    <a:schemeClr val="accent4">
                      <a:lumMod val="10000"/>
                    </a:schemeClr>
                  </a:solidFill>
                </a:endParaRPr>
              </a:p>
            </p:txBody>
          </p:sp>
        </p:grpSp>
        <p:sp>
          <p:nvSpPr>
            <p:cNvPr id="82951" name="Freeform 181"/>
            <p:cNvSpPr>
              <a:spLocks/>
            </p:cNvSpPr>
            <p:nvPr/>
          </p:nvSpPr>
          <p:spPr bwMode="auto">
            <a:xfrm>
              <a:off x="790" y="3073"/>
              <a:ext cx="357" cy="91"/>
            </a:xfrm>
            <a:custGeom>
              <a:avLst/>
              <a:gdLst>
                <a:gd name="T0" fmla="*/ 89 w 715"/>
                <a:gd name="T1" fmla="*/ 6 h 273"/>
                <a:gd name="T2" fmla="*/ 89 w 715"/>
                <a:gd name="T3" fmla="*/ 9 h 273"/>
                <a:gd name="T4" fmla="*/ 47 w 715"/>
                <a:gd name="T5" fmla="*/ 10 h 273"/>
                <a:gd name="T6" fmla="*/ 0 w 715"/>
                <a:gd name="T7" fmla="*/ 6 h 273"/>
                <a:gd name="T8" fmla="*/ 0 w 715"/>
                <a:gd name="T9" fmla="*/ 0 h 273"/>
                <a:gd name="T10" fmla="*/ 89 w 715"/>
                <a:gd name="T11" fmla="*/ 6 h 2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5" h="273">
                  <a:moveTo>
                    <a:pt x="715" y="155"/>
                  </a:moveTo>
                  <a:lnTo>
                    <a:pt x="715" y="244"/>
                  </a:lnTo>
                  <a:lnTo>
                    <a:pt x="382" y="273"/>
                  </a:lnTo>
                  <a:lnTo>
                    <a:pt x="0" y="175"/>
                  </a:lnTo>
                  <a:lnTo>
                    <a:pt x="0" y="0"/>
                  </a:lnTo>
                  <a:lnTo>
                    <a:pt x="715" y="155"/>
                  </a:lnTo>
                  <a:close/>
                </a:path>
              </a:pathLst>
            </a:custGeom>
            <a:solidFill>
              <a:srgbClr val="606060"/>
            </a:solidFill>
            <a:ln w="6350">
              <a:solidFill>
                <a:srgbClr val="000000"/>
              </a:solidFill>
              <a:prstDash val="solid"/>
              <a:round/>
              <a:headEnd/>
              <a:tailEnd/>
            </a:ln>
          </p:spPr>
          <p:txBody>
            <a:bodyPr/>
            <a:lstStyle/>
            <a:p>
              <a:endParaRPr lang="zh-CN" altLang="en-US">
                <a:solidFill>
                  <a:schemeClr val="accent4">
                    <a:lumMod val="10000"/>
                  </a:schemeClr>
                </a:solidFill>
              </a:endParaRPr>
            </a:p>
          </p:txBody>
        </p:sp>
        <p:sp>
          <p:nvSpPr>
            <p:cNvPr id="82952" name="Freeform 182"/>
            <p:cNvSpPr>
              <a:spLocks/>
            </p:cNvSpPr>
            <p:nvPr/>
          </p:nvSpPr>
          <p:spPr bwMode="auto">
            <a:xfrm>
              <a:off x="595" y="2688"/>
              <a:ext cx="456" cy="444"/>
            </a:xfrm>
            <a:custGeom>
              <a:avLst/>
              <a:gdLst>
                <a:gd name="T0" fmla="*/ 98 w 913"/>
                <a:gd name="T1" fmla="*/ 49 h 1333"/>
                <a:gd name="T2" fmla="*/ 114 w 913"/>
                <a:gd name="T3" fmla="*/ 2 h 1333"/>
                <a:gd name="T4" fmla="*/ 16 w 913"/>
                <a:gd name="T5" fmla="*/ 0 h 1333"/>
                <a:gd name="T6" fmla="*/ 0 w 913"/>
                <a:gd name="T7" fmla="*/ 42 h 1333"/>
                <a:gd name="T8" fmla="*/ 98 w 913"/>
                <a:gd name="T9" fmla="*/ 49 h 1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3" h="1333">
                  <a:moveTo>
                    <a:pt x="785" y="1333"/>
                  </a:moveTo>
                  <a:lnTo>
                    <a:pt x="913" y="44"/>
                  </a:lnTo>
                  <a:lnTo>
                    <a:pt x="129" y="0"/>
                  </a:lnTo>
                  <a:lnTo>
                    <a:pt x="0" y="1148"/>
                  </a:lnTo>
                  <a:lnTo>
                    <a:pt x="785" y="1333"/>
                  </a:lnTo>
                  <a:close/>
                </a:path>
              </a:pathLst>
            </a:custGeom>
            <a:solidFill>
              <a:srgbClr val="A0A0A0"/>
            </a:solidFill>
            <a:ln w="6350">
              <a:solidFill>
                <a:srgbClr val="000000"/>
              </a:solidFill>
              <a:prstDash val="solid"/>
              <a:round/>
              <a:headEnd/>
              <a:tailEnd/>
            </a:ln>
          </p:spPr>
          <p:txBody>
            <a:bodyPr/>
            <a:lstStyle/>
            <a:p>
              <a:endParaRPr lang="zh-CN" altLang="en-US">
                <a:solidFill>
                  <a:schemeClr val="accent4">
                    <a:lumMod val="10000"/>
                  </a:schemeClr>
                </a:solidFill>
              </a:endParaRPr>
            </a:p>
          </p:txBody>
        </p:sp>
        <p:sp>
          <p:nvSpPr>
            <p:cNvPr id="82953" name="Freeform 183"/>
            <p:cNvSpPr>
              <a:spLocks/>
            </p:cNvSpPr>
            <p:nvPr/>
          </p:nvSpPr>
          <p:spPr bwMode="auto">
            <a:xfrm>
              <a:off x="987" y="2702"/>
              <a:ext cx="404" cy="441"/>
            </a:xfrm>
            <a:custGeom>
              <a:avLst/>
              <a:gdLst>
                <a:gd name="T0" fmla="*/ 16 w 809"/>
                <a:gd name="T1" fmla="*/ 0 h 1323"/>
                <a:gd name="T2" fmla="*/ 101 w 809"/>
                <a:gd name="T3" fmla="*/ 11 h 1323"/>
                <a:gd name="T4" fmla="*/ 89 w 809"/>
                <a:gd name="T5" fmla="*/ 49 h 1323"/>
                <a:gd name="T6" fmla="*/ 0 w 809"/>
                <a:gd name="T7" fmla="*/ 48 h 1323"/>
                <a:gd name="T8" fmla="*/ 16 w 809"/>
                <a:gd name="T9" fmla="*/ 0 h 13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9" h="1323">
                  <a:moveTo>
                    <a:pt x="128" y="0"/>
                  </a:moveTo>
                  <a:lnTo>
                    <a:pt x="809" y="295"/>
                  </a:lnTo>
                  <a:lnTo>
                    <a:pt x="712" y="1323"/>
                  </a:lnTo>
                  <a:lnTo>
                    <a:pt x="0" y="1291"/>
                  </a:lnTo>
                  <a:lnTo>
                    <a:pt x="128" y="0"/>
                  </a:lnTo>
                  <a:close/>
                </a:path>
              </a:pathLst>
            </a:custGeom>
            <a:solidFill>
              <a:srgbClr val="808080"/>
            </a:solidFill>
            <a:ln w="6350">
              <a:solidFill>
                <a:srgbClr val="000000"/>
              </a:solidFill>
              <a:prstDash val="solid"/>
              <a:round/>
              <a:headEnd/>
              <a:tailEnd/>
            </a:ln>
          </p:spPr>
          <p:txBody>
            <a:bodyPr/>
            <a:lstStyle/>
            <a:p>
              <a:endParaRPr lang="zh-CN" altLang="en-US">
                <a:solidFill>
                  <a:schemeClr val="accent4">
                    <a:lumMod val="10000"/>
                  </a:schemeClr>
                </a:solidFill>
              </a:endParaRPr>
            </a:p>
          </p:txBody>
        </p:sp>
        <p:sp>
          <p:nvSpPr>
            <p:cNvPr id="82954" name="Freeform 184"/>
            <p:cNvSpPr>
              <a:spLocks/>
            </p:cNvSpPr>
            <p:nvPr/>
          </p:nvSpPr>
          <p:spPr bwMode="auto">
            <a:xfrm>
              <a:off x="647" y="2732"/>
              <a:ext cx="328" cy="334"/>
            </a:xfrm>
            <a:custGeom>
              <a:avLst/>
              <a:gdLst>
                <a:gd name="T0" fmla="*/ 83 w 654"/>
                <a:gd name="T1" fmla="*/ 2 h 1003"/>
                <a:gd name="T2" fmla="*/ 71 w 654"/>
                <a:gd name="T3" fmla="*/ 37 h 1003"/>
                <a:gd name="T4" fmla="*/ 0 w 654"/>
                <a:gd name="T5" fmla="*/ 33 h 1003"/>
                <a:gd name="T6" fmla="*/ 12 w 654"/>
                <a:gd name="T7" fmla="*/ 0 h 1003"/>
                <a:gd name="T8" fmla="*/ 83 w 654"/>
                <a:gd name="T9" fmla="*/ 2 h 10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4" h="1003">
                  <a:moveTo>
                    <a:pt x="654" y="45"/>
                  </a:moveTo>
                  <a:lnTo>
                    <a:pt x="561" y="1003"/>
                  </a:lnTo>
                  <a:lnTo>
                    <a:pt x="0" y="890"/>
                  </a:lnTo>
                  <a:lnTo>
                    <a:pt x="95" y="0"/>
                  </a:lnTo>
                  <a:lnTo>
                    <a:pt x="654" y="45"/>
                  </a:lnTo>
                  <a:close/>
                </a:path>
              </a:pathLst>
            </a:custGeom>
            <a:solidFill>
              <a:srgbClr val="0099FF"/>
            </a:solidFill>
            <a:ln w="6350">
              <a:solidFill>
                <a:srgbClr val="000000"/>
              </a:solidFill>
              <a:prstDash val="solid"/>
              <a:round/>
              <a:headEnd/>
              <a:tailEnd/>
            </a:ln>
          </p:spPr>
          <p:txBody>
            <a:bodyPr/>
            <a:lstStyle/>
            <a:p>
              <a:endParaRPr lang="zh-CN" altLang="en-US">
                <a:solidFill>
                  <a:schemeClr val="accent4">
                    <a:lumMod val="10000"/>
                  </a:schemeClr>
                </a:solidFill>
              </a:endParaRPr>
            </a:p>
          </p:txBody>
        </p:sp>
        <p:grpSp>
          <p:nvGrpSpPr>
            <p:cNvPr id="82955" name="Group 185"/>
            <p:cNvGrpSpPr>
              <a:grpSpLocks/>
            </p:cNvGrpSpPr>
            <p:nvPr/>
          </p:nvGrpSpPr>
          <p:grpSpPr bwMode="auto">
            <a:xfrm>
              <a:off x="523" y="3133"/>
              <a:ext cx="321" cy="207"/>
              <a:chOff x="3079" y="3169"/>
              <a:chExt cx="321" cy="207"/>
            </a:xfrm>
          </p:grpSpPr>
          <p:sp>
            <p:nvSpPr>
              <p:cNvPr id="82988" name="Freeform 186"/>
              <p:cNvSpPr>
                <a:spLocks/>
              </p:cNvSpPr>
              <p:nvPr/>
            </p:nvSpPr>
            <p:spPr bwMode="auto">
              <a:xfrm>
                <a:off x="3079" y="3169"/>
                <a:ext cx="321" cy="207"/>
              </a:xfrm>
              <a:custGeom>
                <a:avLst/>
                <a:gdLst>
                  <a:gd name="T0" fmla="*/ 0 w 643"/>
                  <a:gd name="T1" fmla="*/ 0 h 621"/>
                  <a:gd name="T2" fmla="*/ 80 w 643"/>
                  <a:gd name="T3" fmla="*/ 7 h 621"/>
                  <a:gd name="T4" fmla="*/ 80 w 643"/>
                  <a:gd name="T5" fmla="*/ 23 h 621"/>
                  <a:gd name="T6" fmla="*/ 0 w 643"/>
                  <a:gd name="T7" fmla="*/ 13 h 621"/>
                  <a:gd name="T8" fmla="*/ 0 w 643"/>
                  <a:gd name="T9" fmla="*/ 0 h 6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3" h="621">
                    <a:moveTo>
                      <a:pt x="0" y="0"/>
                    </a:moveTo>
                    <a:lnTo>
                      <a:pt x="643" y="187"/>
                    </a:lnTo>
                    <a:lnTo>
                      <a:pt x="643" y="621"/>
                    </a:lnTo>
                    <a:lnTo>
                      <a:pt x="0" y="350"/>
                    </a:lnTo>
                    <a:lnTo>
                      <a:pt x="0" y="0"/>
                    </a:lnTo>
                    <a:close/>
                  </a:path>
                </a:pathLst>
              </a:custGeom>
              <a:solidFill>
                <a:srgbClr val="404040"/>
              </a:solidFill>
              <a:ln w="6350">
                <a:solidFill>
                  <a:srgbClr val="000000"/>
                </a:solidFill>
                <a:prstDash val="solid"/>
                <a:round/>
                <a:headEnd/>
                <a:tailEnd/>
              </a:ln>
            </p:spPr>
            <p:txBody>
              <a:bodyPr/>
              <a:lstStyle/>
              <a:p>
                <a:endParaRPr lang="zh-CN" altLang="en-US">
                  <a:solidFill>
                    <a:schemeClr val="accent4">
                      <a:lumMod val="10000"/>
                    </a:schemeClr>
                  </a:solidFill>
                </a:endParaRPr>
              </a:p>
            </p:txBody>
          </p:sp>
          <p:sp>
            <p:nvSpPr>
              <p:cNvPr id="82989" name="Line 187"/>
              <p:cNvSpPr>
                <a:spLocks noChangeShapeType="1"/>
              </p:cNvSpPr>
              <p:nvPr/>
            </p:nvSpPr>
            <p:spPr bwMode="auto">
              <a:xfrm flipH="1" flipV="1">
                <a:off x="3107" y="3219"/>
                <a:ext cx="85" cy="1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lumMod val="10000"/>
                    </a:schemeClr>
                  </a:solidFill>
                </a:endParaRPr>
              </a:p>
            </p:txBody>
          </p:sp>
          <p:sp>
            <p:nvSpPr>
              <p:cNvPr id="82990" name="Line 188"/>
              <p:cNvSpPr>
                <a:spLocks noChangeShapeType="1"/>
              </p:cNvSpPr>
              <p:nvPr/>
            </p:nvSpPr>
            <p:spPr bwMode="auto">
              <a:xfrm>
                <a:off x="3236" y="3248"/>
                <a:ext cx="112" cy="2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lumMod val="10000"/>
                    </a:schemeClr>
                  </a:solidFill>
                </a:endParaRPr>
              </a:p>
            </p:txBody>
          </p:sp>
          <p:sp>
            <p:nvSpPr>
              <p:cNvPr id="82991" name="Line 189"/>
              <p:cNvSpPr>
                <a:spLocks noChangeShapeType="1"/>
              </p:cNvSpPr>
              <p:nvPr/>
            </p:nvSpPr>
            <p:spPr bwMode="auto">
              <a:xfrm>
                <a:off x="3214" y="3195"/>
                <a:ext cx="1" cy="13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lumMod val="10000"/>
                    </a:schemeClr>
                  </a:solidFill>
                </a:endParaRPr>
              </a:p>
            </p:txBody>
          </p:sp>
          <p:sp>
            <p:nvSpPr>
              <p:cNvPr id="82992" name="Line 190"/>
              <p:cNvSpPr>
                <a:spLocks noChangeShapeType="1"/>
              </p:cNvSpPr>
              <p:nvPr/>
            </p:nvSpPr>
            <p:spPr bwMode="auto">
              <a:xfrm>
                <a:off x="3368" y="3226"/>
                <a:ext cx="1" cy="14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lumMod val="10000"/>
                    </a:schemeClr>
                  </a:solidFill>
                </a:endParaRPr>
              </a:p>
            </p:txBody>
          </p:sp>
          <p:sp>
            <p:nvSpPr>
              <p:cNvPr id="82993" name="Line 191"/>
              <p:cNvSpPr>
                <a:spLocks noChangeShapeType="1"/>
              </p:cNvSpPr>
              <p:nvPr/>
            </p:nvSpPr>
            <p:spPr bwMode="auto">
              <a:xfrm>
                <a:off x="3080" y="3223"/>
                <a:ext cx="292" cy="6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lumMod val="10000"/>
                    </a:schemeClr>
                  </a:solidFill>
                </a:endParaRPr>
              </a:p>
            </p:txBody>
          </p:sp>
          <p:sp>
            <p:nvSpPr>
              <p:cNvPr id="82994" name="Line 192"/>
              <p:cNvSpPr>
                <a:spLocks noChangeShapeType="1"/>
              </p:cNvSpPr>
              <p:nvPr/>
            </p:nvSpPr>
            <p:spPr bwMode="auto">
              <a:xfrm flipH="1" flipV="1">
                <a:off x="3079" y="3201"/>
                <a:ext cx="293" cy="6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lumMod val="10000"/>
                    </a:schemeClr>
                  </a:solidFill>
                </a:endParaRPr>
              </a:p>
            </p:txBody>
          </p:sp>
        </p:grpSp>
        <p:grpSp>
          <p:nvGrpSpPr>
            <p:cNvPr id="82956" name="Group 193"/>
            <p:cNvGrpSpPr>
              <a:grpSpLocks/>
            </p:cNvGrpSpPr>
            <p:nvPr/>
          </p:nvGrpSpPr>
          <p:grpSpPr bwMode="auto">
            <a:xfrm>
              <a:off x="192" y="3138"/>
              <a:ext cx="769" cy="356"/>
              <a:chOff x="2748" y="3174"/>
              <a:chExt cx="769" cy="356"/>
            </a:xfrm>
          </p:grpSpPr>
          <p:grpSp>
            <p:nvGrpSpPr>
              <p:cNvPr id="82957" name="Group 194"/>
              <p:cNvGrpSpPr>
                <a:grpSpLocks/>
              </p:cNvGrpSpPr>
              <p:nvPr/>
            </p:nvGrpSpPr>
            <p:grpSpPr bwMode="auto">
              <a:xfrm>
                <a:off x="3343" y="3367"/>
                <a:ext cx="125" cy="84"/>
                <a:chOff x="3343" y="3367"/>
                <a:chExt cx="125" cy="84"/>
              </a:xfrm>
            </p:grpSpPr>
            <p:sp>
              <p:nvSpPr>
                <p:cNvPr id="82986" name="Freeform 195"/>
                <p:cNvSpPr>
                  <a:spLocks/>
                </p:cNvSpPr>
                <p:nvPr/>
              </p:nvSpPr>
              <p:spPr bwMode="auto">
                <a:xfrm>
                  <a:off x="3431" y="3367"/>
                  <a:ext cx="37" cy="84"/>
                </a:xfrm>
                <a:custGeom>
                  <a:avLst/>
                  <a:gdLst>
                    <a:gd name="T0" fmla="*/ 7 w 72"/>
                    <a:gd name="T1" fmla="*/ 0 h 252"/>
                    <a:gd name="T2" fmla="*/ 10 w 72"/>
                    <a:gd name="T3" fmla="*/ 9 h 252"/>
                    <a:gd name="T4" fmla="*/ 3 w 72"/>
                    <a:gd name="T5" fmla="*/ 9 h 252"/>
                    <a:gd name="T6" fmla="*/ 0 w 72"/>
                    <a:gd name="T7" fmla="*/ 0 h 252"/>
                    <a:gd name="T8" fmla="*/ 7 w 72"/>
                    <a:gd name="T9" fmla="*/ 0 h 2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 h="252">
                      <a:moveTo>
                        <a:pt x="51" y="0"/>
                      </a:moveTo>
                      <a:lnTo>
                        <a:pt x="72" y="236"/>
                      </a:lnTo>
                      <a:lnTo>
                        <a:pt x="21" y="252"/>
                      </a:lnTo>
                      <a:lnTo>
                        <a:pt x="0" y="12"/>
                      </a:lnTo>
                      <a:lnTo>
                        <a:pt x="51" y="0"/>
                      </a:lnTo>
                      <a:close/>
                    </a:path>
                  </a:pathLst>
                </a:custGeom>
                <a:solidFill>
                  <a:srgbClr val="606060"/>
                </a:solidFill>
                <a:ln w="6350">
                  <a:solidFill>
                    <a:srgbClr val="000000"/>
                  </a:solidFill>
                  <a:prstDash val="solid"/>
                  <a:round/>
                  <a:headEnd/>
                  <a:tailEnd/>
                </a:ln>
              </p:spPr>
              <p:txBody>
                <a:bodyPr/>
                <a:lstStyle/>
                <a:p>
                  <a:endParaRPr lang="zh-CN" altLang="en-US">
                    <a:solidFill>
                      <a:schemeClr val="accent4">
                        <a:lumMod val="10000"/>
                      </a:schemeClr>
                    </a:solidFill>
                  </a:endParaRPr>
                </a:p>
              </p:txBody>
            </p:sp>
            <p:sp>
              <p:nvSpPr>
                <p:cNvPr id="82987" name="Freeform 196"/>
                <p:cNvSpPr>
                  <a:spLocks/>
                </p:cNvSpPr>
                <p:nvPr/>
              </p:nvSpPr>
              <p:spPr bwMode="auto">
                <a:xfrm>
                  <a:off x="3343" y="3378"/>
                  <a:ext cx="99" cy="73"/>
                </a:xfrm>
                <a:custGeom>
                  <a:avLst/>
                  <a:gdLst>
                    <a:gd name="T0" fmla="*/ 22 w 199"/>
                    <a:gd name="T1" fmla="*/ 0 h 219"/>
                    <a:gd name="T2" fmla="*/ 24 w 199"/>
                    <a:gd name="T3" fmla="*/ 8 h 219"/>
                    <a:gd name="T4" fmla="*/ 0 w 199"/>
                    <a:gd name="T5" fmla="*/ 4 h 219"/>
                    <a:gd name="T6" fmla="*/ 9 w 199"/>
                    <a:gd name="T7" fmla="*/ 3 h 219"/>
                    <a:gd name="T8" fmla="*/ 18 w 199"/>
                    <a:gd name="T9" fmla="*/ 5 h 219"/>
                    <a:gd name="T10" fmla="*/ 15 w 199"/>
                    <a:gd name="T11" fmla="*/ 0 h 219"/>
                    <a:gd name="T12" fmla="*/ 22 w 199"/>
                    <a:gd name="T13" fmla="*/ 0 h 2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9" h="219">
                      <a:moveTo>
                        <a:pt x="181" y="8"/>
                      </a:moveTo>
                      <a:lnTo>
                        <a:pt x="199" y="219"/>
                      </a:lnTo>
                      <a:lnTo>
                        <a:pt x="0" y="109"/>
                      </a:lnTo>
                      <a:lnTo>
                        <a:pt x="79" y="77"/>
                      </a:lnTo>
                      <a:lnTo>
                        <a:pt x="148" y="126"/>
                      </a:lnTo>
                      <a:lnTo>
                        <a:pt x="127" y="0"/>
                      </a:lnTo>
                      <a:lnTo>
                        <a:pt x="181" y="8"/>
                      </a:lnTo>
                      <a:close/>
                    </a:path>
                  </a:pathLst>
                </a:custGeom>
                <a:solidFill>
                  <a:srgbClr val="404040"/>
                </a:solidFill>
                <a:ln w="6350">
                  <a:solidFill>
                    <a:srgbClr val="000000"/>
                  </a:solidFill>
                  <a:prstDash val="solid"/>
                  <a:round/>
                  <a:headEnd/>
                  <a:tailEnd/>
                </a:ln>
              </p:spPr>
              <p:txBody>
                <a:bodyPr/>
                <a:lstStyle/>
                <a:p>
                  <a:endParaRPr lang="zh-CN" altLang="en-US">
                    <a:solidFill>
                      <a:schemeClr val="accent4">
                        <a:lumMod val="10000"/>
                      </a:schemeClr>
                    </a:solidFill>
                  </a:endParaRPr>
                </a:p>
              </p:txBody>
            </p:sp>
          </p:grpSp>
          <p:grpSp>
            <p:nvGrpSpPr>
              <p:cNvPr id="82958" name="Group 197"/>
              <p:cNvGrpSpPr>
                <a:grpSpLocks/>
              </p:cNvGrpSpPr>
              <p:nvPr/>
            </p:nvGrpSpPr>
            <p:grpSpPr bwMode="auto">
              <a:xfrm>
                <a:off x="2748" y="3174"/>
                <a:ext cx="769" cy="356"/>
                <a:chOff x="2748" y="3174"/>
                <a:chExt cx="769" cy="356"/>
              </a:xfrm>
            </p:grpSpPr>
            <p:sp>
              <p:nvSpPr>
                <p:cNvPr id="82959" name="Freeform 198"/>
                <p:cNvSpPr>
                  <a:spLocks/>
                </p:cNvSpPr>
                <p:nvPr/>
              </p:nvSpPr>
              <p:spPr bwMode="auto">
                <a:xfrm>
                  <a:off x="2750" y="3174"/>
                  <a:ext cx="753" cy="315"/>
                </a:xfrm>
                <a:custGeom>
                  <a:avLst/>
                  <a:gdLst>
                    <a:gd name="T0" fmla="*/ 189 w 1506"/>
                    <a:gd name="T1" fmla="*/ 15 h 944"/>
                    <a:gd name="T2" fmla="*/ 99 w 1506"/>
                    <a:gd name="T3" fmla="*/ 35 h 944"/>
                    <a:gd name="T4" fmla="*/ 0 w 1506"/>
                    <a:gd name="T5" fmla="*/ 15 h 944"/>
                    <a:gd name="T6" fmla="*/ 76 w 1506"/>
                    <a:gd name="T7" fmla="*/ 0 h 944"/>
                    <a:gd name="T8" fmla="*/ 189 w 1506"/>
                    <a:gd name="T9" fmla="*/ 15 h 9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06" h="944">
                      <a:moveTo>
                        <a:pt x="1506" y="402"/>
                      </a:moveTo>
                      <a:lnTo>
                        <a:pt x="785" y="944"/>
                      </a:lnTo>
                      <a:lnTo>
                        <a:pt x="0" y="413"/>
                      </a:lnTo>
                      <a:lnTo>
                        <a:pt x="601" y="0"/>
                      </a:lnTo>
                      <a:lnTo>
                        <a:pt x="1506" y="402"/>
                      </a:lnTo>
                      <a:close/>
                    </a:path>
                  </a:pathLst>
                </a:custGeom>
                <a:solidFill>
                  <a:srgbClr val="808080"/>
                </a:solidFill>
                <a:ln w="6350">
                  <a:solidFill>
                    <a:srgbClr val="000000"/>
                  </a:solidFill>
                  <a:prstDash val="solid"/>
                  <a:round/>
                  <a:headEnd/>
                  <a:tailEnd/>
                </a:ln>
              </p:spPr>
              <p:txBody>
                <a:bodyPr/>
                <a:lstStyle/>
                <a:p>
                  <a:endParaRPr lang="zh-CN" altLang="en-US">
                    <a:solidFill>
                      <a:schemeClr val="accent4">
                        <a:lumMod val="10000"/>
                      </a:schemeClr>
                    </a:solidFill>
                  </a:endParaRPr>
                </a:p>
              </p:txBody>
            </p:sp>
            <p:sp>
              <p:nvSpPr>
                <p:cNvPr id="82960" name="Freeform 199"/>
                <p:cNvSpPr>
                  <a:spLocks/>
                </p:cNvSpPr>
                <p:nvPr/>
              </p:nvSpPr>
              <p:spPr bwMode="auto">
                <a:xfrm>
                  <a:off x="3140" y="3306"/>
                  <a:ext cx="377" cy="222"/>
                </a:xfrm>
                <a:custGeom>
                  <a:avLst/>
                  <a:gdLst>
                    <a:gd name="T0" fmla="*/ 91 w 754"/>
                    <a:gd name="T1" fmla="*/ 0 h 666"/>
                    <a:gd name="T2" fmla="*/ 0 w 754"/>
                    <a:gd name="T3" fmla="*/ 20 h 666"/>
                    <a:gd name="T4" fmla="*/ 3 w 754"/>
                    <a:gd name="T5" fmla="*/ 25 h 666"/>
                    <a:gd name="T6" fmla="*/ 95 w 754"/>
                    <a:gd name="T7" fmla="*/ 4 h 666"/>
                    <a:gd name="T8" fmla="*/ 91 w 754"/>
                    <a:gd name="T9" fmla="*/ 0 h 6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4" h="666">
                      <a:moveTo>
                        <a:pt x="727" y="0"/>
                      </a:moveTo>
                      <a:lnTo>
                        <a:pt x="0" y="552"/>
                      </a:lnTo>
                      <a:lnTo>
                        <a:pt x="21" y="666"/>
                      </a:lnTo>
                      <a:lnTo>
                        <a:pt x="754" y="104"/>
                      </a:lnTo>
                      <a:lnTo>
                        <a:pt x="727" y="0"/>
                      </a:lnTo>
                      <a:close/>
                    </a:path>
                  </a:pathLst>
                </a:custGeom>
                <a:solidFill>
                  <a:srgbClr val="606060"/>
                </a:solidFill>
                <a:ln w="6350">
                  <a:solidFill>
                    <a:srgbClr val="000000"/>
                  </a:solidFill>
                  <a:prstDash val="solid"/>
                  <a:round/>
                  <a:headEnd/>
                  <a:tailEnd/>
                </a:ln>
              </p:spPr>
              <p:txBody>
                <a:bodyPr/>
                <a:lstStyle/>
                <a:p>
                  <a:endParaRPr lang="zh-CN" altLang="en-US">
                    <a:solidFill>
                      <a:schemeClr val="accent4">
                        <a:lumMod val="10000"/>
                      </a:schemeClr>
                    </a:solidFill>
                  </a:endParaRPr>
                </a:p>
              </p:txBody>
            </p:sp>
            <p:sp>
              <p:nvSpPr>
                <p:cNvPr id="82961" name="Freeform 200"/>
                <p:cNvSpPr>
                  <a:spLocks/>
                </p:cNvSpPr>
                <p:nvPr/>
              </p:nvSpPr>
              <p:spPr bwMode="auto">
                <a:xfrm>
                  <a:off x="2748" y="3312"/>
                  <a:ext cx="403" cy="218"/>
                </a:xfrm>
                <a:custGeom>
                  <a:avLst/>
                  <a:gdLst>
                    <a:gd name="T0" fmla="*/ 101 w 805"/>
                    <a:gd name="T1" fmla="*/ 24 h 654"/>
                    <a:gd name="T2" fmla="*/ 98 w 805"/>
                    <a:gd name="T3" fmla="*/ 20 h 654"/>
                    <a:gd name="T4" fmla="*/ 0 w 805"/>
                    <a:gd name="T5" fmla="*/ 0 h 654"/>
                    <a:gd name="T6" fmla="*/ 4 w 805"/>
                    <a:gd name="T7" fmla="*/ 4 h 654"/>
                    <a:gd name="T8" fmla="*/ 101 w 805"/>
                    <a:gd name="T9" fmla="*/ 24 h 6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5" h="654">
                      <a:moveTo>
                        <a:pt x="805" y="654"/>
                      </a:moveTo>
                      <a:lnTo>
                        <a:pt x="781" y="532"/>
                      </a:lnTo>
                      <a:lnTo>
                        <a:pt x="0" y="0"/>
                      </a:lnTo>
                      <a:lnTo>
                        <a:pt x="27" y="96"/>
                      </a:lnTo>
                      <a:lnTo>
                        <a:pt x="805" y="654"/>
                      </a:lnTo>
                      <a:close/>
                    </a:path>
                  </a:pathLst>
                </a:custGeom>
                <a:solidFill>
                  <a:srgbClr val="404040"/>
                </a:solidFill>
                <a:ln w="6350">
                  <a:solidFill>
                    <a:srgbClr val="000000"/>
                  </a:solidFill>
                  <a:prstDash val="solid"/>
                  <a:round/>
                  <a:headEnd/>
                  <a:tailEnd/>
                </a:ln>
              </p:spPr>
              <p:txBody>
                <a:bodyPr/>
                <a:lstStyle/>
                <a:p>
                  <a:endParaRPr lang="zh-CN" altLang="en-US">
                    <a:solidFill>
                      <a:schemeClr val="accent4">
                        <a:lumMod val="10000"/>
                      </a:schemeClr>
                    </a:solidFill>
                  </a:endParaRPr>
                </a:p>
              </p:txBody>
            </p:sp>
            <p:sp>
              <p:nvSpPr>
                <p:cNvPr id="82962" name="Freeform 201"/>
                <p:cNvSpPr>
                  <a:spLocks/>
                </p:cNvSpPr>
                <p:nvPr/>
              </p:nvSpPr>
              <p:spPr bwMode="auto">
                <a:xfrm>
                  <a:off x="3053" y="3323"/>
                  <a:ext cx="302" cy="138"/>
                </a:xfrm>
                <a:custGeom>
                  <a:avLst/>
                  <a:gdLst>
                    <a:gd name="T0" fmla="*/ 76 w 604"/>
                    <a:gd name="T1" fmla="*/ 4 h 415"/>
                    <a:gd name="T2" fmla="*/ 50 w 604"/>
                    <a:gd name="T3" fmla="*/ 0 h 415"/>
                    <a:gd name="T4" fmla="*/ 0 w 604"/>
                    <a:gd name="T5" fmla="*/ 11 h 415"/>
                    <a:gd name="T6" fmla="*/ 25 w 604"/>
                    <a:gd name="T7" fmla="*/ 15 h 415"/>
                    <a:gd name="T8" fmla="*/ 76 w 604"/>
                    <a:gd name="T9" fmla="*/ 4 h 4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415">
                      <a:moveTo>
                        <a:pt x="604" y="107"/>
                      </a:moveTo>
                      <a:lnTo>
                        <a:pt x="395" y="0"/>
                      </a:lnTo>
                      <a:lnTo>
                        <a:pt x="0" y="290"/>
                      </a:lnTo>
                      <a:lnTo>
                        <a:pt x="200" y="415"/>
                      </a:lnTo>
                      <a:lnTo>
                        <a:pt x="604" y="10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accent4">
                        <a:lumMod val="10000"/>
                      </a:schemeClr>
                    </a:solidFill>
                  </a:endParaRPr>
                </a:p>
              </p:txBody>
            </p:sp>
            <p:sp>
              <p:nvSpPr>
                <p:cNvPr id="82963" name="Freeform 202"/>
                <p:cNvSpPr>
                  <a:spLocks/>
                </p:cNvSpPr>
                <p:nvPr/>
              </p:nvSpPr>
              <p:spPr bwMode="auto">
                <a:xfrm>
                  <a:off x="2786" y="3225"/>
                  <a:ext cx="446" cy="186"/>
                </a:xfrm>
                <a:custGeom>
                  <a:avLst/>
                  <a:gdLst>
                    <a:gd name="T0" fmla="*/ 112 w 892"/>
                    <a:gd name="T1" fmla="*/ 10 h 558"/>
                    <a:gd name="T2" fmla="*/ 63 w 892"/>
                    <a:gd name="T3" fmla="*/ 21 h 558"/>
                    <a:gd name="T4" fmla="*/ 0 w 892"/>
                    <a:gd name="T5" fmla="*/ 9 h 558"/>
                    <a:gd name="T6" fmla="*/ 46 w 892"/>
                    <a:gd name="T7" fmla="*/ 0 h 558"/>
                    <a:gd name="T8" fmla="*/ 112 w 892"/>
                    <a:gd name="T9" fmla="*/ 10 h 5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2" h="558">
                      <a:moveTo>
                        <a:pt x="892" y="272"/>
                      </a:moveTo>
                      <a:lnTo>
                        <a:pt x="503" y="558"/>
                      </a:lnTo>
                      <a:lnTo>
                        <a:pt x="0" y="239"/>
                      </a:lnTo>
                      <a:lnTo>
                        <a:pt x="364" y="0"/>
                      </a:lnTo>
                      <a:lnTo>
                        <a:pt x="892" y="27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accent4">
                        <a:lumMod val="10000"/>
                      </a:schemeClr>
                    </a:solidFill>
                  </a:endParaRPr>
                </a:p>
              </p:txBody>
            </p:sp>
            <p:sp>
              <p:nvSpPr>
                <p:cNvPr id="82964" name="Freeform 203"/>
                <p:cNvSpPr>
                  <a:spLocks/>
                </p:cNvSpPr>
                <p:nvPr/>
              </p:nvSpPr>
              <p:spPr bwMode="auto">
                <a:xfrm>
                  <a:off x="2975" y="3184"/>
                  <a:ext cx="492" cy="170"/>
                </a:xfrm>
                <a:custGeom>
                  <a:avLst/>
                  <a:gdLst>
                    <a:gd name="T0" fmla="*/ 98 w 984"/>
                    <a:gd name="T1" fmla="*/ 19 h 509"/>
                    <a:gd name="T2" fmla="*/ 123 w 984"/>
                    <a:gd name="T3" fmla="*/ 14 h 509"/>
                    <a:gd name="T4" fmla="*/ 20 w 984"/>
                    <a:gd name="T5" fmla="*/ 0 h 509"/>
                    <a:gd name="T6" fmla="*/ 0 w 984"/>
                    <a:gd name="T7" fmla="*/ 4 h 509"/>
                    <a:gd name="T8" fmla="*/ 98 w 984"/>
                    <a:gd name="T9" fmla="*/ 19 h 5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4" h="509">
                      <a:moveTo>
                        <a:pt x="780" y="509"/>
                      </a:moveTo>
                      <a:lnTo>
                        <a:pt x="984" y="369"/>
                      </a:lnTo>
                      <a:lnTo>
                        <a:pt x="160" y="0"/>
                      </a:lnTo>
                      <a:lnTo>
                        <a:pt x="0" y="106"/>
                      </a:lnTo>
                      <a:lnTo>
                        <a:pt x="780" y="50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accent4">
                        <a:lumMod val="10000"/>
                      </a:schemeClr>
                    </a:solidFill>
                  </a:endParaRPr>
                </a:p>
              </p:txBody>
            </p:sp>
            <p:sp>
              <p:nvSpPr>
                <p:cNvPr id="82965" name="Line 204"/>
                <p:cNvSpPr>
                  <a:spLocks noChangeShapeType="1"/>
                </p:cNvSpPr>
                <p:nvPr/>
              </p:nvSpPr>
              <p:spPr bwMode="auto">
                <a:xfrm flipH="1" flipV="1">
                  <a:off x="3033" y="3191"/>
                  <a:ext cx="425" cy="134"/>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lumMod val="10000"/>
                      </a:schemeClr>
                    </a:solidFill>
                  </a:endParaRPr>
                </a:p>
              </p:txBody>
            </p:sp>
            <p:sp>
              <p:nvSpPr>
                <p:cNvPr id="82966" name="Line 205"/>
                <p:cNvSpPr>
                  <a:spLocks noChangeShapeType="1"/>
                </p:cNvSpPr>
                <p:nvPr/>
              </p:nvSpPr>
              <p:spPr bwMode="auto">
                <a:xfrm flipH="1" flipV="1">
                  <a:off x="3011" y="3200"/>
                  <a:ext cx="411" cy="135"/>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lumMod val="10000"/>
                      </a:schemeClr>
                    </a:solidFill>
                  </a:endParaRPr>
                </a:p>
              </p:txBody>
            </p:sp>
            <p:sp>
              <p:nvSpPr>
                <p:cNvPr id="82967" name="Line 206"/>
                <p:cNvSpPr>
                  <a:spLocks noChangeShapeType="1"/>
                </p:cNvSpPr>
                <p:nvPr/>
              </p:nvSpPr>
              <p:spPr bwMode="auto">
                <a:xfrm flipH="1" flipV="1">
                  <a:off x="2994" y="3211"/>
                  <a:ext cx="402" cy="139"/>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lumMod val="10000"/>
                      </a:schemeClr>
                    </a:solidFill>
                  </a:endParaRPr>
                </a:p>
              </p:txBody>
            </p:sp>
            <p:sp>
              <p:nvSpPr>
                <p:cNvPr id="82968" name="Line 207"/>
                <p:cNvSpPr>
                  <a:spLocks noChangeShapeType="1"/>
                </p:cNvSpPr>
                <p:nvPr/>
              </p:nvSpPr>
              <p:spPr bwMode="auto">
                <a:xfrm flipH="1" flipV="1">
                  <a:off x="2943" y="3234"/>
                  <a:ext cx="395" cy="14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lumMod val="10000"/>
                      </a:schemeClr>
                    </a:solidFill>
                  </a:endParaRPr>
                </a:p>
              </p:txBody>
            </p:sp>
            <p:sp>
              <p:nvSpPr>
                <p:cNvPr id="82969" name="Line 208"/>
                <p:cNvSpPr>
                  <a:spLocks noChangeShapeType="1"/>
                </p:cNvSpPr>
                <p:nvPr/>
              </p:nvSpPr>
              <p:spPr bwMode="auto">
                <a:xfrm flipH="1" flipV="1">
                  <a:off x="2913" y="3248"/>
                  <a:ext cx="392" cy="145"/>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lumMod val="10000"/>
                      </a:schemeClr>
                    </a:solidFill>
                  </a:endParaRPr>
                </a:p>
              </p:txBody>
            </p:sp>
            <p:sp>
              <p:nvSpPr>
                <p:cNvPr id="82970" name="Line 209"/>
                <p:cNvSpPr>
                  <a:spLocks noChangeShapeType="1"/>
                </p:cNvSpPr>
                <p:nvPr/>
              </p:nvSpPr>
              <p:spPr bwMode="auto">
                <a:xfrm flipH="1" flipV="1">
                  <a:off x="2898" y="3266"/>
                  <a:ext cx="367" cy="142"/>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lumMod val="10000"/>
                      </a:schemeClr>
                    </a:solidFill>
                  </a:endParaRPr>
                </a:p>
              </p:txBody>
            </p:sp>
            <p:sp>
              <p:nvSpPr>
                <p:cNvPr id="82971" name="Line 210"/>
                <p:cNvSpPr>
                  <a:spLocks noChangeShapeType="1"/>
                </p:cNvSpPr>
                <p:nvPr/>
              </p:nvSpPr>
              <p:spPr bwMode="auto">
                <a:xfrm flipH="1" flipV="1">
                  <a:off x="2870" y="3279"/>
                  <a:ext cx="356" cy="14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lumMod val="10000"/>
                      </a:schemeClr>
                    </a:solidFill>
                  </a:endParaRPr>
                </a:p>
              </p:txBody>
            </p:sp>
            <p:sp>
              <p:nvSpPr>
                <p:cNvPr id="82972" name="Line 211"/>
                <p:cNvSpPr>
                  <a:spLocks noChangeShapeType="1"/>
                </p:cNvSpPr>
                <p:nvPr/>
              </p:nvSpPr>
              <p:spPr bwMode="auto">
                <a:xfrm flipH="1" flipV="1">
                  <a:off x="2840" y="3297"/>
                  <a:ext cx="346" cy="141"/>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lumMod val="10000"/>
                      </a:schemeClr>
                    </a:solidFill>
                  </a:endParaRPr>
                </a:p>
              </p:txBody>
            </p:sp>
            <p:sp>
              <p:nvSpPr>
                <p:cNvPr id="82973" name="Line 212"/>
                <p:cNvSpPr>
                  <a:spLocks noChangeShapeType="1"/>
                </p:cNvSpPr>
                <p:nvPr/>
              </p:nvSpPr>
              <p:spPr bwMode="auto">
                <a:xfrm flipH="1">
                  <a:off x="3122" y="3347"/>
                  <a:ext cx="199" cy="10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lumMod val="10000"/>
                      </a:schemeClr>
                    </a:solidFill>
                  </a:endParaRPr>
                </a:p>
              </p:txBody>
            </p:sp>
            <p:sp>
              <p:nvSpPr>
                <p:cNvPr id="82974" name="Line 213"/>
                <p:cNvSpPr>
                  <a:spLocks noChangeShapeType="1"/>
                </p:cNvSpPr>
                <p:nvPr/>
              </p:nvSpPr>
              <p:spPr bwMode="auto">
                <a:xfrm flipH="1">
                  <a:off x="3083" y="3333"/>
                  <a:ext cx="196" cy="98"/>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lumMod val="10000"/>
                      </a:schemeClr>
                    </a:solidFill>
                  </a:endParaRPr>
                </a:p>
              </p:txBody>
            </p:sp>
            <p:sp>
              <p:nvSpPr>
                <p:cNvPr id="82975" name="Line 214"/>
                <p:cNvSpPr>
                  <a:spLocks noChangeShapeType="1"/>
                </p:cNvSpPr>
                <p:nvPr/>
              </p:nvSpPr>
              <p:spPr bwMode="auto">
                <a:xfrm flipH="1">
                  <a:off x="3000" y="3302"/>
                  <a:ext cx="191" cy="9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lumMod val="10000"/>
                      </a:schemeClr>
                    </a:solidFill>
                  </a:endParaRPr>
                </a:p>
              </p:txBody>
            </p:sp>
            <p:sp>
              <p:nvSpPr>
                <p:cNvPr id="82976" name="Line 215"/>
                <p:cNvSpPr>
                  <a:spLocks noChangeShapeType="1"/>
                </p:cNvSpPr>
                <p:nvPr/>
              </p:nvSpPr>
              <p:spPr bwMode="auto">
                <a:xfrm flipH="1">
                  <a:off x="2956" y="3286"/>
                  <a:ext cx="190" cy="92"/>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lumMod val="10000"/>
                      </a:schemeClr>
                    </a:solidFill>
                  </a:endParaRPr>
                </a:p>
              </p:txBody>
            </p:sp>
            <p:sp>
              <p:nvSpPr>
                <p:cNvPr id="82977" name="Line 216"/>
                <p:cNvSpPr>
                  <a:spLocks noChangeShapeType="1"/>
                </p:cNvSpPr>
                <p:nvPr/>
              </p:nvSpPr>
              <p:spPr bwMode="auto">
                <a:xfrm flipH="1">
                  <a:off x="2915" y="3271"/>
                  <a:ext cx="184" cy="92"/>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lumMod val="10000"/>
                      </a:schemeClr>
                    </a:solidFill>
                  </a:endParaRPr>
                </a:p>
              </p:txBody>
            </p:sp>
            <p:sp>
              <p:nvSpPr>
                <p:cNvPr id="82978" name="Line 217"/>
                <p:cNvSpPr>
                  <a:spLocks noChangeShapeType="1"/>
                </p:cNvSpPr>
                <p:nvPr/>
              </p:nvSpPr>
              <p:spPr bwMode="auto">
                <a:xfrm flipH="1">
                  <a:off x="2877" y="3256"/>
                  <a:ext cx="180" cy="88"/>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lumMod val="10000"/>
                      </a:schemeClr>
                    </a:solidFill>
                  </a:endParaRPr>
                </a:p>
              </p:txBody>
            </p:sp>
            <p:sp>
              <p:nvSpPr>
                <p:cNvPr id="82979" name="Line 218"/>
                <p:cNvSpPr>
                  <a:spLocks noChangeShapeType="1"/>
                </p:cNvSpPr>
                <p:nvPr/>
              </p:nvSpPr>
              <p:spPr bwMode="auto">
                <a:xfrm flipH="1">
                  <a:off x="2837" y="3241"/>
                  <a:ext cx="181" cy="84"/>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lumMod val="10000"/>
                      </a:schemeClr>
                    </a:solidFill>
                  </a:endParaRPr>
                </a:p>
              </p:txBody>
            </p:sp>
            <p:sp>
              <p:nvSpPr>
                <p:cNvPr id="82980" name="Line 219"/>
                <p:cNvSpPr>
                  <a:spLocks noChangeShapeType="1"/>
                </p:cNvSpPr>
                <p:nvPr/>
              </p:nvSpPr>
              <p:spPr bwMode="auto">
                <a:xfrm flipH="1">
                  <a:off x="3311" y="3289"/>
                  <a:ext cx="96" cy="45"/>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lumMod val="10000"/>
                      </a:schemeClr>
                    </a:solidFill>
                  </a:endParaRPr>
                </a:p>
              </p:txBody>
            </p:sp>
            <p:sp>
              <p:nvSpPr>
                <p:cNvPr id="82981" name="Line 220"/>
                <p:cNvSpPr>
                  <a:spLocks noChangeShapeType="1"/>
                </p:cNvSpPr>
                <p:nvPr/>
              </p:nvSpPr>
              <p:spPr bwMode="auto">
                <a:xfrm flipH="1">
                  <a:off x="3254" y="3270"/>
                  <a:ext cx="89" cy="45"/>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lumMod val="10000"/>
                      </a:schemeClr>
                    </a:solidFill>
                  </a:endParaRPr>
                </a:p>
              </p:txBody>
            </p:sp>
            <p:sp>
              <p:nvSpPr>
                <p:cNvPr id="82982" name="Line 221"/>
                <p:cNvSpPr>
                  <a:spLocks noChangeShapeType="1"/>
                </p:cNvSpPr>
                <p:nvPr/>
              </p:nvSpPr>
              <p:spPr bwMode="auto">
                <a:xfrm flipH="1">
                  <a:off x="3196" y="3253"/>
                  <a:ext cx="91" cy="4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lumMod val="10000"/>
                      </a:schemeClr>
                    </a:solidFill>
                  </a:endParaRPr>
                </a:p>
              </p:txBody>
            </p:sp>
            <p:sp>
              <p:nvSpPr>
                <p:cNvPr id="82983" name="Line 222"/>
                <p:cNvSpPr>
                  <a:spLocks noChangeShapeType="1"/>
                </p:cNvSpPr>
                <p:nvPr/>
              </p:nvSpPr>
              <p:spPr bwMode="auto">
                <a:xfrm flipH="1">
                  <a:off x="3140" y="3236"/>
                  <a:ext cx="91" cy="41"/>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lumMod val="10000"/>
                      </a:schemeClr>
                    </a:solidFill>
                  </a:endParaRPr>
                </a:p>
              </p:txBody>
            </p:sp>
            <p:sp>
              <p:nvSpPr>
                <p:cNvPr id="82984" name="Line 223"/>
                <p:cNvSpPr>
                  <a:spLocks noChangeShapeType="1"/>
                </p:cNvSpPr>
                <p:nvPr/>
              </p:nvSpPr>
              <p:spPr bwMode="auto">
                <a:xfrm flipH="1">
                  <a:off x="3088" y="3218"/>
                  <a:ext cx="82" cy="4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lumMod val="10000"/>
                      </a:schemeClr>
                    </a:solidFill>
                  </a:endParaRPr>
                </a:p>
              </p:txBody>
            </p:sp>
            <p:sp>
              <p:nvSpPr>
                <p:cNvPr id="82985" name="Line 224"/>
                <p:cNvSpPr>
                  <a:spLocks noChangeShapeType="1"/>
                </p:cNvSpPr>
                <p:nvPr/>
              </p:nvSpPr>
              <p:spPr bwMode="auto">
                <a:xfrm flipH="1">
                  <a:off x="3026" y="3199"/>
                  <a:ext cx="81" cy="39"/>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lumMod val="10000"/>
                      </a:schemeClr>
                    </a:solidFill>
                  </a:endParaRPr>
                </a:p>
              </p:txBody>
            </p:sp>
          </p:grpSp>
        </p:grpSp>
      </p:grpSp>
      <p:graphicFrame>
        <p:nvGraphicFramePr>
          <p:cNvPr id="82949" name="Object 227"/>
          <p:cNvGraphicFramePr>
            <a:graphicFrameLocks noChangeAspect="1"/>
          </p:cNvGraphicFramePr>
          <p:nvPr>
            <p:extLst>
              <p:ext uri="{D42A27DB-BD31-4B8C-83A1-F6EECF244321}">
                <p14:modId xmlns:p14="http://schemas.microsoft.com/office/powerpoint/2010/main" val="3410808989"/>
              </p:ext>
            </p:extLst>
          </p:nvPr>
        </p:nvGraphicFramePr>
        <p:xfrm>
          <a:off x="2667000" y="1752600"/>
          <a:ext cx="6096000" cy="4343400"/>
        </p:xfrm>
        <a:graphic>
          <a:graphicData uri="http://schemas.openxmlformats.org/presentationml/2006/ole">
            <mc:AlternateContent xmlns:mc="http://schemas.openxmlformats.org/markup-compatibility/2006">
              <mc:Choice xmlns:v="urn:schemas-microsoft-com:vml" Requires="v">
                <p:oleObj spid="_x0000_s83008" name="BMP 图象" r:id="rId3" imgW="5001323" imgH="2790476" progId="Paint.Picture">
                  <p:embed/>
                </p:oleObj>
              </mc:Choice>
              <mc:Fallback>
                <p:oleObj name="BMP 图象" r:id="rId3" imgW="5001323" imgH="2790476" progId="Paint.Picture">
                  <p:embed/>
                  <p:pic>
                    <p:nvPicPr>
                      <p:cNvPr id="0" name="Object 2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752600"/>
                        <a:ext cx="60960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Rectangle 173"/>
          <p:cNvSpPr>
            <a:spLocks noChangeArrowheads="1"/>
          </p:cNvSpPr>
          <p:nvPr/>
        </p:nvSpPr>
        <p:spPr bwMode="auto">
          <a:xfrm>
            <a:off x="0" y="1557338"/>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lgn="ctr">
              <a:spcBef>
                <a:spcPct val="0"/>
              </a:spcBef>
            </a:pPr>
            <a:endParaRPr lang="zh-CN" altLang="zh-CN" sz="6000">
              <a:solidFill>
                <a:schemeClr val="tx1"/>
              </a:solidFill>
            </a:endParaRPr>
          </a:p>
        </p:txBody>
      </p:sp>
      <p:sp>
        <p:nvSpPr>
          <p:cNvPr id="428034" name="Rectangle 2"/>
          <p:cNvSpPr>
            <a:spLocks noGrp="1" noChangeArrowheads="1"/>
          </p:cNvSpPr>
          <p:nvPr>
            <p:ph type="title"/>
          </p:nvPr>
        </p:nvSpPr>
        <p:spPr>
          <a:xfrm>
            <a:off x="1403648" y="332656"/>
            <a:ext cx="6781800" cy="990600"/>
          </a:xfrm>
        </p:spPr>
        <p:txBody>
          <a:bodyPr/>
          <a:lstStyle/>
          <a:p>
            <a:pPr>
              <a:defRPr/>
            </a:pPr>
            <a:r>
              <a:rPr lang="zh-CN" altLang="en-US" sz="4000" dirty="0">
                <a:solidFill>
                  <a:schemeClr val="accent4">
                    <a:lumMod val="10000"/>
                  </a:schemeClr>
                </a:solidFill>
              </a:rPr>
              <a:t>等距分组表</a:t>
            </a:r>
            <a:br>
              <a:rPr lang="zh-CN" altLang="en-US" sz="4000" dirty="0">
                <a:solidFill>
                  <a:schemeClr val="accent4">
                    <a:lumMod val="10000"/>
                  </a:schemeClr>
                </a:solidFill>
              </a:rPr>
            </a:br>
            <a:r>
              <a:rPr lang="en-US" altLang="zh-CN" sz="3600" dirty="0">
                <a:solidFill>
                  <a:schemeClr val="accent4">
                    <a:lumMod val="10000"/>
                  </a:schemeClr>
                </a:solidFill>
                <a:latin typeface="Arial" panose="020B0604020202020204" pitchFamily="34" charset="0"/>
              </a:rPr>
              <a:t>(</a:t>
            </a:r>
            <a:r>
              <a:rPr lang="zh-CN" altLang="en-US" sz="3600" dirty="0">
                <a:solidFill>
                  <a:schemeClr val="accent4">
                    <a:lumMod val="10000"/>
                  </a:schemeClr>
                </a:solidFill>
                <a:latin typeface="Arial" panose="020B0604020202020204" pitchFamily="34" charset="0"/>
              </a:rPr>
              <a:t>上下组限重叠</a:t>
            </a:r>
            <a:r>
              <a:rPr lang="en-US" altLang="zh-CN" sz="3600" dirty="0">
                <a:solidFill>
                  <a:schemeClr val="accent4">
                    <a:lumMod val="10000"/>
                  </a:schemeClr>
                </a:solidFill>
                <a:latin typeface="Arial" panose="020B0604020202020204" pitchFamily="34" charset="0"/>
              </a:rPr>
              <a:t>)</a:t>
            </a:r>
          </a:p>
        </p:txBody>
      </p:sp>
      <p:pic>
        <p:nvPicPr>
          <p:cNvPr id="83972" name="Picture 17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700213"/>
            <a:ext cx="7921625"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plit orient="vert"/>
  </p:transition>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Rectangle 1056"/>
          <p:cNvSpPr>
            <a:spLocks noChangeArrowheads="1"/>
          </p:cNvSpPr>
          <p:nvPr/>
        </p:nvSpPr>
        <p:spPr bwMode="auto">
          <a:xfrm>
            <a:off x="0" y="1557338"/>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lgn="ctr">
              <a:spcBef>
                <a:spcPct val="0"/>
              </a:spcBef>
            </a:pPr>
            <a:endParaRPr lang="zh-CN" altLang="zh-CN" sz="6000">
              <a:solidFill>
                <a:schemeClr val="tx1"/>
              </a:solidFill>
            </a:endParaRPr>
          </a:p>
        </p:txBody>
      </p:sp>
      <p:sp>
        <p:nvSpPr>
          <p:cNvPr id="430082" name="Rectangle 1026"/>
          <p:cNvSpPr>
            <a:spLocks noGrp="1" noChangeArrowheads="1"/>
          </p:cNvSpPr>
          <p:nvPr>
            <p:ph type="title"/>
          </p:nvPr>
        </p:nvSpPr>
        <p:spPr>
          <a:xfrm>
            <a:off x="1253331" y="260648"/>
            <a:ext cx="6781800" cy="990600"/>
          </a:xfrm>
        </p:spPr>
        <p:txBody>
          <a:bodyPr/>
          <a:lstStyle/>
          <a:p>
            <a:pPr>
              <a:defRPr/>
            </a:pPr>
            <a:r>
              <a:rPr lang="zh-CN" altLang="en-US" sz="4000" dirty="0">
                <a:solidFill>
                  <a:schemeClr val="accent4">
                    <a:lumMod val="10000"/>
                  </a:schemeClr>
                </a:solidFill>
              </a:rPr>
              <a:t>等距分组表</a:t>
            </a:r>
            <a:br>
              <a:rPr lang="zh-CN" altLang="en-US" sz="4000" dirty="0">
                <a:solidFill>
                  <a:schemeClr val="accent4">
                    <a:lumMod val="10000"/>
                  </a:schemeClr>
                </a:solidFill>
              </a:rPr>
            </a:br>
            <a:r>
              <a:rPr lang="en-US" altLang="zh-CN" sz="3600" dirty="0">
                <a:solidFill>
                  <a:schemeClr val="accent4">
                    <a:lumMod val="10000"/>
                  </a:schemeClr>
                </a:solidFill>
                <a:latin typeface="Arial" panose="020B0604020202020204" pitchFamily="34" charset="0"/>
              </a:rPr>
              <a:t>(</a:t>
            </a:r>
            <a:r>
              <a:rPr lang="zh-CN" altLang="en-US" sz="3600" dirty="0">
                <a:solidFill>
                  <a:schemeClr val="accent4">
                    <a:lumMod val="10000"/>
                  </a:schemeClr>
                </a:solidFill>
                <a:latin typeface="Arial" panose="020B0604020202020204" pitchFamily="34" charset="0"/>
              </a:rPr>
              <a:t>上下组限间断</a:t>
            </a:r>
            <a:r>
              <a:rPr lang="en-US" altLang="zh-CN" sz="3600" dirty="0">
                <a:solidFill>
                  <a:schemeClr val="accent4">
                    <a:lumMod val="10000"/>
                  </a:schemeClr>
                </a:solidFill>
                <a:latin typeface="Arial" panose="020B0604020202020204" pitchFamily="34" charset="0"/>
              </a:rPr>
              <a:t>)</a:t>
            </a:r>
          </a:p>
        </p:txBody>
      </p:sp>
      <p:pic>
        <p:nvPicPr>
          <p:cNvPr id="86020" name="Picture 10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701800"/>
            <a:ext cx="7920037" cy="453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plit orient="vert"/>
  </p:transition>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Rectangle 1067"/>
          <p:cNvSpPr>
            <a:spLocks noChangeArrowheads="1"/>
          </p:cNvSpPr>
          <p:nvPr/>
        </p:nvSpPr>
        <p:spPr bwMode="auto">
          <a:xfrm>
            <a:off x="0" y="1557338"/>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lgn="ctr">
              <a:spcBef>
                <a:spcPct val="0"/>
              </a:spcBef>
            </a:pPr>
            <a:endParaRPr lang="zh-CN" altLang="zh-CN" sz="6000">
              <a:solidFill>
                <a:schemeClr val="tx1"/>
              </a:solidFill>
            </a:endParaRPr>
          </a:p>
        </p:txBody>
      </p:sp>
      <p:sp>
        <p:nvSpPr>
          <p:cNvPr id="432130" name="Rectangle 1026"/>
          <p:cNvSpPr>
            <a:spLocks noGrp="1" noChangeArrowheads="1"/>
          </p:cNvSpPr>
          <p:nvPr>
            <p:ph type="title"/>
          </p:nvPr>
        </p:nvSpPr>
        <p:spPr>
          <a:xfrm>
            <a:off x="1181100" y="260648"/>
            <a:ext cx="6781800" cy="990600"/>
          </a:xfrm>
        </p:spPr>
        <p:txBody>
          <a:bodyPr/>
          <a:lstStyle/>
          <a:p>
            <a:pPr>
              <a:defRPr/>
            </a:pPr>
            <a:r>
              <a:rPr lang="zh-CN" altLang="en-US" sz="4000" dirty="0">
                <a:solidFill>
                  <a:schemeClr val="accent4">
                    <a:lumMod val="10000"/>
                  </a:schemeClr>
                </a:solidFill>
              </a:rPr>
              <a:t>等距分组表</a:t>
            </a:r>
            <a:r>
              <a:rPr lang="en-US" altLang="zh-CN" sz="3600" dirty="0">
                <a:solidFill>
                  <a:schemeClr val="accent4">
                    <a:lumMod val="10000"/>
                  </a:schemeClr>
                </a:solidFill>
                <a:latin typeface="Arial" panose="020B0604020202020204" pitchFamily="34" charset="0"/>
              </a:rPr>
              <a:t>(</a:t>
            </a:r>
            <a:r>
              <a:rPr lang="zh-CN" altLang="en-US" sz="3600" dirty="0">
                <a:solidFill>
                  <a:schemeClr val="accent4">
                    <a:lumMod val="10000"/>
                  </a:schemeClr>
                </a:solidFill>
                <a:latin typeface="Arial" panose="020B0604020202020204" pitchFamily="34" charset="0"/>
              </a:rPr>
              <a:t>使用开口组</a:t>
            </a:r>
            <a:r>
              <a:rPr lang="en-US" altLang="zh-CN" sz="3600" dirty="0">
                <a:solidFill>
                  <a:schemeClr val="accent4">
                    <a:lumMod val="10000"/>
                  </a:schemeClr>
                </a:solidFill>
                <a:latin typeface="Arial" panose="020B0604020202020204" pitchFamily="34" charset="0"/>
              </a:rPr>
              <a:t>)</a:t>
            </a:r>
          </a:p>
        </p:txBody>
      </p:sp>
      <p:pic>
        <p:nvPicPr>
          <p:cNvPr id="88068" name="Picture 10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700213"/>
            <a:ext cx="7920037"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plit orient="vert"/>
  </p:transition>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4834" name="Rectangle 1026"/>
          <p:cNvSpPr>
            <a:spLocks noChangeArrowheads="1"/>
          </p:cNvSpPr>
          <p:nvPr/>
        </p:nvSpPr>
        <p:spPr bwMode="auto">
          <a:xfrm>
            <a:off x="1828800" y="228600"/>
            <a:ext cx="6705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ctr">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1pPr>
            <a:lvl2pPr algn="ctr">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2pPr>
            <a:lvl3pPr algn="ctr">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3pPr>
            <a:lvl4pPr algn="ctr">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4pPr>
            <a:lvl5pPr algn="ctr">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5pPr>
            <a:lvl6pPr marL="457200" algn="ctr"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6pPr>
            <a:lvl7pPr marL="914400" algn="ctr"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7pPr>
            <a:lvl8pPr marL="1371600" algn="ctr"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8pPr>
            <a:lvl9pPr marL="1828800" algn="ctr"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9pPr>
          </a:lstStyle>
          <a:p>
            <a:pPr>
              <a:defRPr/>
            </a:pPr>
            <a:r>
              <a:rPr lang="zh-CN" altLang="en-US" sz="4000">
                <a:solidFill>
                  <a:schemeClr val="bg2"/>
                </a:solidFill>
              </a:rPr>
              <a:t>数值型数据的图示</a:t>
            </a:r>
            <a:endParaRPr lang="zh-CN" altLang="en-US">
              <a:solidFill>
                <a:schemeClr val="bg2"/>
              </a:solidFill>
            </a:endParaRPr>
          </a:p>
        </p:txBody>
      </p:sp>
      <p:grpSp>
        <p:nvGrpSpPr>
          <p:cNvPr id="90115" name="Group 1029"/>
          <p:cNvGrpSpPr>
            <a:grpSpLocks/>
          </p:cNvGrpSpPr>
          <p:nvPr/>
        </p:nvGrpSpPr>
        <p:grpSpPr bwMode="auto">
          <a:xfrm>
            <a:off x="5029200" y="2667000"/>
            <a:ext cx="2673350" cy="3548063"/>
            <a:chOff x="3105" y="1347"/>
            <a:chExt cx="1684" cy="2326"/>
          </a:xfrm>
        </p:grpSpPr>
        <p:grpSp>
          <p:nvGrpSpPr>
            <p:cNvPr id="90152" name="Group 1030"/>
            <p:cNvGrpSpPr>
              <a:grpSpLocks/>
            </p:cNvGrpSpPr>
            <p:nvPr/>
          </p:nvGrpSpPr>
          <p:grpSpPr bwMode="auto">
            <a:xfrm>
              <a:off x="3105" y="3149"/>
              <a:ext cx="219" cy="524"/>
              <a:chOff x="3105" y="3149"/>
              <a:chExt cx="219" cy="524"/>
            </a:xfrm>
          </p:grpSpPr>
          <p:sp>
            <p:nvSpPr>
              <p:cNvPr id="90208" name="Freeform 1031"/>
              <p:cNvSpPr>
                <a:spLocks/>
              </p:cNvSpPr>
              <p:nvPr/>
            </p:nvSpPr>
            <p:spPr bwMode="auto">
              <a:xfrm>
                <a:off x="3105" y="3149"/>
                <a:ext cx="219" cy="524"/>
              </a:xfrm>
              <a:custGeom>
                <a:avLst/>
                <a:gdLst>
                  <a:gd name="T0" fmla="*/ 102 w 219"/>
                  <a:gd name="T1" fmla="*/ 0 h 524"/>
                  <a:gd name="T2" fmla="*/ 75 w 219"/>
                  <a:gd name="T3" fmla="*/ 84 h 524"/>
                  <a:gd name="T4" fmla="*/ 55 w 219"/>
                  <a:gd name="T5" fmla="*/ 133 h 524"/>
                  <a:gd name="T6" fmla="*/ 21 w 219"/>
                  <a:gd name="T7" fmla="*/ 197 h 524"/>
                  <a:gd name="T8" fmla="*/ 6 w 219"/>
                  <a:gd name="T9" fmla="*/ 217 h 524"/>
                  <a:gd name="T10" fmla="*/ 1 w 219"/>
                  <a:gd name="T11" fmla="*/ 236 h 524"/>
                  <a:gd name="T12" fmla="*/ 0 w 219"/>
                  <a:gd name="T13" fmla="*/ 254 h 524"/>
                  <a:gd name="T14" fmla="*/ 9 w 219"/>
                  <a:gd name="T15" fmla="*/ 277 h 524"/>
                  <a:gd name="T16" fmla="*/ 9 w 219"/>
                  <a:gd name="T17" fmla="*/ 332 h 524"/>
                  <a:gd name="T18" fmla="*/ 4 w 219"/>
                  <a:gd name="T19" fmla="*/ 364 h 524"/>
                  <a:gd name="T20" fmla="*/ 4 w 219"/>
                  <a:gd name="T21" fmla="*/ 384 h 524"/>
                  <a:gd name="T22" fmla="*/ 16 w 219"/>
                  <a:gd name="T23" fmla="*/ 407 h 524"/>
                  <a:gd name="T24" fmla="*/ 34 w 219"/>
                  <a:gd name="T25" fmla="*/ 452 h 524"/>
                  <a:gd name="T26" fmla="*/ 35 w 219"/>
                  <a:gd name="T27" fmla="*/ 477 h 524"/>
                  <a:gd name="T28" fmla="*/ 45 w 219"/>
                  <a:gd name="T29" fmla="*/ 513 h 524"/>
                  <a:gd name="T30" fmla="*/ 55 w 219"/>
                  <a:gd name="T31" fmla="*/ 523 h 524"/>
                  <a:gd name="T32" fmla="*/ 66 w 219"/>
                  <a:gd name="T33" fmla="*/ 518 h 524"/>
                  <a:gd name="T34" fmla="*/ 78 w 219"/>
                  <a:gd name="T35" fmla="*/ 523 h 524"/>
                  <a:gd name="T36" fmla="*/ 89 w 219"/>
                  <a:gd name="T37" fmla="*/ 517 h 524"/>
                  <a:gd name="T38" fmla="*/ 97 w 219"/>
                  <a:gd name="T39" fmla="*/ 501 h 524"/>
                  <a:gd name="T40" fmla="*/ 107 w 219"/>
                  <a:gd name="T41" fmla="*/ 491 h 524"/>
                  <a:gd name="T42" fmla="*/ 112 w 219"/>
                  <a:gd name="T43" fmla="*/ 474 h 524"/>
                  <a:gd name="T44" fmla="*/ 109 w 219"/>
                  <a:gd name="T45" fmla="*/ 456 h 524"/>
                  <a:gd name="T46" fmla="*/ 119 w 219"/>
                  <a:gd name="T47" fmla="*/ 462 h 524"/>
                  <a:gd name="T48" fmla="*/ 127 w 219"/>
                  <a:gd name="T49" fmla="*/ 453 h 524"/>
                  <a:gd name="T50" fmla="*/ 134 w 219"/>
                  <a:gd name="T51" fmla="*/ 433 h 524"/>
                  <a:gd name="T52" fmla="*/ 141 w 219"/>
                  <a:gd name="T53" fmla="*/ 423 h 524"/>
                  <a:gd name="T54" fmla="*/ 141 w 219"/>
                  <a:gd name="T55" fmla="*/ 409 h 524"/>
                  <a:gd name="T56" fmla="*/ 126 w 219"/>
                  <a:gd name="T57" fmla="*/ 388 h 524"/>
                  <a:gd name="T58" fmla="*/ 136 w 219"/>
                  <a:gd name="T59" fmla="*/ 354 h 524"/>
                  <a:gd name="T60" fmla="*/ 169 w 219"/>
                  <a:gd name="T61" fmla="*/ 310 h 524"/>
                  <a:gd name="T62" fmla="*/ 207 w 219"/>
                  <a:gd name="T63" fmla="*/ 189 h 524"/>
                  <a:gd name="T64" fmla="*/ 212 w 219"/>
                  <a:gd name="T65" fmla="*/ 81 h 524"/>
                  <a:gd name="T66" fmla="*/ 218 w 219"/>
                  <a:gd name="T67" fmla="*/ 13 h 524"/>
                  <a:gd name="T68" fmla="*/ 102 w 219"/>
                  <a:gd name="T69" fmla="*/ 0 h 5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19" h="524">
                    <a:moveTo>
                      <a:pt x="102" y="0"/>
                    </a:moveTo>
                    <a:lnTo>
                      <a:pt x="75" y="84"/>
                    </a:lnTo>
                    <a:lnTo>
                      <a:pt x="55" y="133"/>
                    </a:lnTo>
                    <a:lnTo>
                      <a:pt x="21" y="197"/>
                    </a:lnTo>
                    <a:lnTo>
                      <a:pt x="6" y="217"/>
                    </a:lnTo>
                    <a:lnTo>
                      <a:pt x="1" y="236"/>
                    </a:lnTo>
                    <a:lnTo>
                      <a:pt x="0" y="254"/>
                    </a:lnTo>
                    <a:lnTo>
                      <a:pt x="9" y="277"/>
                    </a:lnTo>
                    <a:lnTo>
                      <a:pt x="9" y="332"/>
                    </a:lnTo>
                    <a:lnTo>
                      <a:pt x="4" y="364"/>
                    </a:lnTo>
                    <a:lnTo>
                      <a:pt x="4" y="384"/>
                    </a:lnTo>
                    <a:lnTo>
                      <a:pt x="16" y="407"/>
                    </a:lnTo>
                    <a:lnTo>
                      <a:pt x="34" y="452"/>
                    </a:lnTo>
                    <a:lnTo>
                      <a:pt x="35" y="477"/>
                    </a:lnTo>
                    <a:lnTo>
                      <a:pt x="45" y="513"/>
                    </a:lnTo>
                    <a:lnTo>
                      <a:pt x="55" y="523"/>
                    </a:lnTo>
                    <a:lnTo>
                      <a:pt x="66" y="518"/>
                    </a:lnTo>
                    <a:lnTo>
                      <a:pt x="78" y="523"/>
                    </a:lnTo>
                    <a:lnTo>
                      <a:pt x="89" y="517"/>
                    </a:lnTo>
                    <a:lnTo>
                      <a:pt x="97" y="501"/>
                    </a:lnTo>
                    <a:lnTo>
                      <a:pt x="107" y="491"/>
                    </a:lnTo>
                    <a:lnTo>
                      <a:pt x="112" y="474"/>
                    </a:lnTo>
                    <a:lnTo>
                      <a:pt x="109" y="456"/>
                    </a:lnTo>
                    <a:lnTo>
                      <a:pt x="119" y="462"/>
                    </a:lnTo>
                    <a:lnTo>
                      <a:pt x="127" y="453"/>
                    </a:lnTo>
                    <a:lnTo>
                      <a:pt x="134" y="433"/>
                    </a:lnTo>
                    <a:lnTo>
                      <a:pt x="141" y="423"/>
                    </a:lnTo>
                    <a:lnTo>
                      <a:pt x="141" y="409"/>
                    </a:lnTo>
                    <a:lnTo>
                      <a:pt x="126" y="388"/>
                    </a:lnTo>
                    <a:lnTo>
                      <a:pt x="136" y="354"/>
                    </a:lnTo>
                    <a:lnTo>
                      <a:pt x="169" y="310"/>
                    </a:lnTo>
                    <a:lnTo>
                      <a:pt x="207" y="189"/>
                    </a:lnTo>
                    <a:lnTo>
                      <a:pt x="212" y="81"/>
                    </a:lnTo>
                    <a:lnTo>
                      <a:pt x="218" y="13"/>
                    </a:lnTo>
                    <a:lnTo>
                      <a:pt x="102" y="0"/>
                    </a:lnTo>
                  </a:path>
                </a:pathLst>
              </a:custGeom>
              <a:solidFill>
                <a:srgbClr val="FFC080"/>
              </a:solidFill>
              <a:ln w="12700" cap="rnd" cmpd="sng">
                <a:solidFill>
                  <a:srgbClr val="712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209" name="Freeform 1032"/>
              <p:cNvSpPr>
                <a:spLocks/>
              </p:cNvSpPr>
              <p:nvPr/>
            </p:nvSpPr>
            <p:spPr bwMode="auto">
              <a:xfrm>
                <a:off x="3138" y="3402"/>
                <a:ext cx="74" cy="263"/>
              </a:xfrm>
              <a:custGeom>
                <a:avLst/>
                <a:gdLst>
                  <a:gd name="T0" fmla="*/ 31 w 74"/>
                  <a:gd name="T1" fmla="*/ 0 h 263"/>
                  <a:gd name="T2" fmla="*/ 34 w 74"/>
                  <a:gd name="T3" fmla="*/ 19 h 263"/>
                  <a:gd name="T4" fmla="*/ 41 w 74"/>
                  <a:gd name="T5" fmla="*/ 36 h 263"/>
                  <a:gd name="T6" fmla="*/ 34 w 74"/>
                  <a:gd name="T7" fmla="*/ 79 h 263"/>
                  <a:gd name="T8" fmla="*/ 27 w 74"/>
                  <a:gd name="T9" fmla="*/ 103 h 263"/>
                  <a:gd name="T10" fmla="*/ 30 w 74"/>
                  <a:gd name="T11" fmla="*/ 127 h 263"/>
                  <a:gd name="T12" fmla="*/ 36 w 74"/>
                  <a:gd name="T13" fmla="*/ 141 h 263"/>
                  <a:gd name="T14" fmla="*/ 43 w 74"/>
                  <a:gd name="T15" fmla="*/ 160 h 263"/>
                  <a:gd name="T16" fmla="*/ 43 w 74"/>
                  <a:gd name="T17" fmla="*/ 180 h 263"/>
                  <a:gd name="T18" fmla="*/ 52 w 74"/>
                  <a:gd name="T19" fmla="*/ 198 h 263"/>
                  <a:gd name="T20" fmla="*/ 70 w 74"/>
                  <a:gd name="T21" fmla="*/ 199 h 263"/>
                  <a:gd name="T22" fmla="*/ 73 w 74"/>
                  <a:gd name="T23" fmla="*/ 226 h 263"/>
                  <a:gd name="T24" fmla="*/ 61 w 74"/>
                  <a:gd name="T25" fmla="*/ 240 h 263"/>
                  <a:gd name="T26" fmla="*/ 45 w 74"/>
                  <a:gd name="T27" fmla="*/ 262 h 263"/>
                  <a:gd name="T28" fmla="*/ 34 w 74"/>
                  <a:gd name="T29" fmla="*/ 259 h 263"/>
                  <a:gd name="T30" fmla="*/ 23 w 74"/>
                  <a:gd name="T31" fmla="*/ 258 h 263"/>
                  <a:gd name="T32" fmla="*/ 30 w 74"/>
                  <a:gd name="T33" fmla="*/ 219 h 263"/>
                  <a:gd name="T34" fmla="*/ 30 w 74"/>
                  <a:gd name="T35" fmla="*/ 197 h 263"/>
                  <a:gd name="T36" fmla="*/ 18 w 74"/>
                  <a:gd name="T37" fmla="*/ 189 h 263"/>
                  <a:gd name="T38" fmla="*/ 27 w 74"/>
                  <a:gd name="T39" fmla="*/ 188 h 263"/>
                  <a:gd name="T40" fmla="*/ 20 w 74"/>
                  <a:gd name="T41" fmla="*/ 155 h 263"/>
                  <a:gd name="T42" fmla="*/ 6 w 74"/>
                  <a:gd name="T43" fmla="*/ 142 h 263"/>
                  <a:gd name="T44" fmla="*/ 14 w 74"/>
                  <a:gd name="T45" fmla="*/ 136 h 263"/>
                  <a:gd name="T46" fmla="*/ 0 w 74"/>
                  <a:gd name="T47" fmla="*/ 122 h 263"/>
                  <a:gd name="T48" fmla="*/ 7 w 74"/>
                  <a:gd name="T49" fmla="*/ 123 h 263"/>
                  <a:gd name="T50" fmla="*/ 16 w 74"/>
                  <a:gd name="T51" fmla="*/ 91 h 263"/>
                  <a:gd name="T52" fmla="*/ 25 w 74"/>
                  <a:gd name="T53" fmla="*/ 58 h 263"/>
                  <a:gd name="T54" fmla="*/ 14 w 74"/>
                  <a:gd name="T55" fmla="*/ 49 h 263"/>
                  <a:gd name="T56" fmla="*/ 25 w 74"/>
                  <a:gd name="T57" fmla="*/ 51 h 263"/>
                  <a:gd name="T58" fmla="*/ 31 w 74"/>
                  <a:gd name="T59" fmla="*/ 0 h 26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74" h="263">
                    <a:moveTo>
                      <a:pt x="31" y="0"/>
                    </a:moveTo>
                    <a:lnTo>
                      <a:pt x="34" y="19"/>
                    </a:lnTo>
                    <a:lnTo>
                      <a:pt x="41" y="36"/>
                    </a:lnTo>
                    <a:lnTo>
                      <a:pt x="34" y="79"/>
                    </a:lnTo>
                    <a:lnTo>
                      <a:pt x="27" y="103"/>
                    </a:lnTo>
                    <a:lnTo>
                      <a:pt x="30" y="127"/>
                    </a:lnTo>
                    <a:lnTo>
                      <a:pt x="36" y="141"/>
                    </a:lnTo>
                    <a:lnTo>
                      <a:pt x="43" y="160"/>
                    </a:lnTo>
                    <a:lnTo>
                      <a:pt x="43" y="180"/>
                    </a:lnTo>
                    <a:lnTo>
                      <a:pt x="52" y="198"/>
                    </a:lnTo>
                    <a:lnTo>
                      <a:pt x="70" y="199"/>
                    </a:lnTo>
                    <a:lnTo>
                      <a:pt x="73" y="226"/>
                    </a:lnTo>
                    <a:lnTo>
                      <a:pt x="61" y="240"/>
                    </a:lnTo>
                    <a:lnTo>
                      <a:pt x="45" y="262"/>
                    </a:lnTo>
                    <a:lnTo>
                      <a:pt x="34" y="259"/>
                    </a:lnTo>
                    <a:lnTo>
                      <a:pt x="23" y="258"/>
                    </a:lnTo>
                    <a:lnTo>
                      <a:pt x="30" y="219"/>
                    </a:lnTo>
                    <a:lnTo>
                      <a:pt x="30" y="197"/>
                    </a:lnTo>
                    <a:lnTo>
                      <a:pt x="18" y="189"/>
                    </a:lnTo>
                    <a:lnTo>
                      <a:pt x="27" y="188"/>
                    </a:lnTo>
                    <a:lnTo>
                      <a:pt x="20" y="155"/>
                    </a:lnTo>
                    <a:lnTo>
                      <a:pt x="6" y="142"/>
                    </a:lnTo>
                    <a:lnTo>
                      <a:pt x="14" y="136"/>
                    </a:lnTo>
                    <a:lnTo>
                      <a:pt x="0" y="122"/>
                    </a:lnTo>
                    <a:lnTo>
                      <a:pt x="7" y="123"/>
                    </a:lnTo>
                    <a:lnTo>
                      <a:pt x="16" y="91"/>
                    </a:lnTo>
                    <a:lnTo>
                      <a:pt x="25" y="58"/>
                    </a:lnTo>
                    <a:lnTo>
                      <a:pt x="14" y="49"/>
                    </a:lnTo>
                    <a:lnTo>
                      <a:pt x="25" y="51"/>
                    </a:lnTo>
                    <a:lnTo>
                      <a:pt x="31"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210" name="Freeform 1033"/>
              <p:cNvSpPr>
                <a:spLocks/>
              </p:cNvSpPr>
              <p:nvPr/>
            </p:nvSpPr>
            <p:spPr bwMode="auto">
              <a:xfrm>
                <a:off x="3227" y="3188"/>
                <a:ext cx="90" cy="335"/>
              </a:xfrm>
              <a:custGeom>
                <a:avLst/>
                <a:gdLst>
                  <a:gd name="T0" fmla="*/ 2 w 90"/>
                  <a:gd name="T1" fmla="*/ 334 h 335"/>
                  <a:gd name="T2" fmla="*/ 0 w 90"/>
                  <a:gd name="T3" fmla="*/ 307 h 335"/>
                  <a:gd name="T4" fmla="*/ 11 w 90"/>
                  <a:gd name="T5" fmla="*/ 274 h 335"/>
                  <a:gd name="T6" fmla="*/ 38 w 90"/>
                  <a:gd name="T7" fmla="*/ 233 h 335"/>
                  <a:gd name="T8" fmla="*/ 45 w 90"/>
                  <a:gd name="T9" fmla="*/ 197 h 335"/>
                  <a:gd name="T10" fmla="*/ 43 w 90"/>
                  <a:gd name="T11" fmla="*/ 163 h 335"/>
                  <a:gd name="T12" fmla="*/ 30 w 90"/>
                  <a:gd name="T13" fmla="*/ 137 h 335"/>
                  <a:gd name="T14" fmla="*/ 7 w 90"/>
                  <a:gd name="T15" fmla="*/ 118 h 335"/>
                  <a:gd name="T16" fmla="*/ 30 w 90"/>
                  <a:gd name="T17" fmla="*/ 129 h 335"/>
                  <a:gd name="T18" fmla="*/ 23 w 90"/>
                  <a:gd name="T19" fmla="*/ 106 h 335"/>
                  <a:gd name="T20" fmla="*/ 37 w 90"/>
                  <a:gd name="T21" fmla="*/ 117 h 335"/>
                  <a:gd name="T22" fmla="*/ 29 w 90"/>
                  <a:gd name="T23" fmla="*/ 75 h 335"/>
                  <a:gd name="T24" fmla="*/ 46 w 90"/>
                  <a:gd name="T25" fmla="*/ 2 h 335"/>
                  <a:gd name="T26" fmla="*/ 89 w 90"/>
                  <a:gd name="T27" fmla="*/ 0 h 335"/>
                  <a:gd name="T28" fmla="*/ 85 w 90"/>
                  <a:gd name="T29" fmla="*/ 48 h 335"/>
                  <a:gd name="T30" fmla="*/ 80 w 90"/>
                  <a:gd name="T31" fmla="*/ 149 h 335"/>
                  <a:gd name="T32" fmla="*/ 49 w 90"/>
                  <a:gd name="T33" fmla="*/ 259 h 335"/>
                  <a:gd name="T34" fmla="*/ 35 w 90"/>
                  <a:gd name="T35" fmla="*/ 281 h 335"/>
                  <a:gd name="T36" fmla="*/ 18 w 90"/>
                  <a:gd name="T37" fmla="*/ 307 h 335"/>
                  <a:gd name="T38" fmla="*/ 2 w 90"/>
                  <a:gd name="T39" fmla="*/ 334 h 33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90" h="335">
                    <a:moveTo>
                      <a:pt x="2" y="334"/>
                    </a:moveTo>
                    <a:lnTo>
                      <a:pt x="0" y="307"/>
                    </a:lnTo>
                    <a:lnTo>
                      <a:pt x="11" y="274"/>
                    </a:lnTo>
                    <a:lnTo>
                      <a:pt x="38" y="233"/>
                    </a:lnTo>
                    <a:lnTo>
                      <a:pt x="45" y="197"/>
                    </a:lnTo>
                    <a:lnTo>
                      <a:pt x="43" y="163"/>
                    </a:lnTo>
                    <a:lnTo>
                      <a:pt x="30" y="137"/>
                    </a:lnTo>
                    <a:lnTo>
                      <a:pt x="7" y="118"/>
                    </a:lnTo>
                    <a:lnTo>
                      <a:pt x="30" y="129"/>
                    </a:lnTo>
                    <a:lnTo>
                      <a:pt x="23" y="106"/>
                    </a:lnTo>
                    <a:lnTo>
                      <a:pt x="37" y="117"/>
                    </a:lnTo>
                    <a:lnTo>
                      <a:pt x="29" y="75"/>
                    </a:lnTo>
                    <a:lnTo>
                      <a:pt x="46" y="2"/>
                    </a:lnTo>
                    <a:lnTo>
                      <a:pt x="89" y="0"/>
                    </a:lnTo>
                    <a:lnTo>
                      <a:pt x="85" y="48"/>
                    </a:lnTo>
                    <a:lnTo>
                      <a:pt x="80" y="149"/>
                    </a:lnTo>
                    <a:lnTo>
                      <a:pt x="49" y="259"/>
                    </a:lnTo>
                    <a:lnTo>
                      <a:pt x="35" y="281"/>
                    </a:lnTo>
                    <a:lnTo>
                      <a:pt x="18" y="307"/>
                    </a:lnTo>
                    <a:lnTo>
                      <a:pt x="2" y="334"/>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211" name="Freeform 1034"/>
              <p:cNvSpPr>
                <a:spLocks/>
              </p:cNvSpPr>
              <p:nvPr/>
            </p:nvSpPr>
            <p:spPr bwMode="auto">
              <a:xfrm>
                <a:off x="3190" y="3555"/>
                <a:ext cx="24" cy="9"/>
              </a:xfrm>
              <a:custGeom>
                <a:avLst/>
                <a:gdLst>
                  <a:gd name="T0" fmla="*/ 0 w 24"/>
                  <a:gd name="T1" fmla="*/ 5 h 9"/>
                  <a:gd name="T2" fmla="*/ 3 w 24"/>
                  <a:gd name="T3" fmla="*/ 1 h 9"/>
                  <a:gd name="T4" fmla="*/ 15 w 24"/>
                  <a:gd name="T5" fmla="*/ 0 h 9"/>
                  <a:gd name="T6" fmla="*/ 21 w 24"/>
                  <a:gd name="T7" fmla="*/ 3 h 9"/>
                  <a:gd name="T8" fmla="*/ 23 w 24"/>
                  <a:gd name="T9" fmla="*/ 8 h 9"/>
                  <a:gd name="T10" fmla="*/ 15 w 24"/>
                  <a:gd name="T11" fmla="*/ 4 h 9"/>
                  <a:gd name="T12" fmla="*/ 0 w 24"/>
                  <a:gd name="T13" fmla="*/ 5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 h="9">
                    <a:moveTo>
                      <a:pt x="0" y="5"/>
                    </a:moveTo>
                    <a:lnTo>
                      <a:pt x="3" y="1"/>
                    </a:lnTo>
                    <a:lnTo>
                      <a:pt x="15" y="0"/>
                    </a:lnTo>
                    <a:lnTo>
                      <a:pt x="21" y="3"/>
                    </a:lnTo>
                    <a:lnTo>
                      <a:pt x="23" y="8"/>
                    </a:lnTo>
                    <a:lnTo>
                      <a:pt x="15" y="4"/>
                    </a:lnTo>
                    <a:lnTo>
                      <a:pt x="0" y="5"/>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212" name="Freeform 1035"/>
              <p:cNvSpPr>
                <a:spLocks/>
              </p:cNvSpPr>
              <p:nvPr/>
            </p:nvSpPr>
            <p:spPr bwMode="auto">
              <a:xfrm>
                <a:off x="3216" y="3541"/>
                <a:ext cx="26" cy="62"/>
              </a:xfrm>
              <a:custGeom>
                <a:avLst/>
                <a:gdLst>
                  <a:gd name="T0" fmla="*/ 12 w 26"/>
                  <a:gd name="T1" fmla="*/ 0 h 62"/>
                  <a:gd name="T2" fmla="*/ 12 w 26"/>
                  <a:gd name="T3" fmla="*/ 16 h 62"/>
                  <a:gd name="T4" fmla="*/ 11 w 26"/>
                  <a:gd name="T5" fmla="*/ 39 h 62"/>
                  <a:gd name="T6" fmla="*/ 0 w 26"/>
                  <a:gd name="T7" fmla="*/ 57 h 62"/>
                  <a:gd name="T8" fmla="*/ 6 w 26"/>
                  <a:gd name="T9" fmla="*/ 61 h 62"/>
                  <a:gd name="T10" fmla="*/ 10 w 26"/>
                  <a:gd name="T11" fmla="*/ 59 h 62"/>
                  <a:gd name="T12" fmla="*/ 13 w 26"/>
                  <a:gd name="T13" fmla="*/ 53 h 62"/>
                  <a:gd name="T14" fmla="*/ 16 w 26"/>
                  <a:gd name="T15" fmla="*/ 45 h 62"/>
                  <a:gd name="T16" fmla="*/ 16 w 26"/>
                  <a:gd name="T17" fmla="*/ 41 h 62"/>
                  <a:gd name="T18" fmla="*/ 22 w 26"/>
                  <a:gd name="T19" fmla="*/ 33 h 62"/>
                  <a:gd name="T20" fmla="*/ 24 w 26"/>
                  <a:gd name="T21" fmla="*/ 28 h 62"/>
                  <a:gd name="T22" fmla="*/ 25 w 26"/>
                  <a:gd name="T23" fmla="*/ 19 h 62"/>
                  <a:gd name="T24" fmla="*/ 12 w 26"/>
                  <a:gd name="T25" fmla="*/ 0 h 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 h="62">
                    <a:moveTo>
                      <a:pt x="12" y="0"/>
                    </a:moveTo>
                    <a:lnTo>
                      <a:pt x="12" y="16"/>
                    </a:lnTo>
                    <a:lnTo>
                      <a:pt x="11" y="39"/>
                    </a:lnTo>
                    <a:lnTo>
                      <a:pt x="0" y="57"/>
                    </a:lnTo>
                    <a:lnTo>
                      <a:pt x="6" y="61"/>
                    </a:lnTo>
                    <a:lnTo>
                      <a:pt x="10" y="59"/>
                    </a:lnTo>
                    <a:lnTo>
                      <a:pt x="13" y="53"/>
                    </a:lnTo>
                    <a:lnTo>
                      <a:pt x="16" y="45"/>
                    </a:lnTo>
                    <a:lnTo>
                      <a:pt x="16" y="41"/>
                    </a:lnTo>
                    <a:lnTo>
                      <a:pt x="22" y="33"/>
                    </a:lnTo>
                    <a:lnTo>
                      <a:pt x="24" y="28"/>
                    </a:lnTo>
                    <a:lnTo>
                      <a:pt x="25" y="19"/>
                    </a:lnTo>
                    <a:lnTo>
                      <a:pt x="12"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grpSp>
        <p:grpSp>
          <p:nvGrpSpPr>
            <p:cNvPr id="90153" name="Group 1036"/>
            <p:cNvGrpSpPr>
              <a:grpSpLocks/>
            </p:cNvGrpSpPr>
            <p:nvPr/>
          </p:nvGrpSpPr>
          <p:grpSpPr bwMode="auto">
            <a:xfrm>
              <a:off x="3166" y="1889"/>
              <a:ext cx="1623" cy="1584"/>
              <a:chOff x="3166" y="1889"/>
              <a:chExt cx="1623" cy="1584"/>
            </a:xfrm>
          </p:grpSpPr>
          <p:grpSp>
            <p:nvGrpSpPr>
              <p:cNvPr id="90187" name="Group 1037"/>
              <p:cNvGrpSpPr>
                <a:grpSpLocks/>
              </p:cNvGrpSpPr>
              <p:nvPr/>
            </p:nvGrpSpPr>
            <p:grpSpPr bwMode="auto">
              <a:xfrm>
                <a:off x="3274" y="2889"/>
                <a:ext cx="839" cy="584"/>
                <a:chOff x="3274" y="2889"/>
                <a:chExt cx="839" cy="584"/>
              </a:xfrm>
            </p:grpSpPr>
            <p:sp>
              <p:nvSpPr>
                <p:cNvPr id="90205" name="Freeform 1038"/>
                <p:cNvSpPr>
                  <a:spLocks/>
                </p:cNvSpPr>
                <p:nvPr/>
              </p:nvSpPr>
              <p:spPr bwMode="auto">
                <a:xfrm>
                  <a:off x="3274" y="2889"/>
                  <a:ext cx="839" cy="584"/>
                </a:xfrm>
                <a:custGeom>
                  <a:avLst/>
                  <a:gdLst>
                    <a:gd name="T0" fmla="*/ 117 w 839"/>
                    <a:gd name="T1" fmla="*/ 34 h 584"/>
                    <a:gd name="T2" fmla="*/ 83 w 839"/>
                    <a:gd name="T3" fmla="*/ 225 h 584"/>
                    <a:gd name="T4" fmla="*/ 34 w 839"/>
                    <a:gd name="T5" fmla="*/ 367 h 584"/>
                    <a:gd name="T6" fmla="*/ 0 w 839"/>
                    <a:gd name="T7" fmla="*/ 583 h 584"/>
                    <a:gd name="T8" fmla="*/ 804 w 839"/>
                    <a:gd name="T9" fmla="*/ 583 h 584"/>
                    <a:gd name="T10" fmla="*/ 838 w 839"/>
                    <a:gd name="T11" fmla="*/ 338 h 584"/>
                    <a:gd name="T12" fmla="*/ 838 w 839"/>
                    <a:gd name="T13" fmla="*/ 157 h 584"/>
                    <a:gd name="T14" fmla="*/ 813 w 839"/>
                    <a:gd name="T15" fmla="*/ 0 h 584"/>
                    <a:gd name="T16" fmla="*/ 117 w 839"/>
                    <a:gd name="T17" fmla="*/ 34 h 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39" h="584">
                      <a:moveTo>
                        <a:pt x="117" y="34"/>
                      </a:moveTo>
                      <a:lnTo>
                        <a:pt x="83" y="225"/>
                      </a:lnTo>
                      <a:lnTo>
                        <a:pt x="34" y="367"/>
                      </a:lnTo>
                      <a:lnTo>
                        <a:pt x="0" y="583"/>
                      </a:lnTo>
                      <a:lnTo>
                        <a:pt x="804" y="583"/>
                      </a:lnTo>
                      <a:lnTo>
                        <a:pt x="838" y="338"/>
                      </a:lnTo>
                      <a:lnTo>
                        <a:pt x="838" y="157"/>
                      </a:lnTo>
                      <a:lnTo>
                        <a:pt x="813" y="0"/>
                      </a:lnTo>
                      <a:lnTo>
                        <a:pt x="117" y="34"/>
                      </a:lnTo>
                    </a:path>
                  </a:pathLst>
                </a:custGeom>
                <a:solidFill>
                  <a:srgbClr val="201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206" name="Freeform 1039"/>
                <p:cNvSpPr>
                  <a:spLocks/>
                </p:cNvSpPr>
                <p:nvPr/>
              </p:nvSpPr>
              <p:spPr bwMode="auto">
                <a:xfrm>
                  <a:off x="3283" y="2941"/>
                  <a:ext cx="801" cy="519"/>
                </a:xfrm>
                <a:custGeom>
                  <a:avLst/>
                  <a:gdLst>
                    <a:gd name="T0" fmla="*/ 124 w 801"/>
                    <a:gd name="T1" fmla="*/ 15 h 519"/>
                    <a:gd name="T2" fmla="*/ 185 w 801"/>
                    <a:gd name="T3" fmla="*/ 48 h 519"/>
                    <a:gd name="T4" fmla="*/ 175 w 801"/>
                    <a:gd name="T5" fmla="*/ 90 h 519"/>
                    <a:gd name="T6" fmla="*/ 190 w 801"/>
                    <a:gd name="T7" fmla="*/ 99 h 519"/>
                    <a:gd name="T8" fmla="*/ 206 w 801"/>
                    <a:gd name="T9" fmla="*/ 55 h 519"/>
                    <a:gd name="T10" fmla="*/ 262 w 801"/>
                    <a:gd name="T11" fmla="*/ 72 h 519"/>
                    <a:gd name="T12" fmla="*/ 350 w 801"/>
                    <a:gd name="T13" fmla="*/ 80 h 519"/>
                    <a:gd name="T14" fmla="*/ 418 w 801"/>
                    <a:gd name="T15" fmla="*/ 174 h 519"/>
                    <a:gd name="T16" fmla="*/ 450 w 801"/>
                    <a:gd name="T17" fmla="*/ 77 h 519"/>
                    <a:gd name="T18" fmla="*/ 586 w 801"/>
                    <a:gd name="T19" fmla="*/ 77 h 519"/>
                    <a:gd name="T20" fmla="*/ 584 w 801"/>
                    <a:gd name="T21" fmla="*/ 126 h 519"/>
                    <a:gd name="T22" fmla="*/ 603 w 801"/>
                    <a:gd name="T23" fmla="*/ 124 h 519"/>
                    <a:gd name="T24" fmla="*/ 607 w 801"/>
                    <a:gd name="T25" fmla="*/ 77 h 519"/>
                    <a:gd name="T26" fmla="*/ 681 w 801"/>
                    <a:gd name="T27" fmla="*/ 70 h 519"/>
                    <a:gd name="T28" fmla="*/ 749 w 801"/>
                    <a:gd name="T29" fmla="*/ 43 h 519"/>
                    <a:gd name="T30" fmla="*/ 790 w 801"/>
                    <a:gd name="T31" fmla="*/ 0 h 519"/>
                    <a:gd name="T32" fmla="*/ 761 w 801"/>
                    <a:gd name="T33" fmla="*/ 90 h 519"/>
                    <a:gd name="T34" fmla="*/ 734 w 801"/>
                    <a:gd name="T35" fmla="*/ 155 h 519"/>
                    <a:gd name="T36" fmla="*/ 703 w 801"/>
                    <a:gd name="T37" fmla="*/ 133 h 519"/>
                    <a:gd name="T38" fmla="*/ 741 w 801"/>
                    <a:gd name="T39" fmla="*/ 216 h 519"/>
                    <a:gd name="T40" fmla="*/ 793 w 801"/>
                    <a:gd name="T41" fmla="*/ 262 h 519"/>
                    <a:gd name="T42" fmla="*/ 800 w 801"/>
                    <a:gd name="T43" fmla="*/ 361 h 519"/>
                    <a:gd name="T44" fmla="*/ 768 w 801"/>
                    <a:gd name="T45" fmla="*/ 518 h 519"/>
                    <a:gd name="T46" fmla="*/ 423 w 801"/>
                    <a:gd name="T47" fmla="*/ 511 h 519"/>
                    <a:gd name="T48" fmla="*/ 550 w 801"/>
                    <a:gd name="T49" fmla="*/ 473 h 519"/>
                    <a:gd name="T50" fmla="*/ 577 w 801"/>
                    <a:gd name="T51" fmla="*/ 407 h 519"/>
                    <a:gd name="T52" fmla="*/ 528 w 801"/>
                    <a:gd name="T53" fmla="*/ 463 h 519"/>
                    <a:gd name="T54" fmla="*/ 416 w 801"/>
                    <a:gd name="T55" fmla="*/ 518 h 519"/>
                    <a:gd name="T56" fmla="*/ 391 w 801"/>
                    <a:gd name="T57" fmla="*/ 424 h 519"/>
                    <a:gd name="T58" fmla="*/ 421 w 801"/>
                    <a:gd name="T59" fmla="*/ 322 h 519"/>
                    <a:gd name="T60" fmla="*/ 426 w 801"/>
                    <a:gd name="T61" fmla="*/ 247 h 519"/>
                    <a:gd name="T62" fmla="*/ 411 w 801"/>
                    <a:gd name="T63" fmla="*/ 249 h 519"/>
                    <a:gd name="T64" fmla="*/ 389 w 801"/>
                    <a:gd name="T65" fmla="*/ 421 h 519"/>
                    <a:gd name="T66" fmla="*/ 416 w 801"/>
                    <a:gd name="T67" fmla="*/ 511 h 519"/>
                    <a:gd name="T68" fmla="*/ 347 w 801"/>
                    <a:gd name="T69" fmla="*/ 516 h 519"/>
                    <a:gd name="T70" fmla="*/ 292 w 801"/>
                    <a:gd name="T71" fmla="*/ 504 h 519"/>
                    <a:gd name="T72" fmla="*/ 226 w 801"/>
                    <a:gd name="T73" fmla="*/ 431 h 519"/>
                    <a:gd name="T74" fmla="*/ 195 w 801"/>
                    <a:gd name="T75" fmla="*/ 399 h 519"/>
                    <a:gd name="T76" fmla="*/ 190 w 801"/>
                    <a:gd name="T77" fmla="*/ 426 h 519"/>
                    <a:gd name="T78" fmla="*/ 280 w 801"/>
                    <a:gd name="T79" fmla="*/ 511 h 519"/>
                    <a:gd name="T80" fmla="*/ 182 w 801"/>
                    <a:gd name="T81" fmla="*/ 514 h 519"/>
                    <a:gd name="T82" fmla="*/ 0 w 801"/>
                    <a:gd name="T83" fmla="*/ 514 h 519"/>
                    <a:gd name="T84" fmla="*/ 29 w 801"/>
                    <a:gd name="T85" fmla="*/ 424 h 519"/>
                    <a:gd name="T86" fmla="*/ 34 w 801"/>
                    <a:gd name="T87" fmla="*/ 319 h 519"/>
                    <a:gd name="T88" fmla="*/ 89 w 801"/>
                    <a:gd name="T89" fmla="*/ 312 h 519"/>
                    <a:gd name="T90" fmla="*/ 156 w 801"/>
                    <a:gd name="T91" fmla="*/ 242 h 519"/>
                    <a:gd name="T92" fmla="*/ 143 w 801"/>
                    <a:gd name="T93" fmla="*/ 138 h 519"/>
                    <a:gd name="T94" fmla="*/ 119 w 801"/>
                    <a:gd name="T95" fmla="*/ 122 h 519"/>
                    <a:gd name="T96" fmla="*/ 124 w 801"/>
                    <a:gd name="T97" fmla="*/ 145 h 519"/>
                    <a:gd name="T98" fmla="*/ 143 w 801"/>
                    <a:gd name="T99" fmla="*/ 216 h 519"/>
                    <a:gd name="T100" fmla="*/ 121 w 801"/>
                    <a:gd name="T101" fmla="*/ 257 h 519"/>
                    <a:gd name="T102" fmla="*/ 77 w 801"/>
                    <a:gd name="T103" fmla="*/ 301 h 519"/>
                    <a:gd name="T104" fmla="*/ 51 w 801"/>
                    <a:gd name="T105" fmla="*/ 302 h 519"/>
                    <a:gd name="T106" fmla="*/ 80 w 801"/>
                    <a:gd name="T107" fmla="*/ 206 h 519"/>
                    <a:gd name="T108" fmla="*/ 92 w 801"/>
                    <a:gd name="T109" fmla="*/ 138 h 519"/>
                    <a:gd name="T110" fmla="*/ 124 w 801"/>
                    <a:gd name="T111" fmla="*/ 15 h 51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01" h="519">
                      <a:moveTo>
                        <a:pt x="124" y="15"/>
                      </a:moveTo>
                      <a:lnTo>
                        <a:pt x="185" y="48"/>
                      </a:lnTo>
                      <a:lnTo>
                        <a:pt x="175" y="90"/>
                      </a:lnTo>
                      <a:lnTo>
                        <a:pt x="190" y="99"/>
                      </a:lnTo>
                      <a:lnTo>
                        <a:pt x="206" y="55"/>
                      </a:lnTo>
                      <a:lnTo>
                        <a:pt x="262" y="72"/>
                      </a:lnTo>
                      <a:lnTo>
                        <a:pt x="350" y="80"/>
                      </a:lnTo>
                      <a:lnTo>
                        <a:pt x="418" y="174"/>
                      </a:lnTo>
                      <a:lnTo>
                        <a:pt x="450" y="77"/>
                      </a:lnTo>
                      <a:lnTo>
                        <a:pt x="586" y="77"/>
                      </a:lnTo>
                      <a:lnTo>
                        <a:pt x="584" y="126"/>
                      </a:lnTo>
                      <a:lnTo>
                        <a:pt x="603" y="124"/>
                      </a:lnTo>
                      <a:lnTo>
                        <a:pt x="607" y="77"/>
                      </a:lnTo>
                      <a:lnTo>
                        <a:pt x="681" y="70"/>
                      </a:lnTo>
                      <a:lnTo>
                        <a:pt x="749" y="43"/>
                      </a:lnTo>
                      <a:lnTo>
                        <a:pt x="790" y="0"/>
                      </a:lnTo>
                      <a:lnTo>
                        <a:pt x="761" y="90"/>
                      </a:lnTo>
                      <a:lnTo>
                        <a:pt x="734" y="155"/>
                      </a:lnTo>
                      <a:lnTo>
                        <a:pt x="703" y="133"/>
                      </a:lnTo>
                      <a:lnTo>
                        <a:pt x="741" y="216"/>
                      </a:lnTo>
                      <a:lnTo>
                        <a:pt x="793" y="262"/>
                      </a:lnTo>
                      <a:lnTo>
                        <a:pt x="800" y="361"/>
                      </a:lnTo>
                      <a:lnTo>
                        <a:pt x="768" y="518"/>
                      </a:lnTo>
                      <a:lnTo>
                        <a:pt x="423" y="511"/>
                      </a:lnTo>
                      <a:lnTo>
                        <a:pt x="550" y="473"/>
                      </a:lnTo>
                      <a:lnTo>
                        <a:pt x="577" y="407"/>
                      </a:lnTo>
                      <a:lnTo>
                        <a:pt x="528" y="463"/>
                      </a:lnTo>
                      <a:lnTo>
                        <a:pt x="416" y="518"/>
                      </a:lnTo>
                      <a:lnTo>
                        <a:pt x="391" y="424"/>
                      </a:lnTo>
                      <a:lnTo>
                        <a:pt x="421" y="322"/>
                      </a:lnTo>
                      <a:lnTo>
                        <a:pt x="426" y="247"/>
                      </a:lnTo>
                      <a:lnTo>
                        <a:pt x="411" y="249"/>
                      </a:lnTo>
                      <a:lnTo>
                        <a:pt x="389" y="421"/>
                      </a:lnTo>
                      <a:lnTo>
                        <a:pt x="416" y="511"/>
                      </a:lnTo>
                      <a:lnTo>
                        <a:pt x="347" y="516"/>
                      </a:lnTo>
                      <a:lnTo>
                        <a:pt x="292" y="504"/>
                      </a:lnTo>
                      <a:lnTo>
                        <a:pt x="226" y="431"/>
                      </a:lnTo>
                      <a:lnTo>
                        <a:pt x="195" y="399"/>
                      </a:lnTo>
                      <a:lnTo>
                        <a:pt x="190" y="426"/>
                      </a:lnTo>
                      <a:lnTo>
                        <a:pt x="280" y="511"/>
                      </a:lnTo>
                      <a:lnTo>
                        <a:pt x="182" y="514"/>
                      </a:lnTo>
                      <a:lnTo>
                        <a:pt x="0" y="514"/>
                      </a:lnTo>
                      <a:lnTo>
                        <a:pt x="29" y="424"/>
                      </a:lnTo>
                      <a:lnTo>
                        <a:pt x="34" y="319"/>
                      </a:lnTo>
                      <a:lnTo>
                        <a:pt x="89" y="312"/>
                      </a:lnTo>
                      <a:lnTo>
                        <a:pt x="156" y="242"/>
                      </a:lnTo>
                      <a:lnTo>
                        <a:pt x="143" y="138"/>
                      </a:lnTo>
                      <a:lnTo>
                        <a:pt x="119" y="122"/>
                      </a:lnTo>
                      <a:lnTo>
                        <a:pt x="124" y="145"/>
                      </a:lnTo>
                      <a:lnTo>
                        <a:pt x="143" y="216"/>
                      </a:lnTo>
                      <a:lnTo>
                        <a:pt x="121" y="257"/>
                      </a:lnTo>
                      <a:lnTo>
                        <a:pt x="77" y="301"/>
                      </a:lnTo>
                      <a:lnTo>
                        <a:pt x="51" y="302"/>
                      </a:lnTo>
                      <a:lnTo>
                        <a:pt x="80" y="206"/>
                      </a:lnTo>
                      <a:lnTo>
                        <a:pt x="92" y="138"/>
                      </a:lnTo>
                      <a:lnTo>
                        <a:pt x="124" y="15"/>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207" name="Freeform 1040"/>
                <p:cNvSpPr>
                  <a:spLocks/>
                </p:cNvSpPr>
                <p:nvPr/>
              </p:nvSpPr>
              <p:spPr bwMode="auto">
                <a:xfrm>
                  <a:off x="4030" y="2963"/>
                  <a:ext cx="64" cy="225"/>
                </a:xfrm>
                <a:custGeom>
                  <a:avLst/>
                  <a:gdLst>
                    <a:gd name="T0" fmla="*/ 0 w 64"/>
                    <a:gd name="T1" fmla="*/ 146 h 225"/>
                    <a:gd name="T2" fmla="*/ 32 w 64"/>
                    <a:gd name="T3" fmla="*/ 198 h 225"/>
                    <a:gd name="T4" fmla="*/ 57 w 64"/>
                    <a:gd name="T5" fmla="*/ 224 h 225"/>
                    <a:gd name="T6" fmla="*/ 63 w 64"/>
                    <a:gd name="T7" fmla="*/ 176 h 225"/>
                    <a:gd name="T8" fmla="*/ 58 w 64"/>
                    <a:gd name="T9" fmla="*/ 100 h 225"/>
                    <a:gd name="T10" fmla="*/ 52 w 64"/>
                    <a:gd name="T11" fmla="*/ 0 h 225"/>
                    <a:gd name="T12" fmla="*/ 25 w 64"/>
                    <a:gd name="T13" fmla="*/ 105 h 225"/>
                    <a:gd name="T14" fmla="*/ 0 w 64"/>
                    <a:gd name="T15" fmla="*/ 146 h 22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4" h="225">
                      <a:moveTo>
                        <a:pt x="0" y="146"/>
                      </a:moveTo>
                      <a:lnTo>
                        <a:pt x="32" y="198"/>
                      </a:lnTo>
                      <a:lnTo>
                        <a:pt x="57" y="224"/>
                      </a:lnTo>
                      <a:lnTo>
                        <a:pt x="63" y="176"/>
                      </a:lnTo>
                      <a:lnTo>
                        <a:pt x="58" y="100"/>
                      </a:lnTo>
                      <a:lnTo>
                        <a:pt x="52" y="0"/>
                      </a:lnTo>
                      <a:lnTo>
                        <a:pt x="25" y="105"/>
                      </a:lnTo>
                      <a:lnTo>
                        <a:pt x="0" y="146"/>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grpSp>
          <p:sp>
            <p:nvSpPr>
              <p:cNvPr id="90188" name="Freeform 1041"/>
              <p:cNvSpPr>
                <a:spLocks/>
              </p:cNvSpPr>
              <p:nvPr/>
            </p:nvSpPr>
            <p:spPr bwMode="auto">
              <a:xfrm>
                <a:off x="3166" y="1889"/>
                <a:ext cx="1623" cy="1331"/>
              </a:xfrm>
              <a:custGeom>
                <a:avLst/>
                <a:gdLst>
                  <a:gd name="T0" fmla="*/ 397 w 1623"/>
                  <a:gd name="T1" fmla="*/ 63 h 1331"/>
                  <a:gd name="T2" fmla="*/ 367 w 1623"/>
                  <a:gd name="T3" fmla="*/ 122 h 1331"/>
                  <a:gd name="T4" fmla="*/ 265 w 1623"/>
                  <a:gd name="T5" fmla="*/ 171 h 1331"/>
                  <a:gd name="T6" fmla="*/ 176 w 1623"/>
                  <a:gd name="T7" fmla="*/ 191 h 1331"/>
                  <a:gd name="T8" fmla="*/ 132 w 1623"/>
                  <a:gd name="T9" fmla="*/ 225 h 1331"/>
                  <a:gd name="T10" fmla="*/ 93 w 1623"/>
                  <a:gd name="T11" fmla="*/ 299 h 1331"/>
                  <a:gd name="T12" fmla="*/ 73 w 1623"/>
                  <a:gd name="T13" fmla="*/ 411 h 1331"/>
                  <a:gd name="T14" fmla="*/ 59 w 1623"/>
                  <a:gd name="T15" fmla="*/ 568 h 1331"/>
                  <a:gd name="T16" fmla="*/ 10 w 1623"/>
                  <a:gd name="T17" fmla="*/ 769 h 1331"/>
                  <a:gd name="T18" fmla="*/ 0 w 1623"/>
                  <a:gd name="T19" fmla="*/ 1073 h 1331"/>
                  <a:gd name="T20" fmla="*/ 34 w 1623"/>
                  <a:gd name="T21" fmla="*/ 1196 h 1331"/>
                  <a:gd name="T22" fmla="*/ 24 w 1623"/>
                  <a:gd name="T23" fmla="*/ 1292 h 1331"/>
                  <a:gd name="T24" fmla="*/ 43 w 1623"/>
                  <a:gd name="T25" fmla="*/ 1312 h 1331"/>
                  <a:gd name="T26" fmla="*/ 111 w 1623"/>
                  <a:gd name="T27" fmla="*/ 1330 h 1331"/>
                  <a:gd name="T28" fmla="*/ 160 w 1623"/>
                  <a:gd name="T29" fmla="*/ 1322 h 1331"/>
                  <a:gd name="T30" fmla="*/ 184 w 1623"/>
                  <a:gd name="T31" fmla="*/ 1246 h 1331"/>
                  <a:gd name="T32" fmla="*/ 225 w 1623"/>
                  <a:gd name="T33" fmla="*/ 1039 h 1331"/>
                  <a:gd name="T34" fmla="*/ 421 w 1623"/>
                  <a:gd name="T35" fmla="*/ 1112 h 1331"/>
                  <a:gd name="T36" fmla="*/ 647 w 1623"/>
                  <a:gd name="T37" fmla="*/ 1117 h 1331"/>
                  <a:gd name="T38" fmla="*/ 823 w 1623"/>
                  <a:gd name="T39" fmla="*/ 1098 h 1331"/>
                  <a:gd name="T40" fmla="*/ 858 w 1623"/>
                  <a:gd name="T41" fmla="*/ 1054 h 1331"/>
                  <a:gd name="T42" fmla="*/ 917 w 1623"/>
                  <a:gd name="T43" fmla="*/ 1005 h 1331"/>
                  <a:gd name="T44" fmla="*/ 946 w 1623"/>
                  <a:gd name="T45" fmla="*/ 926 h 1331"/>
                  <a:gd name="T46" fmla="*/ 970 w 1623"/>
                  <a:gd name="T47" fmla="*/ 843 h 1331"/>
                  <a:gd name="T48" fmla="*/ 990 w 1623"/>
                  <a:gd name="T49" fmla="*/ 710 h 1331"/>
                  <a:gd name="T50" fmla="*/ 1010 w 1623"/>
                  <a:gd name="T51" fmla="*/ 549 h 1331"/>
                  <a:gd name="T52" fmla="*/ 1186 w 1623"/>
                  <a:gd name="T53" fmla="*/ 441 h 1331"/>
                  <a:gd name="T54" fmla="*/ 1421 w 1623"/>
                  <a:gd name="T55" fmla="*/ 407 h 1331"/>
                  <a:gd name="T56" fmla="*/ 1578 w 1623"/>
                  <a:gd name="T57" fmla="*/ 348 h 1331"/>
                  <a:gd name="T58" fmla="*/ 1622 w 1623"/>
                  <a:gd name="T59" fmla="*/ 245 h 1331"/>
                  <a:gd name="T60" fmla="*/ 1588 w 1623"/>
                  <a:gd name="T61" fmla="*/ 161 h 1331"/>
                  <a:gd name="T62" fmla="*/ 1456 w 1623"/>
                  <a:gd name="T63" fmla="*/ 98 h 1331"/>
                  <a:gd name="T64" fmla="*/ 1353 w 1623"/>
                  <a:gd name="T65" fmla="*/ 98 h 1331"/>
                  <a:gd name="T66" fmla="*/ 1260 w 1623"/>
                  <a:gd name="T67" fmla="*/ 112 h 1331"/>
                  <a:gd name="T68" fmla="*/ 1196 w 1623"/>
                  <a:gd name="T69" fmla="*/ 157 h 1331"/>
                  <a:gd name="T70" fmla="*/ 1088 w 1623"/>
                  <a:gd name="T71" fmla="*/ 181 h 1331"/>
                  <a:gd name="T72" fmla="*/ 995 w 1623"/>
                  <a:gd name="T73" fmla="*/ 171 h 1331"/>
                  <a:gd name="T74" fmla="*/ 951 w 1623"/>
                  <a:gd name="T75" fmla="*/ 147 h 1331"/>
                  <a:gd name="T76" fmla="*/ 892 w 1623"/>
                  <a:gd name="T77" fmla="*/ 132 h 1331"/>
                  <a:gd name="T78" fmla="*/ 809 w 1623"/>
                  <a:gd name="T79" fmla="*/ 127 h 1331"/>
                  <a:gd name="T80" fmla="*/ 720 w 1623"/>
                  <a:gd name="T81" fmla="*/ 98 h 1331"/>
                  <a:gd name="T82" fmla="*/ 681 w 1623"/>
                  <a:gd name="T83" fmla="*/ 14 h 1331"/>
                  <a:gd name="T84" fmla="*/ 490 w 1623"/>
                  <a:gd name="T85" fmla="*/ 0 h 1331"/>
                  <a:gd name="T86" fmla="*/ 397 w 1623"/>
                  <a:gd name="T87" fmla="*/ 63 h 133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623" h="1331">
                    <a:moveTo>
                      <a:pt x="397" y="63"/>
                    </a:moveTo>
                    <a:lnTo>
                      <a:pt x="367" y="122"/>
                    </a:lnTo>
                    <a:lnTo>
                      <a:pt x="265" y="171"/>
                    </a:lnTo>
                    <a:lnTo>
                      <a:pt x="176" y="191"/>
                    </a:lnTo>
                    <a:lnTo>
                      <a:pt x="132" y="225"/>
                    </a:lnTo>
                    <a:lnTo>
                      <a:pt x="93" y="299"/>
                    </a:lnTo>
                    <a:lnTo>
                      <a:pt x="73" y="411"/>
                    </a:lnTo>
                    <a:lnTo>
                      <a:pt x="59" y="568"/>
                    </a:lnTo>
                    <a:lnTo>
                      <a:pt x="10" y="769"/>
                    </a:lnTo>
                    <a:lnTo>
                      <a:pt x="0" y="1073"/>
                    </a:lnTo>
                    <a:lnTo>
                      <a:pt x="34" y="1196"/>
                    </a:lnTo>
                    <a:lnTo>
                      <a:pt x="24" y="1292"/>
                    </a:lnTo>
                    <a:lnTo>
                      <a:pt x="43" y="1312"/>
                    </a:lnTo>
                    <a:lnTo>
                      <a:pt x="111" y="1330"/>
                    </a:lnTo>
                    <a:lnTo>
                      <a:pt x="160" y="1322"/>
                    </a:lnTo>
                    <a:lnTo>
                      <a:pt x="184" y="1246"/>
                    </a:lnTo>
                    <a:lnTo>
                      <a:pt x="225" y="1039"/>
                    </a:lnTo>
                    <a:lnTo>
                      <a:pt x="421" y="1112"/>
                    </a:lnTo>
                    <a:lnTo>
                      <a:pt x="647" y="1117"/>
                    </a:lnTo>
                    <a:lnTo>
                      <a:pt x="823" y="1098"/>
                    </a:lnTo>
                    <a:lnTo>
                      <a:pt x="858" y="1054"/>
                    </a:lnTo>
                    <a:lnTo>
                      <a:pt x="917" y="1005"/>
                    </a:lnTo>
                    <a:lnTo>
                      <a:pt x="946" y="926"/>
                    </a:lnTo>
                    <a:lnTo>
                      <a:pt x="970" y="843"/>
                    </a:lnTo>
                    <a:lnTo>
                      <a:pt x="990" y="710"/>
                    </a:lnTo>
                    <a:lnTo>
                      <a:pt x="1010" y="549"/>
                    </a:lnTo>
                    <a:lnTo>
                      <a:pt x="1186" y="441"/>
                    </a:lnTo>
                    <a:lnTo>
                      <a:pt x="1421" y="407"/>
                    </a:lnTo>
                    <a:lnTo>
                      <a:pt x="1578" y="348"/>
                    </a:lnTo>
                    <a:lnTo>
                      <a:pt x="1622" y="245"/>
                    </a:lnTo>
                    <a:lnTo>
                      <a:pt x="1588" y="161"/>
                    </a:lnTo>
                    <a:lnTo>
                      <a:pt x="1456" y="98"/>
                    </a:lnTo>
                    <a:lnTo>
                      <a:pt x="1353" y="98"/>
                    </a:lnTo>
                    <a:lnTo>
                      <a:pt x="1260" y="112"/>
                    </a:lnTo>
                    <a:lnTo>
                      <a:pt x="1196" y="157"/>
                    </a:lnTo>
                    <a:lnTo>
                      <a:pt x="1088" y="181"/>
                    </a:lnTo>
                    <a:lnTo>
                      <a:pt x="995" y="171"/>
                    </a:lnTo>
                    <a:lnTo>
                      <a:pt x="951" y="147"/>
                    </a:lnTo>
                    <a:lnTo>
                      <a:pt x="892" y="132"/>
                    </a:lnTo>
                    <a:lnTo>
                      <a:pt x="809" y="127"/>
                    </a:lnTo>
                    <a:lnTo>
                      <a:pt x="720" y="98"/>
                    </a:lnTo>
                    <a:lnTo>
                      <a:pt x="681" y="14"/>
                    </a:lnTo>
                    <a:lnTo>
                      <a:pt x="490" y="0"/>
                    </a:lnTo>
                    <a:lnTo>
                      <a:pt x="397" y="63"/>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89" name="Freeform 1042"/>
              <p:cNvSpPr>
                <a:spLocks/>
              </p:cNvSpPr>
              <p:nvPr/>
            </p:nvSpPr>
            <p:spPr bwMode="auto">
              <a:xfrm>
                <a:off x="3593" y="2036"/>
                <a:ext cx="166" cy="1049"/>
              </a:xfrm>
              <a:custGeom>
                <a:avLst/>
                <a:gdLst>
                  <a:gd name="T0" fmla="*/ 55 w 166"/>
                  <a:gd name="T1" fmla="*/ 14 h 1049"/>
                  <a:gd name="T2" fmla="*/ 89 w 166"/>
                  <a:gd name="T3" fmla="*/ 0 h 1049"/>
                  <a:gd name="T4" fmla="*/ 138 w 166"/>
                  <a:gd name="T5" fmla="*/ 6 h 1049"/>
                  <a:gd name="T6" fmla="*/ 141 w 166"/>
                  <a:gd name="T7" fmla="*/ 54 h 1049"/>
                  <a:gd name="T8" fmla="*/ 118 w 166"/>
                  <a:gd name="T9" fmla="*/ 92 h 1049"/>
                  <a:gd name="T10" fmla="*/ 151 w 166"/>
                  <a:gd name="T11" fmla="*/ 458 h 1049"/>
                  <a:gd name="T12" fmla="*/ 165 w 166"/>
                  <a:gd name="T13" fmla="*/ 682 h 1049"/>
                  <a:gd name="T14" fmla="*/ 155 w 166"/>
                  <a:gd name="T15" fmla="*/ 907 h 1049"/>
                  <a:gd name="T16" fmla="*/ 103 w 166"/>
                  <a:gd name="T17" fmla="*/ 1048 h 1049"/>
                  <a:gd name="T18" fmla="*/ 7 w 166"/>
                  <a:gd name="T19" fmla="*/ 902 h 1049"/>
                  <a:gd name="T20" fmla="*/ 0 w 166"/>
                  <a:gd name="T21" fmla="*/ 732 h 1049"/>
                  <a:gd name="T22" fmla="*/ 7 w 166"/>
                  <a:gd name="T23" fmla="*/ 578 h 1049"/>
                  <a:gd name="T24" fmla="*/ 19 w 166"/>
                  <a:gd name="T25" fmla="*/ 393 h 1049"/>
                  <a:gd name="T26" fmla="*/ 42 w 166"/>
                  <a:gd name="T27" fmla="*/ 225 h 1049"/>
                  <a:gd name="T28" fmla="*/ 66 w 166"/>
                  <a:gd name="T29" fmla="*/ 111 h 1049"/>
                  <a:gd name="T30" fmla="*/ 50 w 166"/>
                  <a:gd name="T31" fmla="*/ 44 h 1049"/>
                  <a:gd name="T32" fmla="*/ 55 w 166"/>
                  <a:gd name="T33" fmla="*/ 14 h 10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6" h="1049">
                    <a:moveTo>
                      <a:pt x="55" y="14"/>
                    </a:moveTo>
                    <a:lnTo>
                      <a:pt x="89" y="0"/>
                    </a:lnTo>
                    <a:lnTo>
                      <a:pt x="138" y="6"/>
                    </a:lnTo>
                    <a:lnTo>
                      <a:pt x="141" y="54"/>
                    </a:lnTo>
                    <a:lnTo>
                      <a:pt x="118" y="92"/>
                    </a:lnTo>
                    <a:lnTo>
                      <a:pt x="151" y="458"/>
                    </a:lnTo>
                    <a:lnTo>
                      <a:pt x="165" y="682"/>
                    </a:lnTo>
                    <a:lnTo>
                      <a:pt x="155" y="907"/>
                    </a:lnTo>
                    <a:lnTo>
                      <a:pt x="103" y="1048"/>
                    </a:lnTo>
                    <a:lnTo>
                      <a:pt x="7" y="902"/>
                    </a:lnTo>
                    <a:lnTo>
                      <a:pt x="0" y="732"/>
                    </a:lnTo>
                    <a:lnTo>
                      <a:pt x="7" y="578"/>
                    </a:lnTo>
                    <a:lnTo>
                      <a:pt x="19" y="393"/>
                    </a:lnTo>
                    <a:lnTo>
                      <a:pt x="42" y="225"/>
                    </a:lnTo>
                    <a:lnTo>
                      <a:pt x="66" y="111"/>
                    </a:lnTo>
                    <a:lnTo>
                      <a:pt x="50" y="44"/>
                    </a:lnTo>
                    <a:lnTo>
                      <a:pt x="55" y="14"/>
                    </a:lnTo>
                  </a:path>
                </a:pathLst>
              </a:custGeom>
              <a:solidFill>
                <a:srgbClr val="404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90" name="Freeform 1043"/>
              <p:cNvSpPr>
                <a:spLocks/>
              </p:cNvSpPr>
              <p:nvPr/>
            </p:nvSpPr>
            <p:spPr bwMode="auto">
              <a:xfrm>
                <a:off x="3362" y="2050"/>
                <a:ext cx="127" cy="886"/>
              </a:xfrm>
              <a:custGeom>
                <a:avLst/>
                <a:gdLst>
                  <a:gd name="T0" fmla="*/ 66 w 127"/>
                  <a:gd name="T1" fmla="*/ 30 h 886"/>
                  <a:gd name="T2" fmla="*/ 126 w 127"/>
                  <a:gd name="T3" fmla="*/ 0 h 886"/>
                  <a:gd name="T4" fmla="*/ 98 w 127"/>
                  <a:gd name="T5" fmla="*/ 176 h 886"/>
                  <a:gd name="T6" fmla="*/ 61 w 127"/>
                  <a:gd name="T7" fmla="*/ 302 h 886"/>
                  <a:gd name="T8" fmla="*/ 52 w 127"/>
                  <a:gd name="T9" fmla="*/ 444 h 886"/>
                  <a:gd name="T10" fmla="*/ 70 w 127"/>
                  <a:gd name="T11" fmla="*/ 580 h 886"/>
                  <a:gd name="T12" fmla="*/ 66 w 127"/>
                  <a:gd name="T13" fmla="*/ 755 h 886"/>
                  <a:gd name="T14" fmla="*/ 90 w 127"/>
                  <a:gd name="T15" fmla="*/ 885 h 886"/>
                  <a:gd name="T16" fmla="*/ 33 w 127"/>
                  <a:gd name="T17" fmla="*/ 863 h 886"/>
                  <a:gd name="T18" fmla="*/ 19 w 127"/>
                  <a:gd name="T19" fmla="*/ 761 h 886"/>
                  <a:gd name="T20" fmla="*/ 19 w 127"/>
                  <a:gd name="T21" fmla="*/ 634 h 886"/>
                  <a:gd name="T22" fmla="*/ 0 w 127"/>
                  <a:gd name="T23" fmla="*/ 434 h 886"/>
                  <a:gd name="T24" fmla="*/ 14 w 127"/>
                  <a:gd name="T25" fmla="*/ 332 h 886"/>
                  <a:gd name="T26" fmla="*/ 52 w 127"/>
                  <a:gd name="T27" fmla="*/ 191 h 886"/>
                  <a:gd name="T28" fmla="*/ 66 w 127"/>
                  <a:gd name="T29" fmla="*/ 30 h 8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7" h="886">
                    <a:moveTo>
                      <a:pt x="66" y="30"/>
                    </a:moveTo>
                    <a:lnTo>
                      <a:pt x="126" y="0"/>
                    </a:lnTo>
                    <a:lnTo>
                      <a:pt x="98" y="176"/>
                    </a:lnTo>
                    <a:lnTo>
                      <a:pt x="61" y="302"/>
                    </a:lnTo>
                    <a:lnTo>
                      <a:pt x="52" y="444"/>
                    </a:lnTo>
                    <a:lnTo>
                      <a:pt x="70" y="580"/>
                    </a:lnTo>
                    <a:lnTo>
                      <a:pt x="66" y="755"/>
                    </a:lnTo>
                    <a:lnTo>
                      <a:pt x="90" y="885"/>
                    </a:lnTo>
                    <a:lnTo>
                      <a:pt x="33" y="863"/>
                    </a:lnTo>
                    <a:lnTo>
                      <a:pt x="19" y="761"/>
                    </a:lnTo>
                    <a:lnTo>
                      <a:pt x="19" y="634"/>
                    </a:lnTo>
                    <a:lnTo>
                      <a:pt x="0" y="434"/>
                    </a:lnTo>
                    <a:lnTo>
                      <a:pt x="14" y="332"/>
                    </a:lnTo>
                    <a:lnTo>
                      <a:pt x="52" y="191"/>
                    </a:lnTo>
                    <a:lnTo>
                      <a:pt x="66" y="30"/>
                    </a:lnTo>
                  </a:path>
                </a:pathLst>
              </a:custGeom>
              <a:solidFill>
                <a:srgbClr val="8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91" name="Freeform 1044"/>
              <p:cNvSpPr>
                <a:spLocks/>
              </p:cNvSpPr>
              <p:nvPr/>
            </p:nvSpPr>
            <p:spPr bwMode="auto">
              <a:xfrm>
                <a:off x="3877" y="2006"/>
                <a:ext cx="108" cy="976"/>
              </a:xfrm>
              <a:custGeom>
                <a:avLst/>
                <a:gdLst>
                  <a:gd name="T0" fmla="*/ 27 w 108"/>
                  <a:gd name="T1" fmla="*/ 0 h 976"/>
                  <a:gd name="T2" fmla="*/ 37 w 108"/>
                  <a:gd name="T3" fmla="*/ 107 h 976"/>
                  <a:gd name="T4" fmla="*/ 37 w 108"/>
                  <a:gd name="T5" fmla="*/ 248 h 976"/>
                  <a:gd name="T6" fmla="*/ 37 w 108"/>
                  <a:gd name="T7" fmla="*/ 405 h 976"/>
                  <a:gd name="T8" fmla="*/ 37 w 108"/>
                  <a:gd name="T9" fmla="*/ 629 h 976"/>
                  <a:gd name="T10" fmla="*/ 18 w 108"/>
                  <a:gd name="T11" fmla="*/ 848 h 976"/>
                  <a:gd name="T12" fmla="*/ 0 w 108"/>
                  <a:gd name="T13" fmla="*/ 975 h 976"/>
                  <a:gd name="T14" fmla="*/ 70 w 108"/>
                  <a:gd name="T15" fmla="*/ 963 h 976"/>
                  <a:gd name="T16" fmla="*/ 98 w 108"/>
                  <a:gd name="T17" fmla="*/ 771 h 976"/>
                  <a:gd name="T18" fmla="*/ 107 w 108"/>
                  <a:gd name="T19" fmla="*/ 564 h 976"/>
                  <a:gd name="T20" fmla="*/ 106 w 108"/>
                  <a:gd name="T21" fmla="*/ 341 h 976"/>
                  <a:gd name="T22" fmla="*/ 101 w 108"/>
                  <a:gd name="T23" fmla="*/ 117 h 976"/>
                  <a:gd name="T24" fmla="*/ 93 w 108"/>
                  <a:gd name="T25" fmla="*/ 30 h 976"/>
                  <a:gd name="T26" fmla="*/ 27 w 108"/>
                  <a:gd name="T27" fmla="*/ 0 h 9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8" h="976">
                    <a:moveTo>
                      <a:pt x="27" y="0"/>
                    </a:moveTo>
                    <a:lnTo>
                      <a:pt x="37" y="107"/>
                    </a:lnTo>
                    <a:lnTo>
                      <a:pt x="37" y="248"/>
                    </a:lnTo>
                    <a:lnTo>
                      <a:pt x="37" y="405"/>
                    </a:lnTo>
                    <a:lnTo>
                      <a:pt x="37" y="629"/>
                    </a:lnTo>
                    <a:lnTo>
                      <a:pt x="18" y="848"/>
                    </a:lnTo>
                    <a:lnTo>
                      <a:pt x="0" y="975"/>
                    </a:lnTo>
                    <a:lnTo>
                      <a:pt x="70" y="963"/>
                    </a:lnTo>
                    <a:lnTo>
                      <a:pt x="98" y="771"/>
                    </a:lnTo>
                    <a:lnTo>
                      <a:pt x="107" y="564"/>
                    </a:lnTo>
                    <a:lnTo>
                      <a:pt x="106" y="341"/>
                    </a:lnTo>
                    <a:lnTo>
                      <a:pt x="101" y="117"/>
                    </a:lnTo>
                    <a:lnTo>
                      <a:pt x="93" y="30"/>
                    </a:lnTo>
                    <a:lnTo>
                      <a:pt x="27" y="0"/>
                    </a:lnTo>
                  </a:path>
                </a:pathLst>
              </a:custGeom>
              <a:solidFill>
                <a:srgbClr val="8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92" name="Freeform 1045"/>
              <p:cNvSpPr>
                <a:spLocks/>
              </p:cNvSpPr>
              <p:nvPr/>
            </p:nvSpPr>
            <p:spPr bwMode="auto">
              <a:xfrm>
                <a:off x="4245" y="2068"/>
                <a:ext cx="196" cy="177"/>
              </a:xfrm>
              <a:custGeom>
                <a:avLst/>
                <a:gdLst>
                  <a:gd name="T0" fmla="*/ 0 w 196"/>
                  <a:gd name="T1" fmla="*/ 36 h 177"/>
                  <a:gd name="T2" fmla="*/ 19 w 196"/>
                  <a:gd name="T3" fmla="*/ 36 h 177"/>
                  <a:gd name="T4" fmla="*/ 43 w 196"/>
                  <a:gd name="T5" fmla="*/ 47 h 177"/>
                  <a:gd name="T6" fmla="*/ 57 w 196"/>
                  <a:gd name="T7" fmla="*/ 78 h 177"/>
                  <a:gd name="T8" fmla="*/ 77 w 196"/>
                  <a:gd name="T9" fmla="*/ 131 h 177"/>
                  <a:gd name="T10" fmla="*/ 74 w 196"/>
                  <a:gd name="T11" fmla="*/ 166 h 177"/>
                  <a:gd name="T12" fmla="*/ 62 w 196"/>
                  <a:gd name="T13" fmla="*/ 176 h 177"/>
                  <a:gd name="T14" fmla="*/ 185 w 196"/>
                  <a:gd name="T15" fmla="*/ 161 h 177"/>
                  <a:gd name="T16" fmla="*/ 195 w 196"/>
                  <a:gd name="T17" fmla="*/ 138 h 177"/>
                  <a:gd name="T18" fmla="*/ 183 w 196"/>
                  <a:gd name="T19" fmla="*/ 76 h 177"/>
                  <a:gd name="T20" fmla="*/ 154 w 196"/>
                  <a:gd name="T21" fmla="*/ 21 h 177"/>
                  <a:gd name="T22" fmla="*/ 114 w 196"/>
                  <a:gd name="T23" fmla="*/ 0 h 177"/>
                  <a:gd name="T24" fmla="*/ 81 w 196"/>
                  <a:gd name="T25" fmla="*/ 8 h 177"/>
                  <a:gd name="T26" fmla="*/ 0 w 196"/>
                  <a:gd name="T27" fmla="*/ 36 h 17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177">
                    <a:moveTo>
                      <a:pt x="0" y="36"/>
                    </a:moveTo>
                    <a:lnTo>
                      <a:pt x="19" y="36"/>
                    </a:lnTo>
                    <a:lnTo>
                      <a:pt x="43" y="47"/>
                    </a:lnTo>
                    <a:lnTo>
                      <a:pt x="57" y="78"/>
                    </a:lnTo>
                    <a:lnTo>
                      <a:pt x="77" y="131"/>
                    </a:lnTo>
                    <a:lnTo>
                      <a:pt x="74" y="166"/>
                    </a:lnTo>
                    <a:lnTo>
                      <a:pt x="62" y="176"/>
                    </a:lnTo>
                    <a:lnTo>
                      <a:pt x="185" y="161"/>
                    </a:lnTo>
                    <a:lnTo>
                      <a:pt x="195" y="138"/>
                    </a:lnTo>
                    <a:lnTo>
                      <a:pt x="183" y="76"/>
                    </a:lnTo>
                    <a:lnTo>
                      <a:pt x="154" y="21"/>
                    </a:lnTo>
                    <a:lnTo>
                      <a:pt x="114" y="0"/>
                    </a:lnTo>
                    <a:lnTo>
                      <a:pt x="81" y="8"/>
                    </a:lnTo>
                    <a:lnTo>
                      <a:pt x="0" y="36"/>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93" name="Freeform 1046"/>
              <p:cNvSpPr>
                <a:spLocks/>
              </p:cNvSpPr>
              <p:nvPr/>
            </p:nvSpPr>
            <p:spPr bwMode="auto">
              <a:xfrm>
                <a:off x="4380" y="2000"/>
                <a:ext cx="385" cy="235"/>
              </a:xfrm>
              <a:custGeom>
                <a:avLst/>
                <a:gdLst>
                  <a:gd name="T0" fmla="*/ 0 w 385"/>
                  <a:gd name="T1" fmla="*/ 62 h 235"/>
                  <a:gd name="T2" fmla="*/ 38 w 385"/>
                  <a:gd name="T3" fmla="*/ 79 h 235"/>
                  <a:gd name="T4" fmla="*/ 70 w 385"/>
                  <a:gd name="T5" fmla="*/ 134 h 235"/>
                  <a:gd name="T6" fmla="*/ 75 w 385"/>
                  <a:gd name="T7" fmla="*/ 206 h 235"/>
                  <a:gd name="T8" fmla="*/ 72 w 385"/>
                  <a:gd name="T9" fmla="*/ 234 h 235"/>
                  <a:gd name="T10" fmla="*/ 188 w 385"/>
                  <a:gd name="T11" fmla="*/ 217 h 235"/>
                  <a:gd name="T12" fmla="*/ 258 w 385"/>
                  <a:gd name="T13" fmla="*/ 206 h 235"/>
                  <a:gd name="T14" fmla="*/ 306 w 385"/>
                  <a:gd name="T15" fmla="*/ 127 h 235"/>
                  <a:gd name="T16" fmla="*/ 301 w 385"/>
                  <a:gd name="T17" fmla="*/ 88 h 235"/>
                  <a:gd name="T18" fmla="*/ 321 w 385"/>
                  <a:gd name="T19" fmla="*/ 129 h 235"/>
                  <a:gd name="T20" fmla="*/ 301 w 385"/>
                  <a:gd name="T21" fmla="*/ 167 h 235"/>
                  <a:gd name="T22" fmla="*/ 283 w 385"/>
                  <a:gd name="T23" fmla="*/ 196 h 235"/>
                  <a:gd name="T24" fmla="*/ 328 w 385"/>
                  <a:gd name="T25" fmla="*/ 162 h 235"/>
                  <a:gd name="T26" fmla="*/ 341 w 385"/>
                  <a:gd name="T27" fmla="*/ 134 h 235"/>
                  <a:gd name="T28" fmla="*/ 343 w 385"/>
                  <a:gd name="T29" fmla="*/ 96 h 235"/>
                  <a:gd name="T30" fmla="*/ 350 w 385"/>
                  <a:gd name="T31" fmla="*/ 129 h 235"/>
                  <a:gd name="T32" fmla="*/ 345 w 385"/>
                  <a:gd name="T33" fmla="*/ 165 h 235"/>
                  <a:gd name="T34" fmla="*/ 336 w 385"/>
                  <a:gd name="T35" fmla="*/ 193 h 235"/>
                  <a:gd name="T36" fmla="*/ 369 w 385"/>
                  <a:gd name="T37" fmla="*/ 170 h 235"/>
                  <a:gd name="T38" fmla="*/ 384 w 385"/>
                  <a:gd name="T39" fmla="*/ 114 h 235"/>
                  <a:gd name="T40" fmla="*/ 362 w 385"/>
                  <a:gd name="T41" fmla="*/ 69 h 235"/>
                  <a:gd name="T42" fmla="*/ 321 w 385"/>
                  <a:gd name="T43" fmla="*/ 43 h 235"/>
                  <a:gd name="T44" fmla="*/ 263 w 385"/>
                  <a:gd name="T45" fmla="*/ 14 h 235"/>
                  <a:gd name="T46" fmla="*/ 215 w 385"/>
                  <a:gd name="T47" fmla="*/ 0 h 235"/>
                  <a:gd name="T48" fmla="*/ 171 w 385"/>
                  <a:gd name="T49" fmla="*/ 0 h 235"/>
                  <a:gd name="T50" fmla="*/ 108 w 385"/>
                  <a:gd name="T51" fmla="*/ 2 h 235"/>
                  <a:gd name="T52" fmla="*/ 36 w 385"/>
                  <a:gd name="T53" fmla="*/ 21 h 235"/>
                  <a:gd name="T54" fmla="*/ 92 w 385"/>
                  <a:gd name="T55" fmla="*/ 17 h 235"/>
                  <a:gd name="T56" fmla="*/ 128 w 385"/>
                  <a:gd name="T57" fmla="*/ 14 h 235"/>
                  <a:gd name="T58" fmla="*/ 161 w 385"/>
                  <a:gd name="T59" fmla="*/ 19 h 235"/>
                  <a:gd name="T60" fmla="*/ 111 w 385"/>
                  <a:gd name="T61" fmla="*/ 23 h 235"/>
                  <a:gd name="T62" fmla="*/ 60 w 385"/>
                  <a:gd name="T63" fmla="*/ 23 h 235"/>
                  <a:gd name="T64" fmla="*/ 27 w 385"/>
                  <a:gd name="T65" fmla="*/ 36 h 235"/>
                  <a:gd name="T66" fmla="*/ 0 w 385"/>
                  <a:gd name="T67" fmla="*/ 62 h 23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85" h="235">
                    <a:moveTo>
                      <a:pt x="0" y="62"/>
                    </a:moveTo>
                    <a:lnTo>
                      <a:pt x="38" y="79"/>
                    </a:lnTo>
                    <a:lnTo>
                      <a:pt x="70" y="134"/>
                    </a:lnTo>
                    <a:lnTo>
                      <a:pt x="75" y="206"/>
                    </a:lnTo>
                    <a:lnTo>
                      <a:pt x="72" y="234"/>
                    </a:lnTo>
                    <a:lnTo>
                      <a:pt x="188" y="217"/>
                    </a:lnTo>
                    <a:lnTo>
                      <a:pt x="258" y="206"/>
                    </a:lnTo>
                    <a:lnTo>
                      <a:pt x="306" y="127"/>
                    </a:lnTo>
                    <a:lnTo>
                      <a:pt x="301" y="88"/>
                    </a:lnTo>
                    <a:lnTo>
                      <a:pt x="321" y="129"/>
                    </a:lnTo>
                    <a:lnTo>
                      <a:pt x="301" y="167"/>
                    </a:lnTo>
                    <a:lnTo>
                      <a:pt x="283" y="196"/>
                    </a:lnTo>
                    <a:lnTo>
                      <a:pt x="328" y="162"/>
                    </a:lnTo>
                    <a:lnTo>
                      <a:pt x="341" y="134"/>
                    </a:lnTo>
                    <a:lnTo>
                      <a:pt x="343" y="96"/>
                    </a:lnTo>
                    <a:lnTo>
                      <a:pt x="350" y="129"/>
                    </a:lnTo>
                    <a:lnTo>
                      <a:pt x="345" y="165"/>
                    </a:lnTo>
                    <a:lnTo>
                      <a:pt x="336" y="193"/>
                    </a:lnTo>
                    <a:lnTo>
                      <a:pt x="369" y="170"/>
                    </a:lnTo>
                    <a:lnTo>
                      <a:pt x="384" y="114"/>
                    </a:lnTo>
                    <a:lnTo>
                      <a:pt x="362" y="69"/>
                    </a:lnTo>
                    <a:lnTo>
                      <a:pt x="321" y="43"/>
                    </a:lnTo>
                    <a:lnTo>
                      <a:pt x="263" y="14"/>
                    </a:lnTo>
                    <a:lnTo>
                      <a:pt x="215" y="0"/>
                    </a:lnTo>
                    <a:lnTo>
                      <a:pt x="171" y="0"/>
                    </a:lnTo>
                    <a:lnTo>
                      <a:pt x="108" y="2"/>
                    </a:lnTo>
                    <a:lnTo>
                      <a:pt x="36" y="21"/>
                    </a:lnTo>
                    <a:lnTo>
                      <a:pt x="92" y="17"/>
                    </a:lnTo>
                    <a:lnTo>
                      <a:pt x="128" y="14"/>
                    </a:lnTo>
                    <a:lnTo>
                      <a:pt x="161" y="19"/>
                    </a:lnTo>
                    <a:lnTo>
                      <a:pt x="111" y="23"/>
                    </a:lnTo>
                    <a:lnTo>
                      <a:pt x="60" y="23"/>
                    </a:lnTo>
                    <a:lnTo>
                      <a:pt x="27" y="36"/>
                    </a:lnTo>
                    <a:lnTo>
                      <a:pt x="0" y="62"/>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94" name="Freeform 1047"/>
              <p:cNvSpPr>
                <a:spLocks/>
              </p:cNvSpPr>
              <p:nvPr/>
            </p:nvSpPr>
            <p:spPr bwMode="auto">
              <a:xfrm>
                <a:off x="4145" y="2068"/>
                <a:ext cx="174" cy="57"/>
              </a:xfrm>
              <a:custGeom>
                <a:avLst/>
                <a:gdLst>
                  <a:gd name="T0" fmla="*/ 173 w 174"/>
                  <a:gd name="T1" fmla="*/ 0 h 57"/>
                  <a:gd name="T2" fmla="*/ 128 w 174"/>
                  <a:gd name="T3" fmla="*/ 16 h 57"/>
                  <a:gd name="T4" fmla="*/ 85 w 174"/>
                  <a:gd name="T5" fmla="*/ 32 h 57"/>
                  <a:gd name="T6" fmla="*/ 40 w 174"/>
                  <a:gd name="T7" fmla="*/ 47 h 57"/>
                  <a:gd name="T8" fmla="*/ 0 w 174"/>
                  <a:gd name="T9" fmla="*/ 56 h 57"/>
                  <a:gd name="T10" fmla="*/ 33 w 174"/>
                  <a:gd name="T11" fmla="*/ 29 h 57"/>
                  <a:gd name="T12" fmla="*/ 71 w 174"/>
                  <a:gd name="T13" fmla="*/ 9 h 57"/>
                  <a:gd name="T14" fmla="*/ 87 w 174"/>
                  <a:gd name="T15" fmla="*/ 14 h 57"/>
                  <a:gd name="T16" fmla="*/ 173 w 174"/>
                  <a:gd name="T17" fmla="*/ 0 h 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57">
                    <a:moveTo>
                      <a:pt x="173" y="0"/>
                    </a:moveTo>
                    <a:lnTo>
                      <a:pt x="128" y="16"/>
                    </a:lnTo>
                    <a:lnTo>
                      <a:pt x="85" y="32"/>
                    </a:lnTo>
                    <a:lnTo>
                      <a:pt x="40" y="47"/>
                    </a:lnTo>
                    <a:lnTo>
                      <a:pt x="0" y="56"/>
                    </a:lnTo>
                    <a:lnTo>
                      <a:pt x="33" y="29"/>
                    </a:lnTo>
                    <a:lnTo>
                      <a:pt x="71" y="9"/>
                    </a:lnTo>
                    <a:lnTo>
                      <a:pt x="87" y="14"/>
                    </a:lnTo>
                    <a:lnTo>
                      <a:pt x="173" y="0"/>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95" name="Freeform 1048"/>
              <p:cNvSpPr>
                <a:spLocks/>
              </p:cNvSpPr>
              <p:nvPr/>
            </p:nvSpPr>
            <p:spPr bwMode="auto">
              <a:xfrm>
                <a:off x="4110" y="2078"/>
                <a:ext cx="84" cy="42"/>
              </a:xfrm>
              <a:custGeom>
                <a:avLst/>
                <a:gdLst>
                  <a:gd name="T0" fmla="*/ 83 w 84"/>
                  <a:gd name="T1" fmla="*/ 0 h 42"/>
                  <a:gd name="T2" fmla="*/ 46 w 84"/>
                  <a:gd name="T3" fmla="*/ 17 h 42"/>
                  <a:gd name="T4" fmla="*/ 25 w 84"/>
                  <a:gd name="T5" fmla="*/ 41 h 42"/>
                  <a:gd name="T6" fmla="*/ 0 w 84"/>
                  <a:gd name="T7" fmla="*/ 32 h 42"/>
                  <a:gd name="T8" fmla="*/ 35 w 84"/>
                  <a:gd name="T9" fmla="*/ 9 h 42"/>
                  <a:gd name="T10" fmla="*/ 50 w 84"/>
                  <a:gd name="T11" fmla="*/ 0 h 42"/>
                  <a:gd name="T12" fmla="*/ 83 w 84"/>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 h="42">
                    <a:moveTo>
                      <a:pt x="83" y="0"/>
                    </a:moveTo>
                    <a:lnTo>
                      <a:pt x="46" y="17"/>
                    </a:lnTo>
                    <a:lnTo>
                      <a:pt x="25" y="41"/>
                    </a:lnTo>
                    <a:lnTo>
                      <a:pt x="0" y="32"/>
                    </a:lnTo>
                    <a:lnTo>
                      <a:pt x="35" y="9"/>
                    </a:lnTo>
                    <a:lnTo>
                      <a:pt x="50" y="0"/>
                    </a:lnTo>
                    <a:lnTo>
                      <a:pt x="83" y="0"/>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96" name="Freeform 1049"/>
              <p:cNvSpPr>
                <a:spLocks/>
              </p:cNvSpPr>
              <p:nvPr/>
            </p:nvSpPr>
            <p:spPr bwMode="auto">
              <a:xfrm>
                <a:off x="3990" y="2032"/>
                <a:ext cx="142" cy="107"/>
              </a:xfrm>
              <a:custGeom>
                <a:avLst/>
                <a:gdLst>
                  <a:gd name="T0" fmla="*/ 141 w 142"/>
                  <a:gd name="T1" fmla="*/ 34 h 107"/>
                  <a:gd name="T2" fmla="*/ 113 w 142"/>
                  <a:gd name="T3" fmla="*/ 64 h 107"/>
                  <a:gd name="T4" fmla="*/ 97 w 142"/>
                  <a:gd name="T5" fmla="*/ 79 h 107"/>
                  <a:gd name="T6" fmla="*/ 81 w 142"/>
                  <a:gd name="T7" fmla="*/ 83 h 107"/>
                  <a:gd name="T8" fmla="*/ 63 w 142"/>
                  <a:gd name="T9" fmla="*/ 79 h 107"/>
                  <a:gd name="T10" fmla="*/ 45 w 142"/>
                  <a:gd name="T11" fmla="*/ 79 h 107"/>
                  <a:gd name="T12" fmla="*/ 26 w 142"/>
                  <a:gd name="T13" fmla="*/ 88 h 107"/>
                  <a:gd name="T14" fmla="*/ 5 w 142"/>
                  <a:gd name="T15" fmla="*/ 106 h 107"/>
                  <a:gd name="T16" fmla="*/ 8 w 142"/>
                  <a:gd name="T17" fmla="*/ 55 h 107"/>
                  <a:gd name="T18" fmla="*/ 0 w 142"/>
                  <a:gd name="T19" fmla="*/ 13 h 107"/>
                  <a:gd name="T20" fmla="*/ 0 w 142"/>
                  <a:gd name="T21" fmla="*/ 0 h 107"/>
                  <a:gd name="T22" fmla="*/ 37 w 142"/>
                  <a:gd name="T23" fmla="*/ 2 h 107"/>
                  <a:gd name="T24" fmla="*/ 68 w 142"/>
                  <a:gd name="T25" fmla="*/ 5 h 107"/>
                  <a:gd name="T26" fmla="*/ 102 w 142"/>
                  <a:gd name="T27" fmla="*/ 11 h 107"/>
                  <a:gd name="T28" fmla="*/ 141 w 142"/>
                  <a:gd name="T29" fmla="*/ 34 h 10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42" h="107">
                    <a:moveTo>
                      <a:pt x="141" y="34"/>
                    </a:moveTo>
                    <a:lnTo>
                      <a:pt x="113" y="64"/>
                    </a:lnTo>
                    <a:lnTo>
                      <a:pt x="97" y="79"/>
                    </a:lnTo>
                    <a:lnTo>
                      <a:pt x="81" y="83"/>
                    </a:lnTo>
                    <a:lnTo>
                      <a:pt x="63" y="79"/>
                    </a:lnTo>
                    <a:lnTo>
                      <a:pt x="45" y="79"/>
                    </a:lnTo>
                    <a:lnTo>
                      <a:pt x="26" y="88"/>
                    </a:lnTo>
                    <a:lnTo>
                      <a:pt x="5" y="106"/>
                    </a:lnTo>
                    <a:lnTo>
                      <a:pt x="8" y="55"/>
                    </a:lnTo>
                    <a:lnTo>
                      <a:pt x="0" y="13"/>
                    </a:lnTo>
                    <a:lnTo>
                      <a:pt x="0" y="0"/>
                    </a:lnTo>
                    <a:lnTo>
                      <a:pt x="37" y="2"/>
                    </a:lnTo>
                    <a:lnTo>
                      <a:pt x="68" y="5"/>
                    </a:lnTo>
                    <a:lnTo>
                      <a:pt x="102" y="11"/>
                    </a:lnTo>
                    <a:lnTo>
                      <a:pt x="141" y="34"/>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97" name="Freeform 1050"/>
              <p:cNvSpPr>
                <a:spLocks/>
              </p:cNvSpPr>
              <p:nvPr/>
            </p:nvSpPr>
            <p:spPr bwMode="auto">
              <a:xfrm>
                <a:off x="4059" y="2201"/>
                <a:ext cx="669" cy="465"/>
              </a:xfrm>
              <a:custGeom>
                <a:avLst/>
                <a:gdLst>
                  <a:gd name="T0" fmla="*/ 228 w 669"/>
                  <a:gd name="T1" fmla="*/ 55 h 465"/>
                  <a:gd name="T2" fmla="*/ 196 w 669"/>
                  <a:gd name="T3" fmla="*/ 58 h 465"/>
                  <a:gd name="T4" fmla="*/ 172 w 669"/>
                  <a:gd name="T5" fmla="*/ 75 h 465"/>
                  <a:gd name="T6" fmla="*/ 136 w 669"/>
                  <a:gd name="T7" fmla="*/ 89 h 465"/>
                  <a:gd name="T8" fmla="*/ 139 w 669"/>
                  <a:gd name="T9" fmla="*/ 120 h 465"/>
                  <a:gd name="T10" fmla="*/ 139 w 669"/>
                  <a:gd name="T11" fmla="*/ 152 h 465"/>
                  <a:gd name="T12" fmla="*/ 131 w 669"/>
                  <a:gd name="T13" fmla="*/ 179 h 465"/>
                  <a:gd name="T14" fmla="*/ 107 w 669"/>
                  <a:gd name="T15" fmla="*/ 186 h 465"/>
                  <a:gd name="T16" fmla="*/ 102 w 669"/>
                  <a:gd name="T17" fmla="*/ 212 h 465"/>
                  <a:gd name="T18" fmla="*/ 77 w 669"/>
                  <a:gd name="T19" fmla="*/ 239 h 465"/>
                  <a:gd name="T20" fmla="*/ 24 w 669"/>
                  <a:gd name="T21" fmla="*/ 350 h 465"/>
                  <a:gd name="T22" fmla="*/ 0 w 669"/>
                  <a:gd name="T23" fmla="*/ 464 h 465"/>
                  <a:gd name="T24" fmla="*/ 39 w 669"/>
                  <a:gd name="T25" fmla="*/ 377 h 465"/>
                  <a:gd name="T26" fmla="*/ 65 w 669"/>
                  <a:gd name="T27" fmla="*/ 302 h 465"/>
                  <a:gd name="T28" fmla="*/ 99 w 669"/>
                  <a:gd name="T29" fmla="*/ 242 h 465"/>
                  <a:gd name="T30" fmla="*/ 119 w 669"/>
                  <a:gd name="T31" fmla="*/ 212 h 465"/>
                  <a:gd name="T32" fmla="*/ 184 w 669"/>
                  <a:gd name="T33" fmla="*/ 177 h 465"/>
                  <a:gd name="T34" fmla="*/ 248 w 669"/>
                  <a:gd name="T35" fmla="*/ 137 h 465"/>
                  <a:gd name="T36" fmla="*/ 286 w 669"/>
                  <a:gd name="T37" fmla="*/ 116 h 465"/>
                  <a:gd name="T38" fmla="*/ 355 w 669"/>
                  <a:gd name="T39" fmla="*/ 104 h 465"/>
                  <a:gd name="T40" fmla="*/ 466 w 669"/>
                  <a:gd name="T41" fmla="*/ 94 h 465"/>
                  <a:gd name="T42" fmla="*/ 529 w 669"/>
                  <a:gd name="T43" fmla="*/ 82 h 465"/>
                  <a:gd name="T44" fmla="*/ 598 w 669"/>
                  <a:gd name="T45" fmla="*/ 55 h 465"/>
                  <a:gd name="T46" fmla="*/ 661 w 669"/>
                  <a:gd name="T47" fmla="*/ 32 h 465"/>
                  <a:gd name="T48" fmla="*/ 668 w 669"/>
                  <a:gd name="T49" fmla="*/ 0 h 465"/>
                  <a:gd name="T50" fmla="*/ 636 w 669"/>
                  <a:gd name="T51" fmla="*/ 19 h 465"/>
                  <a:gd name="T52" fmla="*/ 576 w 669"/>
                  <a:gd name="T53" fmla="*/ 60 h 465"/>
                  <a:gd name="T54" fmla="*/ 608 w 669"/>
                  <a:gd name="T55" fmla="*/ 17 h 465"/>
                  <a:gd name="T56" fmla="*/ 556 w 669"/>
                  <a:gd name="T57" fmla="*/ 58 h 465"/>
                  <a:gd name="T58" fmla="*/ 517 w 669"/>
                  <a:gd name="T59" fmla="*/ 62 h 465"/>
                  <a:gd name="T60" fmla="*/ 559 w 669"/>
                  <a:gd name="T61" fmla="*/ 27 h 465"/>
                  <a:gd name="T62" fmla="*/ 454 w 669"/>
                  <a:gd name="T63" fmla="*/ 48 h 465"/>
                  <a:gd name="T64" fmla="*/ 365 w 669"/>
                  <a:gd name="T65" fmla="*/ 55 h 465"/>
                  <a:gd name="T66" fmla="*/ 228 w 669"/>
                  <a:gd name="T67" fmla="*/ 55 h 46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69" h="465">
                    <a:moveTo>
                      <a:pt x="228" y="55"/>
                    </a:moveTo>
                    <a:lnTo>
                      <a:pt x="196" y="58"/>
                    </a:lnTo>
                    <a:lnTo>
                      <a:pt x="172" y="75"/>
                    </a:lnTo>
                    <a:lnTo>
                      <a:pt x="136" y="89"/>
                    </a:lnTo>
                    <a:lnTo>
                      <a:pt x="139" y="120"/>
                    </a:lnTo>
                    <a:lnTo>
                      <a:pt x="139" y="152"/>
                    </a:lnTo>
                    <a:lnTo>
                      <a:pt x="131" y="179"/>
                    </a:lnTo>
                    <a:lnTo>
                      <a:pt x="107" y="186"/>
                    </a:lnTo>
                    <a:lnTo>
                      <a:pt x="102" y="212"/>
                    </a:lnTo>
                    <a:lnTo>
                      <a:pt x="77" y="239"/>
                    </a:lnTo>
                    <a:lnTo>
                      <a:pt x="24" y="350"/>
                    </a:lnTo>
                    <a:lnTo>
                      <a:pt x="0" y="464"/>
                    </a:lnTo>
                    <a:lnTo>
                      <a:pt x="39" y="377"/>
                    </a:lnTo>
                    <a:lnTo>
                      <a:pt x="65" y="302"/>
                    </a:lnTo>
                    <a:lnTo>
                      <a:pt x="99" y="242"/>
                    </a:lnTo>
                    <a:lnTo>
                      <a:pt x="119" y="212"/>
                    </a:lnTo>
                    <a:lnTo>
                      <a:pt x="184" y="177"/>
                    </a:lnTo>
                    <a:lnTo>
                      <a:pt x="248" y="137"/>
                    </a:lnTo>
                    <a:lnTo>
                      <a:pt x="286" y="116"/>
                    </a:lnTo>
                    <a:lnTo>
                      <a:pt x="355" y="104"/>
                    </a:lnTo>
                    <a:lnTo>
                      <a:pt x="466" y="94"/>
                    </a:lnTo>
                    <a:lnTo>
                      <a:pt x="529" y="82"/>
                    </a:lnTo>
                    <a:lnTo>
                      <a:pt x="598" y="55"/>
                    </a:lnTo>
                    <a:lnTo>
                      <a:pt x="661" y="32"/>
                    </a:lnTo>
                    <a:lnTo>
                      <a:pt x="668" y="0"/>
                    </a:lnTo>
                    <a:lnTo>
                      <a:pt x="636" y="19"/>
                    </a:lnTo>
                    <a:lnTo>
                      <a:pt x="576" y="60"/>
                    </a:lnTo>
                    <a:lnTo>
                      <a:pt x="608" y="17"/>
                    </a:lnTo>
                    <a:lnTo>
                      <a:pt x="556" y="58"/>
                    </a:lnTo>
                    <a:lnTo>
                      <a:pt x="517" y="62"/>
                    </a:lnTo>
                    <a:lnTo>
                      <a:pt x="559" y="27"/>
                    </a:lnTo>
                    <a:lnTo>
                      <a:pt x="454" y="48"/>
                    </a:lnTo>
                    <a:lnTo>
                      <a:pt x="365" y="55"/>
                    </a:lnTo>
                    <a:lnTo>
                      <a:pt x="228" y="55"/>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98" name="Freeform 1051"/>
              <p:cNvSpPr>
                <a:spLocks/>
              </p:cNvSpPr>
              <p:nvPr/>
            </p:nvSpPr>
            <p:spPr bwMode="auto">
              <a:xfrm>
                <a:off x="3710" y="1929"/>
                <a:ext cx="160" cy="196"/>
              </a:xfrm>
              <a:custGeom>
                <a:avLst/>
                <a:gdLst>
                  <a:gd name="T0" fmla="*/ 34 w 160"/>
                  <a:gd name="T1" fmla="*/ 82 h 196"/>
                  <a:gd name="T2" fmla="*/ 0 w 160"/>
                  <a:gd name="T3" fmla="*/ 98 h 196"/>
                  <a:gd name="T4" fmla="*/ 26 w 160"/>
                  <a:gd name="T5" fmla="*/ 104 h 196"/>
                  <a:gd name="T6" fmla="*/ 39 w 160"/>
                  <a:gd name="T7" fmla="*/ 126 h 196"/>
                  <a:gd name="T8" fmla="*/ 39 w 160"/>
                  <a:gd name="T9" fmla="*/ 171 h 196"/>
                  <a:gd name="T10" fmla="*/ 24 w 160"/>
                  <a:gd name="T11" fmla="*/ 195 h 196"/>
                  <a:gd name="T12" fmla="*/ 79 w 160"/>
                  <a:gd name="T13" fmla="*/ 156 h 196"/>
                  <a:gd name="T14" fmla="*/ 121 w 160"/>
                  <a:gd name="T15" fmla="*/ 105 h 196"/>
                  <a:gd name="T16" fmla="*/ 159 w 160"/>
                  <a:gd name="T17" fmla="*/ 61 h 196"/>
                  <a:gd name="T18" fmla="*/ 136 w 160"/>
                  <a:gd name="T19" fmla="*/ 0 h 196"/>
                  <a:gd name="T20" fmla="*/ 119 w 160"/>
                  <a:gd name="T21" fmla="*/ 36 h 196"/>
                  <a:gd name="T22" fmla="*/ 86 w 160"/>
                  <a:gd name="T23" fmla="*/ 59 h 196"/>
                  <a:gd name="T24" fmla="*/ 34 w 160"/>
                  <a:gd name="T25" fmla="*/ 82 h 1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0" h="196">
                    <a:moveTo>
                      <a:pt x="34" y="82"/>
                    </a:moveTo>
                    <a:lnTo>
                      <a:pt x="0" y="98"/>
                    </a:lnTo>
                    <a:lnTo>
                      <a:pt x="26" y="104"/>
                    </a:lnTo>
                    <a:lnTo>
                      <a:pt x="39" y="126"/>
                    </a:lnTo>
                    <a:lnTo>
                      <a:pt x="39" y="171"/>
                    </a:lnTo>
                    <a:lnTo>
                      <a:pt x="24" y="195"/>
                    </a:lnTo>
                    <a:lnTo>
                      <a:pt x="79" y="156"/>
                    </a:lnTo>
                    <a:lnTo>
                      <a:pt x="121" y="105"/>
                    </a:lnTo>
                    <a:lnTo>
                      <a:pt x="159" y="61"/>
                    </a:lnTo>
                    <a:lnTo>
                      <a:pt x="136" y="0"/>
                    </a:lnTo>
                    <a:lnTo>
                      <a:pt x="119" y="36"/>
                    </a:lnTo>
                    <a:lnTo>
                      <a:pt x="86" y="59"/>
                    </a:lnTo>
                    <a:lnTo>
                      <a:pt x="34" y="82"/>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99" name="Freeform 1052"/>
              <p:cNvSpPr>
                <a:spLocks/>
              </p:cNvSpPr>
              <p:nvPr/>
            </p:nvSpPr>
            <p:spPr bwMode="auto">
              <a:xfrm>
                <a:off x="3542" y="1961"/>
                <a:ext cx="121" cy="161"/>
              </a:xfrm>
              <a:custGeom>
                <a:avLst/>
                <a:gdLst>
                  <a:gd name="T0" fmla="*/ 28 w 121"/>
                  <a:gd name="T1" fmla="*/ 0 h 161"/>
                  <a:gd name="T2" fmla="*/ 42 w 121"/>
                  <a:gd name="T3" fmla="*/ 28 h 161"/>
                  <a:gd name="T4" fmla="*/ 70 w 121"/>
                  <a:gd name="T5" fmla="*/ 42 h 161"/>
                  <a:gd name="T6" fmla="*/ 84 w 121"/>
                  <a:gd name="T7" fmla="*/ 54 h 161"/>
                  <a:gd name="T8" fmla="*/ 120 w 121"/>
                  <a:gd name="T9" fmla="*/ 68 h 161"/>
                  <a:gd name="T10" fmla="*/ 98 w 121"/>
                  <a:gd name="T11" fmla="*/ 83 h 161"/>
                  <a:gd name="T12" fmla="*/ 89 w 121"/>
                  <a:gd name="T13" fmla="*/ 106 h 161"/>
                  <a:gd name="T14" fmla="*/ 98 w 121"/>
                  <a:gd name="T15" fmla="*/ 160 h 161"/>
                  <a:gd name="T16" fmla="*/ 81 w 121"/>
                  <a:gd name="T17" fmla="*/ 155 h 161"/>
                  <a:gd name="T18" fmla="*/ 42 w 121"/>
                  <a:gd name="T19" fmla="*/ 127 h 161"/>
                  <a:gd name="T20" fmla="*/ 13 w 121"/>
                  <a:gd name="T21" fmla="*/ 96 h 161"/>
                  <a:gd name="T22" fmla="*/ 0 w 121"/>
                  <a:gd name="T23" fmla="*/ 59 h 161"/>
                  <a:gd name="T24" fmla="*/ 28 w 121"/>
                  <a:gd name="T25" fmla="*/ 0 h 1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1" h="161">
                    <a:moveTo>
                      <a:pt x="28" y="0"/>
                    </a:moveTo>
                    <a:lnTo>
                      <a:pt x="42" y="28"/>
                    </a:lnTo>
                    <a:lnTo>
                      <a:pt x="70" y="42"/>
                    </a:lnTo>
                    <a:lnTo>
                      <a:pt x="84" y="54"/>
                    </a:lnTo>
                    <a:lnTo>
                      <a:pt x="120" y="68"/>
                    </a:lnTo>
                    <a:lnTo>
                      <a:pt x="98" y="83"/>
                    </a:lnTo>
                    <a:lnTo>
                      <a:pt x="89" y="106"/>
                    </a:lnTo>
                    <a:lnTo>
                      <a:pt x="98" y="160"/>
                    </a:lnTo>
                    <a:lnTo>
                      <a:pt x="81" y="155"/>
                    </a:lnTo>
                    <a:lnTo>
                      <a:pt x="42" y="127"/>
                    </a:lnTo>
                    <a:lnTo>
                      <a:pt x="13" y="96"/>
                    </a:lnTo>
                    <a:lnTo>
                      <a:pt x="0" y="59"/>
                    </a:lnTo>
                    <a:lnTo>
                      <a:pt x="28" y="0"/>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200" name="Freeform 1053"/>
              <p:cNvSpPr>
                <a:spLocks/>
              </p:cNvSpPr>
              <p:nvPr/>
            </p:nvSpPr>
            <p:spPr bwMode="auto">
              <a:xfrm>
                <a:off x="3725" y="2002"/>
                <a:ext cx="174" cy="990"/>
              </a:xfrm>
              <a:custGeom>
                <a:avLst/>
                <a:gdLst>
                  <a:gd name="T0" fmla="*/ 150 w 174"/>
                  <a:gd name="T1" fmla="*/ 0 h 990"/>
                  <a:gd name="T2" fmla="*/ 122 w 174"/>
                  <a:gd name="T3" fmla="*/ 39 h 990"/>
                  <a:gd name="T4" fmla="*/ 81 w 174"/>
                  <a:gd name="T5" fmla="*/ 83 h 990"/>
                  <a:gd name="T6" fmla="*/ 48 w 174"/>
                  <a:gd name="T7" fmla="*/ 114 h 990"/>
                  <a:gd name="T8" fmla="*/ 13 w 174"/>
                  <a:gd name="T9" fmla="*/ 136 h 990"/>
                  <a:gd name="T10" fmla="*/ 0 w 174"/>
                  <a:gd name="T11" fmla="*/ 146 h 990"/>
                  <a:gd name="T12" fmla="*/ 19 w 174"/>
                  <a:gd name="T13" fmla="*/ 292 h 990"/>
                  <a:gd name="T14" fmla="*/ 36 w 174"/>
                  <a:gd name="T15" fmla="*/ 478 h 990"/>
                  <a:gd name="T16" fmla="*/ 45 w 174"/>
                  <a:gd name="T17" fmla="*/ 629 h 990"/>
                  <a:gd name="T18" fmla="*/ 48 w 174"/>
                  <a:gd name="T19" fmla="*/ 750 h 990"/>
                  <a:gd name="T20" fmla="*/ 41 w 174"/>
                  <a:gd name="T21" fmla="*/ 913 h 990"/>
                  <a:gd name="T22" fmla="*/ 22 w 174"/>
                  <a:gd name="T23" fmla="*/ 987 h 990"/>
                  <a:gd name="T24" fmla="*/ 78 w 174"/>
                  <a:gd name="T25" fmla="*/ 989 h 990"/>
                  <a:gd name="T26" fmla="*/ 135 w 174"/>
                  <a:gd name="T27" fmla="*/ 982 h 990"/>
                  <a:gd name="T28" fmla="*/ 152 w 174"/>
                  <a:gd name="T29" fmla="*/ 875 h 990"/>
                  <a:gd name="T30" fmla="*/ 164 w 174"/>
                  <a:gd name="T31" fmla="*/ 765 h 990"/>
                  <a:gd name="T32" fmla="*/ 173 w 174"/>
                  <a:gd name="T33" fmla="*/ 646 h 990"/>
                  <a:gd name="T34" fmla="*/ 171 w 174"/>
                  <a:gd name="T35" fmla="*/ 458 h 990"/>
                  <a:gd name="T36" fmla="*/ 173 w 174"/>
                  <a:gd name="T37" fmla="*/ 280 h 990"/>
                  <a:gd name="T38" fmla="*/ 173 w 174"/>
                  <a:gd name="T39" fmla="*/ 163 h 990"/>
                  <a:gd name="T40" fmla="*/ 169 w 174"/>
                  <a:gd name="T41" fmla="*/ 10 h 990"/>
                  <a:gd name="T42" fmla="*/ 150 w 174"/>
                  <a:gd name="T43" fmla="*/ 0 h 99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4" h="990">
                    <a:moveTo>
                      <a:pt x="150" y="0"/>
                    </a:moveTo>
                    <a:lnTo>
                      <a:pt x="122" y="39"/>
                    </a:lnTo>
                    <a:lnTo>
                      <a:pt x="81" y="83"/>
                    </a:lnTo>
                    <a:lnTo>
                      <a:pt x="48" y="114"/>
                    </a:lnTo>
                    <a:lnTo>
                      <a:pt x="13" y="136"/>
                    </a:lnTo>
                    <a:lnTo>
                      <a:pt x="0" y="146"/>
                    </a:lnTo>
                    <a:lnTo>
                      <a:pt x="19" y="292"/>
                    </a:lnTo>
                    <a:lnTo>
                      <a:pt x="36" y="478"/>
                    </a:lnTo>
                    <a:lnTo>
                      <a:pt x="45" y="629"/>
                    </a:lnTo>
                    <a:lnTo>
                      <a:pt x="48" y="750"/>
                    </a:lnTo>
                    <a:lnTo>
                      <a:pt x="41" y="913"/>
                    </a:lnTo>
                    <a:lnTo>
                      <a:pt x="22" y="987"/>
                    </a:lnTo>
                    <a:lnTo>
                      <a:pt x="78" y="989"/>
                    </a:lnTo>
                    <a:lnTo>
                      <a:pt x="135" y="982"/>
                    </a:lnTo>
                    <a:lnTo>
                      <a:pt x="152" y="875"/>
                    </a:lnTo>
                    <a:lnTo>
                      <a:pt x="164" y="765"/>
                    </a:lnTo>
                    <a:lnTo>
                      <a:pt x="173" y="646"/>
                    </a:lnTo>
                    <a:lnTo>
                      <a:pt x="171" y="458"/>
                    </a:lnTo>
                    <a:lnTo>
                      <a:pt x="173" y="280"/>
                    </a:lnTo>
                    <a:lnTo>
                      <a:pt x="173" y="163"/>
                    </a:lnTo>
                    <a:lnTo>
                      <a:pt x="169" y="10"/>
                    </a:lnTo>
                    <a:lnTo>
                      <a:pt x="150" y="0"/>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201" name="Freeform 1054"/>
              <p:cNvSpPr>
                <a:spLocks/>
              </p:cNvSpPr>
              <p:nvPr/>
            </p:nvSpPr>
            <p:spPr bwMode="auto">
              <a:xfrm>
                <a:off x="3976" y="2407"/>
                <a:ext cx="139" cy="438"/>
              </a:xfrm>
              <a:custGeom>
                <a:avLst/>
                <a:gdLst>
                  <a:gd name="T0" fmla="*/ 23 w 139"/>
                  <a:gd name="T1" fmla="*/ 0 h 438"/>
                  <a:gd name="T2" fmla="*/ 47 w 139"/>
                  <a:gd name="T3" fmla="*/ 17 h 438"/>
                  <a:gd name="T4" fmla="*/ 70 w 139"/>
                  <a:gd name="T5" fmla="*/ 19 h 438"/>
                  <a:gd name="T6" fmla="*/ 98 w 139"/>
                  <a:gd name="T7" fmla="*/ 36 h 438"/>
                  <a:gd name="T8" fmla="*/ 115 w 139"/>
                  <a:gd name="T9" fmla="*/ 36 h 438"/>
                  <a:gd name="T10" fmla="*/ 138 w 139"/>
                  <a:gd name="T11" fmla="*/ 27 h 438"/>
                  <a:gd name="T12" fmla="*/ 105 w 139"/>
                  <a:gd name="T13" fmla="*/ 92 h 438"/>
                  <a:gd name="T14" fmla="*/ 77 w 139"/>
                  <a:gd name="T15" fmla="*/ 164 h 438"/>
                  <a:gd name="T16" fmla="*/ 51 w 139"/>
                  <a:gd name="T17" fmla="*/ 252 h 438"/>
                  <a:gd name="T18" fmla="*/ 35 w 139"/>
                  <a:gd name="T19" fmla="*/ 322 h 438"/>
                  <a:gd name="T20" fmla="*/ 16 w 139"/>
                  <a:gd name="T21" fmla="*/ 389 h 438"/>
                  <a:gd name="T22" fmla="*/ 0 w 139"/>
                  <a:gd name="T23" fmla="*/ 437 h 438"/>
                  <a:gd name="T24" fmla="*/ 16 w 139"/>
                  <a:gd name="T25" fmla="*/ 328 h 438"/>
                  <a:gd name="T26" fmla="*/ 21 w 139"/>
                  <a:gd name="T27" fmla="*/ 239 h 438"/>
                  <a:gd name="T28" fmla="*/ 30 w 139"/>
                  <a:gd name="T29" fmla="*/ 135 h 438"/>
                  <a:gd name="T30" fmla="*/ 23 w 139"/>
                  <a:gd name="T31" fmla="*/ 0 h 4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9" h="438">
                    <a:moveTo>
                      <a:pt x="23" y="0"/>
                    </a:moveTo>
                    <a:lnTo>
                      <a:pt x="47" y="17"/>
                    </a:lnTo>
                    <a:lnTo>
                      <a:pt x="70" y="19"/>
                    </a:lnTo>
                    <a:lnTo>
                      <a:pt x="98" y="36"/>
                    </a:lnTo>
                    <a:lnTo>
                      <a:pt x="115" y="36"/>
                    </a:lnTo>
                    <a:lnTo>
                      <a:pt x="138" y="27"/>
                    </a:lnTo>
                    <a:lnTo>
                      <a:pt x="105" y="92"/>
                    </a:lnTo>
                    <a:lnTo>
                      <a:pt x="77" y="164"/>
                    </a:lnTo>
                    <a:lnTo>
                      <a:pt x="51" y="252"/>
                    </a:lnTo>
                    <a:lnTo>
                      <a:pt x="35" y="322"/>
                    </a:lnTo>
                    <a:lnTo>
                      <a:pt x="16" y="389"/>
                    </a:lnTo>
                    <a:lnTo>
                      <a:pt x="0" y="437"/>
                    </a:lnTo>
                    <a:lnTo>
                      <a:pt x="16" y="328"/>
                    </a:lnTo>
                    <a:lnTo>
                      <a:pt x="21" y="239"/>
                    </a:lnTo>
                    <a:lnTo>
                      <a:pt x="30" y="135"/>
                    </a:lnTo>
                    <a:lnTo>
                      <a:pt x="23" y="0"/>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202" name="Freeform 1055"/>
              <p:cNvSpPr>
                <a:spLocks/>
              </p:cNvSpPr>
              <p:nvPr/>
            </p:nvSpPr>
            <p:spPr bwMode="auto">
              <a:xfrm>
                <a:off x="3966" y="2468"/>
                <a:ext cx="191" cy="510"/>
              </a:xfrm>
              <a:custGeom>
                <a:avLst/>
                <a:gdLst>
                  <a:gd name="T0" fmla="*/ 16 w 191"/>
                  <a:gd name="T1" fmla="*/ 509 h 510"/>
                  <a:gd name="T2" fmla="*/ 0 w 191"/>
                  <a:gd name="T3" fmla="*/ 506 h 510"/>
                  <a:gd name="T4" fmla="*/ 7 w 191"/>
                  <a:gd name="T5" fmla="*/ 443 h 510"/>
                  <a:gd name="T6" fmla="*/ 23 w 191"/>
                  <a:gd name="T7" fmla="*/ 373 h 510"/>
                  <a:gd name="T8" fmla="*/ 49 w 191"/>
                  <a:gd name="T9" fmla="*/ 271 h 510"/>
                  <a:gd name="T10" fmla="*/ 79 w 191"/>
                  <a:gd name="T11" fmla="*/ 182 h 510"/>
                  <a:gd name="T12" fmla="*/ 69 w 191"/>
                  <a:gd name="T13" fmla="*/ 264 h 510"/>
                  <a:gd name="T14" fmla="*/ 48 w 191"/>
                  <a:gd name="T15" fmla="*/ 356 h 510"/>
                  <a:gd name="T16" fmla="*/ 35 w 191"/>
                  <a:gd name="T17" fmla="*/ 434 h 510"/>
                  <a:gd name="T18" fmla="*/ 66 w 191"/>
                  <a:gd name="T19" fmla="*/ 324 h 510"/>
                  <a:gd name="T20" fmla="*/ 100 w 191"/>
                  <a:gd name="T21" fmla="*/ 225 h 510"/>
                  <a:gd name="T22" fmla="*/ 118 w 191"/>
                  <a:gd name="T23" fmla="*/ 167 h 510"/>
                  <a:gd name="T24" fmla="*/ 147 w 191"/>
                  <a:gd name="T25" fmla="*/ 97 h 510"/>
                  <a:gd name="T26" fmla="*/ 190 w 191"/>
                  <a:gd name="T27" fmla="*/ 0 h 510"/>
                  <a:gd name="T28" fmla="*/ 175 w 191"/>
                  <a:gd name="T29" fmla="*/ 121 h 510"/>
                  <a:gd name="T30" fmla="*/ 159 w 191"/>
                  <a:gd name="T31" fmla="*/ 237 h 510"/>
                  <a:gd name="T32" fmla="*/ 133 w 191"/>
                  <a:gd name="T33" fmla="*/ 307 h 510"/>
                  <a:gd name="T34" fmla="*/ 102 w 191"/>
                  <a:gd name="T35" fmla="*/ 409 h 510"/>
                  <a:gd name="T36" fmla="*/ 57 w 191"/>
                  <a:gd name="T37" fmla="*/ 451 h 510"/>
                  <a:gd name="T38" fmla="*/ 16 w 191"/>
                  <a:gd name="T39" fmla="*/ 509 h 5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91" h="510">
                    <a:moveTo>
                      <a:pt x="16" y="509"/>
                    </a:moveTo>
                    <a:lnTo>
                      <a:pt x="0" y="506"/>
                    </a:lnTo>
                    <a:lnTo>
                      <a:pt x="7" y="443"/>
                    </a:lnTo>
                    <a:lnTo>
                      <a:pt x="23" y="373"/>
                    </a:lnTo>
                    <a:lnTo>
                      <a:pt x="49" y="271"/>
                    </a:lnTo>
                    <a:lnTo>
                      <a:pt x="79" y="182"/>
                    </a:lnTo>
                    <a:lnTo>
                      <a:pt x="69" y="264"/>
                    </a:lnTo>
                    <a:lnTo>
                      <a:pt x="48" y="356"/>
                    </a:lnTo>
                    <a:lnTo>
                      <a:pt x="35" y="434"/>
                    </a:lnTo>
                    <a:lnTo>
                      <a:pt x="66" y="324"/>
                    </a:lnTo>
                    <a:lnTo>
                      <a:pt x="100" y="225"/>
                    </a:lnTo>
                    <a:lnTo>
                      <a:pt x="118" y="167"/>
                    </a:lnTo>
                    <a:lnTo>
                      <a:pt x="147" y="97"/>
                    </a:lnTo>
                    <a:lnTo>
                      <a:pt x="190" y="0"/>
                    </a:lnTo>
                    <a:lnTo>
                      <a:pt x="175" y="121"/>
                    </a:lnTo>
                    <a:lnTo>
                      <a:pt x="159" y="237"/>
                    </a:lnTo>
                    <a:lnTo>
                      <a:pt x="133" y="307"/>
                    </a:lnTo>
                    <a:lnTo>
                      <a:pt x="102" y="409"/>
                    </a:lnTo>
                    <a:lnTo>
                      <a:pt x="57" y="451"/>
                    </a:lnTo>
                    <a:lnTo>
                      <a:pt x="16" y="509"/>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203" name="Freeform 1056"/>
              <p:cNvSpPr>
                <a:spLocks/>
              </p:cNvSpPr>
              <p:nvPr/>
            </p:nvSpPr>
            <p:spPr bwMode="auto">
              <a:xfrm>
                <a:off x="3424" y="2030"/>
                <a:ext cx="218" cy="956"/>
              </a:xfrm>
              <a:custGeom>
                <a:avLst/>
                <a:gdLst>
                  <a:gd name="T0" fmla="*/ 74 w 218"/>
                  <a:gd name="T1" fmla="*/ 15 h 956"/>
                  <a:gd name="T2" fmla="*/ 105 w 218"/>
                  <a:gd name="T3" fmla="*/ 0 h 956"/>
                  <a:gd name="T4" fmla="*/ 115 w 218"/>
                  <a:gd name="T5" fmla="*/ 32 h 956"/>
                  <a:gd name="T6" fmla="*/ 131 w 218"/>
                  <a:gd name="T7" fmla="*/ 56 h 956"/>
                  <a:gd name="T8" fmla="*/ 167 w 218"/>
                  <a:gd name="T9" fmla="*/ 87 h 956"/>
                  <a:gd name="T10" fmla="*/ 210 w 218"/>
                  <a:gd name="T11" fmla="*/ 112 h 956"/>
                  <a:gd name="T12" fmla="*/ 217 w 218"/>
                  <a:gd name="T13" fmla="*/ 114 h 956"/>
                  <a:gd name="T14" fmla="*/ 194 w 218"/>
                  <a:gd name="T15" fmla="*/ 225 h 956"/>
                  <a:gd name="T16" fmla="*/ 171 w 218"/>
                  <a:gd name="T17" fmla="*/ 373 h 956"/>
                  <a:gd name="T18" fmla="*/ 167 w 218"/>
                  <a:gd name="T19" fmla="*/ 485 h 956"/>
                  <a:gd name="T20" fmla="*/ 160 w 218"/>
                  <a:gd name="T21" fmla="*/ 609 h 956"/>
                  <a:gd name="T22" fmla="*/ 150 w 218"/>
                  <a:gd name="T23" fmla="*/ 728 h 956"/>
                  <a:gd name="T24" fmla="*/ 148 w 218"/>
                  <a:gd name="T25" fmla="*/ 765 h 956"/>
                  <a:gd name="T26" fmla="*/ 158 w 218"/>
                  <a:gd name="T27" fmla="*/ 894 h 956"/>
                  <a:gd name="T28" fmla="*/ 191 w 218"/>
                  <a:gd name="T29" fmla="*/ 955 h 956"/>
                  <a:gd name="T30" fmla="*/ 155 w 218"/>
                  <a:gd name="T31" fmla="*/ 952 h 956"/>
                  <a:gd name="T32" fmla="*/ 43 w 218"/>
                  <a:gd name="T33" fmla="*/ 908 h 956"/>
                  <a:gd name="T34" fmla="*/ 17 w 218"/>
                  <a:gd name="T35" fmla="*/ 767 h 956"/>
                  <a:gd name="T36" fmla="*/ 17 w 218"/>
                  <a:gd name="T37" fmla="*/ 692 h 956"/>
                  <a:gd name="T38" fmla="*/ 24 w 218"/>
                  <a:gd name="T39" fmla="*/ 621 h 956"/>
                  <a:gd name="T40" fmla="*/ 19 w 218"/>
                  <a:gd name="T41" fmla="*/ 556 h 956"/>
                  <a:gd name="T42" fmla="*/ 0 w 218"/>
                  <a:gd name="T43" fmla="*/ 482 h 956"/>
                  <a:gd name="T44" fmla="*/ 0 w 218"/>
                  <a:gd name="T45" fmla="*/ 436 h 956"/>
                  <a:gd name="T46" fmla="*/ 19 w 218"/>
                  <a:gd name="T47" fmla="*/ 499 h 956"/>
                  <a:gd name="T48" fmla="*/ 48 w 218"/>
                  <a:gd name="T49" fmla="*/ 556 h 956"/>
                  <a:gd name="T50" fmla="*/ 28 w 218"/>
                  <a:gd name="T51" fmla="*/ 482 h 956"/>
                  <a:gd name="T52" fmla="*/ 12 w 218"/>
                  <a:gd name="T53" fmla="*/ 421 h 956"/>
                  <a:gd name="T54" fmla="*/ 5 w 218"/>
                  <a:gd name="T55" fmla="*/ 361 h 956"/>
                  <a:gd name="T56" fmla="*/ 15 w 218"/>
                  <a:gd name="T57" fmla="*/ 314 h 956"/>
                  <a:gd name="T58" fmla="*/ 33 w 218"/>
                  <a:gd name="T59" fmla="*/ 237 h 956"/>
                  <a:gd name="T60" fmla="*/ 57 w 218"/>
                  <a:gd name="T61" fmla="*/ 178 h 956"/>
                  <a:gd name="T62" fmla="*/ 67 w 218"/>
                  <a:gd name="T63" fmla="*/ 102 h 956"/>
                  <a:gd name="T64" fmla="*/ 76 w 218"/>
                  <a:gd name="T65" fmla="*/ 56 h 956"/>
                  <a:gd name="T66" fmla="*/ 74 w 218"/>
                  <a:gd name="T67" fmla="*/ 15 h 95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8" h="956">
                    <a:moveTo>
                      <a:pt x="74" y="15"/>
                    </a:moveTo>
                    <a:lnTo>
                      <a:pt x="105" y="0"/>
                    </a:lnTo>
                    <a:lnTo>
                      <a:pt x="115" y="32"/>
                    </a:lnTo>
                    <a:lnTo>
                      <a:pt x="131" y="56"/>
                    </a:lnTo>
                    <a:lnTo>
                      <a:pt x="167" y="87"/>
                    </a:lnTo>
                    <a:lnTo>
                      <a:pt x="210" y="112"/>
                    </a:lnTo>
                    <a:lnTo>
                      <a:pt x="217" y="114"/>
                    </a:lnTo>
                    <a:lnTo>
                      <a:pt x="194" y="225"/>
                    </a:lnTo>
                    <a:lnTo>
                      <a:pt x="171" y="373"/>
                    </a:lnTo>
                    <a:lnTo>
                      <a:pt x="167" y="485"/>
                    </a:lnTo>
                    <a:lnTo>
                      <a:pt x="160" y="609"/>
                    </a:lnTo>
                    <a:lnTo>
                      <a:pt x="150" y="728"/>
                    </a:lnTo>
                    <a:lnTo>
                      <a:pt x="148" y="765"/>
                    </a:lnTo>
                    <a:lnTo>
                      <a:pt x="158" y="894"/>
                    </a:lnTo>
                    <a:lnTo>
                      <a:pt x="191" y="955"/>
                    </a:lnTo>
                    <a:lnTo>
                      <a:pt x="155" y="952"/>
                    </a:lnTo>
                    <a:lnTo>
                      <a:pt x="43" y="908"/>
                    </a:lnTo>
                    <a:lnTo>
                      <a:pt x="17" y="767"/>
                    </a:lnTo>
                    <a:lnTo>
                      <a:pt x="17" y="692"/>
                    </a:lnTo>
                    <a:lnTo>
                      <a:pt x="24" y="621"/>
                    </a:lnTo>
                    <a:lnTo>
                      <a:pt x="19" y="556"/>
                    </a:lnTo>
                    <a:lnTo>
                      <a:pt x="0" y="482"/>
                    </a:lnTo>
                    <a:lnTo>
                      <a:pt x="0" y="436"/>
                    </a:lnTo>
                    <a:lnTo>
                      <a:pt x="19" y="499"/>
                    </a:lnTo>
                    <a:lnTo>
                      <a:pt x="48" y="556"/>
                    </a:lnTo>
                    <a:lnTo>
                      <a:pt x="28" y="482"/>
                    </a:lnTo>
                    <a:lnTo>
                      <a:pt x="12" y="421"/>
                    </a:lnTo>
                    <a:lnTo>
                      <a:pt x="5" y="361"/>
                    </a:lnTo>
                    <a:lnTo>
                      <a:pt x="15" y="314"/>
                    </a:lnTo>
                    <a:lnTo>
                      <a:pt x="33" y="237"/>
                    </a:lnTo>
                    <a:lnTo>
                      <a:pt x="57" y="178"/>
                    </a:lnTo>
                    <a:lnTo>
                      <a:pt x="67" y="102"/>
                    </a:lnTo>
                    <a:lnTo>
                      <a:pt x="76" y="56"/>
                    </a:lnTo>
                    <a:lnTo>
                      <a:pt x="74" y="15"/>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204" name="Freeform 1057"/>
              <p:cNvSpPr>
                <a:spLocks/>
              </p:cNvSpPr>
              <p:nvPr/>
            </p:nvSpPr>
            <p:spPr bwMode="auto">
              <a:xfrm>
                <a:off x="3181" y="2077"/>
                <a:ext cx="233" cy="1122"/>
              </a:xfrm>
              <a:custGeom>
                <a:avLst/>
                <a:gdLst>
                  <a:gd name="T0" fmla="*/ 225 w 233"/>
                  <a:gd name="T1" fmla="*/ 46 h 1122"/>
                  <a:gd name="T2" fmla="*/ 215 w 233"/>
                  <a:gd name="T3" fmla="*/ 168 h 1122"/>
                  <a:gd name="T4" fmla="*/ 209 w 233"/>
                  <a:gd name="T5" fmla="*/ 58 h 1122"/>
                  <a:gd name="T6" fmla="*/ 201 w 233"/>
                  <a:gd name="T7" fmla="*/ 73 h 1122"/>
                  <a:gd name="T8" fmla="*/ 201 w 233"/>
                  <a:gd name="T9" fmla="*/ 224 h 1122"/>
                  <a:gd name="T10" fmla="*/ 173 w 233"/>
                  <a:gd name="T11" fmla="*/ 336 h 1122"/>
                  <a:gd name="T12" fmla="*/ 148 w 233"/>
                  <a:gd name="T13" fmla="*/ 355 h 1122"/>
                  <a:gd name="T14" fmla="*/ 122 w 233"/>
                  <a:gd name="T15" fmla="*/ 214 h 1122"/>
                  <a:gd name="T16" fmla="*/ 135 w 233"/>
                  <a:gd name="T17" fmla="*/ 370 h 1122"/>
                  <a:gd name="T18" fmla="*/ 158 w 233"/>
                  <a:gd name="T19" fmla="*/ 436 h 1122"/>
                  <a:gd name="T20" fmla="*/ 182 w 233"/>
                  <a:gd name="T21" fmla="*/ 609 h 1122"/>
                  <a:gd name="T22" fmla="*/ 158 w 233"/>
                  <a:gd name="T23" fmla="*/ 728 h 1122"/>
                  <a:gd name="T24" fmla="*/ 177 w 233"/>
                  <a:gd name="T25" fmla="*/ 738 h 1122"/>
                  <a:gd name="T26" fmla="*/ 189 w 233"/>
                  <a:gd name="T27" fmla="*/ 831 h 1122"/>
                  <a:gd name="T28" fmla="*/ 146 w 233"/>
                  <a:gd name="T29" fmla="*/ 916 h 1122"/>
                  <a:gd name="T30" fmla="*/ 130 w 233"/>
                  <a:gd name="T31" fmla="*/ 924 h 1122"/>
                  <a:gd name="T32" fmla="*/ 158 w 233"/>
                  <a:gd name="T33" fmla="*/ 1007 h 1122"/>
                  <a:gd name="T34" fmla="*/ 103 w 233"/>
                  <a:gd name="T35" fmla="*/ 1121 h 1122"/>
                  <a:gd name="T36" fmla="*/ 18 w 233"/>
                  <a:gd name="T37" fmla="*/ 1098 h 1122"/>
                  <a:gd name="T38" fmla="*/ 79 w 233"/>
                  <a:gd name="T39" fmla="*/ 1028 h 1122"/>
                  <a:gd name="T40" fmla="*/ 56 w 233"/>
                  <a:gd name="T41" fmla="*/ 1014 h 1122"/>
                  <a:gd name="T42" fmla="*/ 0 w 233"/>
                  <a:gd name="T43" fmla="*/ 889 h 1122"/>
                  <a:gd name="T44" fmla="*/ 10 w 233"/>
                  <a:gd name="T45" fmla="*/ 753 h 1122"/>
                  <a:gd name="T46" fmla="*/ 8 w 233"/>
                  <a:gd name="T47" fmla="*/ 607 h 1122"/>
                  <a:gd name="T48" fmla="*/ 36 w 233"/>
                  <a:gd name="T49" fmla="*/ 634 h 1122"/>
                  <a:gd name="T50" fmla="*/ 67 w 233"/>
                  <a:gd name="T51" fmla="*/ 704 h 1122"/>
                  <a:gd name="T52" fmla="*/ 65 w 233"/>
                  <a:gd name="T53" fmla="*/ 675 h 1122"/>
                  <a:gd name="T54" fmla="*/ 29 w 233"/>
                  <a:gd name="T55" fmla="*/ 558 h 1122"/>
                  <a:gd name="T56" fmla="*/ 36 w 233"/>
                  <a:gd name="T57" fmla="*/ 463 h 1122"/>
                  <a:gd name="T58" fmla="*/ 72 w 233"/>
                  <a:gd name="T59" fmla="*/ 451 h 1122"/>
                  <a:gd name="T60" fmla="*/ 130 w 233"/>
                  <a:gd name="T61" fmla="*/ 509 h 1122"/>
                  <a:gd name="T62" fmla="*/ 69 w 233"/>
                  <a:gd name="T63" fmla="*/ 407 h 1122"/>
                  <a:gd name="T64" fmla="*/ 65 w 233"/>
                  <a:gd name="T65" fmla="*/ 287 h 1122"/>
                  <a:gd name="T66" fmla="*/ 87 w 233"/>
                  <a:gd name="T67" fmla="*/ 131 h 1122"/>
                  <a:gd name="T68" fmla="*/ 132 w 233"/>
                  <a:gd name="T69" fmla="*/ 39 h 1122"/>
                  <a:gd name="T70" fmla="*/ 232 w 233"/>
                  <a:gd name="T71" fmla="*/ 0 h 11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33" h="1122">
                    <a:moveTo>
                      <a:pt x="232" y="0"/>
                    </a:moveTo>
                    <a:lnTo>
                      <a:pt x="225" y="46"/>
                    </a:lnTo>
                    <a:lnTo>
                      <a:pt x="220" y="102"/>
                    </a:lnTo>
                    <a:lnTo>
                      <a:pt x="215" y="168"/>
                    </a:lnTo>
                    <a:lnTo>
                      <a:pt x="213" y="136"/>
                    </a:lnTo>
                    <a:lnTo>
                      <a:pt x="209" y="58"/>
                    </a:lnTo>
                    <a:lnTo>
                      <a:pt x="209" y="34"/>
                    </a:lnTo>
                    <a:lnTo>
                      <a:pt x="201" y="73"/>
                    </a:lnTo>
                    <a:lnTo>
                      <a:pt x="196" y="158"/>
                    </a:lnTo>
                    <a:lnTo>
                      <a:pt x="201" y="224"/>
                    </a:lnTo>
                    <a:lnTo>
                      <a:pt x="187" y="276"/>
                    </a:lnTo>
                    <a:lnTo>
                      <a:pt x="173" y="336"/>
                    </a:lnTo>
                    <a:lnTo>
                      <a:pt x="165" y="390"/>
                    </a:lnTo>
                    <a:lnTo>
                      <a:pt x="148" y="355"/>
                    </a:lnTo>
                    <a:lnTo>
                      <a:pt x="127" y="284"/>
                    </a:lnTo>
                    <a:lnTo>
                      <a:pt x="122" y="214"/>
                    </a:lnTo>
                    <a:lnTo>
                      <a:pt x="117" y="278"/>
                    </a:lnTo>
                    <a:lnTo>
                      <a:pt x="135" y="370"/>
                    </a:lnTo>
                    <a:lnTo>
                      <a:pt x="146" y="404"/>
                    </a:lnTo>
                    <a:lnTo>
                      <a:pt x="158" y="436"/>
                    </a:lnTo>
                    <a:lnTo>
                      <a:pt x="174" y="501"/>
                    </a:lnTo>
                    <a:lnTo>
                      <a:pt x="182" y="609"/>
                    </a:lnTo>
                    <a:lnTo>
                      <a:pt x="182" y="699"/>
                    </a:lnTo>
                    <a:lnTo>
                      <a:pt x="158" y="728"/>
                    </a:lnTo>
                    <a:lnTo>
                      <a:pt x="117" y="763"/>
                    </a:lnTo>
                    <a:lnTo>
                      <a:pt x="177" y="738"/>
                    </a:lnTo>
                    <a:lnTo>
                      <a:pt x="177" y="777"/>
                    </a:lnTo>
                    <a:lnTo>
                      <a:pt x="189" y="831"/>
                    </a:lnTo>
                    <a:lnTo>
                      <a:pt x="177" y="924"/>
                    </a:lnTo>
                    <a:lnTo>
                      <a:pt x="146" y="916"/>
                    </a:lnTo>
                    <a:lnTo>
                      <a:pt x="91" y="867"/>
                    </a:lnTo>
                    <a:lnTo>
                      <a:pt x="130" y="924"/>
                    </a:lnTo>
                    <a:lnTo>
                      <a:pt x="168" y="941"/>
                    </a:lnTo>
                    <a:lnTo>
                      <a:pt x="158" y="1007"/>
                    </a:lnTo>
                    <a:lnTo>
                      <a:pt x="132" y="1111"/>
                    </a:lnTo>
                    <a:lnTo>
                      <a:pt x="103" y="1121"/>
                    </a:lnTo>
                    <a:lnTo>
                      <a:pt x="57" y="1113"/>
                    </a:lnTo>
                    <a:lnTo>
                      <a:pt x="18" y="1098"/>
                    </a:lnTo>
                    <a:lnTo>
                      <a:pt x="31" y="1024"/>
                    </a:lnTo>
                    <a:lnTo>
                      <a:pt x="79" y="1028"/>
                    </a:lnTo>
                    <a:lnTo>
                      <a:pt x="130" y="1026"/>
                    </a:lnTo>
                    <a:lnTo>
                      <a:pt x="56" y="1014"/>
                    </a:lnTo>
                    <a:lnTo>
                      <a:pt x="31" y="997"/>
                    </a:lnTo>
                    <a:lnTo>
                      <a:pt x="0" y="889"/>
                    </a:lnTo>
                    <a:lnTo>
                      <a:pt x="5" y="804"/>
                    </a:lnTo>
                    <a:lnTo>
                      <a:pt x="10" y="753"/>
                    </a:lnTo>
                    <a:lnTo>
                      <a:pt x="8" y="704"/>
                    </a:lnTo>
                    <a:lnTo>
                      <a:pt x="8" y="607"/>
                    </a:lnTo>
                    <a:lnTo>
                      <a:pt x="13" y="570"/>
                    </a:lnTo>
                    <a:lnTo>
                      <a:pt x="36" y="634"/>
                    </a:lnTo>
                    <a:lnTo>
                      <a:pt x="48" y="684"/>
                    </a:lnTo>
                    <a:lnTo>
                      <a:pt x="67" y="704"/>
                    </a:lnTo>
                    <a:lnTo>
                      <a:pt x="89" y="719"/>
                    </a:lnTo>
                    <a:lnTo>
                      <a:pt x="65" y="675"/>
                    </a:lnTo>
                    <a:lnTo>
                      <a:pt x="46" y="617"/>
                    </a:lnTo>
                    <a:lnTo>
                      <a:pt x="29" y="558"/>
                    </a:lnTo>
                    <a:lnTo>
                      <a:pt x="26" y="519"/>
                    </a:lnTo>
                    <a:lnTo>
                      <a:pt x="36" y="463"/>
                    </a:lnTo>
                    <a:lnTo>
                      <a:pt x="53" y="400"/>
                    </a:lnTo>
                    <a:lnTo>
                      <a:pt x="72" y="451"/>
                    </a:lnTo>
                    <a:lnTo>
                      <a:pt x="103" y="497"/>
                    </a:lnTo>
                    <a:lnTo>
                      <a:pt x="130" y="509"/>
                    </a:lnTo>
                    <a:lnTo>
                      <a:pt x="89" y="446"/>
                    </a:lnTo>
                    <a:lnTo>
                      <a:pt x="69" y="407"/>
                    </a:lnTo>
                    <a:lnTo>
                      <a:pt x="60" y="363"/>
                    </a:lnTo>
                    <a:lnTo>
                      <a:pt x="65" y="287"/>
                    </a:lnTo>
                    <a:lnTo>
                      <a:pt x="74" y="192"/>
                    </a:lnTo>
                    <a:lnTo>
                      <a:pt x="87" y="131"/>
                    </a:lnTo>
                    <a:lnTo>
                      <a:pt x="105" y="94"/>
                    </a:lnTo>
                    <a:lnTo>
                      <a:pt x="132" y="39"/>
                    </a:lnTo>
                    <a:lnTo>
                      <a:pt x="173" y="17"/>
                    </a:lnTo>
                    <a:lnTo>
                      <a:pt x="232" y="0"/>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grpSp>
        <p:grpSp>
          <p:nvGrpSpPr>
            <p:cNvPr id="90154" name="Group 1058"/>
            <p:cNvGrpSpPr>
              <a:grpSpLocks/>
            </p:cNvGrpSpPr>
            <p:nvPr/>
          </p:nvGrpSpPr>
          <p:grpSpPr bwMode="auto">
            <a:xfrm>
              <a:off x="3515" y="1347"/>
              <a:ext cx="415" cy="680"/>
              <a:chOff x="3515" y="1347"/>
              <a:chExt cx="415" cy="680"/>
            </a:xfrm>
          </p:grpSpPr>
          <p:sp>
            <p:nvSpPr>
              <p:cNvPr id="90155" name="Freeform 1059"/>
              <p:cNvSpPr>
                <a:spLocks/>
              </p:cNvSpPr>
              <p:nvPr/>
            </p:nvSpPr>
            <p:spPr bwMode="auto">
              <a:xfrm>
                <a:off x="3568" y="1815"/>
                <a:ext cx="277" cy="212"/>
              </a:xfrm>
              <a:custGeom>
                <a:avLst/>
                <a:gdLst>
                  <a:gd name="T0" fmla="*/ 5 w 277"/>
                  <a:gd name="T1" fmla="*/ 74 h 212"/>
                  <a:gd name="T2" fmla="*/ 15 w 277"/>
                  <a:gd name="T3" fmla="*/ 150 h 212"/>
                  <a:gd name="T4" fmla="*/ 26 w 277"/>
                  <a:gd name="T5" fmla="*/ 169 h 212"/>
                  <a:gd name="T6" fmla="*/ 56 w 277"/>
                  <a:gd name="T7" fmla="*/ 189 h 212"/>
                  <a:gd name="T8" fmla="*/ 93 w 277"/>
                  <a:gd name="T9" fmla="*/ 205 h 212"/>
                  <a:gd name="T10" fmla="*/ 127 w 277"/>
                  <a:gd name="T11" fmla="*/ 211 h 212"/>
                  <a:gd name="T12" fmla="*/ 174 w 277"/>
                  <a:gd name="T13" fmla="*/ 195 h 212"/>
                  <a:gd name="T14" fmla="*/ 216 w 277"/>
                  <a:gd name="T15" fmla="*/ 172 h 212"/>
                  <a:gd name="T16" fmla="*/ 252 w 277"/>
                  <a:gd name="T17" fmla="*/ 146 h 212"/>
                  <a:gd name="T18" fmla="*/ 276 w 277"/>
                  <a:gd name="T19" fmla="*/ 113 h 212"/>
                  <a:gd name="T20" fmla="*/ 269 w 277"/>
                  <a:gd name="T21" fmla="*/ 98 h 212"/>
                  <a:gd name="T22" fmla="*/ 269 w 277"/>
                  <a:gd name="T23" fmla="*/ 5 h 212"/>
                  <a:gd name="T24" fmla="*/ 0 w 277"/>
                  <a:gd name="T25" fmla="*/ 0 h 212"/>
                  <a:gd name="T26" fmla="*/ 5 w 277"/>
                  <a:gd name="T27" fmla="*/ 74 h 2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77" h="212">
                    <a:moveTo>
                      <a:pt x="5" y="74"/>
                    </a:moveTo>
                    <a:lnTo>
                      <a:pt x="15" y="150"/>
                    </a:lnTo>
                    <a:lnTo>
                      <a:pt x="26" y="169"/>
                    </a:lnTo>
                    <a:lnTo>
                      <a:pt x="56" y="189"/>
                    </a:lnTo>
                    <a:lnTo>
                      <a:pt x="93" y="205"/>
                    </a:lnTo>
                    <a:lnTo>
                      <a:pt x="127" y="211"/>
                    </a:lnTo>
                    <a:lnTo>
                      <a:pt x="174" y="195"/>
                    </a:lnTo>
                    <a:lnTo>
                      <a:pt x="216" y="172"/>
                    </a:lnTo>
                    <a:lnTo>
                      <a:pt x="252" y="146"/>
                    </a:lnTo>
                    <a:lnTo>
                      <a:pt x="276" y="113"/>
                    </a:lnTo>
                    <a:lnTo>
                      <a:pt x="269" y="98"/>
                    </a:lnTo>
                    <a:lnTo>
                      <a:pt x="269" y="5"/>
                    </a:lnTo>
                    <a:lnTo>
                      <a:pt x="0" y="0"/>
                    </a:lnTo>
                    <a:lnTo>
                      <a:pt x="5" y="74"/>
                    </a:lnTo>
                  </a:path>
                </a:pathLst>
              </a:custGeom>
              <a:solidFill>
                <a:srgbClr val="FFC080"/>
              </a:solidFill>
              <a:ln w="12700" cap="rnd" cmpd="sng">
                <a:solidFill>
                  <a:srgbClr val="712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56" name="Freeform 1060"/>
              <p:cNvSpPr>
                <a:spLocks/>
              </p:cNvSpPr>
              <p:nvPr/>
            </p:nvSpPr>
            <p:spPr bwMode="auto">
              <a:xfrm>
                <a:off x="3515" y="1364"/>
                <a:ext cx="411" cy="606"/>
              </a:xfrm>
              <a:custGeom>
                <a:avLst/>
                <a:gdLst>
                  <a:gd name="T0" fmla="*/ 87 w 411"/>
                  <a:gd name="T1" fmla="*/ 534 h 606"/>
                  <a:gd name="T2" fmla="*/ 110 w 411"/>
                  <a:gd name="T3" fmla="*/ 557 h 606"/>
                  <a:gd name="T4" fmla="*/ 151 w 411"/>
                  <a:gd name="T5" fmla="*/ 593 h 606"/>
                  <a:gd name="T6" fmla="*/ 179 w 411"/>
                  <a:gd name="T7" fmla="*/ 605 h 606"/>
                  <a:gd name="T8" fmla="*/ 204 w 411"/>
                  <a:gd name="T9" fmla="*/ 605 h 606"/>
                  <a:gd name="T10" fmla="*/ 228 w 411"/>
                  <a:gd name="T11" fmla="*/ 603 h 606"/>
                  <a:gd name="T12" fmla="*/ 250 w 411"/>
                  <a:gd name="T13" fmla="*/ 596 h 606"/>
                  <a:gd name="T14" fmla="*/ 274 w 411"/>
                  <a:gd name="T15" fmla="*/ 577 h 606"/>
                  <a:gd name="T16" fmla="*/ 322 w 411"/>
                  <a:gd name="T17" fmla="*/ 530 h 606"/>
                  <a:gd name="T18" fmla="*/ 343 w 411"/>
                  <a:gd name="T19" fmla="*/ 484 h 606"/>
                  <a:gd name="T20" fmla="*/ 355 w 411"/>
                  <a:gd name="T21" fmla="*/ 442 h 606"/>
                  <a:gd name="T22" fmla="*/ 367 w 411"/>
                  <a:gd name="T23" fmla="*/ 402 h 606"/>
                  <a:gd name="T24" fmla="*/ 386 w 411"/>
                  <a:gd name="T25" fmla="*/ 383 h 606"/>
                  <a:gd name="T26" fmla="*/ 399 w 411"/>
                  <a:gd name="T27" fmla="*/ 342 h 606"/>
                  <a:gd name="T28" fmla="*/ 404 w 411"/>
                  <a:gd name="T29" fmla="*/ 307 h 606"/>
                  <a:gd name="T30" fmla="*/ 401 w 411"/>
                  <a:gd name="T31" fmla="*/ 275 h 606"/>
                  <a:gd name="T32" fmla="*/ 396 w 411"/>
                  <a:gd name="T33" fmla="*/ 260 h 606"/>
                  <a:gd name="T34" fmla="*/ 407 w 411"/>
                  <a:gd name="T35" fmla="*/ 218 h 606"/>
                  <a:gd name="T36" fmla="*/ 410 w 411"/>
                  <a:gd name="T37" fmla="*/ 139 h 606"/>
                  <a:gd name="T38" fmla="*/ 396 w 411"/>
                  <a:gd name="T39" fmla="*/ 97 h 606"/>
                  <a:gd name="T40" fmla="*/ 376 w 411"/>
                  <a:gd name="T41" fmla="*/ 54 h 606"/>
                  <a:gd name="T42" fmla="*/ 349 w 411"/>
                  <a:gd name="T43" fmla="*/ 34 h 606"/>
                  <a:gd name="T44" fmla="*/ 310 w 411"/>
                  <a:gd name="T45" fmla="*/ 19 h 606"/>
                  <a:gd name="T46" fmla="*/ 273 w 411"/>
                  <a:gd name="T47" fmla="*/ 5 h 606"/>
                  <a:gd name="T48" fmla="*/ 234 w 411"/>
                  <a:gd name="T49" fmla="*/ 0 h 606"/>
                  <a:gd name="T50" fmla="*/ 185 w 411"/>
                  <a:gd name="T51" fmla="*/ 0 h 606"/>
                  <a:gd name="T52" fmla="*/ 140 w 411"/>
                  <a:gd name="T53" fmla="*/ 7 h 606"/>
                  <a:gd name="T54" fmla="*/ 103 w 411"/>
                  <a:gd name="T55" fmla="*/ 20 h 606"/>
                  <a:gd name="T56" fmla="*/ 58 w 411"/>
                  <a:gd name="T57" fmla="*/ 42 h 606"/>
                  <a:gd name="T58" fmla="*/ 26 w 411"/>
                  <a:gd name="T59" fmla="*/ 108 h 606"/>
                  <a:gd name="T60" fmla="*/ 20 w 411"/>
                  <a:gd name="T61" fmla="*/ 191 h 606"/>
                  <a:gd name="T62" fmla="*/ 23 w 411"/>
                  <a:gd name="T63" fmla="*/ 260 h 606"/>
                  <a:gd name="T64" fmla="*/ 2 w 411"/>
                  <a:gd name="T65" fmla="*/ 275 h 606"/>
                  <a:gd name="T66" fmla="*/ 0 w 411"/>
                  <a:gd name="T67" fmla="*/ 320 h 606"/>
                  <a:gd name="T68" fmla="*/ 10 w 411"/>
                  <a:gd name="T69" fmla="*/ 361 h 606"/>
                  <a:gd name="T70" fmla="*/ 29 w 411"/>
                  <a:gd name="T71" fmla="*/ 371 h 606"/>
                  <a:gd name="T72" fmla="*/ 32 w 411"/>
                  <a:gd name="T73" fmla="*/ 403 h 606"/>
                  <a:gd name="T74" fmla="*/ 36 w 411"/>
                  <a:gd name="T75" fmla="*/ 447 h 606"/>
                  <a:gd name="T76" fmla="*/ 51 w 411"/>
                  <a:gd name="T77" fmla="*/ 474 h 606"/>
                  <a:gd name="T78" fmla="*/ 87 w 411"/>
                  <a:gd name="T79" fmla="*/ 534 h 60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411" h="606">
                    <a:moveTo>
                      <a:pt x="87" y="534"/>
                    </a:moveTo>
                    <a:lnTo>
                      <a:pt x="110" y="557"/>
                    </a:lnTo>
                    <a:lnTo>
                      <a:pt x="151" y="593"/>
                    </a:lnTo>
                    <a:lnTo>
                      <a:pt x="179" y="605"/>
                    </a:lnTo>
                    <a:lnTo>
                      <a:pt x="204" y="605"/>
                    </a:lnTo>
                    <a:lnTo>
                      <a:pt x="228" y="603"/>
                    </a:lnTo>
                    <a:lnTo>
                      <a:pt x="250" y="596"/>
                    </a:lnTo>
                    <a:lnTo>
                      <a:pt x="274" y="577"/>
                    </a:lnTo>
                    <a:lnTo>
                      <a:pt x="322" y="530"/>
                    </a:lnTo>
                    <a:lnTo>
                      <a:pt x="343" y="484"/>
                    </a:lnTo>
                    <a:lnTo>
                      <a:pt x="355" y="442"/>
                    </a:lnTo>
                    <a:lnTo>
                      <a:pt x="367" y="402"/>
                    </a:lnTo>
                    <a:lnTo>
                      <a:pt x="386" y="383"/>
                    </a:lnTo>
                    <a:lnTo>
                      <a:pt x="399" y="342"/>
                    </a:lnTo>
                    <a:lnTo>
                      <a:pt x="404" y="307"/>
                    </a:lnTo>
                    <a:lnTo>
                      <a:pt x="401" y="275"/>
                    </a:lnTo>
                    <a:lnTo>
                      <a:pt x="396" y="260"/>
                    </a:lnTo>
                    <a:lnTo>
                      <a:pt x="407" y="218"/>
                    </a:lnTo>
                    <a:lnTo>
                      <a:pt x="410" y="139"/>
                    </a:lnTo>
                    <a:lnTo>
                      <a:pt x="396" y="97"/>
                    </a:lnTo>
                    <a:lnTo>
                      <a:pt x="376" y="54"/>
                    </a:lnTo>
                    <a:lnTo>
                      <a:pt x="349" y="34"/>
                    </a:lnTo>
                    <a:lnTo>
                      <a:pt x="310" y="19"/>
                    </a:lnTo>
                    <a:lnTo>
                      <a:pt x="273" y="5"/>
                    </a:lnTo>
                    <a:lnTo>
                      <a:pt x="234" y="0"/>
                    </a:lnTo>
                    <a:lnTo>
                      <a:pt x="185" y="0"/>
                    </a:lnTo>
                    <a:lnTo>
                      <a:pt x="140" y="7"/>
                    </a:lnTo>
                    <a:lnTo>
                      <a:pt x="103" y="20"/>
                    </a:lnTo>
                    <a:lnTo>
                      <a:pt x="58" y="42"/>
                    </a:lnTo>
                    <a:lnTo>
                      <a:pt x="26" y="108"/>
                    </a:lnTo>
                    <a:lnTo>
                      <a:pt x="20" y="191"/>
                    </a:lnTo>
                    <a:lnTo>
                      <a:pt x="23" y="260"/>
                    </a:lnTo>
                    <a:lnTo>
                      <a:pt x="2" y="275"/>
                    </a:lnTo>
                    <a:lnTo>
                      <a:pt x="0" y="320"/>
                    </a:lnTo>
                    <a:lnTo>
                      <a:pt x="10" y="361"/>
                    </a:lnTo>
                    <a:lnTo>
                      <a:pt x="29" y="371"/>
                    </a:lnTo>
                    <a:lnTo>
                      <a:pt x="32" y="403"/>
                    </a:lnTo>
                    <a:lnTo>
                      <a:pt x="36" y="447"/>
                    </a:lnTo>
                    <a:lnTo>
                      <a:pt x="51" y="474"/>
                    </a:lnTo>
                    <a:lnTo>
                      <a:pt x="87" y="534"/>
                    </a:lnTo>
                  </a:path>
                </a:pathLst>
              </a:custGeom>
              <a:solidFill>
                <a:srgbClr val="FFC080"/>
              </a:solidFill>
              <a:ln w="12700" cap="rnd" cmpd="sng">
                <a:solidFill>
                  <a:srgbClr val="712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57" name="Freeform 1061"/>
              <p:cNvSpPr>
                <a:spLocks/>
              </p:cNvSpPr>
              <p:nvPr/>
            </p:nvSpPr>
            <p:spPr bwMode="auto">
              <a:xfrm>
                <a:off x="3527" y="1655"/>
                <a:ext cx="23" cy="62"/>
              </a:xfrm>
              <a:custGeom>
                <a:avLst/>
                <a:gdLst>
                  <a:gd name="T0" fmla="*/ 0 w 23"/>
                  <a:gd name="T1" fmla="*/ 0 h 62"/>
                  <a:gd name="T2" fmla="*/ 13 w 23"/>
                  <a:gd name="T3" fmla="*/ 11 h 62"/>
                  <a:gd name="T4" fmla="*/ 13 w 23"/>
                  <a:gd name="T5" fmla="*/ 21 h 62"/>
                  <a:gd name="T6" fmla="*/ 8 w 23"/>
                  <a:gd name="T7" fmla="*/ 27 h 62"/>
                  <a:gd name="T8" fmla="*/ 12 w 23"/>
                  <a:gd name="T9" fmla="*/ 49 h 62"/>
                  <a:gd name="T10" fmla="*/ 22 w 23"/>
                  <a:gd name="T11" fmla="*/ 61 h 62"/>
                  <a:gd name="T12" fmla="*/ 8 w 23"/>
                  <a:gd name="T13" fmla="*/ 56 h 62"/>
                  <a:gd name="T14" fmla="*/ 1 w 23"/>
                  <a:gd name="T15" fmla="*/ 38 h 62"/>
                  <a:gd name="T16" fmla="*/ 0 w 23"/>
                  <a:gd name="T17" fmla="*/ 0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 h="62">
                    <a:moveTo>
                      <a:pt x="0" y="0"/>
                    </a:moveTo>
                    <a:lnTo>
                      <a:pt x="13" y="11"/>
                    </a:lnTo>
                    <a:lnTo>
                      <a:pt x="13" y="21"/>
                    </a:lnTo>
                    <a:lnTo>
                      <a:pt x="8" y="27"/>
                    </a:lnTo>
                    <a:lnTo>
                      <a:pt x="12" y="49"/>
                    </a:lnTo>
                    <a:lnTo>
                      <a:pt x="22" y="61"/>
                    </a:lnTo>
                    <a:lnTo>
                      <a:pt x="8" y="56"/>
                    </a:lnTo>
                    <a:lnTo>
                      <a:pt x="1" y="38"/>
                    </a:lnTo>
                    <a:lnTo>
                      <a:pt x="0"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58" name="Freeform 1062"/>
              <p:cNvSpPr>
                <a:spLocks/>
              </p:cNvSpPr>
              <p:nvPr/>
            </p:nvSpPr>
            <p:spPr bwMode="auto">
              <a:xfrm>
                <a:off x="3883" y="1665"/>
                <a:ext cx="19" cy="71"/>
              </a:xfrm>
              <a:custGeom>
                <a:avLst/>
                <a:gdLst>
                  <a:gd name="T0" fmla="*/ 18 w 19"/>
                  <a:gd name="T1" fmla="*/ 0 h 71"/>
                  <a:gd name="T2" fmla="*/ 9 w 19"/>
                  <a:gd name="T3" fmla="*/ 11 h 71"/>
                  <a:gd name="T4" fmla="*/ 11 w 19"/>
                  <a:gd name="T5" fmla="*/ 27 h 71"/>
                  <a:gd name="T6" fmla="*/ 13 w 19"/>
                  <a:gd name="T7" fmla="*/ 41 h 71"/>
                  <a:gd name="T8" fmla="*/ 6 w 19"/>
                  <a:gd name="T9" fmla="*/ 61 h 71"/>
                  <a:gd name="T10" fmla="*/ 0 w 19"/>
                  <a:gd name="T11" fmla="*/ 70 h 71"/>
                  <a:gd name="T12" fmla="*/ 9 w 19"/>
                  <a:gd name="T13" fmla="*/ 64 h 71"/>
                  <a:gd name="T14" fmla="*/ 16 w 19"/>
                  <a:gd name="T15" fmla="*/ 39 h 71"/>
                  <a:gd name="T16" fmla="*/ 14 w 19"/>
                  <a:gd name="T17" fmla="*/ 18 h 71"/>
                  <a:gd name="T18" fmla="*/ 18 w 19"/>
                  <a:gd name="T19" fmla="*/ 0 h 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 h="71">
                    <a:moveTo>
                      <a:pt x="18" y="0"/>
                    </a:moveTo>
                    <a:lnTo>
                      <a:pt x="9" y="11"/>
                    </a:lnTo>
                    <a:lnTo>
                      <a:pt x="11" y="27"/>
                    </a:lnTo>
                    <a:lnTo>
                      <a:pt x="13" y="41"/>
                    </a:lnTo>
                    <a:lnTo>
                      <a:pt x="6" y="61"/>
                    </a:lnTo>
                    <a:lnTo>
                      <a:pt x="0" y="70"/>
                    </a:lnTo>
                    <a:lnTo>
                      <a:pt x="9" y="64"/>
                    </a:lnTo>
                    <a:lnTo>
                      <a:pt x="16" y="39"/>
                    </a:lnTo>
                    <a:lnTo>
                      <a:pt x="14" y="18"/>
                    </a:lnTo>
                    <a:lnTo>
                      <a:pt x="18"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59" name="Freeform 1063"/>
              <p:cNvSpPr>
                <a:spLocks/>
              </p:cNvSpPr>
              <p:nvPr/>
            </p:nvSpPr>
            <p:spPr bwMode="auto">
              <a:xfrm>
                <a:off x="3601" y="1645"/>
                <a:ext cx="80" cy="32"/>
              </a:xfrm>
              <a:custGeom>
                <a:avLst/>
                <a:gdLst>
                  <a:gd name="T0" fmla="*/ 7 w 80"/>
                  <a:gd name="T1" fmla="*/ 3 h 32"/>
                  <a:gd name="T2" fmla="*/ 32 w 80"/>
                  <a:gd name="T3" fmla="*/ 0 h 32"/>
                  <a:gd name="T4" fmla="*/ 57 w 80"/>
                  <a:gd name="T5" fmla="*/ 7 h 32"/>
                  <a:gd name="T6" fmla="*/ 79 w 80"/>
                  <a:gd name="T7" fmla="*/ 13 h 32"/>
                  <a:gd name="T8" fmla="*/ 66 w 80"/>
                  <a:gd name="T9" fmla="*/ 18 h 32"/>
                  <a:gd name="T10" fmla="*/ 61 w 80"/>
                  <a:gd name="T11" fmla="*/ 27 h 32"/>
                  <a:gd name="T12" fmla="*/ 46 w 80"/>
                  <a:gd name="T13" fmla="*/ 31 h 32"/>
                  <a:gd name="T14" fmla="*/ 25 w 80"/>
                  <a:gd name="T15" fmla="*/ 29 h 32"/>
                  <a:gd name="T16" fmla="*/ 16 w 80"/>
                  <a:gd name="T17" fmla="*/ 18 h 32"/>
                  <a:gd name="T18" fmla="*/ 0 w 80"/>
                  <a:gd name="T19" fmla="*/ 13 h 32"/>
                  <a:gd name="T20" fmla="*/ 7 w 80"/>
                  <a:gd name="T21" fmla="*/ 3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 h="32">
                    <a:moveTo>
                      <a:pt x="7" y="3"/>
                    </a:moveTo>
                    <a:lnTo>
                      <a:pt x="32" y="0"/>
                    </a:lnTo>
                    <a:lnTo>
                      <a:pt x="57" y="7"/>
                    </a:lnTo>
                    <a:lnTo>
                      <a:pt x="79" y="13"/>
                    </a:lnTo>
                    <a:lnTo>
                      <a:pt x="66" y="18"/>
                    </a:lnTo>
                    <a:lnTo>
                      <a:pt x="61" y="27"/>
                    </a:lnTo>
                    <a:lnTo>
                      <a:pt x="46" y="31"/>
                    </a:lnTo>
                    <a:lnTo>
                      <a:pt x="25" y="29"/>
                    </a:lnTo>
                    <a:lnTo>
                      <a:pt x="16" y="18"/>
                    </a:lnTo>
                    <a:lnTo>
                      <a:pt x="0" y="13"/>
                    </a:lnTo>
                    <a:lnTo>
                      <a:pt x="7" y="3"/>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60" name="Freeform 1064"/>
              <p:cNvSpPr>
                <a:spLocks/>
              </p:cNvSpPr>
              <p:nvPr/>
            </p:nvSpPr>
            <p:spPr bwMode="auto">
              <a:xfrm>
                <a:off x="3766" y="1656"/>
                <a:ext cx="78" cy="49"/>
              </a:xfrm>
              <a:custGeom>
                <a:avLst/>
                <a:gdLst>
                  <a:gd name="T0" fmla="*/ 0 w 78"/>
                  <a:gd name="T1" fmla="*/ 11 h 49"/>
                  <a:gd name="T2" fmla="*/ 12 w 78"/>
                  <a:gd name="T3" fmla="*/ 2 h 49"/>
                  <a:gd name="T4" fmla="*/ 38 w 78"/>
                  <a:gd name="T5" fmla="*/ 0 h 49"/>
                  <a:gd name="T6" fmla="*/ 59 w 78"/>
                  <a:gd name="T7" fmla="*/ 3 h 49"/>
                  <a:gd name="T8" fmla="*/ 77 w 78"/>
                  <a:gd name="T9" fmla="*/ 13 h 49"/>
                  <a:gd name="T10" fmla="*/ 62 w 78"/>
                  <a:gd name="T11" fmla="*/ 13 h 49"/>
                  <a:gd name="T12" fmla="*/ 58 w 78"/>
                  <a:gd name="T13" fmla="*/ 27 h 49"/>
                  <a:gd name="T14" fmla="*/ 43 w 78"/>
                  <a:gd name="T15" fmla="*/ 33 h 49"/>
                  <a:gd name="T16" fmla="*/ 9 w 78"/>
                  <a:gd name="T17" fmla="*/ 25 h 49"/>
                  <a:gd name="T18" fmla="*/ 7 w 78"/>
                  <a:gd name="T19" fmla="*/ 35 h 49"/>
                  <a:gd name="T20" fmla="*/ 14 w 78"/>
                  <a:gd name="T21" fmla="*/ 48 h 49"/>
                  <a:gd name="T22" fmla="*/ 0 w 78"/>
                  <a:gd name="T23" fmla="*/ 31 h 49"/>
                  <a:gd name="T24" fmla="*/ 0 w 78"/>
                  <a:gd name="T25" fmla="*/ 22 h 49"/>
                  <a:gd name="T26" fmla="*/ 0 w 78"/>
                  <a:gd name="T27" fmla="*/ 11 h 4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8" h="49">
                    <a:moveTo>
                      <a:pt x="0" y="11"/>
                    </a:moveTo>
                    <a:lnTo>
                      <a:pt x="12" y="2"/>
                    </a:lnTo>
                    <a:lnTo>
                      <a:pt x="38" y="0"/>
                    </a:lnTo>
                    <a:lnTo>
                      <a:pt x="59" y="3"/>
                    </a:lnTo>
                    <a:lnTo>
                      <a:pt x="77" y="13"/>
                    </a:lnTo>
                    <a:lnTo>
                      <a:pt x="62" y="13"/>
                    </a:lnTo>
                    <a:lnTo>
                      <a:pt x="58" y="27"/>
                    </a:lnTo>
                    <a:lnTo>
                      <a:pt x="43" y="33"/>
                    </a:lnTo>
                    <a:lnTo>
                      <a:pt x="9" y="25"/>
                    </a:lnTo>
                    <a:lnTo>
                      <a:pt x="7" y="35"/>
                    </a:lnTo>
                    <a:lnTo>
                      <a:pt x="14" y="48"/>
                    </a:lnTo>
                    <a:lnTo>
                      <a:pt x="0" y="31"/>
                    </a:lnTo>
                    <a:lnTo>
                      <a:pt x="0" y="22"/>
                    </a:lnTo>
                    <a:lnTo>
                      <a:pt x="0" y="11"/>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61" name="Freeform 1065"/>
              <p:cNvSpPr>
                <a:spLocks/>
              </p:cNvSpPr>
              <p:nvPr/>
            </p:nvSpPr>
            <p:spPr bwMode="auto">
              <a:xfrm>
                <a:off x="3669" y="1769"/>
                <a:ext cx="94" cy="49"/>
              </a:xfrm>
              <a:custGeom>
                <a:avLst/>
                <a:gdLst>
                  <a:gd name="T0" fmla="*/ 58 w 94"/>
                  <a:gd name="T1" fmla="*/ 38 h 49"/>
                  <a:gd name="T2" fmla="*/ 42 w 94"/>
                  <a:gd name="T3" fmla="*/ 37 h 49"/>
                  <a:gd name="T4" fmla="*/ 26 w 94"/>
                  <a:gd name="T5" fmla="*/ 31 h 49"/>
                  <a:gd name="T6" fmla="*/ 19 w 94"/>
                  <a:gd name="T7" fmla="*/ 22 h 49"/>
                  <a:gd name="T8" fmla="*/ 9 w 94"/>
                  <a:gd name="T9" fmla="*/ 17 h 49"/>
                  <a:gd name="T10" fmla="*/ 6 w 94"/>
                  <a:gd name="T11" fmla="*/ 9 h 49"/>
                  <a:gd name="T12" fmla="*/ 9 w 94"/>
                  <a:gd name="T13" fmla="*/ 0 h 49"/>
                  <a:gd name="T14" fmla="*/ 0 w 94"/>
                  <a:gd name="T15" fmla="*/ 6 h 49"/>
                  <a:gd name="T16" fmla="*/ 1 w 94"/>
                  <a:gd name="T17" fmla="*/ 20 h 49"/>
                  <a:gd name="T18" fmla="*/ 8 w 94"/>
                  <a:gd name="T19" fmla="*/ 24 h 49"/>
                  <a:gd name="T20" fmla="*/ 16 w 94"/>
                  <a:gd name="T21" fmla="*/ 31 h 49"/>
                  <a:gd name="T22" fmla="*/ 28 w 94"/>
                  <a:gd name="T23" fmla="*/ 43 h 49"/>
                  <a:gd name="T24" fmla="*/ 44 w 94"/>
                  <a:gd name="T25" fmla="*/ 48 h 49"/>
                  <a:gd name="T26" fmla="*/ 61 w 94"/>
                  <a:gd name="T27" fmla="*/ 48 h 49"/>
                  <a:gd name="T28" fmla="*/ 74 w 94"/>
                  <a:gd name="T29" fmla="*/ 42 h 49"/>
                  <a:gd name="T30" fmla="*/ 85 w 94"/>
                  <a:gd name="T31" fmla="*/ 31 h 49"/>
                  <a:gd name="T32" fmla="*/ 92 w 94"/>
                  <a:gd name="T33" fmla="*/ 22 h 49"/>
                  <a:gd name="T34" fmla="*/ 93 w 94"/>
                  <a:gd name="T35" fmla="*/ 12 h 49"/>
                  <a:gd name="T36" fmla="*/ 86 w 94"/>
                  <a:gd name="T37" fmla="*/ 4 h 49"/>
                  <a:gd name="T38" fmla="*/ 83 w 94"/>
                  <a:gd name="T39" fmla="*/ 26 h 49"/>
                  <a:gd name="T40" fmla="*/ 76 w 94"/>
                  <a:gd name="T41" fmla="*/ 33 h 49"/>
                  <a:gd name="T42" fmla="*/ 58 w 94"/>
                  <a:gd name="T43" fmla="*/ 38 h 4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 h="49">
                    <a:moveTo>
                      <a:pt x="58" y="38"/>
                    </a:moveTo>
                    <a:lnTo>
                      <a:pt x="42" y="37"/>
                    </a:lnTo>
                    <a:lnTo>
                      <a:pt x="26" y="31"/>
                    </a:lnTo>
                    <a:lnTo>
                      <a:pt x="19" y="22"/>
                    </a:lnTo>
                    <a:lnTo>
                      <a:pt x="9" y="17"/>
                    </a:lnTo>
                    <a:lnTo>
                      <a:pt x="6" y="9"/>
                    </a:lnTo>
                    <a:lnTo>
                      <a:pt x="9" y="0"/>
                    </a:lnTo>
                    <a:lnTo>
                      <a:pt x="0" y="6"/>
                    </a:lnTo>
                    <a:lnTo>
                      <a:pt x="1" y="20"/>
                    </a:lnTo>
                    <a:lnTo>
                      <a:pt x="8" y="24"/>
                    </a:lnTo>
                    <a:lnTo>
                      <a:pt x="16" y="31"/>
                    </a:lnTo>
                    <a:lnTo>
                      <a:pt x="28" y="43"/>
                    </a:lnTo>
                    <a:lnTo>
                      <a:pt x="44" y="48"/>
                    </a:lnTo>
                    <a:lnTo>
                      <a:pt x="61" y="48"/>
                    </a:lnTo>
                    <a:lnTo>
                      <a:pt x="74" y="42"/>
                    </a:lnTo>
                    <a:lnTo>
                      <a:pt x="85" y="31"/>
                    </a:lnTo>
                    <a:lnTo>
                      <a:pt x="92" y="22"/>
                    </a:lnTo>
                    <a:lnTo>
                      <a:pt x="93" y="12"/>
                    </a:lnTo>
                    <a:lnTo>
                      <a:pt x="86" y="4"/>
                    </a:lnTo>
                    <a:lnTo>
                      <a:pt x="83" y="26"/>
                    </a:lnTo>
                    <a:lnTo>
                      <a:pt x="76" y="33"/>
                    </a:lnTo>
                    <a:lnTo>
                      <a:pt x="58" y="38"/>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62" name="Freeform 1066"/>
              <p:cNvSpPr>
                <a:spLocks/>
              </p:cNvSpPr>
              <p:nvPr/>
            </p:nvSpPr>
            <p:spPr bwMode="auto">
              <a:xfrm>
                <a:off x="3629" y="1770"/>
                <a:ext cx="27" cy="71"/>
              </a:xfrm>
              <a:custGeom>
                <a:avLst/>
                <a:gdLst>
                  <a:gd name="T0" fmla="*/ 26 w 27"/>
                  <a:gd name="T1" fmla="*/ 0 h 71"/>
                  <a:gd name="T2" fmla="*/ 12 w 27"/>
                  <a:gd name="T3" fmla="*/ 11 h 71"/>
                  <a:gd name="T4" fmla="*/ 7 w 27"/>
                  <a:gd name="T5" fmla="*/ 26 h 71"/>
                  <a:gd name="T6" fmla="*/ 3 w 27"/>
                  <a:gd name="T7" fmla="*/ 48 h 71"/>
                  <a:gd name="T8" fmla="*/ 0 w 27"/>
                  <a:gd name="T9" fmla="*/ 70 h 71"/>
                  <a:gd name="T10" fmla="*/ 0 w 27"/>
                  <a:gd name="T11" fmla="*/ 44 h 71"/>
                  <a:gd name="T12" fmla="*/ 3 w 27"/>
                  <a:gd name="T13" fmla="*/ 18 h 71"/>
                  <a:gd name="T14" fmla="*/ 8 w 27"/>
                  <a:gd name="T15" fmla="*/ 9 h 71"/>
                  <a:gd name="T16" fmla="*/ 26 w 27"/>
                  <a:gd name="T17" fmla="*/ 0 h 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 h="71">
                    <a:moveTo>
                      <a:pt x="26" y="0"/>
                    </a:moveTo>
                    <a:lnTo>
                      <a:pt x="12" y="11"/>
                    </a:lnTo>
                    <a:lnTo>
                      <a:pt x="7" y="26"/>
                    </a:lnTo>
                    <a:lnTo>
                      <a:pt x="3" y="48"/>
                    </a:lnTo>
                    <a:lnTo>
                      <a:pt x="0" y="70"/>
                    </a:lnTo>
                    <a:lnTo>
                      <a:pt x="0" y="44"/>
                    </a:lnTo>
                    <a:lnTo>
                      <a:pt x="3" y="18"/>
                    </a:lnTo>
                    <a:lnTo>
                      <a:pt x="8" y="9"/>
                    </a:lnTo>
                    <a:lnTo>
                      <a:pt x="26"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63" name="Freeform 1067"/>
              <p:cNvSpPr>
                <a:spLocks/>
              </p:cNvSpPr>
              <p:nvPr/>
            </p:nvSpPr>
            <p:spPr bwMode="auto">
              <a:xfrm>
                <a:off x="3779" y="1780"/>
                <a:ext cx="16" cy="63"/>
              </a:xfrm>
              <a:custGeom>
                <a:avLst/>
                <a:gdLst>
                  <a:gd name="T0" fmla="*/ 0 w 16"/>
                  <a:gd name="T1" fmla="*/ 0 h 63"/>
                  <a:gd name="T2" fmla="*/ 5 w 16"/>
                  <a:gd name="T3" fmla="*/ 13 h 63"/>
                  <a:gd name="T4" fmla="*/ 9 w 16"/>
                  <a:gd name="T5" fmla="*/ 34 h 63"/>
                  <a:gd name="T6" fmla="*/ 9 w 16"/>
                  <a:gd name="T7" fmla="*/ 47 h 63"/>
                  <a:gd name="T8" fmla="*/ 6 w 16"/>
                  <a:gd name="T9" fmla="*/ 62 h 63"/>
                  <a:gd name="T10" fmla="*/ 15 w 16"/>
                  <a:gd name="T11" fmla="*/ 35 h 63"/>
                  <a:gd name="T12" fmla="*/ 14 w 16"/>
                  <a:gd name="T13" fmla="*/ 14 h 63"/>
                  <a:gd name="T14" fmla="*/ 0 w 16"/>
                  <a:gd name="T15" fmla="*/ 0 h 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 h="63">
                    <a:moveTo>
                      <a:pt x="0" y="0"/>
                    </a:moveTo>
                    <a:lnTo>
                      <a:pt x="5" y="13"/>
                    </a:lnTo>
                    <a:lnTo>
                      <a:pt x="9" y="34"/>
                    </a:lnTo>
                    <a:lnTo>
                      <a:pt x="9" y="47"/>
                    </a:lnTo>
                    <a:lnTo>
                      <a:pt x="6" y="62"/>
                    </a:lnTo>
                    <a:lnTo>
                      <a:pt x="15" y="35"/>
                    </a:lnTo>
                    <a:lnTo>
                      <a:pt x="14" y="14"/>
                    </a:lnTo>
                    <a:lnTo>
                      <a:pt x="0"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64" name="Freeform 1068"/>
              <p:cNvSpPr>
                <a:spLocks/>
              </p:cNvSpPr>
              <p:nvPr/>
            </p:nvSpPr>
            <p:spPr bwMode="auto">
              <a:xfrm>
                <a:off x="3650" y="1847"/>
                <a:ext cx="131" cy="29"/>
              </a:xfrm>
              <a:custGeom>
                <a:avLst/>
                <a:gdLst>
                  <a:gd name="T0" fmla="*/ 0 w 131"/>
                  <a:gd name="T1" fmla="*/ 0 h 29"/>
                  <a:gd name="T2" fmla="*/ 19 w 131"/>
                  <a:gd name="T3" fmla="*/ 12 h 29"/>
                  <a:gd name="T4" fmla="*/ 44 w 131"/>
                  <a:gd name="T5" fmla="*/ 18 h 29"/>
                  <a:gd name="T6" fmla="*/ 76 w 131"/>
                  <a:gd name="T7" fmla="*/ 20 h 29"/>
                  <a:gd name="T8" fmla="*/ 100 w 131"/>
                  <a:gd name="T9" fmla="*/ 16 h 29"/>
                  <a:gd name="T10" fmla="*/ 126 w 131"/>
                  <a:gd name="T11" fmla="*/ 7 h 29"/>
                  <a:gd name="T12" fmla="*/ 130 w 131"/>
                  <a:gd name="T13" fmla="*/ 17 h 29"/>
                  <a:gd name="T14" fmla="*/ 120 w 131"/>
                  <a:gd name="T15" fmla="*/ 13 h 29"/>
                  <a:gd name="T16" fmla="*/ 98 w 131"/>
                  <a:gd name="T17" fmla="*/ 24 h 29"/>
                  <a:gd name="T18" fmla="*/ 73 w 131"/>
                  <a:gd name="T19" fmla="*/ 28 h 29"/>
                  <a:gd name="T20" fmla="*/ 52 w 131"/>
                  <a:gd name="T21" fmla="*/ 26 h 29"/>
                  <a:gd name="T22" fmla="*/ 29 w 131"/>
                  <a:gd name="T23" fmla="*/ 21 h 29"/>
                  <a:gd name="T24" fmla="*/ 13 w 131"/>
                  <a:gd name="T25" fmla="*/ 13 h 29"/>
                  <a:gd name="T26" fmla="*/ 3 w 131"/>
                  <a:gd name="T27" fmla="*/ 16 h 29"/>
                  <a:gd name="T28" fmla="*/ 0 w 131"/>
                  <a:gd name="T29" fmla="*/ 0 h 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1" h="29">
                    <a:moveTo>
                      <a:pt x="0" y="0"/>
                    </a:moveTo>
                    <a:lnTo>
                      <a:pt x="19" y="12"/>
                    </a:lnTo>
                    <a:lnTo>
                      <a:pt x="44" y="18"/>
                    </a:lnTo>
                    <a:lnTo>
                      <a:pt x="76" y="20"/>
                    </a:lnTo>
                    <a:lnTo>
                      <a:pt x="100" y="16"/>
                    </a:lnTo>
                    <a:lnTo>
                      <a:pt x="126" y="7"/>
                    </a:lnTo>
                    <a:lnTo>
                      <a:pt x="130" y="17"/>
                    </a:lnTo>
                    <a:lnTo>
                      <a:pt x="120" y="13"/>
                    </a:lnTo>
                    <a:lnTo>
                      <a:pt x="98" y="24"/>
                    </a:lnTo>
                    <a:lnTo>
                      <a:pt x="73" y="28"/>
                    </a:lnTo>
                    <a:lnTo>
                      <a:pt x="52" y="26"/>
                    </a:lnTo>
                    <a:lnTo>
                      <a:pt x="29" y="21"/>
                    </a:lnTo>
                    <a:lnTo>
                      <a:pt x="13" y="13"/>
                    </a:lnTo>
                    <a:lnTo>
                      <a:pt x="3" y="16"/>
                    </a:lnTo>
                    <a:lnTo>
                      <a:pt x="0"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65" name="Freeform 1069"/>
              <p:cNvSpPr>
                <a:spLocks/>
              </p:cNvSpPr>
              <p:nvPr/>
            </p:nvSpPr>
            <p:spPr bwMode="auto">
              <a:xfrm>
                <a:off x="3662" y="1889"/>
                <a:ext cx="101" cy="13"/>
              </a:xfrm>
              <a:custGeom>
                <a:avLst/>
                <a:gdLst>
                  <a:gd name="T0" fmla="*/ 0 w 101"/>
                  <a:gd name="T1" fmla="*/ 3 h 13"/>
                  <a:gd name="T2" fmla="*/ 3 w 101"/>
                  <a:gd name="T3" fmla="*/ 0 h 13"/>
                  <a:gd name="T4" fmla="*/ 11 w 101"/>
                  <a:gd name="T5" fmla="*/ 1 h 13"/>
                  <a:gd name="T6" fmla="*/ 30 w 101"/>
                  <a:gd name="T7" fmla="*/ 5 h 13"/>
                  <a:gd name="T8" fmla="*/ 68 w 101"/>
                  <a:gd name="T9" fmla="*/ 6 h 13"/>
                  <a:gd name="T10" fmla="*/ 93 w 101"/>
                  <a:gd name="T11" fmla="*/ 3 h 13"/>
                  <a:gd name="T12" fmla="*/ 100 w 101"/>
                  <a:gd name="T13" fmla="*/ 0 h 13"/>
                  <a:gd name="T14" fmla="*/ 100 w 101"/>
                  <a:gd name="T15" fmla="*/ 5 h 13"/>
                  <a:gd name="T16" fmla="*/ 88 w 101"/>
                  <a:gd name="T17" fmla="*/ 6 h 13"/>
                  <a:gd name="T18" fmla="*/ 65 w 101"/>
                  <a:gd name="T19" fmla="*/ 11 h 13"/>
                  <a:gd name="T20" fmla="*/ 48 w 101"/>
                  <a:gd name="T21" fmla="*/ 12 h 13"/>
                  <a:gd name="T22" fmla="*/ 27 w 101"/>
                  <a:gd name="T23" fmla="*/ 7 h 13"/>
                  <a:gd name="T24" fmla="*/ 0 w 101"/>
                  <a:gd name="T25" fmla="*/ 3 h 1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1" h="13">
                    <a:moveTo>
                      <a:pt x="0" y="3"/>
                    </a:moveTo>
                    <a:lnTo>
                      <a:pt x="3" y="0"/>
                    </a:lnTo>
                    <a:lnTo>
                      <a:pt x="11" y="1"/>
                    </a:lnTo>
                    <a:lnTo>
                      <a:pt x="30" y="5"/>
                    </a:lnTo>
                    <a:lnTo>
                      <a:pt x="68" y="6"/>
                    </a:lnTo>
                    <a:lnTo>
                      <a:pt x="93" y="3"/>
                    </a:lnTo>
                    <a:lnTo>
                      <a:pt x="100" y="0"/>
                    </a:lnTo>
                    <a:lnTo>
                      <a:pt x="100" y="5"/>
                    </a:lnTo>
                    <a:lnTo>
                      <a:pt x="88" y="6"/>
                    </a:lnTo>
                    <a:lnTo>
                      <a:pt x="65" y="11"/>
                    </a:lnTo>
                    <a:lnTo>
                      <a:pt x="48" y="12"/>
                    </a:lnTo>
                    <a:lnTo>
                      <a:pt x="27" y="7"/>
                    </a:lnTo>
                    <a:lnTo>
                      <a:pt x="0" y="3"/>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66" name="Freeform 1070"/>
              <p:cNvSpPr>
                <a:spLocks/>
              </p:cNvSpPr>
              <p:nvPr/>
            </p:nvSpPr>
            <p:spPr bwMode="auto">
              <a:xfrm>
                <a:off x="3565" y="1687"/>
                <a:ext cx="21" cy="56"/>
              </a:xfrm>
              <a:custGeom>
                <a:avLst/>
                <a:gdLst>
                  <a:gd name="T0" fmla="*/ 20 w 21"/>
                  <a:gd name="T1" fmla="*/ 0 h 56"/>
                  <a:gd name="T2" fmla="*/ 7 w 21"/>
                  <a:gd name="T3" fmla="*/ 17 h 56"/>
                  <a:gd name="T4" fmla="*/ 3 w 21"/>
                  <a:gd name="T5" fmla="*/ 33 h 56"/>
                  <a:gd name="T6" fmla="*/ 3 w 21"/>
                  <a:gd name="T7" fmla="*/ 55 h 56"/>
                  <a:gd name="T8" fmla="*/ 0 w 21"/>
                  <a:gd name="T9" fmla="*/ 31 h 56"/>
                  <a:gd name="T10" fmla="*/ 3 w 21"/>
                  <a:gd name="T11" fmla="*/ 15 h 56"/>
                  <a:gd name="T12" fmla="*/ 20 w 21"/>
                  <a:gd name="T13" fmla="*/ 0 h 5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56">
                    <a:moveTo>
                      <a:pt x="20" y="0"/>
                    </a:moveTo>
                    <a:lnTo>
                      <a:pt x="7" y="17"/>
                    </a:lnTo>
                    <a:lnTo>
                      <a:pt x="3" y="33"/>
                    </a:lnTo>
                    <a:lnTo>
                      <a:pt x="3" y="55"/>
                    </a:lnTo>
                    <a:lnTo>
                      <a:pt x="0" y="31"/>
                    </a:lnTo>
                    <a:lnTo>
                      <a:pt x="3" y="15"/>
                    </a:lnTo>
                    <a:lnTo>
                      <a:pt x="20"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67" name="Freeform 1071"/>
              <p:cNvSpPr>
                <a:spLocks/>
              </p:cNvSpPr>
              <p:nvPr/>
            </p:nvSpPr>
            <p:spPr bwMode="auto">
              <a:xfrm>
                <a:off x="3856" y="1692"/>
                <a:ext cx="12" cy="69"/>
              </a:xfrm>
              <a:custGeom>
                <a:avLst/>
                <a:gdLst>
                  <a:gd name="T0" fmla="*/ 0 w 12"/>
                  <a:gd name="T1" fmla="*/ 0 h 69"/>
                  <a:gd name="T2" fmla="*/ 6 w 12"/>
                  <a:gd name="T3" fmla="*/ 12 h 69"/>
                  <a:gd name="T4" fmla="*/ 9 w 12"/>
                  <a:gd name="T5" fmla="*/ 39 h 69"/>
                  <a:gd name="T6" fmla="*/ 6 w 12"/>
                  <a:gd name="T7" fmla="*/ 68 h 69"/>
                  <a:gd name="T8" fmla="*/ 11 w 12"/>
                  <a:gd name="T9" fmla="*/ 38 h 69"/>
                  <a:gd name="T10" fmla="*/ 11 w 12"/>
                  <a:gd name="T11" fmla="*/ 17 h 69"/>
                  <a:gd name="T12" fmla="*/ 0 w 12"/>
                  <a:gd name="T13" fmla="*/ 0 h 6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 h="69">
                    <a:moveTo>
                      <a:pt x="0" y="0"/>
                    </a:moveTo>
                    <a:lnTo>
                      <a:pt x="6" y="12"/>
                    </a:lnTo>
                    <a:lnTo>
                      <a:pt x="9" y="39"/>
                    </a:lnTo>
                    <a:lnTo>
                      <a:pt x="6" y="68"/>
                    </a:lnTo>
                    <a:lnTo>
                      <a:pt x="11" y="38"/>
                    </a:lnTo>
                    <a:lnTo>
                      <a:pt x="11" y="17"/>
                    </a:lnTo>
                    <a:lnTo>
                      <a:pt x="0"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68" name="Freeform 1072"/>
              <p:cNvSpPr>
                <a:spLocks/>
              </p:cNvSpPr>
              <p:nvPr/>
            </p:nvSpPr>
            <p:spPr bwMode="auto">
              <a:xfrm>
                <a:off x="3756" y="1607"/>
                <a:ext cx="105" cy="31"/>
              </a:xfrm>
              <a:custGeom>
                <a:avLst/>
                <a:gdLst>
                  <a:gd name="T0" fmla="*/ 0 w 105"/>
                  <a:gd name="T1" fmla="*/ 9 h 31"/>
                  <a:gd name="T2" fmla="*/ 4 w 105"/>
                  <a:gd name="T3" fmla="*/ 20 h 31"/>
                  <a:gd name="T4" fmla="*/ 41 w 105"/>
                  <a:gd name="T5" fmla="*/ 16 h 31"/>
                  <a:gd name="T6" fmla="*/ 68 w 105"/>
                  <a:gd name="T7" fmla="*/ 18 h 31"/>
                  <a:gd name="T8" fmla="*/ 87 w 105"/>
                  <a:gd name="T9" fmla="*/ 22 h 31"/>
                  <a:gd name="T10" fmla="*/ 104 w 105"/>
                  <a:gd name="T11" fmla="*/ 30 h 31"/>
                  <a:gd name="T12" fmla="*/ 83 w 105"/>
                  <a:gd name="T13" fmla="*/ 9 h 31"/>
                  <a:gd name="T14" fmla="*/ 43 w 105"/>
                  <a:gd name="T15" fmla="*/ 2 h 31"/>
                  <a:gd name="T16" fmla="*/ 48 w 105"/>
                  <a:gd name="T17" fmla="*/ 6 h 31"/>
                  <a:gd name="T18" fmla="*/ 23 w 105"/>
                  <a:gd name="T19" fmla="*/ 8 h 31"/>
                  <a:gd name="T20" fmla="*/ 25 w 105"/>
                  <a:gd name="T21" fmla="*/ 0 h 31"/>
                  <a:gd name="T22" fmla="*/ 0 w 105"/>
                  <a:gd name="T23" fmla="*/ 9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5" h="31">
                    <a:moveTo>
                      <a:pt x="0" y="9"/>
                    </a:moveTo>
                    <a:lnTo>
                      <a:pt x="4" y="20"/>
                    </a:lnTo>
                    <a:lnTo>
                      <a:pt x="41" y="16"/>
                    </a:lnTo>
                    <a:lnTo>
                      <a:pt x="68" y="18"/>
                    </a:lnTo>
                    <a:lnTo>
                      <a:pt x="87" y="22"/>
                    </a:lnTo>
                    <a:lnTo>
                      <a:pt x="104" y="30"/>
                    </a:lnTo>
                    <a:lnTo>
                      <a:pt x="83" y="9"/>
                    </a:lnTo>
                    <a:lnTo>
                      <a:pt x="43" y="2"/>
                    </a:lnTo>
                    <a:lnTo>
                      <a:pt x="48" y="6"/>
                    </a:lnTo>
                    <a:lnTo>
                      <a:pt x="23" y="8"/>
                    </a:lnTo>
                    <a:lnTo>
                      <a:pt x="25" y="0"/>
                    </a:lnTo>
                    <a:lnTo>
                      <a:pt x="0" y="9"/>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69" name="Freeform 1073"/>
              <p:cNvSpPr>
                <a:spLocks/>
              </p:cNvSpPr>
              <p:nvPr/>
            </p:nvSpPr>
            <p:spPr bwMode="auto">
              <a:xfrm>
                <a:off x="3596" y="1606"/>
                <a:ext cx="93" cy="25"/>
              </a:xfrm>
              <a:custGeom>
                <a:avLst/>
                <a:gdLst>
                  <a:gd name="T0" fmla="*/ 92 w 93"/>
                  <a:gd name="T1" fmla="*/ 24 h 25"/>
                  <a:gd name="T2" fmla="*/ 75 w 93"/>
                  <a:gd name="T3" fmla="*/ 14 h 25"/>
                  <a:gd name="T4" fmla="*/ 46 w 93"/>
                  <a:gd name="T5" fmla="*/ 12 h 25"/>
                  <a:gd name="T6" fmla="*/ 17 w 93"/>
                  <a:gd name="T7" fmla="*/ 14 h 25"/>
                  <a:gd name="T8" fmla="*/ 0 w 93"/>
                  <a:gd name="T9" fmla="*/ 22 h 25"/>
                  <a:gd name="T10" fmla="*/ 14 w 93"/>
                  <a:gd name="T11" fmla="*/ 10 h 25"/>
                  <a:gd name="T12" fmla="*/ 8 w 93"/>
                  <a:gd name="T13" fmla="*/ 9 h 25"/>
                  <a:gd name="T14" fmla="*/ 38 w 93"/>
                  <a:gd name="T15" fmla="*/ 8 h 25"/>
                  <a:gd name="T16" fmla="*/ 14 w 93"/>
                  <a:gd name="T17" fmla="*/ 5 h 25"/>
                  <a:gd name="T18" fmla="*/ 49 w 93"/>
                  <a:gd name="T19" fmla="*/ 5 h 25"/>
                  <a:gd name="T20" fmla="*/ 42 w 93"/>
                  <a:gd name="T21" fmla="*/ 1 h 25"/>
                  <a:gd name="T22" fmla="*/ 65 w 93"/>
                  <a:gd name="T23" fmla="*/ 4 h 25"/>
                  <a:gd name="T24" fmla="*/ 78 w 93"/>
                  <a:gd name="T25" fmla="*/ 6 h 25"/>
                  <a:gd name="T26" fmla="*/ 78 w 93"/>
                  <a:gd name="T27" fmla="*/ 0 h 25"/>
                  <a:gd name="T28" fmla="*/ 88 w 93"/>
                  <a:gd name="T29" fmla="*/ 8 h 25"/>
                  <a:gd name="T30" fmla="*/ 92 w 93"/>
                  <a:gd name="T31" fmla="*/ 24 h 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3" h="25">
                    <a:moveTo>
                      <a:pt x="92" y="24"/>
                    </a:moveTo>
                    <a:lnTo>
                      <a:pt x="75" y="14"/>
                    </a:lnTo>
                    <a:lnTo>
                      <a:pt x="46" y="12"/>
                    </a:lnTo>
                    <a:lnTo>
                      <a:pt x="17" y="14"/>
                    </a:lnTo>
                    <a:lnTo>
                      <a:pt x="0" y="22"/>
                    </a:lnTo>
                    <a:lnTo>
                      <a:pt x="14" y="10"/>
                    </a:lnTo>
                    <a:lnTo>
                      <a:pt x="8" y="9"/>
                    </a:lnTo>
                    <a:lnTo>
                      <a:pt x="38" y="8"/>
                    </a:lnTo>
                    <a:lnTo>
                      <a:pt x="14" y="5"/>
                    </a:lnTo>
                    <a:lnTo>
                      <a:pt x="49" y="5"/>
                    </a:lnTo>
                    <a:lnTo>
                      <a:pt x="42" y="1"/>
                    </a:lnTo>
                    <a:lnTo>
                      <a:pt x="65" y="4"/>
                    </a:lnTo>
                    <a:lnTo>
                      <a:pt x="78" y="6"/>
                    </a:lnTo>
                    <a:lnTo>
                      <a:pt x="78" y="0"/>
                    </a:lnTo>
                    <a:lnTo>
                      <a:pt x="88" y="8"/>
                    </a:lnTo>
                    <a:lnTo>
                      <a:pt x="92" y="24"/>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70" name="Freeform 1074"/>
              <p:cNvSpPr>
                <a:spLocks/>
              </p:cNvSpPr>
              <p:nvPr/>
            </p:nvSpPr>
            <p:spPr bwMode="auto">
              <a:xfrm>
                <a:off x="3623" y="1671"/>
                <a:ext cx="50" cy="21"/>
              </a:xfrm>
              <a:custGeom>
                <a:avLst/>
                <a:gdLst>
                  <a:gd name="T0" fmla="*/ 49 w 50"/>
                  <a:gd name="T1" fmla="*/ 0 h 21"/>
                  <a:gd name="T2" fmla="*/ 42 w 50"/>
                  <a:gd name="T3" fmla="*/ 7 h 21"/>
                  <a:gd name="T4" fmla="*/ 25 w 50"/>
                  <a:gd name="T5" fmla="*/ 17 h 21"/>
                  <a:gd name="T6" fmla="*/ 0 w 50"/>
                  <a:gd name="T7" fmla="*/ 18 h 21"/>
                  <a:gd name="T8" fmla="*/ 34 w 50"/>
                  <a:gd name="T9" fmla="*/ 20 h 21"/>
                  <a:gd name="T10" fmla="*/ 43 w 50"/>
                  <a:gd name="T11" fmla="*/ 15 h 21"/>
                  <a:gd name="T12" fmla="*/ 49 w 50"/>
                  <a:gd name="T13" fmla="*/ 0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0" h="21">
                    <a:moveTo>
                      <a:pt x="49" y="0"/>
                    </a:moveTo>
                    <a:lnTo>
                      <a:pt x="42" y="7"/>
                    </a:lnTo>
                    <a:lnTo>
                      <a:pt x="25" y="17"/>
                    </a:lnTo>
                    <a:lnTo>
                      <a:pt x="0" y="18"/>
                    </a:lnTo>
                    <a:lnTo>
                      <a:pt x="34" y="20"/>
                    </a:lnTo>
                    <a:lnTo>
                      <a:pt x="43" y="15"/>
                    </a:lnTo>
                    <a:lnTo>
                      <a:pt x="49"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71" name="Freeform 1075"/>
              <p:cNvSpPr>
                <a:spLocks/>
              </p:cNvSpPr>
              <p:nvPr/>
            </p:nvSpPr>
            <p:spPr bwMode="auto">
              <a:xfrm>
                <a:off x="3616" y="1660"/>
                <a:ext cx="11" cy="10"/>
              </a:xfrm>
              <a:custGeom>
                <a:avLst/>
                <a:gdLst>
                  <a:gd name="T0" fmla="*/ 0 w 11"/>
                  <a:gd name="T1" fmla="*/ 0 h 10"/>
                  <a:gd name="T2" fmla="*/ 7 w 11"/>
                  <a:gd name="T3" fmla="*/ 7 h 10"/>
                  <a:gd name="T4" fmla="*/ 9 w 11"/>
                  <a:gd name="T5" fmla="*/ 9 h 10"/>
                  <a:gd name="T6" fmla="*/ 9 w 11"/>
                  <a:gd name="T7" fmla="*/ 4 h 10"/>
                  <a:gd name="T8" fmla="*/ 10 w 11"/>
                  <a:gd name="T9" fmla="*/ 0 h 10"/>
                  <a:gd name="T10" fmla="*/ 0 w 11"/>
                  <a:gd name="T11" fmla="*/ 0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10">
                    <a:moveTo>
                      <a:pt x="0" y="0"/>
                    </a:moveTo>
                    <a:lnTo>
                      <a:pt x="7" y="7"/>
                    </a:lnTo>
                    <a:lnTo>
                      <a:pt x="9" y="9"/>
                    </a:lnTo>
                    <a:lnTo>
                      <a:pt x="9" y="4"/>
                    </a:lnTo>
                    <a:lnTo>
                      <a:pt x="10" y="0"/>
                    </a:lnTo>
                    <a:lnTo>
                      <a:pt x="0" y="0"/>
                    </a:lnTo>
                  </a:path>
                </a:pathLst>
              </a:custGeom>
              <a:solidFill>
                <a:srgbClr val="FFC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72" name="Freeform 1076"/>
              <p:cNvSpPr>
                <a:spLocks/>
              </p:cNvSpPr>
              <p:nvPr/>
            </p:nvSpPr>
            <p:spPr bwMode="auto">
              <a:xfrm>
                <a:off x="3654" y="1663"/>
                <a:ext cx="4" cy="8"/>
              </a:xfrm>
              <a:custGeom>
                <a:avLst/>
                <a:gdLst>
                  <a:gd name="T0" fmla="*/ 3 w 4"/>
                  <a:gd name="T1" fmla="*/ 0 h 8"/>
                  <a:gd name="T2" fmla="*/ 3 w 4"/>
                  <a:gd name="T3" fmla="*/ 2 h 8"/>
                  <a:gd name="T4" fmla="*/ 0 w 4"/>
                  <a:gd name="T5" fmla="*/ 7 h 8"/>
                  <a:gd name="T6" fmla="*/ 3 w 4"/>
                  <a:gd name="T7" fmla="*/ 6 h 8"/>
                  <a:gd name="T8" fmla="*/ 3 w 4"/>
                  <a:gd name="T9" fmla="*/ 0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 h="8">
                    <a:moveTo>
                      <a:pt x="3" y="0"/>
                    </a:moveTo>
                    <a:lnTo>
                      <a:pt x="3" y="2"/>
                    </a:lnTo>
                    <a:lnTo>
                      <a:pt x="0" y="7"/>
                    </a:lnTo>
                    <a:lnTo>
                      <a:pt x="3" y="6"/>
                    </a:lnTo>
                    <a:lnTo>
                      <a:pt x="3" y="0"/>
                    </a:lnTo>
                  </a:path>
                </a:pathLst>
              </a:custGeom>
              <a:solidFill>
                <a:srgbClr val="FFC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73" name="Freeform 1077"/>
              <p:cNvSpPr>
                <a:spLocks/>
              </p:cNvSpPr>
              <p:nvPr/>
            </p:nvSpPr>
            <p:spPr bwMode="auto">
              <a:xfrm>
                <a:off x="3775" y="1668"/>
                <a:ext cx="17" cy="12"/>
              </a:xfrm>
              <a:custGeom>
                <a:avLst/>
                <a:gdLst>
                  <a:gd name="T0" fmla="*/ 0 w 17"/>
                  <a:gd name="T1" fmla="*/ 3 h 12"/>
                  <a:gd name="T2" fmla="*/ 1 w 17"/>
                  <a:gd name="T3" fmla="*/ 6 h 12"/>
                  <a:gd name="T4" fmla="*/ 3 w 17"/>
                  <a:gd name="T5" fmla="*/ 8 h 12"/>
                  <a:gd name="T6" fmla="*/ 16 w 17"/>
                  <a:gd name="T7" fmla="*/ 11 h 12"/>
                  <a:gd name="T8" fmla="*/ 9 w 17"/>
                  <a:gd name="T9" fmla="*/ 8 h 12"/>
                  <a:gd name="T10" fmla="*/ 9 w 17"/>
                  <a:gd name="T11" fmla="*/ 5 h 12"/>
                  <a:gd name="T12" fmla="*/ 12 w 17"/>
                  <a:gd name="T13" fmla="*/ 0 h 12"/>
                  <a:gd name="T14" fmla="*/ 7 w 17"/>
                  <a:gd name="T15" fmla="*/ 1 h 12"/>
                  <a:gd name="T16" fmla="*/ 0 w 17"/>
                  <a:gd name="T17" fmla="*/ 3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2">
                    <a:moveTo>
                      <a:pt x="0" y="3"/>
                    </a:moveTo>
                    <a:lnTo>
                      <a:pt x="1" y="6"/>
                    </a:lnTo>
                    <a:lnTo>
                      <a:pt x="3" y="8"/>
                    </a:lnTo>
                    <a:lnTo>
                      <a:pt x="16" y="11"/>
                    </a:lnTo>
                    <a:lnTo>
                      <a:pt x="9" y="8"/>
                    </a:lnTo>
                    <a:lnTo>
                      <a:pt x="9" y="5"/>
                    </a:lnTo>
                    <a:lnTo>
                      <a:pt x="12" y="0"/>
                    </a:lnTo>
                    <a:lnTo>
                      <a:pt x="7" y="1"/>
                    </a:lnTo>
                    <a:lnTo>
                      <a:pt x="0" y="3"/>
                    </a:lnTo>
                  </a:path>
                </a:pathLst>
              </a:custGeom>
              <a:solidFill>
                <a:srgbClr val="FFC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74" name="Freeform 1078"/>
              <p:cNvSpPr>
                <a:spLocks/>
              </p:cNvSpPr>
              <p:nvPr/>
            </p:nvSpPr>
            <p:spPr bwMode="auto">
              <a:xfrm>
                <a:off x="3819" y="1671"/>
                <a:ext cx="4" cy="8"/>
              </a:xfrm>
              <a:custGeom>
                <a:avLst/>
                <a:gdLst>
                  <a:gd name="T0" fmla="*/ 0 w 4"/>
                  <a:gd name="T1" fmla="*/ 0 h 8"/>
                  <a:gd name="T2" fmla="*/ 1 w 4"/>
                  <a:gd name="T3" fmla="*/ 3 h 8"/>
                  <a:gd name="T4" fmla="*/ 0 w 4"/>
                  <a:gd name="T5" fmla="*/ 7 h 8"/>
                  <a:gd name="T6" fmla="*/ 3 w 4"/>
                  <a:gd name="T7" fmla="*/ 5 h 8"/>
                  <a:gd name="T8" fmla="*/ 3 w 4"/>
                  <a:gd name="T9" fmla="*/ 1 h 8"/>
                  <a:gd name="T10" fmla="*/ 0 w 4"/>
                  <a:gd name="T11" fmla="*/ 0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8">
                    <a:moveTo>
                      <a:pt x="0" y="0"/>
                    </a:moveTo>
                    <a:lnTo>
                      <a:pt x="1" y="3"/>
                    </a:lnTo>
                    <a:lnTo>
                      <a:pt x="0" y="7"/>
                    </a:lnTo>
                    <a:lnTo>
                      <a:pt x="3" y="5"/>
                    </a:lnTo>
                    <a:lnTo>
                      <a:pt x="3" y="1"/>
                    </a:lnTo>
                    <a:lnTo>
                      <a:pt x="0" y="0"/>
                    </a:lnTo>
                  </a:path>
                </a:pathLst>
              </a:custGeom>
              <a:solidFill>
                <a:srgbClr val="FFC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75" name="Oval 1079"/>
              <p:cNvSpPr>
                <a:spLocks noChangeArrowheads="1"/>
              </p:cNvSpPr>
              <p:nvPr/>
            </p:nvSpPr>
            <p:spPr bwMode="auto">
              <a:xfrm flipH="1" flipV="1">
                <a:off x="3635" y="1665"/>
                <a:ext cx="1" cy="1"/>
              </a:xfrm>
              <a:prstGeom prst="ellipse">
                <a:avLst/>
              </a:prstGeom>
              <a:solidFill>
                <a:srgbClr val="FFC08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90176" name="Oval 1080"/>
              <p:cNvSpPr>
                <a:spLocks noChangeArrowheads="1"/>
              </p:cNvSpPr>
              <p:nvPr/>
            </p:nvSpPr>
            <p:spPr bwMode="auto">
              <a:xfrm flipV="1">
                <a:off x="3793" y="1674"/>
                <a:ext cx="1" cy="1"/>
              </a:xfrm>
              <a:prstGeom prst="ellipse">
                <a:avLst/>
              </a:prstGeom>
              <a:solidFill>
                <a:srgbClr val="FFC08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90177" name="Freeform 1081"/>
              <p:cNvSpPr>
                <a:spLocks/>
              </p:cNvSpPr>
              <p:nvPr/>
            </p:nvSpPr>
            <p:spPr bwMode="auto">
              <a:xfrm>
                <a:off x="3578" y="1759"/>
                <a:ext cx="14" cy="94"/>
              </a:xfrm>
              <a:custGeom>
                <a:avLst/>
                <a:gdLst>
                  <a:gd name="T0" fmla="*/ 5 w 14"/>
                  <a:gd name="T1" fmla="*/ 0 h 94"/>
                  <a:gd name="T2" fmla="*/ 0 w 14"/>
                  <a:gd name="T3" fmla="*/ 30 h 94"/>
                  <a:gd name="T4" fmla="*/ 1 w 14"/>
                  <a:gd name="T5" fmla="*/ 55 h 94"/>
                  <a:gd name="T6" fmla="*/ 13 w 14"/>
                  <a:gd name="T7" fmla="*/ 93 h 94"/>
                  <a:gd name="T8" fmla="*/ 6 w 14"/>
                  <a:gd name="T9" fmla="*/ 56 h 94"/>
                  <a:gd name="T10" fmla="*/ 5 w 14"/>
                  <a:gd name="T11" fmla="*/ 39 h 94"/>
                  <a:gd name="T12" fmla="*/ 5 w 14"/>
                  <a:gd name="T13" fmla="*/ 0 h 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 h="94">
                    <a:moveTo>
                      <a:pt x="5" y="0"/>
                    </a:moveTo>
                    <a:lnTo>
                      <a:pt x="0" y="30"/>
                    </a:lnTo>
                    <a:lnTo>
                      <a:pt x="1" y="55"/>
                    </a:lnTo>
                    <a:lnTo>
                      <a:pt x="13" y="93"/>
                    </a:lnTo>
                    <a:lnTo>
                      <a:pt x="6" y="56"/>
                    </a:lnTo>
                    <a:lnTo>
                      <a:pt x="5" y="39"/>
                    </a:lnTo>
                    <a:lnTo>
                      <a:pt x="5"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78" name="Freeform 1082"/>
              <p:cNvSpPr>
                <a:spLocks/>
              </p:cNvSpPr>
              <p:nvPr/>
            </p:nvSpPr>
            <p:spPr bwMode="auto">
              <a:xfrm>
                <a:off x="3808" y="1785"/>
                <a:ext cx="34" cy="88"/>
              </a:xfrm>
              <a:custGeom>
                <a:avLst/>
                <a:gdLst>
                  <a:gd name="T0" fmla="*/ 33 w 34"/>
                  <a:gd name="T1" fmla="*/ 0 h 88"/>
                  <a:gd name="T2" fmla="*/ 27 w 34"/>
                  <a:gd name="T3" fmla="*/ 35 h 88"/>
                  <a:gd name="T4" fmla="*/ 16 w 34"/>
                  <a:gd name="T5" fmla="*/ 63 h 88"/>
                  <a:gd name="T6" fmla="*/ 0 w 34"/>
                  <a:gd name="T7" fmla="*/ 87 h 88"/>
                  <a:gd name="T8" fmla="*/ 25 w 34"/>
                  <a:gd name="T9" fmla="*/ 58 h 88"/>
                  <a:gd name="T10" fmla="*/ 31 w 34"/>
                  <a:gd name="T11" fmla="*/ 39 h 88"/>
                  <a:gd name="T12" fmla="*/ 33 w 34"/>
                  <a:gd name="T13" fmla="*/ 0 h 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 h="88">
                    <a:moveTo>
                      <a:pt x="33" y="0"/>
                    </a:moveTo>
                    <a:lnTo>
                      <a:pt x="27" y="35"/>
                    </a:lnTo>
                    <a:lnTo>
                      <a:pt x="16" y="63"/>
                    </a:lnTo>
                    <a:lnTo>
                      <a:pt x="0" y="87"/>
                    </a:lnTo>
                    <a:lnTo>
                      <a:pt x="25" y="58"/>
                    </a:lnTo>
                    <a:lnTo>
                      <a:pt x="31" y="39"/>
                    </a:lnTo>
                    <a:lnTo>
                      <a:pt x="33"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79" name="Freeform 1083"/>
              <p:cNvSpPr>
                <a:spLocks/>
              </p:cNvSpPr>
              <p:nvPr/>
            </p:nvSpPr>
            <p:spPr bwMode="auto">
              <a:xfrm>
                <a:off x="3523" y="1347"/>
                <a:ext cx="407" cy="314"/>
              </a:xfrm>
              <a:custGeom>
                <a:avLst/>
                <a:gdLst>
                  <a:gd name="T0" fmla="*/ 78 w 407"/>
                  <a:gd name="T1" fmla="*/ 64 h 314"/>
                  <a:gd name="T2" fmla="*/ 125 w 407"/>
                  <a:gd name="T3" fmla="*/ 75 h 314"/>
                  <a:gd name="T4" fmla="*/ 200 w 407"/>
                  <a:gd name="T5" fmla="*/ 84 h 314"/>
                  <a:gd name="T6" fmla="*/ 273 w 407"/>
                  <a:gd name="T7" fmla="*/ 68 h 314"/>
                  <a:gd name="T8" fmla="*/ 318 w 407"/>
                  <a:gd name="T9" fmla="*/ 55 h 314"/>
                  <a:gd name="T10" fmla="*/ 345 w 407"/>
                  <a:gd name="T11" fmla="*/ 58 h 314"/>
                  <a:gd name="T12" fmla="*/ 384 w 407"/>
                  <a:gd name="T13" fmla="*/ 103 h 314"/>
                  <a:gd name="T14" fmla="*/ 387 w 407"/>
                  <a:gd name="T15" fmla="*/ 127 h 314"/>
                  <a:gd name="T16" fmla="*/ 384 w 407"/>
                  <a:gd name="T17" fmla="*/ 159 h 314"/>
                  <a:gd name="T18" fmla="*/ 374 w 407"/>
                  <a:gd name="T19" fmla="*/ 190 h 314"/>
                  <a:gd name="T20" fmla="*/ 372 w 407"/>
                  <a:gd name="T21" fmla="*/ 221 h 314"/>
                  <a:gd name="T22" fmla="*/ 371 w 407"/>
                  <a:gd name="T23" fmla="*/ 239 h 314"/>
                  <a:gd name="T24" fmla="*/ 371 w 407"/>
                  <a:gd name="T25" fmla="*/ 260 h 314"/>
                  <a:gd name="T26" fmla="*/ 368 w 407"/>
                  <a:gd name="T27" fmla="*/ 274 h 314"/>
                  <a:gd name="T28" fmla="*/ 360 w 407"/>
                  <a:gd name="T29" fmla="*/ 305 h 314"/>
                  <a:gd name="T30" fmla="*/ 372 w 407"/>
                  <a:gd name="T31" fmla="*/ 300 h 314"/>
                  <a:gd name="T32" fmla="*/ 384 w 407"/>
                  <a:gd name="T33" fmla="*/ 277 h 314"/>
                  <a:gd name="T34" fmla="*/ 394 w 407"/>
                  <a:gd name="T35" fmla="*/ 266 h 314"/>
                  <a:gd name="T36" fmla="*/ 406 w 407"/>
                  <a:gd name="T37" fmla="*/ 221 h 314"/>
                  <a:gd name="T38" fmla="*/ 406 w 407"/>
                  <a:gd name="T39" fmla="*/ 173 h 314"/>
                  <a:gd name="T40" fmla="*/ 399 w 407"/>
                  <a:gd name="T41" fmla="*/ 130 h 314"/>
                  <a:gd name="T42" fmla="*/ 393 w 407"/>
                  <a:gd name="T43" fmla="*/ 110 h 314"/>
                  <a:gd name="T44" fmla="*/ 372 w 407"/>
                  <a:gd name="T45" fmla="*/ 75 h 314"/>
                  <a:gd name="T46" fmla="*/ 355 w 407"/>
                  <a:gd name="T47" fmla="*/ 50 h 314"/>
                  <a:gd name="T48" fmla="*/ 329 w 407"/>
                  <a:gd name="T49" fmla="*/ 28 h 314"/>
                  <a:gd name="T50" fmla="*/ 291 w 407"/>
                  <a:gd name="T51" fmla="*/ 17 h 314"/>
                  <a:gd name="T52" fmla="*/ 246 w 407"/>
                  <a:gd name="T53" fmla="*/ 5 h 314"/>
                  <a:gd name="T54" fmla="*/ 191 w 407"/>
                  <a:gd name="T55" fmla="*/ 0 h 314"/>
                  <a:gd name="T56" fmla="*/ 138 w 407"/>
                  <a:gd name="T57" fmla="*/ 2 h 314"/>
                  <a:gd name="T58" fmla="*/ 92 w 407"/>
                  <a:gd name="T59" fmla="*/ 21 h 314"/>
                  <a:gd name="T60" fmla="*/ 63 w 407"/>
                  <a:gd name="T61" fmla="*/ 45 h 314"/>
                  <a:gd name="T62" fmla="*/ 32 w 407"/>
                  <a:gd name="T63" fmla="*/ 58 h 314"/>
                  <a:gd name="T64" fmla="*/ 17 w 407"/>
                  <a:gd name="T65" fmla="*/ 81 h 314"/>
                  <a:gd name="T66" fmla="*/ 0 w 407"/>
                  <a:gd name="T67" fmla="*/ 123 h 314"/>
                  <a:gd name="T68" fmla="*/ 0 w 407"/>
                  <a:gd name="T69" fmla="*/ 173 h 314"/>
                  <a:gd name="T70" fmla="*/ 7 w 407"/>
                  <a:gd name="T71" fmla="*/ 221 h 314"/>
                  <a:gd name="T72" fmla="*/ 10 w 407"/>
                  <a:gd name="T73" fmla="*/ 261 h 314"/>
                  <a:gd name="T74" fmla="*/ 15 w 407"/>
                  <a:gd name="T75" fmla="*/ 277 h 314"/>
                  <a:gd name="T76" fmla="*/ 27 w 407"/>
                  <a:gd name="T77" fmla="*/ 295 h 314"/>
                  <a:gd name="T78" fmla="*/ 30 w 407"/>
                  <a:gd name="T79" fmla="*/ 313 h 314"/>
                  <a:gd name="T80" fmla="*/ 34 w 407"/>
                  <a:gd name="T81" fmla="*/ 305 h 314"/>
                  <a:gd name="T82" fmla="*/ 36 w 407"/>
                  <a:gd name="T83" fmla="*/ 276 h 314"/>
                  <a:gd name="T84" fmla="*/ 24 w 407"/>
                  <a:gd name="T85" fmla="*/ 237 h 314"/>
                  <a:gd name="T86" fmla="*/ 22 w 407"/>
                  <a:gd name="T87" fmla="*/ 196 h 314"/>
                  <a:gd name="T88" fmla="*/ 32 w 407"/>
                  <a:gd name="T89" fmla="*/ 159 h 314"/>
                  <a:gd name="T90" fmla="*/ 34 w 407"/>
                  <a:gd name="T91" fmla="*/ 121 h 314"/>
                  <a:gd name="T92" fmla="*/ 39 w 407"/>
                  <a:gd name="T93" fmla="*/ 91 h 314"/>
                  <a:gd name="T94" fmla="*/ 50 w 407"/>
                  <a:gd name="T95" fmla="*/ 78 h 314"/>
                  <a:gd name="T96" fmla="*/ 78 w 407"/>
                  <a:gd name="T97" fmla="*/ 64 h 31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07" h="314">
                    <a:moveTo>
                      <a:pt x="78" y="64"/>
                    </a:moveTo>
                    <a:lnTo>
                      <a:pt x="125" y="75"/>
                    </a:lnTo>
                    <a:lnTo>
                      <a:pt x="200" y="84"/>
                    </a:lnTo>
                    <a:lnTo>
                      <a:pt x="273" y="68"/>
                    </a:lnTo>
                    <a:lnTo>
                      <a:pt x="318" y="55"/>
                    </a:lnTo>
                    <a:lnTo>
                      <a:pt x="345" y="58"/>
                    </a:lnTo>
                    <a:lnTo>
                      <a:pt x="384" y="103"/>
                    </a:lnTo>
                    <a:lnTo>
                      <a:pt x="387" y="127"/>
                    </a:lnTo>
                    <a:lnTo>
                      <a:pt x="384" y="159"/>
                    </a:lnTo>
                    <a:lnTo>
                      <a:pt x="374" y="190"/>
                    </a:lnTo>
                    <a:lnTo>
                      <a:pt x="372" y="221"/>
                    </a:lnTo>
                    <a:lnTo>
                      <a:pt x="371" y="239"/>
                    </a:lnTo>
                    <a:lnTo>
                      <a:pt x="371" y="260"/>
                    </a:lnTo>
                    <a:lnTo>
                      <a:pt x="368" y="274"/>
                    </a:lnTo>
                    <a:lnTo>
                      <a:pt x="360" y="305"/>
                    </a:lnTo>
                    <a:lnTo>
                      <a:pt x="372" y="300"/>
                    </a:lnTo>
                    <a:lnTo>
                      <a:pt x="384" y="277"/>
                    </a:lnTo>
                    <a:lnTo>
                      <a:pt x="394" y="266"/>
                    </a:lnTo>
                    <a:lnTo>
                      <a:pt x="406" y="221"/>
                    </a:lnTo>
                    <a:lnTo>
                      <a:pt x="406" y="173"/>
                    </a:lnTo>
                    <a:lnTo>
                      <a:pt x="399" y="130"/>
                    </a:lnTo>
                    <a:lnTo>
                      <a:pt x="393" y="110"/>
                    </a:lnTo>
                    <a:lnTo>
                      <a:pt x="372" y="75"/>
                    </a:lnTo>
                    <a:lnTo>
                      <a:pt x="355" y="50"/>
                    </a:lnTo>
                    <a:lnTo>
                      <a:pt x="329" y="28"/>
                    </a:lnTo>
                    <a:lnTo>
                      <a:pt x="291" y="17"/>
                    </a:lnTo>
                    <a:lnTo>
                      <a:pt x="246" y="5"/>
                    </a:lnTo>
                    <a:lnTo>
                      <a:pt x="191" y="0"/>
                    </a:lnTo>
                    <a:lnTo>
                      <a:pt x="138" y="2"/>
                    </a:lnTo>
                    <a:lnTo>
                      <a:pt x="92" y="21"/>
                    </a:lnTo>
                    <a:lnTo>
                      <a:pt x="63" y="45"/>
                    </a:lnTo>
                    <a:lnTo>
                      <a:pt x="32" y="58"/>
                    </a:lnTo>
                    <a:lnTo>
                      <a:pt x="17" y="81"/>
                    </a:lnTo>
                    <a:lnTo>
                      <a:pt x="0" y="123"/>
                    </a:lnTo>
                    <a:lnTo>
                      <a:pt x="0" y="173"/>
                    </a:lnTo>
                    <a:lnTo>
                      <a:pt x="7" y="221"/>
                    </a:lnTo>
                    <a:lnTo>
                      <a:pt x="10" y="261"/>
                    </a:lnTo>
                    <a:lnTo>
                      <a:pt x="15" y="277"/>
                    </a:lnTo>
                    <a:lnTo>
                      <a:pt x="27" y="295"/>
                    </a:lnTo>
                    <a:lnTo>
                      <a:pt x="30" y="313"/>
                    </a:lnTo>
                    <a:lnTo>
                      <a:pt x="34" y="305"/>
                    </a:lnTo>
                    <a:lnTo>
                      <a:pt x="36" y="276"/>
                    </a:lnTo>
                    <a:lnTo>
                      <a:pt x="24" y="237"/>
                    </a:lnTo>
                    <a:lnTo>
                      <a:pt x="22" y="196"/>
                    </a:lnTo>
                    <a:lnTo>
                      <a:pt x="32" y="159"/>
                    </a:lnTo>
                    <a:lnTo>
                      <a:pt x="34" y="121"/>
                    </a:lnTo>
                    <a:lnTo>
                      <a:pt x="39" y="91"/>
                    </a:lnTo>
                    <a:lnTo>
                      <a:pt x="50" y="78"/>
                    </a:lnTo>
                    <a:lnTo>
                      <a:pt x="78" y="64"/>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grpSp>
            <p:nvGrpSpPr>
              <p:cNvPr id="90180" name="Group 1084"/>
              <p:cNvGrpSpPr>
                <a:grpSpLocks/>
              </p:cNvGrpSpPr>
              <p:nvPr/>
            </p:nvGrpSpPr>
            <p:grpSpPr bwMode="auto">
              <a:xfrm>
                <a:off x="3526" y="1624"/>
                <a:ext cx="386" cy="116"/>
                <a:chOff x="3526" y="1624"/>
                <a:chExt cx="386" cy="116"/>
              </a:xfrm>
            </p:grpSpPr>
            <p:sp>
              <p:nvSpPr>
                <p:cNvPr id="90181" name="Freeform 1085"/>
                <p:cNvSpPr>
                  <a:spLocks/>
                </p:cNvSpPr>
                <p:nvPr/>
              </p:nvSpPr>
              <p:spPr bwMode="auto">
                <a:xfrm>
                  <a:off x="3572" y="1624"/>
                  <a:ext cx="134" cy="101"/>
                </a:xfrm>
                <a:custGeom>
                  <a:avLst/>
                  <a:gdLst>
                    <a:gd name="T0" fmla="*/ 126 w 134"/>
                    <a:gd name="T1" fmla="*/ 10 h 101"/>
                    <a:gd name="T2" fmla="*/ 133 w 134"/>
                    <a:gd name="T3" fmla="*/ 33 h 101"/>
                    <a:gd name="T4" fmla="*/ 123 w 134"/>
                    <a:gd name="T5" fmla="*/ 82 h 101"/>
                    <a:gd name="T6" fmla="*/ 93 w 134"/>
                    <a:gd name="T7" fmla="*/ 100 h 101"/>
                    <a:gd name="T8" fmla="*/ 17 w 134"/>
                    <a:gd name="T9" fmla="*/ 95 h 101"/>
                    <a:gd name="T10" fmla="*/ 0 w 134"/>
                    <a:gd name="T11" fmla="*/ 68 h 101"/>
                    <a:gd name="T12" fmla="*/ 7 w 134"/>
                    <a:gd name="T13" fmla="*/ 16 h 101"/>
                    <a:gd name="T14" fmla="*/ 20 w 134"/>
                    <a:gd name="T15" fmla="*/ 0 h 101"/>
                    <a:gd name="T16" fmla="*/ 126 w 134"/>
                    <a:gd name="T17" fmla="*/ 10 h 1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4" h="101">
                      <a:moveTo>
                        <a:pt x="126" y="10"/>
                      </a:moveTo>
                      <a:lnTo>
                        <a:pt x="133" y="33"/>
                      </a:lnTo>
                      <a:lnTo>
                        <a:pt x="123" y="82"/>
                      </a:lnTo>
                      <a:lnTo>
                        <a:pt x="93" y="100"/>
                      </a:lnTo>
                      <a:lnTo>
                        <a:pt x="17" y="95"/>
                      </a:lnTo>
                      <a:lnTo>
                        <a:pt x="0" y="68"/>
                      </a:lnTo>
                      <a:lnTo>
                        <a:pt x="7" y="16"/>
                      </a:lnTo>
                      <a:lnTo>
                        <a:pt x="20" y="0"/>
                      </a:lnTo>
                      <a:lnTo>
                        <a:pt x="126" y="10"/>
                      </a:lnTo>
                    </a:path>
                  </a:pathLst>
                </a:custGeom>
                <a:noFill/>
                <a:ln w="12700" cap="rnd" cmpd="sng">
                  <a:solidFill>
                    <a:srgbClr val="60606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82" name="Freeform 1086"/>
                <p:cNvSpPr>
                  <a:spLocks/>
                </p:cNvSpPr>
                <p:nvPr/>
              </p:nvSpPr>
              <p:spPr bwMode="auto">
                <a:xfrm>
                  <a:off x="3747" y="1635"/>
                  <a:ext cx="130" cy="105"/>
                </a:xfrm>
                <a:custGeom>
                  <a:avLst/>
                  <a:gdLst>
                    <a:gd name="T0" fmla="*/ 5 w 130"/>
                    <a:gd name="T1" fmla="*/ 22 h 105"/>
                    <a:gd name="T2" fmla="*/ 0 w 130"/>
                    <a:gd name="T3" fmla="*/ 77 h 105"/>
                    <a:gd name="T4" fmla="*/ 21 w 130"/>
                    <a:gd name="T5" fmla="*/ 96 h 105"/>
                    <a:gd name="T6" fmla="*/ 105 w 130"/>
                    <a:gd name="T7" fmla="*/ 104 h 105"/>
                    <a:gd name="T8" fmla="*/ 122 w 130"/>
                    <a:gd name="T9" fmla="*/ 86 h 105"/>
                    <a:gd name="T10" fmla="*/ 129 w 130"/>
                    <a:gd name="T11" fmla="*/ 28 h 105"/>
                    <a:gd name="T12" fmla="*/ 119 w 130"/>
                    <a:gd name="T13" fmla="*/ 6 h 105"/>
                    <a:gd name="T14" fmla="*/ 21 w 130"/>
                    <a:gd name="T15" fmla="*/ 0 h 105"/>
                    <a:gd name="T16" fmla="*/ 5 w 130"/>
                    <a:gd name="T17" fmla="*/ 22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0" h="105">
                      <a:moveTo>
                        <a:pt x="5" y="22"/>
                      </a:moveTo>
                      <a:lnTo>
                        <a:pt x="0" y="77"/>
                      </a:lnTo>
                      <a:lnTo>
                        <a:pt x="21" y="96"/>
                      </a:lnTo>
                      <a:lnTo>
                        <a:pt x="105" y="104"/>
                      </a:lnTo>
                      <a:lnTo>
                        <a:pt x="122" y="86"/>
                      </a:lnTo>
                      <a:lnTo>
                        <a:pt x="129" y="28"/>
                      </a:lnTo>
                      <a:lnTo>
                        <a:pt x="119" y="6"/>
                      </a:lnTo>
                      <a:lnTo>
                        <a:pt x="21" y="0"/>
                      </a:lnTo>
                      <a:lnTo>
                        <a:pt x="5" y="22"/>
                      </a:lnTo>
                    </a:path>
                  </a:pathLst>
                </a:custGeom>
                <a:noFill/>
                <a:ln w="12700" cap="rnd" cmpd="sng">
                  <a:solidFill>
                    <a:srgbClr val="60606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83" name="Freeform 1087"/>
                <p:cNvSpPr>
                  <a:spLocks/>
                </p:cNvSpPr>
                <p:nvPr/>
              </p:nvSpPr>
              <p:spPr bwMode="auto">
                <a:xfrm>
                  <a:off x="3707" y="1666"/>
                  <a:ext cx="45" cy="8"/>
                </a:xfrm>
                <a:custGeom>
                  <a:avLst/>
                  <a:gdLst>
                    <a:gd name="T0" fmla="*/ 0 w 45"/>
                    <a:gd name="T1" fmla="*/ 6 h 8"/>
                    <a:gd name="T2" fmla="*/ 19 w 45"/>
                    <a:gd name="T3" fmla="*/ 0 h 8"/>
                    <a:gd name="T4" fmla="*/ 44 w 45"/>
                    <a:gd name="T5" fmla="*/ 7 h 8"/>
                    <a:gd name="T6" fmla="*/ 0 60000 65536"/>
                    <a:gd name="T7" fmla="*/ 0 60000 65536"/>
                    <a:gd name="T8" fmla="*/ 0 60000 65536"/>
                  </a:gdLst>
                  <a:ahLst/>
                  <a:cxnLst>
                    <a:cxn ang="T6">
                      <a:pos x="T0" y="T1"/>
                    </a:cxn>
                    <a:cxn ang="T7">
                      <a:pos x="T2" y="T3"/>
                    </a:cxn>
                    <a:cxn ang="T8">
                      <a:pos x="T4" y="T5"/>
                    </a:cxn>
                  </a:cxnLst>
                  <a:rect l="0" t="0" r="r" b="b"/>
                  <a:pathLst>
                    <a:path w="45" h="8">
                      <a:moveTo>
                        <a:pt x="0" y="6"/>
                      </a:moveTo>
                      <a:lnTo>
                        <a:pt x="19" y="0"/>
                      </a:lnTo>
                      <a:lnTo>
                        <a:pt x="44" y="7"/>
                      </a:lnTo>
                    </a:path>
                  </a:pathLst>
                </a:custGeom>
                <a:noFill/>
                <a:ln w="12700" cap="rnd" cmpd="sng">
                  <a:solidFill>
                    <a:srgbClr val="60606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84" name="Line 1088"/>
                <p:cNvSpPr>
                  <a:spLocks noChangeShapeType="1"/>
                </p:cNvSpPr>
                <p:nvPr/>
              </p:nvSpPr>
              <p:spPr bwMode="auto">
                <a:xfrm>
                  <a:off x="3696" y="1633"/>
                  <a:ext cx="66" cy="3"/>
                </a:xfrm>
                <a:prstGeom prst="line">
                  <a:avLst/>
                </a:prstGeom>
                <a:noFill/>
                <a:ln w="12700">
                  <a:solidFill>
                    <a:srgbClr val="606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90185" name="Freeform 1089"/>
                <p:cNvSpPr>
                  <a:spLocks/>
                </p:cNvSpPr>
                <p:nvPr/>
              </p:nvSpPr>
              <p:spPr bwMode="auto">
                <a:xfrm>
                  <a:off x="3526" y="1626"/>
                  <a:ext cx="52" cy="19"/>
                </a:xfrm>
                <a:custGeom>
                  <a:avLst/>
                  <a:gdLst>
                    <a:gd name="T0" fmla="*/ 51 w 52"/>
                    <a:gd name="T1" fmla="*/ 18 h 19"/>
                    <a:gd name="T2" fmla="*/ 19 w 52"/>
                    <a:gd name="T3" fmla="*/ 8 h 19"/>
                    <a:gd name="T4" fmla="*/ 0 w 52"/>
                    <a:gd name="T5" fmla="*/ 0 h 19"/>
                    <a:gd name="T6" fmla="*/ 0 60000 65536"/>
                    <a:gd name="T7" fmla="*/ 0 60000 65536"/>
                    <a:gd name="T8" fmla="*/ 0 60000 65536"/>
                  </a:gdLst>
                  <a:ahLst/>
                  <a:cxnLst>
                    <a:cxn ang="T6">
                      <a:pos x="T0" y="T1"/>
                    </a:cxn>
                    <a:cxn ang="T7">
                      <a:pos x="T2" y="T3"/>
                    </a:cxn>
                    <a:cxn ang="T8">
                      <a:pos x="T4" y="T5"/>
                    </a:cxn>
                  </a:cxnLst>
                  <a:rect l="0" t="0" r="r" b="b"/>
                  <a:pathLst>
                    <a:path w="52" h="19">
                      <a:moveTo>
                        <a:pt x="51" y="18"/>
                      </a:moveTo>
                      <a:lnTo>
                        <a:pt x="19" y="8"/>
                      </a:lnTo>
                      <a:lnTo>
                        <a:pt x="0" y="0"/>
                      </a:lnTo>
                    </a:path>
                  </a:pathLst>
                </a:custGeom>
                <a:noFill/>
                <a:ln w="12700" cap="rnd" cmpd="sng">
                  <a:solidFill>
                    <a:srgbClr val="60606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86" name="Line 1090"/>
                <p:cNvSpPr>
                  <a:spLocks noChangeShapeType="1"/>
                </p:cNvSpPr>
                <p:nvPr/>
              </p:nvSpPr>
              <p:spPr bwMode="auto">
                <a:xfrm flipV="1">
                  <a:off x="3881" y="1629"/>
                  <a:ext cx="31" cy="37"/>
                </a:xfrm>
                <a:prstGeom prst="line">
                  <a:avLst/>
                </a:prstGeom>
                <a:noFill/>
                <a:ln w="12700">
                  <a:solidFill>
                    <a:srgbClr val="606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grpSp>
        </p:grpSp>
      </p:grpSp>
      <p:grpSp>
        <p:nvGrpSpPr>
          <p:cNvPr id="90116" name="Group 1145"/>
          <p:cNvGrpSpPr>
            <a:grpSpLocks/>
          </p:cNvGrpSpPr>
          <p:nvPr/>
        </p:nvGrpSpPr>
        <p:grpSpPr bwMode="auto">
          <a:xfrm>
            <a:off x="6362700" y="3810000"/>
            <a:ext cx="2073275" cy="2552700"/>
            <a:chOff x="4008" y="2416"/>
            <a:chExt cx="1306" cy="1608"/>
          </a:xfrm>
        </p:grpSpPr>
        <p:grpSp>
          <p:nvGrpSpPr>
            <p:cNvPr id="90118" name="Group 1091"/>
            <p:cNvGrpSpPr>
              <a:grpSpLocks/>
            </p:cNvGrpSpPr>
            <p:nvPr/>
          </p:nvGrpSpPr>
          <p:grpSpPr bwMode="auto">
            <a:xfrm>
              <a:off x="4092" y="2538"/>
              <a:ext cx="1222" cy="1486"/>
              <a:chOff x="4029" y="2240"/>
              <a:chExt cx="1222" cy="1547"/>
            </a:xfrm>
          </p:grpSpPr>
          <p:grpSp>
            <p:nvGrpSpPr>
              <p:cNvPr id="90142" name="Group 1092"/>
              <p:cNvGrpSpPr>
                <a:grpSpLocks/>
              </p:cNvGrpSpPr>
              <p:nvPr/>
            </p:nvGrpSpPr>
            <p:grpSpPr bwMode="auto">
              <a:xfrm>
                <a:off x="4029" y="2240"/>
                <a:ext cx="1222" cy="1547"/>
                <a:chOff x="4029" y="2240"/>
                <a:chExt cx="1222" cy="1547"/>
              </a:xfrm>
            </p:grpSpPr>
            <p:sp>
              <p:nvSpPr>
                <p:cNvPr id="90147" name="Freeform 1093"/>
                <p:cNvSpPr>
                  <a:spLocks/>
                </p:cNvSpPr>
                <p:nvPr/>
              </p:nvSpPr>
              <p:spPr bwMode="auto">
                <a:xfrm>
                  <a:off x="4185" y="3291"/>
                  <a:ext cx="923" cy="361"/>
                </a:xfrm>
                <a:custGeom>
                  <a:avLst/>
                  <a:gdLst>
                    <a:gd name="T0" fmla="*/ 143 w 923"/>
                    <a:gd name="T1" fmla="*/ 0 h 361"/>
                    <a:gd name="T2" fmla="*/ 0 w 923"/>
                    <a:gd name="T3" fmla="*/ 360 h 361"/>
                    <a:gd name="T4" fmla="*/ 922 w 923"/>
                    <a:gd name="T5" fmla="*/ 360 h 361"/>
                    <a:gd name="T6" fmla="*/ 765 w 923"/>
                    <a:gd name="T7" fmla="*/ 0 h 361"/>
                    <a:gd name="T8" fmla="*/ 143 w 923"/>
                    <a:gd name="T9" fmla="*/ 0 h 3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3" h="361">
                      <a:moveTo>
                        <a:pt x="143" y="0"/>
                      </a:moveTo>
                      <a:lnTo>
                        <a:pt x="0" y="360"/>
                      </a:lnTo>
                      <a:lnTo>
                        <a:pt x="922" y="360"/>
                      </a:lnTo>
                      <a:lnTo>
                        <a:pt x="765" y="0"/>
                      </a:lnTo>
                      <a:lnTo>
                        <a:pt x="143" y="0"/>
                      </a:lnTo>
                    </a:path>
                  </a:pathLst>
                </a:custGeom>
                <a:solidFill>
                  <a:srgbClr val="A0A0A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48" name="Oval 1094"/>
                <p:cNvSpPr>
                  <a:spLocks noChangeArrowheads="1"/>
                </p:cNvSpPr>
                <p:nvPr/>
              </p:nvSpPr>
              <p:spPr bwMode="auto">
                <a:xfrm>
                  <a:off x="4402" y="3384"/>
                  <a:ext cx="476" cy="161"/>
                </a:xfrm>
                <a:prstGeom prst="ellipse">
                  <a:avLst/>
                </a:prstGeom>
                <a:solidFill>
                  <a:srgbClr val="80808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90149" name="Rectangle 1095"/>
                <p:cNvSpPr>
                  <a:spLocks noChangeArrowheads="1"/>
                </p:cNvSpPr>
                <p:nvPr/>
              </p:nvSpPr>
              <p:spPr bwMode="auto">
                <a:xfrm>
                  <a:off x="4258" y="3344"/>
                  <a:ext cx="764" cy="130"/>
                </a:xfrm>
                <a:prstGeom prst="rect">
                  <a:avLst/>
                </a:prstGeom>
                <a:solidFill>
                  <a:srgbClr val="A0A0A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90150" name="AutoShape 1096"/>
                <p:cNvSpPr>
                  <a:spLocks noChangeArrowheads="1"/>
                </p:cNvSpPr>
                <p:nvPr/>
              </p:nvSpPr>
              <p:spPr bwMode="auto">
                <a:xfrm>
                  <a:off x="4029" y="2240"/>
                  <a:ext cx="1222" cy="1143"/>
                </a:xfrm>
                <a:prstGeom prst="roundRect">
                  <a:avLst>
                    <a:gd name="adj" fmla="val 12440"/>
                  </a:avLst>
                </a:prstGeom>
                <a:solidFill>
                  <a:srgbClr val="C0C0C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90151" name="Freeform 1097"/>
                <p:cNvSpPr>
                  <a:spLocks/>
                </p:cNvSpPr>
                <p:nvPr/>
              </p:nvSpPr>
              <p:spPr bwMode="auto">
                <a:xfrm>
                  <a:off x="4147" y="3653"/>
                  <a:ext cx="991" cy="134"/>
                </a:xfrm>
                <a:custGeom>
                  <a:avLst/>
                  <a:gdLst>
                    <a:gd name="T0" fmla="*/ 39 w 991"/>
                    <a:gd name="T1" fmla="*/ 0 h 134"/>
                    <a:gd name="T2" fmla="*/ 961 w 991"/>
                    <a:gd name="T3" fmla="*/ 0 h 134"/>
                    <a:gd name="T4" fmla="*/ 990 w 991"/>
                    <a:gd name="T5" fmla="*/ 133 h 134"/>
                    <a:gd name="T6" fmla="*/ 0 w 991"/>
                    <a:gd name="T7" fmla="*/ 133 h 134"/>
                    <a:gd name="T8" fmla="*/ 39 w 991"/>
                    <a:gd name="T9" fmla="*/ 0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1" h="134">
                      <a:moveTo>
                        <a:pt x="39" y="0"/>
                      </a:moveTo>
                      <a:lnTo>
                        <a:pt x="961" y="0"/>
                      </a:lnTo>
                      <a:lnTo>
                        <a:pt x="990" y="133"/>
                      </a:lnTo>
                      <a:lnTo>
                        <a:pt x="0" y="133"/>
                      </a:lnTo>
                      <a:lnTo>
                        <a:pt x="39" y="0"/>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grpSp>
          <p:grpSp>
            <p:nvGrpSpPr>
              <p:cNvPr id="90143" name="Group 1098"/>
              <p:cNvGrpSpPr>
                <a:grpSpLocks/>
              </p:cNvGrpSpPr>
              <p:nvPr/>
            </p:nvGrpSpPr>
            <p:grpSpPr bwMode="auto">
              <a:xfrm>
                <a:off x="4167" y="2364"/>
                <a:ext cx="946" cy="890"/>
                <a:chOff x="4167" y="2364"/>
                <a:chExt cx="946" cy="890"/>
              </a:xfrm>
            </p:grpSpPr>
            <p:sp>
              <p:nvSpPr>
                <p:cNvPr id="90144" name="AutoShape 1099"/>
                <p:cNvSpPr>
                  <a:spLocks noChangeArrowheads="1"/>
                </p:cNvSpPr>
                <p:nvPr/>
              </p:nvSpPr>
              <p:spPr bwMode="auto">
                <a:xfrm>
                  <a:off x="4167" y="2364"/>
                  <a:ext cx="934" cy="875"/>
                </a:xfrm>
                <a:prstGeom prst="roundRect">
                  <a:avLst>
                    <a:gd name="adj" fmla="val 12477"/>
                  </a:avLst>
                </a:prstGeom>
                <a:solidFill>
                  <a:srgbClr val="C0C0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90145" name="AutoShape 1100"/>
                <p:cNvSpPr>
                  <a:spLocks noChangeArrowheads="1"/>
                </p:cNvSpPr>
                <p:nvPr/>
              </p:nvSpPr>
              <p:spPr bwMode="auto">
                <a:xfrm>
                  <a:off x="4179" y="2379"/>
                  <a:ext cx="934" cy="875"/>
                </a:xfrm>
                <a:prstGeom prst="roundRect">
                  <a:avLst>
                    <a:gd name="adj" fmla="val 12477"/>
                  </a:avLst>
                </a:prstGeom>
                <a:solidFill>
                  <a:srgbClr val="00008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90146" name="AutoShape 1101"/>
                <p:cNvSpPr>
                  <a:spLocks noChangeArrowheads="1"/>
                </p:cNvSpPr>
                <p:nvPr/>
              </p:nvSpPr>
              <p:spPr bwMode="auto">
                <a:xfrm>
                  <a:off x="4174" y="2369"/>
                  <a:ext cx="934" cy="875"/>
                </a:xfrm>
                <a:prstGeom prst="roundRect">
                  <a:avLst>
                    <a:gd name="adj" fmla="val 12477"/>
                  </a:avLst>
                </a:prstGeom>
                <a:solidFill>
                  <a:srgbClr val="4040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grpSp>
        </p:grpSp>
        <p:grpSp>
          <p:nvGrpSpPr>
            <p:cNvPr id="90119" name="Group 1102"/>
            <p:cNvGrpSpPr>
              <a:grpSpLocks/>
            </p:cNvGrpSpPr>
            <p:nvPr/>
          </p:nvGrpSpPr>
          <p:grpSpPr bwMode="auto">
            <a:xfrm>
              <a:off x="4008" y="2416"/>
              <a:ext cx="361" cy="301"/>
              <a:chOff x="3945" y="2113"/>
              <a:chExt cx="361" cy="313"/>
            </a:xfrm>
          </p:grpSpPr>
          <p:sp>
            <p:nvSpPr>
              <p:cNvPr id="90129" name="Freeform 1103"/>
              <p:cNvSpPr>
                <a:spLocks/>
              </p:cNvSpPr>
              <p:nvPr/>
            </p:nvSpPr>
            <p:spPr bwMode="auto">
              <a:xfrm>
                <a:off x="3945" y="2113"/>
                <a:ext cx="361" cy="313"/>
              </a:xfrm>
              <a:custGeom>
                <a:avLst/>
                <a:gdLst>
                  <a:gd name="T0" fmla="*/ 309 w 361"/>
                  <a:gd name="T1" fmla="*/ 0 h 313"/>
                  <a:gd name="T2" fmla="*/ 326 w 361"/>
                  <a:gd name="T3" fmla="*/ 13 h 313"/>
                  <a:gd name="T4" fmla="*/ 339 w 361"/>
                  <a:gd name="T5" fmla="*/ 32 h 313"/>
                  <a:gd name="T6" fmla="*/ 352 w 361"/>
                  <a:gd name="T7" fmla="*/ 59 h 313"/>
                  <a:gd name="T8" fmla="*/ 360 w 361"/>
                  <a:gd name="T9" fmla="*/ 89 h 313"/>
                  <a:gd name="T10" fmla="*/ 358 w 361"/>
                  <a:gd name="T11" fmla="*/ 116 h 313"/>
                  <a:gd name="T12" fmla="*/ 299 w 361"/>
                  <a:gd name="T13" fmla="*/ 128 h 313"/>
                  <a:gd name="T14" fmla="*/ 287 w 361"/>
                  <a:gd name="T15" fmla="*/ 143 h 313"/>
                  <a:gd name="T16" fmla="*/ 267 w 361"/>
                  <a:gd name="T17" fmla="*/ 151 h 313"/>
                  <a:gd name="T18" fmla="*/ 236 w 361"/>
                  <a:gd name="T19" fmla="*/ 160 h 313"/>
                  <a:gd name="T20" fmla="*/ 233 w 361"/>
                  <a:gd name="T21" fmla="*/ 201 h 313"/>
                  <a:gd name="T22" fmla="*/ 242 w 361"/>
                  <a:gd name="T23" fmla="*/ 233 h 313"/>
                  <a:gd name="T24" fmla="*/ 233 w 361"/>
                  <a:gd name="T25" fmla="*/ 255 h 313"/>
                  <a:gd name="T26" fmla="*/ 211 w 361"/>
                  <a:gd name="T27" fmla="*/ 258 h 313"/>
                  <a:gd name="T28" fmla="*/ 198 w 361"/>
                  <a:gd name="T29" fmla="*/ 236 h 313"/>
                  <a:gd name="T30" fmla="*/ 199 w 361"/>
                  <a:gd name="T31" fmla="*/ 250 h 313"/>
                  <a:gd name="T32" fmla="*/ 209 w 361"/>
                  <a:gd name="T33" fmla="*/ 283 h 313"/>
                  <a:gd name="T34" fmla="*/ 196 w 361"/>
                  <a:gd name="T35" fmla="*/ 303 h 313"/>
                  <a:gd name="T36" fmla="*/ 181 w 361"/>
                  <a:gd name="T37" fmla="*/ 305 h 313"/>
                  <a:gd name="T38" fmla="*/ 169 w 361"/>
                  <a:gd name="T39" fmla="*/ 294 h 313"/>
                  <a:gd name="T40" fmla="*/ 152 w 361"/>
                  <a:gd name="T41" fmla="*/ 268 h 313"/>
                  <a:gd name="T42" fmla="*/ 156 w 361"/>
                  <a:gd name="T43" fmla="*/ 302 h 313"/>
                  <a:gd name="T44" fmla="*/ 142 w 361"/>
                  <a:gd name="T45" fmla="*/ 312 h 313"/>
                  <a:gd name="T46" fmla="*/ 125 w 361"/>
                  <a:gd name="T47" fmla="*/ 305 h 313"/>
                  <a:gd name="T48" fmla="*/ 110 w 361"/>
                  <a:gd name="T49" fmla="*/ 288 h 313"/>
                  <a:gd name="T50" fmla="*/ 105 w 361"/>
                  <a:gd name="T51" fmla="*/ 297 h 313"/>
                  <a:gd name="T52" fmla="*/ 91 w 361"/>
                  <a:gd name="T53" fmla="*/ 297 h 313"/>
                  <a:gd name="T54" fmla="*/ 78 w 361"/>
                  <a:gd name="T55" fmla="*/ 290 h 313"/>
                  <a:gd name="T56" fmla="*/ 62 w 361"/>
                  <a:gd name="T57" fmla="*/ 275 h 313"/>
                  <a:gd name="T58" fmla="*/ 32 w 361"/>
                  <a:gd name="T59" fmla="*/ 278 h 313"/>
                  <a:gd name="T60" fmla="*/ 15 w 361"/>
                  <a:gd name="T61" fmla="*/ 277 h 313"/>
                  <a:gd name="T62" fmla="*/ 7 w 361"/>
                  <a:gd name="T63" fmla="*/ 268 h 313"/>
                  <a:gd name="T64" fmla="*/ 0 w 361"/>
                  <a:gd name="T65" fmla="*/ 255 h 313"/>
                  <a:gd name="T66" fmla="*/ 7 w 361"/>
                  <a:gd name="T67" fmla="*/ 243 h 313"/>
                  <a:gd name="T68" fmla="*/ 31 w 361"/>
                  <a:gd name="T69" fmla="*/ 216 h 313"/>
                  <a:gd name="T70" fmla="*/ 13 w 361"/>
                  <a:gd name="T71" fmla="*/ 194 h 313"/>
                  <a:gd name="T72" fmla="*/ 10 w 361"/>
                  <a:gd name="T73" fmla="*/ 172 h 313"/>
                  <a:gd name="T74" fmla="*/ 17 w 361"/>
                  <a:gd name="T75" fmla="*/ 156 h 313"/>
                  <a:gd name="T76" fmla="*/ 26 w 361"/>
                  <a:gd name="T77" fmla="*/ 98 h 313"/>
                  <a:gd name="T78" fmla="*/ 22 w 361"/>
                  <a:gd name="T79" fmla="*/ 74 h 313"/>
                  <a:gd name="T80" fmla="*/ 29 w 361"/>
                  <a:gd name="T81" fmla="*/ 52 h 313"/>
                  <a:gd name="T82" fmla="*/ 53 w 361"/>
                  <a:gd name="T83" fmla="*/ 44 h 313"/>
                  <a:gd name="T84" fmla="*/ 66 w 361"/>
                  <a:gd name="T85" fmla="*/ 35 h 313"/>
                  <a:gd name="T86" fmla="*/ 78 w 361"/>
                  <a:gd name="T87" fmla="*/ 18 h 313"/>
                  <a:gd name="T88" fmla="*/ 95 w 361"/>
                  <a:gd name="T89" fmla="*/ 10 h 313"/>
                  <a:gd name="T90" fmla="*/ 115 w 361"/>
                  <a:gd name="T91" fmla="*/ 13 h 313"/>
                  <a:gd name="T92" fmla="*/ 132 w 361"/>
                  <a:gd name="T93" fmla="*/ 18 h 313"/>
                  <a:gd name="T94" fmla="*/ 159 w 361"/>
                  <a:gd name="T95" fmla="*/ 13 h 313"/>
                  <a:gd name="T96" fmla="*/ 174 w 361"/>
                  <a:gd name="T97" fmla="*/ 20 h 313"/>
                  <a:gd name="T98" fmla="*/ 209 w 361"/>
                  <a:gd name="T99" fmla="*/ 25 h 313"/>
                  <a:gd name="T100" fmla="*/ 245 w 361"/>
                  <a:gd name="T101" fmla="*/ 18 h 313"/>
                  <a:gd name="T102" fmla="*/ 309 w 361"/>
                  <a:gd name="T103" fmla="*/ 0 h 31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61" h="313">
                    <a:moveTo>
                      <a:pt x="309" y="0"/>
                    </a:moveTo>
                    <a:lnTo>
                      <a:pt x="326" y="13"/>
                    </a:lnTo>
                    <a:lnTo>
                      <a:pt x="339" y="32"/>
                    </a:lnTo>
                    <a:lnTo>
                      <a:pt x="352" y="59"/>
                    </a:lnTo>
                    <a:lnTo>
                      <a:pt x="360" y="89"/>
                    </a:lnTo>
                    <a:lnTo>
                      <a:pt x="358" y="116"/>
                    </a:lnTo>
                    <a:lnTo>
                      <a:pt x="299" y="128"/>
                    </a:lnTo>
                    <a:lnTo>
                      <a:pt x="287" y="143"/>
                    </a:lnTo>
                    <a:lnTo>
                      <a:pt x="267" y="151"/>
                    </a:lnTo>
                    <a:lnTo>
                      <a:pt x="236" y="160"/>
                    </a:lnTo>
                    <a:lnTo>
                      <a:pt x="233" y="201"/>
                    </a:lnTo>
                    <a:lnTo>
                      <a:pt x="242" y="233"/>
                    </a:lnTo>
                    <a:lnTo>
                      <a:pt x="233" y="255"/>
                    </a:lnTo>
                    <a:lnTo>
                      <a:pt x="211" y="258"/>
                    </a:lnTo>
                    <a:lnTo>
                      <a:pt x="198" y="236"/>
                    </a:lnTo>
                    <a:lnTo>
                      <a:pt x="199" y="250"/>
                    </a:lnTo>
                    <a:lnTo>
                      <a:pt x="209" y="283"/>
                    </a:lnTo>
                    <a:lnTo>
                      <a:pt x="196" y="303"/>
                    </a:lnTo>
                    <a:lnTo>
                      <a:pt x="181" y="305"/>
                    </a:lnTo>
                    <a:lnTo>
                      <a:pt x="169" y="294"/>
                    </a:lnTo>
                    <a:lnTo>
                      <a:pt x="152" y="268"/>
                    </a:lnTo>
                    <a:lnTo>
                      <a:pt x="156" y="302"/>
                    </a:lnTo>
                    <a:lnTo>
                      <a:pt x="142" y="312"/>
                    </a:lnTo>
                    <a:lnTo>
                      <a:pt x="125" y="305"/>
                    </a:lnTo>
                    <a:lnTo>
                      <a:pt x="110" y="288"/>
                    </a:lnTo>
                    <a:lnTo>
                      <a:pt x="105" y="297"/>
                    </a:lnTo>
                    <a:lnTo>
                      <a:pt x="91" y="297"/>
                    </a:lnTo>
                    <a:lnTo>
                      <a:pt x="78" y="290"/>
                    </a:lnTo>
                    <a:lnTo>
                      <a:pt x="62" y="275"/>
                    </a:lnTo>
                    <a:lnTo>
                      <a:pt x="32" y="278"/>
                    </a:lnTo>
                    <a:lnTo>
                      <a:pt x="15" y="277"/>
                    </a:lnTo>
                    <a:lnTo>
                      <a:pt x="7" y="268"/>
                    </a:lnTo>
                    <a:lnTo>
                      <a:pt x="0" y="255"/>
                    </a:lnTo>
                    <a:lnTo>
                      <a:pt x="7" y="243"/>
                    </a:lnTo>
                    <a:lnTo>
                      <a:pt x="31" y="216"/>
                    </a:lnTo>
                    <a:lnTo>
                      <a:pt x="13" y="194"/>
                    </a:lnTo>
                    <a:lnTo>
                      <a:pt x="10" y="172"/>
                    </a:lnTo>
                    <a:lnTo>
                      <a:pt x="17" y="156"/>
                    </a:lnTo>
                    <a:lnTo>
                      <a:pt x="26" y="98"/>
                    </a:lnTo>
                    <a:lnTo>
                      <a:pt x="22" y="74"/>
                    </a:lnTo>
                    <a:lnTo>
                      <a:pt x="29" y="52"/>
                    </a:lnTo>
                    <a:lnTo>
                      <a:pt x="53" y="44"/>
                    </a:lnTo>
                    <a:lnTo>
                      <a:pt x="66" y="35"/>
                    </a:lnTo>
                    <a:lnTo>
                      <a:pt x="78" y="18"/>
                    </a:lnTo>
                    <a:lnTo>
                      <a:pt x="95" y="10"/>
                    </a:lnTo>
                    <a:lnTo>
                      <a:pt x="115" y="13"/>
                    </a:lnTo>
                    <a:lnTo>
                      <a:pt x="132" y="18"/>
                    </a:lnTo>
                    <a:lnTo>
                      <a:pt x="159" y="13"/>
                    </a:lnTo>
                    <a:lnTo>
                      <a:pt x="174" y="20"/>
                    </a:lnTo>
                    <a:lnTo>
                      <a:pt x="209" y="25"/>
                    </a:lnTo>
                    <a:lnTo>
                      <a:pt x="245" y="18"/>
                    </a:lnTo>
                    <a:lnTo>
                      <a:pt x="309" y="0"/>
                    </a:lnTo>
                  </a:path>
                </a:pathLst>
              </a:custGeom>
              <a:solidFill>
                <a:srgbClr val="FFC080"/>
              </a:solidFill>
              <a:ln w="12700" cap="rnd" cmpd="sng">
                <a:solidFill>
                  <a:srgbClr val="712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30" name="Freeform 1104"/>
              <p:cNvSpPr>
                <a:spLocks/>
              </p:cNvSpPr>
              <p:nvPr/>
            </p:nvSpPr>
            <p:spPr bwMode="auto">
              <a:xfrm>
                <a:off x="4118" y="2215"/>
                <a:ext cx="31" cy="141"/>
              </a:xfrm>
              <a:custGeom>
                <a:avLst/>
                <a:gdLst>
                  <a:gd name="T0" fmla="*/ 21 w 31"/>
                  <a:gd name="T1" fmla="*/ 128 h 141"/>
                  <a:gd name="T2" fmla="*/ 13 w 31"/>
                  <a:gd name="T3" fmla="*/ 98 h 141"/>
                  <a:gd name="T4" fmla="*/ 7 w 31"/>
                  <a:gd name="T5" fmla="*/ 70 h 141"/>
                  <a:gd name="T6" fmla="*/ 12 w 31"/>
                  <a:gd name="T7" fmla="*/ 42 h 141"/>
                  <a:gd name="T8" fmla="*/ 13 w 31"/>
                  <a:gd name="T9" fmla="*/ 18 h 141"/>
                  <a:gd name="T10" fmla="*/ 30 w 31"/>
                  <a:gd name="T11" fmla="*/ 0 h 141"/>
                  <a:gd name="T12" fmla="*/ 13 w 31"/>
                  <a:gd name="T13" fmla="*/ 9 h 141"/>
                  <a:gd name="T14" fmla="*/ 8 w 31"/>
                  <a:gd name="T15" fmla="*/ 6 h 141"/>
                  <a:gd name="T16" fmla="*/ 8 w 31"/>
                  <a:gd name="T17" fmla="*/ 26 h 141"/>
                  <a:gd name="T18" fmla="*/ 3 w 31"/>
                  <a:gd name="T19" fmla="*/ 70 h 141"/>
                  <a:gd name="T20" fmla="*/ 0 w 31"/>
                  <a:gd name="T21" fmla="*/ 79 h 141"/>
                  <a:gd name="T22" fmla="*/ 19 w 31"/>
                  <a:gd name="T23" fmla="*/ 140 h 141"/>
                  <a:gd name="T24" fmla="*/ 21 w 31"/>
                  <a:gd name="T25" fmla="*/ 128 h 1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1" h="141">
                    <a:moveTo>
                      <a:pt x="21" y="128"/>
                    </a:moveTo>
                    <a:lnTo>
                      <a:pt x="13" y="98"/>
                    </a:lnTo>
                    <a:lnTo>
                      <a:pt x="7" y="70"/>
                    </a:lnTo>
                    <a:lnTo>
                      <a:pt x="12" y="42"/>
                    </a:lnTo>
                    <a:lnTo>
                      <a:pt x="13" y="18"/>
                    </a:lnTo>
                    <a:lnTo>
                      <a:pt x="30" y="0"/>
                    </a:lnTo>
                    <a:lnTo>
                      <a:pt x="13" y="9"/>
                    </a:lnTo>
                    <a:lnTo>
                      <a:pt x="8" y="6"/>
                    </a:lnTo>
                    <a:lnTo>
                      <a:pt x="8" y="26"/>
                    </a:lnTo>
                    <a:lnTo>
                      <a:pt x="3" y="70"/>
                    </a:lnTo>
                    <a:lnTo>
                      <a:pt x="0" y="79"/>
                    </a:lnTo>
                    <a:lnTo>
                      <a:pt x="19" y="140"/>
                    </a:lnTo>
                    <a:lnTo>
                      <a:pt x="21" y="128"/>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31" name="Freeform 1105"/>
              <p:cNvSpPr>
                <a:spLocks/>
              </p:cNvSpPr>
              <p:nvPr/>
            </p:nvSpPr>
            <p:spPr bwMode="auto">
              <a:xfrm>
                <a:off x="4055" y="2202"/>
                <a:ext cx="44" cy="196"/>
              </a:xfrm>
              <a:custGeom>
                <a:avLst/>
                <a:gdLst>
                  <a:gd name="T0" fmla="*/ 43 w 44"/>
                  <a:gd name="T1" fmla="*/ 177 h 196"/>
                  <a:gd name="T2" fmla="*/ 32 w 44"/>
                  <a:gd name="T3" fmla="*/ 157 h 196"/>
                  <a:gd name="T4" fmla="*/ 21 w 44"/>
                  <a:gd name="T5" fmla="*/ 128 h 196"/>
                  <a:gd name="T6" fmla="*/ 11 w 44"/>
                  <a:gd name="T7" fmla="*/ 110 h 196"/>
                  <a:gd name="T8" fmla="*/ 11 w 44"/>
                  <a:gd name="T9" fmla="*/ 92 h 196"/>
                  <a:gd name="T10" fmla="*/ 9 w 44"/>
                  <a:gd name="T11" fmla="*/ 81 h 196"/>
                  <a:gd name="T12" fmla="*/ 11 w 44"/>
                  <a:gd name="T13" fmla="*/ 65 h 196"/>
                  <a:gd name="T14" fmla="*/ 19 w 44"/>
                  <a:gd name="T15" fmla="*/ 33 h 196"/>
                  <a:gd name="T16" fmla="*/ 22 w 44"/>
                  <a:gd name="T17" fmla="*/ 12 h 196"/>
                  <a:gd name="T18" fmla="*/ 12 w 44"/>
                  <a:gd name="T19" fmla="*/ 0 h 196"/>
                  <a:gd name="T20" fmla="*/ 17 w 44"/>
                  <a:gd name="T21" fmla="*/ 13 h 196"/>
                  <a:gd name="T22" fmla="*/ 9 w 44"/>
                  <a:gd name="T23" fmla="*/ 57 h 196"/>
                  <a:gd name="T24" fmla="*/ 1 w 44"/>
                  <a:gd name="T25" fmla="*/ 82 h 196"/>
                  <a:gd name="T26" fmla="*/ 0 w 44"/>
                  <a:gd name="T27" fmla="*/ 95 h 196"/>
                  <a:gd name="T28" fmla="*/ 4 w 44"/>
                  <a:gd name="T29" fmla="*/ 113 h 196"/>
                  <a:gd name="T30" fmla="*/ 15 w 44"/>
                  <a:gd name="T31" fmla="*/ 130 h 196"/>
                  <a:gd name="T32" fmla="*/ 28 w 44"/>
                  <a:gd name="T33" fmla="*/ 156 h 196"/>
                  <a:gd name="T34" fmla="*/ 39 w 44"/>
                  <a:gd name="T35" fmla="*/ 195 h 196"/>
                  <a:gd name="T36" fmla="*/ 43 w 44"/>
                  <a:gd name="T37" fmla="*/ 177 h 1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4" h="196">
                    <a:moveTo>
                      <a:pt x="43" y="177"/>
                    </a:moveTo>
                    <a:lnTo>
                      <a:pt x="32" y="157"/>
                    </a:lnTo>
                    <a:lnTo>
                      <a:pt x="21" y="128"/>
                    </a:lnTo>
                    <a:lnTo>
                      <a:pt x="11" y="110"/>
                    </a:lnTo>
                    <a:lnTo>
                      <a:pt x="11" y="92"/>
                    </a:lnTo>
                    <a:lnTo>
                      <a:pt x="9" y="81"/>
                    </a:lnTo>
                    <a:lnTo>
                      <a:pt x="11" y="65"/>
                    </a:lnTo>
                    <a:lnTo>
                      <a:pt x="19" y="33"/>
                    </a:lnTo>
                    <a:lnTo>
                      <a:pt x="22" y="12"/>
                    </a:lnTo>
                    <a:lnTo>
                      <a:pt x="12" y="0"/>
                    </a:lnTo>
                    <a:lnTo>
                      <a:pt x="17" y="13"/>
                    </a:lnTo>
                    <a:lnTo>
                      <a:pt x="9" y="57"/>
                    </a:lnTo>
                    <a:lnTo>
                      <a:pt x="1" y="82"/>
                    </a:lnTo>
                    <a:lnTo>
                      <a:pt x="0" y="95"/>
                    </a:lnTo>
                    <a:lnTo>
                      <a:pt x="4" y="113"/>
                    </a:lnTo>
                    <a:lnTo>
                      <a:pt x="15" y="130"/>
                    </a:lnTo>
                    <a:lnTo>
                      <a:pt x="28" y="156"/>
                    </a:lnTo>
                    <a:lnTo>
                      <a:pt x="39" y="195"/>
                    </a:lnTo>
                    <a:lnTo>
                      <a:pt x="43" y="177"/>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32" name="Freeform 1106"/>
              <p:cNvSpPr>
                <a:spLocks/>
              </p:cNvSpPr>
              <p:nvPr/>
            </p:nvSpPr>
            <p:spPr bwMode="auto">
              <a:xfrm>
                <a:off x="4001" y="2205"/>
                <a:ext cx="51" cy="193"/>
              </a:xfrm>
              <a:custGeom>
                <a:avLst/>
                <a:gdLst>
                  <a:gd name="T0" fmla="*/ 44 w 51"/>
                  <a:gd name="T1" fmla="*/ 192 h 193"/>
                  <a:gd name="T2" fmla="*/ 50 w 51"/>
                  <a:gd name="T3" fmla="*/ 189 h 193"/>
                  <a:gd name="T4" fmla="*/ 38 w 51"/>
                  <a:gd name="T5" fmla="*/ 158 h 193"/>
                  <a:gd name="T6" fmla="*/ 15 w 51"/>
                  <a:gd name="T7" fmla="*/ 122 h 193"/>
                  <a:gd name="T8" fmla="*/ 6 w 51"/>
                  <a:gd name="T9" fmla="*/ 105 h 193"/>
                  <a:gd name="T10" fmla="*/ 6 w 51"/>
                  <a:gd name="T11" fmla="*/ 89 h 193"/>
                  <a:gd name="T12" fmla="*/ 11 w 51"/>
                  <a:gd name="T13" fmla="*/ 73 h 193"/>
                  <a:gd name="T14" fmla="*/ 11 w 51"/>
                  <a:gd name="T15" fmla="*/ 43 h 193"/>
                  <a:gd name="T16" fmla="*/ 13 w 51"/>
                  <a:gd name="T17" fmla="*/ 23 h 193"/>
                  <a:gd name="T18" fmla="*/ 9 w 51"/>
                  <a:gd name="T19" fmla="*/ 7 h 193"/>
                  <a:gd name="T20" fmla="*/ 1 w 51"/>
                  <a:gd name="T21" fmla="*/ 0 h 193"/>
                  <a:gd name="T22" fmla="*/ 6 w 51"/>
                  <a:gd name="T23" fmla="*/ 18 h 193"/>
                  <a:gd name="T24" fmla="*/ 7 w 51"/>
                  <a:gd name="T25" fmla="*/ 36 h 193"/>
                  <a:gd name="T26" fmla="*/ 6 w 51"/>
                  <a:gd name="T27" fmla="*/ 71 h 193"/>
                  <a:gd name="T28" fmla="*/ 2 w 51"/>
                  <a:gd name="T29" fmla="*/ 85 h 193"/>
                  <a:gd name="T30" fmla="*/ 0 w 51"/>
                  <a:gd name="T31" fmla="*/ 102 h 193"/>
                  <a:gd name="T32" fmla="*/ 12 w 51"/>
                  <a:gd name="T33" fmla="*/ 130 h 193"/>
                  <a:gd name="T34" fmla="*/ 20 w 51"/>
                  <a:gd name="T35" fmla="*/ 140 h 193"/>
                  <a:gd name="T36" fmla="*/ 44 w 51"/>
                  <a:gd name="T37" fmla="*/ 192 h 19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1" h="193">
                    <a:moveTo>
                      <a:pt x="44" y="192"/>
                    </a:moveTo>
                    <a:lnTo>
                      <a:pt x="50" y="189"/>
                    </a:lnTo>
                    <a:lnTo>
                      <a:pt x="38" y="158"/>
                    </a:lnTo>
                    <a:lnTo>
                      <a:pt x="15" y="122"/>
                    </a:lnTo>
                    <a:lnTo>
                      <a:pt x="6" y="105"/>
                    </a:lnTo>
                    <a:lnTo>
                      <a:pt x="6" y="89"/>
                    </a:lnTo>
                    <a:lnTo>
                      <a:pt x="11" y="73"/>
                    </a:lnTo>
                    <a:lnTo>
                      <a:pt x="11" y="43"/>
                    </a:lnTo>
                    <a:lnTo>
                      <a:pt x="13" y="23"/>
                    </a:lnTo>
                    <a:lnTo>
                      <a:pt x="9" y="7"/>
                    </a:lnTo>
                    <a:lnTo>
                      <a:pt x="1" y="0"/>
                    </a:lnTo>
                    <a:lnTo>
                      <a:pt x="6" y="18"/>
                    </a:lnTo>
                    <a:lnTo>
                      <a:pt x="7" y="36"/>
                    </a:lnTo>
                    <a:lnTo>
                      <a:pt x="6" y="71"/>
                    </a:lnTo>
                    <a:lnTo>
                      <a:pt x="2" y="85"/>
                    </a:lnTo>
                    <a:lnTo>
                      <a:pt x="0" y="102"/>
                    </a:lnTo>
                    <a:lnTo>
                      <a:pt x="12" y="130"/>
                    </a:lnTo>
                    <a:lnTo>
                      <a:pt x="20" y="140"/>
                    </a:lnTo>
                    <a:lnTo>
                      <a:pt x="44" y="192"/>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33" name="Freeform 1107"/>
              <p:cNvSpPr>
                <a:spLocks/>
              </p:cNvSpPr>
              <p:nvPr/>
            </p:nvSpPr>
            <p:spPr bwMode="auto">
              <a:xfrm>
                <a:off x="3972" y="2322"/>
                <a:ext cx="31" cy="61"/>
              </a:xfrm>
              <a:custGeom>
                <a:avLst/>
                <a:gdLst>
                  <a:gd name="T0" fmla="*/ 30 w 31"/>
                  <a:gd name="T1" fmla="*/ 58 h 61"/>
                  <a:gd name="T2" fmla="*/ 3 w 31"/>
                  <a:gd name="T3" fmla="*/ 0 h 61"/>
                  <a:gd name="T4" fmla="*/ 0 w 31"/>
                  <a:gd name="T5" fmla="*/ 11 h 61"/>
                  <a:gd name="T6" fmla="*/ 10 w 31"/>
                  <a:gd name="T7" fmla="*/ 38 h 61"/>
                  <a:gd name="T8" fmla="*/ 12 w 31"/>
                  <a:gd name="T9" fmla="*/ 60 h 61"/>
                  <a:gd name="T10" fmla="*/ 30 w 31"/>
                  <a:gd name="T11" fmla="*/ 58 h 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 h="61">
                    <a:moveTo>
                      <a:pt x="30" y="58"/>
                    </a:moveTo>
                    <a:lnTo>
                      <a:pt x="3" y="0"/>
                    </a:lnTo>
                    <a:lnTo>
                      <a:pt x="0" y="11"/>
                    </a:lnTo>
                    <a:lnTo>
                      <a:pt x="10" y="38"/>
                    </a:lnTo>
                    <a:lnTo>
                      <a:pt x="12" y="60"/>
                    </a:lnTo>
                    <a:lnTo>
                      <a:pt x="30" y="58"/>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34" name="Freeform 1108"/>
              <p:cNvSpPr>
                <a:spLocks/>
              </p:cNvSpPr>
              <p:nvPr/>
            </p:nvSpPr>
            <p:spPr bwMode="auto">
              <a:xfrm>
                <a:off x="4138" y="2158"/>
                <a:ext cx="37" cy="31"/>
              </a:xfrm>
              <a:custGeom>
                <a:avLst/>
                <a:gdLst>
                  <a:gd name="T0" fmla="*/ 0 w 37"/>
                  <a:gd name="T1" fmla="*/ 0 h 31"/>
                  <a:gd name="T2" fmla="*/ 4 w 37"/>
                  <a:gd name="T3" fmla="*/ 7 h 31"/>
                  <a:gd name="T4" fmla="*/ 26 w 37"/>
                  <a:gd name="T5" fmla="*/ 8 h 31"/>
                  <a:gd name="T6" fmla="*/ 29 w 37"/>
                  <a:gd name="T7" fmla="*/ 16 h 31"/>
                  <a:gd name="T8" fmla="*/ 36 w 37"/>
                  <a:gd name="T9" fmla="*/ 30 h 31"/>
                  <a:gd name="T10" fmla="*/ 33 w 37"/>
                  <a:gd name="T11" fmla="*/ 8 h 31"/>
                  <a:gd name="T12" fmla="*/ 27 w 37"/>
                  <a:gd name="T13" fmla="*/ 2 h 31"/>
                  <a:gd name="T14" fmla="*/ 0 w 37"/>
                  <a:gd name="T15" fmla="*/ 0 h 3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31">
                    <a:moveTo>
                      <a:pt x="0" y="0"/>
                    </a:moveTo>
                    <a:lnTo>
                      <a:pt x="4" y="7"/>
                    </a:lnTo>
                    <a:lnTo>
                      <a:pt x="26" y="8"/>
                    </a:lnTo>
                    <a:lnTo>
                      <a:pt x="29" y="16"/>
                    </a:lnTo>
                    <a:lnTo>
                      <a:pt x="36" y="30"/>
                    </a:lnTo>
                    <a:lnTo>
                      <a:pt x="33" y="8"/>
                    </a:lnTo>
                    <a:lnTo>
                      <a:pt x="27" y="2"/>
                    </a:lnTo>
                    <a:lnTo>
                      <a:pt x="0"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35" name="Freeform 1109"/>
              <p:cNvSpPr>
                <a:spLocks/>
              </p:cNvSpPr>
              <p:nvPr/>
            </p:nvSpPr>
            <p:spPr bwMode="auto">
              <a:xfrm>
                <a:off x="4019" y="2385"/>
                <a:ext cx="14" cy="3"/>
              </a:xfrm>
              <a:custGeom>
                <a:avLst/>
                <a:gdLst>
                  <a:gd name="T0" fmla="*/ 4 w 14"/>
                  <a:gd name="T1" fmla="*/ 0 h 3"/>
                  <a:gd name="T2" fmla="*/ 11 w 14"/>
                  <a:gd name="T3" fmla="*/ 1 h 3"/>
                  <a:gd name="T4" fmla="*/ 13 w 14"/>
                  <a:gd name="T5" fmla="*/ 2 h 3"/>
                  <a:gd name="T6" fmla="*/ 0 w 14"/>
                  <a:gd name="T7" fmla="*/ 1 h 3"/>
                  <a:gd name="T8" fmla="*/ 4 w 14"/>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3">
                    <a:moveTo>
                      <a:pt x="4" y="0"/>
                    </a:moveTo>
                    <a:lnTo>
                      <a:pt x="11" y="1"/>
                    </a:lnTo>
                    <a:lnTo>
                      <a:pt x="13" y="2"/>
                    </a:lnTo>
                    <a:lnTo>
                      <a:pt x="0" y="1"/>
                    </a:lnTo>
                    <a:lnTo>
                      <a:pt x="4"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36" name="Freeform 1110"/>
              <p:cNvSpPr>
                <a:spLocks/>
              </p:cNvSpPr>
              <p:nvPr/>
            </p:nvSpPr>
            <p:spPr bwMode="auto">
              <a:xfrm>
                <a:off x="4065" y="2394"/>
                <a:ext cx="22" cy="8"/>
              </a:xfrm>
              <a:custGeom>
                <a:avLst/>
                <a:gdLst>
                  <a:gd name="T0" fmla="*/ 0 w 22"/>
                  <a:gd name="T1" fmla="*/ 3 h 8"/>
                  <a:gd name="T2" fmla="*/ 0 w 22"/>
                  <a:gd name="T3" fmla="*/ 1 h 8"/>
                  <a:gd name="T4" fmla="*/ 13 w 22"/>
                  <a:gd name="T5" fmla="*/ 0 h 8"/>
                  <a:gd name="T6" fmla="*/ 21 w 22"/>
                  <a:gd name="T7" fmla="*/ 7 h 8"/>
                  <a:gd name="T8" fmla="*/ 0 w 22"/>
                  <a:gd name="T9" fmla="*/ 3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8">
                    <a:moveTo>
                      <a:pt x="0" y="3"/>
                    </a:moveTo>
                    <a:lnTo>
                      <a:pt x="0" y="1"/>
                    </a:lnTo>
                    <a:lnTo>
                      <a:pt x="13" y="0"/>
                    </a:lnTo>
                    <a:lnTo>
                      <a:pt x="21" y="7"/>
                    </a:lnTo>
                    <a:lnTo>
                      <a:pt x="0" y="3"/>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37" name="Freeform 1111"/>
              <p:cNvSpPr>
                <a:spLocks/>
              </p:cNvSpPr>
              <p:nvPr/>
            </p:nvSpPr>
            <p:spPr bwMode="auto">
              <a:xfrm>
                <a:off x="4117" y="2381"/>
                <a:ext cx="19" cy="7"/>
              </a:xfrm>
              <a:custGeom>
                <a:avLst/>
                <a:gdLst>
                  <a:gd name="T0" fmla="*/ 0 w 19"/>
                  <a:gd name="T1" fmla="*/ 2 h 7"/>
                  <a:gd name="T2" fmla="*/ 11 w 19"/>
                  <a:gd name="T3" fmla="*/ 0 h 7"/>
                  <a:gd name="T4" fmla="*/ 14 w 19"/>
                  <a:gd name="T5" fmla="*/ 3 h 7"/>
                  <a:gd name="T6" fmla="*/ 18 w 19"/>
                  <a:gd name="T7" fmla="*/ 6 h 7"/>
                  <a:gd name="T8" fmla="*/ 0 w 19"/>
                  <a:gd name="T9" fmla="*/ 2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7">
                    <a:moveTo>
                      <a:pt x="0" y="2"/>
                    </a:moveTo>
                    <a:lnTo>
                      <a:pt x="11" y="0"/>
                    </a:lnTo>
                    <a:lnTo>
                      <a:pt x="14" y="3"/>
                    </a:lnTo>
                    <a:lnTo>
                      <a:pt x="18" y="6"/>
                    </a:lnTo>
                    <a:lnTo>
                      <a:pt x="0" y="2"/>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38" name="Freeform 1112"/>
              <p:cNvSpPr>
                <a:spLocks/>
              </p:cNvSpPr>
              <p:nvPr/>
            </p:nvSpPr>
            <p:spPr bwMode="auto">
              <a:xfrm>
                <a:off x="4148" y="2344"/>
                <a:ext cx="23" cy="3"/>
              </a:xfrm>
              <a:custGeom>
                <a:avLst/>
                <a:gdLst>
                  <a:gd name="T0" fmla="*/ 4 w 23"/>
                  <a:gd name="T1" fmla="*/ 2 h 3"/>
                  <a:gd name="T2" fmla="*/ 0 w 23"/>
                  <a:gd name="T3" fmla="*/ 1 h 3"/>
                  <a:gd name="T4" fmla="*/ 6 w 23"/>
                  <a:gd name="T5" fmla="*/ 0 h 3"/>
                  <a:gd name="T6" fmla="*/ 22 w 23"/>
                  <a:gd name="T7" fmla="*/ 1 h 3"/>
                  <a:gd name="T8" fmla="*/ 4 w 23"/>
                  <a:gd name="T9" fmla="*/ 2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3">
                    <a:moveTo>
                      <a:pt x="4" y="2"/>
                    </a:moveTo>
                    <a:lnTo>
                      <a:pt x="0" y="1"/>
                    </a:lnTo>
                    <a:lnTo>
                      <a:pt x="6" y="0"/>
                    </a:lnTo>
                    <a:lnTo>
                      <a:pt x="22" y="1"/>
                    </a:lnTo>
                    <a:lnTo>
                      <a:pt x="4" y="2"/>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39" name="Freeform 1113"/>
              <p:cNvSpPr>
                <a:spLocks/>
              </p:cNvSpPr>
              <p:nvPr/>
            </p:nvSpPr>
            <p:spPr bwMode="auto">
              <a:xfrm>
                <a:off x="4060" y="2133"/>
                <a:ext cx="14" cy="27"/>
              </a:xfrm>
              <a:custGeom>
                <a:avLst/>
                <a:gdLst>
                  <a:gd name="T0" fmla="*/ 0 w 14"/>
                  <a:gd name="T1" fmla="*/ 0 h 27"/>
                  <a:gd name="T2" fmla="*/ 3 w 14"/>
                  <a:gd name="T3" fmla="*/ 15 h 27"/>
                  <a:gd name="T4" fmla="*/ 3 w 14"/>
                  <a:gd name="T5" fmla="*/ 26 h 27"/>
                  <a:gd name="T6" fmla="*/ 13 w 14"/>
                  <a:gd name="T7" fmla="*/ 6 h 27"/>
                  <a:gd name="T8" fmla="*/ 0 w 14"/>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27">
                    <a:moveTo>
                      <a:pt x="0" y="0"/>
                    </a:moveTo>
                    <a:lnTo>
                      <a:pt x="3" y="15"/>
                    </a:lnTo>
                    <a:lnTo>
                      <a:pt x="3" y="26"/>
                    </a:lnTo>
                    <a:lnTo>
                      <a:pt x="13" y="6"/>
                    </a:lnTo>
                    <a:lnTo>
                      <a:pt x="0"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40" name="Freeform 1114"/>
              <p:cNvSpPr>
                <a:spLocks/>
              </p:cNvSpPr>
              <p:nvPr/>
            </p:nvSpPr>
            <p:spPr bwMode="auto">
              <a:xfrm>
                <a:off x="4181" y="2246"/>
                <a:ext cx="45" cy="20"/>
              </a:xfrm>
              <a:custGeom>
                <a:avLst/>
                <a:gdLst>
                  <a:gd name="T0" fmla="*/ 0 w 45"/>
                  <a:gd name="T1" fmla="*/ 18 h 20"/>
                  <a:gd name="T2" fmla="*/ 8 w 45"/>
                  <a:gd name="T3" fmla="*/ 11 h 20"/>
                  <a:gd name="T4" fmla="*/ 12 w 45"/>
                  <a:gd name="T5" fmla="*/ 0 h 20"/>
                  <a:gd name="T6" fmla="*/ 20 w 45"/>
                  <a:gd name="T7" fmla="*/ 8 h 20"/>
                  <a:gd name="T8" fmla="*/ 44 w 45"/>
                  <a:gd name="T9" fmla="*/ 9 h 20"/>
                  <a:gd name="T10" fmla="*/ 32 w 45"/>
                  <a:gd name="T11" fmla="*/ 14 h 20"/>
                  <a:gd name="T12" fmla="*/ 4 w 45"/>
                  <a:gd name="T13" fmla="*/ 19 h 20"/>
                  <a:gd name="T14" fmla="*/ 0 w 45"/>
                  <a:gd name="T15" fmla="*/ 18 h 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5" h="20">
                    <a:moveTo>
                      <a:pt x="0" y="18"/>
                    </a:moveTo>
                    <a:lnTo>
                      <a:pt x="8" y="11"/>
                    </a:lnTo>
                    <a:lnTo>
                      <a:pt x="12" y="0"/>
                    </a:lnTo>
                    <a:lnTo>
                      <a:pt x="20" y="8"/>
                    </a:lnTo>
                    <a:lnTo>
                      <a:pt x="44" y="9"/>
                    </a:lnTo>
                    <a:lnTo>
                      <a:pt x="32" y="14"/>
                    </a:lnTo>
                    <a:lnTo>
                      <a:pt x="4" y="19"/>
                    </a:lnTo>
                    <a:lnTo>
                      <a:pt x="0" y="18"/>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0141" name="Freeform 1115"/>
              <p:cNvSpPr>
                <a:spLocks/>
              </p:cNvSpPr>
              <p:nvPr/>
            </p:nvSpPr>
            <p:spPr bwMode="auto">
              <a:xfrm>
                <a:off x="3998" y="2163"/>
                <a:ext cx="11" cy="20"/>
              </a:xfrm>
              <a:custGeom>
                <a:avLst/>
                <a:gdLst>
                  <a:gd name="T0" fmla="*/ 10 w 11"/>
                  <a:gd name="T1" fmla="*/ 0 h 20"/>
                  <a:gd name="T2" fmla="*/ 8 w 11"/>
                  <a:gd name="T3" fmla="*/ 19 h 20"/>
                  <a:gd name="T4" fmla="*/ 0 w 11"/>
                  <a:gd name="T5" fmla="*/ 17 h 20"/>
                  <a:gd name="T6" fmla="*/ 10 w 11"/>
                  <a:gd name="T7" fmla="*/ 0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10" y="0"/>
                    </a:moveTo>
                    <a:lnTo>
                      <a:pt x="8" y="19"/>
                    </a:lnTo>
                    <a:lnTo>
                      <a:pt x="0" y="17"/>
                    </a:lnTo>
                    <a:lnTo>
                      <a:pt x="10"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grpSp>
        <p:sp>
          <p:nvSpPr>
            <p:cNvPr id="504935" name="Text Box 1127"/>
            <p:cNvSpPr txBox="1">
              <a:spLocks noChangeArrowheads="1"/>
            </p:cNvSpPr>
            <p:nvPr/>
          </p:nvSpPr>
          <p:spPr bwMode="auto">
            <a:xfrm>
              <a:off x="4287" y="2692"/>
              <a:ext cx="81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3000" b="1">
                  <a:solidFill>
                    <a:schemeClr val="bg2"/>
                  </a:solidFill>
                  <a:effectLst>
                    <a:outerShdw blurRad="38100" dist="38100" dir="2700000" algn="tl">
                      <a:srgbClr val="000000"/>
                    </a:outerShdw>
                  </a:effectLst>
                </a:rPr>
                <a:t>Excel</a:t>
              </a:r>
            </a:p>
          </p:txBody>
        </p:sp>
        <p:grpSp>
          <p:nvGrpSpPr>
            <p:cNvPr id="90121" name="Group 1128"/>
            <p:cNvGrpSpPr>
              <a:grpSpLocks/>
            </p:cNvGrpSpPr>
            <p:nvPr/>
          </p:nvGrpSpPr>
          <p:grpSpPr bwMode="auto">
            <a:xfrm>
              <a:off x="4287" y="3061"/>
              <a:ext cx="816" cy="369"/>
              <a:chOff x="336" y="2400"/>
              <a:chExt cx="1344" cy="624"/>
            </a:xfrm>
          </p:grpSpPr>
          <p:sp>
            <p:nvSpPr>
              <p:cNvPr id="90122" name="Rectangle 1129"/>
              <p:cNvSpPr>
                <a:spLocks noChangeArrowheads="1"/>
              </p:cNvSpPr>
              <p:nvPr/>
            </p:nvSpPr>
            <p:spPr bwMode="auto">
              <a:xfrm>
                <a:off x="1104" y="2592"/>
                <a:ext cx="192" cy="4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90123" name="Rectangle 1130"/>
              <p:cNvSpPr>
                <a:spLocks noChangeArrowheads="1"/>
              </p:cNvSpPr>
              <p:nvPr/>
            </p:nvSpPr>
            <p:spPr bwMode="auto">
              <a:xfrm>
                <a:off x="1296" y="2736"/>
                <a:ext cx="192" cy="28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90124" name="Rectangle 1131"/>
              <p:cNvSpPr>
                <a:spLocks noChangeArrowheads="1"/>
              </p:cNvSpPr>
              <p:nvPr/>
            </p:nvSpPr>
            <p:spPr bwMode="auto">
              <a:xfrm>
                <a:off x="912" y="2400"/>
                <a:ext cx="192" cy="62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90125" name="Rectangle 1132"/>
              <p:cNvSpPr>
                <a:spLocks noChangeArrowheads="1"/>
              </p:cNvSpPr>
              <p:nvPr/>
            </p:nvSpPr>
            <p:spPr bwMode="auto">
              <a:xfrm>
                <a:off x="720" y="2592"/>
                <a:ext cx="192" cy="4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90126" name="Rectangle 1133"/>
              <p:cNvSpPr>
                <a:spLocks noChangeArrowheads="1"/>
              </p:cNvSpPr>
              <p:nvPr/>
            </p:nvSpPr>
            <p:spPr bwMode="auto">
              <a:xfrm>
                <a:off x="528" y="2736"/>
                <a:ext cx="192" cy="28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90127" name="Rectangle 1134"/>
              <p:cNvSpPr>
                <a:spLocks noChangeArrowheads="1"/>
              </p:cNvSpPr>
              <p:nvPr/>
            </p:nvSpPr>
            <p:spPr bwMode="auto">
              <a:xfrm>
                <a:off x="336" y="2832"/>
                <a:ext cx="192" cy="19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90128" name="Rectangle 1135"/>
              <p:cNvSpPr>
                <a:spLocks noChangeArrowheads="1"/>
              </p:cNvSpPr>
              <p:nvPr/>
            </p:nvSpPr>
            <p:spPr bwMode="auto">
              <a:xfrm>
                <a:off x="1488" y="2832"/>
                <a:ext cx="192" cy="19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grpSp>
      </p:grpSp>
      <p:sp>
        <p:nvSpPr>
          <p:cNvPr id="504952" name="Rectangle 1144"/>
          <p:cNvSpPr>
            <a:spLocks noChangeArrowheads="1"/>
          </p:cNvSpPr>
          <p:nvPr/>
        </p:nvSpPr>
        <p:spPr bwMode="auto">
          <a:xfrm>
            <a:off x="838200" y="1905000"/>
            <a:ext cx="7010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4000" b="1" dirty="0">
                <a:solidFill>
                  <a:schemeClr val="bg2"/>
                </a:solidFill>
                <a:effectLst>
                  <a:outerShdw blurRad="38100" dist="38100" dir="2700000" algn="tl">
                    <a:srgbClr val="000000"/>
                  </a:outerShdw>
                </a:effectLst>
                <a:latin typeface="Book Antiqua" panose="02040602050305030304" pitchFamily="18" charset="0"/>
                <a:sym typeface="Wingdings 3" panose="05040102010807070707" pitchFamily="18" charset="2"/>
              </a:rPr>
              <a:t></a:t>
            </a:r>
            <a:r>
              <a:rPr lang="zh-CN" altLang="en-US" sz="3600" b="1" dirty="0">
                <a:solidFill>
                  <a:schemeClr val="bg2"/>
                </a:solidFill>
                <a:effectLst>
                  <a:outerShdw blurRad="38100" dist="38100" dir="2700000" algn="tl">
                    <a:srgbClr val="000000"/>
                  </a:outerShdw>
                </a:effectLst>
                <a:latin typeface="Book Antiqua" panose="02040602050305030304" pitchFamily="18" charset="0"/>
              </a:rPr>
              <a:t>分组数据</a:t>
            </a:r>
            <a:r>
              <a:rPr lang="en-US" altLang="zh-CN" sz="3600" b="1" dirty="0">
                <a:solidFill>
                  <a:schemeClr val="bg2"/>
                </a:solidFill>
                <a:effectLst>
                  <a:outerShdw blurRad="38100" dist="38100" dir="2700000" algn="tl">
                    <a:srgbClr val="000000"/>
                  </a:outerShdw>
                </a:effectLst>
                <a:latin typeface="Book Antiqua" panose="02040602050305030304" pitchFamily="18" charset="0"/>
              </a:rPr>
              <a:t>—</a:t>
            </a:r>
            <a:r>
              <a:rPr lang="zh-CN" altLang="en-US" sz="3600" b="1" dirty="0">
                <a:solidFill>
                  <a:schemeClr val="bg2"/>
                </a:solidFill>
                <a:effectLst>
                  <a:outerShdw blurRad="38100" dist="38100" dir="2700000" algn="tl">
                    <a:srgbClr val="000000"/>
                  </a:outerShdw>
                </a:effectLst>
                <a:latin typeface="Book Antiqua" panose="02040602050305030304" pitchFamily="18" charset="0"/>
              </a:rPr>
              <a:t>直方图和折线图</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4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a:xfrm>
            <a:off x="1181100" y="303212"/>
            <a:ext cx="6781800" cy="1066800"/>
          </a:xfrm>
        </p:spPr>
        <p:txBody>
          <a:bodyPr/>
          <a:lstStyle/>
          <a:p>
            <a:pPr>
              <a:defRPr/>
            </a:pPr>
            <a:r>
              <a:rPr lang="zh-CN" altLang="en-US" sz="4000" dirty="0">
                <a:solidFill>
                  <a:schemeClr val="bg2"/>
                </a:solidFill>
              </a:rPr>
              <a:t>分组数据</a:t>
            </a:r>
            <a:r>
              <a:rPr lang="en-US" altLang="zh-CN" sz="4000" dirty="0">
                <a:solidFill>
                  <a:schemeClr val="bg2"/>
                </a:solidFill>
              </a:rPr>
              <a:t>—</a:t>
            </a:r>
            <a:r>
              <a:rPr lang="zh-CN" altLang="en-US" sz="4000" dirty="0">
                <a:solidFill>
                  <a:schemeClr val="bg2"/>
                </a:solidFill>
              </a:rPr>
              <a:t>直方图</a:t>
            </a:r>
            <a:br>
              <a:rPr lang="zh-CN" altLang="en-US" sz="4000" dirty="0">
                <a:solidFill>
                  <a:schemeClr val="bg2"/>
                </a:solidFill>
              </a:rPr>
            </a:br>
            <a:r>
              <a:rPr lang="en-US" altLang="zh-CN" sz="3600" dirty="0">
                <a:solidFill>
                  <a:schemeClr val="bg2"/>
                </a:solidFill>
                <a:latin typeface="Arial" panose="020B0604020202020204" pitchFamily="34" charset="0"/>
              </a:rPr>
              <a:t>(histogram)</a:t>
            </a:r>
          </a:p>
        </p:txBody>
      </p:sp>
      <p:sp>
        <p:nvSpPr>
          <p:cNvPr id="360451" name="Rectangle 3"/>
          <p:cNvSpPr>
            <a:spLocks noGrp="1" noChangeArrowheads="1"/>
          </p:cNvSpPr>
          <p:nvPr>
            <p:ph type="body" idx="1"/>
          </p:nvPr>
        </p:nvSpPr>
        <p:spPr>
          <a:xfrm>
            <a:off x="468313" y="1628775"/>
            <a:ext cx="8280400" cy="4392613"/>
          </a:xfrm>
        </p:spPr>
        <p:txBody>
          <a:bodyPr/>
          <a:lstStyle/>
          <a:p>
            <a:pPr marL="609600" indent="-609600" algn="just">
              <a:buFontTx/>
              <a:buAutoNum type="arabicPeriod"/>
              <a:defRPr/>
            </a:pPr>
            <a:r>
              <a:rPr lang="zh-CN" altLang="en-US">
                <a:solidFill>
                  <a:schemeClr val="bg2"/>
                </a:solidFill>
              </a:rPr>
              <a:t>用于展示分组数据分布的一种图形</a:t>
            </a:r>
          </a:p>
          <a:p>
            <a:pPr marL="609600" indent="-609600" algn="just">
              <a:buFontTx/>
              <a:buAutoNum type="arabicPeriod"/>
              <a:defRPr/>
            </a:pPr>
            <a:r>
              <a:rPr lang="zh-CN" altLang="en-US">
                <a:solidFill>
                  <a:schemeClr val="bg2"/>
                </a:solidFill>
              </a:rPr>
              <a:t>用矩形的宽度和高度来表示频数分布</a:t>
            </a:r>
          </a:p>
          <a:p>
            <a:pPr marL="1219200" lvl="1" indent="-533400" algn="just">
              <a:defRPr/>
            </a:pPr>
            <a:r>
              <a:rPr lang="zh-CN" altLang="en-US">
                <a:solidFill>
                  <a:schemeClr val="bg2"/>
                </a:solidFill>
              </a:rPr>
              <a:t>本质上是用矩形的</a:t>
            </a:r>
            <a:r>
              <a:rPr lang="zh-CN" altLang="en-US" b="1" i="1">
                <a:solidFill>
                  <a:schemeClr val="bg2"/>
                </a:solidFill>
              </a:rPr>
              <a:t>面积</a:t>
            </a:r>
            <a:r>
              <a:rPr lang="zh-CN" altLang="en-US">
                <a:solidFill>
                  <a:schemeClr val="bg2"/>
                </a:solidFill>
              </a:rPr>
              <a:t>来表示频数分布</a:t>
            </a:r>
          </a:p>
          <a:p>
            <a:pPr marL="609600" indent="-609600" algn="just">
              <a:buFontTx/>
              <a:buAutoNum type="arabicPeriod"/>
              <a:defRPr/>
            </a:pPr>
            <a:r>
              <a:rPr lang="zh-CN" altLang="en-US">
                <a:solidFill>
                  <a:schemeClr val="bg2"/>
                </a:solidFill>
              </a:rPr>
              <a:t>在直角坐标中，用横轴表示数据分组，纵轴表示频数或频率，各组与相应的频数就形成了一个矩形，即直方图</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0451">
                                            <p:txEl>
                                              <p:pRg st="0" end="0"/>
                                            </p:txEl>
                                          </p:spTgt>
                                        </p:tgtEl>
                                        <p:attrNameLst>
                                          <p:attrName>style.visibility</p:attrName>
                                        </p:attrNameLst>
                                      </p:cBhvr>
                                      <p:to>
                                        <p:strVal val="visible"/>
                                      </p:to>
                                    </p:set>
                                    <p:animEffect transition="in" filter="wipe(left)">
                                      <p:cBhvr>
                                        <p:cTn id="7" dur="500"/>
                                        <p:tgtEl>
                                          <p:spTgt spid="360451">
                                            <p:txEl>
                                              <p:pRg st="0" end="0"/>
                                            </p:txEl>
                                          </p:spTgt>
                                        </p:tgtEl>
                                      </p:cBhvr>
                                    </p:animEffect>
                                  </p:childTnLst>
                                  <p:subTnLst>
                                    <p:animClr clrSpc="rgb" dir="cw">
                                      <p:cBhvr override="childStyle">
                                        <p:cTn dur="1" fill="hold" display="0" masterRel="nextClick" afterEffect="1"/>
                                        <p:tgtEl>
                                          <p:spTgt spid="360451">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0451">
                                            <p:txEl>
                                              <p:pRg st="1" end="1"/>
                                            </p:txEl>
                                          </p:spTgt>
                                        </p:tgtEl>
                                        <p:attrNameLst>
                                          <p:attrName>style.visibility</p:attrName>
                                        </p:attrNameLst>
                                      </p:cBhvr>
                                      <p:to>
                                        <p:strVal val="visible"/>
                                      </p:to>
                                    </p:set>
                                    <p:animEffect transition="in" filter="wipe(left)">
                                      <p:cBhvr>
                                        <p:cTn id="12" dur="500"/>
                                        <p:tgtEl>
                                          <p:spTgt spid="360451">
                                            <p:txEl>
                                              <p:pRg st="1" end="1"/>
                                            </p:txEl>
                                          </p:spTgt>
                                        </p:tgtEl>
                                      </p:cBhvr>
                                    </p:animEffect>
                                  </p:childTnLst>
                                  <p:subTnLst>
                                    <p:animClr clrSpc="rgb" dir="cw">
                                      <p:cBhvr override="childStyle">
                                        <p:cTn dur="1" fill="hold" display="0" masterRel="nextClick" afterEffect="1"/>
                                        <p:tgtEl>
                                          <p:spTgt spid="360451">
                                            <p:txEl>
                                              <p:pRg st="1" end="1"/>
                                            </p:txEl>
                                          </p:spTgt>
                                        </p:tgtEl>
                                        <p:attrNameLst>
                                          <p:attrName>ppt_c</p:attrName>
                                        </p:attrNameLst>
                                      </p:cBhvr>
                                      <p:to>
                                        <a:schemeClr val="folHlink"/>
                                      </p:to>
                                    </p:animClr>
                                  </p:subTnLst>
                                </p:cTn>
                              </p:par>
                              <p:par>
                                <p:cTn id="13" presetID="22" presetClass="entr" presetSubtype="8" fill="hold" grpId="0" nodeType="withEffect">
                                  <p:stCondLst>
                                    <p:cond delay="0"/>
                                  </p:stCondLst>
                                  <p:childTnLst>
                                    <p:set>
                                      <p:cBhvr>
                                        <p:cTn id="14" dur="1" fill="hold">
                                          <p:stCondLst>
                                            <p:cond delay="0"/>
                                          </p:stCondLst>
                                        </p:cTn>
                                        <p:tgtEl>
                                          <p:spTgt spid="360451">
                                            <p:txEl>
                                              <p:pRg st="2" end="2"/>
                                            </p:txEl>
                                          </p:spTgt>
                                        </p:tgtEl>
                                        <p:attrNameLst>
                                          <p:attrName>style.visibility</p:attrName>
                                        </p:attrNameLst>
                                      </p:cBhvr>
                                      <p:to>
                                        <p:strVal val="visible"/>
                                      </p:to>
                                    </p:set>
                                    <p:animEffect transition="in" filter="wipe(left)">
                                      <p:cBhvr>
                                        <p:cTn id="15" dur="500"/>
                                        <p:tgtEl>
                                          <p:spTgt spid="360451">
                                            <p:txEl>
                                              <p:pRg st="2" end="2"/>
                                            </p:txEl>
                                          </p:spTgt>
                                        </p:tgtEl>
                                      </p:cBhvr>
                                    </p:animEffect>
                                  </p:childTnLst>
                                  <p:subTnLst>
                                    <p:animClr clrSpc="rgb" dir="cw">
                                      <p:cBhvr override="childStyle">
                                        <p:cTn dur="1" fill="hold" display="0" masterRel="nextClick" afterEffect="1"/>
                                        <p:tgtEl>
                                          <p:spTgt spid="360451">
                                            <p:txEl>
                                              <p:pRg st="2" end="2"/>
                                            </p:txEl>
                                          </p:spTgt>
                                        </p:tgtEl>
                                        <p:attrNameLst>
                                          <p:attrName>ppt_c</p:attrName>
                                        </p:attrNameLst>
                                      </p:cBhvr>
                                      <p:to>
                                        <a:schemeClr val="folHlink"/>
                                      </p:to>
                                    </p:animClr>
                                  </p:sub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60451">
                                            <p:txEl>
                                              <p:pRg st="3" end="3"/>
                                            </p:txEl>
                                          </p:spTgt>
                                        </p:tgtEl>
                                        <p:attrNameLst>
                                          <p:attrName>style.visibility</p:attrName>
                                        </p:attrNameLst>
                                      </p:cBhvr>
                                      <p:to>
                                        <p:strVal val="visible"/>
                                      </p:to>
                                    </p:set>
                                    <p:animEffect transition="in" filter="wipe(left)">
                                      <p:cBhvr>
                                        <p:cTn id="20" dur="500"/>
                                        <p:tgtEl>
                                          <p:spTgt spid="360451">
                                            <p:txEl>
                                              <p:pRg st="3" end="3"/>
                                            </p:txEl>
                                          </p:spTgt>
                                        </p:tgtEl>
                                      </p:cBhvr>
                                    </p:animEffect>
                                  </p:childTnLst>
                                  <p:subTnLst>
                                    <p:animClr clrSpc="rgb" dir="cw">
                                      <p:cBhvr override="childStyle">
                                        <p:cTn dur="1" fill="hold" display="0" masterRel="nextClick" afterEffect="1"/>
                                        <p:tgtEl>
                                          <p:spTgt spid="360451">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10" name="Rectangle 70"/>
          <p:cNvSpPr>
            <a:spLocks noChangeArrowheads="1"/>
          </p:cNvSpPr>
          <p:nvPr/>
        </p:nvSpPr>
        <p:spPr bwMode="auto">
          <a:xfrm>
            <a:off x="-38100" y="1467596"/>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lgn="ctr">
              <a:spcBef>
                <a:spcPct val="0"/>
              </a:spcBef>
            </a:pPr>
            <a:endParaRPr lang="zh-CN" altLang="zh-CN" sz="6000">
              <a:solidFill>
                <a:schemeClr val="tx1"/>
              </a:solidFill>
            </a:endParaRPr>
          </a:p>
        </p:txBody>
      </p:sp>
      <p:sp>
        <p:nvSpPr>
          <p:cNvPr id="523266" name="Rectangle 2"/>
          <p:cNvSpPr>
            <a:spLocks noGrp="1" noChangeArrowheads="1"/>
          </p:cNvSpPr>
          <p:nvPr>
            <p:ph type="title"/>
          </p:nvPr>
        </p:nvSpPr>
        <p:spPr>
          <a:xfrm>
            <a:off x="1282088" y="234951"/>
            <a:ext cx="6781800" cy="990600"/>
          </a:xfrm>
        </p:spPr>
        <p:txBody>
          <a:bodyPr/>
          <a:lstStyle/>
          <a:p>
            <a:pPr>
              <a:defRPr/>
            </a:pPr>
            <a:r>
              <a:rPr lang="zh-CN" altLang="en-US" sz="4000" dirty="0">
                <a:solidFill>
                  <a:schemeClr val="bg2">
                    <a:lumMod val="85000"/>
                    <a:lumOff val="15000"/>
                  </a:schemeClr>
                </a:solidFill>
              </a:rPr>
              <a:t>分组数据的图示</a:t>
            </a:r>
            <a:br>
              <a:rPr lang="zh-CN" altLang="en-US" sz="4000" dirty="0">
                <a:solidFill>
                  <a:schemeClr val="bg2">
                    <a:lumMod val="85000"/>
                    <a:lumOff val="15000"/>
                  </a:schemeClr>
                </a:solidFill>
              </a:rPr>
            </a:br>
            <a:r>
              <a:rPr lang="en-US" altLang="zh-CN" sz="3600" dirty="0">
                <a:solidFill>
                  <a:schemeClr val="bg2">
                    <a:lumMod val="85000"/>
                    <a:lumOff val="15000"/>
                  </a:schemeClr>
                </a:solidFill>
                <a:latin typeface="Arial" panose="020B0604020202020204" pitchFamily="34" charset="0"/>
              </a:rPr>
              <a:t>(</a:t>
            </a:r>
            <a:r>
              <a:rPr lang="zh-CN" altLang="en-US" sz="3600" dirty="0">
                <a:solidFill>
                  <a:schemeClr val="bg2">
                    <a:lumMod val="85000"/>
                    <a:lumOff val="15000"/>
                  </a:schemeClr>
                </a:solidFill>
                <a:latin typeface="Arial" panose="020B0604020202020204" pitchFamily="34" charset="0"/>
              </a:rPr>
              <a:t>直方图的绘制</a:t>
            </a:r>
            <a:r>
              <a:rPr lang="en-US" altLang="zh-CN" sz="3600" dirty="0">
                <a:solidFill>
                  <a:schemeClr val="bg2">
                    <a:lumMod val="85000"/>
                    <a:lumOff val="15000"/>
                  </a:schemeClr>
                </a:solidFill>
                <a:latin typeface="Arial" panose="020B0604020202020204" pitchFamily="34" charset="0"/>
              </a:rPr>
              <a:t>)</a:t>
            </a:r>
          </a:p>
        </p:txBody>
      </p:sp>
      <p:grpSp>
        <p:nvGrpSpPr>
          <p:cNvPr id="523267" name="Group 3"/>
          <p:cNvGrpSpPr>
            <a:grpSpLocks/>
          </p:cNvGrpSpPr>
          <p:nvPr/>
        </p:nvGrpSpPr>
        <p:grpSpPr bwMode="auto">
          <a:xfrm>
            <a:off x="4114800" y="5181600"/>
            <a:ext cx="914400" cy="641350"/>
            <a:chOff x="2592" y="3264"/>
            <a:chExt cx="576" cy="404"/>
          </a:xfrm>
        </p:grpSpPr>
        <p:grpSp>
          <p:nvGrpSpPr>
            <p:cNvPr id="94269" name="Group 4"/>
            <p:cNvGrpSpPr>
              <a:grpSpLocks/>
            </p:cNvGrpSpPr>
            <p:nvPr/>
          </p:nvGrpSpPr>
          <p:grpSpPr bwMode="auto">
            <a:xfrm>
              <a:off x="2592" y="3264"/>
              <a:ext cx="384" cy="404"/>
              <a:chOff x="2592" y="3264"/>
              <a:chExt cx="384" cy="404"/>
            </a:xfrm>
          </p:grpSpPr>
          <p:sp>
            <p:nvSpPr>
              <p:cNvPr id="94271" name="Rectangle 5"/>
              <p:cNvSpPr>
                <a:spLocks noChangeArrowheads="1"/>
              </p:cNvSpPr>
              <p:nvPr/>
            </p:nvSpPr>
            <p:spPr bwMode="auto">
              <a:xfrm>
                <a:off x="2736" y="3264"/>
                <a:ext cx="240" cy="19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523270" name="Text Box 6"/>
              <p:cNvSpPr txBox="1">
                <a:spLocks noChangeArrowheads="1"/>
              </p:cNvSpPr>
              <p:nvPr/>
            </p:nvSpPr>
            <p:spPr bwMode="auto">
              <a:xfrm>
                <a:off x="2592" y="3456"/>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600" b="1">
                    <a:effectLst>
                      <a:outerShdw blurRad="38100" dist="38100" dir="2700000" algn="tl">
                        <a:srgbClr val="000000"/>
                      </a:outerShdw>
                    </a:effectLst>
                  </a:rPr>
                  <a:t>140</a:t>
                </a:r>
              </a:p>
            </p:txBody>
          </p:sp>
        </p:grpSp>
        <p:sp>
          <p:nvSpPr>
            <p:cNvPr id="523271" name="Text Box 7"/>
            <p:cNvSpPr txBox="1">
              <a:spLocks noChangeArrowheads="1"/>
            </p:cNvSpPr>
            <p:nvPr/>
          </p:nvSpPr>
          <p:spPr bwMode="auto">
            <a:xfrm>
              <a:off x="2832" y="3456"/>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600" b="1">
                  <a:effectLst>
                    <a:outerShdw blurRad="38100" dist="38100" dir="2700000" algn="tl">
                      <a:srgbClr val="000000"/>
                    </a:outerShdw>
                  </a:effectLst>
                </a:rPr>
                <a:t>150</a:t>
              </a:r>
              <a:endParaRPr lang="en-US" altLang="zh-CN" sz="1600" b="1"/>
            </a:p>
          </p:txBody>
        </p:sp>
      </p:grpSp>
      <p:grpSp>
        <p:nvGrpSpPr>
          <p:cNvPr id="523272" name="Group 8"/>
          <p:cNvGrpSpPr>
            <a:grpSpLocks/>
          </p:cNvGrpSpPr>
          <p:nvPr/>
        </p:nvGrpSpPr>
        <p:grpSpPr bwMode="auto">
          <a:xfrm>
            <a:off x="6629400" y="4648200"/>
            <a:ext cx="685800" cy="1174750"/>
            <a:chOff x="4176" y="2928"/>
            <a:chExt cx="432" cy="740"/>
          </a:xfrm>
        </p:grpSpPr>
        <p:sp>
          <p:nvSpPr>
            <p:cNvPr id="94267" name="Rectangle 9"/>
            <p:cNvSpPr>
              <a:spLocks noChangeArrowheads="1"/>
            </p:cNvSpPr>
            <p:nvPr/>
          </p:nvSpPr>
          <p:spPr bwMode="auto">
            <a:xfrm>
              <a:off x="4176" y="2928"/>
              <a:ext cx="240" cy="52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523274" name="Text Box 10"/>
            <p:cNvSpPr txBox="1">
              <a:spLocks noChangeArrowheads="1"/>
            </p:cNvSpPr>
            <p:nvPr/>
          </p:nvSpPr>
          <p:spPr bwMode="auto">
            <a:xfrm>
              <a:off x="4272" y="3456"/>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600" b="1">
                  <a:effectLst>
                    <a:outerShdw blurRad="38100" dist="38100" dir="2700000" algn="tl">
                      <a:srgbClr val="000000"/>
                    </a:outerShdw>
                  </a:effectLst>
                </a:rPr>
                <a:t>210</a:t>
              </a:r>
            </a:p>
          </p:txBody>
        </p:sp>
      </p:grpSp>
      <p:sp>
        <p:nvSpPr>
          <p:cNvPr id="523278" name="Text Box 14"/>
          <p:cNvSpPr txBox="1">
            <a:spLocks noChangeArrowheads="1"/>
          </p:cNvSpPr>
          <p:nvPr/>
        </p:nvSpPr>
        <p:spPr bwMode="auto">
          <a:xfrm>
            <a:off x="4114800" y="5867400"/>
            <a:ext cx="4038600" cy="396875"/>
          </a:xfrm>
          <a:prstGeom prst="rect">
            <a:avLst/>
          </a:prstGeom>
          <a:solidFill>
            <a:srgbClr val="C545AD"/>
          </a:solidFill>
          <a:ln>
            <a:noFill/>
          </a:ln>
          <a:effectLst>
            <a:outerShdw dist="81320" dir="2319588"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a:spcBef>
                <a:spcPct val="50000"/>
              </a:spcBef>
              <a:defRPr/>
            </a:pPr>
            <a:r>
              <a:rPr lang="zh-CN" altLang="en-US" sz="2000" b="1">
                <a:effectLst>
                  <a:outerShdw blurRad="38100" dist="38100" dir="2700000" algn="tl">
                    <a:srgbClr val="000000"/>
                  </a:outerShdw>
                </a:effectLst>
              </a:rPr>
              <a:t>某电脑公司销售量分布的直方图</a:t>
            </a:r>
          </a:p>
        </p:txBody>
      </p:sp>
      <p:sp>
        <p:nvSpPr>
          <p:cNvPr id="94215" name="Line 15"/>
          <p:cNvSpPr>
            <a:spLocks noChangeShapeType="1"/>
          </p:cNvSpPr>
          <p:nvPr/>
        </p:nvSpPr>
        <p:spPr bwMode="auto">
          <a:xfrm>
            <a:off x="1519238" y="2971800"/>
            <a:ext cx="0" cy="0"/>
          </a:xfrm>
          <a:prstGeom prst="line">
            <a:avLst/>
          </a:prstGeom>
          <a:noFill/>
          <a:ln w="127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23283" name="Group 19"/>
          <p:cNvGrpSpPr>
            <a:grpSpLocks/>
          </p:cNvGrpSpPr>
          <p:nvPr/>
        </p:nvGrpSpPr>
        <p:grpSpPr bwMode="auto">
          <a:xfrm>
            <a:off x="5867400" y="3657600"/>
            <a:ext cx="685800" cy="2184400"/>
            <a:chOff x="3696" y="2304"/>
            <a:chExt cx="432" cy="1376"/>
          </a:xfrm>
        </p:grpSpPr>
        <p:sp>
          <p:nvSpPr>
            <p:cNvPr id="94263" name="Rectangle 20"/>
            <p:cNvSpPr>
              <a:spLocks noChangeArrowheads="1"/>
            </p:cNvSpPr>
            <p:nvPr/>
          </p:nvSpPr>
          <p:spPr bwMode="auto">
            <a:xfrm>
              <a:off x="3696" y="2304"/>
              <a:ext cx="240" cy="115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523285" name="Text Box 21"/>
            <p:cNvSpPr txBox="1">
              <a:spLocks noChangeArrowheads="1"/>
            </p:cNvSpPr>
            <p:nvPr/>
          </p:nvSpPr>
          <p:spPr bwMode="auto">
            <a:xfrm>
              <a:off x="3792" y="3468"/>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600" b="1">
                  <a:effectLst>
                    <a:outerShdw blurRad="38100" dist="38100" dir="2700000" algn="tl">
                      <a:srgbClr val="000000"/>
                    </a:outerShdw>
                  </a:effectLst>
                </a:rPr>
                <a:t>190</a:t>
              </a:r>
            </a:p>
          </p:txBody>
        </p:sp>
      </p:grpSp>
      <p:grpSp>
        <p:nvGrpSpPr>
          <p:cNvPr id="523286" name="Group 22"/>
          <p:cNvGrpSpPr>
            <a:grpSpLocks/>
          </p:cNvGrpSpPr>
          <p:nvPr/>
        </p:nvGrpSpPr>
        <p:grpSpPr bwMode="auto">
          <a:xfrm>
            <a:off x="6248400" y="3962400"/>
            <a:ext cx="685800" cy="1860550"/>
            <a:chOff x="3936" y="2496"/>
            <a:chExt cx="432" cy="1172"/>
          </a:xfrm>
        </p:grpSpPr>
        <p:sp>
          <p:nvSpPr>
            <p:cNvPr id="523287" name="Text Box 23"/>
            <p:cNvSpPr txBox="1">
              <a:spLocks noChangeArrowheads="1"/>
            </p:cNvSpPr>
            <p:nvPr/>
          </p:nvSpPr>
          <p:spPr bwMode="auto">
            <a:xfrm>
              <a:off x="4032" y="3456"/>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600" b="1">
                  <a:effectLst>
                    <a:outerShdw blurRad="38100" dist="38100" dir="2700000" algn="tl">
                      <a:srgbClr val="000000"/>
                    </a:outerShdw>
                  </a:effectLst>
                </a:rPr>
                <a:t>200</a:t>
              </a:r>
            </a:p>
          </p:txBody>
        </p:sp>
        <p:sp>
          <p:nvSpPr>
            <p:cNvPr id="94262" name="Rectangle 24"/>
            <p:cNvSpPr>
              <a:spLocks noChangeArrowheads="1"/>
            </p:cNvSpPr>
            <p:nvPr/>
          </p:nvSpPr>
          <p:spPr bwMode="auto">
            <a:xfrm>
              <a:off x="3936" y="2496"/>
              <a:ext cx="240" cy="96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grpSp>
      <p:grpSp>
        <p:nvGrpSpPr>
          <p:cNvPr id="523289" name="Group 25"/>
          <p:cNvGrpSpPr>
            <a:grpSpLocks/>
          </p:cNvGrpSpPr>
          <p:nvPr/>
        </p:nvGrpSpPr>
        <p:grpSpPr bwMode="auto">
          <a:xfrm>
            <a:off x="5486400" y="2819400"/>
            <a:ext cx="685800" cy="3003550"/>
            <a:chOff x="3456" y="1776"/>
            <a:chExt cx="432" cy="1892"/>
          </a:xfrm>
        </p:grpSpPr>
        <p:sp>
          <p:nvSpPr>
            <p:cNvPr id="523290" name="Text Box 26"/>
            <p:cNvSpPr txBox="1">
              <a:spLocks noChangeArrowheads="1"/>
            </p:cNvSpPr>
            <p:nvPr/>
          </p:nvSpPr>
          <p:spPr bwMode="auto">
            <a:xfrm>
              <a:off x="3552" y="3456"/>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600" b="1">
                  <a:effectLst>
                    <a:outerShdw blurRad="38100" dist="38100" dir="2700000" algn="tl">
                      <a:srgbClr val="000000"/>
                    </a:outerShdw>
                  </a:effectLst>
                </a:rPr>
                <a:t>180</a:t>
              </a:r>
            </a:p>
          </p:txBody>
        </p:sp>
        <p:sp>
          <p:nvSpPr>
            <p:cNvPr id="94260" name="Rectangle 27"/>
            <p:cNvSpPr>
              <a:spLocks noChangeArrowheads="1"/>
            </p:cNvSpPr>
            <p:nvPr/>
          </p:nvSpPr>
          <p:spPr bwMode="auto">
            <a:xfrm>
              <a:off x="3456" y="1776"/>
              <a:ext cx="240" cy="168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grpSp>
      <p:grpSp>
        <p:nvGrpSpPr>
          <p:cNvPr id="523292" name="Group 28"/>
          <p:cNvGrpSpPr>
            <a:grpSpLocks/>
          </p:cNvGrpSpPr>
          <p:nvPr/>
        </p:nvGrpSpPr>
        <p:grpSpPr bwMode="auto">
          <a:xfrm>
            <a:off x="4724400" y="4724400"/>
            <a:ext cx="685800" cy="1098550"/>
            <a:chOff x="2976" y="2976"/>
            <a:chExt cx="432" cy="692"/>
          </a:xfrm>
        </p:grpSpPr>
        <p:sp>
          <p:nvSpPr>
            <p:cNvPr id="94257" name="Rectangle 29"/>
            <p:cNvSpPr>
              <a:spLocks noChangeArrowheads="1"/>
            </p:cNvSpPr>
            <p:nvPr/>
          </p:nvSpPr>
          <p:spPr bwMode="auto">
            <a:xfrm>
              <a:off x="2976" y="2976"/>
              <a:ext cx="240" cy="48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523294" name="Text Box 30"/>
            <p:cNvSpPr txBox="1">
              <a:spLocks noChangeArrowheads="1"/>
            </p:cNvSpPr>
            <p:nvPr/>
          </p:nvSpPr>
          <p:spPr bwMode="auto">
            <a:xfrm>
              <a:off x="3072" y="3456"/>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600" b="1">
                  <a:effectLst>
                    <a:outerShdw blurRad="38100" dist="38100" dir="2700000" algn="tl">
                      <a:srgbClr val="000000"/>
                    </a:outerShdw>
                  </a:effectLst>
                </a:rPr>
                <a:t>160</a:t>
              </a:r>
              <a:endParaRPr lang="en-US" altLang="zh-CN" sz="1600" b="1"/>
            </a:p>
          </p:txBody>
        </p:sp>
      </p:grpSp>
      <p:grpSp>
        <p:nvGrpSpPr>
          <p:cNvPr id="523295" name="Group 31"/>
          <p:cNvGrpSpPr>
            <a:grpSpLocks/>
          </p:cNvGrpSpPr>
          <p:nvPr/>
        </p:nvGrpSpPr>
        <p:grpSpPr bwMode="auto">
          <a:xfrm>
            <a:off x="5105400" y="4038600"/>
            <a:ext cx="685800" cy="1784350"/>
            <a:chOff x="3216" y="2544"/>
            <a:chExt cx="432" cy="1124"/>
          </a:xfrm>
        </p:grpSpPr>
        <p:sp>
          <p:nvSpPr>
            <p:cNvPr id="523296" name="Text Box 32"/>
            <p:cNvSpPr txBox="1">
              <a:spLocks noChangeArrowheads="1"/>
            </p:cNvSpPr>
            <p:nvPr/>
          </p:nvSpPr>
          <p:spPr bwMode="auto">
            <a:xfrm>
              <a:off x="3312" y="3456"/>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600" b="1">
                  <a:effectLst>
                    <a:outerShdw blurRad="38100" dist="38100" dir="2700000" algn="tl">
                      <a:srgbClr val="000000"/>
                    </a:outerShdw>
                  </a:effectLst>
                </a:rPr>
                <a:t>170</a:t>
              </a:r>
              <a:endParaRPr lang="en-US" altLang="zh-CN" sz="1600" b="1"/>
            </a:p>
          </p:txBody>
        </p:sp>
        <p:sp>
          <p:nvSpPr>
            <p:cNvPr id="94256" name="Rectangle 33"/>
            <p:cNvSpPr>
              <a:spLocks noChangeArrowheads="1"/>
            </p:cNvSpPr>
            <p:nvPr/>
          </p:nvSpPr>
          <p:spPr bwMode="auto">
            <a:xfrm>
              <a:off x="3216" y="2544"/>
              <a:ext cx="240" cy="91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grpSp>
      <p:grpSp>
        <p:nvGrpSpPr>
          <p:cNvPr id="94222" name="Group 34"/>
          <p:cNvGrpSpPr>
            <a:grpSpLocks/>
          </p:cNvGrpSpPr>
          <p:nvPr/>
        </p:nvGrpSpPr>
        <p:grpSpPr bwMode="auto">
          <a:xfrm>
            <a:off x="2667000" y="2057400"/>
            <a:ext cx="5943600" cy="3429000"/>
            <a:chOff x="1680" y="1056"/>
            <a:chExt cx="3744" cy="2160"/>
          </a:xfrm>
        </p:grpSpPr>
        <p:sp>
          <p:nvSpPr>
            <p:cNvPr id="523299" name="Text Box 35"/>
            <p:cNvSpPr txBox="1">
              <a:spLocks noChangeArrowheads="1"/>
            </p:cNvSpPr>
            <p:nvPr/>
          </p:nvSpPr>
          <p:spPr bwMode="auto">
            <a:xfrm>
              <a:off x="1680" y="1344"/>
              <a:ext cx="384" cy="826"/>
            </a:xfrm>
            <a:prstGeom prst="rect">
              <a:avLst/>
            </a:prstGeom>
            <a:noFill/>
            <a:ln>
              <a:noFill/>
            </a:ln>
            <a:effectLst>
              <a:outerShdw dist="45791" dir="2021404"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a:spcBef>
                  <a:spcPct val="50000"/>
                </a:spcBef>
                <a:defRPr/>
              </a:pPr>
              <a:r>
                <a:rPr lang="zh-CN" altLang="en-US" sz="2000" b="1">
                  <a:effectLst>
                    <a:outerShdw blurRad="38100" dist="38100" dir="2700000" algn="tl">
                      <a:srgbClr val="000000"/>
                    </a:outerShdw>
                  </a:effectLst>
                </a:rPr>
                <a:t>频</a:t>
              </a:r>
            </a:p>
            <a:p>
              <a:pPr algn="ctr">
                <a:spcBef>
                  <a:spcPct val="50000"/>
                </a:spcBef>
                <a:defRPr/>
              </a:pPr>
              <a:r>
                <a:rPr lang="zh-CN" altLang="en-US" sz="2000" b="1">
                  <a:effectLst>
                    <a:outerShdw blurRad="38100" dist="38100" dir="2700000" algn="tl">
                      <a:srgbClr val="000000"/>
                    </a:outerShdw>
                  </a:effectLst>
                </a:rPr>
                <a:t>数</a:t>
              </a:r>
            </a:p>
            <a:p>
              <a:pPr algn="ctr">
                <a:spcBef>
                  <a:spcPct val="50000"/>
                </a:spcBef>
                <a:defRPr/>
              </a:pPr>
              <a:r>
                <a:rPr lang="en-US" altLang="zh-CN" sz="2000" b="1">
                  <a:effectLst>
                    <a:outerShdw blurRad="38100" dist="38100" dir="2700000" algn="tl">
                      <a:srgbClr val="000000"/>
                    </a:outerShdw>
                  </a:effectLst>
                </a:rPr>
                <a:t>(</a:t>
              </a:r>
              <a:r>
                <a:rPr lang="zh-CN" altLang="en-US" sz="2000" b="1">
                  <a:effectLst>
                    <a:outerShdw blurRad="38100" dist="38100" dir="2700000" algn="tl">
                      <a:srgbClr val="000000"/>
                    </a:outerShdw>
                  </a:effectLst>
                </a:rPr>
                <a:t>天</a:t>
              </a:r>
              <a:r>
                <a:rPr lang="en-US" altLang="zh-CN" sz="2000" b="1">
                  <a:effectLst>
                    <a:outerShdw blurRad="38100" dist="38100" dir="2700000" algn="tl">
                      <a:srgbClr val="000000"/>
                    </a:outerShdw>
                  </a:effectLst>
                </a:rPr>
                <a:t>)</a:t>
              </a:r>
              <a:endParaRPr lang="en-US" altLang="zh-CN" sz="2000">
                <a:effectLst>
                  <a:outerShdw blurRad="38100" dist="38100" dir="2700000" algn="tl">
                    <a:srgbClr val="000000"/>
                  </a:outerShdw>
                </a:effectLst>
              </a:endParaRPr>
            </a:p>
          </p:txBody>
        </p:sp>
        <p:grpSp>
          <p:nvGrpSpPr>
            <p:cNvPr id="94236" name="Group 36"/>
            <p:cNvGrpSpPr>
              <a:grpSpLocks/>
            </p:cNvGrpSpPr>
            <p:nvPr/>
          </p:nvGrpSpPr>
          <p:grpSpPr bwMode="auto">
            <a:xfrm>
              <a:off x="2064" y="1056"/>
              <a:ext cx="3360" cy="2160"/>
              <a:chOff x="2064" y="1056"/>
              <a:chExt cx="3360" cy="2160"/>
            </a:xfrm>
          </p:grpSpPr>
          <p:sp>
            <p:nvSpPr>
              <p:cNvPr id="523301" name="Text Box 37"/>
              <p:cNvSpPr txBox="1">
                <a:spLocks noChangeArrowheads="1"/>
              </p:cNvSpPr>
              <p:nvPr/>
            </p:nvSpPr>
            <p:spPr bwMode="auto">
              <a:xfrm>
                <a:off x="2064" y="1584"/>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000" b="1">
                    <a:effectLst>
                      <a:outerShdw blurRad="38100" dist="38100" dir="2700000" algn="tl">
                        <a:srgbClr val="000000"/>
                      </a:outerShdw>
                    </a:effectLst>
                  </a:rPr>
                  <a:t>25</a:t>
                </a:r>
                <a:endParaRPr lang="en-US" altLang="zh-CN"/>
              </a:p>
            </p:txBody>
          </p:sp>
          <p:sp>
            <p:nvSpPr>
              <p:cNvPr id="523302" name="Text Box 38"/>
              <p:cNvSpPr txBox="1">
                <a:spLocks noChangeArrowheads="1"/>
              </p:cNvSpPr>
              <p:nvPr/>
            </p:nvSpPr>
            <p:spPr bwMode="auto">
              <a:xfrm>
                <a:off x="2064" y="1872"/>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000" b="1">
                    <a:effectLst>
                      <a:outerShdw blurRad="38100" dist="38100" dir="2700000" algn="tl">
                        <a:srgbClr val="000000"/>
                      </a:outerShdw>
                    </a:effectLst>
                  </a:rPr>
                  <a:t>20</a:t>
                </a:r>
                <a:endParaRPr lang="en-US" altLang="zh-CN" sz="1600">
                  <a:effectLst>
                    <a:outerShdw blurRad="38100" dist="38100" dir="2700000" algn="tl">
                      <a:srgbClr val="000000"/>
                    </a:outerShdw>
                  </a:effectLst>
                </a:endParaRPr>
              </a:p>
            </p:txBody>
          </p:sp>
          <p:sp>
            <p:nvSpPr>
              <p:cNvPr id="523303" name="Text Box 39"/>
              <p:cNvSpPr txBox="1">
                <a:spLocks noChangeArrowheads="1"/>
              </p:cNvSpPr>
              <p:nvPr/>
            </p:nvSpPr>
            <p:spPr bwMode="auto">
              <a:xfrm>
                <a:off x="2064" y="2208"/>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000" b="1">
                    <a:effectLst>
                      <a:outerShdw blurRad="38100" dist="38100" dir="2700000" algn="tl">
                        <a:srgbClr val="000000"/>
                      </a:outerShdw>
                    </a:effectLst>
                  </a:rPr>
                  <a:t>15</a:t>
                </a:r>
                <a:endParaRPr lang="en-US" altLang="zh-CN" sz="1600">
                  <a:effectLst>
                    <a:outerShdw blurRad="38100" dist="38100" dir="2700000" algn="tl">
                      <a:srgbClr val="000000"/>
                    </a:outerShdw>
                  </a:effectLst>
                </a:endParaRPr>
              </a:p>
            </p:txBody>
          </p:sp>
          <p:sp>
            <p:nvSpPr>
              <p:cNvPr id="523304" name="Text Box 40"/>
              <p:cNvSpPr txBox="1">
                <a:spLocks noChangeArrowheads="1"/>
              </p:cNvSpPr>
              <p:nvPr/>
            </p:nvSpPr>
            <p:spPr bwMode="auto">
              <a:xfrm>
                <a:off x="2064" y="2544"/>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000" b="1">
                    <a:effectLst>
                      <a:outerShdw blurRad="38100" dist="38100" dir="2700000" algn="tl">
                        <a:srgbClr val="000000"/>
                      </a:outerShdw>
                    </a:effectLst>
                  </a:rPr>
                  <a:t>10</a:t>
                </a:r>
                <a:endParaRPr lang="en-US" altLang="zh-CN" sz="1600" b="1">
                  <a:effectLst>
                    <a:outerShdw blurRad="38100" dist="38100" dir="2700000" algn="tl">
                      <a:srgbClr val="000000"/>
                    </a:outerShdw>
                  </a:effectLst>
                </a:endParaRPr>
              </a:p>
            </p:txBody>
          </p:sp>
          <p:sp>
            <p:nvSpPr>
              <p:cNvPr id="523305" name="Text Box 41"/>
              <p:cNvSpPr txBox="1">
                <a:spLocks noChangeArrowheads="1"/>
              </p:cNvSpPr>
              <p:nvPr/>
            </p:nvSpPr>
            <p:spPr bwMode="auto">
              <a:xfrm>
                <a:off x="2112" y="2880"/>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000" b="1">
                    <a:effectLst>
                      <a:outerShdw blurRad="38100" dist="38100" dir="2700000" algn="tl">
                        <a:srgbClr val="000000"/>
                      </a:outerShdw>
                    </a:effectLst>
                  </a:rPr>
                  <a:t>5</a:t>
                </a:r>
                <a:endParaRPr lang="en-US" altLang="zh-CN" sz="1600" b="1">
                  <a:effectLst>
                    <a:outerShdw blurRad="38100" dist="38100" dir="2700000" algn="tl">
                      <a:srgbClr val="000000"/>
                    </a:outerShdw>
                  </a:effectLst>
                </a:endParaRPr>
              </a:p>
            </p:txBody>
          </p:sp>
          <p:sp>
            <p:nvSpPr>
              <p:cNvPr id="523306" name="Text Box 42"/>
              <p:cNvSpPr txBox="1">
                <a:spLocks noChangeArrowheads="1"/>
              </p:cNvSpPr>
              <p:nvPr/>
            </p:nvSpPr>
            <p:spPr bwMode="auto">
              <a:xfrm>
                <a:off x="2064" y="1344"/>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000" b="1">
                    <a:effectLst>
                      <a:outerShdw blurRad="38100" dist="38100" dir="2700000" algn="tl">
                        <a:srgbClr val="000000"/>
                      </a:outerShdw>
                    </a:effectLst>
                  </a:rPr>
                  <a:t>30</a:t>
                </a:r>
                <a:endParaRPr lang="en-US" altLang="zh-CN"/>
              </a:p>
            </p:txBody>
          </p:sp>
          <p:grpSp>
            <p:nvGrpSpPr>
              <p:cNvPr id="94243" name="Group 43"/>
              <p:cNvGrpSpPr>
                <a:grpSpLocks/>
              </p:cNvGrpSpPr>
              <p:nvPr/>
            </p:nvGrpSpPr>
            <p:grpSpPr bwMode="auto">
              <a:xfrm>
                <a:off x="2352" y="1056"/>
                <a:ext cx="3072" cy="2160"/>
                <a:chOff x="2352" y="1056"/>
                <a:chExt cx="3072" cy="2160"/>
              </a:xfrm>
            </p:grpSpPr>
            <p:grpSp>
              <p:nvGrpSpPr>
                <p:cNvPr id="94244" name="Group 44"/>
                <p:cNvGrpSpPr>
                  <a:grpSpLocks/>
                </p:cNvGrpSpPr>
                <p:nvPr/>
              </p:nvGrpSpPr>
              <p:grpSpPr bwMode="auto">
                <a:xfrm>
                  <a:off x="2352" y="1776"/>
                  <a:ext cx="48" cy="1200"/>
                  <a:chOff x="2352" y="1570"/>
                  <a:chExt cx="48" cy="1389"/>
                </a:xfrm>
              </p:grpSpPr>
              <p:sp>
                <p:nvSpPr>
                  <p:cNvPr id="94250" name="Line 45"/>
                  <p:cNvSpPr>
                    <a:spLocks noChangeShapeType="1"/>
                  </p:cNvSpPr>
                  <p:nvPr/>
                </p:nvSpPr>
                <p:spPr bwMode="auto">
                  <a:xfrm>
                    <a:off x="2352" y="2959"/>
                    <a:ext cx="48" cy="0"/>
                  </a:xfrm>
                  <a:prstGeom prst="line">
                    <a:avLst/>
                  </a:prstGeom>
                  <a:noFill/>
                  <a:ln w="3175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94251" name="Line 46"/>
                  <p:cNvSpPr>
                    <a:spLocks noChangeShapeType="1"/>
                  </p:cNvSpPr>
                  <p:nvPr/>
                </p:nvSpPr>
                <p:spPr bwMode="auto">
                  <a:xfrm>
                    <a:off x="2352" y="2599"/>
                    <a:ext cx="48" cy="0"/>
                  </a:xfrm>
                  <a:prstGeom prst="line">
                    <a:avLst/>
                  </a:prstGeom>
                  <a:noFill/>
                  <a:ln w="3175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94252" name="Line 47"/>
                  <p:cNvSpPr>
                    <a:spLocks noChangeShapeType="1"/>
                  </p:cNvSpPr>
                  <p:nvPr/>
                </p:nvSpPr>
                <p:spPr bwMode="auto">
                  <a:xfrm>
                    <a:off x="2352" y="2239"/>
                    <a:ext cx="48" cy="0"/>
                  </a:xfrm>
                  <a:prstGeom prst="line">
                    <a:avLst/>
                  </a:prstGeom>
                  <a:noFill/>
                  <a:ln w="3175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94253" name="Line 48"/>
                  <p:cNvSpPr>
                    <a:spLocks noChangeShapeType="1"/>
                  </p:cNvSpPr>
                  <p:nvPr/>
                </p:nvSpPr>
                <p:spPr bwMode="auto">
                  <a:xfrm>
                    <a:off x="2352" y="1879"/>
                    <a:ext cx="48" cy="0"/>
                  </a:xfrm>
                  <a:prstGeom prst="line">
                    <a:avLst/>
                  </a:prstGeom>
                  <a:noFill/>
                  <a:ln w="3175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94254" name="Line 49"/>
                  <p:cNvSpPr>
                    <a:spLocks noChangeShapeType="1"/>
                  </p:cNvSpPr>
                  <p:nvPr/>
                </p:nvSpPr>
                <p:spPr bwMode="auto">
                  <a:xfrm>
                    <a:off x="2352" y="1570"/>
                    <a:ext cx="48" cy="0"/>
                  </a:xfrm>
                  <a:prstGeom prst="line">
                    <a:avLst/>
                  </a:prstGeom>
                  <a:noFill/>
                  <a:ln w="3175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4245" name="Group 50"/>
                <p:cNvGrpSpPr>
                  <a:grpSpLocks/>
                </p:cNvGrpSpPr>
                <p:nvPr/>
              </p:nvGrpSpPr>
              <p:grpSpPr bwMode="auto">
                <a:xfrm>
                  <a:off x="2352" y="1056"/>
                  <a:ext cx="3072" cy="2160"/>
                  <a:chOff x="2352" y="1056"/>
                  <a:chExt cx="3072" cy="2160"/>
                </a:xfrm>
              </p:grpSpPr>
              <p:grpSp>
                <p:nvGrpSpPr>
                  <p:cNvPr id="94246" name="Group 51"/>
                  <p:cNvGrpSpPr>
                    <a:grpSpLocks/>
                  </p:cNvGrpSpPr>
                  <p:nvPr/>
                </p:nvGrpSpPr>
                <p:grpSpPr bwMode="auto">
                  <a:xfrm>
                    <a:off x="2400" y="1056"/>
                    <a:ext cx="3024" cy="2160"/>
                    <a:chOff x="2400" y="1056"/>
                    <a:chExt cx="3024" cy="2160"/>
                  </a:xfrm>
                </p:grpSpPr>
                <p:sp>
                  <p:nvSpPr>
                    <p:cNvPr id="94248" name="Line 52"/>
                    <p:cNvSpPr>
                      <a:spLocks noChangeShapeType="1"/>
                    </p:cNvSpPr>
                    <p:nvPr/>
                  </p:nvSpPr>
                  <p:spPr bwMode="auto">
                    <a:xfrm>
                      <a:off x="2400" y="1056"/>
                      <a:ext cx="0" cy="2160"/>
                    </a:xfrm>
                    <a:prstGeom prst="line">
                      <a:avLst/>
                    </a:prstGeom>
                    <a:noFill/>
                    <a:ln w="38100">
                      <a:solidFill>
                        <a:schemeClr val="tx1"/>
                      </a:solidFill>
                      <a:round/>
                      <a:headEnd type="triangle" w="med" len="med"/>
                      <a:tailEnd/>
                    </a:ln>
                    <a:effectLst>
                      <a:outerShdw dist="45791" dir="2021404"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94249" name="Line 53"/>
                    <p:cNvSpPr>
                      <a:spLocks noChangeShapeType="1"/>
                    </p:cNvSpPr>
                    <p:nvPr/>
                  </p:nvSpPr>
                  <p:spPr bwMode="auto">
                    <a:xfrm>
                      <a:off x="2400" y="3216"/>
                      <a:ext cx="3024" cy="0"/>
                    </a:xfrm>
                    <a:prstGeom prst="line">
                      <a:avLst/>
                    </a:prstGeom>
                    <a:noFill/>
                    <a:ln w="38100">
                      <a:solidFill>
                        <a:schemeClr val="tx1"/>
                      </a:solidFill>
                      <a:round/>
                      <a:headEnd/>
                      <a:tailEnd type="triangle" w="med" len="med"/>
                    </a:ln>
                    <a:effectLst>
                      <a:outerShdw dist="45791" dir="3378596"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4247" name="Line 54"/>
                  <p:cNvSpPr>
                    <a:spLocks noChangeShapeType="1"/>
                  </p:cNvSpPr>
                  <p:nvPr/>
                </p:nvSpPr>
                <p:spPr bwMode="auto">
                  <a:xfrm>
                    <a:off x="2352" y="1465"/>
                    <a:ext cx="48" cy="0"/>
                  </a:xfrm>
                  <a:prstGeom prst="line">
                    <a:avLst/>
                  </a:prstGeom>
                  <a:noFill/>
                  <a:ln w="3175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grpSp>
      </p:grpSp>
      <p:grpSp>
        <p:nvGrpSpPr>
          <p:cNvPr id="523319" name="Group 55"/>
          <p:cNvGrpSpPr>
            <a:grpSpLocks/>
          </p:cNvGrpSpPr>
          <p:nvPr/>
        </p:nvGrpSpPr>
        <p:grpSpPr bwMode="auto">
          <a:xfrm>
            <a:off x="7010400" y="4800600"/>
            <a:ext cx="685800" cy="1022350"/>
            <a:chOff x="4416" y="3024"/>
            <a:chExt cx="432" cy="644"/>
          </a:xfrm>
        </p:grpSpPr>
        <p:sp>
          <p:nvSpPr>
            <p:cNvPr id="94233" name="Rectangle 56"/>
            <p:cNvSpPr>
              <a:spLocks noChangeArrowheads="1"/>
            </p:cNvSpPr>
            <p:nvPr/>
          </p:nvSpPr>
          <p:spPr bwMode="auto">
            <a:xfrm>
              <a:off x="4416" y="3024"/>
              <a:ext cx="240" cy="4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523321" name="Text Box 57"/>
            <p:cNvSpPr txBox="1">
              <a:spLocks noChangeArrowheads="1"/>
            </p:cNvSpPr>
            <p:nvPr/>
          </p:nvSpPr>
          <p:spPr bwMode="auto">
            <a:xfrm>
              <a:off x="4512" y="3456"/>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600" b="1">
                  <a:effectLst>
                    <a:outerShdw blurRad="38100" dist="38100" dir="2700000" algn="tl">
                      <a:srgbClr val="000000"/>
                    </a:outerShdw>
                  </a:effectLst>
                </a:rPr>
                <a:t>220</a:t>
              </a:r>
            </a:p>
          </p:txBody>
        </p:sp>
      </p:grpSp>
      <p:grpSp>
        <p:nvGrpSpPr>
          <p:cNvPr id="523322" name="Group 58"/>
          <p:cNvGrpSpPr>
            <a:grpSpLocks/>
          </p:cNvGrpSpPr>
          <p:nvPr/>
        </p:nvGrpSpPr>
        <p:grpSpPr bwMode="auto">
          <a:xfrm>
            <a:off x="7391400" y="5257800"/>
            <a:ext cx="685800" cy="565150"/>
            <a:chOff x="4656" y="3312"/>
            <a:chExt cx="432" cy="356"/>
          </a:xfrm>
        </p:grpSpPr>
        <p:sp>
          <p:nvSpPr>
            <p:cNvPr id="94231" name="Rectangle 59"/>
            <p:cNvSpPr>
              <a:spLocks noChangeArrowheads="1"/>
            </p:cNvSpPr>
            <p:nvPr/>
          </p:nvSpPr>
          <p:spPr bwMode="auto">
            <a:xfrm>
              <a:off x="4656" y="3312"/>
              <a:ext cx="240" cy="14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523324" name="Text Box 60"/>
            <p:cNvSpPr txBox="1">
              <a:spLocks noChangeArrowheads="1"/>
            </p:cNvSpPr>
            <p:nvPr/>
          </p:nvSpPr>
          <p:spPr bwMode="auto">
            <a:xfrm>
              <a:off x="4752" y="3456"/>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600" b="1">
                  <a:effectLst>
                    <a:outerShdw blurRad="38100" dist="38100" dir="2700000" algn="tl">
                      <a:srgbClr val="000000"/>
                    </a:outerShdw>
                  </a:effectLst>
                </a:rPr>
                <a:t>230</a:t>
              </a:r>
            </a:p>
          </p:txBody>
        </p:sp>
      </p:grpSp>
      <p:grpSp>
        <p:nvGrpSpPr>
          <p:cNvPr id="523325" name="Group 61"/>
          <p:cNvGrpSpPr>
            <a:grpSpLocks/>
          </p:cNvGrpSpPr>
          <p:nvPr/>
        </p:nvGrpSpPr>
        <p:grpSpPr bwMode="auto">
          <a:xfrm>
            <a:off x="7772400" y="5181600"/>
            <a:ext cx="762000" cy="641350"/>
            <a:chOff x="4896" y="3264"/>
            <a:chExt cx="480" cy="404"/>
          </a:xfrm>
        </p:grpSpPr>
        <p:sp>
          <p:nvSpPr>
            <p:cNvPr id="94229" name="Rectangle 62"/>
            <p:cNvSpPr>
              <a:spLocks noChangeArrowheads="1"/>
            </p:cNvSpPr>
            <p:nvPr/>
          </p:nvSpPr>
          <p:spPr bwMode="auto">
            <a:xfrm>
              <a:off x="4896" y="3264"/>
              <a:ext cx="240" cy="19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523327" name="Text Box 63"/>
            <p:cNvSpPr txBox="1">
              <a:spLocks noChangeArrowheads="1"/>
            </p:cNvSpPr>
            <p:nvPr/>
          </p:nvSpPr>
          <p:spPr bwMode="auto">
            <a:xfrm>
              <a:off x="5040" y="3456"/>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600" b="1">
                  <a:effectLst>
                    <a:outerShdw blurRad="38100" dist="38100" dir="2700000" algn="tl">
                      <a:srgbClr val="000000"/>
                    </a:outerShdw>
                  </a:effectLst>
                </a:rPr>
                <a:t>240</a:t>
              </a:r>
            </a:p>
          </p:txBody>
        </p:sp>
      </p:grpSp>
      <p:grpSp>
        <p:nvGrpSpPr>
          <p:cNvPr id="523331" name="Group 67"/>
          <p:cNvGrpSpPr>
            <a:grpSpLocks/>
          </p:cNvGrpSpPr>
          <p:nvPr/>
        </p:nvGrpSpPr>
        <p:grpSpPr bwMode="auto">
          <a:xfrm>
            <a:off x="4126230" y="2787173"/>
            <a:ext cx="4248150" cy="2671763"/>
            <a:chOff x="847" y="2352"/>
            <a:chExt cx="1725" cy="575"/>
          </a:xfrm>
        </p:grpSpPr>
        <p:sp>
          <p:nvSpPr>
            <p:cNvPr id="94227" name="Freeform 68"/>
            <p:cNvSpPr>
              <a:spLocks/>
            </p:cNvSpPr>
            <p:nvPr/>
          </p:nvSpPr>
          <p:spPr bwMode="auto">
            <a:xfrm>
              <a:off x="1709" y="2352"/>
              <a:ext cx="863" cy="575"/>
            </a:xfrm>
            <a:custGeom>
              <a:avLst/>
              <a:gdLst>
                <a:gd name="T0" fmla="*/ 862 w 863"/>
                <a:gd name="T1" fmla="*/ 574 h 575"/>
                <a:gd name="T2" fmla="*/ 770 w 863"/>
                <a:gd name="T3" fmla="*/ 566 h 575"/>
                <a:gd name="T4" fmla="*/ 726 w 863"/>
                <a:gd name="T5" fmla="*/ 561 h 575"/>
                <a:gd name="T6" fmla="*/ 680 w 863"/>
                <a:gd name="T7" fmla="*/ 551 h 575"/>
                <a:gd name="T8" fmla="*/ 634 w 863"/>
                <a:gd name="T9" fmla="*/ 538 h 575"/>
                <a:gd name="T10" fmla="*/ 590 w 863"/>
                <a:gd name="T11" fmla="*/ 520 h 575"/>
                <a:gd name="T12" fmla="*/ 544 w 863"/>
                <a:gd name="T13" fmla="*/ 496 h 575"/>
                <a:gd name="T14" fmla="*/ 452 w 863"/>
                <a:gd name="T15" fmla="*/ 429 h 575"/>
                <a:gd name="T16" fmla="*/ 362 w 863"/>
                <a:gd name="T17" fmla="*/ 335 h 575"/>
                <a:gd name="T18" fmla="*/ 272 w 863"/>
                <a:gd name="T19" fmla="*/ 224 h 575"/>
                <a:gd name="T20" fmla="*/ 226 w 863"/>
                <a:gd name="T21" fmla="*/ 167 h 575"/>
                <a:gd name="T22" fmla="*/ 180 w 863"/>
                <a:gd name="T23" fmla="*/ 113 h 575"/>
                <a:gd name="T24" fmla="*/ 136 w 863"/>
                <a:gd name="T25" fmla="*/ 67 h 575"/>
                <a:gd name="T26" fmla="*/ 90 w 863"/>
                <a:gd name="T27" fmla="*/ 31 h 575"/>
                <a:gd name="T28" fmla="*/ 44 w 863"/>
                <a:gd name="T29" fmla="*/ 8 h 575"/>
                <a:gd name="T30" fmla="*/ 0 w 863"/>
                <a:gd name="T31" fmla="*/ 0 h 5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63" h="575">
                  <a:moveTo>
                    <a:pt x="862" y="574"/>
                  </a:moveTo>
                  <a:lnTo>
                    <a:pt x="770" y="566"/>
                  </a:lnTo>
                  <a:lnTo>
                    <a:pt x="726" y="561"/>
                  </a:lnTo>
                  <a:lnTo>
                    <a:pt x="680" y="551"/>
                  </a:lnTo>
                  <a:lnTo>
                    <a:pt x="634" y="538"/>
                  </a:lnTo>
                  <a:lnTo>
                    <a:pt x="590" y="520"/>
                  </a:lnTo>
                  <a:lnTo>
                    <a:pt x="544" y="496"/>
                  </a:lnTo>
                  <a:lnTo>
                    <a:pt x="452" y="429"/>
                  </a:lnTo>
                  <a:lnTo>
                    <a:pt x="362" y="335"/>
                  </a:lnTo>
                  <a:lnTo>
                    <a:pt x="272" y="224"/>
                  </a:lnTo>
                  <a:lnTo>
                    <a:pt x="226" y="167"/>
                  </a:lnTo>
                  <a:lnTo>
                    <a:pt x="180" y="113"/>
                  </a:lnTo>
                  <a:lnTo>
                    <a:pt x="136" y="67"/>
                  </a:lnTo>
                  <a:lnTo>
                    <a:pt x="90" y="31"/>
                  </a:lnTo>
                  <a:lnTo>
                    <a:pt x="44" y="8"/>
                  </a:lnTo>
                  <a:lnTo>
                    <a:pt x="0" y="0"/>
                  </a:lnTo>
                </a:path>
              </a:pathLst>
            </a:custGeom>
            <a:noFill/>
            <a:ln w="31750" cap="rnd" cmpd="sng">
              <a:solidFill>
                <a:srgbClr val="00FFFF"/>
              </a:solidFill>
              <a:prstDash val="solid"/>
              <a:round/>
              <a:headEnd type="none" w="med" len="med"/>
              <a:tailEnd type="non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94228" name="Freeform 69"/>
            <p:cNvSpPr>
              <a:spLocks/>
            </p:cNvSpPr>
            <p:nvPr/>
          </p:nvSpPr>
          <p:spPr bwMode="auto">
            <a:xfrm>
              <a:off x="847" y="2352"/>
              <a:ext cx="863" cy="575"/>
            </a:xfrm>
            <a:custGeom>
              <a:avLst/>
              <a:gdLst>
                <a:gd name="T0" fmla="*/ 0 w 863"/>
                <a:gd name="T1" fmla="*/ 574 h 575"/>
                <a:gd name="T2" fmla="*/ 90 w 863"/>
                <a:gd name="T3" fmla="*/ 566 h 575"/>
                <a:gd name="T4" fmla="*/ 136 w 863"/>
                <a:gd name="T5" fmla="*/ 561 h 575"/>
                <a:gd name="T6" fmla="*/ 180 w 863"/>
                <a:gd name="T7" fmla="*/ 551 h 575"/>
                <a:gd name="T8" fmla="*/ 226 w 863"/>
                <a:gd name="T9" fmla="*/ 538 h 575"/>
                <a:gd name="T10" fmla="*/ 272 w 863"/>
                <a:gd name="T11" fmla="*/ 520 h 575"/>
                <a:gd name="T12" fmla="*/ 316 w 863"/>
                <a:gd name="T13" fmla="*/ 496 h 575"/>
                <a:gd name="T14" fmla="*/ 408 w 863"/>
                <a:gd name="T15" fmla="*/ 429 h 575"/>
                <a:gd name="T16" fmla="*/ 498 w 863"/>
                <a:gd name="T17" fmla="*/ 335 h 575"/>
                <a:gd name="T18" fmla="*/ 590 w 863"/>
                <a:gd name="T19" fmla="*/ 224 h 575"/>
                <a:gd name="T20" fmla="*/ 634 w 863"/>
                <a:gd name="T21" fmla="*/ 167 h 575"/>
                <a:gd name="T22" fmla="*/ 680 w 863"/>
                <a:gd name="T23" fmla="*/ 113 h 575"/>
                <a:gd name="T24" fmla="*/ 726 w 863"/>
                <a:gd name="T25" fmla="*/ 67 h 575"/>
                <a:gd name="T26" fmla="*/ 770 w 863"/>
                <a:gd name="T27" fmla="*/ 31 h 575"/>
                <a:gd name="T28" fmla="*/ 816 w 863"/>
                <a:gd name="T29" fmla="*/ 8 h 575"/>
                <a:gd name="T30" fmla="*/ 862 w 863"/>
                <a:gd name="T31" fmla="*/ 0 h 5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63" h="575">
                  <a:moveTo>
                    <a:pt x="0" y="574"/>
                  </a:moveTo>
                  <a:lnTo>
                    <a:pt x="90" y="566"/>
                  </a:lnTo>
                  <a:lnTo>
                    <a:pt x="136" y="561"/>
                  </a:lnTo>
                  <a:lnTo>
                    <a:pt x="180" y="551"/>
                  </a:lnTo>
                  <a:lnTo>
                    <a:pt x="226" y="538"/>
                  </a:lnTo>
                  <a:lnTo>
                    <a:pt x="272" y="520"/>
                  </a:lnTo>
                  <a:lnTo>
                    <a:pt x="316" y="496"/>
                  </a:lnTo>
                  <a:lnTo>
                    <a:pt x="408" y="429"/>
                  </a:lnTo>
                  <a:lnTo>
                    <a:pt x="498" y="335"/>
                  </a:lnTo>
                  <a:lnTo>
                    <a:pt x="590" y="224"/>
                  </a:lnTo>
                  <a:lnTo>
                    <a:pt x="634" y="167"/>
                  </a:lnTo>
                  <a:lnTo>
                    <a:pt x="680" y="113"/>
                  </a:lnTo>
                  <a:lnTo>
                    <a:pt x="726" y="67"/>
                  </a:lnTo>
                  <a:lnTo>
                    <a:pt x="770" y="31"/>
                  </a:lnTo>
                  <a:lnTo>
                    <a:pt x="816" y="8"/>
                  </a:lnTo>
                  <a:lnTo>
                    <a:pt x="862" y="0"/>
                  </a:lnTo>
                </a:path>
              </a:pathLst>
            </a:custGeom>
            <a:noFill/>
            <a:ln w="31750" cap="rnd" cmpd="sng">
              <a:solidFill>
                <a:srgbClr val="00FFFF"/>
              </a:solidFill>
              <a:prstDash val="solid"/>
              <a:round/>
              <a:headEnd type="none" w="med" len="med"/>
              <a:tailEnd type="non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23267"/>
                                        </p:tgtEl>
                                        <p:attrNameLst>
                                          <p:attrName>style.visibility</p:attrName>
                                        </p:attrNameLst>
                                      </p:cBhvr>
                                      <p:to>
                                        <p:strVal val="visible"/>
                                      </p:to>
                                    </p:set>
                                    <p:animEffect transition="in" filter="wipe(down)">
                                      <p:cBhvr>
                                        <p:cTn id="7" dur="500"/>
                                        <p:tgtEl>
                                          <p:spTgt spid="5232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523292"/>
                                        </p:tgtEl>
                                        <p:attrNameLst>
                                          <p:attrName>style.visibility</p:attrName>
                                        </p:attrNameLst>
                                      </p:cBhvr>
                                      <p:to>
                                        <p:strVal val="visible"/>
                                      </p:to>
                                    </p:set>
                                    <p:animEffect transition="in" filter="wipe(down)">
                                      <p:cBhvr>
                                        <p:cTn id="12" dur="500"/>
                                        <p:tgtEl>
                                          <p:spTgt spid="5232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523295"/>
                                        </p:tgtEl>
                                        <p:attrNameLst>
                                          <p:attrName>style.visibility</p:attrName>
                                        </p:attrNameLst>
                                      </p:cBhvr>
                                      <p:to>
                                        <p:strVal val="visible"/>
                                      </p:to>
                                    </p:set>
                                    <p:animEffect transition="in" filter="wipe(down)">
                                      <p:cBhvr>
                                        <p:cTn id="17" dur="500"/>
                                        <p:tgtEl>
                                          <p:spTgt spid="5232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523289"/>
                                        </p:tgtEl>
                                        <p:attrNameLst>
                                          <p:attrName>style.visibility</p:attrName>
                                        </p:attrNameLst>
                                      </p:cBhvr>
                                      <p:to>
                                        <p:strVal val="visible"/>
                                      </p:to>
                                    </p:set>
                                    <p:animEffect transition="in" filter="wipe(down)">
                                      <p:cBhvr>
                                        <p:cTn id="22" dur="500"/>
                                        <p:tgtEl>
                                          <p:spTgt spid="52328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523283"/>
                                        </p:tgtEl>
                                        <p:attrNameLst>
                                          <p:attrName>style.visibility</p:attrName>
                                        </p:attrNameLst>
                                      </p:cBhvr>
                                      <p:to>
                                        <p:strVal val="visible"/>
                                      </p:to>
                                    </p:set>
                                    <p:animEffect transition="in" filter="wipe(down)">
                                      <p:cBhvr>
                                        <p:cTn id="27" dur="500"/>
                                        <p:tgtEl>
                                          <p:spTgt spid="52328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523286"/>
                                        </p:tgtEl>
                                        <p:attrNameLst>
                                          <p:attrName>style.visibility</p:attrName>
                                        </p:attrNameLst>
                                      </p:cBhvr>
                                      <p:to>
                                        <p:strVal val="visible"/>
                                      </p:to>
                                    </p:set>
                                    <p:animEffect transition="in" filter="wipe(down)">
                                      <p:cBhvr>
                                        <p:cTn id="32" dur="500"/>
                                        <p:tgtEl>
                                          <p:spTgt spid="52328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523272"/>
                                        </p:tgtEl>
                                        <p:attrNameLst>
                                          <p:attrName>style.visibility</p:attrName>
                                        </p:attrNameLst>
                                      </p:cBhvr>
                                      <p:to>
                                        <p:strVal val="visible"/>
                                      </p:to>
                                    </p:set>
                                    <p:animEffect transition="in" filter="wipe(down)">
                                      <p:cBhvr>
                                        <p:cTn id="37" dur="500"/>
                                        <p:tgtEl>
                                          <p:spTgt spid="52327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523319"/>
                                        </p:tgtEl>
                                        <p:attrNameLst>
                                          <p:attrName>style.visibility</p:attrName>
                                        </p:attrNameLst>
                                      </p:cBhvr>
                                      <p:to>
                                        <p:strVal val="visible"/>
                                      </p:to>
                                    </p:set>
                                    <p:animEffect transition="in" filter="wipe(down)">
                                      <p:cBhvr>
                                        <p:cTn id="42" dur="500"/>
                                        <p:tgtEl>
                                          <p:spTgt spid="52331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523322"/>
                                        </p:tgtEl>
                                        <p:attrNameLst>
                                          <p:attrName>style.visibility</p:attrName>
                                        </p:attrNameLst>
                                      </p:cBhvr>
                                      <p:to>
                                        <p:strVal val="visible"/>
                                      </p:to>
                                    </p:set>
                                    <p:animEffect transition="in" filter="wipe(down)">
                                      <p:cBhvr>
                                        <p:cTn id="47" dur="500"/>
                                        <p:tgtEl>
                                          <p:spTgt spid="52332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523325"/>
                                        </p:tgtEl>
                                        <p:attrNameLst>
                                          <p:attrName>style.visibility</p:attrName>
                                        </p:attrNameLst>
                                      </p:cBhvr>
                                      <p:to>
                                        <p:strVal val="visible"/>
                                      </p:to>
                                    </p:set>
                                    <p:animEffect transition="in" filter="wipe(down)">
                                      <p:cBhvr>
                                        <p:cTn id="52" dur="500"/>
                                        <p:tgtEl>
                                          <p:spTgt spid="52332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523331"/>
                                        </p:tgtEl>
                                        <p:attrNameLst>
                                          <p:attrName>style.visibility</p:attrName>
                                        </p:attrNameLst>
                                      </p:cBhvr>
                                      <p:to>
                                        <p:strVal val="visible"/>
                                      </p:to>
                                    </p:set>
                                    <p:animEffect transition="in" filter="wipe(left)">
                                      <p:cBhvr>
                                        <p:cTn id="57" dur="500"/>
                                        <p:tgtEl>
                                          <p:spTgt spid="523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81100" y="476672"/>
            <a:ext cx="6781800" cy="1066800"/>
          </a:xfrm>
        </p:spPr>
        <p:txBody>
          <a:bodyPr/>
          <a:lstStyle/>
          <a:p>
            <a:pPr>
              <a:defRPr/>
            </a:pPr>
            <a:r>
              <a:rPr lang="zh-CN" altLang="en-US" sz="4000" dirty="0">
                <a:solidFill>
                  <a:schemeClr val="bg2"/>
                </a:solidFill>
              </a:rPr>
              <a:t>学习目标</a:t>
            </a:r>
            <a:endParaRPr lang="zh-CN" altLang="en-US" dirty="0">
              <a:solidFill>
                <a:schemeClr val="bg2"/>
              </a:solidFill>
            </a:endParaRPr>
          </a:p>
        </p:txBody>
      </p:sp>
      <p:sp>
        <p:nvSpPr>
          <p:cNvPr id="6147" name="Rectangle 3"/>
          <p:cNvSpPr>
            <a:spLocks noGrp="1" noChangeArrowheads="1"/>
          </p:cNvSpPr>
          <p:nvPr>
            <p:ph type="body" idx="1"/>
          </p:nvPr>
        </p:nvSpPr>
        <p:spPr>
          <a:xfrm>
            <a:off x="609600" y="1773238"/>
            <a:ext cx="8153400" cy="4322762"/>
          </a:xfrm>
        </p:spPr>
        <p:txBody>
          <a:bodyPr/>
          <a:lstStyle/>
          <a:p>
            <a:pPr marL="609600" indent="-609600">
              <a:buFontTx/>
              <a:buAutoNum type="arabicPeriod"/>
              <a:defRPr/>
            </a:pPr>
            <a:r>
              <a:rPr lang="zh-CN" altLang="en-US" b="1" dirty="0">
                <a:solidFill>
                  <a:schemeClr val="bg2"/>
                </a:solidFill>
              </a:rPr>
              <a:t>了解数据预处理的内容和目的</a:t>
            </a:r>
          </a:p>
          <a:p>
            <a:pPr marL="609600" indent="-609600">
              <a:buFontTx/>
              <a:buAutoNum type="arabicPeriod"/>
              <a:defRPr/>
            </a:pPr>
            <a:r>
              <a:rPr lang="zh-CN" altLang="en-US" b="1" dirty="0">
                <a:solidFill>
                  <a:schemeClr val="bg2"/>
                </a:solidFill>
              </a:rPr>
              <a:t>掌握分类和顺序数据的整理与显示方法</a:t>
            </a:r>
          </a:p>
          <a:p>
            <a:pPr marL="609600" indent="-609600">
              <a:buFontTx/>
              <a:buAutoNum type="arabicPeriod"/>
              <a:defRPr/>
            </a:pPr>
            <a:r>
              <a:rPr lang="zh-CN" altLang="en-US" b="1" dirty="0">
                <a:solidFill>
                  <a:schemeClr val="bg2"/>
                </a:solidFill>
              </a:rPr>
              <a:t>掌握数值型数据的整理与显示方法</a:t>
            </a:r>
          </a:p>
          <a:p>
            <a:pPr marL="609600" indent="-609600">
              <a:buFontTx/>
              <a:buAutoNum type="arabicPeriod"/>
              <a:defRPr/>
            </a:pPr>
            <a:r>
              <a:rPr lang="zh-CN" altLang="en-US" b="1" dirty="0">
                <a:solidFill>
                  <a:schemeClr val="bg2"/>
                </a:solidFill>
              </a:rPr>
              <a:t>用数据分析软件</a:t>
            </a:r>
            <a:r>
              <a:rPr lang="zh-CN" altLang="zh-CN" b="1" dirty="0">
                <a:solidFill>
                  <a:schemeClr val="bg2"/>
                </a:solidFill>
              </a:rPr>
              <a:t>作</a:t>
            </a:r>
            <a:r>
              <a:rPr lang="zh-CN" altLang="en-US" b="1" dirty="0">
                <a:solidFill>
                  <a:schemeClr val="bg2"/>
                </a:solidFill>
              </a:rPr>
              <a:t>频数分布表和图形（实验课）</a:t>
            </a:r>
          </a:p>
          <a:p>
            <a:pPr marL="609600" indent="-609600">
              <a:buFontTx/>
              <a:buAutoNum type="arabicPeriod"/>
              <a:defRPr/>
            </a:pPr>
            <a:r>
              <a:rPr lang="zh-CN" altLang="en-US" b="1" dirty="0">
                <a:solidFill>
                  <a:schemeClr val="bg2"/>
                </a:solidFill>
              </a:rPr>
              <a:t>合理使用图表</a:t>
            </a:r>
          </a:p>
        </p:txBody>
      </p:sp>
    </p:spTree>
  </p:cSld>
  <p:clrMapOvr>
    <a:masterClrMapping/>
  </p:clrMapOvr>
  <p:transition>
    <p:wipe dir="r"/>
  </p:transition>
</p:sld>
</file>

<file path=ppt/slides/slide5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a:xfrm>
            <a:off x="1181100" y="152400"/>
            <a:ext cx="6781800" cy="1066800"/>
          </a:xfrm>
        </p:spPr>
        <p:txBody>
          <a:bodyPr/>
          <a:lstStyle/>
          <a:p>
            <a:pPr>
              <a:defRPr/>
            </a:pPr>
            <a:r>
              <a:rPr lang="zh-CN" altLang="en-US" sz="4000" dirty="0">
                <a:solidFill>
                  <a:schemeClr val="bg2"/>
                </a:solidFill>
              </a:rPr>
              <a:t>分组数据</a:t>
            </a:r>
            <a:r>
              <a:rPr lang="en-US" altLang="zh-CN" sz="4000" dirty="0">
                <a:solidFill>
                  <a:schemeClr val="bg2"/>
                </a:solidFill>
              </a:rPr>
              <a:t>—</a:t>
            </a:r>
            <a:r>
              <a:rPr lang="zh-CN" altLang="en-US" sz="4000" dirty="0">
                <a:solidFill>
                  <a:schemeClr val="bg2"/>
                </a:solidFill>
              </a:rPr>
              <a:t>直方图</a:t>
            </a:r>
            <a:br>
              <a:rPr lang="zh-CN" altLang="en-US" sz="4000" dirty="0">
                <a:solidFill>
                  <a:schemeClr val="bg2"/>
                </a:solidFill>
              </a:rPr>
            </a:br>
            <a:r>
              <a:rPr lang="en-US" altLang="zh-CN" sz="3600" dirty="0">
                <a:solidFill>
                  <a:schemeClr val="bg2"/>
                </a:solidFill>
                <a:latin typeface="Arial" panose="020B0604020202020204" pitchFamily="34" charset="0"/>
              </a:rPr>
              <a:t>(</a:t>
            </a:r>
            <a:r>
              <a:rPr lang="zh-CN" altLang="en-US" sz="3600" dirty="0">
                <a:solidFill>
                  <a:schemeClr val="bg2"/>
                </a:solidFill>
                <a:latin typeface="Arial" panose="020B0604020202020204" pitchFamily="34" charset="0"/>
              </a:rPr>
              <a:t>直方图与条形图的区别</a:t>
            </a:r>
            <a:r>
              <a:rPr lang="en-US" altLang="zh-CN" sz="3600" dirty="0">
                <a:solidFill>
                  <a:schemeClr val="bg2"/>
                </a:solidFill>
                <a:latin typeface="Arial" panose="020B0604020202020204" pitchFamily="34" charset="0"/>
              </a:rPr>
              <a:t>)</a:t>
            </a:r>
          </a:p>
        </p:txBody>
      </p:sp>
      <p:sp>
        <p:nvSpPr>
          <p:cNvPr id="362499" name="Rectangle 3"/>
          <p:cNvSpPr>
            <a:spLocks noGrp="1" noChangeArrowheads="1"/>
          </p:cNvSpPr>
          <p:nvPr>
            <p:ph type="body" idx="1"/>
          </p:nvPr>
        </p:nvSpPr>
        <p:spPr>
          <a:xfrm>
            <a:off x="381000" y="1628775"/>
            <a:ext cx="8382000" cy="4543425"/>
          </a:xfrm>
        </p:spPr>
        <p:txBody>
          <a:bodyPr/>
          <a:lstStyle/>
          <a:p>
            <a:pPr marL="609600" indent="-609600" algn="just">
              <a:buFontTx/>
              <a:buAutoNum type="arabicPeriod"/>
              <a:defRPr/>
            </a:pPr>
            <a:r>
              <a:rPr lang="zh-CN" altLang="en-US" sz="2800">
                <a:solidFill>
                  <a:schemeClr val="bg2"/>
                </a:solidFill>
              </a:rPr>
              <a:t>条形图是用条形的长度</a:t>
            </a:r>
            <a:r>
              <a:rPr lang="en-US" altLang="zh-CN" sz="2800">
                <a:solidFill>
                  <a:schemeClr val="bg2"/>
                </a:solidFill>
              </a:rPr>
              <a:t>(</a:t>
            </a:r>
            <a:r>
              <a:rPr lang="zh-CN" altLang="en-US" sz="2800">
                <a:solidFill>
                  <a:schemeClr val="bg2"/>
                </a:solidFill>
              </a:rPr>
              <a:t>横置时</a:t>
            </a:r>
            <a:r>
              <a:rPr lang="en-US" altLang="zh-CN" sz="2800">
                <a:solidFill>
                  <a:schemeClr val="bg2"/>
                </a:solidFill>
              </a:rPr>
              <a:t>)</a:t>
            </a:r>
            <a:r>
              <a:rPr lang="zh-CN" altLang="en-US" sz="2800">
                <a:solidFill>
                  <a:schemeClr val="bg2"/>
                </a:solidFill>
              </a:rPr>
              <a:t>表示各类别频数的多少，其宽度</a:t>
            </a:r>
            <a:r>
              <a:rPr lang="en-US" altLang="zh-CN" sz="2800">
                <a:solidFill>
                  <a:schemeClr val="bg2"/>
                </a:solidFill>
              </a:rPr>
              <a:t>(</a:t>
            </a:r>
            <a:r>
              <a:rPr lang="zh-CN" altLang="en-US" sz="2800">
                <a:solidFill>
                  <a:schemeClr val="bg2"/>
                </a:solidFill>
              </a:rPr>
              <a:t>表示类别</a:t>
            </a:r>
            <a:r>
              <a:rPr lang="en-US" altLang="zh-CN" sz="2800">
                <a:solidFill>
                  <a:schemeClr val="bg2"/>
                </a:solidFill>
              </a:rPr>
              <a:t>)</a:t>
            </a:r>
            <a:r>
              <a:rPr lang="zh-CN" altLang="en-US" sz="2800">
                <a:solidFill>
                  <a:schemeClr val="bg2"/>
                </a:solidFill>
              </a:rPr>
              <a:t>则是固定的</a:t>
            </a:r>
          </a:p>
          <a:p>
            <a:pPr marL="609600" indent="-609600" algn="just">
              <a:buFontTx/>
              <a:buAutoNum type="arabicPeriod"/>
              <a:defRPr/>
            </a:pPr>
            <a:r>
              <a:rPr lang="zh-CN" altLang="en-US" sz="2800">
                <a:solidFill>
                  <a:schemeClr val="bg2"/>
                </a:solidFill>
              </a:rPr>
              <a:t>直方图是用面积表示各组频数的多少，矩形的高度表示每一组的频数或百分比，宽度则表示各组的组距，其高度与宽度均有意义</a:t>
            </a:r>
          </a:p>
          <a:p>
            <a:pPr marL="609600" indent="-609600" algn="just">
              <a:buFontTx/>
              <a:buAutoNum type="arabicPeriod"/>
              <a:defRPr/>
            </a:pPr>
            <a:r>
              <a:rPr lang="zh-CN" altLang="en-US" sz="2800">
                <a:solidFill>
                  <a:schemeClr val="bg2"/>
                </a:solidFill>
              </a:rPr>
              <a:t>直方图的各矩形通常是连续排列，条形图则是分开排列</a:t>
            </a:r>
          </a:p>
          <a:p>
            <a:pPr marL="609600" indent="-609600" algn="just">
              <a:buFontTx/>
              <a:buAutoNum type="arabicPeriod"/>
              <a:defRPr/>
            </a:pPr>
            <a:r>
              <a:rPr lang="zh-CN" altLang="en-US" sz="2800">
                <a:solidFill>
                  <a:schemeClr val="bg2"/>
                </a:solidFill>
              </a:rPr>
              <a:t>条形图主要用于展示分类数据，直方图则主要用于展示数值型数据</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animEffect transition="in" filter="wipe(left)">
                                      <p:cBhvr>
                                        <p:cTn id="7" dur="500"/>
                                        <p:tgtEl>
                                          <p:spTgt spid="362499">
                                            <p:txEl>
                                              <p:pRg st="0" end="0"/>
                                            </p:txEl>
                                          </p:spTgt>
                                        </p:tgtEl>
                                      </p:cBhvr>
                                    </p:animEffect>
                                  </p:childTnLst>
                                  <p:subTnLst>
                                    <p:animClr clrSpc="rgb" dir="cw">
                                      <p:cBhvr override="childStyle">
                                        <p:cTn dur="1" fill="hold" display="0" masterRel="nextClick" afterEffect="1"/>
                                        <p:tgtEl>
                                          <p:spTgt spid="362499">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2499">
                                            <p:txEl>
                                              <p:pRg st="1" end="1"/>
                                            </p:txEl>
                                          </p:spTgt>
                                        </p:tgtEl>
                                        <p:attrNameLst>
                                          <p:attrName>style.visibility</p:attrName>
                                        </p:attrNameLst>
                                      </p:cBhvr>
                                      <p:to>
                                        <p:strVal val="visible"/>
                                      </p:to>
                                    </p:set>
                                    <p:animEffect transition="in" filter="wipe(left)">
                                      <p:cBhvr>
                                        <p:cTn id="12" dur="500"/>
                                        <p:tgtEl>
                                          <p:spTgt spid="362499">
                                            <p:txEl>
                                              <p:pRg st="1" end="1"/>
                                            </p:txEl>
                                          </p:spTgt>
                                        </p:tgtEl>
                                      </p:cBhvr>
                                    </p:animEffect>
                                  </p:childTnLst>
                                  <p:subTnLst>
                                    <p:animClr clrSpc="rgb" dir="cw">
                                      <p:cBhvr override="childStyle">
                                        <p:cTn dur="1" fill="hold" display="0" masterRel="nextClick" afterEffect="1"/>
                                        <p:tgtEl>
                                          <p:spTgt spid="362499">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2499">
                                            <p:txEl>
                                              <p:pRg st="2" end="2"/>
                                            </p:txEl>
                                          </p:spTgt>
                                        </p:tgtEl>
                                        <p:attrNameLst>
                                          <p:attrName>style.visibility</p:attrName>
                                        </p:attrNameLst>
                                      </p:cBhvr>
                                      <p:to>
                                        <p:strVal val="visible"/>
                                      </p:to>
                                    </p:set>
                                    <p:animEffect transition="in" filter="wipe(left)">
                                      <p:cBhvr>
                                        <p:cTn id="17" dur="500"/>
                                        <p:tgtEl>
                                          <p:spTgt spid="362499">
                                            <p:txEl>
                                              <p:pRg st="2" end="2"/>
                                            </p:txEl>
                                          </p:spTgt>
                                        </p:tgtEl>
                                      </p:cBhvr>
                                    </p:animEffect>
                                  </p:childTnLst>
                                  <p:subTnLst>
                                    <p:animClr clrSpc="rgb" dir="cw">
                                      <p:cBhvr override="childStyle">
                                        <p:cTn dur="1" fill="hold" display="0" masterRel="nextClick" afterEffect="1"/>
                                        <p:tgtEl>
                                          <p:spTgt spid="362499">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2499">
                                            <p:txEl>
                                              <p:pRg st="3" end="3"/>
                                            </p:txEl>
                                          </p:spTgt>
                                        </p:tgtEl>
                                        <p:attrNameLst>
                                          <p:attrName>style.visibility</p:attrName>
                                        </p:attrNameLst>
                                      </p:cBhvr>
                                      <p:to>
                                        <p:strVal val="visible"/>
                                      </p:to>
                                    </p:set>
                                    <p:animEffect transition="in" filter="wipe(left)">
                                      <p:cBhvr>
                                        <p:cTn id="22" dur="500"/>
                                        <p:tgtEl>
                                          <p:spTgt spid="362499">
                                            <p:txEl>
                                              <p:pRg st="3" end="3"/>
                                            </p:txEl>
                                          </p:spTgt>
                                        </p:tgtEl>
                                      </p:cBhvr>
                                    </p:animEffect>
                                  </p:childTnLst>
                                  <p:subTnLst>
                                    <p:animClr clrSpc="rgb" dir="cw">
                                      <p:cBhvr override="childStyle">
                                        <p:cTn dur="1" fill="hold" display="0" masterRel="nextClick" afterEffect="1"/>
                                        <p:tgtEl>
                                          <p:spTgt spid="362499">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6882" name="Rectangle 1026"/>
          <p:cNvSpPr>
            <a:spLocks noChangeArrowheads="1"/>
          </p:cNvSpPr>
          <p:nvPr/>
        </p:nvSpPr>
        <p:spPr bwMode="auto">
          <a:xfrm>
            <a:off x="1828800" y="228600"/>
            <a:ext cx="6705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ctr">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1pPr>
            <a:lvl2pPr algn="ctr">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2pPr>
            <a:lvl3pPr algn="ctr">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3pPr>
            <a:lvl4pPr algn="ctr">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4pPr>
            <a:lvl5pPr algn="ctr">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5pPr>
            <a:lvl6pPr marL="457200" algn="ctr"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6pPr>
            <a:lvl7pPr marL="914400" algn="ctr"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7pPr>
            <a:lvl8pPr marL="1371600" algn="ctr"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8pPr>
            <a:lvl9pPr marL="1828800" algn="ctr"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9pPr>
          </a:lstStyle>
          <a:p>
            <a:pPr>
              <a:defRPr/>
            </a:pPr>
            <a:r>
              <a:rPr lang="zh-CN" altLang="en-US" sz="4000">
                <a:solidFill>
                  <a:schemeClr val="bg2"/>
                </a:solidFill>
              </a:rPr>
              <a:t>数值型数据的图示</a:t>
            </a:r>
            <a:endParaRPr lang="zh-CN" altLang="en-US">
              <a:solidFill>
                <a:schemeClr val="bg2"/>
              </a:solidFill>
            </a:endParaRPr>
          </a:p>
        </p:txBody>
      </p:sp>
      <p:grpSp>
        <p:nvGrpSpPr>
          <p:cNvPr id="98307" name="Group 1029"/>
          <p:cNvGrpSpPr>
            <a:grpSpLocks/>
          </p:cNvGrpSpPr>
          <p:nvPr/>
        </p:nvGrpSpPr>
        <p:grpSpPr bwMode="auto">
          <a:xfrm>
            <a:off x="5029200" y="2667000"/>
            <a:ext cx="2673350" cy="3548063"/>
            <a:chOff x="3105" y="1347"/>
            <a:chExt cx="1684" cy="2326"/>
          </a:xfrm>
        </p:grpSpPr>
        <p:grpSp>
          <p:nvGrpSpPr>
            <p:cNvPr id="98342" name="Group 1030"/>
            <p:cNvGrpSpPr>
              <a:grpSpLocks/>
            </p:cNvGrpSpPr>
            <p:nvPr/>
          </p:nvGrpSpPr>
          <p:grpSpPr bwMode="auto">
            <a:xfrm>
              <a:off x="3105" y="3149"/>
              <a:ext cx="219" cy="524"/>
              <a:chOff x="3105" y="3149"/>
              <a:chExt cx="219" cy="524"/>
            </a:xfrm>
          </p:grpSpPr>
          <p:sp>
            <p:nvSpPr>
              <p:cNvPr id="98398" name="Freeform 1031"/>
              <p:cNvSpPr>
                <a:spLocks/>
              </p:cNvSpPr>
              <p:nvPr/>
            </p:nvSpPr>
            <p:spPr bwMode="auto">
              <a:xfrm>
                <a:off x="3105" y="3149"/>
                <a:ext cx="219" cy="524"/>
              </a:xfrm>
              <a:custGeom>
                <a:avLst/>
                <a:gdLst>
                  <a:gd name="T0" fmla="*/ 102 w 219"/>
                  <a:gd name="T1" fmla="*/ 0 h 524"/>
                  <a:gd name="T2" fmla="*/ 75 w 219"/>
                  <a:gd name="T3" fmla="*/ 84 h 524"/>
                  <a:gd name="T4" fmla="*/ 55 w 219"/>
                  <a:gd name="T5" fmla="*/ 133 h 524"/>
                  <a:gd name="T6" fmla="*/ 21 w 219"/>
                  <a:gd name="T7" fmla="*/ 197 h 524"/>
                  <a:gd name="T8" fmla="*/ 6 w 219"/>
                  <a:gd name="T9" fmla="*/ 217 h 524"/>
                  <a:gd name="T10" fmla="*/ 1 w 219"/>
                  <a:gd name="T11" fmla="*/ 236 h 524"/>
                  <a:gd name="T12" fmla="*/ 0 w 219"/>
                  <a:gd name="T13" fmla="*/ 254 h 524"/>
                  <a:gd name="T14" fmla="*/ 9 w 219"/>
                  <a:gd name="T15" fmla="*/ 277 h 524"/>
                  <a:gd name="T16" fmla="*/ 9 w 219"/>
                  <a:gd name="T17" fmla="*/ 332 h 524"/>
                  <a:gd name="T18" fmla="*/ 4 w 219"/>
                  <a:gd name="T19" fmla="*/ 364 h 524"/>
                  <a:gd name="T20" fmla="*/ 4 w 219"/>
                  <a:gd name="T21" fmla="*/ 384 h 524"/>
                  <a:gd name="T22" fmla="*/ 16 w 219"/>
                  <a:gd name="T23" fmla="*/ 407 h 524"/>
                  <a:gd name="T24" fmla="*/ 34 w 219"/>
                  <a:gd name="T25" fmla="*/ 452 h 524"/>
                  <a:gd name="T26" fmla="*/ 35 w 219"/>
                  <a:gd name="T27" fmla="*/ 477 h 524"/>
                  <a:gd name="T28" fmla="*/ 45 w 219"/>
                  <a:gd name="T29" fmla="*/ 513 h 524"/>
                  <a:gd name="T30" fmla="*/ 55 w 219"/>
                  <a:gd name="T31" fmla="*/ 523 h 524"/>
                  <a:gd name="T32" fmla="*/ 66 w 219"/>
                  <a:gd name="T33" fmla="*/ 518 h 524"/>
                  <a:gd name="T34" fmla="*/ 78 w 219"/>
                  <a:gd name="T35" fmla="*/ 523 h 524"/>
                  <a:gd name="T36" fmla="*/ 89 w 219"/>
                  <a:gd name="T37" fmla="*/ 517 h 524"/>
                  <a:gd name="T38" fmla="*/ 97 w 219"/>
                  <a:gd name="T39" fmla="*/ 501 h 524"/>
                  <a:gd name="T40" fmla="*/ 107 w 219"/>
                  <a:gd name="T41" fmla="*/ 491 h 524"/>
                  <a:gd name="T42" fmla="*/ 112 w 219"/>
                  <a:gd name="T43" fmla="*/ 474 h 524"/>
                  <a:gd name="T44" fmla="*/ 109 w 219"/>
                  <a:gd name="T45" fmla="*/ 456 h 524"/>
                  <a:gd name="T46" fmla="*/ 119 w 219"/>
                  <a:gd name="T47" fmla="*/ 462 h 524"/>
                  <a:gd name="T48" fmla="*/ 127 w 219"/>
                  <a:gd name="T49" fmla="*/ 453 h 524"/>
                  <a:gd name="T50" fmla="*/ 134 w 219"/>
                  <a:gd name="T51" fmla="*/ 433 h 524"/>
                  <a:gd name="T52" fmla="*/ 141 w 219"/>
                  <a:gd name="T53" fmla="*/ 423 h 524"/>
                  <a:gd name="T54" fmla="*/ 141 w 219"/>
                  <a:gd name="T55" fmla="*/ 409 h 524"/>
                  <a:gd name="T56" fmla="*/ 126 w 219"/>
                  <a:gd name="T57" fmla="*/ 388 h 524"/>
                  <a:gd name="T58" fmla="*/ 136 w 219"/>
                  <a:gd name="T59" fmla="*/ 354 h 524"/>
                  <a:gd name="T60" fmla="*/ 169 w 219"/>
                  <a:gd name="T61" fmla="*/ 310 h 524"/>
                  <a:gd name="T62" fmla="*/ 207 w 219"/>
                  <a:gd name="T63" fmla="*/ 189 h 524"/>
                  <a:gd name="T64" fmla="*/ 212 w 219"/>
                  <a:gd name="T65" fmla="*/ 81 h 524"/>
                  <a:gd name="T66" fmla="*/ 218 w 219"/>
                  <a:gd name="T67" fmla="*/ 13 h 524"/>
                  <a:gd name="T68" fmla="*/ 102 w 219"/>
                  <a:gd name="T69" fmla="*/ 0 h 5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19" h="524">
                    <a:moveTo>
                      <a:pt x="102" y="0"/>
                    </a:moveTo>
                    <a:lnTo>
                      <a:pt x="75" y="84"/>
                    </a:lnTo>
                    <a:lnTo>
                      <a:pt x="55" y="133"/>
                    </a:lnTo>
                    <a:lnTo>
                      <a:pt x="21" y="197"/>
                    </a:lnTo>
                    <a:lnTo>
                      <a:pt x="6" y="217"/>
                    </a:lnTo>
                    <a:lnTo>
                      <a:pt x="1" y="236"/>
                    </a:lnTo>
                    <a:lnTo>
                      <a:pt x="0" y="254"/>
                    </a:lnTo>
                    <a:lnTo>
                      <a:pt x="9" y="277"/>
                    </a:lnTo>
                    <a:lnTo>
                      <a:pt x="9" y="332"/>
                    </a:lnTo>
                    <a:lnTo>
                      <a:pt x="4" y="364"/>
                    </a:lnTo>
                    <a:lnTo>
                      <a:pt x="4" y="384"/>
                    </a:lnTo>
                    <a:lnTo>
                      <a:pt x="16" y="407"/>
                    </a:lnTo>
                    <a:lnTo>
                      <a:pt x="34" y="452"/>
                    </a:lnTo>
                    <a:lnTo>
                      <a:pt x="35" y="477"/>
                    </a:lnTo>
                    <a:lnTo>
                      <a:pt x="45" y="513"/>
                    </a:lnTo>
                    <a:lnTo>
                      <a:pt x="55" y="523"/>
                    </a:lnTo>
                    <a:lnTo>
                      <a:pt x="66" y="518"/>
                    </a:lnTo>
                    <a:lnTo>
                      <a:pt x="78" y="523"/>
                    </a:lnTo>
                    <a:lnTo>
                      <a:pt x="89" y="517"/>
                    </a:lnTo>
                    <a:lnTo>
                      <a:pt x="97" y="501"/>
                    </a:lnTo>
                    <a:lnTo>
                      <a:pt x="107" y="491"/>
                    </a:lnTo>
                    <a:lnTo>
                      <a:pt x="112" y="474"/>
                    </a:lnTo>
                    <a:lnTo>
                      <a:pt x="109" y="456"/>
                    </a:lnTo>
                    <a:lnTo>
                      <a:pt x="119" y="462"/>
                    </a:lnTo>
                    <a:lnTo>
                      <a:pt x="127" y="453"/>
                    </a:lnTo>
                    <a:lnTo>
                      <a:pt x="134" y="433"/>
                    </a:lnTo>
                    <a:lnTo>
                      <a:pt x="141" y="423"/>
                    </a:lnTo>
                    <a:lnTo>
                      <a:pt x="141" y="409"/>
                    </a:lnTo>
                    <a:lnTo>
                      <a:pt x="126" y="388"/>
                    </a:lnTo>
                    <a:lnTo>
                      <a:pt x="136" y="354"/>
                    </a:lnTo>
                    <a:lnTo>
                      <a:pt x="169" y="310"/>
                    </a:lnTo>
                    <a:lnTo>
                      <a:pt x="207" y="189"/>
                    </a:lnTo>
                    <a:lnTo>
                      <a:pt x="212" y="81"/>
                    </a:lnTo>
                    <a:lnTo>
                      <a:pt x="218" y="13"/>
                    </a:lnTo>
                    <a:lnTo>
                      <a:pt x="102" y="0"/>
                    </a:lnTo>
                  </a:path>
                </a:pathLst>
              </a:custGeom>
              <a:solidFill>
                <a:srgbClr val="FFC080"/>
              </a:solidFill>
              <a:ln w="12700" cap="rnd" cmpd="sng">
                <a:solidFill>
                  <a:srgbClr val="712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99" name="Freeform 1032"/>
              <p:cNvSpPr>
                <a:spLocks/>
              </p:cNvSpPr>
              <p:nvPr/>
            </p:nvSpPr>
            <p:spPr bwMode="auto">
              <a:xfrm>
                <a:off x="3138" y="3402"/>
                <a:ext cx="74" cy="263"/>
              </a:xfrm>
              <a:custGeom>
                <a:avLst/>
                <a:gdLst>
                  <a:gd name="T0" fmla="*/ 31 w 74"/>
                  <a:gd name="T1" fmla="*/ 0 h 263"/>
                  <a:gd name="T2" fmla="*/ 34 w 74"/>
                  <a:gd name="T3" fmla="*/ 19 h 263"/>
                  <a:gd name="T4" fmla="*/ 41 w 74"/>
                  <a:gd name="T5" fmla="*/ 36 h 263"/>
                  <a:gd name="T6" fmla="*/ 34 w 74"/>
                  <a:gd name="T7" fmla="*/ 79 h 263"/>
                  <a:gd name="T8" fmla="*/ 27 w 74"/>
                  <a:gd name="T9" fmla="*/ 103 h 263"/>
                  <a:gd name="T10" fmla="*/ 30 w 74"/>
                  <a:gd name="T11" fmla="*/ 127 h 263"/>
                  <a:gd name="T12" fmla="*/ 36 w 74"/>
                  <a:gd name="T13" fmla="*/ 141 h 263"/>
                  <a:gd name="T14" fmla="*/ 43 w 74"/>
                  <a:gd name="T15" fmla="*/ 160 h 263"/>
                  <a:gd name="T16" fmla="*/ 43 w 74"/>
                  <a:gd name="T17" fmla="*/ 180 h 263"/>
                  <a:gd name="T18" fmla="*/ 52 w 74"/>
                  <a:gd name="T19" fmla="*/ 198 h 263"/>
                  <a:gd name="T20" fmla="*/ 70 w 74"/>
                  <a:gd name="T21" fmla="*/ 199 h 263"/>
                  <a:gd name="T22" fmla="*/ 73 w 74"/>
                  <a:gd name="T23" fmla="*/ 226 h 263"/>
                  <a:gd name="T24" fmla="*/ 61 w 74"/>
                  <a:gd name="T25" fmla="*/ 240 h 263"/>
                  <a:gd name="T26" fmla="*/ 45 w 74"/>
                  <a:gd name="T27" fmla="*/ 262 h 263"/>
                  <a:gd name="T28" fmla="*/ 34 w 74"/>
                  <a:gd name="T29" fmla="*/ 259 h 263"/>
                  <a:gd name="T30" fmla="*/ 23 w 74"/>
                  <a:gd name="T31" fmla="*/ 258 h 263"/>
                  <a:gd name="T32" fmla="*/ 30 w 74"/>
                  <a:gd name="T33" fmla="*/ 219 h 263"/>
                  <a:gd name="T34" fmla="*/ 30 w 74"/>
                  <a:gd name="T35" fmla="*/ 197 h 263"/>
                  <a:gd name="T36" fmla="*/ 18 w 74"/>
                  <a:gd name="T37" fmla="*/ 189 h 263"/>
                  <a:gd name="T38" fmla="*/ 27 w 74"/>
                  <a:gd name="T39" fmla="*/ 188 h 263"/>
                  <a:gd name="T40" fmla="*/ 20 w 74"/>
                  <a:gd name="T41" fmla="*/ 155 h 263"/>
                  <a:gd name="T42" fmla="*/ 6 w 74"/>
                  <a:gd name="T43" fmla="*/ 142 h 263"/>
                  <a:gd name="T44" fmla="*/ 14 w 74"/>
                  <a:gd name="T45" fmla="*/ 136 h 263"/>
                  <a:gd name="T46" fmla="*/ 0 w 74"/>
                  <a:gd name="T47" fmla="*/ 122 h 263"/>
                  <a:gd name="T48" fmla="*/ 7 w 74"/>
                  <a:gd name="T49" fmla="*/ 123 h 263"/>
                  <a:gd name="T50" fmla="*/ 16 w 74"/>
                  <a:gd name="T51" fmla="*/ 91 h 263"/>
                  <a:gd name="T52" fmla="*/ 25 w 74"/>
                  <a:gd name="T53" fmla="*/ 58 h 263"/>
                  <a:gd name="T54" fmla="*/ 14 w 74"/>
                  <a:gd name="T55" fmla="*/ 49 h 263"/>
                  <a:gd name="T56" fmla="*/ 25 w 74"/>
                  <a:gd name="T57" fmla="*/ 51 h 263"/>
                  <a:gd name="T58" fmla="*/ 31 w 74"/>
                  <a:gd name="T59" fmla="*/ 0 h 26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74" h="263">
                    <a:moveTo>
                      <a:pt x="31" y="0"/>
                    </a:moveTo>
                    <a:lnTo>
                      <a:pt x="34" y="19"/>
                    </a:lnTo>
                    <a:lnTo>
                      <a:pt x="41" y="36"/>
                    </a:lnTo>
                    <a:lnTo>
                      <a:pt x="34" y="79"/>
                    </a:lnTo>
                    <a:lnTo>
                      <a:pt x="27" y="103"/>
                    </a:lnTo>
                    <a:lnTo>
                      <a:pt x="30" y="127"/>
                    </a:lnTo>
                    <a:lnTo>
                      <a:pt x="36" y="141"/>
                    </a:lnTo>
                    <a:lnTo>
                      <a:pt x="43" y="160"/>
                    </a:lnTo>
                    <a:lnTo>
                      <a:pt x="43" y="180"/>
                    </a:lnTo>
                    <a:lnTo>
                      <a:pt x="52" y="198"/>
                    </a:lnTo>
                    <a:lnTo>
                      <a:pt x="70" y="199"/>
                    </a:lnTo>
                    <a:lnTo>
                      <a:pt x="73" y="226"/>
                    </a:lnTo>
                    <a:lnTo>
                      <a:pt x="61" y="240"/>
                    </a:lnTo>
                    <a:lnTo>
                      <a:pt x="45" y="262"/>
                    </a:lnTo>
                    <a:lnTo>
                      <a:pt x="34" y="259"/>
                    </a:lnTo>
                    <a:lnTo>
                      <a:pt x="23" y="258"/>
                    </a:lnTo>
                    <a:lnTo>
                      <a:pt x="30" y="219"/>
                    </a:lnTo>
                    <a:lnTo>
                      <a:pt x="30" y="197"/>
                    </a:lnTo>
                    <a:lnTo>
                      <a:pt x="18" y="189"/>
                    </a:lnTo>
                    <a:lnTo>
                      <a:pt x="27" y="188"/>
                    </a:lnTo>
                    <a:lnTo>
                      <a:pt x="20" y="155"/>
                    </a:lnTo>
                    <a:lnTo>
                      <a:pt x="6" y="142"/>
                    </a:lnTo>
                    <a:lnTo>
                      <a:pt x="14" y="136"/>
                    </a:lnTo>
                    <a:lnTo>
                      <a:pt x="0" y="122"/>
                    </a:lnTo>
                    <a:lnTo>
                      <a:pt x="7" y="123"/>
                    </a:lnTo>
                    <a:lnTo>
                      <a:pt x="16" y="91"/>
                    </a:lnTo>
                    <a:lnTo>
                      <a:pt x="25" y="58"/>
                    </a:lnTo>
                    <a:lnTo>
                      <a:pt x="14" y="49"/>
                    </a:lnTo>
                    <a:lnTo>
                      <a:pt x="25" y="51"/>
                    </a:lnTo>
                    <a:lnTo>
                      <a:pt x="31"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400" name="Freeform 1033"/>
              <p:cNvSpPr>
                <a:spLocks/>
              </p:cNvSpPr>
              <p:nvPr/>
            </p:nvSpPr>
            <p:spPr bwMode="auto">
              <a:xfrm>
                <a:off x="3227" y="3188"/>
                <a:ext cx="90" cy="335"/>
              </a:xfrm>
              <a:custGeom>
                <a:avLst/>
                <a:gdLst>
                  <a:gd name="T0" fmla="*/ 2 w 90"/>
                  <a:gd name="T1" fmla="*/ 334 h 335"/>
                  <a:gd name="T2" fmla="*/ 0 w 90"/>
                  <a:gd name="T3" fmla="*/ 307 h 335"/>
                  <a:gd name="T4" fmla="*/ 11 w 90"/>
                  <a:gd name="T5" fmla="*/ 274 h 335"/>
                  <a:gd name="T6" fmla="*/ 38 w 90"/>
                  <a:gd name="T7" fmla="*/ 233 h 335"/>
                  <a:gd name="T8" fmla="*/ 45 w 90"/>
                  <a:gd name="T9" fmla="*/ 197 h 335"/>
                  <a:gd name="T10" fmla="*/ 43 w 90"/>
                  <a:gd name="T11" fmla="*/ 163 h 335"/>
                  <a:gd name="T12" fmla="*/ 30 w 90"/>
                  <a:gd name="T13" fmla="*/ 137 h 335"/>
                  <a:gd name="T14" fmla="*/ 7 w 90"/>
                  <a:gd name="T15" fmla="*/ 118 h 335"/>
                  <a:gd name="T16" fmla="*/ 30 w 90"/>
                  <a:gd name="T17" fmla="*/ 129 h 335"/>
                  <a:gd name="T18" fmla="*/ 23 w 90"/>
                  <a:gd name="T19" fmla="*/ 106 h 335"/>
                  <a:gd name="T20" fmla="*/ 37 w 90"/>
                  <a:gd name="T21" fmla="*/ 117 h 335"/>
                  <a:gd name="T22" fmla="*/ 29 w 90"/>
                  <a:gd name="T23" fmla="*/ 75 h 335"/>
                  <a:gd name="T24" fmla="*/ 46 w 90"/>
                  <a:gd name="T25" fmla="*/ 2 h 335"/>
                  <a:gd name="T26" fmla="*/ 89 w 90"/>
                  <a:gd name="T27" fmla="*/ 0 h 335"/>
                  <a:gd name="T28" fmla="*/ 85 w 90"/>
                  <a:gd name="T29" fmla="*/ 48 h 335"/>
                  <a:gd name="T30" fmla="*/ 80 w 90"/>
                  <a:gd name="T31" fmla="*/ 149 h 335"/>
                  <a:gd name="T32" fmla="*/ 49 w 90"/>
                  <a:gd name="T33" fmla="*/ 259 h 335"/>
                  <a:gd name="T34" fmla="*/ 35 w 90"/>
                  <a:gd name="T35" fmla="*/ 281 h 335"/>
                  <a:gd name="T36" fmla="*/ 18 w 90"/>
                  <a:gd name="T37" fmla="*/ 307 h 335"/>
                  <a:gd name="T38" fmla="*/ 2 w 90"/>
                  <a:gd name="T39" fmla="*/ 334 h 33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90" h="335">
                    <a:moveTo>
                      <a:pt x="2" y="334"/>
                    </a:moveTo>
                    <a:lnTo>
                      <a:pt x="0" y="307"/>
                    </a:lnTo>
                    <a:lnTo>
                      <a:pt x="11" y="274"/>
                    </a:lnTo>
                    <a:lnTo>
                      <a:pt x="38" y="233"/>
                    </a:lnTo>
                    <a:lnTo>
                      <a:pt x="45" y="197"/>
                    </a:lnTo>
                    <a:lnTo>
                      <a:pt x="43" y="163"/>
                    </a:lnTo>
                    <a:lnTo>
                      <a:pt x="30" y="137"/>
                    </a:lnTo>
                    <a:lnTo>
                      <a:pt x="7" y="118"/>
                    </a:lnTo>
                    <a:lnTo>
                      <a:pt x="30" y="129"/>
                    </a:lnTo>
                    <a:lnTo>
                      <a:pt x="23" y="106"/>
                    </a:lnTo>
                    <a:lnTo>
                      <a:pt x="37" y="117"/>
                    </a:lnTo>
                    <a:lnTo>
                      <a:pt x="29" y="75"/>
                    </a:lnTo>
                    <a:lnTo>
                      <a:pt x="46" y="2"/>
                    </a:lnTo>
                    <a:lnTo>
                      <a:pt x="89" y="0"/>
                    </a:lnTo>
                    <a:lnTo>
                      <a:pt x="85" y="48"/>
                    </a:lnTo>
                    <a:lnTo>
                      <a:pt x="80" y="149"/>
                    </a:lnTo>
                    <a:lnTo>
                      <a:pt x="49" y="259"/>
                    </a:lnTo>
                    <a:lnTo>
                      <a:pt x="35" y="281"/>
                    </a:lnTo>
                    <a:lnTo>
                      <a:pt x="18" y="307"/>
                    </a:lnTo>
                    <a:lnTo>
                      <a:pt x="2" y="334"/>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401" name="Freeform 1034"/>
              <p:cNvSpPr>
                <a:spLocks/>
              </p:cNvSpPr>
              <p:nvPr/>
            </p:nvSpPr>
            <p:spPr bwMode="auto">
              <a:xfrm>
                <a:off x="3190" y="3555"/>
                <a:ext cx="24" cy="9"/>
              </a:xfrm>
              <a:custGeom>
                <a:avLst/>
                <a:gdLst>
                  <a:gd name="T0" fmla="*/ 0 w 24"/>
                  <a:gd name="T1" fmla="*/ 5 h 9"/>
                  <a:gd name="T2" fmla="*/ 3 w 24"/>
                  <a:gd name="T3" fmla="*/ 1 h 9"/>
                  <a:gd name="T4" fmla="*/ 15 w 24"/>
                  <a:gd name="T5" fmla="*/ 0 h 9"/>
                  <a:gd name="T6" fmla="*/ 21 w 24"/>
                  <a:gd name="T7" fmla="*/ 3 h 9"/>
                  <a:gd name="T8" fmla="*/ 23 w 24"/>
                  <a:gd name="T9" fmla="*/ 8 h 9"/>
                  <a:gd name="T10" fmla="*/ 15 w 24"/>
                  <a:gd name="T11" fmla="*/ 4 h 9"/>
                  <a:gd name="T12" fmla="*/ 0 w 24"/>
                  <a:gd name="T13" fmla="*/ 5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 h="9">
                    <a:moveTo>
                      <a:pt x="0" y="5"/>
                    </a:moveTo>
                    <a:lnTo>
                      <a:pt x="3" y="1"/>
                    </a:lnTo>
                    <a:lnTo>
                      <a:pt x="15" y="0"/>
                    </a:lnTo>
                    <a:lnTo>
                      <a:pt x="21" y="3"/>
                    </a:lnTo>
                    <a:lnTo>
                      <a:pt x="23" y="8"/>
                    </a:lnTo>
                    <a:lnTo>
                      <a:pt x="15" y="4"/>
                    </a:lnTo>
                    <a:lnTo>
                      <a:pt x="0" y="5"/>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402" name="Freeform 1035"/>
              <p:cNvSpPr>
                <a:spLocks/>
              </p:cNvSpPr>
              <p:nvPr/>
            </p:nvSpPr>
            <p:spPr bwMode="auto">
              <a:xfrm>
                <a:off x="3216" y="3541"/>
                <a:ext cx="26" cy="62"/>
              </a:xfrm>
              <a:custGeom>
                <a:avLst/>
                <a:gdLst>
                  <a:gd name="T0" fmla="*/ 12 w 26"/>
                  <a:gd name="T1" fmla="*/ 0 h 62"/>
                  <a:gd name="T2" fmla="*/ 12 w 26"/>
                  <a:gd name="T3" fmla="*/ 16 h 62"/>
                  <a:gd name="T4" fmla="*/ 11 w 26"/>
                  <a:gd name="T5" fmla="*/ 39 h 62"/>
                  <a:gd name="T6" fmla="*/ 0 w 26"/>
                  <a:gd name="T7" fmla="*/ 57 h 62"/>
                  <a:gd name="T8" fmla="*/ 6 w 26"/>
                  <a:gd name="T9" fmla="*/ 61 h 62"/>
                  <a:gd name="T10" fmla="*/ 10 w 26"/>
                  <a:gd name="T11" fmla="*/ 59 h 62"/>
                  <a:gd name="T12" fmla="*/ 13 w 26"/>
                  <a:gd name="T13" fmla="*/ 53 h 62"/>
                  <a:gd name="T14" fmla="*/ 16 w 26"/>
                  <a:gd name="T15" fmla="*/ 45 h 62"/>
                  <a:gd name="T16" fmla="*/ 16 w 26"/>
                  <a:gd name="T17" fmla="*/ 41 h 62"/>
                  <a:gd name="T18" fmla="*/ 22 w 26"/>
                  <a:gd name="T19" fmla="*/ 33 h 62"/>
                  <a:gd name="T20" fmla="*/ 24 w 26"/>
                  <a:gd name="T21" fmla="*/ 28 h 62"/>
                  <a:gd name="T22" fmla="*/ 25 w 26"/>
                  <a:gd name="T23" fmla="*/ 19 h 62"/>
                  <a:gd name="T24" fmla="*/ 12 w 26"/>
                  <a:gd name="T25" fmla="*/ 0 h 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 h="62">
                    <a:moveTo>
                      <a:pt x="12" y="0"/>
                    </a:moveTo>
                    <a:lnTo>
                      <a:pt x="12" y="16"/>
                    </a:lnTo>
                    <a:lnTo>
                      <a:pt x="11" y="39"/>
                    </a:lnTo>
                    <a:lnTo>
                      <a:pt x="0" y="57"/>
                    </a:lnTo>
                    <a:lnTo>
                      <a:pt x="6" y="61"/>
                    </a:lnTo>
                    <a:lnTo>
                      <a:pt x="10" y="59"/>
                    </a:lnTo>
                    <a:lnTo>
                      <a:pt x="13" y="53"/>
                    </a:lnTo>
                    <a:lnTo>
                      <a:pt x="16" y="45"/>
                    </a:lnTo>
                    <a:lnTo>
                      <a:pt x="16" y="41"/>
                    </a:lnTo>
                    <a:lnTo>
                      <a:pt x="22" y="33"/>
                    </a:lnTo>
                    <a:lnTo>
                      <a:pt x="24" y="28"/>
                    </a:lnTo>
                    <a:lnTo>
                      <a:pt x="25" y="19"/>
                    </a:lnTo>
                    <a:lnTo>
                      <a:pt x="12"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grpSp>
        <p:grpSp>
          <p:nvGrpSpPr>
            <p:cNvPr id="98343" name="Group 1036"/>
            <p:cNvGrpSpPr>
              <a:grpSpLocks/>
            </p:cNvGrpSpPr>
            <p:nvPr/>
          </p:nvGrpSpPr>
          <p:grpSpPr bwMode="auto">
            <a:xfrm>
              <a:off x="3166" y="1889"/>
              <a:ext cx="1623" cy="1584"/>
              <a:chOff x="3166" y="1889"/>
              <a:chExt cx="1623" cy="1584"/>
            </a:xfrm>
          </p:grpSpPr>
          <p:grpSp>
            <p:nvGrpSpPr>
              <p:cNvPr id="98377" name="Group 1037"/>
              <p:cNvGrpSpPr>
                <a:grpSpLocks/>
              </p:cNvGrpSpPr>
              <p:nvPr/>
            </p:nvGrpSpPr>
            <p:grpSpPr bwMode="auto">
              <a:xfrm>
                <a:off x="3274" y="2889"/>
                <a:ext cx="839" cy="584"/>
                <a:chOff x="3274" y="2889"/>
                <a:chExt cx="839" cy="584"/>
              </a:xfrm>
            </p:grpSpPr>
            <p:sp>
              <p:nvSpPr>
                <p:cNvPr id="98395" name="Freeform 1038"/>
                <p:cNvSpPr>
                  <a:spLocks/>
                </p:cNvSpPr>
                <p:nvPr/>
              </p:nvSpPr>
              <p:spPr bwMode="auto">
                <a:xfrm>
                  <a:off x="3274" y="2889"/>
                  <a:ext cx="839" cy="584"/>
                </a:xfrm>
                <a:custGeom>
                  <a:avLst/>
                  <a:gdLst>
                    <a:gd name="T0" fmla="*/ 117 w 839"/>
                    <a:gd name="T1" fmla="*/ 34 h 584"/>
                    <a:gd name="T2" fmla="*/ 83 w 839"/>
                    <a:gd name="T3" fmla="*/ 225 h 584"/>
                    <a:gd name="T4" fmla="*/ 34 w 839"/>
                    <a:gd name="T5" fmla="*/ 367 h 584"/>
                    <a:gd name="T6" fmla="*/ 0 w 839"/>
                    <a:gd name="T7" fmla="*/ 583 h 584"/>
                    <a:gd name="T8" fmla="*/ 804 w 839"/>
                    <a:gd name="T9" fmla="*/ 583 h 584"/>
                    <a:gd name="T10" fmla="*/ 838 w 839"/>
                    <a:gd name="T11" fmla="*/ 338 h 584"/>
                    <a:gd name="T12" fmla="*/ 838 w 839"/>
                    <a:gd name="T13" fmla="*/ 157 h 584"/>
                    <a:gd name="T14" fmla="*/ 813 w 839"/>
                    <a:gd name="T15" fmla="*/ 0 h 584"/>
                    <a:gd name="T16" fmla="*/ 117 w 839"/>
                    <a:gd name="T17" fmla="*/ 34 h 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39" h="584">
                      <a:moveTo>
                        <a:pt x="117" y="34"/>
                      </a:moveTo>
                      <a:lnTo>
                        <a:pt x="83" y="225"/>
                      </a:lnTo>
                      <a:lnTo>
                        <a:pt x="34" y="367"/>
                      </a:lnTo>
                      <a:lnTo>
                        <a:pt x="0" y="583"/>
                      </a:lnTo>
                      <a:lnTo>
                        <a:pt x="804" y="583"/>
                      </a:lnTo>
                      <a:lnTo>
                        <a:pt x="838" y="338"/>
                      </a:lnTo>
                      <a:lnTo>
                        <a:pt x="838" y="157"/>
                      </a:lnTo>
                      <a:lnTo>
                        <a:pt x="813" y="0"/>
                      </a:lnTo>
                      <a:lnTo>
                        <a:pt x="117" y="34"/>
                      </a:lnTo>
                    </a:path>
                  </a:pathLst>
                </a:custGeom>
                <a:solidFill>
                  <a:srgbClr val="201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96" name="Freeform 1039"/>
                <p:cNvSpPr>
                  <a:spLocks/>
                </p:cNvSpPr>
                <p:nvPr/>
              </p:nvSpPr>
              <p:spPr bwMode="auto">
                <a:xfrm>
                  <a:off x="3283" y="2941"/>
                  <a:ext cx="801" cy="519"/>
                </a:xfrm>
                <a:custGeom>
                  <a:avLst/>
                  <a:gdLst>
                    <a:gd name="T0" fmla="*/ 124 w 801"/>
                    <a:gd name="T1" fmla="*/ 15 h 519"/>
                    <a:gd name="T2" fmla="*/ 185 w 801"/>
                    <a:gd name="T3" fmla="*/ 48 h 519"/>
                    <a:gd name="T4" fmla="*/ 175 w 801"/>
                    <a:gd name="T5" fmla="*/ 90 h 519"/>
                    <a:gd name="T6" fmla="*/ 190 w 801"/>
                    <a:gd name="T7" fmla="*/ 99 h 519"/>
                    <a:gd name="T8" fmla="*/ 206 w 801"/>
                    <a:gd name="T9" fmla="*/ 55 h 519"/>
                    <a:gd name="T10" fmla="*/ 262 w 801"/>
                    <a:gd name="T11" fmla="*/ 72 h 519"/>
                    <a:gd name="T12" fmla="*/ 350 w 801"/>
                    <a:gd name="T13" fmla="*/ 80 h 519"/>
                    <a:gd name="T14" fmla="*/ 418 w 801"/>
                    <a:gd name="T15" fmla="*/ 174 h 519"/>
                    <a:gd name="T16" fmla="*/ 450 w 801"/>
                    <a:gd name="T17" fmla="*/ 77 h 519"/>
                    <a:gd name="T18" fmla="*/ 586 w 801"/>
                    <a:gd name="T19" fmla="*/ 77 h 519"/>
                    <a:gd name="T20" fmla="*/ 584 w 801"/>
                    <a:gd name="T21" fmla="*/ 126 h 519"/>
                    <a:gd name="T22" fmla="*/ 603 w 801"/>
                    <a:gd name="T23" fmla="*/ 124 h 519"/>
                    <a:gd name="T24" fmla="*/ 607 w 801"/>
                    <a:gd name="T25" fmla="*/ 77 h 519"/>
                    <a:gd name="T26" fmla="*/ 681 w 801"/>
                    <a:gd name="T27" fmla="*/ 70 h 519"/>
                    <a:gd name="T28" fmla="*/ 749 w 801"/>
                    <a:gd name="T29" fmla="*/ 43 h 519"/>
                    <a:gd name="T30" fmla="*/ 790 w 801"/>
                    <a:gd name="T31" fmla="*/ 0 h 519"/>
                    <a:gd name="T32" fmla="*/ 761 w 801"/>
                    <a:gd name="T33" fmla="*/ 90 h 519"/>
                    <a:gd name="T34" fmla="*/ 734 w 801"/>
                    <a:gd name="T35" fmla="*/ 155 h 519"/>
                    <a:gd name="T36" fmla="*/ 703 w 801"/>
                    <a:gd name="T37" fmla="*/ 133 h 519"/>
                    <a:gd name="T38" fmla="*/ 741 w 801"/>
                    <a:gd name="T39" fmla="*/ 216 h 519"/>
                    <a:gd name="T40" fmla="*/ 793 w 801"/>
                    <a:gd name="T41" fmla="*/ 262 h 519"/>
                    <a:gd name="T42" fmla="*/ 800 w 801"/>
                    <a:gd name="T43" fmla="*/ 361 h 519"/>
                    <a:gd name="T44" fmla="*/ 768 w 801"/>
                    <a:gd name="T45" fmla="*/ 518 h 519"/>
                    <a:gd name="T46" fmla="*/ 423 w 801"/>
                    <a:gd name="T47" fmla="*/ 511 h 519"/>
                    <a:gd name="T48" fmla="*/ 550 w 801"/>
                    <a:gd name="T49" fmla="*/ 473 h 519"/>
                    <a:gd name="T50" fmla="*/ 577 w 801"/>
                    <a:gd name="T51" fmla="*/ 407 h 519"/>
                    <a:gd name="T52" fmla="*/ 528 w 801"/>
                    <a:gd name="T53" fmla="*/ 463 h 519"/>
                    <a:gd name="T54" fmla="*/ 416 w 801"/>
                    <a:gd name="T55" fmla="*/ 518 h 519"/>
                    <a:gd name="T56" fmla="*/ 391 w 801"/>
                    <a:gd name="T57" fmla="*/ 424 h 519"/>
                    <a:gd name="T58" fmla="*/ 421 w 801"/>
                    <a:gd name="T59" fmla="*/ 322 h 519"/>
                    <a:gd name="T60" fmla="*/ 426 w 801"/>
                    <a:gd name="T61" fmla="*/ 247 h 519"/>
                    <a:gd name="T62" fmla="*/ 411 w 801"/>
                    <a:gd name="T63" fmla="*/ 249 h 519"/>
                    <a:gd name="T64" fmla="*/ 389 w 801"/>
                    <a:gd name="T65" fmla="*/ 421 h 519"/>
                    <a:gd name="T66" fmla="*/ 416 w 801"/>
                    <a:gd name="T67" fmla="*/ 511 h 519"/>
                    <a:gd name="T68" fmla="*/ 347 w 801"/>
                    <a:gd name="T69" fmla="*/ 516 h 519"/>
                    <a:gd name="T70" fmla="*/ 292 w 801"/>
                    <a:gd name="T71" fmla="*/ 504 h 519"/>
                    <a:gd name="T72" fmla="*/ 226 w 801"/>
                    <a:gd name="T73" fmla="*/ 431 h 519"/>
                    <a:gd name="T74" fmla="*/ 195 w 801"/>
                    <a:gd name="T75" fmla="*/ 399 h 519"/>
                    <a:gd name="T76" fmla="*/ 190 w 801"/>
                    <a:gd name="T77" fmla="*/ 426 h 519"/>
                    <a:gd name="T78" fmla="*/ 280 w 801"/>
                    <a:gd name="T79" fmla="*/ 511 h 519"/>
                    <a:gd name="T80" fmla="*/ 182 w 801"/>
                    <a:gd name="T81" fmla="*/ 514 h 519"/>
                    <a:gd name="T82" fmla="*/ 0 w 801"/>
                    <a:gd name="T83" fmla="*/ 514 h 519"/>
                    <a:gd name="T84" fmla="*/ 29 w 801"/>
                    <a:gd name="T85" fmla="*/ 424 h 519"/>
                    <a:gd name="T86" fmla="*/ 34 w 801"/>
                    <a:gd name="T87" fmla="*/ 319 h 519"/>
                    <a:gd name="T88" fmla="*/ 89 w 801"/>
                    <a:gd name="T89" fmla="*/ 312 h 519"/>
                    <a:gd name="T90" fmla="*/ 156 w 801"/>
                    <a:gd name="T91" fmla="*/ 242 h 519"/>
                    <a:gd name="T92" fmla="*/ 143 w 801"/>
                    <a:gd name="T93" fmla="*/ 138 h 519"/>
                    <a:gd name="T94" fmla="*/ 119 w 801"/>
                    <a:gd name="T95" fmla="*/ 122 h 519"/>
                    <a:gd name="T96" fmla="*/ 124 w 801"/>
                    <a:gd name="T97" fmla="*/ 145 h 519"/>
                    <a:gd name="T98" fmla="*/ 143 w 801"/>
                    <a:gd name="T99" fmla="*/ 216 h 519"/>
                    <a:gd name="T100" fmla="*/ 121 w 801"/>
                    <a:gd name="T101" fmla="*/ 257 h 519"/>
                    <a:gd name="T102" fmla="*/ 77 w 801"/>
                    <a:gd name="T103" fmla="*/ 301 h 519"/>
                    <a:gd name="T104" fmla="*/ 51 w 801"/>
                    <a:gd name="T105" fmla="*/ 302 h 519"/>
                    <a:gd name="T106" fmla="*/ 80 w 801"/>
                    <a:gd name="T107" fmla="*/ 206 h 519"/>
                    <a:gd name="T108" fmla="*/ 92 w 801"/>
                    <a:gd name="T109" fmla="*/ 138 h 519"/>
                    <a:gd name="T110" fmla="*/ 124 w 801"/>
                    <a:gd name="T111" fmla="*/ 15 h 51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01" h="519">
                      <a:moveTo>
                        <a:pt x="124" y="15"/>
                      </a:moveTo>
                      <a:lnTo>
                        <a:pt x="185" y="48"/>
                      </a:lnTo>
                      <a:lnTo>
                        <a:pt x="175" y="90"/>
                      </a:lnTo>
                      <a:lnTo>
                        <a:pt x="190" y="99"/>
                      </a:lnTo>
                      <a:lnTo>
                        <a:pt x="206" y="55"/>
                      </a:lnTo>
                      <a:lnTo>
                        <a:pt x="262" y="72"/>
                      </a:lnTo>
                      <a:lnTo>
                        <a:pt x="350" y="80"/>
                      </a:lnTo>
                      <a:lnTo>
                        <a:pt x="418" y="174"/>
                      </a:lnTo>
                      <a:lnTo>
                        <a:pt x="450" y="77"/>
                      </a:lnTo>
                      <a:lnTo>
                        <a:pt x="586" y="77"/>
                      </a:lnTo>
                      <a:lnTo>
                        <a:pt x="584" y="126"/>
                      </a:lnTo>
                      <a:lnTo>
                        <a:pt x="603" y="124"/>
                      </a:lnTo>
                      <a:lnTo>
                        <a:pt x="607" y="77"/>
                      </a:lnTo>
                      <a:lnTo>
                        <a:pt x="681" y="70"/>
                      </a:lnTo>
                      <a:lnTo>
                        <a:pt x="749" y="43"/>
                      </a:lnTo>
                      <a:lnTo>
                        <a:pt x="790" y="0"/>
                      </a:lnTo>
                      <a:lnTo>
                        <a:pt x="761" y="90"/>
                      </a:lnTo>
                      <a:lnTo>
                        <a:pt x="734" y="155"/>
                      </a:lnTo>
                      <a:lnTo>
                        <a:pt x="703" y="133"/>
                      </a:lnTo>
                      <a:lnTo>
                        <a:pt x="741" y="216"/>
                      </a:lnTo>
                      <a:lnTo>
                        <a:pt x="793" y="262"/>
                      </a:lnTo>
                      <a:lnTo>
                        <a:pt x="800" y="361"/>
                      </a:lnTo>
                      <a:lnTo>
                        <a:pt x="768" y="518"/>
                      </a:lnTo>
                      <a:lnTo>
                        <a:pt x="423" y="511"/>
                      </a:lnTo>
                      <a:lnTo>
                        <a:pt x="550" y="473"/>
                      </a:lnTo>
                      <a:lnTo>
                        <a:pt x="577" y="407"/>
                      </a:lnTo>
                      <a:lnTo>
                        <a:pt x="528" y="463"/>
                      </a:lnTo>
                      <a:lnTo>
                        <a:pt x="416" y="518"/>
                      </a:lnTo>
                      <a:lnTo>
                        <a:pt x="391" y="424"/>
                      </a:lnTo>
                      <a:lnTo>
                        <a:pt x="421" y="322"/>
                      </a:lnTo>
                      <a:lnTo>
                        <a:pt x="426" y="247"/>
                      </a:lnTo>
                      <a:lnTo>
                        <a:pt x="411" y="249"/>
                      </a:lnTo>
                      <a:lnTo>
                        <a:pt x="389" y="421"/>
                      </a:lnTo>
                      <a:lnTo>
                        <a:pt x="416" y="511"/>
                      </a:lnTo>
                      <a:lnTo>
                        <a:pt x="347" y="516"/>
                      </a:lnTo>
                      <a:lnTo>
                        <a:pt x="292" y="504"/>
                      </a:lnTo>
                      <a:lnTo>
                        <a:pt x="226" y="431"/>
                      </a:lnTo>
                      <a:lnTo>
                        <a:pt x="195" y="399"/>
                      </a:lnTo>
                      <a:lnTo>
                        <a:pt x="190" y="426"/>
                      </a:lnTo>
                      <a:lnTo>
                        <a:pt x="280" y="511"/>
                      </a:lnTo>
                      <a:lnTo>
                        <a:pt x="182" y="514"/>
                      </a:lnTo>
                      <a:lnTo>
                        <a:pt x="0" y="514"/>
                      </a:lnTo>
                      <a:lnTo>
                        <a:pt x="29" y="424"/>
                      </a:lnTo>
                      <a:lnTo>
                        <a:pt x="34" y="319"/>
                      </a:lnTo>
                      <a:lnTo>
                        <a:pt x="89" y="312"/>
                      </a:lnTo>
                      <a:lnTo>
                        <a:pt x="156" y="242"/>
                      </a:lnTo>
                      <a:lnTo>
                        <a:pt x="143" y="138"/>
                      </a:lnTo>
                      <a:lnTo>
                        <a:pt x="119" y="122"/>
                      </a:lnTo>
                      <a:lnTo>
                        <a:pt x="124" y="145"/>
                      </a:lnTo>
                      <a:lnTo>
                        <a:pt x="143" y="216"/>
                      </a:lnTo>
                      <a:lnTo>
                        <a:pt x="121" y="257"/>
                      </a:lnTo>
                      <a:lnTo>
                        <a:pt x="77" y="301"/>
                      </a:lnTo>
                      <a:lnTo>
                        <a:pt x="51" y="302"/>
                      </a:lnTo>
                      <a:lnTo>
                        <a:pt x="80" y="206"/>
                      </a:lnTo>
                      <a:lnTo>
                        <a:pt x="92" y="138"/>
                      </a:lnTo>
                      <a:lnTo>
                        <a:pt x="124" y="15"/>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97" name="Freeform 1040"/>
                <p:cNvSpPr>
                  <a:spLocks/>
                </p:cNvSpPr>
                <p:nvPr/>
              </p:nvSpPr>
              <p:spPr bwMode="auto">
                <a:xfrm>
                  <a:off x="4030" y="2963"/>
                  <a:ext cx="64" cy="225"/>
                </a:xfrm>
                <a:custGeom>
                  <a:avLst/>
                  <a:gdLst>
                    <a:gd name="T0" fmla="*/ 0 w 64"/>
                    <a:gd name="T1" fmla="*/ 146 h 225"/>
                    <a:gd name="T2" fmla="*/ 32 w 64"/>
                    <a:gd name="T3" fmla="*/ 198 h 225"/>
                    <a:gd name="T4" fmla="*/ 57 w 64"/>
                    <a:gd name="T5" fmla="*/ 224 h 225"/>
                    <a:gd name="T6" fmla="*/ 63 w 64"/>
                    <a:gd name="T7" fmla="*/ 176 h 225"/>
                    <a:gd name="T8" fmla="*/ 58 w 64"/>
                    <a:gd name="T9" fmla="*/ 100 h 225"/>
                    <a:gd name="T10" fmla="*/ 52 w 64"/>
                    <a:gd name="T11" fmla="*/ 0 h 225"/>
                    <a:gd name="T12" fmla="*/ 25 w 64"/>
                    <a:gd name="T13" fmla="*/ 105 h 225"/>
                    <a:gd name="T14" fmla="*/ 0 w 64"/>
                    <a:gd name="T15" fmla="*/ 146 h 22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4" h="225">
                      <a:moveTo>
                        <a:pt x="0" y="146"/>
                      </a:moveTo>
                      <a:lnTo>
                        <a:pt x="32" y="198"/>
                      </a:lnTo>
                      <a:lnTo>
                        <a:pt x="57" y="224"/>
                      </a:lnTo>
                      <a:lnTo>
                        <a:pt x="63" y="176"/>
                      </a:lnTo>
                      <a:lnTo>
                        <a:pt x="58" y="100"/>
                      </a:lnTo>
                      <a:lnTo>
                        <a:pt x="52" y="0"/>
                      </a:lnTo>
                      <a:lnTo>
                        <a:pt x="25" y="105"/>
                      </a:lnTo>
                      <a:lnTo>
                        <a:pt x="0" y="146"/>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grpSp>
          <p:sp>
            <p:nvSpPr>
              <p:cNvPr id="98378" name="Freeform 1041"/>
              <p:cNvSpPr>
                <a:spLocks/>
              </p:cNvSpPr>
              <p:nvPr/>
            </p:nvSpPr>
            <p:spPr bwMode="auto">
              <a:xfrm>
                <a:off x="3166" y="1889"/>
                <a:ext cx="1623" cy="1331"/>
              </a:xfrm>
              <a:custGeom>
                <a:avLst/>
                <a:gdLst>
                  <a:gd name="T0" fmla="*/ 397 w 1623"/>
                  <a:gd name="T1" fmla="*/ 63 h 1331"/>
                  <a:gd name="T2" fmla="*/ 367 w 1623"/>
                  <a:gd name="T3" fmla="*/ 122 h 1331"/>
                  <a:gd name="T4" fmla="*/ 265 w 1623"/>
                  <a:gd name="T5" fmla="*/ 171 h 1331"/>
                  <a:gd name="T6" fmla="*/ 176 w 1623"/>
                  <a:gd name="T7" fmla="*/ 191 h 1331"/>
                  <a:gd name="T8" fmla="*/ 132 w 1623"/>
                  <a:gd name="T9" fmla="*/ 225 h 1331"/>
                  <a:gd name="T10" fmla="*/ 93 w 1623"/>
                  <a:gd name="T11" fmla="*/ 299 h 1331"/>
                  <a:gd name="T12" fmla="*/ 73 w 1623"/>
                  <a:gd name="T13" fmla="*/ 411 h 1331"/>
                  <a:gd name="T14" fmla="*/ 59 w 1623"/>
                  <a:gd name="T15" fmla="*/ 568 h 1331"/>
                  <a:gd name="T16" fmla="*/ 10 w 1623"/>
                  <a:gd name="T17" fmla="*/ 769 h 1331"/>
                  <a:gd name="T18" fmla="*/ 0 w 1623"/>
                  <a:gd name="T19" fmla="*/ 1073 h 1331"/>
                  <a:gd name="T20" fmla="*/ 34 w 1623"/>
                  <a:gd name="T21" fmla="*/ 1196 h 1331"/>
                  <a:gd name="T22" fmla="*/ 24 w 1623"/>
                  <a:gd name="T23" fmla="*/ 1292 h 1331"/>
                  <a:gd name="T24" fmla="*/ 43 w 1623"/>
                  <a:gd name="T25" fmla="*/ 1312 h 1331"/>
                  <a:gd name="T26" fmla="*/ 111 w 1623"/>
                  <a:gd name="T27" fmla="*/ 1330 h 1331"/>
                  <a:gd name="T28" fmla="*/ 160 w 1623"/>
                  <a:gd name="T29" fmla="*/ 1322 h 1331"/>
                  <a:gd name="T30" fmla="*/ 184 w 1623"/>
                  <a:gd name="T31" fmla="*/ 1246 h 1331"/>
                  <a:gd name="T32" fmla="*/ 225 w 1623"/>
                  <a:gd name="T33" fmla="*/ 1039 h 1331"/>
                  <a:gd name="T34" fmla="*/ 421 w 1623"/>
                  <a:gd name="T35" fmla="*/ 1112 h 1331"/>
                  <a:gd name="T36" fmla="*/ 647 w 1623"/>
                  <a:gd name="T37" fmla="*/ 1117 h 1331"/>
                  <a:gd name="T38" fmla="*/ 823 w 1623"/>
                  <a:gd name="T39" fmla="*/ 1098 h 1331"/>
                  <a:gd name="T40" fmla="*/ 858 w 1623"/>
                  <a:gd name="T41" fmla="*/ 1054 h 1331"/>
                  <a:gd name="T42" fmla="*/ 917 w 1623"/>
                  <a:gd name="T43" fmla="*/ 1005 h 1331"/>
                  <a:gd name="T44" fmla="*/ 946 w 1623"/>
                  <a:gd name="T45" fmla="*/ 926 h 1331"/>
                  <a:gd name="T46" fmla="*/ 970 w 1623"/>
                  <a:gd name="T47" fmla="*/ 843 h 1331"/>
                  <a:gd name="T48" fmla="*/ 990 w 1623"/>
                  <a:gd name="T49" fmla="*/ 710 h 1331"/>
                  <a:gd name="T50" fmla="*/ 1010 w 1623"/>
                  <a:gd name="T51" fmla="*/ 549 h 1331"/>
                  <a:gd name="T52" fmla="*/ 1186 w 1623"/>
                  <a:gd name="T53" fmla="*/ 441 h 1331"/>
                  <a:gd name="T54" fmla="*/ 1421 w 1623"/>
                  <a:gd name="T55" fmla="*/ 407 h 1331"/>
                  <a:gd name="T56" fmla="*/ 1578 w 1623"/>
                  <a:gd name="T57" fmla="*/ 348 h 1331"/>
                  <a:gd name="T58" fmla="*/ 1622 w 1623"/>
                  <a:gd name="T59" fmla="*/ 245 h 1331"/>
                  <a:gd name="T60" fmla="*/ 1588 w 1623"/>
                  <a:gd name="T61" fmla="*/ 161 h 1331"/>
                  <a:gd name="T62" fmla="*/ 1456 w 1623"/>
                  <a:gd name="T63" fmla="*/ 98 h 1331"/>
                  <a:gd name="T64" fmla="*/ 1353 w 1623"/>
                  <a:gd name="T65" fmla="*/ 98 h 1331"/>
                  <a:gd name="T66" fmla="*/ 1260 w 1623"/>
                  <a:gd name="T67" fmla="*/ 112 h 1331"/>
                  <a:gd name="T68" fmla="*/ 1196 w 1623"/>
                  <a:gd name="T69" fmla="*/ 157 h 1331"/>
                  <a:gd name="T70" fmla="*/ 1088 w 1623"/>
                  <a:gd name="T71" fmla="*/ 181 h 1331"/>
                  <a:gd name="T72" fmla="*/ 995 w 1623"/>
                  <a:gd name="T73" fmla="*/ 171 h 1331"/>
                  <a:gd name="T74" fmla="*/ 951 w 1623"/>
                  <a:gd name="T75" fmla="*/ 147 h 1331"/>
                  <a:gd name="T76" fmla="*/ 892 w 1623"/>
                  <a:gd name="T77" fmla="*/ 132 h 1331"/>
                  <a:gd name="T78" fmla="*/ 809 w 1623"/>
                  <a:gd name="T79" fmla="*/ 127 h 1331"/>
                  <a:gd name="T80" fmla="*/ 720 w 1623"/>
                  <a:gd name="T81" fmla="*/ 98 h 1331"/>
                  <a:gd name="T82" fmla="*/ 681 w 1623"/>
                  <a:gd name="T83" fmla="*/ 14 h 1331"/>
                  <a:gd name="T84" fmla="*/ 490 w 1623"/>
                  <a:gd name="T85" fmla="*/ 0 h 1331"/>
                  <a:gd name="T86" fmla="*/ 397 w 1623"/>
                  <a:gd name="T87" fmla="*/ 63 h 133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623" h="1331">
                    <a:moveTo>
                      <a:pt x="397" y="63"/>
                    </a:moveTo>
                    <a:lnTo>
                      <a:pt x="367" y="122"/>
                    </a:lnTo>
                    <a:lnTo>
                      <a:pt x="265" y="171"/>
                    </a:lnTo>
                    <a:lnTo>
                      <a:pt x="176" y="191"/>
                    </a:lnTo>
                    <a:lnTo>
                      <a:pt x="132" y="225"/>
                    </a:lnTo>
                    <a:lnTo>
                      <a:pt x="93" y="299"/>
                    </a:lnTo>
                    <a:lnTo>
                      <a:pt x="73" y="411"/>
                    </a:lnTo>
                    <a:lnTo>
                      <a:pt x="59" y="568"/>
                    </a:lnTo>
                    <a:lnTo>
                      <a:pt x="10" y="769"/>
                    </a:lnTo>
                    <a:lnTo>
                      <a:pt x="0" y="1073"/>
                    </a:lnTo>
                    <a:lnTo>
                      <a:pt x="34" y="1196"/>
                    </a:lnTo>
                    <a:lnTo>
                      <a:pt x="24" y="1292"/>
                    </a:lnTo>
                    <a:lnTo>
                      <a:pt x="43" y="1312"/>
                    </a:lnTo>
                    <a:lnTo>
                      <a:pt x="111" y="1330"/>
                    </a:lnTo>
                    <a:lnTo>
                      <a:pt x="160" y="1322"/>
                    </a:lnTo>
                    <a:lnTo>
                      <a:pt x="184" y="1246"/>
                    </a:lnTo>
                    <a:lnTo>
                      <a:pt x="225" y="1039"/>
                    </a:lnTo>
                    <a:lnTo>
                      <a:pt x="421" y="1112"/>
                    </a:lnTo>
                    <a:lnTo>
                      <a:pt x="647" y="1117"/>
                    </a:lnTo>
                    <a:lnTo>
                      <a:pt x="823" y="1098"/>
                    </a:lnTo>
                    <a:lnTo>
                      <a:pt x="858" y="1054"/>
                    </a:lnTo>
                    <a:lnTo>
                      <a:pt x="917" y="1005"/>
                    </a:lnTo>
                    <a:lnTo>
                      <a:pt x="946" y="926"/>
                    </a:lnTo>
                    <a:lnTo>
                      <a:pt x="970" y="843"/>
                    </a:lnTo>
                    <a:lnTo>
                      <a:pt x="990" y="710"/>
                    </a:lnTo>
                    <a:lnTo>
                      <a:pt x="1010" y="549"/>
                    </a:lnTo>
                    <a:lnTo>
                      <a:pt x="1186" y="441"/>
                    </a:lnTo>
                    <a:lnTo>
                      <a:pt x="1421" y="407"/>
                    </a:lnTo>
                    <a:lnTo>
                      <a:pt x="1578" y="348"/>
                    </a:lnTo>
                    <a:lnTo>
                      <a:pt x="1622" y="245"/>
                    </a:lnTo>
                    <a:lnTo>
                      <a:pt x="1588" y="161"/>
                    </a:lnTo>
                    <a:lnTo>
                      <a:pt x="1456" y="98"/>
                    </a:lnTo>
                    <a:lnTo>
                      <a:pt x="1353" y="98"/>
                    </a:lnTo>
                    <a:lnTo>
                      <a:pt x="1260" y="112"/>
                    </a:lnTo>
                    <a:lnTo>
                      <a:pt x="1196" y="157"/>
                    </a:lnTo>
                    <a:lnTo>
                      <a:pt x="1088" y="181"/>
                    </a:lnTo>
                    <a:lnTo>
                      <a:pt x="995" y="171"/>
                    </a:lnTo>
                    <a:lnTo>
                      <a:pt x="951" y="147"/>
                    </a:lnTo>
                    <a:lnTo>
                      <a:pt x="892" y="132"/>
                    </a:lnTo>
                    <a:lnTo>
                      <a:pt x="809" y="127"/>
                    </a:lnTo>
                    <a:lnTo>
                      <a:pt x="720" y="98"/>
                    </a:lnTo>
                    <a:lnTo>
                      <a:pt x="681" y="14"/>
                    </a:lnTo>
                    <a:lnTo>
                      <a:pt x="490" y="0"/>
                    </a:lnTo>
                    <a:lnTo>
                      <a:pt x="397" y="63"/>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79" name="Freeform 1042"/>
              <p:cNvSpPr>
                <a:spLocks/>
              </p:cNvSpPr>
              <p:nvPr/>
            </p:nvSpPr>
            <p:spPr bwMode="auto">
              <a:xfrm>
                <a:off x="3593" y="2036"/>
                <a:ext cx="166" cy="1049"/>
              </a:xfrm>
              <a:custGeom>
                <a:avLst/>
                <a:gdLst>
                  <a:gd name="T0" fmla="*/ 55 w 166"/>
                  <a:gd name="T1" fmla="*/ 14 h 1049"/>
                  <a:gd name="T2" fmla="*/ 89 w 166"/>
                  <a:gd name="T3" fmla="*/ 0 h 1049"/>
                  <a:gd name="T4" fmla="*/ 138 w 166"/>
                  <a:gd name="T5" fmla="*/ 6 h 1049"/>
                  <a:gd name="T6" fmla="*/ 141 w 166"/>
                  <a:gd name="T7" fmla="*/ 54 h 1049"/>
                  <a:gd name="T8" fmla="*/ 118 w 166"/>
                  <a:gd name="T9" fmla="*/ 92 h 1049"/>
                  <a:gd name="T10" fmla="*/ 151 w 166"/>
                  <a:gd name="T11" fmla="*/ 458 h 1049"/>
                  <a:gd name="T12" fmla="*/ 165 w 166"/>
                  <a:gd name="T13" fmla="*/ 682 h 1049"/>
                  <a:gd name="T14" fmla="*/ 155 w 166"/>
                  <a:gd name="T15" fmla="*/ 907 h 1049"/>
                  <a:gd name="T16" fmla="*/ 103 w 166"/>
                  <a:gd name="T17" fmla="*/ 1048 h 1049"/>
                  <a:gd name="T18" fmla="*/ 7 w 166"/>
                  <a:gd name="T19" fmla="*/ 902 h 1049"/>
                  <a:gd name="T20" fmla="*/ 0 w 166"/>
                  <a:gd name="T21" fmla="*/ 732 h 1049"/>
                  <a:gd name="T22" fmla="*/ 7 w 166"/>
                  <a:gd name="T23" fmla="*/ 578 h 1049"/>
                  <a:gd name="T24" fmla="*/ 19 w 166"/>
                  <a:gd name="T25" fmla="*/ 393 h 1049"/>
                  <a:gd name="T26" fmla="*/ 42 w 166"/>
                  <a:gd name="T27" fmla="*/ 225 h 1049"/>
                  <a:gd name="T28" fmla="*/ 66 w 166"/>
                  <a:gd name="T29" fmla="*/ 111 h 1049"/>
                  <a:gd name="T30" fmla="*/ 50 w 166"/>
                  <a:gd name="T31" fmla="*/ 44 h 1049"/>
                  <a:gd name="T32" fmla="*/ 55 w 166"/>
                  <a:gd name="T33" fmla="*/ 14 h 10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6" h="1049">
                    <a:moveTo>
                      <a:pt x="55" y="14"/>
                    </a:moveTo>
                    <a:lnTo>
                      <a:pt x="89" y="0"/>
                    </a:lnTo>
                    <a:lnTo>
                      <a:pt x="138" y="6"/>
                    </a:lnTo>
                    <a:lnTo>
                      <a:pt x="141" y="54"/>
                    </a:lnTo>
                    <a:lnTo>
                      <a:pt x="118" y="92"/>
                    </a:lnTo>
                    <a:lnTo>
                      <a:pt x="151" y="458"/>
                    </a:lnTo>
                    <a:lnTo>
                      <a:pt x="165" y="682"/>
                    </a:lnTo>
                    <a:lnTo>
                      <a:pt x="155" y="907"/>
                    </a:lnTo>
                    <a:lnTo>
                      <a:pt x="103" y="1048"/>
                    </a:lnTo>
                    <a:lnTo>
                      <a:pt x="7" y="902"/>
                    </a:lnTo>
                    <a:lnTo>
                      <a:pt x="0" y="732"/>
                    </a:lnTo>
                    <a:lnTo>
                      <a:pt x="7" y="578"/>
                    </a:lnTo>
                    <a:lnTo>
                      <a:pt x="19" y="393"/>
                    </a:lnTo>
                    <a:lnTo>
                      <a:pt x="42" y="225"/>
                    </a:lnTo>
                    <a:lnTo>
                      <a:pt x="66" y="111"/>
                    </a:lnTo>
                    <a:lnTo>
                      <a:pt x="50" y="44"/>
                    </a:lnTo>
                    <a:lnTo>
                      <a:pt x="55" y="14"/>
                    </a:lnTo>
                  </a:path>
                </a:pathLst>
              </a:custGeom>
              <a:solidFill>
                <a:srgbClr val="404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80" name="Freeform 1043"/>
              <p:cNvSpPr>
                <a:spLocks/>
              </p:cNvSpPr>
              <p:nvPr/>
            </p:nvSpPr>
            <p:spPr bwMode="auto">
              <a:xfrm>
                <a:off x="3362" y="2050"/>
                <a:ext cx="127" cy="886"/>
              </a:xfrm>
              <a:custGeom>
                <a:avLst/>
                <a:gdLst>
                  <a:gd name="T0" fmla="*/ 66 w 127"/>
                  <a:gd name="T1" fmla="*/ 30 h 886"/>
                  <a:gd name="T2" fmla="*/ 126 w 127"/>
                  <a:gd name="T3" fmla="*/ 0 h 886"/>
                  <a:gd name="T4" fmla="*/ 98 w 127"/>
                  <a:gd name="T5" fmla="*/ 176 h 886"/>
                  <a:gd name="T6" fmla="*/ 61 w 127"/>
                  <a:gd name="T7" fmla="*/ 302 h 886"/>
                  <a:gd name="T8" fmla="*/ 52 w 127"/>
                  <a:gd name="T9" fmla="*/ 444 h 886"/>
                  <a:gd name="T10" fmla="*/ 70 w 127"/>
                  <a:gd name="T11" fmla="*/ 580 h 886"/>
                  <a:gd name="T12" fmla="*/ 66 w 127"/>
                  <a:gd name="T13" fmla="*/ 755 h 886"/>
                  <a:gd name="T14" fmla="*/ 90 w 127"/>
                  <a:gd name="T15" fmla="*/ 885 h 886"/>
                  <a:gd name="T16" fmla="*/ 33 w 127"/>
                  <a:gd name="T17" fmla="*/ 863 h 886"/>
                  <a:gd name="T18" fmla="*/ 19 w 127"/>
                  <a:gd name="T19" fmla="*/ 761 h 886"/>
                  <a:gd name="T20" fmla="*/ 19 w 127"/>
                  <a:gd name="T21" fmla="*/ 634 h 886"/>
                  <a:gd name="T22" fmla="*/ 0 w 127"/>
                  <a:gd name="T23" fmla="*/ 434 h 886"/>
                  <a:gd name="T24" fmla="*/ 14 w 127"/>
                  <a:gd name="T25" fmla="*/ 332 h 886"/>
                  <a:gd name="T26" fmla="*/ 52 w 127"/>
                  <a:gd name="T27" fmla="*/ 191 h 886"/>
                  <a:gd name="T28" fmla="*/ 66 w 127"/>
                  <a:gd name="T29" fmla="*/ 30 h 8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7" h="886">
                    <a:moveTo>
                      <a:pt x="66" y="30"/>
                    </a:moveTo>
                    <a:lnTo>
                      <a:pt x="126" y="0"/>
                    </a:lnTo>
                    <a:lnTo>
                      <a:pt x="98" y="176"/>
                    </a:lnTo>
                    <a:lnTo>
                      <a:pt x="61" y="302"/>
                    </a:lnTo>
                    <a:lnTo>
                      <a:pt x="52" y="444"/>
                    </a:lnTo>
                    <a:lnTo>
                      <a:pt x="70" y="580"/>
                    </a:lnTo>
                    <a:lnTo>
                      <a:pt x="66" y="755"/>
                    </a:lnTo>
                    <a:lnTo>
                      <a:pt x="90" y="885"/>
                    </a:lnTo>
                    <a:lnTo>
                      <a:pt x="33" y="863"/>
                    </a:lnTo>
                    <a:lnTo>
                      <a:pt x="19" y="761"/>
                    </a:lnTo>
                    <a:lnTo>
                      <a:pt x="19" y="634"/>
                    </a:lnTo>
                    <a:lnTo>
                      <a:pt x="0" y="434"/>
                    </a:lnTo>
                    <a:lnTo>
                      <a:pt x="14" y="332"/>
                    </a:lnTo>
                    <a:lnTo>
                      <a:pt x="52" y="191"/>
                    </a:lnTo>
                    <a:lnTo>
                      <a:pt x="66" y="30"/>
                    </a:lnTo>
                  </a:path>
                </a:pathLst>
              </a:custGeom>
              <a:solidFill>
                <a:srgbClr val="8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81" name="Freeform 1044"/>
              <p:cNvSpPr>
                <a:spLocks/>
              </p:cNvSpPr>
              <p:nvPr/>
            </p:nvSpPr>
            <p:spPr bwMode="auto">
              <a:xfrm>
                <a:off x="3877" y="2006"/>
                <a:ext cx="108" cy="976"/>
              </a:xfrm>
              <a:custGeom>
                <a:avLst/>
                <a:gdLst>
                  <a:gd name="T0" fmla="*/ 27 w 108"/>
                  <a:gd name="T1" fmla="*/ 0 h 976"/>
                  <a:gd name="T2" fmla="*/ 37 w 108"/>
                  <a:gd name="T3" fmla="*/ 107 h 976"/>
                  <a:gd name="T4" fmla="*/ 37 w 108"/>
                  <a:gd name="T5" fmla="*/ 248 h 976"/>
                  <a:gd name="T6" fmla="*/ 37 w 108"/>
                  <a:gd name="T7" fmla="*/ 405 h 976"/>
                  <a:gd name="T8" fmla="*/ 37 w 108"/>
                  <a:gd name="T9" fmla="*/ 629 h 976"/>
                  <a:gd name="T10" fmla="*/ 18 w 108"/>
                  <a:gd name="T11" fmla="*/ 848 h 976"/>
                  <a:gd name="T12" fmla="*/ 0 w 108"/>
                  <a:gd name="T13" fmla="*/ 975 h 976"/>
                  <a:gd name="T14" fmla="*/ 70 w 108"/>
                  <a:gd name="T15" fmla="*/ 963 h 976"/>
                  <a:gd name="T16" fmla="*/ 98 w 108"/>
                  <a:gd name="T17" fmla="*/ 771 h 976"/>
                  <a:gd name="T18" fmla="*/ 107 w 108"/>
                  <a:gd name="T19" fmla="*/ 564 h 976"/>
                  <a:gd name="T20" fmla="*/ 106 w 108"/>
                  <a:gd name="T21" fmla="*/ 341 h 976"/>
                  <a:gd name="T22" fmla="*/ 101 w 108"/>
                  <a:gd name="T23" fmla="*/ 117 h 976"/>
                  <a:gd name="T24" fmla="*/ 93 w 108"/>
                  <a:gd name="T25" fmla="*/ 30 h 976"/>
                  <a:gd name="T26" fmla="*/ 27 w 108"/>
                  <a:gd name="T27" fmla="*/ 0 h 9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8" h="976">
                    <a:moveTo>
                      <a:pt x="27" y="0"/>
                    </a:moveTo>
                    <a:lnTo>
                      <a:pt x="37" y="107"/>
                    </a:lnTo>
                    <a:lnTo>
                      <a:pt x="37" y="248"/>
                    </a:lnTo>
                    <a:lnTo>
                      <a:pt x="37" y="405"/>
                    </a:lnTo>
                    <a:lnTo>
                      <a:pt x="37" y="629"/>
                    </a:lnTo>
                    <a:lnTo>
                      <a:pt x="18" y="848"/>
                    </a:lnTo>
                    <a:lnTo>
                      <a:pt x="0" y="975"/>
                    </a:lnTo>
                    <a:lnTo>
                      <a:pt x="70" y="963"/>
                    </a:lnTo>
                    <a:lnTo>
                      <a:pt x="98" y="771"/>
                    </a:lnTo>
                    <a:lnTo>
                      <a:pt x="107" y="564"/>
                    </a:lnTo>
                    <a:lnTo>
                      <a:pt x="106" y="341"/>
                    </a:lnTo>
                    <a:lnTo>
                      <a:pt x="101" y="117"/>
                    </a:lnTo>
                    <a:lnTo>
                      <a:pt x="93" y="30"/>
                    </a:lnTo>
                    <a:lnTo>
                      <a:pt x="27" y="0"/>
                    </a:lnTo>
                  </a:path>
                </a:pathLst>
              </a:custGeom>
              <a:solidFill>
                <a:srgbClr val="8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82" name="Freeform 1045"/>
              <p:cNvSpPr>
                <a:spLocks/>
              </p:cNvSpPr>
              <p:nvPr/>
            </p:nvSpPr>
            <p:spPr bwMode="auto">
              <a:xfrm>
                <a:off x="4245" y="2068"/>
                <a:ext cx="196" cy="177"/>
              </a:xfrm>
              <a:custGeom>
                <a:avLst/>
                <a:gdLst>
                  <a:gd name="T0" fmla="*/ 0 w 196"/>
                  <a:gd name="T1" fmla="*/ 36 h 177"/>
                  <a:gd name="T2" fmla="*/ 19 w 196"/>
                  <a:gd name="T3" fmla="*/ 36 h 177"/>
                  <a:gd name="T4" fmla="*/ 43 w 196"/>
                  <a:gd name="T5" fmla="*/ 47 h 177"/>
                  <a:gd name="T6" fmla="*/ 57 w 196"/>
                  <a:gd name="T7" fmla="*/ 78 h 177"/>
                  <a:gd name="T8" fmla="*/ 77 w 196"/>
                  <a:gd name="T9" fmla="*/ 131 h 177"/>
                  <a:gd name="T10" fmla="*/ 74 w 196"/>
                  <a:gd name="T11" fmla="*/ 166 h 177"/>
                  <a:gd name="T12" fmla="*/ 62 w 196"/>
                  <a:gd name="T13" fmla="*/ 176 h 177"/>
                  <a:gd name="T14" fmla="*/ 185 w 196"/>
                  <a:gd name="T15" fmla="*/ 161 h 177"/>
                  <a:gd name="T16" fmla="*/ 195 w 196"/>
                  <a:gd name="T17" fmla="*/ 138 h 177"/>
                  <a:gd name="T18" fmla="*/ 183 w 196"/>
                  <a:gd name="T19" fmla="*/ 76 h 177"/>
                  <a:gd name="T20" fmla="*/ 154 w 196"/>
                  <a:gd name="T21" fmla="*/ 21 h 177"/>
                  <a:gd name="T22" fmla="*/ 114 w 196"/>
                  <a:gd name="T23" fmla="*/ 0 h 177"/>
                  <a:gd name="T24" fmla="*/ 81 w 196"/>
                  <a:gd name="T25" fmla="*/ 8 h 177"/>
                  <a:gd name="T26" fmla="*/ 0 w 196"/>
                  <a:gd name="T27" fmla="*/ 36 h 17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177">
                    <a:moveTo>
                      <a:pt x="0" y="36"/>
                    </a:moveTo>
                    <a:lnTo>
                      <a:pt x="19" y="36"/>
                    </a:lnTo>
                    <a:lnTo>
                      <a:pt x="43" y="47"/>
                    </a:lnTo>
                    <a:lnTo>
                      <a:pt x="57" y="78"/>
                    </a:lnTo>
                    <a:lnTo>
                      <a:pt x="77" y="131"/>
                    </a:lnTo>
                    <a:lnTo>
                      <a:pt x="74" y="166"/>
                    </a:lnTo>
                    <a:lnTo>
                      <a:pt x="62" y="176"/>
                    </a:lnTo>
                    <a:lnTo>
                      <a:pt x="185" y="161"/>
                    </a:lnTo>
                    <a:lnTo>
                      <a:pt x="195" y="138"/>
                    </a:lnTo>
                    <a:lnTo>
                      <a:pt x="183" y="76"/>
                    </a:lnTo>
                    <a:lnTo>
                      <a:pt x="154" y="21"/>
                    </a:lnTo>
                    <a:lnTo>
                      <a:pt x="114" y="0"/>
                    </a:lnTo>
                    <a:lnTo>
                      <a:pt x="81" y="8"/>
                    </a:lnTo>
                    <a:lnTo>
                      <a:pt x="0" y="36"/>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83" name="Freeform 1046"/>
              <p:cNvSpPr>
                <a:spLocks/>
              </p:cNvSpPr>
              <p:nvPr/>
            </p:nvSpPr>
            <p:spPr bwMode="auto">
              <a:xfrm>
                <a:off x="4380" y="2000"/>
                <a:ext cx="385" cy="235"/>
              </a:xfrm>
              <a:custGeom>
                <a:avLst/>
                <a:gdLst>
                  <a:gd name="T0" fmla="*/ 0 w 385"/>
                  <a:gd name="T1" fmla="*/ 62 h 235"/>
                  <a:gd name="T2" fmla="*/ 38 w 385"/>
                  <a:gd name="T3" fmla="*/ 79 h 235"/>
                  <a:gd name="T4" fmla="*/ 70 w 385"/>
                  <a:gd name="T5" fmla="*/ 134 h 235"/>
                  <a:gd name="T6" fmla="*/ 75 w 385"/>
                  <a:gd name="T7" fmla="*/ 206 h 235"/>
                  <a:gd name="T8" fmla="*/ 72 w 385"/>
                  <a:gd name="T9" fmla="*/ 234 h 235"/>
                  <a:gd name="T10" fmla="*/ 188 w 385"/>
                  <a:gd name="T11" fmla="*/ 217 h 235"/>
                  <a:gd name="T12" fmla="*/ 258 w 385"/>
                  <a:gd name="T13" fmla="*/ 206 h 235"/>
                  <a:gd name="T14" fmla="*/ 306 w 385"/>
                  <a:gd name="T15" fmla="*/ 127 h 235"/>
                  <a:gd name="T16" fmla="*/ 301 w 385"/>
                  <a:gd name="T17" fmla="*/ 88 h 235"/>
                  <a:gd name="T18" fmla="*/ 321 w 385"/>
                  <a:gd name="T19" fmla="*/ 129 h 235"/>
                  <a:gd name="T20" fmla="*/ 301 w 385"/>
                  <a:gd name="T21" fmla="*/ 167 h 235"/>
                  <a:gd name="T22" fmla="*/ 283 w 385"/>
                  <a:gd name="T23" fmla="*/ 196 h 235"/>
                  <a:gd name="T24" fmla="*/ 328 w 385"/>
                  <a:gd name="T25" fmla="*/ 162 h 235"/>
                  <a:gd name="T26" fmla="*/ 341 w 385"/>
                  <a:gd name="T27" fmla="*/ 134 h 235"/>
                  <a:gd name="T28" fmla="*/ 343 w 385"/>
                  <a:gd name="T29" fmla="*/ 96 h 235"/>
                  <a:gd name="T30" fmla="*/ 350 w 385"/>
                  <a:gd name="T31" fmla="*/ 129 h 235"/>
                  <a:gd name="T32" fmla="*/ 345 w 385"/>
                  <a:gd name="T33" fmla="*/ 165 h 235"/>
                  <a:gd name="T34" fmla="*/ 336 w 385"/>
                  <a:gd name="T35" fmla="*/ 193 h 235"/>
                  <a:gd name="T36" fmla="*/ 369 w 385"/>
                  <a:gd name="T37" fmla="*/ 170 h 235"/>
                  <a:gd name="T38" fmla="*/ 384 w 385"/>
                  <a:gd name="T39" fmla="*/ 114 h 235"/>
                  <a:gd name="T40" fmla="*/ 362 w 385"/>
                  <a:gd name="T41" fmla="*/ 69 h 235"/>
                  <a:gd name="T42" fmla="*/ 321 w 385"/>
                  <a:gd name="T43" fmla="*/ 43 h 235"/>
                  <a:gd name="T44" fmla="*/ 263 w 385"/>
                  <a:gd name="T45" fmla="*/ 14 h 235"/>
                  <a:gd name="T46" fmla="*/ 215 w 385"/>
                  <a:gd name="T47" fmla="*/ 0 h 235"/>
                  <a:gd name="T48" fmla="*/ 171 w 385"/>
                  <a:gd name="T49" fmla="*/ 0 h 235"/>
                  <a:gd name="T50" fmla="*/ 108 w 385"/>
                  <a:gd name="T51" fmla="*/ 2 h 235"/>
                  <a:gd name="T52" fmla="*/ 36 w 385"/>
                  <a:gd name="T53" fmla="*/ 21 h 235"/>
                  <a:gd name="T54" fmla="*/ 92 w 385"/>
                  <a:gd name="T55" fmla="*/ 17 h 235"/>
                  <a:gd name="T56" fmla="*/ 128 w 385"/>
                  <a:gd name="T57" fmla="*/ 14 h 235"/>
                  <a:gd name="T58" fmla="*/ 161 w 385"/>
                  <a:gd name="T59" fmla="*/ 19 h 235"/>
                  <a:gd name="T60" fmla="*/ 111 w 385"/>
                  <a:gd name="T61" fmla="*/ 23 h 235"/>
                  <a:gd name="T62" fmla="*/ 60 w 385"/>
                  <a:gd name="T63" fmla="*/ 23 h 235"/>
                  <a:gd name="T64" fmla="*/ 27 w 385"/>
                  <a:gd name="T65" fmla="*/ 36 h 235"/>
                  <a:gd name="T66" fmla="*/ 0 w 385"/>
                  <a:gd name="T67" fmla="*/ 62 h 23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85" h="235">
                    <a:moveTo>
                      <a:pt x="0" y="62"/>
                    </a:moveTo>
                    <a:lnTo>
                      <a:pt x="38" y="79"/>
                    </a:lnTo>
                    <a:lnTo>
                      <a:pt x="70" y="134"/>
                    </a:lnTo>
                    <a:lnTo>
                      <a:pt x="75" y="206"/>
                    </a:lnTo>
                    <a:lnTo>
                      <a:pt x="72" y="234"/>
                    </a:lnTo>
                    <a:lnTo>
                      <a:pt x="188" y="217"/>
                    </a:lnTo>
                    <a:lnTo>
                      <a:pt x="258" y="206"/>
                    </a:lnTo>
                    <a:lnTo>
                      <a:pt x="306" y="127"/>
                    </a:lnTo>
                    <a:lnTo>
                      <a:pt x="301" y="88"/>
                    </a:lnTo>
                    <a:lnTo>
                      <a:pt x="321" y="129"/>
                    </a:lnTo>
                    <a:lnTo>
                      <a:pt x="301" y="167"/>
                    </a:lnTo>
                    <a:lnTo>
                      <a:pt x="283" y="196"/>
                    </a:lnTo>
                    <a:lnTo>
                      <a:pt x="328" y="162"/>
                    </a:lnTo>
                    <a:lnTo>
                      <a:pt x="341" y="134"/>
                    </a:lnTo>
                    <a:lnTo>
                      <a:pt x="343" y="96"/>
                    </a:lnTo>
                    <a:lnTo>
                      <a:pt x="350" y="129"/>
                    </a:lnTo>
                    <a:lnTo>
                      <a:pt x="345" y="165"/>
                    </a:lnTo>
                    <a:lnTo>
                      <a:pt x="336" y="193"/>
                    </a:lnTo>
                    <a:lnTo>
                      <a:pt x="369" y="170"/>
                    </a:lnTo>
                    <a:lnTo>
                      <a:pt x="384" y="114"/>
                    </a:lnTo>
                    <a:lnTo>
                      <a:pt x="362" y="69"/>
                    </a:lnTo>
                    <a:lnTo>
                      <a:pt x="321" y="43"/>
                    </a:lnTo>
                    <a:lnTo>
                      <a:pt x="263" y="14"/>
                    </a:lnTo>
                    <a:lnTo>
                      <a:pt x="215" y="0"/>
                    </a:lnTo>
                    <a:lnTo>
                      <a:pt x="171" y="0"/>
                    </a:lnTo>
                    <a:lnTo>
                      <a:pt x="108" y="2"/>
                    </a:lnTo>
                    <a:lnTo>
                      <a:pt x="36" y="21"/>
                    </a:lnTo>
                    <a:lnTo>
                      <a:pt x="92" y="17"/>
                    </a:lnTo>
                    <a:lnTo>
                      <a:pt x="128" y="14"/>
                    </a:lnTo>
                    <a:lnTo>
                      <a:pt x="161" y="19"/>
                    </a:lnTo>
                    <a:lnTo>
                      <a:pt x="111" y="23"/>
                    </a:lnTo>
                    <a:lnTo>
                      <a:pt x="60" y="23"/>
                    </a:lnTo>
                    <a:lnTo>
                      <a:pt x="27" y="36"/>
                    </a:lnTo>
                    <a:lnTo>
                      <a:pt x="0" y="62"/>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84" name="Freeform 1047"/>
              <p:cNvSpPr>
                <a:spLocks/>
              </p:cNvSpPr>
              <p:nvPr/>
            </p:nvSpPr>
            <p:spPr bwMode="auto">
              <a:xfrm>
                <a:off x="4145" y="2068"/>
                <a:ext cx="174" cy="57"/>
              </a:xfrm>
              <a:custGeom>
                <a:avLst/>
                <a:gdLst>
                  <a:gd name="T0" fmla="*/ 173 w 174"/>
                  <a:gd name="T1" fmla="*/ 0 h 57"/>
                  <a:gd name="T2" fmla="*/ 128 w 174"/>
                  <a:gd name="T3" fmla="*/ 16 h 57"/>
                  <a:gd name="T4" fmla="*/ 85 w 174"/>
                  <a:gd name="T5" fmla="*/ 32 h 57"/>
                  <a:gd name="T6" fmla="*/ 40 w 174"/>
                  <a:gd name="T7" fmla="*/ 47 h 57"/>
                  <a:gd name="T8" fmla="*/ 0 w 174"/>
                  <a:gd name="T9" fmla="*/ 56 h 57"/>
                  <a:gd name="T10" fmla="*/ 33 w 174"/>
                  <a:gd name="T11" fmla="*/ 29 h 57"/>
                  <a:gd name="T12" fmla="*/ 71 w 174"/>
                  <a:gd name="T13" fmla="*/ 9 h 57"/>
                  <a:gd name="T14" fmla="*/ 87 w 174"/>
                  <a:gd name="T15" fmla="*/ 14 h 57"/>
                  <a:gd name="T16" fmla="*/ 173 w 174"/>
                  <a:gd name="T17" fmla="*/ 0 h 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57">
                    <a:moveTo>
                      <a:pt x="173" y="0"/>
                    </a:moveTo>
                    <a:lnTo>
                      <a:pt x="128" y="16"/>
                    </a:lnTo>
                    <a:lnTo>
                      <a:pt x="85" y="32"/>
                    </a:lnTo>
                    <a:lnTo>
                      <a:pt x="40" y="47"/>
                    </a:lnTo>
                    <a:lnTo>
                      <a:pt x="0" y="56"/>
                    </a:lnTo>
                    <a:lnTo>
                      <a:pt x="33" y="29"/>
                    </a:lnTo>
                    <a:lnTo>
                      <a:pt x="71" y="9"/>
                    </a:lnTo>
                    <a:lnTo>
                      <a:pt x="87" y="14"/>
                    </a:lnTo>
                    <a:lnTo>
                      <a:pt x="173" y="0"/>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85" name="Freeform 1048"/>
              <p:cNvSpPr>
                <a:spLocks/>
              </p:cNvSpPr>
              <p:nvPr/>
            </p:nvSpPr>
            <p:spPr bwMode="auto">
              <a:xfrm>
                <a:off x="4110" y="2078"/>
                <a:ext cx="84" cy="42"/>
              </a:xfrm>
              <a:custGeom>
                <a:avLst/>
                <a:gdLst>
                  <a:gd name="T0" fmla="*/ 83 w 84"/>
                  <a:gd name="T1" fmla="*/ 0 h 42"/>
                  <a:gd name="T2" fmla="*/ 46 w 84"/>
                  <a:gd name="T3" fmla="*/ 17 h 42"/>
                  <a:gd name="T4" fmla="*/ 25 w 84"/>
                  <a:gd name="T5" fmla="*/ 41 h 42"/>
                  <a:gd name="T6" fmla="*/ 0 w 84"/>
                  <a:gd name="T7" fmla="*/ 32 h 42"/>
                  <a:gd name="T8" fmla="*/ 35 w 84"/>
                  <a:gd name="T9" fmla="*/ 9 h 42"/>
                  <a:gd name="T10" fmla="*/ 50 w 84"/>
                  <a:gd name="T11" fmla="*/ 0 h 42"/>
                  <a:gd name="T12" fmla="*/ 83 w 84"/>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 h="42">
                    <a:moveTo>
                      <a:pt x="83" y="0"/>
                    </a:moveTo>
                    <a:lnTo>
                      <a:pt x="46" y="17"/>
                    </a:lnTo>
                    <a:lnTo>
                      <a:pt x="25" y="41"/>
                    </a:lnTo>
                    <a:lnTo>
                      <a:pt x="0" y="32"/>
                    </a:lnTo>
                    <a:lnTo>
                      <a:pt x="35" y="9"/>
                    </a:lnTo>
                    <a:lnTo>
                      <a:pt x="50" y="0"/>
                    </a:lnTo>
                    <a:lnTo>
                      <a:pt x="83" y="0"/>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86" name="Freeform 1049"/>
              <p:cNvSpPr>
                <a:spLocks/>
              </p:cNvSpPr>
              <p:nvPr/>
            </p:nvSpPr>
            <p:spPr bwMode="auto">
              <a:xfrm>
                <a:off x="3990" y="2032"/>
                <a:ext cx="142" cy="107"/>
              </a:xfrm>
              <a:custGeom>
                <a:avLst/>
                <a:gdLst>
                  <a:gd name="T0" fmla="*/ 141 w 142"/>
                  <a:gd name="T1" fmla="*/ 34 h 107"/>
                  <a:gd name="T2" fmla="*/ 113 w 142"/>
                  <a:gd name="T3" fmla="*/ 64 h 107"/>
                  <a:gd name="T4" fmla="*/ 97 w 142"/>
                  <a:gd name="T5" fmla="*/ 79 h 107"/>
                  <a:gd name="T6" fmla="*/ 81 w 142"/>
                  <a:gd name="T7" fmla="*/ 83 h 107"/>
                  <a:gd name="T8" fmla="*/ 63 w 142"/>
                  <a:gd name="T9" fmla="*/ 79 h 107"/>
                  <a:gd name="T10" fmla="*/ 45 w 142"/>
                  <a:gd name="T11" fmla="*/ 79 h 107"/>
                  <a:gd name="T12" fmla="*/ 26 w 142"/>
                  <a:gd name="T13" fmla="*/ 88 h 107"/>
                  <a:gd name="T14" fmla="*/ 5 w 142"/>
                  <a:gd name="T15" fmla="*/ 106 h 107"/>
                  <a:gd name="T16" fmla="*/ 8 w 142"/>
                  <a:gd name="T17" fmla="*/ 55 h 107"/>
                  <a:gd name="T18" fmla="*/ 0 w 142"/>
                  <a:gd name="T19" fmla="*/ 13 h 107"/>
                  <a:gd name="T20" fmla="*/ 0 w 142"/>
                  <a:gd name="T21" fmla="*/ 0 h 107"/>
                  <a:gd name="T22" fmla="*/ 37 w 142"/>
                  <a:gd name="T23" fmla="*/ 2 h 107"/>
                  <a:gd name="T24" fmla="*/ 68 w 142"/>
                  <a:gd name="T25" fmla="*/ 5 h 107"/>
                  <a:gd name="T26" fmla="*/ 102 w 142"/>
                  <a:gd name="T27" fmla="*/ 11 h 107"/>
                  <a:gd name="T28" fmla="*/ 141 w 142"/>
                  <a:gd name="T29" fmla="*/ 34 h 10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42" h="107">
                    <a:moveTo>
                      <a:pt x="141" y="34"/>
                    </a:moveTo>
                    <a:lnTo>
                      <a:pt x="113" y="64"/>
                    </a:lnTo>
                    <a:lnTo>
                      <a:pt x="97" y="79"/>
                    </a:lnTo>
                    <a:lnTo>
                      <a:pt x="81" y="83"/>
                    </a:lnTo>
                    <a:lnTo>
                      <a:pt x="63" y="79"/>
                    </a:lnTo>
                    <a:lnTo>
                      <a:pt x="45" y="79"/>
                    </a:lnTo>
                    <a:lnTo>
                      <a:pt x="26" y="88"/>
                    </a:lnTo>
                    <a:lnTo>
                      <a:pt x="5" y="106"/>
                    </a:lnTo>
                    <a:lnTo>
                      <a:pt x="8" y="55"/>
                    </a:lnTo>
                    <a:lnTo>
                      <a:pt x="0" y="13"/>
                    </a:lnTo>
                    <a:lnTo>
                      <a:pt x="0" y="0"/>
                    </a:lnTo>
                    <a:lnTo>
                      <a:pt x="37" y="2"/>
                    </a:lnTo>
                    <a:lnTo>
                      <a:pt x="68" y="5"/>
                    </a:lnTo>
                    <a:lnTo>
                      <a:pt x="102" y="11"/>
                    </a:lnTo>
                    <a:lnTo>
                      <a:pt x="141" y="34"/>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87" name="Freeform 1050"/>
              <p:cNvSpPr>
                <a:spLocks/>
              </p:cNvSpPr>
              <p:nvPr/>
            </p:nvSpPr>
            <p:spPr bwMode="auto">
              <a:xfrm>
                <a:off x="4059" y="2201"/>
                <a:ext cx="669" cy="465"/>
              </a:xfrm>
              <a:custGeom>
                <a:avLst/>
                <a:gdLst>
                  <a:gd name="T0" fmla="*/ 228 w 669"/>
                  <a:gd name="T1" fmla="*/ 55 h 465"/>
                  <a:gd name="T2" fmla="*/ 196 w 669"/>
                  <a:gd name="T3" fmla="*/ 58 h 465"/>
                  <a:gd name="T4" fmla="*/ 172 w 669"/>
                  <a:gd name="T5" fmla="*/ 75 h 465"/>
                  <a:gd name="T6" fmla="*/ 136 w 669"/>
                  <a:gd name="T7" fmla="*/ 89 h 465"/>
                  <a:gd name="T8" fmla="*/ 139 w 669"/>
                  <a:gd name="T9" fmla="*/ 120 h 465"/>
                  <a:gd name="T10" fmla="*/ 139 w 669"/>
                  <a:gd name="T11" fmla="*/ 152 h 465"/>
                  <a:gd name="T12" fmla="*/ 131 w 669"/>
                  <a:gd name="T13" fmla="*/ 179 h 465"/>
                  <a:gd name="T14" fmla="*/ 107 w 669"/>
                  <a:gd name="T15" fmla="*/ 186 h 465"/>
                  <a:gd name="T16" fmla="*/ 102 w 669"/>
                  <a:gd name="T17" fmla="*/ 212 h 465"/>
                  <a:gd name="T18" fmla="*/ 77 w 669"/>
                  <a:gd name="T19" fmla="*/ 239 h 465"/>
                  <a:gd name="T20" fmla="*/ 24 w 669"/>
                  <a:gd name="T21" fmla="*/ 350 h 465"/>
                  <a:gd name="T22" fmla="*/ 0 w 669"/>
                  <a:gd name="T23" fmla="*/ 464 h 465"/>
                  <a:gd name="T24" fmla="*/ 39 w 669"/>
                  <a:gd name="T25" fmla="*/ 377 h 465"/>
                  <a:gd name="T26" fmla="*/ 65 w 669"/>
                  <a:gd name="T27" fmla="*/ 302 h 465"/>
                  <a:gd name="T28" fmla="*/ 99 w 669"/>
                  <a:gd name="T29" fmla="*/ 242 h 465"/>
                  <a:gd name="T30" fmla="*/ 119 w 669"/>
                  <a:gd name="T31" fmla="*/ 212 h 465"/>
                  <a:gd name="T32" fmla="*/ 184 w 669"/>
                  <a:gd name="T33" fmla="*/ 177 h 465"/>
                  <a:gd name="T34" fmla="*/ 248 w 669"/>
                  <a:gd name="T35" fmla="*/ 137 h 465"/>
                  <a:gd name="T36" fmla="*/ 286 w 669"/>
                  <a:gd name="T37" fmla="*/ 116 h 465"/>
                  <a:gd name="T38" fmla="*/ 355 w 669"/>
                  <a:gd name="T39" fmla="*/ 104 h 465"/>
                  <a:gd name="T40" fmla="*/ 466 w 669"/>
                  <a:gd name="T41" fmla="*/ 94 h 465"/>
                  <a:gd name="T42" fmla="*/ 529 w 669"/>
                  <a:gd name="T43" fmla="*/ 82 h 465"/>
                  <a:gd name="T44" fmla="*/ 598 w 669"/>
                  <a:gd name="T45" fmla="*/ 55 h 465"/>
                  <a:gd name="T46" fmla="*/ 661 w 669"/>
                  <a:gd name="T47" fmla="*/ 32 h 465"/>
                  <a:gd name="T48" fmla="*/ 668 w 669"/>
                  <a:gd name="T49" fmla="*/ 0 h 465"/>
                  <a:gd name="T50" fmla="*/ 636 w 669"/>
                  <a:gd name="T51" fmla="*/ 19 h 465"/>
                  <a:gd name="T52" fmla="*/ 576 w 669"/>
                  <a:gd name="T53" fmla="*/ 60 h 465"/>
                  <a:gd name="T54" fmla="*/ 608 w 669"/>
                  <a:gd name="T55" fmla="*/ 17 h 465"/>
                  <a:gd name="T56" fmla="*/ 556 w 669"/>
                  <a:gd name="T57" fmla="*/ 58 h 465"/>
                  <a:gd name="T58" fmla="*/ 517 w 669"/>
                  <a:gd name="T59" fmla="*/ 62 h 465"/>
                  <a:gd name="T60" fmla="*/ 559 w 669"/>
                  <a:gd name="T61" fmla="*/ 27 h 465"/>
                  <a:gd name="T62" fmla="*/ 454 w 669"/>
                  <a:gd name="T63" fmla="*/ 48 h 465"/>
                  <a:gd name="T64" fmla="*/ 365 w 669"/>
                  <a:gd name="T65" fmla="*/ 55 h 465"/>
                  <a:gd name="T66" fmla="*/ 228 w 669"/>
                  <a:gd name="T67" fmla="*/ 55 h 46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69" h="465">
                    <a:moveTo>
                      <a:pt x="228" y="55"/>
                    </a:moveTo>
                    <a:lnTo>
                      <a:pt x="196" y="58"/>
                    </a:lnTo>
                    <a:lnTo>
                      <a:pt x="172" y="75"/>
                    </a:lnTo>
                    <a:lnTo>
                      <a:pt x="136" y="89"/>
                    </a:lnTo>
                    <a:lnTo>
                      <a:pt x="139" y="120"/>
                    </a:lnTo>
                    <a:lnTo>
                      <a:pt x="139" y="152"/>
                    </a:lnTo>
                    <a:lnTo>
                      <a:pt x="131" y="179"/>
                    </a:lnTo>
                    <a:lnTo>
                      <a:pt x="107" y="186"/>
                    </a:lnTo>
                    <a:lnTo>
                      <a:pt x="102" y="212"/>
                    </a:lnTo>
                    <a:lnTo>
                      <a:pt x="77" y="239"/>
                    </a:lnTo>
                    <a:lnTo>
                      <a:pt x="24" y="350"/>
                    </a:lnTo>
                    <a:lnTo>
                      <a:pt x="0" y="464"/>
                    </a:lnTo>
                    <a:lnTo>
                      <a:pt x="39" y="377"/>
                    </a:lnTo>
                    <a:lnTo>
                      <a:pt x="65" y="302"/>
                    </a:lnTo>
                    <a:lnTo>
                      <a:pt x="99" y="242"/>
                    </a:lnTo>
                    <a:lnTo>
                      <a:pt x="119" y="212"/>
                    </a:lnTo>
                    <a:lnTo>
                      <a:pt x="184" y="177"/>
                    </a:lnTo>
                    <a:lnTo>
                      <a:pt x="248" y="137"/>
                    </a:lnTo>
                    <a:lnTo>
                      <a:pt x="286" y="116"/>
                    </a:lnTo>
                    <a:lnTo>
                      <a:pt x="355" y="104"/>
                    </a:lnTo>
                    <a:lnTo>
                      <a:pt x="466" y="94"/>
                    </a:lnTo>
                    <a:lnTo>
                      <a:pt x="529" y="82"/>
                    </a:lnTo>
                    <a:lnTo>
                      <a:pt x="598" y="55"/>
                    </a:lnTo>
                    <a:lnTo>
                      <a:pt x="661" y="32"/>
                    </a:lnTo>
                    <a:lnTo>
                      <a:pt x="668" y="0"/>
                    </a:lnTo>
                    <a:lnTo>
                      <a:pt x="636" y="19"/>
                    </a:lnTo>
                    <a:lnTo>
                      <a:pt x="576" y="60"/>
                    </a:lnTo>
                    <a:lnTo>
                      <a:pt x="608" y="17"/>
                    </a:lnTo>
                    <a:lnTo>
                      <a:pt x="556" y="58"/>
                    </a:lnTo>
                    <a:lnTo>
                      <a:pt x="517" y="62"/>
                    </a:lnTo>
                    <a:lnTo>
                      <a:pt x="559" y="27"/>
                    </a:lnTo>
                    <a:lnTo>
                      <a:pt x="454" y="48"/>
                    </a:lnTo>
                    <a:lnTo>
                      <a:pt x="365" y="55"/>
                    </a:lnTo>
                    <a:lnTo>
                      <a:pt x="228" y="55"/>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88" name="Freeform 1051"/>
              <p:cNvSpPr>
                <a:spLocks/>
              </p:cNvSpPr>
              <p:nvPr/>
            </p:nvSpPr>
            <p:spPr bwMode="auto">
              <a:xfrm>
                <a:off x="3710" y="1929"/>
                <a:ext cx="160" cy="196"/>
              </a:xfrm>
              <a:custGeom>
                <a:avLst/>
                <a:gdLst>
                  <a:gd name="T0" fmla="*/ 34 w 160"/>
                  <a:gd name="T1" fmla="*/ 82 h 196"/>
                  <a:gd name="T2" fmla="*/ 0 w 160"/>
                  <a:gd name="T3" fmla="*/ 98 h 196"/>
                  <a:gd name="T4" fmla="*/ 26 w 160"/>
                  <a:gd name="T5" fmla="*/ 104 h 196"/>
                  <a:gd name="T6" fmla="*/ 39 w 160"/>
                  <a:gd name="T7" fmla="*/ 126 h 196"/>
                  <a:gd name="T8" fmla="*/ 39 w 160"/>
                  <a:gd name="T9" fmla="*/ 171 h 196"/>
                  <a:gd name="T10" fmla="*/ 24 w 160"/>
                  <a:gd name="T11" fmla="*/ 195 h 196"/>
                  <a:gd name="T12" fmla="*/ 79 w 160"/>
                  <a:gd name="T13" fmla="*/ 156 h 196"/>
                  <a:gd name="T14" fmla="*/ 121 w 160"/>
                  <a:gd name="T15" fmla="*/ 105 h 196"/>
                  <a:gd name="T16" fmla="*/ 159 w 160"/>
                  <a:gd name="T17" fmla="*/ 61 h 196"/>
                  <a:gd name="T18" fmla="*/ 136 w 160"/>
                  <a:gd name="T19" fmla="*/ 0 h 196"/>
                  <a:gd name="T20" fmla="*/ 119 w 160"/>
                  <a:gd name="T21" fmla="*/ 36 h 196"/>
                  <a:gd name="T22" fmla="*/ 86 w 160"/>
                  <a:gd name="T23" fmla="*/ 59 h 196"/>
                  <a:gd name="T24" fmla="*/ 34 w 160"/>
                  <a:gd name="T25" fmla="*/ 82 h 1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0" h="196">
                    <a:moveTo>
                      <a:pt x="34" y="82"/>
                    </a:moveTo>
                    <a:lnTo>
                      <a:pt x="0" y="98"/>
                    </a:lnTo>
                    <a:lnTo>
                      <a:pt x="26" y="104"/>
                    </a:lnTo>
                    <a:lnTo>
                      <a:pt x="39" y="126"/>
                    </a:lnTo>
                    <a:lnTo>
                      <a:pt x="39" y="171"/>
                    </a:lnTo>
                    <a:lnTo>
                      <a:pt x="24" y="195"/>
                    </a:lnTo>
                    <a:lnTo>
                      <a:pt x="79" y="156"/>
                    </a:lnTo>
                    <a:lnTo>
                      <a:pt x="121" y="105"/>
                    </a:lnTo>
                    <a:lnTo>
                      <a:pt x="159" y="61"/>
                    </a:lnTo>
                    <a:lnTo>
                      <a:pt x="136" y="0"/>
                    </a:lnTo>
                    <a:lnTo>
                      <a:pt x="119" y="36"/>
                    </a:lnTo>
                    <a:lnTo>
                      <a:pt x="86" y="59"/>
                    </a:lnTo>
                    <a:lnTo>
                      <a:pt x="34" y="82"/>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89" name="Freeform 1052"/>
              <p:cNvSpPr>
                <a:spLocks/>
              </p:cNvSpPr>
              <p:nvPr/>
            </p:nvSpPr>
            <p:spPr bwMode="auto">
              <a:xfrm>
                <a:off x="3542" y="1961"/>
                <a:ext cx="121" cy="161"/>
              </a:xfrm>
              <a:custGeom>
                <a:avLst/>
                <a:gdLst>
                  <a:gd name="T0" fmla="*/ 28 w 121"/>
                  <a:gd name="T1" fmla="*/ 0 h 161"/>
                  <a:gd name="T2" fmla="*/ 42 w 121"/>
                  <a:gd name="T3" fmla="*/ 28 h 161"/>
                  <a:gd name="T4" fmla="*/ 70 w 121"/>
                  <a:gd name="T5" fmla="*/ 42 h 161"/>
                  <a:gd name="T6" fmla="*/ 84 w 121"/>
                  <a:gd name="T7" fmla="*/ 54 h 161"/>
                  <a:gd name="T8" fmla="*/ 120 w 121"/>
                  <a:gd name="T9" fmla="*/ 68 h 161"/>
                  <a:gd name="T10" fmla="*/ 98 w 121"/>
                  <a:gd name="T11" fmla="*/ 83 h 161"/>
                  <a:gd name="T12" fmla="*/ 89 w 121"/>
                  <a:gd name="T13" fmla="*/ 106 h 161"/>
                  <a:gd name="T14" fmla="*/ 98 w 121"/>
                  <a:gd name="T15" fmla="*/ 160 h 161"/>
                  <a:gd name="T16" fmla="*/ 81 w 121"/>
                  <a:gd name="T17" fmla="*/ 155 h 161"/>
                  <a:gd name="T18" fmla="*/ 42 w 121"/>
                  <a:gd name="T19" fmla="*/ 127 h 161"/>
                  <a:gd name="T20" fmla="*/ 13 w 121"/>
                  <a:gd name="T21" fmla="*/ 96 h 161"/>
                  <a:gd name="T22" fmla="*/ 0 w 121"/>
                  <a:gd name="T23" fmla="*/ 59 h 161"/>
                  <a:gd name="T24" fmla="*/ 28 w 121"/>
                  <a:gd name="T25" fmla="*/ 0 h 1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1" h="161">
                    <a:moveTo>
                      <a:pt x="28" y="0"/>
                    </a:moveTo>
                    <a:lnTo>
                      <a:pt x="42" y="28"/>
                    </a:lnTo>
                    <a:lnTo>
                      <a:pt x="70" y="42"/>
                    </a:lnTo>
                    <a:lnTo>
                      <a:pt x="84" y="54"/>
                    </a:lnTo>
                    <a:lnTo>
                      <a:pt x="120" y="68"/>
                    </a:lnTo>
                    <a:lnTo>
                      <a:pt x="98" y="83"/>
                    </a:lnTo>
                    <a:lnTo>
                      <a:pt x="89" y="106"/>
                    </a:lnTo>
                    <a:lnTo>
                      <a:pt x="98" y="160"/>
                    </a:lnTo>
                    <a:lnTo>
                      <a:pt x="81" y="155"/>
                    </a:lnTo>
                    <a:lnTo>
                      <a:pt x="42" y="127"/>
                    </a:lnTo>
                    <a:lnTo>
                      <a:pt x="13" y="96"/>
                    </a:lnTo>
                    <a:lnTo>
                      <a:pt x="0" y="59"/>
                    </a:lnTo>
                    <a:lnTo>
                      <a:pt x="28" y="0"/>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90" name="Freeform 1053"/>
              <p:cNvSpPr>
                <a:spLocks/>
              </p:cNvSpPr>
              <p:nvPr/>
            </p:nvSpPr>
            <p:spPr bwMode="auto">
              <a:xfrm>
                <a:off x="3725" y="2002"/>
                <a:ext cx="174" cy="990"/>
              </a:xfrm>
              <a:custGeom>
                <a:avLst/>
                <a:gdLst>
                  <a:gd name="T0" fmla="*/ 150 w 174"/>
                  <a:gd name="T1" fmla="*/ 0 h 990"/>
                  <a:gd name="T2" fmla="*/ 122 w 174"/>
                  <a:gd name="T3" fmla="*/ 39 h 990"/>
                  <a:gd name="T4" fmla="*/ 81 w 174"/>
                  <a:gd name="T5" fmla="*/ 83 h 990"/>
                  <a:gd name="T6" fmla="*/ 48 w 174"/>
                  <a:gd name="T7" fmla="*/ 114 h 990"/>
                  <a:gd name="T8" fmla="*/ 13 w 174"/>
                  <a:gd name="T9" fmla="*/ 136 h 990"/>
                  <a:gd name="T10" fmla="*/ 0 w 174"/>
                  <a:gd name="T11" fmla="*/ 146 h 990"/>
                  <a:gd name="T12" fmla="*/ 19 w 174"/>
                  <a:gd name="T13" fmla="*/ 292 h 990"/>
                  <a:gd name="T14" fmla="*/ 36 w 174"/>
                  <a:gd name="T15" fmla="*/ 478 h 990"/>
                  <a:gd name="T16" fmla="*/ 45 w 174"/>
                  <a:gd name="T17" fmla="*/ 629 h 990"/>
                  <a:gd name="T18" fmla="*/ 48 w 174"/>
                  <a:gd name="T19" fmla="*/ 750 h 990"/>
                  <a:gd name="T20" fmla="*/ 41 w 174"/>
                  <a:gd name="T21" fmla="*/ 913 h 990"/>
                  <a:gd name="T22" fmla="*/ 22 w 174"/>
                  <a:gd name="T23" fmla="*/ 987 h 990"/>
                  <a:gd name="T24" fmla="*/ 78 w 174"/>
                  <a:gd name="T25" fmla="*/ 989 h 990"/>
                  <a:gd name="T26" fmla="*/ 135 w 174"/>
                  <a:gd name="T27" fmla="*/ 982 h 990"/>
                  <a:gd name="T28" fmla="*/ 152 w 174"/>
                  <a:gd name="T29" fmla="*/ 875 h 990"/>
                  <a:gd name="T30" fmla="*/ 164 w 174"/>
                  <a:gd name="T31" fmla="*/ 765 h 990"/>
                  <a:gd name="T32" fmla="*/ 173 w 174"/>
                  <a:gd name="T33" fmla="*/ 646 h 990"/>
                  <a:gd name="T34" fmla="*/ 171 w 174"/>
                  <a:gd name="T35" fmla="*/ 458 h 990"/>
                  <a:gd name="T36" fmla="*/ 173 w 174"/>
                  <a:gd name="T37" fmla="*/ 280 h 990"/>
                  <a:gd name="T38" fmla="*/ 173 w 174"/>
                  <a:gd name="T39" fmla="*/ 163 h 990"/>
                  <a:gd name="T40" fmla="*/ 169 w 174"/>
                  <a:gd name="T41" fmla="*/ 10 h 990"/>
                  <a:gd name="T42" fmla="*/ 150 w 174"/>
                  <a:gd name="T43" fmla="*/ 0 h 99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4" h="990">
                    <a:moveTo>
                      <a:pt x="150" y="0"/>
                    </a:moveTo>
                    <a:lnTo>
                      <a:pt x="122" y="39"/>
                    </a:lnTo>
                    <a:lnTo>
                      <a:pt x="81" y="83"/>
                    </a:lnTo>
                    <a:lnTo>
                      <a:pt x="48" y="114"/>
                    </a:lnTo>
                    <a:lnTo>
                      <a:pt x="13" y="136"/>
                    </a:lnTo>
                    <a:lnTo>
                      <a:pt x="0" y="146"/>
                    </a:lnTo>
                    <a:lnTo>
                      <a:pt x="19" y="292"/>
                    </a:lnTo>
                    <a:lnTo>
                      <a:pt x="36" y="478"/>
                    </a:lnTo>
                    <a:lnTo>
                      <a:pt x="45" y="629"/>
                    </a:lnTo>
                    <a:lnTo>
                      <a:pt x="48" y="750"/>
                    </a:lnTo>
                    <a:lnTo>
                      <a:pt x="41" y="913"/>
                    </a:lnTo>
                    <a:lnTo>
                      <a:pt x="22" y="987"/>
                    </a:lnTo>
                    <a:lnTo>
                      <a:pt x="78" y="989"/>
                    </a:lnTo>
                    <a:lnTo>
                      <a:pt x="135" y="982"/>
                    </a:lnTo>
                    <a:lnTo>
                      <a:pt x="152" y="875"/>
                    </a:lnTo>
                    <a:lnTo>
                      <a:pt x="164" y="765"/>
                    </a:lnTo>
                    <a:lnTo>
                      <a:pt x="173" y="646"/>
                    </a:lnTo>
                    <a:lnTo>
                      <a:pt x="171" y="458"/>
                    </a:lnTo>
                    <a:lnTo>
                      <a:pt x="173" y="280"/>
                    </a:lnTo>
                    <a:lnTo>
                      <a:pt x="173" y="163"/>
                    </a:lnTo>
                    <a:lnTo>
                      <a:pt x="169" y="10"/>
                    </a:lnTo>
                    <a:lnTo>
                      <a:pt x="150" y="0"/>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91" name="Freeform 1054"/>
              <p:cNvSpPr>
                <a:spLocks/>
              </p:cNvSpPr>
              <p:nvPr/>
            </p:nvSpPr>
            <p:spPr bwMode="auto">
              <a:xfrm>
                <a:off x="3976" y="2407"/>
                <a:ext cx="139" cy="438"/>
              </a:xfrm>
              <a:custGeom>
                <a:avLst/>
                <a:gdLst>
                  <a:gd name="T0" fmla="*/ 23 w 139"/>
                  <a:gd name="T1" fmla="*/ 0 h 438"/>
                  <a:gd name="T2" fmla="*/ 47 w 139"/>
                  <a:gd name="T3" fmla="*/ 17 h 438"/>
                  <a:gd name="T4" fmla="*/ 70 w 139"/>
                  <a:gd name="T5" fmla="*/ 19 h 438"/>
                  <a:gd name="T6" fmla="*/ 98 w 139"/>
                  <a:gd name="T7" fmla="*/ 36 h 438"/>
                  <a:gd name="T8" fmla="*/ 115 w 139"/>
                  <a:gd name="T9" fmla="*/ 36 h 438"/>
                  <a:gd name="T10" fmla="*/ 138 w 139"/>
                  <a:gd name="T11" fmla="*/ 27 h 438"/>
                  <a:gd name="T12" fmla="*/ 105 w 139"/>
                  <a:gd name="T13" fmla="*/ 92 h 438"/>
                  <a:gd name="T14" fmla="*/ 77 w 139"/>
                  <a:gd name="T15" fmla="*/ 164 h 438"/>
                  <a:gd name="T16" fmla="*/ 51 w 139"/>
                  <a:gd name="T17" fmla="*/ 252 h 438"/>
                  <a:gd name="T18" fmla="*/ 35 w 139"/>
                  <a:gd name="T19" fmla="*/ 322 h 438"/>
                  <a:gd name="T20" fmla="*/ 16 w 139"/>
                  <a:gd name="T21" fmla="*/ 389 h 438"/>
                  <a:gd name="T22" fmla="*/ 0 w 139"/>
                  <a:gd name="T23" fmla="*/ 437 h 438"/>
                  <a:gd name="T24" fmla="*/ 16 w 139"/>
                  <a:gd name="T25" fmla="*/ 328 h 438"/>
                  <a:gd name="T26" fmla="*/ 21 w 139"/>
                  <a:gd name="T27" fmla="*/ 239 h 438"/>
                  <a:gd name="T28" fmla="*/ 30 w 139"/>
                  <a:gd name="T29" fmla="*/ 135 h 438"/>
                  <a:gd name="T30" fmla="*/ 23 w 139"/>
                  <a:gd name="T31" fmla="*/ 0 h 4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9" h="438">
                    <a:moveTo>
                      <a:pt x="23" y="0"/>
                    </a:moveTo>
                    <a:lnTo>
                      <a:pt x="47" y="17"/>
                    </a:lnTo>
                    <a:lnTo>
                      <a:pt x="70" y="19"/>
                    </a:lnTo>
                    <a:lnTo>
                      <a:pt x="98" y="36"/>
                    </a:lnTo>
                    <a:lnTo>
                      <a:pt x="115" y="36"/>
                    </a:lnTo>
                    <a:lnTo>
                      <a:pt x="138" y="27"/>
                    </a:lnTo>
                    <a:lnTo>
                      <a:pt x="105" y="92"/>
                    </a:lnTo>
                    <a:lnTo>
                      <a:pt x="77" y="164"/>
                    </a:lnTo>
                    <a:lnTo>
                      <a:pt x="51" y="252"/>
                    </a:lnTo>
                    <a:lnTo>
                      <a:pt x="35" y="322"/>
                    </a:lnTo>
                    <a:lnTo>
                      <a:pt x="16" y="389"/>
                    </a:lnTo>
                    <a:lnTo>
                      <a:pt x="0" y="437"/>
                    </a:lnTo>
                    <a:lnTo>
                      <a:pt x="16" y="328"/>
                    </a:lnTo>
                    <a:lnTo>
                      <a:pt x="21" y="239"/>
                    </a:lnTo>
                    <a:lnTo>
                      <a:pt x="30" y="135"/>
                    </a:lnTo>
                    <a:lnTo>
                      <a:pt x="23" y="0"/>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92" name="Freeform 1055"/>
              <p:cNvSpPr>
                <a:spLocks/>
              </p:cNvSpPr>
              <p:nvPr/>
            </p:nvSpPr>
            <p:spPr bwMode="auto">
              <a:xfrm>
                <a:off x="3966" y="2468"/>
                <a:ext cx="191" cy="510"/>
              </a:xfrm>
              <a:custGeom>
                <a:avLst/>
                <a:gdLst>
                  <a:gd name="T0" fmla="*/ 16 w 191"/>
                  <a:gd name="T1" fmla="*/ 509 h 510"/>
                  <a:gd name="T2" fmla="*/ 0 w 191"/>
                  <a:gd name="T3" fmla="*/ 506 h 510"/>
                  <a:gd name="T4" fmla="*/ 7 w 191"/>
                  <a:gd name="T5" fmla="*/ 443 h 510"/>
                  <a:gd name="T6" fmla="*/ 23 w 191"/>
                  <a:gd name="T7" fmla="*/ 373 h 510"/>
                  <a:gd name="T8" fmla="*/ 49 w 191"/>
                  <a:gd name="T9" fmla="*/ 271 h 510"/>
                  <a:gd name="T10" fmla="*/ 79 w 191"/>
                  <a:gd name="T11" fmla="*/ 182 h 510"/>
                  <a:gd name="T12" fmla="*/ 69 w 191"/>
                  <a:gd name="T13" fmla="*/ 264 h 510"/>
                  <a:gd name="T14" fmla="*/ 48 w 191"/>
                  <a:gd name="T15" fmla="*/ 356 h 510"/>
                  <a:gd name="T16" fmla="*/ 35 w 191"/>
                  <a:gd name="T17" fmla="*/ 434 h 510"/>
                  <a:gd name="T18" fmla="*/ 66 w 191"/>
                  <a:gd name="T19" fmla="*/ 324 h 510"/>
                  <a:gd name="T20" fmla="*/ 100 w 191"/>
                  <a:gd name="T21" fmla="*/ 225 h 510"/>
                  <a:gd name="T22" fmla="*/ 118 w 191"/>
                  <a:gd name="T23" fmla="*/ 167 h 510"/>
                  <a:gd name="T24" fmla="*/ 147 w 191"/>
                  <a:gd name="T25" fmla="*/ 97 h 510"/>
                  <a:gd name="T26" fmla="*/ 190 w 191"/>
                  <a:gd name="T27" fmla="*/ 0 h 510"/>
                  <a:gd name="T28" fmla="*/ 175 w 191"/>
                  <a:gd name="T29" fmla="*/ 121 h 510"/>
                  <a:gd name="T30" fmla="*/ 159 w 191"/>
                  <a:gd name="T31" fmla="*/ 237 h 510"/>
                  <a:gd name="T32" fmla="*/ 133 w 191"/>
                  <a:gd name="T33" fmla="*/ 307 h 510"/>
                  <a:gd name="T34" fmla="*/ 102 w 191"/>
                  <a:gd name="T35" fmla="*/ 409 h 510"/>
                  <a:gd name="T36" fmla="*/ 57 w 191"/>
                  <a:gd name="T37" fmla="*/ 451 h 510"/>
                  <a:gd name="T38" fmla="*/ 16 w 191"/>
                  <a:gd name="T39" fmla="*/ 509 h 5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91" h="510">
                    <a:moveTo>
                      <a:pt x="16" y="509"/>
                    </a:moveTo>
                    <a:lnTo>
                      <a:pt x="0" y="506"/>
                    </a:lnTo>
                    <a:lnTo>
                      <a:pt x="7" y="443"/>
                    </a:lnTo>
                    <a:lnTo>
                      <a:pt x="23" y="373"/>
                    </a:lnTo>
                    <a:lnTo>
                      <a:pt x="49" y="271"/>
                    </a:lnTo>
                    <a:lnTo>
                      <a:pt x="79" y="182"/>
                    </a:lnTo>
                    <a:lnTo>
                      <a:pt x="69" y="264"/>
                    </a:lnTo>
                    <a:lnTo>
                      <a:pt x="48" y="356"/>
                    </a:lnTo>
                    <a:lnTo>
                      <a:pt x="35" y="434"/>
                    </a:lnTo>
                    <a:lnTo>
                      <a:pt x="66" y="324"/>
                    </a:lnTo>
                    <a:lnTo>
                      <a:pt x="100" y="225"/>
                    </a:lnTo>
                    <a:lnTo>
                      <a:pt x="118" y="167"/>
                    </a:lnTo>
                    <a:lnTo>
                      <a:pt x="147" y="97"/>
                    </a:lnTo>
                    <a:lnTo>
                      <a:pt x="190" y="0"/>
                    </a:lnTo>
                    <a:lnTo>
                      <a:pt x="175" y="121"/>
                    </a:lnTo>
                    <a:lnTo>
                      <a:pt x="159" y="237"/>
                    </a:lnTo>
                    <a:lnTo>
                      <a:pt x="133" y="307"/>
                    </a:lnTo>
                    <a:lnTo>
                      <a:pt x="102" y="409"/>
                    </a:lnTo>
                    <a:lnTo>
                      <a:pt x="57" y="451"/>
                    </a:lnTo>
                    <a:lnTo>
                      <a:pt x="16" y="509"/>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93" name="Freeform 1056"/>
              <p:cNvSpPr>
                <a:spLocks/>
              </p:cNvSpPr>
              <p:nvPr/>
            </p:nvSpPr>
            <p:spPr bwMode="auto">
              <a:xfrm>
                <a:off x="3424" y="2030"/>
                <a:ext cx="218" cy="956"/>
              </a:xfrm>
              <a:custGeom>
                <a:avLst/>
                <a:gdLst>
                  <a:gd name="T0" fmla="*/ 74 w 218"/>
                  <a:gd name="T1" fmla="*/ 15 h 956"/>
                  <a:gd name="T2" fmla="*/ 105 w 218"/>
                  <a:gd name="T3" fmla="*/ 0 h 956"/>
                  <a:gd name="T4" fmla="*/ 115 w 218"/>
                  <a:gd name="T5" fmla="*/ 32 h 956"/>
                  <a:gd name="T6" fmla="*/ 131 w 218"/>
                  <a:gd name="T7" fmla="*/ 56 h 956"/>
                  <a:gd name="T8" fmla="*/ 167 w 218"/>
                  <a:gd name="T9" fmla="*/ 87 h 956"/>
                  <a:gd name="T10" fmla="*/ 210 w 218"/>
                  <a:gd name="T11" fmla="*/ 112 h 956"/>
                  <a:gd name="T12" fmla="*/ 217 w 218"/>
                  <a:gd name="T13" fmla="*/ 114 h 956"/>
                  <a:gd name="T14" fmla="*/ 194 w 218"/>
                  <a:gd name="T15" fmla="*/ 225 h 956"/>
                  <a:gd name="T16" fmla="*/ 171 w 218"/>
                  <a:gd name="T17" fmla="*/ 373 h 956"/>
                  <a:gd name="T18" fmla="*/ 167 w 218"/>
                  <a:gd name="T19" fmla="*/ 485 h 956"/>
                  <a:gd name="T20" fmla="*/ 160 w 218"/>
                  <a:gd name="T21" fmla="*/ 609 h 956"/>
                  <a:gd name="T22" fmla="*/ 150 w 218"/>
                  <a:gd name="T23" fmla="*/ 728 h 956"/>
                  <a:gd name="T24" fmla="*/ 148 w 218"/>
                  <a:gd name="T25" fmla="*/ 765 h 956"/>
                  <a:gd name="T26" fmla="*/ 158 w 218"/>
                  <a:gd name="T27" fmla="*/ 894 h 956"/>
                  <a:gd name="T28" fmla="*/ 191 w 218"/>
                  <a:gd name="T29" fmla="*/ 955 h 956"/>
                  <a:gd name="T30" fmla="*/ 155 w 218"/>
                  <a:gd name="T31" fmla="*/ 952 h 956"/>
                  <a:gd name="T32" fmla="*/ 43 w 218"/>
                  <a:gd name="T33" fmla="*/ 908 h 956"/>
                  <a:gd name="T34" fmla="*/ 17 w 218"/>
                  <a:gd name="T35" fmla="*/ 767 h 956"/>
                  <a:gd name="T36" fmla="*/ 17 w 218"/>
                  <a:gd name="T37" fmla="*/ 692 h 956"/>
                  <a:gd name="T38" fmla="*/ 24 w 218"/>
                  <a:gd name="T39" fmla="*/ 621 h 956"/>
                  <a:gd name="T40" fmla="*/ 19 w 218"/>
                  <a:gd name="T41" fmla="*/ 556 h 956"/>
                  <a:gd name="T42" fmla="*/ 0 w 218"/>
                  <a:gd name="T43" fmla="*/ 482 h 956"/>
                  <a:gd name="T44" fmla="*/ 0 w 218"/>
                  <a:gd name="T45" fmla="*/ 436 h 956"/>
                  <a:gd name="T46" fmla="*/ 19 w 218"/>
                  <a:gd name="T47" fmla="*/ 499 h 956"/>
                  <a:gd name="T48" fmla="*/ 48 w 218"/>
                  <a:gd name="T49" fmla="*/ 556 h 956"/>
                  <a:gd name="T50" fmla="*/ 28 w 218"/>
                  <a:gd name="T51" fmla="*/ 482 h 956"/>
                  <a:gd name="T52" fmla="*/ 12 w 218"/>
                  <a:gd name="T53" fmla="*/ 421 h 956"/>
                  <a:gd name="T54" fmla="*/ 5 w 218"/>
                  <a:gd name="T55" fmla="*/ 361 h 956"/>
                  <a:gd name="T56" fmla="*/ 15 w 218"/>
                  <a:gd name="T57" fmla="*/ 314 h 956"/>
                  <a:gd name="T58" fmla="*/ 33 w 218"/>
                  <a:gd name="T59" fmla="*/ 237 h 956"/>
                  <a:gd name="T60" fmla="*/ 57 w 218"/>
                  <a:gd name="T61" fmla="*/ 178 h 956"/>
                  <a:gd name="T62" fmla="*/ 67 w 218"/>
                  <a:gd name="T63" fmla="*/ 102 h 956"/>
                  <a:gd name="T64" fmla="*/ 76 w 218"/>
                  <a:gd name="T65" fmla="*/ 56 h 956"/>
                  <a:gd name="T66" fmla="*/ 74 w 218"/>
                  <a:gd name="T67" fmla="*/ 15 h 95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8" h="956">
                    <a:moveTo>
                      <a:pt x="74" y="15"/>
                    </a:moveTo>
                    <a:lnTo>
                      <a:pt x="105" y="0"/>
                    </a:lnTo>
                    <a:lnTo>
                      <a:pt x="115" y="32"/>
                    </a:lnTo>
                    <a:lnTo>
                      <a:pt x="131" y="56"/>
                    </a:lnTo>
                    <a:lnTo>
                      <a:pt x="167" y="87"/>
                    </a:lnTo>
                    <a:lnTo>
                      <a:pt x="210" y="112"/>
                    </a:lnTo>
                    <a:lnTo>
                      <a:pt x="217" y="114"/>
                    </a:lnTo>
                    <a:lnTo>
                      <a:pt x="194" y="225"/>
                    </a:lnTo>
                    <a:lnTo>
                      <a:pt x="171" y="373"/>
                    </a:lnTo>
                    <a:lnTo>
                      <a:pt x="167" y="485"/>
                    </a:lnTo>
                    <a:lnTo>
                      <a:pt x="160" y="609"/>
                    </a:lnTo>
                    <a:lnTo>
                      <a:pt x="150" y="728"/>
                    </a:lnTo>
                    <a:lnTo>
                      <a:pt x="148" y="765"/>
                    </a:lnTo>
                    <a:lnTo>
                      <a:pt x="158" y="894"/>
                    </a:lnTo>
                    <a:lnTo>
                      <a:pt x="191" y="955"/>
                    </a:lnTo>
                    <a:lnTo>
                      <a:pt x="155" y="952"/>
                    </a:lnTo>
                    <a:lnTo>
                      <a:pt x="43" y="908"/>
                    </a:lnTo>
                    <a:lnTo>
                      <a:pt x="17" y="767"/>
                    </a:lnTo>
                    <a:lnTo>
                      <a:pt x="17" y="692"/>
                    </a:lnTo>
                    <a:lnTo>
                      <a:pt x="24" y="621"/>
                    </a:lnTo>
                    <a:lnTo>
                      <a:pt x="19" y="556"/>
                    </a:lnTo>
                    <a:lnTo>
                      <a:pt x="0" y="482"/>
                    </a:lnTo>
                    <a:lnTo>
                      <a:pt x="0" y="436"/>
                    </a:lnTo>
                    <a:lnTo>
                      <a:pt x="19" y="499"/>
                    </a:lnTo>
                    <a:lnTo>
                      <a:pt x="48" y="556"/>
                    </a:lnTo>
                    <a:lnTo>
                      <a:pt x="28" y="482"/>
                    </a:lnTo>
                    <a:lnTo>
                      <a:pt x="12" y="421"/>
                    </a:lnTo>
                    <a:lnTo>
                      <a:pt x="5" y="361"/>
                    </a:lnTo>
                    <a:lnTo>
                      <a:pt x="15" y="314"/>
                    </a:lnTo>
                    <a:lnTo>
                      <a:pt x="33" y="237"/>
                    </a:lnTo>
                    <a:lnTo>
                      <a:pt x="57" y="178"/>
                    </a:lnTo>
                    <a:lnTo>
                      <a:pt x="67" y="102"/>
                    </a:lnTo>
                    <a:lnTo>
                      <a:pt x="76" y="56"/>
                    </a:lnTo>
                    <a:lnTo>
                      <a:pt x="74" y="15"/>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94" name="Freeform 1057"/>
              <p:cNvSpPr>
                <a:spLocks/>
              </p:cNvSpPr>
              <p:nvPr/>
            </p:nvSpPr>
            <p:spPr bwMode="auto">
              <a:xfrm>
                <a:off x="3181" y="2077"/>
                <a:ext cx="233" cy="1122"/>
              </a:xfrm>
              <a:custGeom>
                <a:avLst/>
                <a:gdLst>
                  <a:gd name="T0" fmla="*/ 225 w 233"/>
                  <a:gd name="T1" fmla="*/ 46 h 1122"/>
                  <a:gd name="T2" fmla="*/ 215 w 233"/>
                  <a:gd name="T3" fmla="*/ 168 h 1122"/>
                  <a:gd name="T4" fmla="*/ 209 w 233"/>
                  <a:gd name="T5" fmla="*/ 58 h 1122"/>
                  <a:gd name="T6" fmla="*/ 201 w 233"/>
                  <a:gd name="T7" fmla="*/ 73 h 1122"/>
                  <a:gd name="T8" fmla="*/ 201 w 233"/>
                  <a:gd name="T9" fmla="*/ 224 h 1122"/>
                  <a:gd name="T10" fmla="*/ 173 w 233"/>
                  <a:gd name="T11" fmla="*/ 336 h 1122"/>
                  <a:gd name="T12" fmla="*/ 148 w 233"/>
                  <a:gd name="T13" fmla="*/ 355 h 1122"/>
                  <a:gd name="T14" fmla="*/ 122 w 233"/>
                  <a:gd name="T15" fmla="*/ 214 h 1122"/>
                  <a:gd name="T16" fmla="*/ 135 w 233"/>
                  <a:gd name="T17" fmla="*/ 370 h 1122"/>
                  <a:gd name="T18" fmla="*/ 158 w 233"/>
                  <a:gd name="T19" fmla="*/ 436 h 1122"/>
                  <a:gd name="T20" fmla="*/ 182 w 233"/>
                  <a:gd name="T21" fmla="*/ 609 h 1122"/>
                  <a:gd name="T22" fmla="*/ 158 w 233"/>
                  <a:gd name="T23" fmla="*/ 728 h 1122"/>
                  <a:gd name="T24" fmla="*/ 177 w 233"/>
                  <a:gd name="T25" fmla="*/ 738 h 1122"/>
                  <a:gd name="T26" fmla="*/ 189 w 233"/>
                  <a:gd name="T27" fmla="*/ 831 h 1122"/>
                  <a:gd name="T28" fmla="*/ 146 w 233"/>
                  <a:gd name="T29" fmla="*/ 916 h 1122"/>
                  <a:gd name="T30" fmla="*/ 130 w 233"/>
                  <a:gd name="T31" fmla="*/ 924 h 1122"/>
                  <a:gd name="T32" fmla="*/ 158 w 233"/>
                  <a:gd name="T33" fmla="*/ 1007 h 1122"/>
                  <a:gd name="T34" fmla="*/ 103 w 233"/>
                  <a:gd name="T35" fmla="*/ 1121 h 1122"/>
                  <a:gd name="T36" fmla="*/ 18 w 233"/>
                  <a:gd name="T37" fmla="*/ 1098 h 1122"/>
                  <a:gd name="T38" fmla="*/ 79 w 233"/>
                  <a:gd name="T39" fmla="*/ 1028 h 1122"/>
                  <a:gd name="T40" fmla="*/ 56 w 233"/>
                  <a:gd name="T41" fmla="*/ 1014 h 1122"/>
                  <a:gd name="T42" fmla="*/ 0 w 233"/>
                  <a:gd name="T43" fmla="*/ 889 h 1122"/>
                  <a:gd name="T44" fmla="*/ 10 w 233"/>
                  <a:gd name="T45" fmla="*/ 753 h 1122"/>
                  <a:gd name="T46" fmla="*/ 8 w 233"/>
                  <a:gd name="T47" fmla="*/ 607 h 1122"/>
                  <a:gd name="T48" fmla="*/ 36 w 233"/>
                  <a:gd name="T49" fmla="*/ 634 h 1122"/>
                  <a:gd name="T50" fmla="*/ 67 w 233"/>
                  <a:gd name="T51" fmla="*/ 704 h 1122"/>
                  <a:gd name="T52" fmla="*/ 65 w 233"/>
                  <a:gd name="T53" fmla="*/ 675 h 1122"/>
                  <a:gd name="T54" fmla="*/ 29 w 233"/>
                  <a:gd name="T55" fmla="*/ 558 h 1122"/>
                  <a:gd name="T56" fmla="*/ 36 w 233"/>
                  <a:gd name="T57" fmla="*/ 463 h 1122"/>
                  <a:gd name="T58" fmla="*/ 72 w 233"/>
                  <a:gd name="T59" fmla="*/ 451 h 1122"/>
                  <a:gd name="T60" fmla="*/ 130 w 233"/>
                  <a:gd name="T61" fmla="*/ 509 h 1122"/>
                  <a:gd name="T62" fmla="*/ 69 w 233"/>
                  <a:gd name="T63" fmla="*/ 407 h 1122"/>
                  <a:gd name="T64" fmla="*/ 65 w 233"/>
                  <a:gd name="T65" fmla="*/ 287 h 1122"/>
                  <a:gd name="T66" fmla="*/ 87 w 233"/>
                  <a:gd name="T67" fmla="*/ 131 h 1122"/>
                  <a:gd name="T68" fmla="*/ 132 w 233"/>
                  <a:gd name="T69" fmla="*/ 39 h 1122"/>
                  <a:gd name="T70" fmla="*/ 232 w 233"/>
                  <a:gd name="T71" fmla="*/ 0 h 11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33" h="1122">
                    <a:moveTo>
                      <a:pt x="232" y="0"/>
                    </a:moveTo>
                    <a:lnTo>
                      <a:pt x="225" y="46"/>
                    </a:lnTo>
                    <a:lnTo>
                      <a:pt x="220" y="102"/>
                    </a:lnTo>
                    <a:lnTo>
                      <a:pt x="215" y="168"/>
                    </a:lnTo>
                    <a:lnTo>
                      <a:pt x="213" y="136"/>
                    </a:lnTo>
                    <a:lnTo>
                      <a:pt x="209" y="58"/>
                    </a:lnTo>
                    <a:lnTo>
                      <a:pt x="209" y="34"/>
                    </a:lnTo>
                    <a:lnTo>
                      <a:pt x="201" y="73"/>
                    </a:lnTo>
                    <a:lnTo>
                      <a:pt x="196" y="158"/>
                    </a:lnTo>
                    <a:lnTo>
                      <a:pt x="201" y="224"/>
                    </a:lnTo>
                    <a:lnTo>
                      <a:pt x="187" y="276"/>
                    </a:lnTo>
                    <a:lnTo>
                      <a:pt x="173" y="336"/>
                    </a:lnTo>
                    <a:lnTo>
                      <a:pt x="165" y="390"/>
                    </a:lnTo>
                    <a:lnTo>
                      <a:pt x="148" y="355"/>
                    </a:lnTo>
                    <a:lnTo>
                      <a:pt x="127" y="284"/>
                    </a:lnTo>
                    <a:lnTo>
                      <a:pt x="122" y="214"/>
                    </a:lnTo>
                    <a:lnTo>
                      <a:pt x="117" y="278"/>
                    </a:lnTo>
                    <a:lnTo>
                      <a:pt x="135" y="370"/>
                    </a:lnTo>
                    <a:lnTo>
                      <a:pt x="146" y="404"/>
                    </a:lnTo>
                    <a:lnTo>
                      <a:pt x="158" y="436"/>
                    </a:lnTo>
                    <a:lnTo>
                      <a:pt x="174" y="501"/>
                    </a:lnTo>
                    <a:lnTo>
                      <a:pt x="182" y="609"/>
                    </a:lnTo>
                    <a:lnTo>
                      <a:pt x="182" y="699"/>
                    </a:lnTo>
                    <a:lnTo>
                      <a:pt x="158" y="728"/>
                    </a:lnTo>
                    <a:lnTo>
                      <a:pt x="117" y="763"/>
                    </a:lnTo>
                    <a:lnTo>
                      <a:pt x="177" y="738"/>
                    </a:lnTo>
                    <a:lnTo>
                      <a:pt x="177" y="777"/>
                    </a:lnTo>
                    <a:lnTo>
                      <a:pt x="189" y="831"/>
                    </a:lnTo>
                    <a:lnTo>
                      <a:pt x="177" y="924"/>
                    </a:lnTo>
                    <a:lnTo>
                      <a:pt x="146" y="916"/>
                    </a:lnTo>
                    <a:lnTo>
                      <a:pt x="91" y="867"/>
                    </a:lnTo>
                    <a:lnTo>
                      <a:pt x="130" y="924"/>
                    </a:lnTo>
                    <a:lnTo>
                      <a:pt x="168" y="941"/>
                    </a:lnTo>
                    <a:lnTo>
                      <a:pt x="158" y="1007"/>
                    </a:lnTo>
                    <a:lnTo>
                      <a:pt x="132" y="1111"/>
                    </a:lnTo>
                    <a:lnTo>
                      <a:pt x="103" y="1121"/>
                    </a:lnTo>
                    <a:lnTo>
                      <a:pt x="57" y="1113"/>
                    </a:lnTo>
                    <a:lnTo>
                      <a:pt x="18" y="1098"/>
                    </a:lnTo>
                    <a:lnTo>
                      <a:pt x="31" y="1024"/>
                    </a:lnTo>
                    <a:lnTo>
                      <a:pt x="79" y="1028"/>
                    </a:lnTo>
                    <a:lnTo>
                      <a:pt x="130" y="1026"/>
                    </a:lnTo>
                    <a:lnTo>
                      <a:pt x="56" y="1014"/>
                    </a:lnTo>
                    <a:lnTo>
                      <a:pt x="31" y="997"/>
                    </a:lnTo>
                    <a:lnTo>
                      <a:pt x="0" y="889"/>
                    </a:lnTo>
                    <a:lnTo>
                      <a:pt x="5" y="804"/>
                    </a:lnTo>
                    <a:lnTo>
                      <a:pt x="10" y="753"/>
                    </a:lnTo>
                    <a:lnTo>
                      <a:pt x="8" y="704"/>
                    </a:lnTo>
                    <a:lnTo>
                      <a:pt x="8" y="607"/>
                    </a:lnTo>
                    <a:lnTo>
                      <a:pt x="13" y="570"/>
                    </a:lnTo>
                    <a:lnTo>
                      <a:pt x="36" y="634"/>
                    </a:lnTo>
                    <a:lnTo>
                      <a:pt x="48" y="684"/>
                    </a:lnTo>
                    <a:lnTo>
                      <a:pt x="67" y="704"/>
                    </a:lnTo>
                    <a:lnTo>
                      <a:pt x="89" y="719"/>
                    </a:lnTo>
                    <a:lnTo>
                      <a:pt x="65" y="675"/>
                    </a:lnTo>
                    <a:lnTo>
                      <a:pt x="46" y="617"/>
                    </a:lnTo>
                    <a:lnTo>
                      <a:pt x="29" y="558"/>
                    </a:lnTo>
                    <a:lnTo>
                      <a:pt x="26" y="519"/>
                    </a:lnTo>
                    <a:lnTo>
                      <a:pt x="36" y="463"/>
                    </a:lnTo>
                    <a:lnTo>
                      <a:pt x="53" y="400"/>
                    </a:lnTo>
                    <a:lnTo>
                      <a:pt x="72" y="451"/>
                    </a:lnTo>
                    <a:lnTo>
                      <a:pt x="103" y="497"/>
                    </a:lnTo>
                    <a:lnTo>
                      <a:pt x="130" y="509"/>
                    </a:lnTo>
                    <a:lnTo>
                      <a:pt x="89" y="446"/>
                    </a:lnTo>
                    <a:lnTo>
                      <a:pt x="69" y="407"/>
                    </a:lnTo>
                    <a:lnTo>
                      <a:pt x="60" y="363"/>
                    </a:lnTo>
                    <a:lnTo>
                      <a:pt x="65" y="287"/>
                    </a:lnTo>
                    <a:lnTo>
                      <a:pt x="74" y="192"/>
                    </a:lnTo>
                    <a:lnTo>
                      <a:pt x="87" y="131"/>
                    </a:lnTo>
                    <a:lnTo>
                      <a:pt x="105" y="94"/>
                    </a:lnTo>
                    <a:lnTo>
                      <a:pt x="132" y="39"/>
                    </a:lnTo>
                    <a:lnTo>
                      <a:pt x="173" y="17"/>
                    </a:lnTo>
                    <a:lnTo>
                      <a:pt x="232" y="0"/>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grpSp>
        <p:grpSp>
          <p:nvGrpSpPr>
            <p:cNvPr id="98344" name="Group 1058"/>
            <p:cNvGrpSpPr>
              <a:grpSpLocks/>
            </p:cNvGrpSpPr>
            <p:nvPr/>
          </p:nvGrpSpPr>
          <p:grpSpPr bwMode="auto">
            <a:xfrm>
              <a:off x="3515" y="1347"/>
              <a:ext cx="415" cy="680"/>
              <a:chOff x="3515" y="1347"/>
              <a:chExt cx="415" cy="680"/>
            </a:xfrm>
          </p:grpSpPr>
          <p:sp>
            <p:nvSpPr>
              <p:cNvPr id="98345" name="Freeform 1059"/>
              <p:cNvSpPr>
                <a:spLocks/>
              </p:cNvSpPr>
              <p:nvPr/>
            </p:nvSpPr>
            <p:spPr bwMode="auto">
              <a:xfrm>
                <a:off x="3568" y="1815"/>
                <a:ext cx="277" cy="212"/>
              </a:xfrm>
              <a:custGeom>
                <a:avLst/>
                <a:gdLst>
                  <a:gd name="T0" fmla="*/ 5 w 277"/>
                  <a:gd name="T1" fmla="*/ 74 h 212"/>
                  <a:gd name="T2" fmla="*/ 15 w 277"/>
                  <a:gd name="T3" fmla="*/ 150 h 212"/>
                  <a:gd name="T4" fmla="*/ 26 w 277"/>
                  <a:gd name="T5" fmla="*/ 169 h 212"/>
                  <a:gd name="T6" fmla="*/ 56 w 277"/>
                  <a:gd name="T7" fmla="*/ 189 h 212"/>
                  <a:gd name="T8" fmla="*/ 93 w 277"/>
                  <a:gd name="T9" fmla="*/ 205 h 212"/>
                  <a:gd name="T10" fmla="*/ 127 w 277"/>
                  <a:gd name="T11" fmla="*/ 211 h 212"/>
                  <a:gd name="T12" fmla="*/ 174 w 277"/>
                  <a:gd name="T13" fmla="*/ 195 h 212"/>
                  <a:gd name="T14" fmla="*/ 216 w 277"/>
                  <a:gd name="T15" fmla="*/ 172 h 212"/>
                  <a:gd name="T16" fmla="*/ 252 w 277"/>
                  <a:gd name="T17" fmla="*/ 146 h 212"/>
                  <a:gd name="T18" fmla="*/ 276 w 277"/>
                  <a:gd name="T19" fmla="*/ 113 h 212"/>
                  <a:gd name="T20" fmla="*/ 269 w 277"/>
                  <a:gd name="T21" fmla="*/ 98 h 212"/>
                  <a:gd name="T22" fmla="*/ 269 w 277"/>
                  <a:gd name="T23" fmla="*/ 5 h 212"/>
                  <a:gd name="T24" fmla="*/ 0 w 277"/>
                  <a:gd name="T25" fmla="*/ 0 h 212"/>
                  <a:gd name="T26" fmla="*/ 5 w 277"/>
                  <a:gd name="T27" fmla="*/ 74 h 2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77" h="212">
                    <a:moveTo>
                      <a:pt x="5" y="74"/>
                    </a:moveTo>
                    <a:lnTo>
                      <a:pt x="15" y="150"/>
                    </a:lnTo>
                    <a:lnTo>
                      <a:pt x="26" y="169"/>
                    </a:lnTo>
                    <a:lnTo>
                      <a:pt x="56" y="189"/>
                    </a:lnTo>
                    <a:lnTo>
                      <a:pt x="93" y="205"/>
                    </a:lnTo>
                    <a:lnTo>
                      <a:pt x="127" y="211"/>
                    </a:lnTo>
                    <a:lnTo>
                      <a:pt x="174" y="195"/>
                    </a:lnTo>
                    <a:lnTo>
                      <a:pt x="216" y="172"/>
                    </a:lnTo>
                    <a:lnTo>
                      <a:pt x="252" y="146"/>
                    </a:lnTo>
                    <a:lnTo>
                      <a:pt x="276" y="113"/>
                    </a:lnTo>
                    <a:lnTo>
                      <a:pt x="269" y="98"/>
                    </a:lnTo>
                    <a:lnTo>
                      <a:pt x="269" y="5"/>
                    </a:lnTo>
                    <a:lnTo>
                      <a:pt x="0" y="0"/>
                    </a:lnTo>
                    <a:lnTo>
                      <a:pt x="5" y="74"/>
                    </a:lnTo>
                  </a:path>
                </a:pathLst>
              </a:custGeom>
              <a:solidFill>
                <a:srgbClr val="FFC080"/>
              </a:solidFill>
              <a:ln w="12700" cap="rnd" cmpd="sng">
                <a:solidFill>
                  <a:srgbClr val="712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46" name="Freeform 1060"/>
              <p:cNvSpPr>
                <a:spLocks/>
              </p:cNvSpPr>
              <p:nvPr/>
            </p:nvSpPr>
            <p:spPr bwMode="auto">
              <a:xfrm>
                <a:off x="3515" y="1364"/>
                <a:ext cx="411" cy="606"/>
              </a:xfrm>
              <a:custGeom>
                <a:avLst/>
                <a:gdLst>
                  <a:gd name="T0" fmla="*/ 87 w 411"/>
                  <a:gd name="T1" fmla="*/ 534 h 606"/>
                  <a:gd name="T2" fmla="*/ 110 w 411"/>
                  <a:gd name="T3" fmla="*/ 557 h 606"/>
                  <a:gd name="T4" fmla="*/ 151 w 411"/>
                  <a:gd name="T5" fmla="*/ 593 h 606"/>
                  <a:gd name="T6" fmla="*/ 179 w 411"/>
                  <a:gd name="T7" fmla="*/ 605 h 606"/>
                  <a:gd name="T8" fmla="*/ 204 w 411"/>
                  <a:gd name="T9" fmla="*/ 605 h 606"/>
                  <a:gd name="T10" fmla="*/ 228 w 411"/>
                  <a:gd name="T11" fmla="*/ 603 h 606"/>
                  <a:gd name="T12" fmla="*/ 250 w 411"/>
                  <a:gd name="T13" fmla="*/ 596 h 606"/>
                  <a:gd name="T14" fmla="*/ 274 w 411"/>
                  <a:gd name="T15" fmla="*/ 577 h 606"/>
                  <a:gd name="T16" fmla="*/ 322 w 411"/>
                  <a:gd name="T17" fmla="*/ 530 h 606"/>
                  <a:gd name="T18" fmla="*/ 343 w 411"/>
                  <a:gd name="T19" fmla="*/ 484 h 606"/>
                  <a:gd name="T20" fmla="*/ 355 w 411"/>
                  <a:gd name="T21" fmla="*/ 442 h 606"/>
                  <a:gd name="T22" fmla="*/ 367 w 411"/>
                  <a:gd name="T23" fmla="*/ 402 h 606"/>
                  <a:gd name="T24" fmla="*/ 386 w 411"/>
                  <a:gd name="T25" fmla="*/ 383 h 606"/>
                  <a:gd name="T26" fmla="*/ 399 w 411"/>
                  <a:gd name="T27" fmla="*/ 342 h 606"/>
                  <a:gd name="T28" fmla="*/ 404 w 411"/>
                  <a:gd name="T29" fmla="*/ 307 h 606"/>
                  <a:gd name="T30" fmla="*/ 401 w 411"/>
                  <a:gd name="T31" fmla="*/ 275 h 606"/>
                  <a:gd name="T32" fmla="*/ 396 w 411"/>
                  <a:gd name="T33" fmla="*/ 260 h 606"/>
                  <a:gd name="T34" fmla="*/ 407 w 411"/>
                  <a:gd name="T35" fmla="*/ 218 h 606"/>
                  <a:gd name="T36" fmla="*/ 410 w 411"/>
                  <a:gd name="T37" fmla="*/ 139 h 606"/>
                  <a:gd name="T38" fmla="*/ 396 w 411"/>
                  <a:gd name="T39" fmla="*/ 97 h 606"/>
                  <a:gd name="T40" fmla="*/ 376 w 411"/>
                  <a:gd name="T41" fmla="*/ 54 h 606"/>
                  <a:gd name="T42" fmla="*/ 349 w 411"/>
                  <a:gd name="T43" fmla="*/ 34 h 606"/>
                  <a:gd name="T44" fmla="*/ 310 w 411"/>
                  <a:gd name="T45" fmla="*/ 19 h 606"/>
                  <a:gd name="T46" fmla="*/ 273 w 411"/>
                  <a:gd name="T47" fmla="*/ 5 h 606"/>
                  <a:gd name="T48" fmla="*/ 234 w 411"/>
                  <a:gd name="T49" fmla="*/ 0 h 606"/>
                  <a:gd name="T50" fmla="*/ 185 w 411"/>
                  <a:gd name="T51" fmla="*/ 0 h 606"/>
                  <a:gd name="T52" fmla="*/ 140 w 411"/>
                  <a:gd name="T53" fmla="*/ 7 h 606"/>
                  <a:gd name="T54" fmla="*/ 103 w 411"/>
                  <a:gd name="T55" fmla="*/ 20 h 606"/>
                  <a:gd name="T56" fmla="*/ 58 w 411"/>
                  <a:gd name="T57" fmla="*/ 42 h 606"/>
                  <a:gd name="T58" fmla="*/ 26 w 411"/>
                  <a:gd name="T59" fmla="*/ 108 h 606"/>
                  <a:gd name="T60" fmla="*/ 20 w 411"/>
                  <a:gd name="T61" fmla="*/ 191 h 606"/>
                  <a:gd name="T62" fmla="*/ 23 w 411"/>
                  <a:gd name="T63" fmla="*/ 260 h 606"/>
                  <a:gd name="T64" fmla="*/ 2 w 411"/>
                  <a:gd name="T65" fmla="*/ 275 h 606"/>
                  <a:gd name="T66" fmla="*/ 0 w 411"/>
                  <a:gd name="T67" fmla="*/ 320 h 606"/>
                  <a:gd name="T68" fmla="*/ 10 w 411"/>
                  <a:gd name="T69" fmla="*/ 361 h 606"/>
                  <a:gd name="T70" fmla="*/ 29 w 411"/>
                  <a:gd name="T71" fmla="*/ 371 h 606"/>
                  <a:gd name="T72" fmla="*/ 32 w 411"/>
                  <a:gd name="T73" fmla="*/ 403 h 606"/>
                  <a:gd name="T74" fmla="*/ 36 w 411"/>
                  <a:gd name="T75" fmla="*/ 447 h 606"/>
                  <a:gd name="T76" fmla="*/ 51 w 411"/>
                  <a:gd name="T77" fmla="*/ 474 h 606"/>
                  <a:gd name="T78" fmla="*/ 87 w 411"/>
                  <a:gd name="T79" fmla="*/ 534 h 60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411" h="606">
                    <a:moveTo>
                      <a:pt x="87" y="534"/>
                    </a:moveTo>
                    <a:lnTo>
                      <a:pt x="110" y="557"/>
                    </a:lnTo>
                    <a:lnTo>
                      <a:pt x="151" y="593"/>
                    </a:lnTo>
                    <a:lnTo>
                      <a:pt x="179" y="605"/>
                    </a:lnTo>
                    <a:lnTo>
                      <a:pt x="204" y="605"/>
                    </a:lnTo>
                    <a:lnTo>
                      <a:pt x="228" y="603"/>
                    </a:lnTo>
                    <a:lnTo>
                      <a:pt x="250" y="596"/>
                    </a:lnTo>
                    <a:lnTo>
                      <a:pt x="274" y="577"/>
                    </a:lnTo>
                    <a:lnTo>
                      <a:pt x="322" y="530"/>
                    </a:lnTo>
                    <a:lnTo>
                      <a:pt x="343" y="484"/>
                    </a:lnTo>
                    <a:lnTo>
                      <a:pt x="355" y="442"/>
                    </a:lnTo>
                    <a:lnTo>
                      <a:pt x="367" y="402"/>
                    </a:lnTo>
                    <a:lnTo>
                      <a:pt x="386" y="383"/>
                    </a:lnTo>
                    <a:lnTo>
                      <a:pt x="399" y="342"/>
                    </a:lnTo>
                    <a:lnTo>
                      <a:pt x="404" y="307"/>
                    </a:lnTo>
                    <a:lnTo>
                      <a:pt x="401" y="275"/>
                    </a:lnTo>
                    <a:lnTo>
                      <a:pt x="396" y="260"/>
                    </a:lnTo>
                    <a:lnTo>
                      <a:pt x="407" y="218"/>
                    </a:lnTo>
                    <a:lnTo>
                      <a:pt x="410" y="139"/>
                    </a:lnTo>
                    <a:lnTo>
                      <a:pt x="396" y="97"/>
                    </a:lnTo>
                    <a:lnTo>
                      <a:pt x="376" y="54"/>
                    </a:lnTo>
                    <a:lnTo>
                      <a:pt x="349" y="34"/>
                    </a:lnTo>
                    <a:lnTo>
                      <a:pt x="310" y="19"/>
                    </a:lnTo>
                    <a:lnTo>
                      <a:pt x="273" y="5"/>
                    </a:lnTo>
                    <a:lnTo>
                      <a:pt x="234" y="0"/>
                    </a:lnTo>
                    <a:lnTo>
                      <a:pt x="185" y="0"/>
                    </a:lnTo>
                    <a:lnTo>
                      <a:pt x="140" y="7"/>
                    </a:lnTo>
                    <a:lnTo>
                      <a:pt x="103" y="20"/>
                    </a:lnTo>
                    <a:lnTo>
                      <a:pt x="58" y="42"/>
                    </a:lnTo>
                    <a:lnTo>
                      <a:pt x="26" y="108"/>
                    </a:lnTo>
                    <a:lnTo>
                      <a:pt x="20" y="191"/>
                    </a:lnTo>
                    <a:lnTo>
                      <a:pt x="23" y="260"/>
                    </a:lnTo>
                    <a:lnTo>
                      <a:pt x="2" y="275"/>
                    </a:lnTo>
                    <a:lnTo>
                      <a:pt x="0" y="320"/>
                    </a:lnTo>
                    <a:lnTo>
                      <a:pt x="10" y="361"/>
                    </a:lnTo>
                    <a:lnTo>
                      <a:pt x="29" y="371"/>
                    </a:lnTo>
                    <a:lnTo>
                      <a:pt x="32" y="403"/>
                    </a:lnTo>
                    <a:lnTo>
                      <a:pt x="36" y="447"/>
                    </a:lnTo>
                    <a:lnTo>
                      <a:pt x="51" y="474"/>
                    </a:lnTo>
                    <a:lnTo>
                      <a:pt x="87" y="534"/>
                    </a:lnTo>
                  </a:path>
                </a:pathLst>
              </a:custGeom>
              <a:solidFill>
                <a:srgbClr val="FFC080"/>
              </a:solidFill>
              <a:ln w="12700" cap="rnd" cmpd="sng">
                <a:solidFill>
                  <a:srgbClr val="712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47" name="Freeform 1061"/>
              <p:cNvSpPr>
                <a:spLocks/>
              </p:cNvSpPr>
              <p:nvPr/>
            </p:nvSpPr>
            <p:spPr bwMode="auto">
              <a:xfrm>
                <a:off x="3527" y="1655"/>
                <a:ext cx="23" cy="62"/>
              </a:xfrm>
              <a:custGeom>
                <a:avLst/>
                <a:gdLst>
                  <a:gd name="T0" fmla="*/ 0 w 23"/>
                  <a:gd name="T1" fmla="*/ 0 h 62"/>
                  <a:gd name="T2" fmla="*/ 13 w 23"/>
                  <a:gd name="T3" fmla="*/ 11 h 62"/>
                  <a:gd name="T4" fmla="*/ 13 w 23"/>
                  <a:gd name="T5" fmla="*/ 21 h 62"/>
                  <a:gd name="T6" fmla="*/ 8 w 23"/>
                  <a:gd name="T7" fmla="*/ 27 h 62"/>
                  <a:gd name="T8" fmla="*/ 12 w 23"/>
                  <a:gd name="T9" fmla="*/ 49 h 62"/>
                  <a:gd name="T10" fmla="*/ 22 w 23"/>
                  <a:gd name="T11" fmla="*/ 61 h 62"/>
                  <a:gd name="T12" fmla="*/ 8 w 23"/>
                  <a:gd name="T13" fmla="*/ 56 h 62"/>
                  <a:gd name="T14" fmla="*/ 1 w 23"/>
                  <a:gd name="T15" fmla="*/ 38 h 62"/>
                  <a:gd name="T16" fmla="*/ 0 w 23"/>
                  <a:gd name="T17" fmla="*/ 0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 h="62">
                    <a:moveTo>
                      <a:pt x="0" y="0"/>
                    </a:moveTo>
                    <a:lnTo>
                      <a:pt x="13" y="11"/>
                    </a:lnTo>
                    <a:lnTo>
                      <a:pt x="13" y="21"/>
                    </a:lnTo>
                    <a:lnTo>
                      <a:pt x="8" y="27"/>
                    </a:lnTo>
                    <a:lnTo>
                      <a:pt x="12" y="49"/>
                    </a:lnTo>
                    <a:lnTo>
                      <a:pt x="22" y="61"/>
                    </a:lnTo>
                    <a:lnTo>
                      <a:pt x="8" y="56"/>
                    </a:lnTo>
                    <a:lnTo>
                      <a:pt x="1" y="38"/>
                    </a:lnTo>
                    <a:lnTo>
                      <a:pt x="0"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48" name="Freeform 1062"/>
              <p:cNvSpPr>
                <a:spLocks/>
              </p:cNvSpPr>
              <p:nvPr/>
            </p:nvSpPr>
            <p:spPr bwMode="auto">
              <a:xfrm>
                <a:off x="3883" y="1665"/>
                <a:ext cx="19" cy="71"/>
              </a:xfrm>
              <a:custGeom>
                <a:avLst/>
                <a:gdLst>
                  <a:gd name="T0" fmla="*/ 18 w 19"/>
                  <a:gd name="T1" fmla="*/ 0 h 71"/>
                  <a:gd name="T2" fmla="*/ 9 w 19"/>
                  <a:gd name="T3" fmla="*/ 11 h 71"/>
                  <a:gd name="T4" fmla="*/ 11 w 19"/>
                  <a:gd name="T5" fmla="*/ 27 h 71"/>
                  <a:gd name="T6" fmla="*/ 13 w 19"/>
                  <a:gd name="T7" fmla="*/ 41 h 71"/>
                  <a:gd name="T8" fmla="*/ 6 w 19"/>
                  <a:gd name="T9" fmla="*/ 61 h 71"/>
                  <a:gd name="T10" fmla="*/ 0 w 19"/>
                  <a:gd name="T11" fmla="*/ 70 h 71"/>
                  <a:gd name="T12" fmla="*/ 9 w 19"/>
                  <a:gd name="T13" fmla="*/ 64 h 71"/>
                  <a:gd name="T14" fmla="*/ 16 w 19"/>
                  <a:gd name="T15" fmla="*/ 39 h 71"/>
                  <a:gd name="T16" fmla="*/ 14 w 19"/>
                  <a:gd name="T17" fmla="*/ 18 h 71"/>
                  <a:gd name="T18" fmla="*/ 18 w 19"/>
                  <a:gd name="T19" fmla="*/ 0 h 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 h="71">
                    <a:moveTo>
                      <a:pt x="18" y="0"/>
                    </a:moveTo>
                    <a:lnTo>
                      <a:pt x="9" y="11"/>
                    </a:lnTo>
                    <a:lnTo>
                      <a:pt x="11" y="27"/>
                    </a:lnTo>
                    <a:lnTo>
                      <a:pt x="13" y="41"/>
                    </a:lnTo>
                    <a:lnTo>
                      <a:pt x="6" y="61"/>
                    </a:lnTo>
                    <a:lnTo>
                      <a:pt x="0" y="70"/>
                    </a:lnTo>
                    <a:lnTo>
                      <a:pt x="9" y="64"/>
                    </a:lnTo>
                    <a:lnTo>
                      <a:pt x="16" y="39"/>
                    </a:lnTo>
                    <a:lnTo>
                      <a:pt x="14" y="18"/>
                    </a:lnTo>
                    <a:lnTo>
                      <a:pt x="18"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49" name="Freeform 1063"/>
              <p:cNvSpPr>
                <a:spLocks/>
              </p:cNvSpPr>
              <p:nvPr/>
            </p:nvSpPr>
            <p:spPr bwMode="auto">
              <a:xfrm>
                <a:off x="3601" y="1645"/>
                <a:ext cx="80" cy="32"/>
              </a:xfrm>
              <a:custGeom>
                <a:avLst/>
                <a:gdLst>
                  <a:gd name="T0" fmla="*/ 7 w 80"/>
                  <a:gd name="T1" fmla="*/ 3 h 32"/>
                  <a:gd name="T2" fmla="*/ 32 w 80"/>
                  <a:gd name="T3" fmla="*/ 0 h 32"/>
                  <a:gd name="T4" fmla="*/ 57 w 80"/>
                  <a:gd name="T5" fmla="*/ 7 h 32"/>
                  <a:gd name="T6" fmla="*/ 79 w 80"/>
                  <a:gd name="T7" fmla="*/ 13 h 32"/>
                  <a:gd name="T8" fmla="*/ 66 w 80"/>
                  <a:gd name="T9" fmla="*/ 18 h 32"/>
                  <a:gd name="T10" fmla="*/ 61 w 80"/>
                  <a:gd name="T11" fmla="*/ 27 h 32"/>
                  <a:gd name="T12" fmla="*/ 46 w 80"/>
                  <a:gd name="T13" fmla="*/ 31 h 32"/>
                  <a:gd name="T14" fmla="*/ 25 w 80"/>
                  <a:gd name="T15" fmla="*/ 29 h 32"/>
                  <a:gd name="T16" fmla="*/ 16 w 80"/>
                  <a:gd name="T17" fmla="*/ 18 h 32"/>
                  <a:gd name="T18" fmla="*/ 0 w 80"/>
                  <a:gd name="T19" fmla="*/ 13 h 32"/>
                  <a:gd name="T20" fmla="*/ 7 w 80"/>
                  <a:gd name="T21" fmla="*/ 3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 h="32">
                    <a:moveTo>
                      <a:pt x="7" y="3"/>
                    </a:moveTo>
                    <a:lnTo>
                      <a:pt x="32" y="0"/>
                    </a:lnTo>
                    <a:lnTo>
                      <a:pt x="57" y="7"/>
                    </a:lnTo>
                    <a:lnTo>
                      <a:pt x="79" y="13"/>
                    </a:lnTo>
                    <a:lnTo>
                      <a:pt x="66" y="18"/>
                    </a:lnTo>
                    <a:lnTo>
                      <a:pt x="61" y="27"/>
                    </a:lnTo>
                    <a:lnTo>
                      <a:pt x="46" y="31"/>
                    </a:lnTo>
                    <a:lnTo>
                      <a:pt x="25" y="29"/>
                    </a:lnTo>
                    <a:lnTo>
                      <a:pt x="16" y="18"/>
                    </a:lnTo>
                    <a:lnTo>
                      <a:pt x="0" y="13"/>
                    </a:lnTo>
                    <a:lnTo>
                      <a:pt x="7" y="3"/>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50" name="Freeform 1064"/>
              <p:cNvSpPr>
                <a:spLocks/>
              </p:cNvSpPr>
              <p:nvPr/>
            </p:nvSpPr>
            <p:spPr bwMode="auto">
              <a:xfrm>
                <a:off x="3766" y="1656"/>
                <a:ext cx="78" cy="49"/>
              </a:xfrm>
              <a:custGeom>
                <a:avLst/>
                <a:gdLst>
                  <a:gd name="T0" fmla="*/ 0 w 78"/>
                  <a:gd name="T1" fmla="*/ 11 h 49"/>
                  <a:gd name="T2" fmla="*/ 12 w 78"/>
                  <a:gd name="T3" fmla="*/ 2 h 49"/>
                  <a:gd name="T4" fmla="*/ 38 w 78"/>
                  <a:gd name="T5" fmla="*/ 0 h 49"/>
                  <a:gd name="T6" fmla="*/ 59 w 78"/>
                  <a:gd name="T7" fmla="*/ 3 h 49"/>
                  <a:gd name="T8" fmla="*/ 77 w 78"/>
                  <a:gd name="T9" fmla="*/ 13 h 49"/>
                  <a:gd name="T10" fmla="*/ 62 w 78"/>
                  <a:gd name="T11" fmla="*/ 13 h 49"/>
                  <a:gd name="T12" fmla="*/ 58 w 78"/>
                  <a:gd name="T13" fmla="*/ 27 h 49"/>
                  <a:gd name="T14" fmla="*/ 43 w 78"/>
                  <a:gd name="T15" fmla="*/ 33 h 49"/>
                  <a:gd name="T16" fmla="*/ 9 w 78"/>
                  <a:gd name="T17" fmla="*/ 25 h 49"/>
                  <a:gd name="T18" fmla="*/ 7 w 78"/>
                  <a:gd name="T19" fmla="*/ 35 h 49"/>
                  <a:gd name="T20" fmla="*/ 14 w 78"/>
                  <a:gd name="T21" fmla="*/ 48 h 49"/>
                  <a:gd name="T22" fmla="*/ 0 w 78"/>
                  <a:gd name="T23" fmla="*/ 31 h 49"/>
                  <a:gd name="T24" fmla="*/ 0 w 78"/>
                  <a:gd name="T25" fmla="*/ 22 h 49"/>
                  <a:gd name="T26" fmla="*/ 0 w 78"/>
                  <a:gd name="T27" fmla="*/ 11 h 4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8" h="49">
                    <a:moveTo>
                      <a:pt x="0" y="11"/>
                    </a:moveTo>
                    <a:lnTo>
                      <a:pt x="12" y="2"/>
                    </a:lnTo>
                    <a:lnTo>
                      <a:pt x="38" y="0"/>
                    </a:lnTo>
                    <a:lnTo>
                      <a:pt x="59" y="3"/>
                    </a:lnTo>
                    <a:lnTo>
                      <a:pt x="77" y="13"/>
                    </a:lnTo>
                    <a:lnTo>
                      <a:pt x="62" y="13"/>
                    </a:lnTo>
                    <a:lnTo>
                      <a:pt x="58" y="27"/>
                    </a:lnTo>
                    <a:lnTo>
                      <a:pt x="43" y="33"/>
                    </a:lnTo>
                    <a:lnTo>
                      <a:pt x="9" y="25"/>
                    </a:lnTo>
                    <a:lnTo>
                      <a:pt x="7" y="35"/>
                    </a:lnTo>
                    <a:lnTo>
                      <a:pt x="14" y="48"/>
                    </a:lnTo>
                    <a:lnTo>
                      <a:pt x="0" y="31"/>
                    </a:lnTo>
                    <a:lnTo>
                      <a:pt x="0" y="22"/>
                    </a:lnTo>
                    <a:lnTo>
                      <a:pt x="0" y="11"/>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51" name="Freeform 1065"/>
              <p:cNvSpPr>
                <a:spLocks/>
              </p:cNvSpPr>
              <p:nvPr/>
            </p:nvSpPr>
            <p:spPr bwMode="auto">
              <a:xfrm>
                <a:off x="3669" y="1769"/>
                <a:ext cx="94" cy="49"/>
              </a:xfrm>
              <a:custGeom>
                <a:avLst/>
                <a:gdLst>
                  <a:gd name="T0" fmla="*/ 58 w 94"/>
                  <a:gd name="T1" fmla="*/ 38 h 49"/>
                  <a:gd name="T2" fmla="*/ 42 w 94"/>
                  <a:gd name="T3" fmla="*/ 37 h 49"/>
                  <a:gd name="T4" fmla="*/ 26 w 94"/>
                  <a:gd name="T5" fmla="*/ 31 h 49"/>
                  <a:gd name="T6" fmla="*/ 19 w 94"/>
                  <a:gd name="T7" fmla="*/ 22 h 49"/>
                  <a:gd name="T8" fmla="*/ 9 w 94"/>
                  <a:gd name="T9" fmla="*/ 17 h 49"/>
                  <a:gd name="T10" fmla="*/ 6 w 94"/>
                  <a:gd name="T11" fmla="*/ 9 h 49"/>
                  <a:gd name="T12" fmla="*/ 9 w 94"/>
                  <a:gd name="T13" fmla="*/ 0 h 49"/>
                  <a:gd name="T14" fmla="*/ 0 w 94"/>
                  <a:gd name="T15" fmla="*/ 6 h 49"/>
                  <a:gd name="T16" fmla="*/ 1 w 94"/>
                  <a:gd name="T17" fmla="*/ 20 h 49"/>
                  <a:gd name="T18" fmla="*/ 8 w 94"/>
                  <a:gd name="T19" fmla="*/ 24 h 49"/>
                  <a:gd name="T20" fmla="*/ 16 w 94"/>
                  <a:gd name="T21" fmla="*/ 31 h 49"/>
                  <a:gd name="T22" fmla="*/ 28 w 94"/>
                  <a:gd name="T23" fmla="*/ 43 h 49"/>
                  <a:gd name="T24" fmla="*/ 44 w 94"/>
                  <a:gd name="T25" fmla="*/ 48 h 49"/>
                  <a:gd name="T26" fmla="*/ 61 w 94"/>
                  <a:gd name="T27" fmla="*/ 48 h 49"/>
                  <a:gd name="T28" fmla="*/ 74 w 94"/>
                  <a:gd name="T29" fmla="*/ 42 h 49"/>
                  <a:gd name="T30" fmla="*/ 85 w 94"/>
                  <a:gd name="T31" fmla="*/ 31 h 49"/>
                  <a:gd name="T32" fmla="*/ 92 w 94"/>
                  <a:gd name="T33" fmla="*/ 22 h 49"/>
                  <a:gd name="T34" fmla="*/ 93 w 94"/>
                  <a:gd name="T35" fmla="*/ 12 h 49"/>
                  <a:gd name="T36" fmla="*/ 86 w 94"/>
                  <a:gd name="T37" fmla="*/ 4 h 49"/>
                  <a:gd name="T38" fmla="*/ 83 w 94"/>
                  <a:gd name="T39" fmla="*/ 26 h 49"/>
                  <a:gd name="T40" fmla="*/ 76 w 94"/>
                  <a:gd name="T41" fmla="*/ 33 h 49"/>
                  <a:gd name="T42" fmla="*/ 58 w 94"/>
                  <a:gd name="T43" fmla="*/ 38 h 4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 h="49">
                    <a:moveTo>
                      <a:pt x="58" y="38"/>
                    </a:moveTo>
                    <a:lnTo>
                      <a:pt x="42" y="37"/>
                    </a:lnTo>
                    <a:lnTo>
                      <a:pt x="26" y="31"/>
                    </a:lnTo>
                    <a:lnTo>
                      <a:pt x="19" y="22"/>
                    </a:lnTo>
                    <a:lnTo>
                      <a:pt x="9" y="17"/>
                    </a:lnTo>
                    <a:lnTo>
                      <a:pt x="6" y="9"/>
                    </a:lnTo>
                    <a:lnTo>
                      <a:pt x="9" y="0"/>
                    </a:lnTo>
                    <a:lnTo>
                      <a:pt x="0" y="6"/>
                    </a:lnTo>
                    <a:lnTo>
                      <a:pt x="1" y="20"/>
                    </a:lnTo>
                    <a:lnTo>
                      <a:pt x="8" y="24"/>
                    </a:lnTo>
                    <a:lnTo>
                      <a:pt x="16" y="31"/>
                    </a:lnTo>
                    <a:lnTo>
                      <a:pt x="28" y="43"/>
                    </a:lnTo>
                    <a:lnTo>
                      <a:pt x="44" y="48"/>
                    </a:lnTo>
                    <a:lnTo>
                      <a:pt x="61" y="48"/>
                    </a:lnTo>
                    <a:lnTo>
                      <a:pt x="74" y="42"/>
                    </a:lnTo>
                    <a:lnTo>
                      <a:pt x="85" y="31"/>
                    </a:lnTo>
                    <a:lnTo>
                      <a:pt x="92" y="22"/>
                    </a:lnTo>
                    <a:lnTo>
                      <a:pt x="93" y="12"/>
                    </a:lnTo>
                    <a:lnTo>
                      <a:pt x="86" y="4"/>
                    </a:lnTo>
                    <a:lnTo>
                      <a:pt x="83" y="26"/>
                    </a:lnTo>
                    <a:lnTo>
                      <a:pt x="76" y="33"/>
                    </a:lnTo>
                    <a:lnTo>
                      <a:pt x="58" y="38"/>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52" name="Freeform 1066"/>
              <p:cNvSpPr>
                <a:spLocks/>
              </p:cNvSpPr>
              <p:nvPr/>
            </p:nvSpPr>
            <p:spPr bwMode="auto">
              <a:xfrm>
                <a:off x="3629" y="1770"/>
                <a:ext cx="27" cy="71"/>
              </a:xfrm>
              <a:custGeom>
                <a:avLst/>
                <a:gdLst>
                  <a:gd name="T0" fmla="*/ 26 w 27"/>
                  <a:gd name="T1" fmla="*/ 0 h 71"/>
                  <a:gd name="T2" fmla="*/ 12 w 27"/>
                  <a:gd name="T3" fmla="*/ 11 h 71"/>
                  <a:gd name="T4" fmla="*/ 7 w 27"/>
                  <a:gd name="T5" fmla="*/ 26 h 71"/>
                  <a:gd name="T6" fmla="*/ 3 w 27"/>
                  <a:gd name="T7" fmla="*/ 48 h 71"/>
                  <a:gd name="T8" fmla="*/ 0 w 27"/>
                  <a:gd name="T9" fmla="*/ 70 h 71"/>
                  <a:gd name="T10" fmla="*/ 0 w 27"/>
                  <a:gd name="T11" fmla="*/ 44 h 71"/>
                  <a:gd name="T12" fmla="*/ 3 w 27"/>
                  <a:gd name="T13" fmla="*/ 18 h 71"/>
                  <a:gd name="T14" fmla="*/ 8 w 27"/>
                  <a:gd name="T15" fmla="*/ 9 h 71"/>
                  <a:gd name="T16" fmla="*/ 26 w 27"/>
                  <a:gd name="T17" fmla="*/ 0 h 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 h="71">
                    <a:moveTo>
                      <a:pt x="26" y="0"/>
                    </a:moveTo>
                    <a:lnTo>
                      <a:pt x="12" y="11"/>
                    </a:lnTo>
                    <a:lnTo>
                      <a:pt x="7" y="26"/>
                    </a:lnTo>
                    <a:lnTo>
                      <a:pt x="3" y="48"/>
                    </a:lnTo>
                    <a:lnTo>
                      <a:pt x="0" y="70"/>
                    </a:lnTo>
                    <a:lnTo>
                      <a:pt x="0" y="44"/>
                    </a:lnTo>
                    <a:lnTo>
                      <a:pt x="3" y="18"/>
                    </a:lnTo>
                    <a:lnTo>
                      <a:pt x="8" y="9"/>
                    </a:lnTo>
                    <a:lnTo>
                      <a:pt x="26"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53" name="Freeform 1067"/>
              <p:cNvSpPr>
                <a:spLocks/>
              </p:cNvSpPr>
              <p:nvPr/>
            </p:nvSpPr>
            <p:spPr bwMode="auto">
              <a:xfrm>
                <a:off x="3779" y="1780"/>
                <a:ext cx="16" cy="63"/>
              </a:xfrm>
              <a:custGeom>
                <a:avLst/>
                <a:gdLst>
                  <a:gd name="T0" fmla="*/ 0 w 16"/>
                  <a:gd name="T1" fmla="*/ 0 h 63"/>
                  <a:gd name="T2" fmla="*/ 5 w 16"/>
                  <a:gd name="T3" fmla="*/ 13 h 63"/>
                  <a:gd name="T4" fmla="*/ 9 w 16"/>
                  <a:gd name="T5" fmla="*/ 34 h 63"/>
                  <a:gd name="T6" fmla="*/ 9 w 16"/>
                  <a:gd name="T7" fmla="*/ 47 h 63"/>
                  <a:gd name="T8" fmla="*/ 6 w 16"/>
                  <a:gd name="T9" fmla="*/ 62 h 63"/>
                  <a:gd name="T10" fmla="*/ 15 w 16"/>
                  <a:gd name="T11" fmla="*/ 35 h 63"/>
                  <a:gd name="T12" fmla="*/ 14 w 16"/>
                  <a:gd name="T13" fmla="*/ 14 h 63"/>
                  <a:gd name="T14" fmla="*/ 0 w 16"/>
                  <a:gd name="T15" fmla="*/ 0 h 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 h="63">
                    <a:moveTo>
                      <a:pt x="0" y="0"/>
                    </a:moveTo>
                    <a:lnTo>
                      <a:pt x="5" y="13"/>
                    </a:lnTo>
                    <a:lnTo>
                      <a:pt x="9" y="34"/>
                    </a:lnTo>
                    <a:lnTo>
                      <a:pt x="9" y="47"/>
                    </a:lnTo>
                    <a:lnTo>
                      <a:pt x="6" y="62"/>
                    </a:lnTo>
                    <a:lnTo>
                      <a:pt x="15" y="35"/>
                    </a:lnTo>
                    <a:lnTo>
                      <a:pt x="14" y="14"/>
                    </a:lnTo>
                    <a:lnTo>
                      <a:pt x="0"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54" name="Freeform 1068"/>
              <p:cNvSpPr>
                <a:spLocks/>
              </p:cNvSpPr>
              <p:nvPr/>
            </p:nvSpPr>
            <p:spPr bwMode="auto">
              <a:xfrm>
                <a:off x="3650" y="1847"/>
                <a:ext cx="131" cy="29"/>
              </a:xfrm>
              <a:custGeom>
                <a:avLst/>
                <a:gdLst>
                  <a:gd name="T0" fmla="*/ 0 w 131"/>
                  <a:gd name="T1" fmla="*/ 0 h 29"/>
                  <a:gd name="T2" fmla="*/ 19 w 131"/>
                  <a:gd name="T3" fmla="*/ 12 h 29"/>
                  <a:gd name="T4" fmla="*/ 44 w 131"/>
                  <a:gd name="T5" fmla="*/ 18 h 29"/>
                  <a:gd name="T6" fmla="*/ 76 w 131"/>
                  <a:gd name="T7" fmla="*/ 20 h 29"/>
                  <a:gd name="T8" fmla="*/ 100 w 131"/>
                  <a:gd name="T9" fmla="*/ 16 h 29"/>
                  <a:gd name="T10" fmla="*/ 126 w 131"/>
                  <a:gd name="T11" fmla="*/ 7 h 29"/>
                  <a:gd name="T12" fmla="*/ 130 w 131"/>
                  <a:gd name="T13" fmla="*/ 17 h 29"/>
                  <a:gd name="T14" fmla="*/ 120 w 131"/>
                  <a:gd name="T15" fmla="*/ 13 h 29"/>
                  <a:gd name="T16" fmla="*/ 98 w 131"/>
                  <a:gd name="T17" fmla="*/ 24 h 29"/>
                  <a:gd name="T18" fmla="*/ 73 w 131"/>
                  <a:gd name="T19" fmla="*/ 28 h 29"/>
                  <a:gd name="T20" fmla="*/ 52 w 131"/>
                  <a:gd name="T21" fmla="*/ 26 h 29"/>
                  <a:gd name="T22" fmla="*/ 29 w 131"/>
                  <a:gd name="T23" fmla="*/ 21 h 29"/>
                  <a:gd name="T24" fmla="*/ 13 w 131"/>
                  <a:gd name="T25" fmla="*/ 13 h 29"/>
                  <a:gd name="T26" fmla="*/ 3 w 131"/>
                  <a:gd name="T27" fmla="*/ 16 h 29"/>
                  <a:gd name="T28" fmla="*/ 0 w 131"/>
                  <a:gd name="T29" fmla="*/ 0 h 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1" h="29">
                    <a:moveTo>
                      <a:pt x="0" y="0"/>
                    </a:moveTo>
                    <a:lnTo>
                      <a:pt x="19" y="12"/>
                    </a:lnTo>
                    <a:lnTo>
                      <a:pt x="44" y="18"/>
                    </a:lnTo>
                    <a:lnTo>
                      <a:pt x="76" y="20"/>
                    </a:lnTo>
                    <a:lnTo>
                      <a:pt x="100" y="16"/>
                    </a:lnTo>
                    <a:lnTo>
                      <a:pt x="126" y="7"/>
                    </a:lnTo>
                    <a:lnTo>
                      <a:pt x="130" y="17"/>
                    </a:lnTo>
                    <a:lnTo>
                      <a:pt x="120" y="13"/>
                    </a:lnTo>
                    <a:lnTo>
                      <a:pt x="98" y="24"/>
                    </a:lnTo>
                    <a:lnTo>
                      <a:pt x="73" y="28"/>
                    </a:lnTo>
                    <a:lnTo>
                      <a:pt x="52" y="26"/>
                    </a:lnTo>
                    <a:lnTo>
                      <a:pt x="29" y="21"/>
                    </a:lnTo>
                    <a:lnTo>
                      <a:pt x="13" y="13"/>
                    </a:lnTo>
                    <a:lnTo>
                      <a:pt x="3" y="16"/>
                    </a:lnTo>
                    <a:lnTo>
                      <a:pt x="0"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55" name="Freeform 1069"/>
              <p:cNvSpPr>
                <a:spLocks/>
              </p:cNvSpPr>
              <p:nvPr/>
            </p:nvSpPr>
            <p:spPr bwMode="auto">
              <a:xfrm>
                <a:off x="3662" y="1889"/>
                <a:ext cx="101" cy="13"/>
              </a:xfrm>
              <a:custGeom>
                <a:avLst/>
                <a:gdLst>
                  <a:gd name="T0" fmla="*/ 0 w 101"/>
                  <a:gd name="T1" fmla="*/ 3 h 13"/>
                  <a:gd name="T2" fmla="*/ 3 w 101"/>
                  <a:gd name="T3" fmla="*/ 0 h 13"/>
                  <a:gd name="T4" fmla="*/ 11 w 101"/>
                  <a:gd name="T5" fmla="*/ 1 h 13"/>
                  <a:gd name="T6" fmla="*/ 30 w 101"/>
                  <a:gd name="T7" fmla="*/ 5 h 13"/>
                  <a:gd name="T8" fmla="*/ 68 w 101"/>
                  <a:gd name="T9" fmla="*/ 6 h 13"/>
                  <a:gd name="T10" fmla="*/ 93 w 101"/>
                  <a:gd name="T11" fmla="*/ 3 h 13"/>
                  <a:gd name="T12" fmla="*/ 100 w 101"/>
                  <a:gd name="T13" fmla="*/ 0 h 13"/>
                  <a:gd name="T14" fmla="*/ 100 w 101"/>
                  <a:gd name="T15" fmla="*/ 5 h 13"/>
                  <a:gd name="T16" fmla="*/ 88 w 101"/>
                  <a:gd name="T17" fmla="*/ 6 h 13"/>
                  <a:gd name="T18" fmla="*/ 65 w 101"/>
                  <a:gd name="T19" fmla="*/ 11 h 13"/>
                  <a:gd name="T20" fmla="*/ 48 w 101"/>
                  <a:gd name="T21" fmla="*/ 12 h 13"/>
                  <a:gd name="T22" fmla="*/ 27 w 101"/>
                  <a:gd name="T23" fmla="*/ 7 h 13"/>
                  <a:gd name="T24" fmla="*/ 0 w 101"/>
                  <a:gd name="T25" fmla="*/ 3 h 1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1" h="13">
                    <a:moveTo>
                      <a:pt x="0" y="3"/>
                    </a:moveTo>
                    <a:lnTo>
                      <a:pt x="3" y="0"/>
                    </a:lnTo>
                    <a:lnTo>
                      <a:pt x="11" y="1"/>
                    </a:lnTo>
                    <a:lnTo>
                      <a:pt x="30" y="5"/>
                    </a:lnTo>
                    <a:lnTo>
                      <a:pt x="68" y="6"/>
                    </a:lnTo>
                    <a:lnTo>
                      <a:pt x="93" y="3"/>
                    </a:lnTo>
                    <a:lnTo>
                      <a:pt x="100" y="0"/>
                    </a:lnTo>
                    <a:lnTo>
                      <a:pt x="100" y="5"/>
                    </a:lnTo>
                    <a:lnTo>
                      <a:pt x="88" y="6"/>
                    </a:lnTo>
                    <a:lnTo>
                      <a:pt x="65" y="11"/>
                    </a:lnTo>
                    <a:lnTo>
                      <a:pt x="48" y="12"/>
                    </a:lnTo>
                    <a:lnTo>
                      <a:pt x="27" y="7"/>
                    </a:lnTo>
                    <a:lnTo>
                      <a:pt x="0" y="3"/>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56" name="Freeform 1070"/>
              <p:cNvSpPr>
                <a:spLocks/>
              </p:cNvSpPr>
              <p:nvPr/>
            </p:nvSpPr>
            <p:spPr bwMode="auto">
              <a:xfrm>
                <a:off x="3565" y="1687"/>
                <a:ext cx="21" cy="56"/>
              </a:xfrm>
              <a:custGeom>
                <a:avLst/>
                <a:gdLst>
                  <a:gd name="T0" fmla="*/ 20 w 21"/>
                  <a:gd name="T1" fmla="*/ 0 h 56"/>
                  <a:gd name="T2" fmla="*/ 7 w 21"/>
                  <a:gd name="T3" fmla="*/ 17 h 56"/>
                  <a:gd name="T4" fmla="*/ 3 w 21"/>
                  <a:gd name="T5" fmla="*/ 33 h 56"/>
                  <a:gd name="T6" fmla="*/ 3 w 21"/>
                  <a:gd name="T7" fmla="*/ 55 h 56"/>
                  <a:gd name="T8" fmla="*/ 0 w 21"/>
                  <a:gd name="T9" fmla="*/ 31 h 56"/>
                  <a:gd name="T10" fmla="*/ 3 w 21"/>
                  <a:gd name="T11" fmla="*/ 15 h 56"/>
                  <a:gd name="T12" fmla="*/ 20 w 21"/>
                  <a:gd name="T13" fmla="*/ 0 h 5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56">
                    <a:moveTo>
                      <a:pt x="20" y="0"/>
                    </a:moveTo>
                    <a:lnTo>
                      <a:pt x="7" y="17"/>
                    </a:lnTo>
                    <a:lnTo>
                      <a:pt x="3" y="33"/>
                    </a:lnTo>
                    <a:lnTo>
                      <a:pt x="3" y="55"/>
                    </a:lnTo>
                    <a:lnTo>
                      <a:pt x="0" y="31"/>
                    </a:lnTo>
                    <a:lnTo>
                      <a:pt x="3" y="15"/>
                    </a:lnTo>
                    <a:lnTo>
                      <a:pt x="20"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57" name="Freeform 1071"/>
              <p:cNvSpPr>
                <a:spLocks/>
              </p:cNvSpPr>
              <p:nvPr/>
            </p:nvSpPr>
            <p:spPr bwMode="auto">
              <a:xfrm>
                <a:off x="3856" y="1692"/>
                <a:ext cx="12" cy="69"/>
              </a:xfrm>
              <a:custGeom>
                <a:avLst/>
                <a:gdLst>
                  <a:gd name="T0" fmla="*/ 0 w 12"/>
                  <a:gd name="T1" fmla="*/ 0 h 69"/>
                  <a:gd name="T2" fmla="*/ 6 w 12"/>
                  <a:gd name="T3" fmla="*/ 12 h 69"/>
                  <a:gd name="T4" fmla="*/ 9 w 12"/>
                  <a:gd name="T5" fmla="*/ 39 h 69"/>
                  <a:gd name="T6" fmla="*/ 6 w 12"/>
                  <a:gd name="T7" fmla="*/ 68 h 69"/>
                  <a:gd name="T8" fmla="*/ 11 w 12"/>
                  <a:gd name="T9" fmla="*/ 38 h 69"/>
                  <a:gd name="T10" fmla="*/ 11 w 12"/>
                  <a:gd name="T11" fmla="*/ 17 h 69"/>
                  <a:gd name="T12" fmla="*/ 0 w 12"/>
                  <a:gd name="T13" fmla="*/ 0 h 6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 h="69">
                    <a:moveTo>
                      <a:pt x="0" y="0"/>
                    </a:moveTo>
                    <a:lnTo>
                      <a:pt x="6" y="12"/>
                    </a:lnTo>
                    <a:lnTo>
                      <a:pt x="9" y="39"/>
                    </a:lnTo>
                    <a:lnTo>
                      <a:pt x="6" y="68"/>
                    </a:lnTo>
                    <a:lnTo>
                      <a:pt x="11" y="38"/>
                    </a:lnTo>
                    <a:lnTo>
                      <a:pt x="11" y="17"/>
                    </a:lnTo>
                    <a:lnTo>
                      <a:pt x="0"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58" name="Freeform 1072"/>
              <p:cNvSpPr>
                <a:spLocks/>
              </p:cNvSpPr>
              <p:nvPr/>
            </p:nvSpPr>
            <p:spPr bwMode="auto">
              <a:xfrm>
                <a:off x="3756" y="1607"/>
                <a:ext cx="105" cy="31"/>
              </a:xfrm>
              <a:custGeom>
                <a:avLst/>
                <a:gdLst>
                  <a:gd name="T0" fmla="*/ 0 w 105"/>
                  <a:gd name="T1" fmla="*/ 9 h 31"/>
                  <a:gd name="T2" fmla="*/ 4 w 105"/>
                  <a:gd name="T3" fmla="*/ 20 h 31"/>
                  <a:gd name="T4" fmla="*/ 41 w 105"/>
                  <a:gd name="T5" fmla="*/ 16 h 31"/>
                  <a:gd name="T6" fmla="*/ 68 w 105"/>
                  <a:gd name="T7" fmla="*/ 18 h 31"/>
                  <a:gd name="T8" fmla="*/ 87 w 105"/>
                  <a:gd name="T9" fmla="*/ 22 h 31"/>
                  <a:gd name="T10" fmla="*/ 104 w 105"/>
                  <a:gd name="T11" fmla="*/ 30 h 31"/>
                  <a:gd name="T12" fmla="*/ 83 w 105"/>
                  <a:gd name="T13" fmla="*/ 9 h 31"/>
                  <a:gd name="T14" fmla="*/ 43 w 105"/>
                  <a:gd name="T15" fmla="*/ 2 h 31"/>
                  <a:gd name="T16" fmla="*/ 48 w 105"/>
                  <a:gd name="T17" fmla="*/ 6 h 31"/>
                  <a:gd name="T18" fmla="*/ 23 w 105"/>
                  <a:gd name="T19" fmla="*/ 8 h 31"/>
                  <a:gd name="T20" fmla="*/ 25 w 105"/>
                  <a:gd name="T21" fmla="*/ 0 h 31"/>
                  <a:gd name="T22" fmla="*/ 0 w 105"/>
                  <a:gd name="T23" fmla="*/ 9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5" h="31">
                    <a:moveTo>
                      <a:pt x="0" y="9"/>
                    </a:moveTo>
                    <a:lnTo>
                      <a:pt x="4" y="20"/>
                    </a:lnTo>
                    <a:lnTo>
                      <a:pt x="41" y="16"/>
                    </a:lnTo>
                    <a:lnTo>
                      <a:pt x="68" y="18"/>
                    </a:lnTo>
                    <a:lnTo>
                      <a:pt x="87" y="22"/>
                    </a:lnTo>
                    <a:lnTo>
                      <a:pt x="104" y="30"/>
                    </a:lnTo>
                    <a:lnTo>
                      <a:pt x="83" y="9"/>
                    </a:lnTo>
                    <a:lnTo>
                      <a:pt x="43" y="2"/>
                    </a:lnTo>
                    <a:lnTo>
                      <a:pt x="48" y="6"/>
                    </a:lnTo>
                    <a:lnTo>
                      <a:pt x="23" y="8"/>
                    </a:lnTo>
                    <a:lnTo>
                      <a:pt x="25" y="0"/>
                    </a:lnTo>
                    <a:lnTo>
                      <a:pt x="0" y="9"/>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59" name="Freeform 1073"/>
              <p:cNvSpPr>
                <a:spLocks/>
              </p:cNvSpPr>
              <p:nvPr/>
            </p:nvSpPr>
            <p:spPr bwMode="auto">
              <a:xfrm>
                <a:off x="3596" y="1606"/>
                <a:ext cx="93" cy="25"/>
              </a:xfrm>
              <a:custGeom>
                <a:avLst/>
                <a:gdLst>
                  <a:gd name="T0" fmla="*/ 92 w 93"/>
                  <a:gd name="T1" fmla="*/ 24 h 25"/>
                  <a:gd name="T2" fmla="*/ 75 w 93"/>
                  <a:gd name="T3" fmla="*/ 14 h 25"/>
                  <a:gd name="T4" fmla="*/ 46 w 93"/>
                  <a:gd name="T5" fmla="*/ 12 h 25"/>
                  <a:gd name="T6" fmla="*/ 17 w 93"/>
                  <a:gd name="T7" fmla="*/ 14 h 25"/>
                  <a:gd name="T8" fmla="*/ 0 w 93"/>
                  <a:gd name="T9" fmla="*/ 22 h 25"/>
                  <a:gd name="T10" fmla="*/ 14 w 93"/>
                  <a:gd name="T11" fmla="*/ 10 h 25"/>
                  <a:gd name="T12" fmla="*/ 8 w 93"/>
                  <a:gd name="T13" fmla="*/ 9 h 25"/>
                  <a:gd name="T14" fmla="*/ 38 w 93"/>
                  <a:gd name="T15" fmla="*/ 8 h 25"/>
                  <a:gd name="T16" fmla="*/ 14 w 93"/>
                  <a:gd name="T17" fmla="*/ 5 h 25"/>
                  <a:gd name="T18" fmla="*/ 49 w 93"/>
                  <a:gd name="T19" fmla="*/ 5 h 25"/>
                  <a:gd name="T20" fmla="*/ 42 w 93"/>
                  <a:gd name="T21" fmla="*/ 1 h 25"/>
                  <a:gd name="T22" fmla="*/ 65 w 93"/>
                  <a:gd name="T23" fmla="*/ 4 h 25"/>
                  <a:gd name="T24" fmla="*/ 78 w 93"/>
                  <a:gd name="T25" fmla="*/ 6 h 25"/>
                  <a:gd name="T26" fmla="*/ 78 w 93"/>
                  <a:gd name="T27" fmla="*/ 0 h 25"/>
                  <a:gd name="T28" fmla="*/ 88 w 93"/>
                  <a:gd name="T29" fmla="*/ 8 h 25"/>
                  <a:gd name="T30" fmla="*/ 92 w 93"/>
                  <a:gd name="T31" fmla="*/ 24 h 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3" h="25">
                    <a:moveTo>
                      <a:pt x="92" y="24"/>
                    </a:moveTo>
                    <a:lnTo>
                      <a:pt x="75" y="14"/>
                    </a:lnTo>
                    <a:lnTo>
                      <a:pt x="46" y="12"/>
                    </a:lnTo>
                    <a:lnTo>
                      <a:pt x="17" y="14"/>
                    </a:lnTo>
                    <a:lnTo>
                      <a:pt x="0" y="22"/>
                    </a:lnTo>
                    <a:lnTo>
                      <a:pt x="14" y="10"/>
                    </a:lnTo>
                    <a:lnTo>
                      <a:pt x="8" y="9"/>
                    </a:lnTo>
                    <a:lnTo>
                      <a:pt x="38" y="8"/>
                    </a:lnTo>
                    <a:lnTo>
                      <a:pt x="14" y="5"/>
                    </a:lnTo>
                    <a:lnTo>
                      <a:pt x="49" y="5"/>
                    </a:lnTo>
                    <a:lnTo>
                      <a:pt x="42" y="1"/>
                    </a:lnTo>
                    <a:lnTo>
                      <a:pt x="65" y="4"/>
                    </a:lnTo>
                    <a:lnTo>
                      <a:pt x="78" y="6"/>
                    </a:lnTo>
                    <a:lnTo>
                      <a:pt x="78" y="0"/>
                    </a:lnTo>
                    <a:lnTo>
                      <a:pt x="88" y="8"/>
                    </a:lnTo>
                    <a:lnTo>
                      <a:pt x="92" y="24"/>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60" name="Freeform 1074"/>
              <p:cNvSpPr>
                <a:spLocks/>
              </p:cNvSpPr>
              <p:nvPr/>
            </p:nvSpPr>
            <p:spPr bwMode="auto">
              <a:xfrm>
                <a:off x="3623" y="1671"/>
                <a:ext cx="50" cy="21"/>
              </a:xfrm>
              <a:custGeom>
                <a:avLst/>
                <a:gdLst>
                  <a:gd name="T0" fmla="*/ 49 w 50"/>
                  <a:gd name="T1" fmla="*/ 0 h 21"/>
                  <a:gd name="T2" fmla="*/ 42 w 50"/>
                  <a:gd name="T3" fmla="*/ 7 h 21"/>
                  <a:gd name="T4" fmla="*/ 25 w 50"/>
                  <a:gd name="T5" fmla="*/ 17 h 21"/>
                  <a:gd name="T6" fmla="*/ 0 w 50"/>
                  <a:gd name="T7" fmla="*/ 18 h 21"/>
                  <a:gd name="T8" fmla="*/ 34 w 50"/>
                  <a:gd name="T9" fmla="*/ 20 h 21"/>
                  <a:gd name="T10" fmla="*/ 43 w 50"/>
                  <a:gd name="T11" fmla="*/ 15 h 21"/>
                  <a:gd name="T12" fmla="*/ 49 w 50"/>
                  <a:gd name="T13" fmla="*/ 0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0" h="21">
                    <a:moveTo>
                      <a:pt x="49" y="0"/>
                    </a:moveTo>
                    <a:lnTo>
                      <a:pt x="42" y="7"/>
                    </a:lnTo>
                    <a:lnTo>
                      <a:pt x="25" y="17"/>
                    </a:lnTo>
                    <a:lnTo>
                      <a:pt x="0" y="18"/>
                    </a:lnTo>
                    <a:lnTo>
                      <a:pt x="34" y="20"/>
                    </a:lnTo>
                    <a:lnTo>
                      <a:pt x="43" y="15"/>
                    </a:lnTo>
                    <a:lnTo>
                      <a:pt x="49"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61" name="Freeform 1075"/>
              <p:cNvSpPr>
                <a:spLocks/>
              </p:cNvSpPr>
              <p:nvPr/>
            </p:nvSpPr>
            <p:spPr bwMode="auto">
              <a:xfrm>
                <a:off x="3616" y="1660"/>
                <a:ext cx="11" cy="10"/>
              </a:xfrm>
              <a:custGeom>
                <a:avLst/>
                <a:gdLst>
                  <a:gd name="T0" fmla="*/ 0 w 11"/>
                  <a:gd name="T1" fmla="*/ 0 h 10"/>
                  <a:gd name="T2" fmla="*/ 7 w 11"/>
                  <a:gd name="T3" fmla="*/ 7 h 10"/>
                  <a:gd name="T4" fmla="*/ 9 w 11"/>
                  <a:gd name="T5" fmla="*/ 9 h 10"/>
                  <a:gd name="T6" fmla="*/ 9 w 11"/>
                  <a:gd name="T7" fmla="*/ 4 h 10"/>
                  <a:gd name="T8" fmla="*/ 10 w 11"/>
                  <a:gd name="T9" fmla="*/ 0 h 10"/>
                  <a:gd name="T10" fmla="*/ 0 w 11"/>
                  <a:gd name="T11" fmla="*/ 0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10">
                    <a:moveTo>
                      <a:pt x="0" y="0"/>
                    </a:moveTo>
                    <a:lnTo>
                      <a:pt x="7" y="7"/>
                    </a:lnTo>
                    <a:lnTo>
                      <a:pt x="9" y="9"/>
                    </a:lnTo>
                    <a:lnTo>
                      <a:pt x="9" y="4"/>
                    </a:lnTo>
                    <a:lnTo>
                      <a:pt x="10" y="0"/>
                    </a:lnTo>
                    <a:lnTo>
                      <a:pt x="0" y="0"/>
                    </a:lnTo>
                  </a:path>
                </a:pathLst>
              </a:custGeom>
              <a:solidFill>
                <a:srgbClr val="FFC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62" name="Freeform 1076"/>
              <p:cNvSpPr>
                <a:spLocks/>
              </p:cNvSpPr>
              <p:nvPr/>
            </p:nvSpPr>
            <p:spPr bwMode="auto">
              <a:xfrm>
                <a:off x="3654" y="1663"/>
                <a:ext cx="4" cy="8"/>
              </a:xfrm>
              <a:custGeom>
                <a:avLst/>
                <a:gdLst>
                  <a:gd name="T0" fmla="*/ 3 w 4"/>
                  <a:gd name="T1" fmla="*/ 0 h 8"/>
                  <a:gd name="T2" fmla="*/ 3 w 4"/>
                  <a:gd name="T3" fmla="*/ 2 h 8"/>
                  <a:gd name="T4" fmla="*/ 0 w 4"/>
                  <a:gd name="T5" fmla="*/ 7 h 8"/>
                  <a:gd name="T6" fmla="*/ 3 w 4"/>
                  <a:gd name="T7" fmla="*/ 6 h 8"/>
                  <a:gd name="T8" fmla="*/ 3 w 4"/>
                  <a:gd name="T9" fmla="*/ 0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 h="8">
                    <a:moveTo>
                      <a:pt x="3" y="0"/>
                    </a:moveTo>
                    <a:lnTo>
                      <a:pt x="3" y="2"/>
                    </a:lnTo>
                    <a:lnTo>
                      <a:pt x="0" y="7"/>
                    </a:lnTo>
                    <a:lnTo>
                      <a:pt x="3" y="6"/>
                    </a:lnTo>
                    <a:lnTo>
                      <a:pt x="3" y="0"/>
                    </a:lnTo>
                  </a:path>
                </a:pathLst>
              </a:custGeom>
              <a:solidFill>
                <a:srgbClr val="FFC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63" name="Freeform 1077"/>
              <p:cNvSpPr>
                <a:spLocks/>
              </p:cNvSpPr>
              <p:nvPr/>
            </p:nvSpPr>
            <p:spPr bwMode="auto">
              <a:xfrm>
                <a:off x="3775" y="1668"/>
                <a:ext cx="17" cy="12"/>
              </a:xfrm>
              <a:custGeom>
                <a:avLst/>
                <a:gdLst>
                  <a:gd name="T0" fmla="*/ 0 w 17"/>
                  <a:gd name="T1" fmla="*/ 3 h 12"/>
                  <a:gd name="T2" fmla="*/ 1 w 17"/>
                  <a:gd name="T3" fmla="*/ 6 h 12"/>
                  <a:gd name="T4" fmla="*/ 3 w 17"/>
                  <a:gd name="T5" fmla="*/ 8 h 12"/>
                  <a:gd name="T6" fmla="*/ 16 w 17"/>
                  <a:gd name="T7" fmla="*/ 11 h 12"/>
                  <a:gd name="T8" fmla="*/ 9 w 17"/>
                  <a:gd name="T9" fmla="*/ 8 h 12"/>
                  <a:gd name="T10" fmla="*/ 9 w 17"/>
                  <a:gd name="T11" fmla="*/ 5 h 12"/>
                  <a:gd name="T12" fmla="*/ 12 w 17"/>
                  <a:gd name="T13" fmla="*/ 0 h 12"/>
                  <a:gd name="T14" fmla="*/ 7 w 17"/>
                  <a:gd name="T15" fmla="*/ 1 h 12"/>
                  <a:gd name="T16" fmla="*/ 0 w 17"/>
                  <a:gd name="T17" fmla="*/ 3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2">
                    <a:moveTo>
                      <a:pt x="0" y="3"/>
                    </a:moveTo>
                    <a:lnTo>
                      <a:pt x="1" y="6"/>
                    </a:lnTo>
                    <a:lnTo>
                      <a:pt x="3" y="8"/>
                    </a:lnTo>
                    <a:lnTo>
                      <a:pt x="16" y="11"/>
                    </a:lnTo>
                    <a:lnTo>
                      <a:pt x="9" y="8"/>
                    </a:lnTo>
                    <a:lnTo>
                      <a:pt x="9" y="5"/>
                    </a:lnTo>
                    <a:lnTo>
                      <a:pt x="12" y="0"/>
                    </a:lnTo>
                    <a:lnTo>
                      <a:pt x="7" y="1"/>
                    </a:lnTo>
                    <a:lnTo>
                      <a:pt x="0" y="3"/>
                    </a:lnTo>
                  </a:path>
                </a:pathLst>
              </a:custGeom>
              <a:solidFill>
                <a:srgbClr val="FFC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64" name="Freeform 1078"/>
              <p:cNvSpPr>
                <a:spLocks/>
              </p:cNvSpPr>
              <p:nvPr/>
            </p:nvSpPr>
            <p:spPr bwMode="auto">
              <a:xfrm>
                <a:off x="3819" y="1671"/>
                <a:ext cx="4" cy="8"/>
              </a:xfrm>
              <a:custGeom>
                <a:avLst/>
                <a:gdLst>
                  <a:gd name="T0" fmla="*/ 0 w 4"/>
                  <a:gd name="T1" fmla="*/ 0 h 8"/>
                  <a:gd name="T2" fmla="*/ 1 w 4"/>
                  <a:gd name="T3" fmla="*/ 3 h 8"/>
                  <a:gd name="T4" fmla="*/ 0 w 4"/>
                  <a:gd name="T5" fmla="*/ 7 h 8"/>
                  <a:gd name="T6" fmla="*/ 3 w 4"/>
                  <a:gd name="T7" fmla="*/ 5 h 8"/>
                  <a:gd name="T8" fmla="*/ 3 w 4"/>
                  <a:gd name="T9" fmla="*/ 1 h 8"/>
                  <a:gd name="T10" fmla="*/ 0 w 4"/>
                  <a:gd name="T11" fmla="*/ 0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8">
                    <a:moveTo>
                      <a:pt x="0" y="0"/>
                    </a:moveTo>
                    <a:lnTo>
                      <a:pt x="1" y="3"/>
                    </a:lnTo>
                    <a:lnTo>
                      <a:pt x="0" y="7"/>
                    </a:lnTo>
                    <a:lnTo>
                      <a:pt x="3" y="5"/>
                    </a:lnTo>
                    <a:lnTo>
                      <a:pt x="3" y="1"/>
                    </a:lnTo>
                    <a:lnTo>
                      <a:pt x="0" y="0"/>
                    </a:lnTo>
                  </a:path>
                </a:pathLst>
              </a:custGeom>
              <a:solidFill>
                <a:srgbClr val="FFC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65" name="Oval 1079"/>
              <p:cNvSpPr>
                <a:spLocks noChangeArrowheads="1"/>
              </p:cNvSpPr>
              <p:nvPr/>
            </p:nvSpPr>
            <p:spPr bwMode="auto">
              <a:xfrm flipH="1" flipV="1">
                <a:off x="3635" y="1665"/>
                <a:ext cx="1" cy="1"/>
              </a:xfrm>
              <a:prstGeom prst="ellipse">
                <a:avLst/>
              </a:prstGeom>
              <a:solidFill>
                <a:srgbClr val="FFC08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98366" name="Oval 1080"/>
              <p:cNvSpPr>
                <a:spLocks noChangeArrowheads="1"/>
              </p:cNvSpPr>
              <p:nvPr/>
            </p:nvSpPr>
            <p:spPr bwMode="auto">
              <a:xfrm flipV="1">
                <a:off x="3793" y="1674"/>
                <a:ext cx="1" cy="1"/>
              </a:xfrm>
              <a:prstGeom prst="ellipse">
                <a:avLst/>
              </a:prstGeom>
              <a:solidFill>
                <a:srgbClr val="FFC08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98367" name="Freeform 1081"/>
              <p:cNvSpPr>
                <a:spLocks/>
              </p:cNvSpPr>
              <p:nvPr/>
            </p:nvSpPr>
            <p:spPr bwMode="auto">
              <a:xfrm>
                <a:off x="3578" y="1759"/>
                <a:ext cx="14" cy="94"/>
              </a:xfrm>
              <a:custGeom>
                <a:avLst/>
                <a:gdLst>
                  <a:gd name="T0" fmla="*/ 5 w 14"/>
                  <a:gd name="T1" fmla="*/ 0 h 94"/>
                  <a:gd name="T2" fmla="*/ 0 w 14"/>
                  <a:gd name="T3" fmla="*/ 30 h 94"/>
                  <a:gd name="T4" fmla="*/ 1 w 14"/>
                  <a:gd name="T5" fmla="*/ 55 h 94"/>
                  <a:gd name="T6" fmla="*/ 13 w 14"/>
                  <a:gd name="T7" fmla="*/ 93 h 94"/>
                  <a:gd name="T8" fmla="*/ 6 w 14"/>
                  <a:gd name="T9" fmla="*/ 56 h 94"/>
                  <a:gd name="T10" fmla="*/ 5 w 14"/>
                  <a:gd name="T11" fmla="*/ 39 h 94"/>
                  <a:gd name="T12" fmla="*/ 5 w 14"/>
                  <a:gd name="T13" fmla="*/ 0 h 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 h="94">
                    <a:moveTo>
                      <a:pt x="5" y="0"/>
                    </a:moveTo>
                    <a:lnTo>
                      <a:pt x="0" y="30"/>
                    </a:lnTo>
                    <a:lnTo>
                      <a:pt x="1" y="55"/>
                    </a:lnTo>
                    <a:lnTo>
                      <a:pt x="13" y="93"/>
                    </a:lnTo>
                    <a:lnTo>
                      <a:pt x="6" y="56"/>
                    </a:lnTo>
                    <a:lnTo>
                      <a:pt x="5" y="39"/>
                    </a:lnTo>
                    <a:lnTo>
                      <a:pt x="5"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68" name="Freeform 1082"/>
              <p:cNvSpPr>
                <a:spLocks/>
              </p:cNvSpPr>
              <p:nvPr/>
            </p:nvSpPr>
            <p:spPr bwMode="auto">
              <a:xfrm>
                <a:off x="3808" y="1785"/>
                <a:ext cx="34" cy="88"/>
              </a:xfrm>
              <a:custGeom>
                <a:avLst/>
                <a:gdLst>
                  <a:gd name="T0" fmla="*/ 33 w 34"/>
                  <a:gd name="T1" fmla="*/ 0 h 88"/>
                  <a:gd name="T2" fmla="*/ 27 w 34"/>
                  <a:gd name="T3" fmla="*/ 35 h 88"/>
                  <a:gd name="T4" fmla="*/ 16 w 34"/>
                  <a:gd name="T5" fmla="*/ 63 h 88"/>
                  <a:gd name="T6" fmla="*/ 0 w 34"/>
                  <a:gd name="T7" fmla="*/ 87 h 88"/>
                  <a:gd name="T8" fmla="*/ 25 w 34"/>
                  <a:gd name="T9" fmla="*/ 58 h 88"/>
                  <a:gd name="T10" fmla="*/ 31 w 34"/>
                  <a:gd name="T11" fmla="*/ 39 h 88"/>
                  <a:gd name="T12" fmla="*/ 33 w 34"/>
                  <a:gd name="T13" fmla="*/ 0 h 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 h="88">
                    <a:moveTo>
                      <a:pt x="33" y="0"/>
                    </a:moveTo>
                    <a:lnTo>
                      <a:pt x="27" y="35"/>
                    </a:lnTo>
                    <a:lnTo>
                      <a:pt x="16" y="63"/>
                    </a:lnTo>
                    <a:lnTo>
                      <a:pt x="0" y="87"/>
                    </a:lnTo>
                    <a:lnTo>
                      <a:pt x="25" y="58"/>
                    </a:lnTo>
                    <a:lnTo>
                      <a:pt x="31" y="39"/>
                    </a:lnTo>
                    <a:lnTo>
                      <a:pt x="33"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69" name="Freeform 1083"/>
              <p:cNvSpPr>
                <a:spLocks/>
              </p:cNvSpPr>
              <p:nvPr/>
            </p:nvSpPr>
            <p:spPr bwMode="auto">
              <a:xfrm>
                <a:off x="3523" y="1347"/>
                <a:ext cx="407" cy="314"/>
              </a:xfrm>
              <a:custGeom>
                <a:avLst/>
                <a:gdLst>
                  <a:gd name="T0" fmla="*/ 78 w 407"/>
                  <a:gd name="T1" fmla="*/ 64 h 314"/>
                  <a:gd name="T2" fmla="*/ 125 w 407"/>
                  <a:gd name="T3" fmla="*/ 75 h 314"/>
                  <a:gd name="T4" fmla="*/ 200 w 407"/>
                  <a:gd name="T5" fmla="*/ 84 h 314"/>
                  <a:gd name="T6" fmla="*/ 273 w 407"/>
                  <a:gd name="T7" fmla="*/ 68 h 314"/>
                  <a:gd name="T8" fmla="*/ 318 w 407"/>
                  <a:gd name="T9" fmla="*/ 55 h 314"/>
                  <a:gd name="T10" fmla="*/ 345 w 407"/>
                  <a:gd name="T11" fmla="*/ 58 h 314"/>
                  <a:gd name="T12" fmla="*/ 384 w 407"/>
                  <a:gd name="T13" fmla="*/ 103 h 314"/>
                  <a:gd name="T14" fmla="*/ 387 w 407"/>
                  <a:gd name="T15" fmla="*/ 127 h 314"/>
                  <a:gd name="T16" fmla="*/ 384 w 407"/>
                  <a:gd name="T17" fmla="*/ 159 h 314"/>
                  <a:gd name="T18" fmla="*/ 374 w 407"/>
                  <a:gd name="T19" fmla="*/ 190 h 314"/>
                  <a:gd name="T20" fmla="*/ 372 w 407"/>
                  <a:gd name="T21" fmla="*/ 221 h 314"/>
                  <a:gd name="T22" fmla="*/ 371 w 407"/>
                  <a:gd name="T23" fmla="*/ 239 h 314"/>
                  <a:gd name="T24" fmla="*/ 371 w 407"/>
                  <a:gd name="T25" fmla="*/ 260 h 314"/>
                  <a:gd name="T26" fmla="*/ 368 w 407"/>
                  <a:gd name="T27" fmla="*/ 274 h 314"/>
                  <a:gd name="T28" fmla="*/ 360 w 407"/>
                  <a:gd name="T29" fmla="*/ 305 h 314"/>
                  <a:gd name="T30" fmla="*/ 372 w 407"/>
                  <a:gd name="T31" fmla="*/ 300 h 314"/>
                  <a:gd name="T32" fmla="*/ 384 w 407"/>
                  <a:gd name="T33" fmla="*/ 277 h 314"/>
                  <a:gd name="T34" fmla="*/ 394 w 407"/>
                  <a:gd name="T35" fmla="*/ 266 h 314"/>
                  <a:gd name="T36" fmla="*/ 406 w 407"/>
                  <a:gd name="T37" fmla="*/ 221 h 314"/>
                  <a:gd name="T38" fmla="*/ 406 w 407"/>
                  <a:gd name="T39" fmla="*/ 173 h 314"/>
                  <a:gd name="T40" fmla="*/ 399 w 407"/>
                  <a:gd name="T41" fmla="*/ 130 h 314"/>
                  <a:gd name="T42" fmla="*/ 393 w 407"/>
                  <a:gd name="T43" fmla="*/ 110 h 314"/>
                  <a:gd name="T44" fmla="*/ 372 w 407"/>
                  <a:gd name="T45" fmla="*/ 75 h 314"/>
                  <a:gd name="T46" fmla="*/ 355 w 407"/>
                  <a:gd name="T47" fmla="*/ 50 h 314"/>
                  <a:gd name="T48" fmla="*/ 329 w 407"/>
                  <a:gd name="T49" fmla="*/ 28 h 314"/>
                  <a:gd name="T50" fmla="*/ 291 w 407"/>
                  <a:gd name="T51" fmla="*/ 17 h 314"/>
                  <a:gd name="T52" fmla="*/ 246 w 407"/>
                  <a:gd name="T53" fmla="*/ 5 h 314"/>
                  <a:gd name="T54" fmla="*/ 191 w 407"/>
                  <a:gd name="T55" fmla="*/ 0 h 314"/>
                  <a:gd name="T56" fmla="*/ 138 w 407"/>
                  <a:gd name="T57" fmla="*/ 2 h 314"/>
                  <a:gd name="T58" fmla="*/ 92 w 407"/>
                  <a:gd name="T59" fmla="*/ 21 h 314"/>
                  <a:gd name="T60" fmla="*/ 63 w 407"/>
                  <a:gd name="T61" fmla="*/ 45 h 314"/>
                  <a:gd name="T62" fmla="*/ 32 w 407"/>
                  <a:gd name="T63" fmla="*/ 58 h 314"/>
                  <a:gd name="T64" fmla="*/ 17 w 407"/>
                  <a:gd name="T65" fmla="*/ 81 h 314"/>
                  <a:gd name="T66" fmla="*/ 0 w 407"/>
                  <a:gd name="T67" fmla="*/ 123 h 314"/>
                  <a:gd name="T68" fmla="*/ 0 w 407"/>
                  <a:gd name="T69" fmla="*/ 173 h 314"/>
                  <a:gd name="T70" fmla="*/ 7 w 407"/>
                  <a:gd name="T71" fmla="*/ 221 h 314"/>
                  <a:gd name="T72" fmla="*/ 10 w 407"/>
                  <a:gd name="T73" fmla="*/ 261 h 314"/>
                  <a:gd name="T74" fmla="*/ 15 w 407"/>
                  <a:gd name="T75" fmla="*/ 277 h 314"/>
                  <a:gd name="T76" fmla="*/ 27 w 407"/>
                  <a:gd name="T77" fmla="*/ 295 h 314"/>
                  <a:gd name="T78" fmla="*/ 30 w 407"/>
                  <a:gd name="T79" fmla="*/ 313 h 314"/>
                  <a:gd name="T80" fmla="*/ 34 w 407"/>
                  <a:gd name="T81" fmla="*/ 305 h 314"/>
                  <a:gd name="T82" fmla="*/ 36 w 407"/>
                  <a:gd name="T83" fmla="*/ 276 h 314"/>
                  <a:gd name="T84" fmla="*/ 24 w 407"/>
                  <a:gd name="T85" fmla="*/ 237 h 314"/>
                  <a:gd name="T86" fmla="*/ 22 w 407"/>
                  <a:gd name="T87" fmla="*/ 196 h 314"/>
                  <a:gd name="T88" fmla="*/ 32 w 407"/>
                  <a:gd name="T89" fmla="*/ 159 h 314"/>
                  <a:gd name="T90" fmla="*/ 34 w 407"/>
                  <a:gd name="T91" fmla="*/ 121 h 314"/>
                  <a:gd name="T92" fmla="*/ 39 w 407"/>
                  <a:gd name="T93" fmla="*/ 91 h 314"/>
                  <a:gd name="T94" fmla="*/ 50 w 407"/>
                  <a:gd name="T95" fmla="*/ 78 h 314"/>
                  <a:gd name="T96" fmla="*/ 78 w 407"/>
                  <a:gd name="T97" fmla="*/ 64 h 31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07" h="314">
                    <a:moveTo>
                      <a:pt x="78" y="64"/>
                    </a:moveTo>
                    <a:lnTo>
                      <a:pt x="125" y="75"/>
                    </a:lnTo>
                    <a:lnTo>
                      <a:pt x="200" y="84"/>
                    </a:lnTo>
                    <a:lnTo>
                      <a:pt x="273" y="68"/>
                    </a:lnTo>
                    <a:lnTo>
                      <a:pt x="318" y="55"/>
                    </a:lnTo>
                    <a:lnTo>
                      <a:pt x="345" y="58"/>
                    </a:lnTo>
                    <a:lnTo>
                      <a:pt x="384" y="103"/>
                    </a:lnTo>
                    <a:lnTo>
                      <a:pt x="387" y="127"/>
                    </a:lnTo>
                    <a:lnTo>
                      <a:pt x="384" y="159"/>
                    </a:lnTo>
                    <a:lnTo>
                      <a:pt x="374" y="190"/>
                    </a:lnTo>
                    <a:lnTo>
                      <a:pt x="372" y="221"/>
                    </a:lnTo>
                    <a:lnTo>
                      <a:pt x="371" y="239"/>
                    </a:lnTo>
                    <a:lnTo>
                      <a:pt x="371" y="260"/>
                    </a:lnTo>
                    <a:lnTo>
                      <a:pt x="368" y="274"/>
                    </a:lnTo>
                    <a:lnTo>
                      <a:pt x="360" y="305"/>
                    </a:lnTo>
                    <a:lnTo>
                      <a:pt x="372" y="300"/>
                    </a:lnTo>
                    <a:lnTo>
                      <a:pt x="384" y="277"/>
                    </a:lnTo>
                    <a:lnTo>
                      <a:pt x="394" y="266"/>
                    </a:lnTo>
                    <a:lnTo>
                      <a:pt x="406" y="221"/>
                    </a:lnTo>
                    <a:lnTo>
                      <a:pt x="406" y="173"/>
                    </a:lnTo>
                    <a:lnTo>
                      <a:pt x="399" y="130"/>
                    </a:lnTo>
                    <a:lnTo>
                      <a:pt x="393" y="110"/>
                    </a:lnTo>
                    <a:lnTo>
                      <a:pt x="372" y="75"/>
                    </a:lnTo>
                    <a:lnTo>
                      <a:pt x="355" y="50"/>
                    </a:lnTo>
                    <a:lnTo>
                      <a:pt x="329" y="28"/>
                    </a:lnTo>
                    <a:lnTo>
                      <a:pt x="291" y="17"/>
                    </a:lnTo>
                    <a:lnTo>
                      <a:pt x="246" y="5"/>
                    </a:lnTo>
                    <a:lnTo>
                      <a:pt x="191" y="0"/>
                    </a:lnTo>
                    <a:lnTo>
                      <a:pt x="138" y="2"/>
                    </a:lnTo>
                    <a:lnTo>
                      <a:pt x="92" y="21"/>
                    </a:lnTo>
                    <a:lnTo>
                      <a:pt x="63" y="45"/>
                    </a:lnTo>
                    <a:lnTo>
                      <a:pt x="32" y="58"/>
                    </a:lnTo>
                    <a:lnTo>
                      <a:pt x="17" y="81"/>
                    </a:lnTo>
                    <a:lnTo>
                      <a:pt x="0" y="123"/>
                    </a:lnTo>
                    <a:lnTo>
                      <a:pt x="0" y="173"/>
                    </a:lnTo>
                    <a:lnTo>
                      <a:pt x="7" y="221"/>
                    </a:lnTo>
                    <a:lnTo>
                      <a:pt x="10" y="261"/>
                    </a:lnTo>
                    <a:lnTo>
                      <a:pt x="15" y="277"/>
                    </a:lnTo>
                    <a:lnTo>
                      <a:pt x="27" y="295"/>
                    </a:lnTo>
                    <a:lnTo>
                      <a:pt x="30" y="313"/>
                    </a:lnTo>
                    <a:lnTo>
                      <a:pt x="34" y="305"/>
                    </a:lnTo>
                    <a:lnTo>
                      <a:pt x="36" y="276"/>
                    </a:lnTo>
                    <a:lnTo>
                      <a:pt x="24" y="237"/>
                    </a:lnTo>
                    <a:lnTo>
                      <a:pt x="22" y="196"/>
                    </a:lnTo>
                    <a:lnTo>
                      <a:pt x="32" y="159"/>
                    </a:lnTo>
                    <a:lnTo>
                      <a:pt x="34" y="121"/>
                    </a:lnTo>
                    <a:lnTo>
                      <a:pt x="39" y="91"/>
                    </a:lnTo>
                    <a:lnTo>
                      <a:pt x="50" y="78"/>
                    </a:lnTo>
                    <a:lnTo>
                      <a:pt x="78" y="64"/>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grpSp>
            <p:nvGrpSpPr>
              <p:cNvPr id="98370" name="Group 1084"/>
              <p:cNvGrpSpPr>
                <a:grpSpLocks/>
              </p:cNvGrpSpPr>
              <p:nvPr/>
            </p:nvGrpSpPr>
            <p:grpSpPr bwMode="auto">
              <a:xfrm>
                <a:off x="3526" y="1624"/>
                <a:ext cx="386" cy="116"/>
                <a:chOff x="3526" y="1624"/>
                <a:chExt cx="386" cy="116"/>
              </a:xfrm>
            </p:grpSpPr>
            <p:sp>
              <p:nvSpPr>
                <p:cNvPr id="98371" name="Freeform 1085"/>
                <p:cNvSpPr>
                  <a:spLocks/>
                </p:cNvSpPr>
                <p:nvPr/>
              </p:nvSpPr>
              <p:spPr bwMode="auto">
                <a:xfrm>
                  <a:off x="3572" y="1624"/>
                  <a:ext cx="134" cy="101"/>
                </a:xfrm>
                <a:custGeom>
                  <a:avLst/>
                  <a:gdLst>
                    <a:gd name="T0" fmla="*/ 126 w 134"/>
                    <a:gd name="T1" fmla="*/ 10 h 101"/>
                    <a:gd name="T2" fmla="*/ 133 w 134"/>
                    <a:gd name="T3" fmla="*/ 33 h 101"/>
                    <a:gd name="T4" fmla="*/ 123 w 134"/>
                    <a:gd name="T5" fmla="*/ 82 h 101"/>
                    <a:gd name="T6" fmla="*/ 93 w 134"/>
                    <a:gd name="T7" fmla="*/ 100 h 101"/>
                    <a:gd name="T8" fmla="*/ 17 w 134"/>
                    <a:gd name="T9" fmla="*/ 95 h 101"/>
                    <a:gd name="T10" fmla="*/ 0 w 134"/>
                    <a:gd name="T11" fmla="*/ 68 h 101"/>
                    <a:gd name="T12" fmla="*/ 7 w 134"/>
                    <a:gd name="T13" fmla="*/ 16 h 101"/>
                    <a:gd name="T14" fmla="*/ 20 w 134"/>
                    <a:gd name="T15" fmla="*/ 0 h 101"/>
                    <a:gd name="T16" fmla="*/ 126 w 134"/>
                    <a:gd name="T17" fmla="*/ 10 h 1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4" h="101">
                      <a:moveTo>
                        <a:pt x="126" y="10"/>
                      </a:moveTo>
                      <a:lnTo>
                        <a:pt x="133" y="33"/>
                      </a:lnTo>
                      <a:lnTo>
                        <a:pt x="123" y="82"/>
                      </a:lnTo>
                      <a:lnTo>
                        <a:pt x="93" y="100"/>
                      </a:lnTo>
                      <a:lnTo>
                        <a:pt x="17" y="95"/>
                      </a:lnTo>
                      <a:lnTo>
                        <a:pt x="0" y="68"/>
                      </a:lnTo>
                      <a:lnTo>
                        <a:pt x="7" y="16"/>
                      </a:lnTo>
                      <a:lnTo>
                        <a:pt x="20" y="0"/>
                      </a:lnTo>
                      <a:lnTo>
                        <a:pt x="126" y="10"/>
                      </a:lnTo>
                    </a:path>
                  </a:pathLst>
                </a:custGeom>
                <a:noFill/>
                <a:ln w="12700" cap="rnd" cmpd="sng">
                  <a:solidFill>
                    <a:srgbClr val="60606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72" name="Freeform 1086"/>
                <p:cNvSpPr>
                  <a:spLocks/>
                </p:cNvSpPr>
                <p:nvPr/>
              </p:nvSpPr>
              <p:spPr bwMode="auto">
                <a:xfrm>
                  <a:off x="3747" y="1635"/>
                  <a:ext cx="130" cy="105"/>
                </a:xfrm>
                <a:custGeom>
                  <a:avLst/>
                  <a:gdLst>
                    <a:gd name="T0" fmla="*/ 5 w 130"/>
                    <a:gd name="T1" fmla="*/ 22 h 105"/>
                    <a:gd name="T2" fmla="*/ 0 w 130"/>
                    <a:gd name="T3" fmla="*/ 77 h 105"/>
                    <a:gd name="T4" fmla="*/ 21 w 130"/>
                    <a:gd name="T5" fmla="*/ 96 h 105"/>
                    <a:gd name="T6" fmla="*/ 105 w 130"/>
                    <a:gd name="T7" fmla="*/ 104 h 105"/>
                    <a:gd name="T8" fmla="*/ 122 w 130"/>
                    <a:gd name="T9" fmla="*/ 86 h 105"/>
                    <a:gd name="T10" fmla="*/ 129 w 130"/>
                    <a:gd name="T11" fmla="*/ 28 h 105"/>
                    <a:gd name="T12" fmla="*/ 119 w 130"/>
                    <a:gd name="T13" fmla="*/ 6 h 105"/>
                    <a:gd name="T14" fmla="*/ 21 w 130"/>
                    <a:gd name="T15" fmla="*/ 0 h 105"/>
                    <a:gd name="T16" fmla="*/ 5 w 130"/>
                    <a:gd name="T17" fmla="*/ 22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0" h="105">
                      <a:moveTo>
                        <a:pt x="5" y="22"/>
                      </a:moveTo>
                      <a:lnTo>
                        <a:pt x="0" y="77"/>
                      </a:lnTo>
                      <a:lnTo>
                        <a:pt x="21" y="96"/>
                      </a:lnTo>
                      <a:lnTo>
                        <a:pt x="105" y="104"/>
                      </a:lnTo>
                      <a:lnTo>
                        <a:pt x="122" y="86"/>
                      </a:lnTo>
                      <a:lnTo>
                        <a:pt x="129" y="28"/>
                      </a:lnTo>
                      <a:lnTo>
                        <a:pt x="119" y="6"/>
                      </a:lnTo>
                      <a:lnTo>
                        <a:pt x="21" y="0"/>
                      </a:lnTo>
                      <a:lnTo>
                        <a:pt x="5" y="22"/>
                      </a:lnTo>
                    </a:path>
                  </a:pathLst>
                </a:custGeom>
                <a:noFill/>
                <a:ln w="12700" cap="rnd" cmpd="sng">
                  <a:solidFill>
                    <a:srgbClr val="60606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73" name="Freeform 1087"/>
                <p:cNvSpPr>
                  <a:spLocks/>
                </p:cNvSpPr>
                <p:nvPr/>
              </p:nvSpPr>
              <p:spPr bwMode="auto">
                <a:xfrm>
                  <a:off x="3707" y="1666"/>
                  <a:ext cx="45" cy="8"/>
                </a:xfrm>
                <a:custGeom>
                  <a:avLst/>
                  <a:gdLst>
                    <a:gd name="T0" fmla="*/ 0 w 45"/>
                    <a:gd name="T1" fmla="*/ 6 h 8"/>
                    <a:gd name="T2" fmla="*/ 19 w 45"/>
                    <a:gd name="T3" fmla="*/ 0 h 8"/>
                    <a:gd name="T4" fmla="*/ 44 w 45"/>
                    <a:gd name="T5" fmla="*/ 7 h 8"/>
                    <a:gd name="T6" fmla="*/ 0 60000 65536"/>
                    <a:gd name="T7" fmla="*/ 0 60000 65536"/>
                    <a:gd name="T8" fmla="*/ 0 60000 65536"/>
                  </a:gdLst>
                  <a:ahLst/>
                  <a:cxnLst>
                    <a:cxn ang="T6">
                      <a:pos x="T0" y="T1"/>
                    </a:cxn>
                    <a:cxn ang="T7">
                      <a:pos x="T2" y="T3"/>
                    </a:cxn>
                    <a:cxn ang="T8">
                      <a:pos x="T4" y="T5"/>
                    </a:cxn>
                  </a:cxnLst>
                  <a:rect l="0" t="0" r="r" b="b"/>
                  <a:pathLst>
                    <a:path w="45" h="8">
                      <a:moveTo>
                        <a:pt x="0" y="6"/>
                      </a:moveTo>
                      <a:lnTo>
                        <a:pt x="19" y="0"/>
                      </a:lnTo>
                      <a:lnTo>
                        <a:pt x="44" y="7"/>
                      </a:lnTo>
                    </a:path>
                  </a:pathLst>
                </a:custGeom>
                <a:noFill/>
                <a:ln w="12700" cap="rnd" cmpd="sng">
                  <a:solidFill>
                    <a:srgbClr val="60606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74" name="Line 1088"/>
                <p:cNvSpPr>
                  <a:spLocks noChangeShapeType="1"/>
                </p:cNvSpPr>
                <p:nvPr/>
              </p:nvSpPr>
              <p:spPr bwMode="auto">
                <a:xfrm>
                  <a:off x="3696" y="1633"/>
                  <a:ext cx="66" cy="3"/>
                </a:xfrm>
                <a:prstGeom prst="line">
                  <a:avLst/>
                </a:prstGeom>
                <a:noFill/>
                <a:ln w="12700">
                  <a:solidFill>
                    <a:srgbClr val="606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98375" name="Freeform 1089"/>
                <p:cNvSpPr>
                  <a:spLocks/>
                </p:cNvSpPr>
                <p:nvPr/>
              </p:nvSpPr>
              <p:spPr bwMode="auto">
                <a:xfrm>
                  <a:off x="3526" y="1626"/>
                  <a:ext cx="52" cy="19"/>
                </a:xfrm>
                <a:custGeom>
                  <a:avLst/>
                  <a:gdLst>
                    <a:gd name="T0" fmla="*/ 51 w 52"/>
                    <a:gd name="T1" fmla="*/ 18 h 19"/>
                    <a:gd name="T2" fmla="*/ 19 w 52"/>
                    <a:gd name="T3" fmla="*/ 8 h 19"/>
                    <a:gd name="T4" fmla="*/ 0 w 52"/>
                    <a:gd name="T5" fmla="*/ 0 h 19"/>
                    <a:gd name="T6" fmla="*/ 0 60000 65536"/>
                    <a:gd name="T7" fmla="*/ 0 60000 65536"/>
                    <a:gd name="T8" fmla="*/ 0 60000 65536"/>
                  </a:gdLst>
                  <a:ahLst/>
                  <a:cxnLst>
                    <a:cxn ang="T6">
                      <a:pos x="T0" y="T1"/>
                    </a:cxn>
                    <a:cxn ang="T7">
                      <a:pos x="T2" y="T3"/>
                    </a:cxn>
                    <a:cxn ang="T8">
                      <a:pos x="T4" y="T5"/>
                    </a:cxn>
                  </a:cxnLst>
                  <a:rect l="0" t="0" r="r" b="b"/>
                  <a:pathLst>
                    <a:path w="52" h="19">
                      <a:moveTo>
                        <a:pt x="51" y="18"/>
                      </a:moveTo>
                      <a:lnTo>
                        <a:pt x="19" y="8"/>
                      </a:lnTo>
                      <a:lnTo>
                        <a:pt x="0" y="0"/>
                      </a:lnTo>
                    </a:path>
                  </a:pathLst>
                </a:custGeom>
                <a:noFill/>
                <a:ln w="12700" cap="rnd" cmpd="sng">
                  <a:solidFill>
                    <a:srgbClr val="60606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76" name="Line 1090"/>
                <p:cNvSpPr>
                  <a:spLocks noChangeShapeType="1"/>
                </p:cNvSpPr>
                <p:nvPr/>
              </p:nvSpPr>
              <p:spPr bwMode="auto">
                <a:xfrm flipV="1">
                  <a:off x="3881" y="1629"/>
                  <a:ext cx="31" cy="37"/>
                </a:xfrm>
                <a:prstGeom prst="line">
                  <a:avLst/>
                </a:prstGeom>
                <a:noFill/>
                <a:ln w="12700">
                  <a:solidFill>
                    <a:srgbClr val="606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grpSp>
        </p:grpSp>
      </p:grpSp>
      <p:grpSp>
        <p:nvGrpSpPr>
          <p:cNvPr id="98308" name="Group 1091"/>
          <p:cNvGrpSpPr>
            <a:grpSpLocks/>
          </p:cNvGrpSpPr>
          <p:nvPr/>
        </p:nvGrpSpPr>
        <p:grpSpPr bwMode="auto">
          <a:xfrm>
            <a:off x="6496050" y="4029075"/>
            <a:ext cx="1939925" cy="2359025"/>
            <a:chOff x="4029" y="2240"/>
            <a:chExt cx="1222" cy="1547"/>
          </a:xfrm>
        </p:grpSpPr>
        <p:grpSp>
          <p:nvGrpSpPr>
            <p:cNvPr id="98332" name="Group 1092"/>
            <p:cNvGrpSpPr>
              <a:grpSpLocks/>
            </p:cNvGrpSpPr>
            <p:nvPr/>
          </p:nvGrpSpPr>
          <p:grpSpPr bwMode="auto">
            <a:xfrm>
              <a:off x="4029" y="2240"/>
              <a:ext cx="1222" cy="1547"/>
              <a:chOff x="4029" y="2240"/>
              <a:chExt cx="1222" cy="1547"/>
            </a:xfrm>
          </p:grpSpPr>
          <p:sp>
            <p:nvSpPr>
              <p:cNvPr id="98337" name="Freeform 1093"/>
              <p:cNvSpPr>
                <a:spLocks/>
              </p:cNvSpPr>
              <p:nvPr/>
            </p:nvSpPr>
            <p:spPr bwMode="auto">
              <a:xfrm>
                <a:off x="4185" y="3291"/>
                <a:ext cx="923" cy="361"/>
              </a:xfrm>
              <a:custGeom>
                <a:avLst/>
                <a:gdLst>
                  <a:gd name="T0" fmla="*/ 143 w 923"/>
                  <a:gd name="T1" fmla="*/ 0 h 361"/>
                  <a:gd name="T2" fmla="*/ 0 w 923"/>
                  <a:gd name="T3" fmla="*/ 360 h 361"/>
                  <a:gd name="T4" fmla="*/ 922 w 923"/>
                  <a:gd name="T5" fmla="*/ 360 h 361"/>
                  <a:gd name="T6" fmla="*/ 765 w 923"/>
                  <a:gd name="T7" fmla="*/ 0 h 361"/>
                  <a:gd name="T8" fmla="*/ 143 w 923"/>
                  <a:gd name="T9" fmla="*/ 0 h 3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3" h="361">
                    <a:moveTo>
                      <a:pt x="143" y="0"/>
                    </a:moveTo>
                    <a:lnTo>
                      <a:pt x="0" y="360"/>
                    </a:lnTo>
                    <a:lnTo>
                      <a:pt x="922" y="360"/>
                    </a:lnTo>
                    <a:lnTo>
                      <a:pt x="765" y="0"/>
                    </a:lnTo>
                    <a:lnTo>
                      <a:pt x="143" y="0"/>
                    </a:lnTo>
                  </a:path>
                </a:pathLst>
              </a:custGeom>
              <a:solidFill>
                <a:srgbClr val="A0A0A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38" name="Oval 1094"/>
              <p:cNvSpPr>
                <a:spLocks noChangeArrowheads="1"/>
              </p:cNvSpPr>
              <p:nvPr/>
            </p:nvSpPr>
            <p:spPr bwMode="auto">
              <a:xfrm>
                <a:off x="4402" y="3384"/>
                <a:ext cx="476" cy="161"/>
              </a:xfrm>
              <a:prstGeom prst="ellipse">
                <a:avLst/>
              </a:prstGeom>
              <a:solidFill>
                <a:srgbClr val="80808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98339" name="Rectangle 1095"/>
              <p:cNvSpPr>
                <a:spLocks noChangeArrowheads="1"/>
              </p:cNvSpPr>
              <p:nvPr/>
            </p:nvSpPr>
            <p:spPr bwMode="auto">
              <a:xfrm>
                <a:off x="4258" y="3344"/>
                <a:ext cx="764" cy="130"/>
              </a:xfrm>
              <a:prstGeom prst="rect">
                <a:avLst/>
              </a:prstGeom>
              <a:solidFill>
                <a:srgbClr val="A0A0A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98340" name="AutoShape 1096"/>
              <p:cNvSpPr>
                <a:spLocks noChangeArrowheads="1"/>
              </p:cNvSpPr>
              <p:nvPr/>
            </p:nvSpPr>
            <p:spPr bwMode="auto">
              <a:xfrm>
                <a:off x="4029" y="2240"/>
                <a:ext cx="1222" cy="1143"/>
              </a:xfrm>
              <a:prstGeom prst="roundRect">
                <a:avLst>
                  <a:gd name="adj" fmla="val 12440"/>
                </a:avLst>
              </a:prstGeom>
              <a:solidFill>
                <a:srgbClr val="C0C0C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98341" name="Freeform 1097"/>
              <p:cNvSpPr>
                <a:spLocks/>
              </p:cNvSpPr>
              <p:nvPr/>
            </p:nvSpPr>
            <p:spPr bwMode="auto">
              <a:xfrm>
                <a:off x="4147" y="3653"/>
                <a:ext cx="991" cy="134"/>
              </a:xfrm>
              <a:custGeom>
                <a:avLst/>
                <a:gdLst>
                  <a:gd name="T0" fmla="*/ 39 w 991"/>
                  <a:gd name="T1" fmla="*/ 0 h 134"/>
                  <a:gd name="T2" fmla="*/ 961 w 991"/>
                  <a:gd name="T3" fmla="*/ 0 h 134"/>
                  <a:gd name="T4" fmla="*/ 990 w 991"/>
                  <a:gd name="T5" fmla="*/ 133 h 134"/>
                  <a:gd name="T6" fmla="*/ 0 w 991"/>
                  <a:gd name="T7" fmla="*/ 133 h 134"/>
                  <a:gd name="T8" fmla="*/ 39 w 991"/>
                  <a:gd name="T9" fmla="*/ 0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1" h="134">
                    <a:moveTo>
                      <a:pt x="39" y="0"/>
                    </a:moveTo>
                    <a:lnTo>
                      <a:pt x="961" y="0"/>
                    </a:lnTo>
                    <a:lnTo>
                      <a:pt x="990" y="133"/>
                    </a:lnTo>
                    <a:lnTo>
                      <a:pt x="0" y="133"/>
                    </a:lnTo>
                    <a:lnTo>
                      <a:pt x="39" y="0"/>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grpSp>
        <p:grpSp>
          <p:nvGrpSpPr>
            <p:cNvPr id="98333" name="Group 1098"/>
            <p:cNvGrpSpPr>
              <a:grpSpLocks/>
            </p:cNvGrpSpPr>
            <p:nvPr/>
          </p:nvGrpSpPr>
          <p:grpSpPr bwMode="auto">
            <a:xfrm>
              <a:off x="4167" y="2364"/>
              <a:ext cx="946" cy="890"/>
              <a:chOff x="4167" y="2364"/>
              <a:chExt cx="946" cy="890"/>
            </a:xfrm>
          </p:grpSpPr>
          <p:sp>
            <p:nvSpPr>
              <p:cNvPr id="98334" name="AutoShape 1099"/>
              <p:cNvSpPr>
                <a:spLocks noChangeArrowheads="1"/>
              </p:cNvSpPr>
              <p:nvPr/>
            </p:nvSpPr>
            <p:spPr bwMode="auto">
              <a:xfrm>
                <a:off x="4167" y="2364"/>
                <a:ext cx="934" cy="875"/>
              </a:xfrm>
              <a:prstGeom prst="roundRect">
                <a:avLst>
                  <a:gd name="adj" fmla="val 12477"/>
                </a:avLst>
              </a:prstGeom>
              <a:solidFill>
                <a:srgbClr val="C0C0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98335" name="AutoShape 1100"/>
              <p:cNvSpPr>
                <a:spLocks noChangeArrowheads="1"/>
              </p:cNvSpPr>
              <p:nvPr/>
            </p:nvSpPr>
            <p:spPr bwMode="auto">
              <a:xfrm>
                <a:off x="4179" y="2379"/>
                <a:ext cx="934" cy="875"/>
              </a:xfrm>
              <a:prstGeom prst="roundRect">
                <a:avLst>
                  <a:gd name="adj" fmla="val 12477"/>
                </a:avLst>
              </a:prstGeom>
              <a:solidFill>
                <a:srgbClr val="00008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98336" name="AutoShape 1101"/>
              <p:cNvSpPr>
                <a:spLocks noChangeArrowheads="1"/>
              </p:cNvSpPr>
              <p:nvPr/>
            </p:nvSpPr>
            <p:spPr bwMode="auto">
              <a:xfrm>
                <a:off x="4174" y="2369"/>
                <a:ext cx="934" cy="875"/>
              </a:xfrm>
              <a:prstGeom prst="roundRect">
                <a:avLst>
                  <a:gd name="adj" fmla="val 12477"/>
                </a:avLst>
              </a:prstGeom>
              <a:solidFill>
                <a:srgbClr val="4040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grpSp>
      </p:grpSp>
      <p:grpSp>
        <p:nvGrpSpPr>
          <p:cNvPr id="98309" name="Group 1102"/>
          <p:cNvGrpSpPr>
            <a:grpSpLocks/>
          </p:cNvGrpSpPr>
          <p:nvPr/>
        </p:nvGrpSpPr>
        <p:grpSpPr bwMode="auto">
          <a:xfrm>
            <a:off x="6362700" y="3835400"/>
            <a:ext cx="573088" cy="477838"/>
            <a:chOff x="3945" y="2113"/>
            <a:chExt cx="361" cy="313"/>
          </a:xfrm>
        </p:grpSpPr>
        <p:sp>
          <p:nvSpPr>
            <p:cNvPr id="98319" name="Freeform 1103"/>
            <p:cNvSpPr>
              <a:spLocks/>
            </p:cNvSpPr>
            <p:nvPr/>
          </p:nvSpPr>
          <p:spPr bwMode="auto">
            <a:xfrm>
              <a:off x="3945" y="2113"/>
              <a:ext cx="361" cy="313"/>
            </a:xfrm>
            <a:custGeom>
              <a:avLst/>
              <a:gdLst>
                <a:gd name="T0" fmla="*/ 309 w 361"/>
                <a:gd name="T1" fmla="*/ 0 h 313"/>
                <a:gd name="T2" fmla="*/ 326 w 361"/>
                <a:gd name="T3" fmla="*/ 13 h 313"/>
                <a:gd name="T4" fmla="*/ 339 w 361"/>
                <a:gd name="T5" fmla="*/ 32 h 313"/>
                <a:gd name="T6" fmla="*/ 352 w 361"/>
                <a:gd name="T7" fmla="*/ 59 h 313"/>
                <a:gd name="T8" fmla="*/ 360 w 361"/>
                <a:gd name="T9" fmla="*/ 89 h 313"/>
                <a:gd name="T10" fmla="*/ 358 w 361"/>
                <a:gd name="T11" fmla="*/ 116 h 313"/>
                <a:gd name="T12" fmla="*/ 299 w 361"/>
                <a:gd name="T13" fmla="*/ 128 h 313"/>
                <a:gd name="T14" fmla="*/ 287 w 361"/>
                <a:gd name="T15" fmla="*/ 143 h 313"/>
                <a:gd name="T16" fmla="*/ 267 w 361"/>
                <a:gd name="T17" fmla="*/ 151 h 313"/>
                <a:gd name="T18" fmla="*/ 236 w 361"/>
                <a:gd name="T19" fmla="*/ 160 h 313"/>
                <a:gd name="T20" fmla="*/ 233 w 361"/>
                <a:gd name="T21" fmla="*/ 201 h 313"/>
                <a:gd name="T22" fmla="*/ 242 w 361"/>
                <a:gd name="T23" fmla="*/ 233 h 313"/>
                <a:gd name="T24" fmla="*/ 233 w 361"/>
                <a:gd name="T25" fmla="*/ 255 h 313"/>
                <a:gd name="T26" fmla="*/ 211 w 361"/>
                <a:gd name="T27" fmla="*/ 258 h 313"/>
                <a:gd name="T28" fmla="*/ 198 w 361"/>
                <a:gd name="T29" fmla="*/ 236 h 313"/>
                <a:gd name="T30" fmla="*/ 199 w 361"/>
                <a:gd name="T31" fmla="*/ 250 h 313"/>
                <a:gd name="T32" fmla="*/ 209 w 361"/>
                <a:gd name="T33" fmla="*/ 283 h 313"/>
                <a:gd name="T34" fmla="*/ 196 w 361"/>
                <a:gd name="T35" fmla="*/ 303 h 313"/>
                <a:gd name="T36" fmla="*/ 181 w 361"/>
                <a:gd name="T37" fmla="*/ 305 h 313"/>
                <a:gd name="T38" fmla="*/ 169 w 361"/>
                <a:gd name="T39" fmla="*/ 294 h 313"/>
                <a:gd name="T40" fmla="*/ 152 w 361"/>
                <a:gd name="T41" fmla="*/ 268 h 313"/>
                <a:gd name="T42" fmla="*/ 156 w 361"/>
                <a:gd name="T43" fmla="*/ 302 h 313"/>
                <a:gd name="T44" fmla="*/ 142 w 361"/>
                <a:gd name="T45" fmla="*/ 312 h 313"/>
                <a:gd name="T46" fmla="*/ 125 w 361"/>
                <a:gd name="T47" fmla="*/ 305 h 313"/>
                <a:gd name="T48" fmla="*/ 110 w 361"/>
                <a:gd name="T49" fmla="*/ 288 h 313"/>
                <a:gd name="T50" fmla="*/ 105 w 361"/>
                <a:gd name="T51" fmla="*/ 297 h 313"/>
                <a:gd name="T52" fmla="*/ 91 w 361"/>
                <a:gd name="T53" fmla="*/ 297 h 313"/>
                <a:gd name="T54" fmla="*/ 78 w 361"/>
                <a:gd name="T55" fmla="*/ 290 h 313"/>
                <a:gd name="T56" fmla="*/ 62 w 361"/>
                <a:gd name="T57" fmla="*/ 275 h 313"/>
                <a:gd name="T58" fmla="*/ 32 w 361"/>
                <a:gd name="T59" fmla="*/ 278 h 313"/>
                <a:gd name="T60" fmla="*/ 15 w 361"/>
                <a:gd name="T61" fmla="*/ 277 h 313"/>
                <a:gd name="T62" fmla="*/ 7 w 361"/>
                <a:gd name="T63" fmla="*/ 268 h 313"/>
                <a:gd name="T64" fmla="*/ 0 w 361"/>
                <a:gd name="T65" fmla="*/ 255 h 313"/>
                <a:gd name="T66" fmla="*/ 7 w 361"/>
                <a:gd name="T67" fmla="*/ 243 h 313"/>
                <a:gd name="T68" fmla="*/ 31 w 361"/>
                <a:gd name="T69" fmla="*/ 216 h 313"/>
                <a:gd name="T70" fmla="*/ 13 w 361"/>
                <a:gd name="T71" fmla="*/ 194 h 313"/>
                <a:gd name="T72" fmla="*/ 10 w 361"/>
                <a:gd name="T73" fmla="*/ 172 h 313"/>
                <a:gd name="T74" fmla="*/ 17 w 361"/>
                <a:gd name="T75" fmla="*/ 156 h 313"/>
                <a:gd name="T76" fmla="*/ 26 w 361"/>
                <a:gd name="T77" fmla="*/ 98 h 313"/>
                <a:gd name="T78" fmla="*/ 22 w 361"/>
                <a:gd name="T79" fmla="*/ 74 h 313"/>
                <a:gd name="T80" fmla="*/ 29 w 361"/>
                <a:gd name="T81" fmla="*/ 52 h 313"/>
                <a:gd name="T82" fmla="*/ 53 w 361"/>
                <a:gd name="T83" fmla="*/ 44 h 313"/>
                <a:gd name="T84" fmla="*/ 66 w 361"/>
                <a:gd name="T85" fmla="*/ 35 h 313"/>
                <a:gd name="T86" fmla="*/ 78 w 361"/>
                <a:gd name="T87" fmla="*/ 18 h 313"/>
                <a:gd name="T88" fmla="*/ 95 w 361"/>
                <a:gd name="T89" fmla="*/ 10 h 313"/>
                <a:gd name="T90" fmla="*/ 115 w 361"/>
                <a:gd name="T91" fmla="*/ 13 h 313"/>
                <a:gd name="T92" fmla="*/ 132 w 361"/>
                <a:gd name="T93" fmla="*/ 18 h 313"/>
                <a:gd name="T94" fmla="*/ 159 w 361"/>
                <a:gd name="T95" fmla="*/ 13 h 313"/>
                <a:gd name="T96" fmla="*/ 174 w 361"/>
                <a:gd name="T97" fmla="*/ 20 h 313"/>
                <a:gd name="T98" fmla="*/ 209 w 361"/>
                <a:gd name="T99" fmla="*/ 25 h 313"/>
                <a:gd name="T100" fmla="*/ 245 w 361"/>
                <a:gd name="T101" fmla="*/ 18 h 313"/>
                <a:gd name="T102" fmla="*/ 309 w 361"/>
                <a:gd name="T103" fmla="*/ 0 h 31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61" h="313">
                  <a:moveTo>
                    <a:pt x="309" y="0"/>
                  </a:moveTo>
                  <a:lnTo>
                    <a:pt x="326" y="13"/>
                  </a:lnTo>
                  <a:lnTo>
                    <a:pt x="339" y="32"/>
                  </a:lnTo>
                  <a:lnTo>
                    <a:pt x="352" y="59"/>
                  </a:lnTo>
                  <a:lnTo>
                    <a:pt x="360" y="89"/>
                  </a:lnTo>
                  <a:lnTo>
                    <a:pt x="358" y="116"/>
                  </a:lnTo>
                  <a:lnTo>
                    <a:pt x="299" y="128"/>
                  </a:lnTo>
                  <a:lnTo>
                    <a:pt x="287" y="143"/>
                  </a:lnTo>
                  <a:lnTo>
                    <a:pt x="267" y="151"/>
                  </a:lnTo>
                  <a:lnTo>
                    <a:pt x="236" y="160"/>
                  </a:lnTo>
                  <a:lnTo>
                    <a:pt x="233" y="201"/>
                  </a:lnTo>
                  <a:lnTo>
                    <a:pt x="242" y="233"/>
                  </a:lnTo>
                  <a:lnTo>
                    <a:pt x="233" y="255"/>
                  </a:lnTo>
                  <a:lnTo>
                    <a:pt x="211" y="258"/>
                  </a:lnTo>
                  <a:lnTo>
                    <a:pt x="198" y="236"/>
                  </a:lnTo>
                  <a:lnTo>
                    <a:pt x="199" y="250"/>
                  </a:lnTo>
                  <a:lnTo>
                    <a:pt x="209" y="283"/>
                  </a:lnTo>
                  <a:lnTo>
                    <a:pt x="196" y="303"/>
                  </a:lnTo>
                  <a:lnTo>
                    <a:pt x="181" y="305"/>
                  </a:lnTo>
                  <a:lnTo>
                    <a:pt x="169" y="294"/>
                  </a:lnTo>
                  <a:lnTo>
                    <a:pt x="152" y="268"/>
                  </a:lnTo>
                  <a:lnTo>
                    <a:pt x="156" y="302"/>
                  </a:lnTo>
                  <a:lnTo>
                    <a:pt x="142" y="312"/>
                  </a:lnTo>
                  <a:lnTo>
                    <a:pt x="125" y="305"/>
                  </a:lnTo>
                  <a:lnTo>
                    <a:pt x="110" y="288"/>
                  </a:lnTo>
                  <a:lnTo>
                    <a:pt x="105" y="297"/>
                  </a:lnTo>
                  <a:lnTo>
                    <a:pt x="91" y="297"/>
                  </a:lnTo>
                  <a:lnTo>
                    <a:pt x="78" y="290"/>
                  </a:lnTo>
                  <a:lnTo>
                    <a:pt x="62" y="275"/>
                  </a:lnTo>
                  <a:lnTo>
                    <a:pt x="32" y="278"/>
                  </a:lnTo>
                  <a:lnTo>
                    <a:pt x="15" y="277"/>
                  </a:lnTo>
                  <a:lnTo>
                    <a:pt x="7" y="268"/>
                  </a:lnTo>
                  <a:lnTo>
                    <a:pt x="0" y="255"/>
                  </a:lnTo>
                  <a:lnTo>
                    <a:pt x="7" y="243"/>
                  </a:lnTo>
                  <a:lnTo>
                    <a:pt x="31" y="216"/>
                  </a:lnTo>
                  <a:lnTo>
                    <a:pt x="13" y="194"/>
                  </a:lnTo>
                  <a:lnTo>
                    <a:pt x="10" y="172"/>
                  </a:lnTo>
                  <a:lnTo>
                    <a:pt x="17" y="156"/>
                  </a:lnTo>
                  <a:lnTo>
                    <a:pt x="26" y="98"/>
                  </a:lnTo>
                  <a:lnTo>
                    <a:pt x="22" y="74"/>
                  </a:lnTo>
                  <a:lnTo>
                    <a:pt x="29" y="52"/>
                  </a:lnTo>
                  <a:lnTo>
                    <a:pt x="53" y="44"/>
                  </a:lnTo>
                  <a:lnTo>
                    <a:pt x="66" y="35"/>
                  </a:lnTo>
                  <a:lnTo>
                    <a:pt x="78" y="18"/>
                  </a:lnTo>
                  <a:lnTo>
                    <a:pt x="95" y="10"/>
                  </a:lnTo>
                  <a:lnTo>
                    <a:pt x="115" y="13"/>
                  </a:lnTo>
                  <a:lnTo>
                    <a:pt x="132" y="18"/>
                  </a:lnTo>
                  <a:lnTo>
                    <a:pt x="159" y="13"/>
                  </a:lnTo>
                  <a:lnTo>
                    <a:pt x="174" y="20"/>
                  </a:lnTo>
                  <a:lnTo>
                    <a:pt x="209" y="25"/>
                  </a:lnTo>
                  <a:lnTo>
                    <a:pt x="245" y="18"/>
                  </a:lnTo>
                  <a:lnTo>
                    <a:pt x="309" y="0"/>
                  </a:lnTo>
                </a:path>
              </a:pathLst>
            </a:custGeom>
            <a:solidFill>
              <a:srgbClr val="FFC080"/>
            </a:solidFill>
            <a:ln w="12700" cap="rnd" cmpd="sng">
              <a:solidFill>
                <a:srgbClr val="712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20" name="Freeform 1104"/>
            <p:cNvSpPr>
              <a:spLocks/>
            </p:cNvSpPr>
            <p:nvPr/>
          </p:nvSpPr>
          <p:spPr bwMode="auto">
            <a:xfrm>
              <a:off x="4118" y="2215"/>
              <a:ext cx="31" cy="141"/>
            </a:xfrm>
            <a:custGeom>
              <a:avLst/>
              <a:gdLst>
                <a:gd name="T0" fmla="*/ 21 w 31"/>
                <a:gd name="T1" fmla="*/ 128 h 141"/>
                <a:gd name="T2" fmla="*/ 13 w 31"/>
                <a:gd name="T3" fmla="*/ 98 h 141"/>
                <a:gd name="T4" fmla="*/ 7 w 31"/>
                <a:gd name="T5" fmla="*/ 70 h 141"/>
                <a:gd name="T6" fmla="*/ 12 w 31"/>
                <a:gd name="T7" fmla="*/ 42 h 141"/>
                <a:gd name="T8" fmla="*/ 13 w 31"/>
                <a:gd name="T9" fmla="*/ 18 h 141"/>
                <a:gd name="T10" fmla="*/ 30 w 31"/>
                <a:gd name="T11" fmla="*/ 0 h 141"/>
                <a:gd name="T12" fmla="*/ 13 w 31"/>
                <a:gd name="T13" fmla="*/ 9 h 141"/>
                <a:gd name="T14" fmla="*/ 8 w 31"/>
                <a:gd name="T15" fmla="*/ 6 h 141"/>
                <a:gd name="T16" fmla="*/ 8 w 31"/>
                <a:gd name="T17" fmla="*/ 26 h 141"/>
                <a:gd name="T18" fmla="*/ 3 w 31"/>
                <a:gd name="T19" fmla="*/ 70 h 141"/>
                <a:gd name="T20" fmla="*/ 0 w 31"/>
                <a:gd name="T21" fmla="*/ 79 h 141"/>
                <a:gd name="T22" fmla="*/ 19 w 31"/>
                <a:gd name="T23" fmla="*/ 140 h 141"/>
                <a:gd name="T24" fmla="*/ 21 w 31"/>
                <a:gd name="T25" fmla="*/ 128 h 1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1" h="141">
                  <a:moveTo>
                    <a:pt x="21" y="128"/>
                  </a:moveTo>
                  <a:lnTo>
                    <a:pt x="13" y="98"/>
                  </a:lnTo>
                  <a:lnTo>
                    <a:pt x="7" y="70"/>
                  </a:lnTo>
                  <a:lnTo>
                    <a:pt x="12" y="42"/>
                  </a:lnTo>
                  <a:lnTo>
                    <a:pt x="13" y="18"/>
                  </a:lnTo>
                  <a:lnTo>
                    <a:pt x="30" y="0"/>
                  </a:lnTo>
                  <a:lnTo>
                    <a:pt x="13" y="9"/>
                  </a:lnTo>
                  <a:lnTo>
                    <a:pt x="8" y="6"/>
                  </a:lnTo>
                  <a:lnTo>
                    <a:pt x="8" y="26"/>
                  </a:lnTo>
                  <a:lnTo>
                    <a:pt x="3" y="70"/>
                  </a:lnTo>
                  <a:lnTo>
                    <a:pt x="0" y="79"/>
                  </a:lnTo>
                  <a:lnTo>
                    <a:pt x="19" y="140"/>
                  </a:lnTo>
                  <a:lnTo>
                    <a:pt x="21" y="128"/>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21" name="Freeform 1105"/>
            <p:cNvSpPr>
              <a:spLocks/>
            </p:cNvSpPr>
            <p:nvPr/>
          </p:nvSpPr>
          <p:spPr bwMode="auto">
            <a:xfrm>
              <a:off x="4055" y="2202"/>
              <a:ext cx="44" cy="196"/>
            </a:xfrm>
            <a:custGeom>
              <a:avLst/>
              <a:gdLst>
                <a:gd name="T0" fmla="*/ 43 w 44"/>
                <a:gd name="T1" fmla="*/ 177 h 196"/>
                <a:gd name="T2" fmla="*/ 32 w 44"/>
                <a:gd name="T3" fmla="*/ 157 h 196"/>
                <a:gd name="T4" fmla="*/ 21 w 44"/>
                <a:gd name="T5" fmla="*/ 128 h 196"/>
                <a:gd name="T6" fmla="*/ 11 w 44"/>
                <a:gd name="T7" fmla="*/ 110 h 196"/>
                <a:gd name="T8" fmla="*/ 11 w 44"/>
                <a:gd name="T9" fmla="*/ 92 h 196"/>
                <a:gd name="T10" fmla="*/ 9 w 44"/>
                <a:gd name="T11" fmla="*/ 81 h 196"/>
                <a:gd name="T12" fmla="*/ 11 w 44"/>
                <a:gd name="T13" fmla="*/ 65 h 196"/>
                <a:gd name="T14" fmla="*/ 19 w 44"/>
                <a:gd name="T15" fmla="*/ 33 h 196"/>
                <a:gd name="T16" fmla="*/ 22 w 44"/>
                <a:gd name="T17" fmla="*/ 12 h 196"/>
                <a:gd name="T18" fmla="*/ 12 w 44"/>
                <a:gd name="T19" fmla="*/ 0 h 196"/>
                <a:gd name="T20" fmla="*/ 17 w 44"/>
                <a:gd name="T21" fmla="*/ 13 h 196"/>
                <a:gd name="T22" fmla="*/ 9 w 44"/>
                <a:gd name="T23" fmla="*/ 57 h 196"/>
                <a:gd name="T24" fmla="*/ 1 w 44"/>
                <a:gd name="T25" fmla="*/ 82 h 196"/>
                <a:gd name="T26" fmla="*/ 0 w 44"/>
                <a:gd name="T27" fmla="*/ 95 h 196"/>
                <a:gd name="T28" fmla="*/ 4 w 44"/>
                <a:gd name="T29" fmla="*/ 113 h 196"/>
                <a:gd name="T30" fmla="*/ 15 w 44"/>
                <a:gd name="T31" fmla="*/ 130 h 196"/>
                <a:gd name="T32" fmla="*/ 28 w 44"/>
                <a:gd name="T33" fmla="*/ 156 h 196"/>
                <a:gd name="T34" fmla="*/ 39 w 44"/>
                <a:gd name="T35" fmla="*/ 195 h 196"/>
                <a:gd name="T36" fmla="*/ 43 w 44"/>
                <a:gd name="T37" fmla="*/ 177 h 1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4" h="196">
                  <a:moveTo>
                    <a:pt x="43" y="177"/>
                  </a:moveTo>
                  <a:lnTo>
                    <a:pt x="32" y="157"/>
                  </a:lnTo>
                  <a:lnTo>
                    <a:pt x="21" y="128"/>
                  </a:lnTo>
                  <a:lnTo>
                    <a:pt x="11" y="110"/>
                  </a:lnTo>
                  <a:lnTo>
                    <a:pt x="11" y="92"/>
                  </a:lnTo>
                  <a:lnTo>
                    <a:pt x="9" y="81"/>
                  </a:lnTo>
                  <a:lnTo>
                    <a:pt x="11" y="65"/>
                  </a:lnTo>
                  <a:lnTo>
                    <a:pt x="19" y="33"/>
                  </a:lnTo>
                  <a:lnTo>
                    <a:pt x="22" y="12"/>
                  </a:lnTo>
                  <a:lnTo>
                    <a:pt x="12" y="0"/>
                  </a:lnTo>
                  <a:lnTo>
                    <a:pt x="17" y="13"/>
                  </a:lnTo>
                  <a:lnTo>
                    <a:pt x="9" y="57"/>
                  </a:lnTo>
                  <a:lnTo>
                    <a:pt x="1" y="82"/>
                  </a:lnTo>
                  <a:lnTo>
                    <a:pt x="0" y="95"/>
                  </a:lnTo>
                  <a:lnTo>
                    <a:pt x="4" y="113"/>
                  </a:lnTo>
                  <a:lnTo>
                    <a:pt x="15" y="130"/>
                  </a:lnTo>
                  <a:lnTo>
                    <a:pt x="28" y="156"/>
                  </a:lnTo>
                  <a:lnTo>
                    <a:pt x="39" y="195"/>
                  </a:lnTo>
                  <a:lnTo>
                    <a:pt x="43" y="177"/>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22" name="Freeform 1106"/>
            <p:cNvSpPr>
              <a:spLocks/>
            </p:cNvSpPr>
            <p:nvPr/>
          </p:nvSpPr>
          <p:spPr bwMode="auto">
            <a:xfrm>
              <a:off x="4001" y="2205"/>
              <a:ext cx="51" cy="193"/>
            </a:xfrm>
            <a:custGeom>
              <a:avLst/>
              <a:gdLst>
                <a:gd name="T0" fmla="*/ 44 w 51"/>
                <a:gd name="T1" fmla="*/ 192 h 193"/>
                <a:gd name="T2" fmla="*/ 50 w 51"/>
                <a:gd name="T3" fmla="*/ 189 h 193"/>
                <a:gd name="T4" fmla="*/ 38 w 51"/>
                <a:gd name="T5" fmla="*/ 158 h 193"/>
                <a:gd name="T6" fmla="*/ 15 w 51"/>
                <a:gd name="T7" fmla="*/ 122 h 193"/>
                <a:gd name="T8" fmla="*/ 6 w 51"/>
                <a:gd name="T9" fmla="*/ 105 h 193"/>
                <a:gd name="T10" fmla="*/ 6 w 51"/>
                <a:gd name="T11" fmla="*/ 89 h 193"/>
                <a:gd name="T12" fmla="*/ 11 w 51"/>
                <a:gd name="T13" fmla="*/ 73 h 193"/>
                <a:gd name="T14" fmla="*/ 11 w 51"/>
                <a:gd name="T15" fmla="*/ 43 h 193"/>
                <a:gd name="T16" fmla="*/ 13 w 51"/>
                <a:gd name="T17" fmla="*/ 23 h 193"/>
                <a:gd name="T18" fmla="*/ 9 w 51"/>
                <a:gd name="T19" fmla="*/ 7 h 193"/>
                <a:gd name="T20" fmla="*/ 1 w 51"/>
                <a:gd name="T21" fmla="*/ 0 h 193"/>
                <a:gd name="T22" fmla="*/ 6 w 51"/>
                <a:gd name="T23" fmla="*/ 18 h 193"/>
                <a:gd name="T24" fmla="*/ 7 w 51"/>
                <a:gd name="T25" fmla="*/ 36 h 193"/>
                <a:gd name="T26" fmla="*/ 6 w 51"/>
                <a:gd name="T27" fmla="*/ 71 h 193"/>
                <a:gd name="T28" fmla="*/ 2 w 51"/>
                <a:gd name="T29" fmla="*/ 85 h 193"/>
                <a:gd name="T30" fmla="*/ 0 w 51"/>
                <a:gd name="T31" fmla="*/ 102 h 193"/>
                <a:gd name="T32" fmla="*/ 12 w 51"/>
                <a:gd name="T33" fmla="*/ 130 h 193"/>
                <a:gd name="T34" fmla="*/ 20 w 51"/>
                <a:gd name="T35" fmla="*/ 140 h 193"/>
                <a:gd name="T36" fmla="*/ 44 w 51"/>
                <a:gd name="T37" fmla="*/ 192 h 19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1" h="193">
                  <a:moveTo>
                    <a:pt x="44" y="192"/>
                  </a:moveTo>
                  <a:lnTo>
                    <a:pt x="50" y="189"/>
                  </a:lnTo>
                  <a:lnTo>
                    <a:pt x="38" y="158"/>
                  </a:lnTo>
                  <a:lnTo>
                    <a:pt x="15" y="122"/>
                  </a:lnTo>
                  <a:lnTo>
                    <a:pt x="6" y="105"/>
                  </a:lnTo>
                  <a:lnTo>
                    <a:pt x="6" y="89"/>
                  </a:lnTo>
                  <a:lnTo>
                    <a:pt x="11" y="73"/>
                  </a:lnTo>
                  <a:lnTo>
                    <a:pt x="11" y="43"/>
                  </a:lnTo>
                  <a:lnTo>
                    <a:pt x="13" y="23"/>
                  </a:lnTo>
                  <a:lnTo>
                    <a:pt x="9" y="7"/>
                  </a:lnTo>
                  <a:lnTo>
                    <a:pt x="1" y="0"/>
                  </a:lnTo>
                  <a:lnTo>
                    <a:pt x="6" y="18"/>
                  </a:lnTo>
                  <a:lnTo>
                    <a:pt x="7" y="36"/>
                  </a:lnTo>
                  <a:lnTo>
                    <a:pt x="6" y="71"/>
                  </a:lnTo>
                  <a:lnTo>
                    <a:pt x="2" y="85"/>
                  </a:lnTo>
                  <a:lnTo>
                    <a:pt x="0" y="102"/>
                  </a:lnTo>
                  <a:lnTo>
                    <a:pt x="12" y="130"/>
                  </a:lnTo>
                  <a:lnTo>
                    <a:pt x="20" y="140"/>
                  </a:lnTo>
                  <a:lnTo>
                    <a:pt x="44" y="192"/>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23" name="Freeform 1107"/>
            <p:cNvSpPr>
              <a:spLocks/>
            </p:cNvSpPr>
            <p:nvPr/>
          </p:nvSpPr>
          <p:spPr bwMode="auto">
            <a:xfrm>
              <a:off x="3972" y="2322"/>
              <a:ext cx="31" cy="61"/>
            </a:xfrm>
            <a:custGeom>
              <a:avLst/>
              <a:gdLst>
                <a:gd name="T0" fmla="*/ 30 w 31"/>
                <a:gd name="T1" fmla="*/ 58 h 61"/>
                <a:gd name="T2" fmla="*/ 3 w 31"/>
                <a:gd name="T3" fmla="*/ 0 h 61"/>
                <a:gd name="T4" fmla="*/ 0 w 31"/>
                <a:gd name="T5" fmla="*/ 11 h 61"/>
                <a:gd name="T6" fmla="*/ 10 w 31"/>
                <a:gd name="T7" fmla="*/ 38 h 61"/>
                <a:gd name="T8" fmla="*/ 12 w 31"/>
                <a:gd name="T9" fmla="*/ 60 h 61"/>
                <a:gd name="T10" fmla="*/ 30 w 31"/>
                <a:gd name="T11" fmla="*/ 58 h 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 h="61">
                  <a:moveTo>
                    <a:pt x="30" y="58"/>
                  </a:moveTo>
                  <a:lnTo>
                    <a:pt x="3" y="0"/>
                  </a:lnTo>
                  <a:lnTo>
                    <a:pt x="0" y="11"/>
                  </a:lnTo>
                  <a:lnTo>
                    <a:pt x="10" y="38"/>
                  </a:lnTo>
                  <a:lnTo>
                    <a:pt x="12" y="60"/>
                  </a:lnTo>
                  <a:lnTo>
                    <a:pt x="30" y="58"/>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24" name="Freeform 1108"/>
            <p:cNvSpPr>
              <a:spLocks/>
            </p:cNvSpPr>
            <p:nvPr/>
          </p:nvSpPr>
          <p:spPr bwMode="auto">
            <a:xfrm>
              <a:off x="4138" y="2158"/>
              <a:ext cx="37" cy="31"/>
            </a:xfrm>
            <a:custGeom>
              <a:avLst/>
              <a:gdLst>
                <a:gd name="T0" fmla="*/ 0 w 37"/>
                <a:gd name="T1" fmla="*/ 0 h 31"/>
                <a:gd name="T2" fmla="*/ 4 w 37"/>
                <a:gd name="T3" fmla="*/ 7 h 31"/>
                <a:gd name="T4" fmla="*/ 26 w 37"/>
                <a:gd name="T5" fmla="*/ 8 h 31"/>
                <a:gd name="T6" fmla="*/ 29 w 37"/>
                <a:gd name="T7" fmla="*/ 16 h 31"/>
                <a:gd name="T8" fmla="*/ 36 w 37"/>
                <a:gd name="T9" fmla="*/ 30 h 31"/>
                <a:gd name="T10" fmla="*/ 33 w 37"/>
                <a:gd name="T11" fmla="*/ 8 h 31"/>
                <a:gd name="T12" fmla="*/ 27 w 37"/>
                <a:gd name="T13" fmla="*/ 2 h 31"/>
                <a:gd name="T14" fmla="*/ 0 w 37"/>
                <a:gd name="T15" fmla="*/ 0 h 3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31">
                  <a:moveTo>
                    <a:pt x="0" y="0"/>
                  </a:moveTo>
                  <a:lnTo>
                    <a:pt x="4" y="7"/>
                  </a:lnTo>
                  <a:lnTo>
                    <a:pt x="26" y="8"/>
                  </a:lnTo>
                  <a:lnTo>
                    <a:pt x="29" y="16"/>
                  </a:lnTo>
                  <a:lnTo>
                    <a:pt x="36" y="30"/>
                  </a:lnTo>
                  <a:lnTo>
                    <a:pt x="33" y="8"/>
                  </a:lnTo>
                  <a:lnTo>
                    <a:pt x="27" y="2"/>
                  </a:lnTo>
                  <a:lnTo>
                    <a:pt x="0"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25" name="Freeform 1109"/>
            <p:cNvSpPr>
              <a:spLocks/>
            </p:cNvSpPr>
            <p:nvPr/>
          </p:nvSpPr>
          <p:spPr bwMode="auto">
            <a:xfrm>
              <a:off x="4019" y="2385"/>
              <a:ext cx="14" cy="3"/>
            </a:xfrm>
            <a:custGeom>
              <a:avLst/>
              <a:gdLst>
                <a:gd name="T0" fmla="*/ 4 w 14"/>
                <a:gd name="T1" fmla="*/ 0 h 3"/>
                <a:gd name="T2" fmla="*/ 11 w 14"/>
                <a:gd name="T3" fmla="*/ 1 h 3"/>
                <a:gd name="T4" fmla="*/ 13 w 14"/>
                <a:gd name="T5" fmla="*/ 2 h 3"/>
                <a:gd name="T6" fmla="*/ 0 w 14"/>
                <a:gd name="T7" fmla="*/ 1 h 3"/>
                <a:gd name="T8" fmla="*/ 4 w 14"/>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3">
                  <a:moveTo>
                    <a:pt x="4" y="0"/>
                  </a:moveTo>
                  <a:lnTo>
                    <a:pt x="11" y="1"/>
                  </a:lnTo>
                  <a:lnTo>
                    <a:pt x="13" y="2"/>
                  </a:lnTo>
                  <a:lnTo>
                    <a:pt x="0" y="1"/>
                  </a:lnTo>
                  <a:lnTo>
                    <a:pt x="4"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26" name="Freeform 1110"/>
            <p:cNvSpPr>
              <a:spLocks/>
            </p:cNvSpPr>
            <p:nvPr/>
          </p:nvSpPr>
          <p:spPr bwMode="auto">
            <a:xfrm>
              <a:off x="4065" y="2394"/>
              <a:ext cx="22" cy="8"/>
            </a:xfrm>
            <a:custGeom>
              <a:avLst/>
              <a:gdLst>
                <a:gd name="T0" fmla="*/ 0 w 22"/>
                <a:gd name="T1" fmla="*/ 3 h 8"/>
                <a:gd name="T2" fmla="*/ 0 w 22"/>
                <a:gd name="T3" fmla="*/ 1 h 8"/>
                <a:gd name="T4" fmla="*/ 13 w 22"/>
                <a:gd name="T5" fmla="*/ 0 h 8"/>
                <a:gd name="T6" fmla="*/ 21 w 22"/>
                <a:gd name="T7" fmla="*/ 7 h 8"/>
                <a:gd name="T8" fmla="*/ 0 w 22"/>
                <a:gd name="T9" fmla="*/ 3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8">
                  <a:moveTo>
                    <a:pt x="0" y="3"/>
                  </a:moveTo>
                  <a:lnTo>
                    <a:pt x="0" y="1"/>
                  </a:lnTo>
                  <a:lnTo>
                    <a:pt x="13" y="0"/>
                  </a:lnTo>
                  <a:lnTo>
                    <a:pt x="21" y="7"/>
                  </a:lnTo>
                  <a:lnTo>
                    <a:pt x="0" y="3"/>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27" name="Freeform 1111"/>
            <p:cNvSpPr>
              <a:spLocks/>
            </p:cNvSpPr>
            <p:nvPr/>
          </p:nvSpPr>
          <p:spPr bwMode="auto">
            <a:xfrm>
              <a:off x="4117" y="2381"/>
              <a:ext cx="19" cy="7"/>
            </a:xfrm>
            <a:custGeom>
              <a:avLst/>
              <a:gdLst>
                <a:gd name="T0" fmla="*/ 0 w 19"/>
                <a:gd name="T1" fmla="*/ 2 h 7"/>
                <a:gd name="T2" fmla="*/ 11 w 19"/>
                <a:gd name="T3" fmla="*/ 0 h 7"/>
                <a:gd name="T4" fmla="*/ 14 w 19"/>
                <a:gd name="T5" fmla="*/ 3 h 7"/>
                <a:gd name="T6" fmla="*/ 18 w 19"/>
                <a:gd name="T7" fmla="*/ 6 h 7"/>
                <a:gd name="T8" fmla="*/ 0 w 19"/>
                <a:gd name="T9" fmla="*/ 2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7">
                  <a:moveTo>
                    <a:pt x="0" y="2"/>
                  </a:moveTo>
                  <a:lnTo>
                    <a:pt x="11" y="0"/>
                  </a:lnTo>
                  <a:lnTo>
                    <a:pt x="14" y="3"/>
                  </a:lnTo>
                  <a:lnTo>
                    <a:pt x="18" y="6"/>
                  </a:lnTo>
                  <a:lnTo>
                    <a:pt x="0" y="2"/>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28" name="Freeform 1112"/>
            <p:cNvSpPr>
              <a:spLocks/>
            </p:cNvSpPr>
            <p:nvPr/>
          </p:nvSpPr>
          <p:spPr bwMode="auto">
            <a:xfrm>
              <a:off x="4148" y="2344"/>
              <a:ext cx="23" cy="3"/>
            </a:xfrm>
            <a:custGeom>
              <a:avLst/>
              <a:gdLst>
                <a:gd name="T0" fmla="*/ 4 w 23"/>
                <a:gd name="T1" fmla="*/ 2 h 3"/>
                <a:gd name="T2" fmla="*/ 0 w 23"/>
                <a:gd name="T3" fmla="*/ 1 h 3"/>
                <a:gd name="T4" fmla="*/ 6 w 23"/>
                <a:gd name="T5" fmla="*/ 0 h 3"/>
                <a:gd name="T6" fmla="*/ 22 w 23"/>
                <a:gd name="T7" fmla="*/ 1 h 3"/>
                <a:gd name="T8" fmla="*/ 4 w 23"/>
                <a:gd name="T9" fmla="*/ 2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3">
                  <a:moveTo>
                    <a:pt x="4" y="2"/>
                  </a:moveTo>
                  <a:lnTo>
                    <a:pt x="0" y="1"/>
                  </a:lnTo>
                  <a:lnTo>
                    <a:pt x="6" y="0"/>
                  </a:lnTo>
                  <a:lnTo>
                    <a:pt x="22" y="1"/>
                  </a:lnTo>
                  <a:lnTo>
                    <a:pt x="4" y="2"/>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29" name="Freeform 1113"/>
            <p:cNvSpPr>
              <a:spLocks/>
            </p:cNvSpPr>
            <p:nvPr/>
          </p:nvSpPr>
          <p:spPr bwMode="auto">
            <a:xfrm>
              <a:off x="4060" y="2133"/>
              <a:ext cx="14" cy="27"/>
            </a:xfrm>
            <a:custGeom>
              <a:avLst/>
              <a:gdLst>
                <a:gd name="T0" fmla="*/ 0 w 14"/>
                <a:gd name="T1" fmla="*/ 0 h 27"/>
                <a:gd name="T2" fmla="*/ 3 w 14"/>
                <a:gd name="T3" fmla="*/ 15 h 27"/>
                <a:gd name="T4" fmla="*/ 3 w 14"/>
                <a:gd name="T5" fmla="*/ 26 h 27"/>
                <a:gd name="T6" fmla="*/ 13 w 14"/>
                <a:gd name="T7" fmla="*/ 6 h 27"/>
                <a:gd name="T8" fmla="*/ 0 w 14"/>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27">
                  <a:moveTo>
                    <a:pt x="0" y="0"/>
                  </a:moveTo>
                  <a:lnTo>
                    <a:pt x="3" y="15"/>
                  </a:lnTo>
                  <a:lnTo>
                    <a:pt x="3" y="26"/>
                  </a:lnTo>
                  <a:lnTo>
                    <a:pt x="13" y="6"/>
                  </a:lnTo>
                  <a:lnTo>
                    <a:pt x="0"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30" name="Freeform 1114"/>
            <p:cNvSpPr>
              <a:spLocks/>
            </p:cNvSpPr>
            <p:nvPr/>
          </p:nvSpPr>
          <p:spPr bwMode="auto">
            <a:xfrm>
              <a:off x="4181" y="2246"/>
              <a:ext cx="45" cy="20"/>
            </a:xfrm>
            <a:custGeom>
              <a:avLst/>
              <a:gdLst>
                <a:gd name="T0" fmla="*/ 0 w 45"/>
                <a:gd name="T1" fmla="*/ 18 h 20"/>
                <a:gd name="T2" fmla="*/ 8 w 45"/>
                <a:gd name="T3" fmla="*/ 11 h 20"/>
                <a:gd name="T4" fmla="*/ 12 w 45"/>
                <a:gd name="T5" fmla="*/ 0 h 20"/>
                <a:gd name="T6" fmla="*/ 20 w 45"/>
                <a:gd name="T7" fmla="*/ 8 h 20"/>
                <a:gd name="T8" fmla="*/ 44 w 45"/>
                <a:gd name="T9" fmla="*/ 9 h 20"/>
                <a:gd name="T10" fmla="*/ 32 w 45"/>
                <a:gd name="T11" fmla="*/ 14 h 20"/>
                <a:gd name="T12" fmla="*/ 4 w 45"/>
                <a:gd name="T13" fmla="*/ 19 h 20"/>
                <a:gd name="T14" fmla="*/ 0 w 45"/>
                <a:gd name="T15" fmla="*/ 18 h 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5" h="20">
                  <a:moveTo>
                    <a:pt x="0" y="18"/>
                  </a:moveTo>
                  <a:lnTo>
                    <a:pt x="8" y="11"/>
                  </a:lnTo>
                  <a:lnTo>
                    <a:pt x="12" y="0"/>
                  </a:lnTo>
                  <a:lnTo>
                    <a:pt x="20" y="8"/>
                  </a:lnTo>
                  <a:lnTo>
                    <a:pt x="44" y="9"/>
                  </a:lnTo>
                  <a:lnTo>
                    <a:pt x="32" y="14"/>
                  </a:lnTo>
                  <a:lnTo>
                    <a:pt x="4" y="19"/>
                  </a:lnTo>
                  <a:lnTo>
                    <a:pt x="0" y="18"/>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31" name="Freeform 1115"/>
            <p:cNvSpPr>
              <a:spLocks/>
            </p:cNvSpPr>
            <p:nvPr/>
          </p:nvSpPr>
          <p:spPr bwMode="auto">
            <a:xfrm>
              <a:off x="3998" y="2163"/>
              <a:ext cx="11" cy="20"/>
            </a:xfrm>
            <a:custGeom>
              <a:avLst/>
              <a:gdLst>
                <a:gd name="T0" fmla="*/ 10 w 11"/>
                <a:gd name="T1" fmla="*/ 0 h 20"/>
                <a:gd name="T2" fmla="*/ 8 w 11"/>
                <a:gd name="T3" fmla="*/ 19 h 20"/>
                <a:gd name="T4" fmla="*/ 0 w 11"/>
                <a:gd name="T5" fmla="*/ 17 h 20"/>
                <a:gd name="T6" fmla="*/ 10 w 11"/>
                <a:gd name="T7" fmla="*/ 0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10" y="0"/>
                  </a:moveTo>
                  <a:lnTo>
                    <a:pt x="8" y="19"/>
                  </a:lnTo>
                  <a:lnTo>
                    <a:pt x="0" y="17"/>
                  </a:lnTo>
                  <a:lnTo>
                    <a:pt x="10"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grpSp>
      <p:sp>
        <p:nvSpPr>
          <p:cNvPr id="506992" name="Text Box 1136"/>
          <p:cNvSpPr txBox="1">
            <a:spLocks noChangeArrowheads="1"/>
          </p:cNvSpPr>
          <p:nvPr/>
        </p:nvSpPr>
        <p:spPr bwMode="auto">
          <a:xfrm>
            <a:off x="6781800" y="4464050"/>
            <a:ext cx="1524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600" b="1">
                <a:solidFill>
                  <a:schemeClr val="bg2"/>
                </a:solidFill>
                <a:effectLst>
                  <a:outerShdw blurRad="38100" dist="38100" dir="2700000" algn="tl">
                    <a:srgbClr val="000000"/>
                  </a:outerShdw>
                </a:effectLst>
              </a:rPr>
              <a:t>STATISTICA</a:t>
            </a:r>
          </a:p>
        </p:txBody>
      </p:sp>
      <p:grpSp>
        <p:nvGrpSpPr>
          <p:cNvPr id="98311" name="Group 1137"/>
          <p:cNvGrpSpPr>
            <a:grpSpLocks/>
          </p:cNvGrpSpPr>
          <p:nvPr/>
        </p:nvGrpSpPr>
        <p:grpSpPr bwMode="auto">
          <a:xfrm>
            <a:off x="6781800" y="5029200"/>
            <a:ext cx="1371600" cy="381000"/>
            <a:chOff x="576" y="2448"/>
            <a:chExt cx="624" cy="192"/>
          </a:xfrm>
        </p:grpSpPr>
        <p:sp>
          <p:nvSpPr>
            <p:cNvPr id="98313" name="Rectangle 1138"/>
            <p:cNvSpPr>
              <a:spLocks noChangeArrowheads="1"/>
            </p:cNvSpPr>
            <p:nvPr/>
          </p:nvSpPr>
          <p:spPr bwMode="auto">
            <a:xfrm>
              <a:off x="720" y="2448"/>
              <a:ext cx="384" cy="192"/>
            </a:xfrm>
            <a:prstGeom prst="rect">
              <a:avLst/>
            </a:prstGeom>
            <a:solidFill>
              <a:srgbClr val="DB89C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98314" name="Line 1139"/>
            <p:cNvSpPr>
              <a:spLocks noChangeShapeType="1"/>
            </p:cNvSpPr>
            <p:nvPr/>
          </p:nvSpPr>
          <p:spPr bwMode="auto">
            <a:xfrm>
              <a:off x="1104" y="2544"/>
              <a:ext cx="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15" name="Line 1140"/>
            <p:cNvSpPr>
              <a:spLocks noChangeShapeType="1"/>
            </p:cNvSpPr>
            <p:nvPr/>
          </p:nvSpPr>
          <p:spPr bwMode="auto">
            <a:xfrm>
              <a:off x="576" y="2544"/>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16" name="Line 1141"/>
            <p:cNvSpPr>
              <a:spLocks noChangeShapeType="1"/>
            </p:cNvSpPr>
            <p:nvPr/>
          </p:nvSpPr>
          <p:spPr bwMode="auto">
            <a:xfrm>
              <a:off x="1200" y="2496"/>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17" name="Line 1142"/>
            <p:cNvSpPr>
              <a:spLocks noChangeShapeType="1"/>
            </p:cNvSpPr>
            <p:nvPr/>
          </p:nvSpPr>
          <p:spPr bwMode="auto">
            <a:xfrm>
              <a:off x="576" y="2496"/>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98318" name="Line 1143"/>
            <p:cNvSpPr>
              <a:spLocks noChangeShapeType="1"/>
            </p:cNvSpPr>
            <p:nvPr/>
          </p:nvSpPr>
          <p:spPr bwMode="auto">
            <a:xfrm>
              <a:off x="912" y="2448"/>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grpSp>
      <p:sp>
        <p:nvSpPr>
          <p:cNvPr id="507000" name="Rectangle 1144"/>
          <p:cNvSpPr>
            <a:spLocks noChangeArrowheads="1"/>
          </p:cNvSpPr>
          <p:nvPr/>
        </p:nvSpPr>
        <p:spPr bwMode="auto">
          <a:xfrm>
            <a:off x="457200" y="1981200"/>
            <a:ext cx="7162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3600" b="1">
                <a:solidFill>
                  <a:schemeClr val="bg2"/>
                </a:solidFill>
                <a:effectLst>
                  <a:outerShdw blurRad="38100" dist="38100" dir="2700000" algn="tl">
                    <a:srgbClr val="000000"/>
                  </a:outerShdw>
                </a:effectLst>
                <a:latin typeface="Book Antiqua" panose="02040602050305030304" pitchFamily="18" charset="0"/>
                <a:sym typeface="Wingdings 3" panose="05040102010807070707" pitchFamily="18" charset="2"/>
              </a:rPr>
              <a:t></a:t>
            </a:r>
            <a:r>
              <a:rPr lang="zh-CN" altLang="en-US" sz="3600" b="1">
                <a:solidFill>
                  <a:schemeClr val="bg2"/>
                </a:solidFill>
                <a:effectLst>
                  <a:outerShdw blurRad="38100" dist="38100" dir="2700000" algn="tl">
                    <a:srgbClr val="000000"/>
                  </a:outerShdw>
                </a:effectLst>
                <a:latin typeface="Book Antiqua" panose="02040602050305030304" pitchFamily="18" charset="0"/>
                <a:sym typeface="Wingdings 3" panose="05040102010807070707" pitchFamily="18" charset="2"/>
              </a:rPr>
              <a:t>未</a:t>
            </a:r>
            <a:r>
              <a:rPr lang="zh-CN" altLang="en-US" sz="3600" b="1">
                <a:solidFill>
                  <a:schemeClr val="bg2"/>
                </a:solidFill>
                <a:effectLst>
                  <a:outerShdw blurRad="38100" dist="38100" dir="2700000" algn="tl">
                    <a:srgbClr val="000000"/>
                  </a:outerShdw>
                </a:effectLst>
                <a:latin typeface="Book Antiqua" panose="02040602050305030304" pitchFamily="18" charset="0"/>
              </a:rPr>
              <a:t>分组数据</a:t>
            </a:r>
            <a:r>
              <a:rPr lang="en-US" altLang="zh-CN" sz="3600" b="1">
                <a:solidFill>
                  <a:schemeClr val="bg2"/>
                </a:solidFill>
                <a:effectLst>
                  <a:outerShdw blurRad="38100" dist="38100" dir="2700000" algn="tl">
                    <a:srgbClr val="000000"/>
                  </a:outerShdw>
                </a:effectLst>
                <a:latin typeface="Book Antiqua" panose="02040602050305030304" pitchFamily="18" charset="0"/>
              </a:rPr>
              <a:t>—</a:t>
            </a:r>
            <a:r>
              <a:rPr lang="zh-CN" altLang="en-US" sz="3600" b="1">
                <a:solidFill>
                  <a:schemeClr val="bg2"/>
                </a:solidFill>
                <a:effectLst>
                  <a:outerShdw blurRad="38100" dist="38100" dir="2700000" algn="tl">
                    <a:srgbClr val="000000"/>
                  </a:outerShdw>
                </a:effectLst>
                <a:latin typeface="Book Antiqua" panose="02040602050305030304" pitchFamily="18" charset="0"/>
              </a:rPr>
              <a:t>茎叶图和箱线图</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5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a:xfrm>
            <a:off x="1209675" y="332656"/>
            <a:ext cx="6781800" cy="1066800"/>
          </a:xfrm>
        </p:spPr>
        <p:txBody>
          <a:bodyPr/>
          <a:lstStyle/>
          <a:p>
            <a:pPr>
              <a:defRPr/>
            </a:pPr>
            <a:r>
              <a:rPr lang="zh-CN" altLang="en-US" sz="4000" dirty="0">
                <a:solidFill>
                  <a:schemeClr val="bg2"/>
                </a:solidFill>
              </a:rPr>
              <a:t>未分组数据</a:t>
            </a:r>
            <a:r>
              <a:rPr lang="en-US" altLang="zh-CN" sz="4000" dirty="0">
                <a:solidFill>
                  <a:schemeClr val="bg2"/>
                </a:solidFill>
              </a:rPr>
              <a:t>—</a:t>
            </a:r>
            <a:r>
              <a:rPr lang="zh-CN" altLang="en-US" sz="4000" dirty="0">
                <a:solidFill>
                  <a:schemeClr val="bg2"/>
                </a:solidFill>
              </a:rPr>
              <a:t>茎叶图</a:t>
            </a:r>
            <a:br>
              <a:rPr lang="zh-CN" altLang="en-US" sz="4000" dirty="0">
                <a:solidFill>
                  <a:schemeClr val="bg2"/>
                </a:solidFill>
              </a:rPr>
            </a:br>
            <a:r>
              <a:rPr lang="en-US" altLang="zh-CN" sz="3600" dirty="0">
                <a:solidFill>
                  <a:schemeClr val="bg2"/>
                </a:solidFill>
                <a:latin typeface="Arial" panose="020B0604020202020204" pitchFamily="34" charset="0"/>
              </a:rPr>
              <a:t>(stem-and-leaf display)</a:t>
            </a:r>
          </a:p>
        </p:txBody>
      </p:sp>
      <p:sp>
        <p:nvSpPr>
          <p:cNvPr id="366595" name="Rectangle 3"/>
          <p:cNvSpPr>
            <a:spLocks noGrp="1" noChangeArrowheads="1"/>
          </p:cNvSpPr>
          <p:nvPr>
            <p:ph type="body" idx="1"/>
          </p:nvPr>
        </p:nvSpPr>
        <p:spPr>
          <a:xfrm>
            <a:off x="190500" y="1628800"/>
            <a:ext cx="8763000" cy="4608537"/>
          </a:xfrm>
        </p:spPr>
        <p:txBody>
          <a:bodyPr/>
          <a:lstStyle/>
          <a:p>
            <a:pPr marL="609600" indent="-609600" algn="just">
              <a:lnSpc>
                <a:spcPct val="90000"/>
              </a:lnSpc>
              <a:buFontTx/>
              <a:buAutoNum type="arabicPeriod"/>
              <a:defRPr/>
            </a:pPr>
            <a:r>
              <a:rPr lang="zh-CN" altLang="en-US" sz="2800" dirty="0">
                <a:solidFill>
                  <a:schemeClr val="bg2"/>
                </a:solidFill>
              </a:rPr>
              <a:t>用于显示未分组的原始数据的分布</a:t>
            </a:r>
          </a:p>
          <a:p>
            <a:pPr marL="609600" indent="-609600" algn="just">
              <a:lnSpc>
                <a:spcPct val="90000"/>
              </a:lnSpc>
              <a:buFontTx/>
              <a:buAutoNum type="arabicPeriod"/>
              <a:defRPr/>
            </a:pPr>
            <a:r>
              <a:rPr lang="zh-CN" altLang="en-US" sz="2800" dirty="0">
                <a:solidFill>
                  <a:schemeClr val="bg2"/>
                </a:solidFill>
              </a:rPr>
              <a:t>由“茎”和“叶”两部分构成，其图形是由数字组成的</a:t>
            </a:r>
          </a:p>
          <a:p>
            <a:pPr marL="609600" indent="-609600" algn="just">
              <a:lnSpc>
                <a:spcPct val="90000"/>
              </a:lnSpc>
              <a:buFontTx/>
              <a:buAutoNum type="arabicPeriod"/>
              <a:defRPr/>
            </a:pPr>
            <a:r>
              <a:rPr lang="zh-CN" altLang="en-US" sz="2800" dirty="0">
                <a:solidFill>
                  <a:schemeClr val="bg2"/>
                </a:solidFill>
              </a:rPr>
              <a:t>以该组数据的高位数值作树茎，低位数字作树叶</a:t>
            </a:r>
          </a:p>
          <a:p>
            <a:pPr marL="609600" indent="-609600" algn="just">
              <a:lnSpc>
                <a:spcPct val="90000"/>
              </a:lnSpc>
              <a:buFontTx/>
              <a:buAutoNum type="arabicPeriod"/>
              <a:defRPr/>
            </a:pPr>
            <a:r>
              <a:rPr lang="zh-CN" altLang="en-US" sz="2800" dirty="0">
                <a:solidFill>
                  <a:srgbClr val="FF0000"/>
                </a:solidFill>
              </a:rPr>
              <a:t>树叶上只保留最后一位数字</a:t>
            </a:r>
          </a:p>
          <a:p>
            <a:pPr marL="609600" indent="-609600" algn="just">
              <a:lnSpc>
                <a:spcPct val="90000"/>
              </a:lnSpc>
              <a:defRPr/>
            </a:pPr>
            <a:r>
              <a:rPr lang="en-US" altLang="zh-CN" sz="2800" dirty="0">
                <a:solidFill>
                  <a:schemeClr val="bg2"/>
                </a:solidFill>
              </a:rPr>
              <a:t>6.    </a:t>
            </a:r>
            <a:r>
              <a:rPr lang="zh-CN" altLang="en-US" sz="2800" dirty="0">
                <a:solidFill>
                  <a:schemeClr val="bg2"/>
                </a:solidFill>
              </a:rPr>
              <a:t>茎叶图类似于横置的直方图，但又有区别</a:t>
            </a:r>
          </a:p>
          <a:p>
            <a:pPr marL="1219200" lvl="1" indent="-533400" algn="just">
              <a:lnSpc>
                <a:spcPct val="90000"/>
              </a:lnSpc>
              <a:buSzTx/>
              <a:buFont typeface="Wingdings" panose="05000000000000000000" pitchFamily="2" charset="2"/>
              <a:buChar char="§"/>
              <a:defRPr/>
            </a:pPr>
            <a:r>
              <a:rPr lang="zh-CN" altLang="en-US" sz="2400" dirty="0">
                <a:solidFill>
                  <a:schemeClr val="bg2"/>
                </a:solidFill>
              </a:rPr>
              <a:t>直方图可观察一组数据的分布状况，但没有给出具体的数值。</a:t>
            </a:r>
          </a:p>
          <a:p>
            <a:pPr marL="1219200" lvl="1" indent="-533400" algn="just">
              <a:lnSpc>
                <a:spcPct val="90000"/>
              </a:lnSpc>
              <a:buSzTx/>
              <a:buFont typeface="Wingdings" panose="05000000000000000000" pitchFamily="2" charset="2"/>
              <a:buChar char="§"/>
              <a:defRPr/>
            </a:pPr>
            <a:r>
              <a:rPr lang="zh-CN" altLang="en-US" sz="2400" dirty="0">
                <a:solidFill>
                  <a:schemeClr val="bg2"/>
                </a:solidFill>
              </a:rPr>
              <a:t>茎叶图既能给出数据的分布状况，又能给出每一个原始数值，保留了原始数据的信息。</a:t>
            </a:r>
          </a:p>
          <a:p>
            <a:pPr marL="1219200" lvl="1" indent="-533400" algn="just">
              <a:lnSpc>
                <a:spcPct val="90000"/>
              </a:lnSpc>
              <a:buSzTx/>
              <a:buFont typeface="Wingdings" panose="05000000000000000000" pitchFamily="2" charset="2"/>
              <a:buChar char="§"/>
              <a:defRPr/>
            </a:pPr>
            <a:r>
              <a:rPr lang="zh-CN" altLang="en-US" sz="2400" dirty="0">
                <a:solidFill>
                  <a:schemeClr val="bg2"/>
                </a:solidFill>
              </a:rPr>
              <a:t>直方图适用于大批量数据，茎叶图适用于小批量数据。</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6595">
                                            <p:txEl>
                                              <p:pRg st="0" end="0"/>
                                            </p:txEl>
                                          </p:spTgt>
                                        </p:tgtEl>
                                        <p:attrNameLst>
                                          <p:attrName>style.visibility</p:attrName>
                                        </p:attrNameLst>
                                      </p:cBhvr>
                                      <p:to>
                                        <p:strVal val="visible"/>
                                      </p:to>
                                    </p:set>
                                    <p:animEffect transition="in" filter="wipe(left)">
                                      <p:cBhvr>
                                        <p:cTn id="7" dur="500"/>
                                        <p:tgtEl>
                                          <p:spTgt spid="366595">
                                            <p:txEl>
                                              <p:pRg st="0" end="0"/>
                                            </p:txEl>
                                          </p:spTgt>
                                        </p:tgtEl>
                                      </p:cBhvr>
                                    </p:animEffect>
                                  </p:childTnLst>
                                  <p:subTnLst>
                                    <p:animClr clrSpc="rgb" dir="cw">
                                      <p:cBhvr override="childStyle">
                                        <p:cTn dur="1" fill="hold" display="0" masterRel="nextClick" afterEffect="1"/>
                                        <p:tgtEl>
                                          <p:spTgt spid="366595">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6595">
                                            <p:txEl>
                                              <p:pRg st="1" end="1"/>
                                            </p:txEl>
                                          </p:spTgt>
                                        </p:tgtEl>
                                        <p:attrNameLst>
                                          <p:attrName>style.visibility</p:attrName>
                                        </p:attrNameLst>
                                      </p:cBhvr>
                                      <p:to>
                                        <p:strVal val="visible"/>
                                      </p:to>
                                    </p:set>
                                    <p:animEffect transition="in" filter="wipe(left)">
                                      <p:cBhvr>
                                        <p:cTn id="12" dur="500"/>
                                        <p:tgtEl>
                                          <p:spTgt spid="366595">
                                            <p:txEl>
                                              <p:pRg st="1" end="1"/>
                                            </p:txEl>
                                          </p:spTgt>
                                        </p:tgtEl>
                                      </p:cBhvr>
                                    </p:animEffect>
                                  </p:childTnLst>
                                  <p:subTnLst>
                                    <p:animClr clrSpc="rgb" dir="cw">
                                      <p:cBhvr override="childStyle">
                                        <p:cTn dur="1" fill="hold" display="0" masterRel="nextClick" afterEffect="1"/>
                                        <p:tgtEl>
                                          <p:spTgt spid="366595">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6595">
                                            <p:txEl>
                                              <p:pRg st="2" end="2"/>
                                            </p:txEl>
                                          </p:spTgt>
                                        </p:tgtEl>
                                        <p:attrNameLst>
                                          <p:attrName>style.visibility</p:attrName>
                                        </p:attrNameLst>
                                      </p:cBhvr>
                                      <p:to>
                                        <p:strVal val="visible"/>
                                      </p:to>
                                    </p:set>
                                    <p:animEffect transition="in" filter="wipe(left)">
                                      <p:cBhvr>
                                        <p:cTn id="17" dur="500"/>
                                        <p:tgtEl>
                                          <p:spTgt spid="366595">
                                            <p:txEl>
                                              <p:pRg st="2" end="2"/>
                                            </p:txEl>
                                          </p:spTgt>
                                        </p:tgtEl>
                                      </p:cBhvr>
                                    </p:animEffect>
                                  </p:childTnLst>
                                  <p:subTnLst>
                                    <p:animClr clrSpc="rgb" dir="cw">
                                      <p:cBhvr override="childStyle">
                                        <p:cTn dur="1" fill="hold" display="0" masterRel="nextClick" afterEffect="1"/>
                                        <p:tgtEl>
                                          <p:spTgt spid="366595">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6595">
                                            <p:txEl>
                                              <p:pRg st="3" end="3"/>
                                            </p:txEl>
                                          </p:spTgt>
                                        </p:tgtEl>
                                        <p:attrNameLst>
                                          <p:attrName>style.visibility</p:attrName>
                                        </p:attrNameLst>
                                      </p:cBhvr>
                                      <p:to>
                                        <p:strVal val="visible"/>
                                      </p:to>
                                    </p:set>
                                    <p:animEffect transition="in" filter="wipe(left)">
                                      <p:cBhvr>
                                        <p:cTn id="22" dur="500"/>
                                        <p:tgtEl>
                                          <p:spTgt spid="366595">
                                            <p:txEl>
                                              <p:pRg st="3" end="3"/>
                                            </p:txEl>
                                          </p:spTgt>
                                        </p:tgtEl>
                                      </p:cBhvr>
                                    </p:animEffect>
                                  </p:childTnLst>
                                  <p:subTnLst>
                                    <p:animClr clrSpc="rgb" dir="cw">
                                      <p:cBhvr override="childStyle">
                                        <p:cTn dur="1" fill="hold" display="0" masterRel="nextClick" afterEffect="1"/>
                                        <p:tgtEl>
                                          <p:spTgt spid="366595">
                                            <p:txEl>
                                              <p:pRg st="3" end="3"/>
                                            </p:txEl>
                                          </p:spTgt>
                                        </p:tgtEl>
                                        <p:attrNameLst>
                                          <p:attrName>ppt_c</p:attrName>
                                        </p:attrNameLst>
                                      </p:cBhvr>
                                      <p:to>
                                        <a:schemeClr val="folHlink"/>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6595">
                                            <p:txEl>
                                              <p:pRg st="4" end="4"/>
                                            </p:txEl>
                                          </p:spTgt>
                                        </p:tgtEl>
                                        <p:attrNameLst>
                                          <p:attrName>style.visibility</p:attrName>
                                        </p:attrNameLst>
                                      </p:cBhvr>
                                      <p:to>
                                        <p:strVal val="visible"/>
                                      </p:to>
                                    </p:set>
                                    <p:animEffect transition="in" filter="wipe(left)">
                                      <p:cBhvr>
                                        <p:cTn id="27" dur="500"/>
                                        <p:tgtEl>
                                          <p:spTgt spid="366595">
                                            <p:txEl>
                                              <p:pRg st="4" end="4"/>
                                            </p:txEl>
                                          </p:spTgt>
                                        </p:tgtEl>
                                      </p:cBhvr>
                                    </p:animEffect>
                                  </p:childTnLst>
                                  <p:subTnLst>
                                    <p:animClr clrSpc="rgb" dir="cw">
                                      <p:cBhvr override="childStyle">
                                        <p:cTn dur="1" fill="hold" display="0" masterRel="nextClick" afterEffect="1"/>
                                        <p:tgtEl>
                                          <p:spTgt spid="366595">
                                            <p:txEl>
                                              <p:pRg st="4" end="4"/>
                                            </p:txEl>
                                          </p:spTgt>
                                        </p:tgtEl>
                                        <p:attrNameLst>
                                          <p:attrName>ppt_c</p:attrName>
                                        </p:attrNameLst>
                                      </p:cBhvr>
                                      <p:to>
                                        <a:schemeClr val="folHlink"/>
                                      </p:to>
                                    </p:animClr>
                                  </p:subTnLst>
                                </p:cTn>
                              </p:par>
                              <p:par>
                                <p:cTn id="28" presetID="22" presetClass="entr" presetSubtype="8" fill="hold" grpId="0" nodeType="withEffect">
                                  <p:stCondLst>
                                    <p:cond delay="0"/>
                                  </p:stCondLst>
                                  <p:childTnLst>
                                    <p:set>
                                      <p:cBhvr>
                                        <p:cTn id="29" dur="1" fill="hold">
                                          <p:stCondLst>
                                            <p:cond delay="0"/>
                                          </p:stCondLst>
                                        </p:cTn>
                                        <p:tgtEl>
                                          <p:spTgt spid="366595">
                                            <p:txEl>
                                              <p:pRg st="5" end="5"/>
                                            </p:txEl>
                                          </p:spTgt>
                                        </p:tgtEl>
                                        <p:attrNameLst>
                                          <p:attrName>style.visibility</p:attrName>
                                        </p:attrNameLst>
                                      </p:cBhvr>
                                      <p:to>
                                        <p:strVal val="visible"/>
                                      </p:to>
                                    </p:set>
                                    <p:animEffect transition="in" filter="wipe(left)">
                                      <p:cBhvr>
                                        <p:cTn id="30" dur="500"/>
                                        <p:tgtEl>
                                          <p:spTgt spid="366595">
                                            <p:txEl>
                                              <p:pRg st="5" end="5"/>
                                            </p:txEl>
                                          </p:spTgt>
                                        </p:tgtEl>
                                      </p:cBhvr>
                                    </p:animEffect>
                                  </p:childTnLst>
                                  <p:subTnLst>
                                    <p:animClr clrSpc="rgb" dir="cw">
                                      <p:cBhvr override="childStyle">
                                        <p:cTn dur="1" fill="hold" display="0" masterRel="nextClick" afterEffect="1"/>
                                        <p:tgtEl>
                                          <p:spTgt spid="366595">
                                            <p:txEl>
                                              <p:pRg st="5" end="5"/>
                                            </p:txEl>
                                          </p:spTgt>
                                        </p:tgtEl>
                                        <p:attrNameLst>
                                          <p:attrName>ppt_c</p:attrName>
                                        </p:attrNameLst>
                                      </p:cBhvr>
                                      <p:to>
                                        <a:schemeClr val="folHlink"/>
                                      </p:to>
                                    </p:animClr>
                                  </p:subTnLst>
                                </p:cTn>
                              </p:par>
                              <p:par>
                                <p:cTn id="31" presetID="22" presetClass="entr" presetSubtype="8" fill="hold" grpId="0" nodeType="withEffect">
                                  <p:stCondLst>
                                    <p:cond delay="0"/>
                                  </p:stCondLst>
                                  <p:childTnLst>
                                    <p:set>
                                      <p:cBhvr>
                                        <p:cTn id="32" dur="1" fill="hold">
                                          <p:stCondLst>
                                            <p:cond delay="0"/>
                                          </p:stCondLst>
                                        </p:cTn>
                                        <p:tgtEl>
                                          <p:spTgt spid="366595">
                                            <p:txEl>
                                              <p:pRg st="6" end="6"/>
                                            </p:txEl>
                                          </p:spTgt>
                                        </p:tgtEl>
                                        <p:attrNameLst>
                                          <p:attrName>style.visibility</p:attrName>
                                        </p:attrNameLst>
                                      </p:cBhvr>
                                      <p:to>
                                        <p:strVal val="visible"/>
                                      </p:to>
                                    </p:set>
                                    <p:animEffect transition="in" filter="wipe(left)">
                                      <p:cBhvr>
                                        <p:cTn id="33" dur="500"/>
                                        <p:tgtEl>
                                          <p:spTgt spid="366595">
                                            <p:txEl>
                                              <p:pRg st="6" end="6"/>
                                            </p:txEl>
                                          </p:spTgt>
                                        </p:tgtEl>
                                      </p:cBhvr>
                                    </p:animEffect>
                                  </p:childTnLst>
                                  <p:subTnLst>
                                    <p:animClr clrSpc="rgb" dir="cw">
                                      <p:cBhvr override="childStyle">
                                        <p:cTn dur="1" fill="hold" display="0" masterRel="nextClick" afterEffect="1"/>
                                        <p:tgtEl>
                                          <p:spTgt spid="366595">
                                            <p:txEl>
                                              <p:pRg st="6" end="6"/>
                                            </p:txEl>
                                          </p:spTgt>
                                        </p:tgtEl>
                                        <p:attrNameLst>
                                          <p:attrName>ppt_c</p:attrName>
                                        </p:attrNameLst>
                                      </p:cBhvr>
                                      <p:to>
                                        <a:schemeClr val="folHlink"/>
                                      </p:to>
                                    </p:animClr>
                                  </p:subTnLst>
                                </p:cTn>
                              </p:par>
                              <p:par>
                                <p:cTn id="34" presetID="22" presetClass="entr" presetSubtype="8" fill="hold" grpId="0" nodeType="withEffect">
                                  <p:stCondLst>
                                    <p:cond delay="0"/>
                                  </p:stCondLst>
                                  <p:childTnLst>
                                    <p:set>
                                      <p:cBhvr>
                                        <p:cTn id="35" dur="1" fill="hold">
                                          <p:stCondLst>
                                            <p:cond delay="0"/>
                                          </p:stCondLst>
                                        </p:cTn>
                                        <p:tgtEl>
                                          <p:spTgt spid="366595">
                                            <p:txEl>
                                              <p:pRg st="7" end="7"/>
                                            </p:txEl>
                                          </p:spTgt>
                                        </p:tgtEl>
                                        <p:attrNameLst>
                                          <p:attrName>style.visibility</p:attrName>
                                        </p:attrNameLst>
                                      </p:cBhvr>
                                      <p:to>
                                        <p:strVal val="visible"/>
                                      </p:to>
                                    </p:set>
                                    <p:animEffect transition="in" filter="wipe(left)">
                                      <p:cBhvr>
                                        <p:cTn id="36" dur="500"/>
                                        <p:tgtEl>
                                          <p:spTgt spid="366595">
                                            <p:txEl>
                                              <p:pRg st="7" end="7"/>
                                            </p:txEl>
                                          </p:spTgt>
                                        </p:tgtEl>
                                      </p:cBhvr>
                                    </p:animEffect>
                                  </p:childTnLst>
                                  <p:subTnLst>
                                    <p:animClr clrSpc="rgb" dir="cw">
                                      <p:cBhvr override="childStyle">
                                        <p:cTn dur="1" fill="hold" display="0" masterRel="nextClick" afterEffect="1"/>
                                        <p:tgtEl>
                                          <p:spTgt spid="366595">
                                            <p:txEl>
                                              <p:pRg st="7" end="7"/>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5"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2" name="Rectangle 5"/>
          <p:cNvSpPr>
            <a:spLocks noChangeArrowheads="1"/>
          </p:cNvSpPr>
          <p:nvPr/>
        </p:nvSpPr>
        <p:spPr bwMode="auto">
          <a:xfrm>
            <a:off x="0" y="1557338"/>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lgn="ctr">
              <a:spcBef>
                <a:spcPct val="0"/>
              </a:spcBef>
            </a:pPr>
            <a:endParaRPr lang="zh-CN" altLang="zh-CN" sz="6000">
              <a:solidFill>
                <a:schemeClr val="tx1"/>
              </a:solidFill>
            </a:endParaRPr>
          </a:p>
        </p:txBody>
      </p:sp>
      <p:sp>
        <p:nvSpPr>
          <p:cNvPr id="520194" name="Rectangle 2"/>
          <p:cNvSpPr>
            <a:spLocks noGrp="1" noChangeArrowheads="1"/>
          </p:cNvSpPr>
          <p:nvPr>
            <p:ph type="title"/>
          </p:nvPr>
        </p:nvSpPr>
        <p:spPr>
          <a:xfrm>
            <a:off x="1397000" y="149225"/>
            <a:ext cx="6781800" cy="1066800"/>
          </a:xfrm>
        </p:spPr>
        <p:txBody>
          <a:bodyPr/>
          <a:lstStyle/>
          <a:p>
            <a:pPr>
              <a:defRPr/>
            </a:pPr>
            <a:r>
              <a:rPr lang="zh-CN" altLang="en-US" sz="4000" dirty="0">
                <a:solidFill>
                  <a:schemeClr val="bg2">
                    <a:lumMod val="85000"/>
                    <a:lumOff val="15000"/>
                  </a:schemeClr>
                </a:solidFill>
              </a:rPr>
              <a:t>未分组数据</a:t>
            </a:r>
            <a:r>
              <a:rPr lang="en-US" altLang="zh-CN" sz="4000" dirty="0">
                <a:solidFill>
                  <a:schemeClr val="bg2">
                    <a:lumMod val="85000"/>
                    <a:lumOff val="15000"/>
                  </a:schemeClr>
                </a:solidFill>
              </a:rPr>
              <a:t>—</a:t>
            </a:r>
            <a:r>
              <a:rPr lang="zh-CN" altLang="en-US" sz="4000" dirty="0">
                <a:solidFill>
                  <a:schemeClr val="bg2">
                    <a:lumMod val="85000"/>
                    <a:lumOff val="15000"/>
                  </a:schemeClr>
                </a:solidFill>
              </a:rPr>
              <a:t>茎叶图</a:t>
            </a:r>
            <a:br>
              <a:rPr lang="zh-CN" altLang="en-US" sz="4000" dirty="0">
                <a:solidFill>
                  <a:schemeClr val="bg2">
                    <a:lumMod val="85000"/>
                    <a:lumOff val="15000"/>
                  </a:schemeClr>
                </a:solidFill>
              </a:rPr>
            </a:br>
            <a:r>
              <a:rPr lang="en-US" altLang="zh-CN" sz="3600" dirty="0">
                <a:solidFill>
                  <a:schemeClr val="bg2">
                    <a:lumMod val="85000"/>
                    <a:lumOff val="15000"/>
                  </a:schemeClr>
                </a:solidFill>
                <a:latin typeface="Arial" panose="020B0604020202020204" pitchFamily="34" charset="0"/>
              </a:rPr>
              <a:t>(</a:t>
            </a:r>
            <a:r>
              <a:rPr lang="zh-CN" altLang="en-US" sz="3600" dirty="0">
                <a:solidFill>
                  <a:schemeClr val="bg2">
                    <a:lumMod val="85000"/>
                    <a:lumOff val="15000"/>
                  </a:schemeClr>
                </a:solidFill>
                <a:latin typeface="Arial" panose="020B0604020202020204" pitchFamily="34" charset="0"/>
              </a:rPr>
              <a:t>例题分析</a:t>
            </a:r>
            <a:r>
              <a:rPr lang="en-US" altLang="zh-CN" sz="3600" dirty="0">
                <a:solidFill>
                  <a:schemeClr val="bg2">
                    <a:lumMod val="85000"/>
                    <a:lumOff val="15000"/>
                  </a:schemeClr>
                </a:solidFill>
                <a:latin typeface="Arial" panose="020B0604020202020204" pitchFamily="34" charset="0"/>
              </a:rPr>
              <a:t>)</a:t>
            </a:r>
          </a:p>
        </p:txBody>
      </p:sp>
      <p:sp>
        <p:nvSpPr>
          <p:cNvPr id="520198" name="Text Box 6"/>
          <p:cNvSpPr txBox="1">
            <a:spLocks noChangeArrowheads="1"/>
          </p:cNvSpPr>
          <p:nvPr/>
        </p:nvSpPr>
        <p:spPr bwMode="auto">
          <a:xfrm>
            <a:off x="1187450" y="6308725"/>
            <a:ext cx="7200900" cy="400050"/>
          </a:xfrm>
          <a:prstGeom prst="rect">
            <a:avLst/>
          </a:prstGeom>
          <a:solidFill>
            <a:srgbClr val="C545AD"/>
          </a:solidFill>
          <a:ln>
            <a:noFill/>
          </a:ln>
          <a:effectLst>
            <a:outerShdw dist="81320" dir="2319588"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a:spcBef>
                <a:spcPct val="50000"/>
              </a:spcBef>
              <a:defRPr/>
            </a:pPr>
            <a:r>
              <a:rPr lang="zh-CN" altLang="en-US" sz="2000" b="1">
                <a:effectLst>
                  <a:outerShdw blurRad="38100" dist="38100" dir="2700000" algn="tl">
                    <a:srgbClr val="000000"/>
                  </a:outerShdw>
                </a:effectLst>
              </a:rPr>
              <a:t>某电脑公司销售量分布的茎叶图</a:t>
            </a:r>
          </a:p>
        </p:txBody>
      </p:sp>
      <p:pic>
        <p:nvPicPr>
          <p:cNvPr id="102405" name="f3-21.jpg" descr="id:2147511165;Founder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557338"/>
            <a:ext cx="7200900" cy="475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a:xfrm>
            <a:off x="1181100" y="404664"/>
            <a:ext cx="6781800" cy="1066800"/>
          </a:xfrm>
        </p:spPr>
        <p:txBody>
          <a:bodyPr/>
          <a:lstStyle/>
          <a:p>
            <a:pPr>
              <a:defRPr/>
            </a:pPr>
            <a:r>
              <a:rPr lang="zh-CN" altLang="en-US" sz="4000" dirty="0">
                <a:solidFill>
                  <a:schemeClr val="accent4">
                    <a:lumMod val="10000"/>
                  </a:schemeClr>
                </a:solidFill>
              </a:rPr>
              <a:t>未分组数据</a:t>
            </a:r>
            <a:r>
              <a:rPr lang="en-US" altLang="zh-CN" sz="4000" dirty="0">
                <a:solidFill>
                  <a:schemeClr val="accent4">
                    <a:lumMod val="10000"/>
                  </a:schemeClr>
                </a:solidFill>
              </a:rPr>
              <a:t>—</a:t>
            </a:r>
            <a:r>
              <a:rPr lang="zh-CN" altLang="en-US" sz="4000" dirty="0">
                <a:solidFill>
                  <a:schemeClr val="accent4">
                    <a:lumMod val="10000"/>
                  </a:schemeClr>
                </a:solidFill>
              </a:rPr>
              <a:t>箱线图</a:t>
            </a:r>
            <a:br>
              <a:rPr lang="zh-CN" altLang="en-US" sz="4000" dirty="0">
                <a:solidFill>
                  <a:schemeClr val="accent4">
                    <a:lumMod val="10000"/>
                  </a:schemeClr>
                </a:solidFill>
              </a:rPr>
            </a:br>
            <a:r>
              <a:rPr lang="en-US" altLang="zh-CN" sz="3600" dirty="0">
                <a:solidFill>
                  <a:schemeClr val="accent4">
                    <a:lumMod val="10000"/>
                  </a:schemeClr>
                </a:solidFill>
                <a:latin typeface="Arial" panose="020B0604020202020204" pitchFamily="34" charset="0"/>
              </a:rPr>
              <a:t>(</a:t>
            </a:r>
            <a:r>
              <a:rPr lang="en-US" altLang="zh-CN" sz="3600" dirty="0">
                <a:solidFill>
                  <a:schemeClr val="accent4">
                    <a:lumMod val="10000"/>
                  </a:schemeClr>
                </a:solidFill>
                <a:latin typeface="Arial" panose="020B0604020202020204" pitchFamily="34" charset="0"/>
                <a:cs typeface="Times New Roman" panose="02020603050405020304" pitchFamily="18" charset="0"/>
              </a:rPr>
              <a:t>box plot</a:t>
            </a:r>
            <a:r>
              <a:rPr lang="en-US" altLang="zh-CN" sz="3600" dirty="0">
                <a:solidFill>
                  <a:schemeClr val="accent4">
                    <a:lumMod val="10000"/>
                  </a:schemeClr>
                </a:solidFill>
                <a:latin typeface="Arial" panose="020B0604020202020204" pitchFamily="34" charset="0"/>
              </a:rPr>
              <a:t>)</a:t>
            </a:r>
          </a:p>
        </p:txBody>
      </p:sp>
      <p:sp>
        <p:nvSpPr>
          <p:cNvPr id="368643" name="Rectangle 3"/>
          <p:cNvSpPr>
            <a:spLocks noGrp="1" noChangeArrowheads="1"/>
          </p:cNvSpPr>
          <p:nvPr>
            <p:ph type="body" idx="1"/>
          </p:nvPr>
        </p:nvSpPr>
        <p:spPr>
          <a:xfrm>
            <a:off x="228600" y="1700213"/>
            <a:ext cx="8763000" cy="4471987"/>
          </a:xfrm>
        </p:spPr>
        <p:txBody>
          <a:bodyPr/>
          <a:lstStyle/>
          <a:p>
            <a:pPr marL="609600" indent="-609600" algn="just">
              <a:lnSpc>
                <a:spcPct val="90000"/>
              </a:lnSpc>
              <a:buFontTx/>
              <a:buAutoNum type="arabicPeriod"/>
              <a:defRPr/>
            </a:pPr>
            <a:r>
              <a:rPr lang="zh-CN" altLang="en-US" sz="3000" dirty="0">
                <a:solidFill>
                  <a:schemeClr val="accent4">
                    <a:lumMod val="10000"/>
                  </a:schemeClr>
                </a:solidFill>
              </a:rPr>
              <a:t>用于显示未分组的原始数据的分布</a:t>
            </a:r>
          </a:p>
          <a:p>
            <a:pPr marL="609600" indent="-609600" algn="just">
              <a:lnSpc>
                <a:spcPct val="90000"/>
              </a:lnSpc>
              <a:buFontTx/>
              <a:buAutoNum type="arabicPeriod"/>
              <a:defRPr/>
            </a:pPr>
            <a:r>
              <a:rPr lang="zh-CN" altLang="en-US" sz="3000" dirty="0">
                <a:solidFill>
                  <a:schemeClr val="accent4">
                    <a:lumMod val="10000"/>
                  </a:schemeClr>
                </a:solidFill>
              </a:rPr>
              <a:t>由一组数据的</a:t>
            </a:r>
            <a:r>
              <a:rPr lang="en-US" altLang="zh-CN" sz="3000" dirty="0">
                <a:solidFill>
                  <a:schemeClr val="accent4">
                    <a:lumMod val="10000"/>
                  </a:schemeClr>
                </a:solidFill>
              </a:rPr>
              <a:t>5</a:t>
            </a:r>
            <a:r>
              <a:rPr lang="zh-CN" altLang="en-US" sz="3000" dirty="0">
                <a:solidFill>
                  <a:schemeClr val="accent4">
                    <a:lumMod val="10000"/>
                  </a:schemeClr>
                </a:solidFill>
              </a:rPr>
              <a:t>个特征值绘制而成，它由一个箱子和两条线段组成</a:t>
            </a:r>
          </a:p>
          <a:p>
            <a:pPr marL="609600" indent="-609600" algn="just">
              <a:lnSpc>
                <a:spcPct val="90000"/>
              </a:lnSpc>
              <a:buFontTx/>
              <a:buAutoNum type="arabicPeriod"/>
              <a:defRPr/>
            </a:pPr>
            <a:r>
              <a:rPr lang="zh-CN" altLang="en-US" sz="3000" dirty="0">
                <a:solidFill>
                  <a:schemeClr val="accent4">
                    <a:lumMod val="10000"/>
                  </a:schemeClr>
                </a:solidFill>
              </a:rPr>
              <a:t>绘制方法</a:t>
            </a:r>
          </a:p>
          <a:p>
            <a:pPr marL="1219200" lvl="1" indent="-533400" algn="just">
              <a:lnSpc>
                <a:spcPct val="90000"/>
              </a:lnSpc>
              <a:defRPr/>
            </a:pPr>
            <a:r>
              <a:rPr lang="zh-CN" altLang="en-US" sz="2600" dirty="0">
                <a:solidFill>
                  <a:schemeClr val="accent4">
                    <a:lumMod val="10000"/>
                  </a:schemeClr>
                </a:solidFill>
              </a:rPr>
              <a:t>首先找出一组数据的</a:t>
            </a:r>
            <a:r>
              <a:rPr lang="en-US" altLang="zh-CN" sz="2600" dirty="0">
                <a:solidFill>
                  <a:schemeClr val="accent4">
                    <a:lumMod val="10000"/>
                  </a:schemeClr>
                </a:solidFill>
              </a:rPr>
              <a:t>5</a:t>
            </a:r>
            <a:r>
              <a:rPr lang="zh-CN" altLang="en-US" sz="2600" dirty="0">
                <a:solidFill>
                  <a:schemeClr val="accent4">
                    <a:lumMod val="10000"/>
                  </a:schemeClr>
                </a:solidFill>
              </a:rPr>
              <a:t>个特征值，即</a:t>
            </a:r>
            <a:r>
              <a:rPr lang="zh-CN" altLang="en-US" sz="2600" b="1" dirty="0">
                <a:solidFill>
                  <a:srgbClr val="FF3300"/>
                </a:solidFill>
              </a:rPr>
              <a:t>最大值</a:t>
            </a:r>
            <a:r>
              <a:rPr lang="zh-CN" altLang="en-US" sz="2600" dirty="0">
                <a:solidFill>
                  <a:srgbClr val="FF3300"/>
                </a:solidFill>
              </a:rPr>
              <a:t>、</a:t>
            </a:r>
            <a:r>
              <a:rPr lang="zh-CN" altLang="en-US" sz="2600" b="1" dirty="0">
                <a:solidFill>
                  <a:srgbClr val="FF3300"/>
                </a:solidFill>
              </a:rPr>
              <a:t>最小值</a:t>
            </a:r>
            <a:r>
              <a:rPr lang="zh-CN" altLang="en-US" sz="2600" dirty="0">
                <a:solidFill>
                  <a:srgbClr val="FF3300"/>
                </a:solidFill>
              </a:rPr>
              <a:t>、</a:t>
            </a:r>
            <a:r>
              <a:rPr lang="zh-CN" altLang="en-US" sz="2600" b="1" dirty="0">
                <a:solidFill>
                  <a:srgbClr val="FF3300"/>
                </a:solidFill>
              </a:rPr>
              <a:t>中位数</a:t>
            </a:r>
            <a:r>
              <a:rPr lang="en-US" altLang="zh-CN" sz="2400" b="1" i="1" dirty="0">
                <a:solidFill>
                  <a:srgbClr val="FF3300"/>
                </a:solidFill>
              </a:rPr>
              <a:t>M</a:t>
            </a:r>
            <a:r>
              <a:rPr lang="en-US" altLang="zh-CN" sz="2400" b="1" i="1" baseline="-25000" dirty="0">
                <a:solidFill>
                  <a:srgbClr val="FF3300"/>
                </a:solidFill>
              </a:rPr>
              <a:t>e</a:t>
            </a:r>
            <a:r>
              <a:rPr lang="zh-CN" altLang="en-US" sz="2600" dirty="0">
                <a:solidFill>
                  <a:schemeClr val="accent4">
                    <a:lumMod val="10000"/>
                  </a:schemeClr>
                </a:solidFill>
              </a:rPr>
              <a:t>和两个</a:t>
            </a:r>
            <a:r>
              <a:rPr lang="zh-CN" altLang="en-US" sz="2600" b="1" dirty="0">
                <a:solidFill>
                  <a:srgbClr val="FF3300"/>
                </a:solidFill>
              </a:rPr>
              <a:t>四分位数</a:t>
            </a:r>
            <a:r>
              <a:rPr lang="en-US" altLang="zh-CN" sz="2600" dirty="0">
                <a:solidFill>
                  <a:schemeClr val="accent4">
                    <a:lumMod val="10000"/>
                  </a:schemeClr>
                </a:solidFill>
              </a:rPr>
              <a:t>(</a:t>
            </a:r>
            <a:r>
              <a:rPr lang="zh-CN" altLang="en-US" sz="2600" dirty="0">
                <a:solidFill>
                  <a:schemeClr val="accent4">
                    <a:lumMod val="10000"/>
                  </a:schemeClr>
                </a:solidFill>
              </a:rPr>
              <a:t>下四分位数</a:t>
            </a:r>
            <a:r>
              <a:rPr lang="en-US" altLang="zh-CN" sz="2600" b="1" i="1" dirty="0">
                <a:solidFill>
                  <a:schemeClr val="accent4">
                    <a:lumMod val="10000"/>
                  </a:schemeClr>
                </a:solidFill>
              </a:rPr>
              <a:t>Q</a:t>
            </a:r>
            <a:r>
              <a:rPr lang="en-US" altLang="zh-CN" sz="2600" b="1" baseline="-30000" dirty="0">
                <a:solidFill>
                  <a:schemeClr val="accent4">
                    <a:lumMod val="10000"/>
                  </a:schemeClr>
                </a:solidFill>
              </a:rPr>
              <a:t>L2</a:t>
            </a:r>
            <a:r>
              <a:rPr lang="zh-CN" altLang="en-US" sz="2600" dirty="0">
                <a:solidFill>
                  <a:schemeClr val="accent4">
                    <a:lumMod val="10000"/>
                  </a:schemeClr>
                </a:solidFill>
              </a:rPr>
              <a:t>和上四分位数</a:t>
            </a:r>
            <a:r>
              <a:rPr lang="en-US" altLang="zh-CN" sz="2600" b="1" i="1" dirty="0">
                <a:solidFill>
                  <a:schemeClr val="accent4">
                    <a:lumMod val="10000"/>
                  </a:schemeClr>
                </a:solidFill>
              </a:rPr>
              <a:t>Q</a:t>
            </a:r>
            <a:r>
              <a:rPr lang="en-US" altLang="zh-CN" sz="2600" b="1" baseline="-30000" dirty="0">
                <a:solidFill>
                  <a:schemeClr val="accent4">
                    <a:lumMod val="10000"/>
                  </a:schemeClr>
                </a:solidFill>
              </a:rPr>
              <a:t>U</a:t>
            </a:r>
            <a:r>
              <a:rPr lang="en-US" altLang="zh-CN" sz="2600" dirty="0">
                <a:solidFill>
                  <a:schemeClr val="accent4">
                    <a:lumMod val="10000"/>
                  </a:schemeClr>
                </a:solidFill>
              </a:rPr>
              <a:t>)</a:t>
            </a:r>
          </a:p>
          <a:p>
            <a:pPr marL="1219200" lvl="1" indent="-533400" algn="just">
              <a:lnSpc>
                <a:spcPct val="90000"/>
              </a:lnSpc>
              <a:defRPr/>
            </a:pPr>
            <a:r>
              <a:rPr lang="zh-CN" altLang="en-US" sz="2600" dirty="0">
                <a:solidFill>
                  <a:schemeClr val="accent4">
                    <a:lumMod val="10000"/>
                  </a:schemeClr>
                </a:solidFill>
              </a:rPr>
              <a:t>连接两个四分位数画出箱子，再将两个极值点与箱子相连接</a:t>
            </a:r>
          </a:p>
          <a:p>
            <a:pPr marL="1219200" lvl="1" indent="-533400" algn="just">
              <a:lnSpc>
                <a:spcPct val="90000"/>
              </a:lnSpc>
              <a:defRPr/>
            </a:pPr>
            <a:r>
              <a:rPr lang="zh-CN" altLang="en-US" sz="2400" b="1" dirty="0">
                <a:solidFill>
                  <a:schemeClr val="accent4">
                    <a:lumMod val="10000"/>
                  </a:schemeClr>
                </a:solidFill>
              </a:rPr>
              <a:t>该箱线图也称为</a:t>
            </a:r>
            <a:r>
              <a:rPr lang="en-US" altLang="zh-CN" sz="2400" b="1" i="1" dirty="0">
                <a:solidFill>
                  <a:schemeClr val="accent4">
                    <a:lumMod val="10000"/>
                  </a:schemeClr>
                </a:solidFill>
              </a:rPr>
              <a:t>Median/Quart</a:t>
            </a:r>
            <a:r>
              <a:rPr lang="en-US" altLang="zh-CN" sz="2400" b="1" dirty="0">
                <a:solidFill>
                  <a:schemeClr val="accent4">
                    <a:lumMod val="10000"/>
                  </a:schemeClr>
                </a:solidFill>
              </a:rPr>
              <a:t>.</a:t>
            </a:r>
            <a:r>
              <a:rPr lang="en-US" altLang="zh-CN" sz="2400" b="1" i="1" dirty="0">
                <a:solidFill>
                  <a:schemeClr val="accent4">
                    <a:lumMod val="10000"/>
                  </a:schemeClr>
                </a:solidFill>
              </a:rPr>
              <a:t>/Range</a:t>
            </a:r>
            <a:r>
              <a:rPr lang="zh-CN" altLang="en-US" sz="2400" b="1" dirty="0">
                <a:solidFill>
                  <a:schemeClr val="accent4">
                    <a:lumMod val="10000"/>
                  </a:schemeClr>
                </a:solidFill>
              </a:rPr>
              <a:t>箱线图</a:t>
            </a:r>
            <a:r>
              <a:rPr lang="zh-CN" altLang="en-US" sz="2400" dirty="0">
                <a:solidFill>
                  <a:schemeClr val="accent4">
                    <a:lumMod val="10000"/>
                  </a:schemeClr>
                </a:solidFill>
              </a:rPr>
              <a:t> </a:t>
            </a:r>
            <a:r>
              <a:rPr lang="zh-CN" altLang="en-US" sz="2600" dirty="0">
                <a:solidFill>
                  <a:schemeClr val="accent4">
                    <a:lumMod val="10000"/>
                  </a:schemeClr>
                </a:solidFill>
              </a:rPr>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43">
                                            <p:txEl>
                                              <p:pRg st="0" end="0"/>
                                            </p:txEl>
                                          </p:spTgt>
                                        </p:tgtEl>
                                        <p:attrNameLst>
                                          <p:attrName>style.visibility</p:attrName>
                                        </p:attrNameLst>
                                      </p:cBhvr>
                                      <p:to>
                                        <p:strVal val="visible"/>
                                      </p:to>
                                    </p:set>
                                    <p:animEffect transition="in" filter="wipe(left)">
                                      <p:cBhvr>
                                        <p:cTn id="7" dur="500"/>
                                        <p:tgtEl>
                                          <p:spTgt spid="368643">
                                            <p:txEl>
                                              <p:pRg st="0" end="0"/>
                                            </p:txEl>
                                          </p:spTgt>
                                        </p:tgtEl>
                                      </p:cBhvr>
                                    </p:animEffect>
                                  </p:childTnLst>
                                  <p:subTnLst>
                                    <p:animClr clrSpc="rgb" dir="cw">
                                      <p:cBhvr override="childStyle">
                                        <p:cTn dur="1" fill="hold" display="0" masterRel="nextClick" afterEffect="1"/>
                                        <p:tgtEl>
                                          <p:spTgt spid="368643">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43">
                                            <p:txEl>
                                              <p:pRg st="1" end="1"/>
                                            </p:txEl>
                                          </p:spTgt>
                                        </p:tgtEl>
                                        <p:attrNameLst>
                                          <p:attrName>style.visibility</p:attrName>
                                        </p:attrNameLst>
                                      </p:cBhvr>
                                      <p:to>
                                        <p:strVal val="visible"/>
                                      </p:to>
                                    </p:set>
                                    <p:animEffect transition="in" filter="wipe(left)">
                                      <p:cBhvr>
                                        <p:cTn id="12" dur="500"/>
                                        <p:tgtEl>
                                          <p:spTgt spid="368643">
                                            <p:txEl>
                                              <p:pRg st="1" end="1"/>
                                            </p:txEl>
                                          </p:spTgt>
                                        </p:tgtEl>
                                      </p:cBhvr>
                                    </p:animEffect>
                                  </p:childTnLst>
                                  <p:subTnLst>
                                    <p:animClr clrSpc="rgb" dir="cw">
                                      <p:cBhvr override="childStyle">
                                        <p:cTn dur="1" fill="hold" display="0" masterRel="nextClick" afterEffect="1"/>
                                        <p:tgtEl>
                                          <p:spTgt spid="368643">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8643">
                                            <p:txEl>
                                              <p:pRg st="2" end="2"/>
                                            </p:txEl>
                                          </p:spTgt>
                                        </p:tgtEl>
                                        <p:attrNameLst>
                                          <p:attrName>style.visibility</p:attrName>
                                        </p:attrNameLst>
                                      </p:cBhvr>
                                      <p:to>
                                        <p:strVal val="visible"/>
                                      </p:to>
                                    </p:set>
                                    <p:animEffect transition="in" filter="wipe(left)">
                                      <p:cBhvr>
                                        <p:cTn id="17" dur="500"/>
                                        <p:tgtEl>
                                          <p:spTgt spid="368643">
                                            <p:txEl>
                                              <p:pRg st="2" end="2"/>
                                            </p:txEl>
                                          </p:spTgt>
                                        </p:tgtEl>
                                      </p:cBhvr>
                                    </p:animEffect>
                                  </p:childTnLst>
                                  <p:subTnLst>
                                    <p:animClr clrSpc="rgb" dir="cw">
                                      <p:cBhvr override="childStyle">
                                        <p:cTn dur="1" fill="hold" display="0" masterRel="nextClick" afterEffect="1"/>
                                        <p:tgtEl>
                                          <p:spTgt spid="368643">
                                            <p:txEl>
                                              <p:pRg st="2" end="2"/>
                                            </p:txEl>
                                          </p:spTgt>
                                        </p:tgtEl>
                                        <p:attrNameLst>
                                          <p:attrName>ppt_c</p:attrName>
                                        </p:attrNameLst>
                                      </p:cBhvr>
                                      <p:to>
                                        <a:schemeClr val="folHlink"/>
                                      </p:to>
                                    </p:animClr>
                                  </p:subTnLst>
                                </p:cTn>
                              </p:par>
                              <p:par>
                                <p:cTn id="18" presetID="22" presetClass="entr" presetSubtype="8" fill="hold" grpId="0" nodeType="withEffect">
                                  <p:stCondLst>
                                    <p:cond delay="0"/>
                                  </p:stCondLst>
                                  <p:childTnLst>
                                    <p:set>
                                      <p:cBhvr>
                                        <p:cTn id="19" dur="1" fill="hold">
                                          <p:stCondLst>
                                            <p:cond delay="0"/>
                                          </p:stCondLst>
                                        </p:cTn>
                                        <p:tgtEl>
                                          <p:spTgt spid="368643">
                                            <p:txEl>
                                              <p:pRg st="3" end="3"/>
                                            </p:txEl>
                                          </p:spTgt>
                                        </p:tgtEl>
                                        <p:attrNameLst>
                                          <p:attrName>style.visibility</p:attrName>
                                        </p:attrNameLst>
                                      </p:cBhvr>
                                      <p:to>
                                        <p:strVal val="visible"/>
                                      </p:to>
                                    </p:set>
                                    <p:animEffect transition="in" filter="wipe(left)">
                                      <p:cBhvr>
                                        <p:cTn id="20" dur="500"/>
                                        <p:tgtEl>
                                          <p:spTgt spid="368643">
                                            <p:txEl>
                                              <p:pRg st="3" end="3"/>
                                            </p:txEl>
                                          </p:spTgt>
                                        </p:tgtEl>
                                      </p:cBhvr>
                                    </p:animEffect>
                                  </p:childTnLst>
                                  <p:subTnLst>
                                    <p:animClr clrSpc="rgb" dir="cw">
                                      <p:cBhvr override="childStyle">
                                        <p:cTn dur="1" fill="hold" display="0" masterRel="nextClick" afterEffect="1"/>
                                        <p:tgtEl>
                                          <p:spTgt spid="368643">
                                            <p:txEl>
                                              <p:pRg st="3" end="3"/>
                                            </p:txEl>
                                          </p:spTgt>
                                        </p:tgtEl>
                                        <p:attrNameLst>
                                          <p:attrName>ppt_c</p:attrName>
                                        </p:attrNameLst>
                                      </p:cBhvr>
                                      <p:to>
                                        <a:schemeClr val="folHlink"/>
                                      </p:to>
                                    </p:animClr>
                                  </p:subTnLst>
                                </p:cTn>
                              </p:par>
                              <p:par>
                                <p:cTn id="21" presetID="22" presetClass="entr" presetSubtype="8" fill="hold" grpId="0" nodeType="withEffect">
                                  <p:stCondLst>
                                    <p:cond delay="0"/>
                                  </p:stCondLst>
                                  <p:childTnLst>
                                    <p:set>
                                      <p:cBhvr>
                                        <p:cTn id="22" dur="1" fill="hold">
                                          <p:stCondLst>
                                            <p:cond delay="0"/>
                                          </p:stCondLst>
                                        </p:cTn>
                                        <p:tgtEl>
                                          <p:spTgt spid="368643">
                                            <p:txEl>
                                              <p:pRg st="4" end="4"/>
                                            </p:txEl>
                                          </p:spTgt>
                                        </p:tgtEl>
                                        <p:attrNameLst>
                                          <p:attrName>style.visibility</p:attrName>
                                        </p:attrNameLst>
                                      </p:cBhvr>
                                      <p:to>
                                        <p:strVal val="visible"/>
                                      </p:to>
                                    </p:set>
                                    <p:animEffect transition="in" filter="wipe(left)">
                                      <p:cBhvr>
                                        <p:cTn id="23" dur="500"/>
                                        <p:tgtEl>
                                          <p:spTgt spid="368643">
                                            <p:txEl>
                                              <p:pRg st="4" end="4"/>
                                            </p:txEl>
                                          </p:spTgt>
                                        </p:tgtEl>
                                      </p:cBhvr>
                                    </p:animEffect>
                                  </p:childTnLst>
                                  <p:subTnLst>
                                    <p:animClr clrSpc="rgb" dir="cw">
                                      <p:cBhvr override="childStyle">
                                        <p:cTn dur="1" fill="hold" display="0" masterRel="nextClick" afterEffect="1"/>
                                        <p:tgtEl>
                                          <p:spTgt spid="368643">
                                            <p:txEl>
                                              <p:pRg st="4" end="4"/>
                                            </p:txEl>
                                          </p:spTgt>
                                        </p:tgtEl>
                                        <p:attrNameLst>
                                          <p:attrName>ppt_c</p:attrName>
                                        </p:attrNameLst>
                                      </p:cBhvr>
                                      <p:to>
                                        <a:schemeClr val="folHlink"/>
                                      </p:to>
                                    </p:animClr>
                                  </p:subTnLst>
                                </p:cTn>
                              </p:par>
                              <p:par>
                                <p:cTn id="24" presetID="22" presetClass="entr" presetSubtype="8" fill="hold" grpId="0" nodeType="withEffect">
                                  <p:stCondLst>
                                    <p:cond delay="0"/>
                                  </p:stCondLst>
                                  <p:childTnLst>
                                    <p:set>
                                      <p:cBhvr>
                                        <p:cTn id="25" dur="1" fill="hold">
                                          <p:stCondLst>
                                            <p:cond delay="0"/>
                                          </p:stCondLst>
                                        </p:cTn>
                                        <p:tgtEl>
                                          <p:spTgt spid="368643">
                                            <p:txEl>
                                              <p:pRg st="5" end="5"/>
                                            </p:txEl>
                                          </p:spTgt>
                                        </p:tgtEl>
                                        <p:attrNameLst>
                                          <p:attrName>style.visibility</p:attrName>
                                        </p:attrNameLst>
                                      </p:cBhvr>
                                      <p:to>
                                        <p:strVal val="visible"/>
                                      </p:to>
                                    </p:set>
                                    <p:animEffect transition="in" filter="wipe(left)">
                                      <p:cBhvr>
                                        <p:cTn id="26" dur="500"/>
                                        <p:tgtEl>
                                          <p:spTgt spid="368643">
                                            <p:txEl>
                                              <p:pRg st="5" end="5"/>
                                            </p:txEl>
                                          </p:spTgt>
                                        </p:tgtEl>
                                      </p:cBhvr>
                                    </p:animEffect>
                                  </p:childTnLst>
                                  <p:subTnLst>
                                    <p:animClr clrSpc="rgb" dir="cw">
                                      <p:cBhvr override="childStyle">
                                        <p:cTn dur="1" fill="hold" display="0" masterRel="nextClick" afterEffect="1"/>
                                        <p:tgtEl>
                                          <p:spTgt spid="368643">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474" name="Rectangle 61"/>
          <p:cNvSpPr>
            <a:spLocks noChangeArrowheads="1"/>
          </p:cNvSpPr>
          <p:nvPr/>
        </p:nvSpPr>
        <p:spPr bwMode="auto">
          <a:xfrm>
            <a:off x="0" y="1628775"/>
            <a:ext cx="9144000" cy="5229225"/>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lgn="ctr">
              <a:spcBef>
                <a:spcPct val="0"/>
              </a:spcBef>
            </a:pPr>
            <a:endParaRPr lang="zh-CN" altLang="zh-CN" sz="6000">
              <a:solidFill>
                <a:schemeClr val="tx1"/>
              </a:solidFill>
            </a:endParaRPr>
          </a:p>
        </p:txBody>
      </p:sp>
      <p:sp>
        <p:nvSpPr>
          <p:cNvPr id="327720" name="Rectangle 40"/>
          <p:cNvSpPr>
            <a:spLocks noGrp="1" noChangeArrowheads="1"/>
          </p:cNvSpPr>
          <p:nvPr>
            <p:ph type="title"/>
          </p:nvPr>
        </p:nvSpPr>
        <p:spPr>
          <a:xfrm>
            <a:off x="1223963" y="327026"/>
            <a:ext cx="6934200" cy="990600"/>
          </a:xfrm>
        </p:spPr>
        <p:txBody>
          <a:bodyPr/>
          <a:lstStyle/>
          <a:p>
            <a:pPr>
              <a:defRPr/>
            </a:pPr>
            <a:r>
              <a:rPr lang="zh-CN" altLang="en-US" sz="4000" dirty="0">
                <a:solidFill>
                  <a:schemeClr val="bg2"/>
                </a:solidFill>
              </a:rPr>
              <a:t>未分组数据</a:t>
            </a:r>
            <a:r>
              <a:rPr lang="en-US" altLang="zh-CN" sz="4000" dirty="0">
                <a:solidFill>
                  <a:schemeClr val="bg2"/>
                </a:solidFill>
              </a:rPr>
              <a:t>—</a:t>
            </a:r>
            <a:r>
              <a:rPr lang="zh-CN" altLang="en-US" sz="4000" dirty="0">
                <a:solidFill>
                  <a:schemeClr val="bg2"/>
                </a:solidFill>
              </a:rPr>
              <a:t>单批数据箱线图</a:t>
            </a:r>
            <a:br>
              <a:rPr lang="zh-CN" altLang="en-US" sz="3600" dirty="0">
                <a:solidFill>
                  <a:schemeClr val="bg2"/>
                </a:solidFill>
              </a:rPr>
            </a:br>
            <a:r>
              <a:rPr lang="en-US" altLang="zh-CN" sz="3600" dirty="0">
                <a:solidFill>
                  <a:schemeClr val="bg2"/>
                </a:solidFill>
                <a:latin typeface="Arial" panose="020B0604020202020204" pitchFamily="34" charset="0"/>
              </a:rPr>
              <a:t>(</a:t>
            </a:r>
            <a:r>
              <a:rPr lang="zh-CN" altLang="en-US" sz="3600" dirty="0">
                <a:solidFill>
                  <a:schemeClr val="bg2"/>
                </a:solidFill>
                <a:latin typeface="Arial" panose="020B0604020202020204" pitchFamily="34" charset="0"/>
              </a:rPr>
              <a:t>箱线图的构成</a:t>
            </a:r>
            <a:r>
              <a:rPr lang="en-US" altLang="zh-CN" sz="3600" dirty="0">
                <a:solidFill>
                  <a:schemeClr val="bg2"/>
                </a:solidFill>
                <a:latin typeface="Arial" panose="020B0604020202020204" pitchFamily="34" charset="0"/>
              </a:rPr>
              <a:t>)</a:t>
            </a:r>
          </a:p>
        </p:txBody>
      </p:sp>
      <p:sp>
        <p:nvSpPr>
          <p:cNvPr id="105476" name="Line 6"/>
          <p:cNvSpPr>
            <a:spLocks noChangeShapeType="1"/>
          </p:cNvSpPr>
          <p:nvPr/>
        </p:nvSpPr>
        <p:spPr bwMode="auto">
          <a:xfrm flipV="1">
            <a:off x="1676400" y="4187825"/>
            <a:ext cx="5859463" cy="3175"/>
          </a:xfrm>
          <a:prstGeom prst="line">
            <a:avLst/>
          </a:prstGeom>
          <a:noFill/>
          <a:ln w="25400">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5477" name="Freeform 7"/>
          <p:cNvSpPr>
            <a:spLocks/>
          </p:cNvSpPr>
          <p:nvPr/>
        </p:nvSpPr>
        <p:spPr bwMode="auto">
          <a:xfrm>
            <a:off x="7548563" y="4124325"/>
            <a:ext cx="123825" cy="122238"/>
          </a:xfrm>
          <a:custGeom>
            <a:avLst/>
            <a:gdLst>
              <a:gd name="T0" fmla="*/ 0 w 78"/>
              <a:gd name="T1" fmla="*/ 0 h 77"/>
              <a:gd name="T2" fmla="*/ 2147483646 w 78"/>
              <a:gd name="T3" fmla="*/ 2147483646 h 77"/>
              <a:gd name="T4" fmla="*/ 0 w 78"/>
              <a:gd name="T5" fmla="*/ 2147483646 h 77"/>
              <a:gd name="T6" fmla="*/ 0 w 78"/>
              <a:gd name="T7" fmla="*/ 0 h 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8" h="77">
                <a:moveTo>
                  <a:pt x="0" y="0"/>
                </a:moveTo>
                <a:lnTo>
                  <a:pt x="77" y="37"/>
                </a:lnTo>
                <a:lnTo>
                  <a:pt x="0" y="76"/>
                </a:lnTo>
                <a:lnTo>
                  <a:pt x="0" y="0"/>
                </a:lnTo>
              </a:path>
            </a:pathLst>
          </a:custGeom>
          <a:solidFill>
            <a:srgbClr val="CDCDCD"/>
          </a:solidFill>
          <a:ln>
            <a:noFill/>
          </a:ln>
          <a:effectLst>
            <a:outerShdw dist="35921" dir="2700000" algn="ctr" rotWithShape="0">
              <a:schemeClr val="bg2"/>
            </a:outerShdw>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Lst>
        </p:spPr>
        <p:txBody>
          <a:bodyPr/>
          <a:lstStyle/>
          <a:p>
            <a:endParaRPr lang="zh-CN" altLang="en-US"/>
          </a:p>
        </p:txBody>
      </p:sp>
      <p:sp>
        <p:nvSpPr>
          <p:cNvPr id="105478" name="Rectangle 8"/>
          <p:cNvSpPr>
            <a:spLocks noChangeArrowheads="1"/>
          </p:cNvSpPr>
          <p:nvPr/>
        </p:nvSpPr>
        <p:spPr bwMode="auto">
          <a:xfrm>
            <a:off x="4506913" y="4319588"/>
            <a:ext cx="184150" cy="9207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327689" name="Rectangle 9"/>
          <p:cNvSpPr>
            <a:spLocks noChangeArrowheads="1"/>
          </p:cNvSpPr>
          <p:nvPr/>
        </p:nvSpPr>
        <p:spPr bwMode="auto">
          <a:xfrm>
            <a:off x="3751263" y="2438400"/>
            <a:ext cx="1400175" cy="5762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zh-CN" altLang="en-US" sz="3200">
                <a:solidFill>
                  <a:srgbClr val="FFFF99"/>
                </a:solidFill>
                <a:effectLst>
                  <a:outerShdw blurRad="38100" dist="38100" dir="2700000" algn="tl">
                    <a:srgbClr val="000000"/>
                  </a:outerShdw>
                </a:effectLst>
              </a:rPr>
              <a:t>中位数</a:t>
            </a:r>
          </a:p>
        </p:txBody>
      </p:sp>
      <p:sp>
        <p:nvSpPr>
          <p:cNvPr id="327692" name="Rectangle 12"/>
          <p:cNvSpPr>
            <a:spLocks noChangeArrowheads="1"/>
          </p:cNvSpPr>
          <p:nvPr/>
        </p:nvSpPr>
        <p:spPr bwMode="auto">
          <a:xfrm>
            <a:off x="1731963" y="4262438"/>
            <a:ext cx="414337" cy="5921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en-US" altLang="zh-CN" sz="3300">
                <a:effectLst>
                  <a:outerShdw blurRad="38100" dist="38100" dir="2700000" algn="tl">
                    <a:srgbClr val="000000"/>
                  </a:outerShdw>
                </a:effectLst>
              </a:rPr>
              <a:t>4</a:t>
            </a:r>
          </a:p>
        </p:txBody>
      </p:sp>
      <p:sp>
        <p:nvSpPr>
          <p:cNvPr id="327693" name="Rectangle 13"/>
          <p:cNvSpPr>
            <a:spLocks noChangeArrowheads="1"/>
          </p:cNvSpPr>
          <p:nvPr/>
        </p:nvSpPr>
        <p:spPr bwMode="auto">
          <a:xfrm>
            <a:off x="2868613" y="4262438"/>
            <a:ext cx="414337" cy="5921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en-US" altLang="zh-CN" sz="3300">
                <a:effectLst>
                  <a:outerShdw blurRad="38100" dist="38100" dir="2700000" algn="tl">
                    <a:srgbClr val="000000"/>
                  </a:outerShdw>
                </a:effectLst>
              </a:rPr>
              <a:t>6</a:t>
            </a:r>
          </a:p>
        </p:txBody>
      </p:sp>
      <p:sp>
        <p:nvSpPr>
          <p:cNvPr id="327694" name="Rectangle 14"/>
          <p:cNvSpPr>
            <a:spLocks noChangeArrowheads="1"/>
          </p:cNvSpPr>
          <p:nvPr/>
        </p:nvSpPr>
        <p:spPr bwMode="auto">
          <a:xfrm>
            <a:off x="4125913" y="4262438"/>
            <a:ext cx="414337" cy="5921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en-US" altLang="zh-CN" sz="3300">
                <a:effectLst>
                  <a:outerShdw blurRad="38100" dist="38100" dir="2700000" algn="tl">
                    <a:srgbClr val="000000"/>
                  </a:outerShdw>
                </a:effectLst>
              </a:rPr>
              <a:t>8</a:t>
            </a:r>
          </a:p>
        </p:txBody>
      </p:sp>
      <p:sp>
        <p:nvSpPr>
          <p:cNvPr id="327695" name="Rectangle 15"/>
          <p:cNvSpPr>
            <a:spLocks noChangeArrowheads="1"/>
          </p:cNvSpPr>
          <p:nvPr/>
        </p:nvSpPr>
        <p:spPr bwMode="auto">
          <a:xfrm>
            <a:off x="5265738" y="4262438"/>
            <a:ext cx="647700" cy="5921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en-US" altLang="zh-CN" sz="3300">
                <a:effectLst>
                  <a:outerShdw blurRad="38100" dist="38100" dir="2700000" algn="tl">
                    <a:srgbClr val="000000"/>
                  </a:outerShdw>
                </a:effectLst>
              </a:rPr>
              <a:t>10</a:t>
            </a:r>
          </a:p>
        </p:txBody>
      </p:sp>
      <p:sp>
        <p:nvSpPr>
          <p:cNvPr id="327696" name="Rectangle 16"/>
          <p:cNvSpPr>
            <a:spLocks noChangeArrowheads="1"/>
          </p:cNvSpPr>
          <p:nvPr/>
        </p:nvSpPr>
        <p:spPr bwMode="auto">
          <a:xfrm>
            <a:off x="6629400" y="4267200"/>
            <a:ext cx="647700" cy="5921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en-US" altLang="zh-CN" sz="3300">
                <a:effectLst>
                  <a:outerShdw blurRad="38100" dist="38100" dir="2700000" algn="tl">
                    <a:srgbClr val="000000"/>
                  </a:outerShdw>
                </a:effectLst>
              </a:rPr>
              <a:t>12</a:t>
            </a:r>
          </a:p>
        </p:txBody>
      </p:sp>
      <p:sp>
        <p:nvSpPr>
          <p:cNvPr id="105485" name="Freeform 4"/>
          <p:cNvSpPr>
            <a:spLocks/>
          </p:cNvSpPr>
          <p:nvPr/>
        </p:nvSpPr>
        <p:spPr bwMode="auto">
          <a:xfrm>
            <a:off x="3046413" y="3183731"/>
            <a:ext cx="2516187" cy="504825"/>
          </a:xfrm>
          <a:custGeom>
            <a:avLst/>
            <a:gdLst>
              <a:gd name="T0" fmla="*/ 0 w 1585"/>
              <a:gd name="T1" fmla="*/ 2147483646 h 318"/>
              <a:gd name="T2" fmla="*/ 2147483646 w 1585"/>
              <a:gd name="T3" fmla="*/ 2147483646 h 318"/>
              <a:gd name="T4" fmla="*/ 2147483646 w 1585"/>
              <a:gd name="T5" fmla="*/ 0 h 318"/>
              <a:gd name="T6" fmla="*/ 0 w 1585"/>
              <a:gd name="T7" fmla="*/ 0 h 318"/>
              <a:gd name="T8" fmla="*/ 0 w 1585"/>
              <a:gd name="T9" fmla="*/ 2147483646 h 3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5" h="318">
                <a:moveTo>
                  <a:pt x="0" y="317"/>
                </a:moveTo>
                <a:lnTo>
                  <a:pt x="1584" y="317"/>
                </a:lnTo>
                <a:lnTo>
                  <a:pt x="1584" y="0"/>
                </a:lnTo>
                <a:lnTo>
                  <a:pt x="0" y="0"/>
                </a:lnTo>
                <a:lnTo>
                  <a:pt x="0" y="317"/>
                </a:lnTo>
              </a:path>
            </a:pathLst>
          </a:custGeom>
          <a:solidFill>
            <a:schemeClr val="accent1"/>
          </a:solidFill>
          <a:ln w="38100" cap="rnd" cmpd="sng">
            <a:solidFill>
              <a:srgbClr val="11F6F1"/>
            </a:solidFill>
            <a:prstDash val="solid"/>
            <a:round/>
            <a:headEnd type="none" w="med" len="med"/>
            <a:tailEnd type="none" w="med" len="med"/>
          </a:ln>
          <a:effectLst>
            <a:outerShdw dist="35921" dir="2700000" algn="ctr" rotWithShape="0">
              <a:schemeClr val="bg2"/>
            </a:outerShdw>
          </a:effectLst>
        </p:spPr>
        <p:txBody>
          <a:bodyPr/>
          <a:lstStyle/>
          <a:p>
            <a:endParaRPr lang="zh-CN" altLang="en-US"/>
          </a:p>
        </p:txBody>
      </p:sp>
      <p:sp>
        <p:nvSpPr>
          <p:cNvPr id="105486" name="Line 10"/>
          <p:cNvSpPr>
            <a:spLocks noChangeShapeType="1"/>
          </p:cNvSpPr>
          <p:nvPr/>
        </p:nvSpPr>
        <p:spPr bwMode="auto">
          <a:xfrm>
            <a:off x="5706269" y="3421063"/>
            <a:ext cx="928687" cy="0"/>
          </a:xfrm>
          <a:prstGeom prst="line">
            <a:avLst/>
          </a:prstGeom>
          <a:noFill/>
          <a:ln w="38100">
            <a:solidFill>
              <a:srgbClr val="11F6F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5487" name="Line 11"/>
          <p:cNvSpPr>
            <a:spLocks noChangeShapeType="1"/>
          </p:cNvSpPr>
          <p:nvPr/>
        </p:nvSpPr>
        <p:spPr bwMode="auto">
          <a:xfrm>
            <a:off x="2054225" y="3429000"/>
            <a:ext cx="993775" cy="0"/>
          </a:xfrm>
          <a:prstGeom prst="line">
            <a:avLst/>
          </a:prstGeom>
          <a:noFill/>
          <a:ln w="38100">
            <a:solidFill>
              <a:srgbClr val="11F6F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5488" name="Line 17"/>
          <p:cNvSpPr>
            <a:spLocks noChangeShapeType="1"/>
          </p:cNvSpPr>
          <p:nvPr/>
        </p:nvSpPr>
        <p:spPr bwMode="auto">
          <a:xfrm flipV="1">
            <a:off x="6877050" y="3178176"/>
            <a:ext cx="0" cy="515937"/>
          </a:xfrm>
          <a:prstGeom prst="line">
            <a:avLst/>
          </a:prstGeom>
          <a:noFill/>
          <a:ln w="38100">
            <a:solidFill>
              <a:srgbClr val="11F6F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5489" name="Line 18"/>
          <p:cNvSpPr>
            <a:spLocks noChangeShapeType="1"/>
          </p:cNvSpPr>
          <p:nvPr/>
        </p:nvSpPr>
        <p:spPr bwMode="auto">
          <a:xfrm flipV="1">
            <a:off x="1952625" y="3178176"/>
            <a:ext cx="0" cy="515937"/>
          </a:xfrm>
          <a:prstGeom prst="line">
            <a:avLst/>
          </a:prstGeom>
          <a:noFill/>
          <a:ln w="38100">
            <a:solidFill>
              <a:srgbClr val="11F6F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05490" name="Group 37"/>
          <p:cNvGrpSpPr>
            <a:grpSpLocks/>
          </p:cNvGrpSpPr>
          <p:nvPr/>
        </p:nvGrpSpPr>
        <p:grpSpPr bwMode="auto">
          <a:xfrm>
            <a:off x="5457825" y="2438400"/>
            <a:ext cx="690563" cy="661988"/>
            <a:chOff x="3236" y="2185"/>
            <a:chExt cx="435" cy="417"/>
          </a:xfrm>
        </p:grpSpPr>
        <p:sp>
          <p:nvSpPr>
            <p:cNvPr id="327699" name="Rectangle 19"/>
            <p:cNvSpPr>
              <a:spLocks noChangeArrowheads="1"/>
            </p:cNvSpPr>
            <p:nvPr/>
          </p:nvSpPr>
          <p:spPr bwMode="auto">
            <a:xfrm>
              <a:off x="3236" y="2185"/>
              <a:ext cx="313" cy="3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en-US" altLang="zh-CN" sz="3200" i="1">
                  <a:solidFill>
                    <a:srgbClr val="FFFF99"/>
                  </a:solidFill>
                  <a:effectLst>
                    <a:outerShdw blurRad="38100" dist="38100" dir="2700000" algn="tl">
                      <a:srgbClr val="000000"/>
                    </a:outerShdw>
                  </a:effectLst>
                </a:rPr>
                <a:t>Q</a:t>
              </a:r>
            </a:p>
          </p:txBody>
        </p:sp>
        <p:sp>
          <p:nvSpPr>
            <p:cNvPr id="327700" name="Rectangle 20"/>
            <p:cNvSpPr>
              <a:spLocks noChangeArrowheads="1"/>
            </p:cNvSpPr>
            <p:nvPr/>
          </p:nvSpPr>
          <p:spPr bwMode="auto">
            <a:xfrm>
              <a:off x="3441" y="2354"/>
              <a:ext cx="230" cy="24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en-US" altLang="zh-CN" sz="2000">
                  <a:solidFill>
                    <a:srgbClr val="FFFF99"/>
                  </a:solidFill>
                  <a:effectLst>
                    <a:outerShdw blurRad="38100" dist="38100" dir="2700000" algn="tl">
                      <a:srgbClr val="000000"/>
                    </a:outerShdw>
                  </a:effectLst>
                </a:rPr>
                <a:t>U</a:t>
              </a:r>
            </a:p>
          </p:txBody>
        </p:sp>
      </p:grpSp>
      <p:grpSp>
        <p:nvGrpSpPr>
          <p:cNvPr id="105491" name="Group 36"/>
          <p:cNvGrpSpPr>
            <a:grpSpLocks/>
          </p:cNvGrpSpPr>
          <p:nvPr/>
        </p:nvGrpSpPr>
        <p:grpSpPr bwMode="auto">
          <a:xfrm>
            <a:off x="2943225" y="2438400"/>
            <a:ext cx="647700" cy="661988"/>
            <a:chOff x="1652" y="2185"/>
            <a:chExt cx="408" cy="417"/>
          </a:xfrm>
        </p:grpSpPr>
        <p:sp>
          <p:nvSpPr>
            <p:cNvPr id="327702" name="Rectangle 22"/>
            <p:cNvSpPr>
              <a:spLocks noChangeArrowheads="1"/>
            </p:cNvSpPr>
            <p:nvPr/>
          </p:nvSpPr>
          <p:spPr bwMode="auto">
            <a:xfrm>
              <a:off x="1652" y="2185"/>
              <a:ext cx="313" cy="3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en-US" altLang="zh-CN" sz="3200" i="1">
                  <a:solidFill>
                    <a:srgbClr val="FFFF99"/>
                  </a:solidFill>
                  <a:effectLst>
                    <a:outerShdw blurRad="38100" dist="38100" dir="2700000" algn="tl">
                      <a:srgbClr val="000000"/>
                    </a:outerShdw>
                  </a:effectLst>
                </a:rPr>
                <a:t>Q</a:t>
              </a:r>
              <a:endParaRPr lang="en-US" altLang="zh-CN" sz="3300" i="1">
                <a:solidFill>
                  <a:srgbClr val="FFFF99"/>
                </a:solidFill>
                <a:effectLst>
                  <a:outerShdw blurRad="38100" dist="38100" dir="2700000" algn="tl">
                    <a:srgbClr val="000000"/>
                  </a:outerShdw>
                </a:effectLst>
              </a:endParaRPr>
            </a:p>
          </p:txBody>
        </p:sp>
        <p:sp>
          <p:nvSpPr>
            <p:cNvPr id="327703" name="Rectangle 23"/>
            <p:cNvSpPr>
              <a:spLocks noChangeArrowheads="1"/>
            </p:cNvSpPr>
            <p:nvPr/>
          </p:nvSpPr>
          <p:spPr bwMode="auto">
            <a:xfrm>
              <a:off x="1857" y="2354"/>
              <a:ext cx="203" cy="24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en-US" altLang="zh-CN" sz="2000">
                  <a:solidFill>
                    <a:srgbClr val="FFFF99"/>
                  </a:solidFill>
                  <a:effectLst>
                    <a:outerShdw blurRad="38100" dist="38100" dir="2700000" algn="tl">
                      <a:srgbClr val="000000"/>
                    </a:outerShdw>
                  </a:effectLst>
                </a:rPr>
                <a:t>L</a:t>
              </a:r>
            </a:p>
          </p:txBody>
        </p:sp>
      </p:grpSp>
      <p:grpSp>
        <p:nvGrpSpPr>
          <p:cNvPr id="105492" name="Group 34"/>
          <p:cNvGrpSpPr>
            <a:grpSpLocks/>
          </p:cNvGrpSpPr>
          <p:nvPr/>
        </p:nvGrpSpPr>
        <p:grpSpPr bwMode="auto">
          <a:xfrm>
            <a:off x="6651625" y="2438400"/>
            <a:ext cx="1301750" cy="661988"/>
            <a:chOff x="3988" y="2185"/>
            <a:chExt cx="820" cy="417"/>
          </a:xfrm>
        </p:grpSpPr>
        <p:sp>
          <p:nvSpPr>
            <p:cNvPr id="327705" name="Rectangle 25"/>
            <p:cNvSpPr>
              <a:spLocks noChangeArrowheads="1"/>
            </p:cNvSpPr>
            <p:nvPr/>
          </p:nvSpPr>
          <p:spPr bwMode="auto">
            <a:xfrm>
              <a:off x="3988" y="2185"/>
              <a:ext cx="270" cy="3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en-US" altLang="zh-CN" sz="3200" i="1">
                  <a:solidFill>
                    <a:srgbClr val="FFFF99"/>
                  </a:solidFill>
                  <a:effectLst>
                    <a:outerShdw blurRad="38100" dist="38100" dir="2700000" algn="tl">
                      <a:srgbClr val="000000"/>
                    </a:outerShdw>
                  </a:effectLst>
                  <a:latin typeface="Times New Roman" panose="02020603050405020304" pitchFamily="18" charset="0"/>
                </a:rPr>
                <a:t>X</a:t>
              </a:r>
            </a:p>
          </p:txBody>
        </p:sp>
        <p:sp>
          <p:nvSpPr>
            <p:cNvPr id="327706" name="Rectangle 26"/>
            <p:cNvSpPr>
              <a:spLocks noChangeArrowheads="1"/>
            </p:cNvSpPr>
            <p:nvPr/>
          </p:nvSpPr>
          <p:spPr bwMode="auto">
            <a:xfrm>
              <a:off x="4163" y="2354"/>
              <a:ext cx="594" cy="24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zh-CN" altLang="en-US" sz="2000">
                  <a:solidFill>
                    <a:srgbClr val="FFFF99"/>
                  </a:solidFill>
                  <a:effectLst>
                    <a:outerShdw blurRad="38100" dist="38100" dir="2700000" algn="tl">
                      <a:srgbClr val="000000"/>
                    </a:outerShdw>
                  </a:effectLst>
                </a:rPr>
                <a:t>最大值</a:t>
              </a:r>
            </a:p>
          </p:txBody>
        </p:sp>
        <p:sp>
          <p:nvSpPr>
            <p:cNvPr id="105506" name="Rectangle 27"/>
            <p:cNvSpPr>
              <a:spLocks noChangeArrowheads="1"/>
            </p:cNvSpPr>
            <p:nvPr/>
          </p:nvSpPr>
          <p:spPr bwMode="auto">
            <a:xfrm>
              <a:off x="4692" y="2515"/>
              <a:ext cx="116" cy="5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grpSp>
      <p:grpSp>
        <p:nvGrpSpPr>
          <p:cNvPr id="105493" name="Group 35"/>
          <p:cNvGrpSpPr>
            <a:grpSpLocks/>
          </p:cNvGrpSpPr>
          <p:nvPr/>
        </p:nvGrpSpPr>
        <p:grpSpPr bwMode="auto">
          <a:xfrm>
            <a:off x="1524000" y="2438400"/>
            <a:ext cx="1222375" cy="661988"/>
            <a:chOff x="758" y="2185"/>
            <a:chExt cx="770" cy="417"/>
          </a:xfrm>
        </p:grpSpPr>
        <p:sp>
          <p:nvSpPr>
            <p:cNvPr id="327708" name="Rectangle 28"/>
            <p:cNvSpPr>
              <a:spLocks noChangeArrowheads="1"/>
            </p:cNvSpPr>
            <p:nvPr/>
          </p:nvSpPr>
          <p:spPr bwMode="auto">
            <a:xfrm>
              <a:off x="758" y="2185"/>
              <a:ext cx="270" cy="3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en-US" altLang="zh-CN" sz="3200" i="1">
                  <a:solidFill>
                    <a:srgbClr val="FFFF99"/>
                  </a:solidFill>
                  <a:effectLst>
                    <a:outerShdw blurRad="38100" dist="38100" dir="2700000" algn="tl">
                      <a:srgbClr val="000000"/>
                    </a:outerShdw>
                  </a:effectLst>
                  <a:latin typeface="Times New Roman" panose="02020603050405020304" pitchFamily="18" charset="0"/>
                </a:rPr>
                <a:t>X</a:t>
              </a:r>
            </a:p>
          </p:txBody>
        </p:sp>
        <p:sp>
          <p:nvSpPr>
            <p:cNvPr id="327709" name="Rectangle 29"/>
            <p:cNvSpPr>
              <a:spLocks noChangeArrowheads="1"/>
            </p:cNvSpPr>
            <p:nvPr/>
          </p:nvSpPr>
          <p:spPr bwMode="auto">
            <a:xfrm>
              <a:off x="934" y="2354"/>
              <a:ext cx="594" cy="24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zh-CN" altLang="en-US" sz="2000">
                  <a:solidFill>
                    <a:srgbClr val="FFFF99"/>
                  </a:solidFill>
                  <a:effectLst>
                    <a:outerShdw blurRad="38100" dist="38100" dir="2700000" algn="tl">
                      <a:srgbClr val="000000"/>
                    </a:outerShdw>
                  </a:effectLst>
                </a:rPr>
                <a:t>最小值</a:t>
              </a:r>
            </a:p>
          </p:txBody>
        </p:sp>
      </p:grpSp>
      <p:sp>
        <p:nvSpPr>
          <p:cNvPr id="105494" name="Rectangle 30"/>
          <p:cNvSpPr>
            <a:spLocks noChangeArrowheads="1"/>
          </p:cNvSpPr>
          <p:nvPr/>
        </p:nvSpPr>
        <p:spPr bwMode="auto">
          <a:xfrm>
            <a:off x="2833688" y="2962275"/>
            <a:ext cx="184150" cy="9207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105495" name="Line 41"/>
          <p:cNvSpPr>
            <a:spLocks noChangeShapeType="1"/>
          </p:cNvSpPr>
          <p:nvPr/>
        </p:nvSpPr>
        <p:spPr bwMode="auto">
          <a:xfrm>
            <a:off x="4351655" y="3154363"/>
            <a:ext cx="0" cy="533400"/>
          </a:xfrm>
          <a:prstGeom prst="line">
            <a:avLst/>
          </a:prstGeom>
          <a:noFill/>
          <a:ln w="38100">
            <a:solidFill>
              <a:srgbClr val="00F0D9"/>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5496" name="Line 44"/>
          <p:cNvSpPr>
            <a:spLocks noChangeShapeType="1"/>
          </p:cNvSpPr>
          <p:nvPr/>
        </p:nvSpPr>
        <p:spPr bwMode="auto">
          <a:xfrm>
            <a:off x="1905000" y="4114800"/>
            <a:ext cx="0" cy="76200"/>
          </a:xfrm>
          <a:prstGeom prst="line">
            <a:avLst/>
          </a:prstGeom>
          <a:noFill/>
          <a:ln w="127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5497" name="Line 45"/>
          <p:cNvSpPr>
            <a:spLocks noChangeShapeType="1"/>
          </p:cNvSpPr>
          <p:nvPr/>
        </p:nvSpPr>
        <p:spPr bwMode="auto">
          <a:xfrm>
            <a:off x="3048000" y="4114800"/>
            <a:ext cx="0" cy="76200"/>
          </a:xfrm>
          <a:prstGeom prst="line">
            <a:avLst/>
          </a:prstGeom>
          <a:noFill/>
          <a:ln w="127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5498" name="Line 46"/>
          <p:cNvSpPr>
            <a:spLocks noChangeShapeType="1"/>
          </p:cNvSpPr>
          <p:nvPr/>
        </p:nvSpPr>
        <p:spPr bwMode="auto">
          <a:xfrm>
            <a:off x="4343400" y="4114800"/>
            <a:ext cx="0" cy="76200"/>
          </a:xfrm>
          <a:prstGeom prst="line">
            <a:avLst/>
          </a:prstGeom>
          <a:noFill/>
          <a:ln w="127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5499" name="Line 47"/>
          <p:cNvSpPr>
            <a:spLocks noChangeShapeType="1"/>
          </p:cNvSpPr>
          <p:nvPr/>
        </p:nvSpPr>
        <p:spPr bwMode="auto">
          <a:xfrm>
            <a:off x="5562600" y="4114800"/>
            <a:ext cx="0" cy="76200"/>
          </a:xfrm>
          <a:prstGeom prst="line">
            <a:avLst/>
          </a:prstGeom>
          <a:noFill/>
          <a:ln w="127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5500" name="Line 48"/>
          <p:cNvSpPr>
            <a:spLocks noChangeShapeType="1"/>
          </p:cNvSpPr>
          <p:nvPr/>
        </p:nvSpPr>
        <p:spPr bwMode="auto">
          <a:xfrm>
            <a:off x="6934200" y="4114800"/>
            <a:ext cx="0" cy="76200"/>
          </a:xfrm>
          <a:prstGeom prst="line">
            <a:avLst/>
          </a:prstGeom>
          <a:noFill/>
          <a:ln w="127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327730" name="Text Box 50"/>
          <p:cNvSpPr txBox="1">
            <a:spLocks noChangeArrowheads="1"/>
          </p:cNvSpPr>
          <p:nvPr/>
        </p:nvSpPr>
        <p:spPr bwMode="auto">
          <a:xfrm>
            <a:off x="2268538" y="5229225"/>
            <a:ext cx="4608512" cy="457200"/>
          </a:xfrm>
          <a:prstGeom prst="rect">
            <a:avLst/>
          </a:prstGeom>
          <a:solidFill>
            <a:srgbClr val="C545AD"/>
          </a:solidFill>
          <a:ln>
            <a:noFill/>
          </a:ln>
          <a:effectLst>
            <a:outerShdw dist="63500" dir="2212194"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a:spcBef>
                <a:spcPct val="50000"/>
              </a:spcBef>
              <a:defRPr/>
            </a:pPr>
            <a:r>
              <a:rPr lang="en-US" altLang="zh-CN" sz="2400" b="1">
                <a:effectLst>
                  <a:outerShdw blurRad="38100" dist="38100" dir="2700000" algn="tl">
                    <a:srgbClr val="000000"/>
                  </a:outerShdw>
                </a:effectLst>
              </a:rPr>
              <a:t>Median/Quart./Range</a:t>
            </a:r>
            <a:r>
              <a:rPr lang="zh-CN" altLang="en-US" sz="2400" b="1">
                <a:effectLst>
                  <a:outerShdw blurRad="38100" dist="38100" dir="2700000" algn="tl">
                    <a:srgbClr val="000000"/>
                  </a:outerShdw>
                </a:effectLst>
              </a:rPr>
              <a:t>箱线图</a:t>
            </a:r>
          </a:p>
        </p:txBody>
      </p:sp>
    </p:spTree>
  </p:cSld>
  <p:clrMapOvr>
    <a:masterClrMapping/>
  </p:clrMapOvr>
  <p:transition>
    <p:split orient="vert"/>
  </p:transition>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2" name="Rectangle 1057"/>
          <p:cNvSpPr>
            <a:spLocks noChangeArrowheads="1"/>
          </p:cNvSpPr>
          <p:nvPr/>
        </p:nvSpPr>
        <p:spPr bwMode="auto">
          <a:xfrm>
            <a:off x="0" y="1557338"/>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lgn="ctr">
              <a:spcBef>
                <a:spcPct val="0"/>
              </a:spcBef>
            </a:pPr>
            <a:endParaRPr lang="zh-CN" altLang="zh-CN" sz="6000">
              <a:solidFill>
                <a:schemeClr val="tx1"/>
              </a:solidFill>
            </a:endParaRPr>
          </a:p>
        </p:txBody>
      </p:sp>
      <p:sp>
        <p:nvSpPr>
          <p:cNvPr id="532482" name="Rectangle 1026"/>
          <p:cNvSpPr>
            <a:spLocks noGrp="1" noChangeArrowheads="1"/>
          </p:cNvSpPr>
          <p:nvPr>
            <p:ph type="title"/>
          </p:nvPr>
        </p:nvSpPr>
        <p:spPr>
          <a:xfrm>
            <a:off x="179512" y="304799"/>
            <a:ext cx="8659688" cy="1066801"/>
          </a:xfrm>
        </p:spPr>
        <p:txBody>
          <a:bodyPr/>
          <a:lstStyle/>
          <a:p>
            <a:pPr>
              <a:defRPr/>
            </a:pPr>
            <a:r>
              <a:rPr lang="zh-CN" altLang="en-US" sz="4000" dirty="0">
                <a:solidFill>
                  <a:schemeClr val="bg2"/>
                </a:solidFill>
              </a:rPr>
              <a:t>未分组数据</a:t>
            </a:r>
            <a:r>
              <a:rPr lang="en-US" altLang="zh-CN" sz="4000" dirty="0">
                <a:solidFill>
                  <a:schemeClr val="bg2"/>
                </a:solidFill>
              </a:rPr>
              <a:t>—</a:t>
            </a:r>
            <a:r>
              <a:rPr lang="zh-CN" altLang="en-US" sz="4000" dirty="0">
                <a:solidFill>
                  <a:schemeClr val="bg2"/>
                </a:solidFill>
              </a:rPr>
              <a:t>单批数据箱线</a:t>
            </a:r>
            <a:r>
              <a:rPr lang="en-US" altLang="zh-CN" sz="3600" dirty="0">
                <a:solidFill>
                  <a:schemeClr val="bg2"/>
                </a:solidFill>
                <a:latin typeface="Arial" panose="020B0604020202020204" pitchFamily="34" charset="0"/>
              </a:rPr>
              <a:t>(</a:t>
            </a:r>
            <a:r>
              <a:rPr lang="zh-CN" altLang="en-US" sz="3600" dirty="0">
                <a:solidFill>
                  <a:schemeClr val="bg2"/>
                </a:solidFill>
                <a:latin typeface="Arial" panose="020B0604020202020204" pitchFamily="34" charset="0"/>
              </a:rPr>
              <a:t>例题分析</a:t>
            </a:r>
            <a:r>
              <a:rPr lang="en-US" altLang="zh-CN" sz="3600" dirty="0">
                <a:solidFill>
                  <a:schemeClr val="bg2"/>
                </a:solidFill>
                <a:latin typeface="Arial" panose="020B0604020202020204" pitchFamily="34" charset="0"/>
              </a:rPr>
              <a:t>)</a:t>
            </a:r>
          </a:p>
        </p:txBody>
      </p:sp>
      <p:grpSp>
        <p:nvGrpSpPr>
          <p:cNvPr id="107524" name="Group 1056"/>
          <p:cNvGrpSpPr>
            <a:grpSpLocks/>
          </p:cNvGrpSpPr>
          <p:nvPr/>
        </p:nvGrpSpPr>
        <p:grpSpPr bwMode="auto">
          <a:xfrm>
            <a:off x="609600" y="2133600"/>
            <a:ext cx="8153400" cy="4054475"/>
            <a:chOff x="384" y="1344"/>
            <a:chExt cx="5136" cy="2554"/>
          </a:xfrm>
        </p:grpSpPr>
        <p:sp>
          <p:nvSpPr>
            <p:cNvPr id="107525" name="Rectangle 1027"/>
            <p:cNvSpPr>
              <a:spLocks noChangeArrowheads="1"/>
            </p:cNvSpPr>
            <p:nvPr/>
          </p:nvSpPr>
          <p:spPr bwMode="auto">
            <a:xfrm>
              <a:off x="1638" y="1756"/>
              <a:ext cx="120" cy="71"/>
            </a:xfrm>
            <a:prstGeom prst="rect">
              <a:avLst/>
            </a:prstGeom>
            <a:noFill/>
            <a:ln>
              <a:noFill/>
            </a:ln>
            <a:effectLst>
              <a:outerShdw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532484" name="Text Box 1028"/>
            <p:cNvSpPr txBox="1">
              <a:spLocks noChangeArrowheads="1"/>
            </p:cNvSpPr>
            <p:nvPr/>
          </p:nvSpPr>
          <p:spPr bwMode="auto">
            <a:xfrm>
              <a:off x="384" y="1488"/>
              <a:ext cx="699" cy="53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a:spcBef>
                  <a:spcPct val="50000"/>
                </a:spcBef>
                <a:defRPr/>
              </a:pPr>
              <a:r>
                <a:rPr lang="zh-CN" altLang="en-US" sz="2000">
                  <a:solidFill>
                    <a:srgbClr val="FFFF99"/>
                  </a:solidFill>
                  <a:effectLst>
                    <a:outerShdw blurRad="38100" dist="38100" dir="2700000" algn="tl">
                      <a:srgbClr val="000000"/>
                    </a:outerShdw>
                  </a:effectLst>
                </a:rPr>
                <a:t>最小值</a:t>
              </a:r>
            </a:p>
            <a:p>
              <a:pPr algn="ctr">
                <a:spcBef>
                  <a:spcPct val="50000"/>
                </a:spcBef>
                <a:defRPr/>
              </a:pPr>
              <a:r>
                <a:rPr lang="en-US" altLang="zh-CN" sz="2000">
                  <a:solidFill>
                    <a:srgbClr val="FFFF99"/>
                  </a:solidFill>
                  <a:effectLst>
                    <a:outerShdw blurRad="38100" dist="38100" dir="2700000" algn="tl">
                      <a:srgbClr val="000000"/>
                    </a:outerShdw>
                  </a:effectLst>
                </a:rPr>
                <a:t>141</a:t>
              </a:r>
            </a:p>
          </p:txBody>
        </p:sp>
        <p:sp>
          <p:nvSpPr>
            <p:cNvPr id="532485" name="Text Box 1029"/>
            <p:cNvSpPr txBox="1">
              <a:spLocks noChangeArrowheads="1"/>
            </p:cNvSpPr>
            <p:nvPr/>
          </p:nvSpPr>
          <p:spPr bwMode="auto">
            <a:xfrm>
              <a:off x="4848" y="1488"/>
              <a:ext cx="672" cy="53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a:spcBef>
                  <a:spcPct val="50000"/>
                </a:spcBef>
                <a:defRPr/>
              </a:pPr>
              <a:r>
                <a:rPr lang="zh-CN" altLang="en-US" sz="2000">
                  <a:solidFill>
                    <a:srgbClr val="FFFF99"/>
                  </a:solidFill>
                  <a:effectLst>
                    <a:outerShdw blurRad="38100" dist="38100" dir="2700000" algn="tl">
                      <a:srgbClr val="000000"/>
                    </a:outerShdw>
                  </a:effectLst>
                </a:rPr>
                <a:t>最大值</a:t>
              </a:r>
            </a:p>
            <a:p>
              <a:pPr algn="ctr">
                <a:spcBef>
                  <a:spcPct val="50000"/>
                </a:spcBef>
                <a:defRPr/>
              </a:pPr>
              <a:r>
                <a:rPr lang="en-US" altLang="zh-CN" sz="2000">
                  <a:solidFill>
                    <a:srgbClr val="FFFF99"/>
                  </a:solidFill>
                  <a:effectLst>
                    <a:outerShdw blurRad="38100" dist="38100" dir="2700000" algn="tl">
                      <a:srgbClr val="000000"/>
                    </a:outerShdw>
                  </a:effectLst>
                </a:rPr>
                <a:t>237</a:t>
              </a:r>
            </a:p>
          </p:txBody>
        </p:sp>
        <p:sp>
          <p:nvSpPr>
            <p:cNvPr id="532486" name="Text Box 1030"/>
            <p:cNvSpPr txBox="1">
              <a:spLocks noChangeArrowheads="1"/>
            </p:cNvSpPr>
            <p:nvPr/>
          </p:nvSpPr>
          <p:spPr bwMode="auto">
            <a:xfrm>
              <a:off x="2400" y="1344"/>
              <a:ext cx="699" cy="53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a:spcBef>
                  <a:spcPct val="50000"/>
                </a:spcBef>
                <a:defRPr/>
              </a:pPr>
              <a:r>
                <a:rPr lang="zh-CN" altLang="en-US" sz="2000">
                  <a:solidFill>
                    <a:srgbClr val="FFFF99"/>
                  </a:solidFill>
                  <a:effectLst>
                    <a:outerShdw blurRad="38100" dist="38100" dir="2700000" algn="tl">
                      <a:srgbClr val="000000"/>
                    </a:outerShdw>
                  </a:effectLst>
                </a:rPr>
                <a:t>中位数</a:t>
              </a:r>
            </a:p>
            <a:p>
              <a:pPr algn="ctr">
                <a:spcBef>
                  <a:spcPct val="50000"/>
                </a:spcBef>
                <a:defRPr/>
              </a:pPr>
              <a:r>
                <a:rPr lang="en-US" altLang="zh-CN" sz="2000">
                  <a:solidFill>
                    <a:srgbClr val="FFFF99"/>
                  </a:solidFill>
                  <a:effectLst>
                    <a:outerShdw blurRad="38100" dist="38100" dir="2700000" algn="tl">
                      <a:srgbClr val="000000"/>
                    </a:outerShdw>
                  </a:effectLst>
                </a:rPr>
                <a:t>182</a:t>
              </a:r>
            </a:p>
          </p:txBody>
        </p:sp>
        <p:sp>
          <p:nvSpPr>
            <p:cNvPr id="532487" name="Text Box 1031"/>
            <p:cNvSpPr txBox="1">
              <a:spLocks noChangeArrowheads="1"/>
            </p:cNvSpPr>
            <p:nvPr/>
          </p:nvSpPr>
          <p:spPr bwMode="auto">
            <a:xfrm>
              <a:off x="1440" y="1344"/>
              <a:ext cx="1049" cy="53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a:spcBef>
                  <a:spcPct val="50000"/>
                </a:spcBef>
                <a:defRPr/>
              </a:pPr>
              <a:r>
                <a:rPr lang="zh-CN" altLang="en-US" sz="2000">
                  <a:solidFill>
                    <a:srgbClr val="FFFF99"/>
                  </a:solidFill>
                  <a:effectLst>
                    <a:outerShdw blurRad="38100" dist="38100" dir="2700000" algn="tl">
                      <a:srgbClr val="000000"/>
                    </a:outerShdw>
                  </a:effectLst>
                </a:rPr>
                <a:t>下四分位数</a:t>
              </a:r>
            </a:p>
            <a:p>
              <a:pPr algn="ctr">
                <a:spcBef>
                  <a:spcPct val="50000"/>
                </a:spcBef>
                <a:defRPr/>
              </a:pPr>
              <a:r>
                <a:rPr lang="en-US" altLang="zh-CN" sz="2000">
                  <a:solidFill>
                    <a:srgbClr val="FFFF99"/>
                  </a:solidFill>
                  <a:effectLst>
                    <a:outerShdw blurRad="38100" dist="38100" dir="2700000" algn="tl">
                      <a:srgbClr val="000000"/>
                    </a:outerShdw>
                  </a:effectLst>
                </a:rPr>
                <a:t>170.25</a:t>
              </a:r>
            </a:p>
          </p:txBody>
        </p:sp>
        <p:sp>
          <p:nvSpPr>
            <p:cNvPr id="532488" name="Text Box 1032"/>
            <p:cNvSpPr txBox="1">
              <a:spLocks noChangeArrowheads="1"/>
            </p:cNvSpPr>
            <p:nvPr/>
          </p:nvSpPr>
          <p:spPr bwMode="auto">
            <a:xfrm>
              <a:off x="3072" y="1344"/>
              <a:ext cx="1048" cy="53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a:spcBef>
                  <a:spcPct val="50000"/>
                </a:spcBef>
                <a:defRPr/>
              </a:pPr>
              <a:r>
                <a:rPr lang="zh-CN" altLang="en-US" sz="2000">
                  <a:solidFill>
                    <a:srgbClr val="FFFF99"/>
                  </a:solidFill>
                  <a:effectLst>
                    <a:outerShdw blurRad="38100" dist="38100" dir="2700000" algn="tl">
                      <a:srgbClr val="000000"/>
                    </a:outerShdw>
                  </a:effectLst>
                </a:rPr>
                <a:t>上四分位数</a:t>
              </a:r>
            </a:p>
            <a:p>
              <a:pPr algn="ctr">
                <a:spcBef>
                  <a:spcPct val="50000"/>
                </a:spcBef>
                <a:defRPr/>
              </a:pPr>
              <a:r>
                <a:rPr lang="en-US" altLang="zh-CN" sz="2000">
                  <a:solidFill>
                    <a:srgbClr val="FFFF99"/>
                  </a:solidFill>
                  <a:effectLst>
                    <a:outerShdw blurRad="38100" dist="38100" dir="2700000" algn="tl">
                      <a:srgbClr val="000000"/>
                    </a:outerShdw>
                  </a:effectLst>
                </a:rPr>
                <a:t>197</a:t>
              </a:r>
            </a:p>
          </p:txBody>
        </p:sp>
        <p:sp>
          <p:nvSpPr>
            <p:cNvPr id="532489" name="Rectangle 1033"/>
            <p:cNvSpPr>
              <a:spLocks noChangeArrowheads="1"/>
            </p:cNvSpPr>
            <p:nvPr/>
          </p:nvSpPr>
          <p:spPr bwMode="auto">
            <a:xfrm>
              <a:off x="528" y="3072"/>
              <a:ext cx="4987" cy="24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en-US" altLang="zh-CN" sz="2000">
                  <a:effectLst>
                    <a:outerShdw blurRad="38100" dist="38100" dir="2700000" algn="tl">
                      <a:srgbClr val="000000"/>
                    </a:outerShdw>
                  </a:effectLst>
                </a:rPr>
                <a:t>140    150    160    170     180    190     200     210     220     230   240</a:t>
              </a:r>
              <a:endParaRPr lang="en-US" altLang="zh-CN" sz="2000" b="1">
                <a:effectLst>
                  <a:outerShdw blurRad="38100" dist="38100" dir="2700000" algn="tl">
                    <a:srgbClr val="000000"/>
                  </a:outerShdw>
                </a:effectLst>
              </a:endParaRPr>
            </a:p>
          </p:txBody>
        </p:sp>
        <p:sp>
          <p:nvSpPr>
            <p:cNvPr id="107532" name="Line 1034"/>
            <p:cNvSpPr>
              <a:spLocks noChangeShapeType="1"/>
            </p:cNvSpPr>
            <p:nvPr/>
          </p:nvSpPr>
          <p:spPr bwMode="auto">
            <a:xfrm>
              <a:off x="480" y="2932"/>
              <a:ext cx="4992" cy="0"/>
            </a:xfrm>
            <a:prstGeom prst="line">
              <a:avLst/>
            </a:prstGeom>
            <a:noFill/>
            <a:ln w="1905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7533" name="Line 1035"/>
            <p:cNvSpPr>
              <a:spLocks noChangeShapeType="1"/>
            </p:cNvSpPr>
            <p:nvPr/>
          </p:nvSpPr>
          <p:spPr bwMode="auto">
            <a:xfrm flipV="1">
              <a:off x="768" y="2064"/>
              <a:ext cx="0" cy="396"/>
            </a:xfrm>
            <a:prstGeom prst="line">
              <a:avLst/>
            </a:prstGeom>
            <a:noFill/>
            <a:ln w="38100">
              <a:solidFill>
                <a:srgbClr val="11F6F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7534" name="Line 1036"/>
            <p:cNvSpPr>
              <a:spLocks noChangeShapeType="1"/>
            </p:cNvSpPr>
            <p:nvPr/>
          </p:nvSpPr>
          <p:spPr bwMode="auto">
            <a:xfrm flipV="1">
              <a:off x="768" y="2256"/>
              <a:ext cx="1440" cy="0"/>
            </a:xfrm>
            <a:prstGeom prst="line">
              <a:avLst/>
            </a:prstGeom>
            <a:noFill/>
            <a:ln w="38100">
              <a:solidFill>
                <a:srgbClr val="11F6F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32493" name="Text Box 1037"/>
            <p:cNvSpPr txBox="1">
              <a:spLocks noChangeArrowheads="1"/>
            </p:cNvSpPr>
            <p:nvPr/>
          </p:nvSpPr>
          <p:spPr bwMode="auto">
            <a:xfrm>
              <a:off x="1488" y="3456"/>
              <a:ext cx="3120" cy="442"/>
            </a:xfrm>
            <a:prstGeom prst="rect">
              <a:avLst/>
            </a:prstGeom>
            <a:solidFill>
              <a:srgbClr val="C545AD"/>
            </a:solidFill>
            <a:ln>
              <a:noFill/>
            </a:ln>
            <a:effectLst>
              <a:outerShdw dist="81320" dir="2319588"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a:spcBef>
                  <a:spcPct val="50000"/>
                </a:spcBef>
                <a:defRPr/>
              </a:pPr>
              <a:r>
                <a:rPr lang="zh-CN" altLang="en-US" sz="2000" b="1">
                  <a:effectLst>
                    <a:outerShdw blurRad="38100" dist="38100" dir="2700000" algn="tl">
                      <a:srgbClr val="000000"/>
                    </a:outerShdw>
                  </a:effectLst>
                </a:rPr>
                <a:t>某电脑公司销售量数据的</a:t>
              </a:r>
              <a:r>
                <a:rPr lang="en-US" altLang="zh-CN" sz="2000" b="1">
                  <a:effectLst>
                    <a:outerShdw blurRad="38100" dist="38100" dir="2700000" algn="tl">
                      <a:srgbClr val="000000"/>
                    </a:outerShdw>
                  </a:effectLst>
                </a:rPr>
                <a:t>Median/Quart./Rang</a:t>
              </a:r>
              <a:r>
                <a:rPr lang="zh-CN" altLang="en-US" sz="2000" b="1">
                  <a:effectLst>
                    <a:outerShdw blurRad="38100" dist="38100" dir="2700000" algn="tl">
                      <a:srgbClr val="000000"/>
                    </a:outerShdw>
                  </a:effectLst>
                </a:rPr>
                <a:t>箱线图</a:t>
              </a:r>
            </a:p>
          </p:txBody>
        </p:sp>
        <p:sp>
          <p:nvSpPr>
            <p:cNvPr id="107536" name="Line 1038"/>
            <p:cNvSpPr>
              <a:spLocks noChangeShapeType="1"/>
            </p:cNvSpPr>
            <p:nvPr/>
          </p:nvSpPr>
          <p:spPr bwMode="auto">
            <a:xfrm flipV="1">
              <a:off x="5232" y="2064"/>
              <a:ext cx="0" cy="396"/>
            </a:xfrm>
            <a:prstGeom prst="line">
              <a:avLst/>
            </a:prstGeom>
            <a:noFill/>
            <a:ln w="38100">
              <a:solidFill>
                <a:srgbClr val="11F6F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7537" name="Freeform 1039"/>
            <p:cNvSpPr>
              <a:spLocks/>
            </p:cNvSpPr>
            <p:nvPr/>
          </p:nvSpPr>
          <p:spPr bwMode="auto">
            <a:xfrm>
              <a:off x="2208" y="2016"/>
              <a:ext cx="1200" cy="462"/>
            </a:xfrm>
            <a:custGeom>
              <a:avLst/>
              <a:gdLst>
                <a:gd name="T0" fmla="*/ 0 w 1585"/>
                <a:gd name="T1" fmla="*/ 973 h 318"/>
                <a:gd name="T2" fmla="*/ 687 w 1585"/>
                <a:gd name="T3" fmla="*/ 973 h 318"/>
                <a:gd name="T4" fmla="*/ 687 w 1585"/>
                <a:gd name="T5" fmla="*/ 0 h 318"/>
                <a:gd name="T6" fmla="*/ 0 w 1585"/>
                <a:gd name="T7" fmla="*/ 0 h 318"/>
                <a:gd name="T8" fmla="*/ 0 w 1585"/>
                <a:gd name="T9" fmla="*/ 973 h 3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5" h="318">
                  <a:moveTo>
                    <a:pt x="0" y="317"/>
                  </a:moveTo>
                  <a:lnTo>
                    <a:pt x="1584" y="317"/>
                  </a:lnTo>
                  <a:lnTo>
                    <a:pt x="1584" y="0"/>
                  </a:lnTo>
                  <a:lnTo>
                    <a:pt x="0" y="0"/>
                  </a:lnTo>
                  <a:lnTo>
                    <a:pt x="0" y="317"/>
                  </a:lnTo>
                </a:path>
              </a:pathLst>
            </a:custGeom>
            <a:solidFill>
              <a:schemeClr val="accent1"/>
            </a:solidFill>
            <a:ln w="38100" cap="rnd" cmpd="sng">
              <a:solidFill>
                <a:srgbClr val="11F6F1"/>
              </a:solidFill>
              <a:prstDash val="solid"/>
              <a:round/>
              <a:headEnd type="none" w="med" len="med"/>
              <a:tailEnd type="none" w="med" len="med"/>
            </a:ln>
            <a:effectLst>
              <a:outerShdw dist="17961" dir="2700000" algn="ctr" rotWithShape="0">
                <a:schemeClr val="bg2"/>
              </a:outerShdw>
            </a:effectLst>
          </p:spPr>
          <p:txBody>
            <a:bodyPr/>
            <a:lstStyle/>
            <a:p>
              <a:endParaRPr lang="zh-CN" altLang="en-US"/>
            </a:p>
          </p:txBody>
        </p:sp>
        <p:sp>
          <p:nvSpPr>
            <p:cNvPr id="107538" name="Line 1040"/>
            <p:cNvSpPr>
              <a:spLocks noChangeShapeType="1"/>
            </p:cNvSpPr>
            <p:nvPr/>
          </p:nvSpPr>
          <p:spPr bwMode="auto">
            <a:xfrm>
              <a:off x="2688" y="2016"/>
              <a:ext cx="0" cy="432"/>
            </a:xfrm>
            <a:prstGeom prst="line">
              <a:avLst/>
            </a:prstGeom>
            <a:noFill/>
            <a:ln w="38100">
              <a:solidFill>
                <a:srgbClr val="00F0D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7539" name="Group 1041"/>
            <p:cNvGrpSpPr>
              <a:grpSpLocks/>
            </p:cNvGrpSpPr>
            <p:nvPr/>
          </p:nvGrpSpPr>
          <p:grpSpPr bwMode="auto">
            <a:xfrm>
              <a:off x="672" y="2880"/>
              <a:ext cx="4691" cy="96"/>
              <a:chOff x="672" y="2880"/>
              <a:chExt cx="4691" cy="96"/>
            </a:xfrm>
          </p:grpSpPr>
          <p:grpSp>
            <p:nvGrpSpPr>
              <p:cNvPr id="107541" name="Group 1042"/>
              <p:cNvGrpSpPr>
                <a:grpSpLocks/>
              </p:cNvGrpSpPr>
              <p:nvPr/>
            </p:nvGrpSpPr>
            <p:grpSpPr bwMode="auto">
              <a:xfrm>
                <a:off x="2112" y="2880"/>
                <a:ext cx="3251" cy="96"/>
                <a:chOff x="829" y="2815"/>
                <a:chExt cx="4094" cy="117"/>
              </a:xfrm>
            </p:grpSpPr>
            <p:sp>
              <p:nvSpPr>
                <p:cNvPr id="107546" name="Line 1043"/>
                <p:cNvSpPr>
                  <a:spLocks noChangeShapeType="1"/>
                </p:cNvSpPr>
                <p:nvPr/>
              </p:nvSpPr>
              <p:spPr bwMode="auto">
                <a:xfrm>
                  <a:off x="829" y="2815"/>
                  <a:ext cx="0" cy="117"/>
                </a:xfrm>
                <a:prstGeom prst="line">
                  <a:avLst/>
                </a:prstGeom>
                <a:noFill/>
                <a:ln w="127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7547" name="Line 1044"/>
                <p:cNvSpPr>
                  <a:spLocks noChangeShapeType="1"/>
                </p:cNvSpPr>
                <p:nvPr/>
              </p:nvSpPr>
              <p:spPr bwMode="auto">
                <a:xfrm>
                  <a:off x="1428" y="2815"/>
                  <a:ext cx="0" cy="117"/>
                </a:xfrm>
                <a:prstGeom prst="line">
                  <a:avLst/>
                </a:prstGeom>
                <a:noFill/>
                <a:ln w="127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7548" name="Line 1045"/>
                <p:cNvSpPr>
                  <a:spLocks noChangeShapeType="1"/>
                </p:cNvSpPr>
                <p:nvPr/>
              </p:nvSpPr>
              <p:spPr bwMode="auto">
                <a:xfrm>
                  <a:off x="2028" y="2815"/>
                  <a:ext cx="0" cy="117"/>
                </a:xfrm>
                <a:prstGeom prst="line">
                  <a:avLst/>
                </a:prstGeom>
                <a:noFill/>
                <a:ln w="127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7549" name="Line 1046"/>
                <p:cNvSpPr>
                  <a:spLocks noChangeShapeType="1"/>
                </p:cNvSpPr>
                <p:nvPr/>
              </p:nvSpPr>
              <p:spPr bwMode="auto">
                <a:xfrm>
                  <a:off x="2577" y="2815"/>
                  <a:ext cx="0" cy="117"/>
                </a:xfrm>
                <a:prstGeom prst="line">
                  <a:avLst/>
                </a:prstGeom>
                <a:noFill/>
                <a:ln w="127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7550" name="Line 1047"/>
                <p:cNvSpPr>
                  <a:spLocks noChangeShapeType="1"/>
                </p:cNvSpPr>
                <p:nvPr/>
              </p:nvSpPr>
              <p:spPr bwMode="auto">
                <a:xfrm>
                  <a:off x="3176" y="2815"/>
                  <a:ext cx="0" cy="117"/>
                </a:xfrm>
                <a:prstGeom prst="line">
                  <a:avLst/>
                </a:prstGeom>
                <a:noFill/>
                <a:ln w="127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7551" name="Line 1048"/>
                <p:cNvSpPr>
                  <a:spLocks noChangeShapeType="1"/>
                </p:cNvSpPr>
                <p:nvPr/>
              </p:nvSpPr>
              <p:spPr bwMode="auto">
                <a:xfrm>
                  <a:off x="3775" y="2815"/>
                  <a:ext cx="0" cy="117"/>
                </a:xfrm>
                <a:prstGeom prst="line">
                  <a:avLst/>
                </a:prstGeom>
                <a:noFill/>
                <a:ln w="127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7552" name="Line 1049"/>
                <p:cNvSpPr>
                  <a:spLocks noChangeShapeType="1"/>
                </p:cNvSpPr>
                <p:nvPr/>
              </p:nvSpPr>
              <p:spPr bwMode="auto">
                <a:xfrm>
                  <a:off x="4374" y="2815"/>
                  <a:ext cx="0" cy="117"/>
                </a:xfrm>
                <a:prstGeom prst="line">
                  <a:avLst/>
                </a:prstGeom>
                <a:noFill/>
                <a:ln w="127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7553" name="Line 1050"/>
                <p:cNvSpPr>
                  <a:spLocks noChangeShapeType="1"/>
                </p:cNvSpPr>
                <p:nvPr/>
              </p:nvSpPr>
              <p:spPr bwMode="auto">
                <a:xfrm>
                  <a:off x="4923" y="2815"/>
                  <a:ext cx="0" cy="117"/>
                </a:xfrm>
                <a:prstGeom prst="line">
                  <a:avLst/>
                </a:prstGeom>
                <a:noFill/>
                <a:ln w="127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7542" name="Group 1051"/>
              <p:cNvGrpSpPr>
                <a:grpSpLocks/>
              </p:cNvGrpSpPr>
              <p:nvPr/>
            </p:nvGrpSpPr>
            <p:grpSpPr bwMode="auto">
              <a:xfrm>
                <a:off x="672" y="2880"/>
                <a:ext cx="952" cy="96"/>
                <a:chOff x="720" y="2832"/>
                <a:chExt cx="952" cy="96"/>
              </a:xfrm>
            </p:grpSpPr>
            <p:sp>
              <p:nvSpPr>
                <p:cNvPr id="107543" name="Line 1052"/>
                <p:cNvSpPr>
                  <a:spLocks noChangeShapeType="1"/>
                </p:cNvSpPr>
                <p:nvPr/>
              </p:nvSpPr>
              <p:spPr bwMode="auto">
                <a:xfrm>
                  <a:off x="720" y="2832"/>
                  <a:ext cx="0" cy="96"/>
                </a:xfrm>
                <a:prstGeom prst="line">
                  <a:avLst/>
                </a:prstGeom>
                <a:noFill/>
                <a:ln w="127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7544" name="Line 1053"/>
                <p:cNvSpPr>
                  <a:spLocks noChangeShapeType="1"/>
                </p:cNvSpPr>
                <p:nvPr/>
              </p:nvSpPr>
              <p:spPr bwMode="auto">
                <a:xfrm>
                  <a:off x="1196" y="2832"/>
                  <a:ext cx="0" cy="96"/>
                </a:xfrm>
                <a:prstGeom prst="line">
                  <a:avLst/>
                </a:prstGeom>
                <a:noFill/>
                <a:ln w="127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7545" name="Line 1054"/>
                <p:cNvSpPr>
                  <a:spLocks noChangeShapeType="1"/>
                </p:cNvSpPr>
                <p:nvPr/>
              </p:nvSpPr>
              <p:spPr bwMode="auto">
                <a:xfrm>
                  <a:off x="1672" y="2832"/>
                  <a:ext cx="0" cy="96"/>
                </a:xfrm>
                <a:prstGeom prst="line">
                  <a:avLst/>
                </a:prstGeom>
                <a:noFill/>
                <a:ln w="127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07540" name="Line 1055"/>
            <p:cNvSpPr>
              <a:spLocks noChangeShapeType="1"/>
            </p:cNvSpPr>
            <p:nvPr/>
          </p:nvSpPr>
          <p:spPr bwMode="auto">
            <a:xfrm flipV="1">
              <a:off x="3408" y="2256"/>
              <a:ext cx="1824" cy="0"/>
            </a:xfrm>
            <a:prstGeom prst="line">
              <a:avLst/>
            </a:prstGeom>
            <a:noFill/>
            <a:ln w="38100">
              <a:solidFill>
                <a:srgbClr val="11F6F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split orient="vert"/>
  </p:transition>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0" name="Rectangle 118"/>
          <p:cNvSpPr>
            <a:spLocks noChangeArrowheads="1"/>
          </p:cNvSpPr>
          <p:nvPr/>
        </p:nvSpPr>
        <p:spPr bwMode="auto">
          <a:xfrm>
            <a:off x="0" y="1557338"/>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lgn="ctr">
              <a:spcBef>
                <a:spcPct val="0"/>
              </a:spcBef>
            </a:pPr>
            <a:endParaRPr lang="zh-CN" altLang="zh-CN" sz="6000">
              <a:solidFill>
                <a:schemeClr val="tx1"/>
              </a:solidFill>
            </a:endParaRPr>
          </a:p>
        </p:txBody>
      </p:sp>
      <p:sp>
        <p:nvSpPr>
          <p:cNvPr id="329730" name="Rectangle 2"/>
          <p:cNvSpPr>
            <a:spLocks noGrp="1" noChangeArrowheads="1"/>
          </p:cNvSpPr>
          <p:nvPr>
            <p:ph type="title"/>
          </p:nvPr>
        </p:nvSpPr>
        <p:spPr>
          <a:xfrm>
            <a:off x="1219200" y="219569"/>
            <a:ext cx="6781800" cy="1143000"/>
          </a:xfrm>
        </p:spPr>
        <p:txBody>
          <a:bodyPr/>
          <a:lstStyle/>
          <a:p>
            <a:pPr>
              <a:defRPr/>
            </a:pPr>
            <a:r>
              <a:rPr lang="zh-CN" altLang="en-US" sz="4000" dirty="0">
                <a:solidFill>
                  <a:schemeClr val="bg2"/>
                </a:solidFill>
              </a:rPr>
              <a:t>分布的形状与箱线图</a:t>
            </a:r>
            <a:endParaRPr lang="zh-CN" altLang="en-US" dirty="0">
              <a:solidFill>
                <a:schemeClr val="bg2"/>
              </a:solidFill>
            </a:endParaRPr>
          </a:p>
        </p:txBody>
      </p:sp>
      <p:sp>
        <p:nvSpPr>
          <p:cNvPr id="329746" name="Rectangle 18"/>
          <p:cNvSpPr>
            <a:spLocks noChangeArrowheads="1"/>
          </p:cNvSpPr>
          <p:nvPr/>
        </p:nvSpPr>
        <p:spPr bwMode="auto">
          <a:xfrm>
            <a:off x="1219200" y="1524000"/>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defRPr/>
            </a:pPr>
            <a:r>
              <a:rPr lang="en-US" altLang="zh-CN" sz="1800" b="1">
                <a:solidFill>
                  <a:srgbClr val="00FF00"/>
                </a:solidFill>
                <a:effectLst>
                  <a:outerShdw blurRad="38100" dist="38100" dir="2700000" algn="tl">
                    <a:srgbClr val="000000"/>
                  </a:outerShdw>
                </a:effectLst>
              </a:rPr>
              <a:t>  </a:t>
            </a:r>
          </a:p>
        </p:txBody>
      </p:sp>
      <p:sp>
        <p:nvSpPr>
          <p:cNvPr id="329845" name="Text Box 117"/>
          <p:cNvSpPr txBox="1">
            <a:spLocks noChangeArrowheads="1"/>
          </p:cNvSpPr>
          <p:nvPr/>
        </p:nvSpPr>
        <p:spPr bwMode="auto">
          <a:xfrm>
            <a:off x="3419475" y="5949950"/>
            <a:ext cx="2895600" cy="396875"/>
          </a:xfrm>
          <a:prstGeom prst="rect">
            <a:avLst/>
          </a:prstGeom>
          <a:solidFill>
            <a:srgbClr val="C545AD"/>
          </a:solidFill>
          <a:ln>
            <a:noFill/>
          </a:ln>
          <a:effectLst>
            <a:outerShdw dist="81320" dir="2319588"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a:spcBef>
                <a:spcPct val="50000"/>
              </a:spcBef>
              <a:defRPr/>
            </a:pPr>
            <a:r>
              <a:rPr lang="zh-CN" altLang="en-US" sz="2000" b="1">
                <a:effectLst>
                  <a:outerShdw blurRad="38100" dist="38100" dir="2700000" algn="tl">
                    <a:srgbClr val="000000"/>
                  </a:outerShdw>
                </a:effectLst>
              </a:rPr>
              <a:t>不同分布的箱线图</a:t>
            </a:r>
          </a:p>
        </p:txBody>
      </p:sp>
      <p:grpSp>
        <p:nvGrpSpPr>
          <p:cNvPr id="329850" name="Group 122"/>
          <p:cNvGrpSpPr>
            <a:grpSpLocks/>
          </p:cNvGrpSpPr>
          <p:nvPr/>
        </p:nvGrpSpPr>
        <p:grpSpPr bwMode="auto">
          <a:xfrm>
            <a:off x="179388" y="1844675"/>
            <a:ext cx="2895600" cy="3759200"/>
            <a:chOff x="113" y="1244"/>
            <a:chExt cx="1824" cy="2368"/>
          </a:xfrm>
        </p:grpSpPr>
        <p:grpSp>
          <p:nvGrpSpPr>
            <p:cNvPr id="109635" name="Group 114"/>
            <p:cNvGrpSpPr>
              <a:grpSpLocks/>
            </p:cNvGrpSpPr>
            <p:nvPr/>
          </p:nvGrpSpPr>
          <p:grpSpPr bwMode="auto">
            <a:xfrm>
              <a:off x="371" y="1244"/>
              <a:ext cx="1389" cy="2110"/>
              <a:chOff x="384" y="1440"/>
              <a:chExt cx="1389" cy="2110"/>
            </a:xfrm>
          </p:grpSpPr>
          <p:sp>
            <p:nvSpPr>
              <p:cNvPr id="329732" name="Rectangle 4"/>
              <p:cNvSpPr>
                <a:spLocks noChangeArrowheads="1"/>
              </p:cNvSpPr>
              <p:nvPr/>
            </p:nvSpPr>
            <p:spPr bwMode="auto">
              <a:xfrm>
                <a:off x="528" y="3264"/>
                <a:ext cx="974" cy="28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lgn="ctr">
                  <a:defRPr/>
                </a:pPr>
                <a:r>
                  <a:rPr lang="zh-CN" altLang="en-US" sz="2400" b="1">
                    <a:effectLst>
                      <a:outerShdw blurRad="38100" dist="38100" dir="2700000" algn="tl">
                        <a:srgbClr val="000000"/>
                      </a:outerShdw>
                    </a:effectLst>
                  </a:rPr>
                  <a:t>左偏分布</a:t>
                </a:r>
              </a:p>
            </p:txBody>
          </p:sp>
          <p:grpSp>
            <p:nvGrpSpPr>
              <p:cNvPr id="109638" name="Group 91"/>
              <p:cNvGrpSpPr>
                <a:grpSpLocks/>
              </p:cNvGrpSpPr>
              <p:nvPr/>
            </p:nvGrpSpPr>
            <p:grpSpPr bwMode="auto">
              <a:xfrm>
                <a:off x="384" y="2750"/>
                <a:ext cx="1163" cy="314"/>
                <a:chOff x="465" y="3022"/>
                <a:chExt cx="1089" cy="292"/>
              </a:xfrm>
            </p:grpSpPr>
            <p:sp>
              <p:nvSpPr>
                <p:cNvPr id="109658" name="Freeform 73"/>
                <p:cNvSpPr>
                  <a:spLocks/>
                </p:cNvSpPr>
                <p:nvPr/>
              </p:nvSpPr>
              <p:spPr bwMode="auto">
                <a:xfrm>
                  <a:off x="755" y="3022"/>
                  <a:ext cx="655" cy="292"/>
                </a:xfrm>
                <a:custGeom>
                  <a:avLst/>
                  <a:gdLst>
                    <a:gd name="T0" fmla="*/ 0 w 655"/>
                    <a:gd name="T1" fmla="*/ 291 h 292"/>
                    <a:gd name="T2" fmla="*/ 654 w 655"/>
                    <a:gd name="T3" fmla="*/ 291 h 292"/>
                    <a:gd name="T4" fmla="*/ 654 w 655"/>
                    <a:gd name="T5" fmla="*/ 0 h 292"/>
                    <a:gd name="T6" fmla="*/ 0 w 655"/>
                    <a:gd name="T7" fmla="*/ 0 h 292"/>
                    <a:gd name="T8" fmla="*/ 0 w 655"/>
                    <a:gd name="T9" fmla="*/ 291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5" h="292">
                      <a:moveTo>
                        <a:pt x="0" y="291"/>
                      </a:moveTo>
                      <a:lnTo>
                        <a:pt x="654" y="291"/>
                      </a:lnTo>
                      <a:lnTo>
                        <a:pt x="654" y="0"/>
                      </a:lnTo>
                      <a:lnTo>
                        <a:pt x="0" y="0"/>
                      </a:lnTo>
                      <a:lnTo>
                        <a:pt x="0" y="291"/>
                      </a:lnTo>
                    </a:path>
                  </a:pathLst>
                </a:custGeom>
                <a:solidFill>
                  <a:schemeClr val="accent1"/>
                </a:solidFill>
                <a:ln w="25400" cap="rnd" cmpd="sng">
                  <a:solidFill>
                    <a:srgbClr val="00FFFF"/>
                  </a:solidFill>
                  <a:prstDash val="solid"/>
                  <a:round/>
                  <a:headEnd type="none" w="med" len="med"/>
                  <a:tailEnd type="none" w="med" len="med"/>
                </a:ln>
                <a:effectLst>
                  <a:outerShdw dist="17961" dir="2700000" algn="ctr" rotWithShape="0">
                    <a:schemeClr val="bg2"/>
                  </a:outerShdw>
                </a:effectLst>
              </p:spPr>
              <p:txBody>
                <a:bodyPr/>
                <a:lstStyle/>
                <a:p>
                  <a:endParaRPr lang="zh-CN" altLang="en-US"/>
                </a:p>
              </p:txBody>
            </p:sp>
            <p:sp>
              <p:nvSpPr>
                <p:cNvPr id="109659" name="Line 74"/>
                <p:cNvSpPr>
                  <a:spLocks noChangeShapeType="1"/>
                </p:cNvSpPr>
                <p:nvPr/>
              </p:nvSpPr>
              <p:spPr bwMode="auto">
                <a:xfrm>
                  <a:off x="1119" y="3030"/>
                  <a:ext cx="0" cy="275"/>
                </a:xfrm>
                <a:prstGeom prst="line">
                  <a:avLst/>
                </a:prstGeom>
                <a:noFill/>
                <a:ln w="25400">
                  <a:solidFill>
                    <a:srgbClr val="00FFFF"/>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9660" name="Line 75"/>
                <p:cNvSpPr>
                  <a:spLocks noChangeShapeType="1"/>
                </p:cNvSpPr>
                <p:nvPr/>
              </p:nvSpPr>
              <p:spPr bwMode="auto">
                <a:xfrm>
                  <a:off x="1413" y="3167"/>
                  <a:ext cx="137" cy="0"/>
                </a:xfrm>
                <a:prstGeom prst="line">
                  <a:avLst/>
                </a:prstGeom>
                <a:noFill/>
                <a:ln w="12700">
                  <a:solidFill>
                    <a:srgbClr val="00FFFF"/>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9661" name="Line 80"/>
                <p:cNvSpPr>
                  <a:spLocks noChangeShapeType="1"/>
                </p:cNvSpPr>
                <p:nvPr/>
              </p:nvSpPr>
              <p:spPr bwMode="auto">
                <a:xfrm>
                  <a:off x="469" y="3167"/>
                  <a:ext cx="282" cy="0"/>
                </a:xfrm>
                <a:prstGeom prst="line">
                  <a:avLst/>
                </a:prstGeom>
                <a:noFill/>
                <a:ln w="12700">
                  <a:solidFill>
                    <a:srgbClr val="00FFFF"/>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9662" name="Line 81"/>
                <p:cNvSpPr>
                  <a:spLocks noChangeShapeType="1"/>
                </p:cNvSpPr>
                <p:nvPr/>
              </p:nvSpPr>
              <p:spPr bwMode="auto">
                <a:xfrm>
                  <a:off x="1554" y="3026"/>
                  <a:ext cx="0" cy="283"/>
                </a:xfrm>
                <a:prstGeom prst="line">
                  <a:avLst/>
                </a:prstGeom>
                <a:noFill/>
                <a:ln w="12700">
                  <a:solidFill>
                    <a:srgbClr val="00FFFF"/>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9663" name="Line 82"/>
                <p:cNvSpPr>
                  <a:spLocks noChangeShapeType="1"/>
                </p:cNvSpPr>
                <p:nvPr/>
              </p:nvSpPr>
              <p:spPr bwMode="auto">
                <a:xfrm>
                  <a:off x="465" y="3026"/>
                  <a:ext cx="0" cy="283"/>
                </a:xfrm>
                <a:prstGeom prst="line">
                  <a:avLst/>
                </a:prstGeom>
                <a:noFill/>
                <a:ln w="12700">
                  <a:solidFill>
                    <a:srgbClr val="00FFFF"/>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9639" name="Group 108"/>
              <p:cNvGrpSpPr>
                <a:grpSpLocks/>
              </p:cNvGrpSpPr>
              <p:nvPr/>
            </p:nvGrpSpPr>
            <p:grpSpPr bwMode="auto">
              <a:xfrm>
                <a:off x="384" y="1440"/>
                <a:ext cx="1389" cy="1132"/>
                <a:chOff x="465" y="1802"/>
                <a:chExt cx="1301" cy="1054"/>
              </a:xfrm>
            </p:grpSpPr>
            <p:sp>
              <p:nvSpPr>
                <p:cNvPr id="329744" name="Rectangle 16"/>
                <p:cNvSpPr>
                  <a:spLocks noChangeArrowheads="1"/>
                </p:cNvSpPr>
                <p:nvPr/>
              </p:nvSpPr>
              <p:spPr bwMode="auto">
                <a:xfrm>
                  <a:off x="543" y="1824"/>
                  <a:ext cx="214" cy="211"/>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r">
                    <a:defRPr/>
                  </a:pPr>
                  <a:r>
                    <a:rPr lang="en-US" altLang="zh-CN" sz="1800" b="1" i="1">
                      <a:solidFill>
                        <a:srgbClr val="00FF00"/>
                      </a:solidFill>
                      <a:effectLst>
                        <a:outerShdw blurRad="38100" dist="38100" dir="2700000" algn="tl">
                          <a:srgbClr val="000000"/>
                        </a:outerShdw>
                      </a:effectLst>
                    </a:rPr>
                    <a:t>Q</a:t>
                  </a:r>
                </a:p>
              </p:txBody>
            </p:sp>
            <p:sp>
              <p:nvSpPr>
                <p:cNvPr id="329745" name="Rectangle 17"/>
                <p:cNvSpPr>
                  <a:spLocks noChangeArrowheads="1"/>
                </p:cNvSpPr>
                <p:nvPr/>
              </p:nvSpPr>
              <p:spPr bwMode="auto">
                <a:xfrm>
                  <a:off x="624" y="1920"/>
                  <a:ext cx="192" cy="15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lgn="just">
                    <a:defRPr/>
                  </a:pPr>
                  <a:r>
                    <a:rPr lang="en-US" altLang="zh-CN" sz="1200" b="1">
                      <a:solidFill>
                        <a:srgbClr val="00FF00"/>
                      </a:solidFill>
                      <a:effectLst>
                        <a:outerShdw blurRad="38100" dist="38100" dir="2700000" algn="tl">
                          <a:srgbClr val="000000"/>
                        </a:outerShdw>
                      </a:effectLst>
                    </a:rPr>
                    <a:t> L</a:t>
                  </a:r>
                </a:p>
              </p:txBody>
            </p:sp>
            <p:sp>
              <p:nvSpPr>
                <p:cNvPr id="329747" name="Rectangle 19"/>
                <p:cNvSpPr>
                  <a:spLocks noChangeArrowheads="1"/>
                </p:cNvSpPr>
                <p:nvPr/>
              </p:nvSpPr>
              <p:spPr bwMode="auto">
                <a:xfrm>
                  <a:off x="807" y="1802"/>
                  <a:ext cx="514" cy="21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zh-CN" altLang="en-US" sz="1800" b="1">
                      <a:solidFill>
                        <a:schemeClr val="hlink"/>
                      </a:solidFill>
                      <a:effectLst>
                        <a:outerShdw blurRad="38100" dist="38100" dir="2700000" algn="tl">
                          <a:srgbClr val="000000"/>
                        </a:outerShdw>
                      </a:effectLst>
                    </a:rPr>
                    <a:t>中位数</a:t>
                  </a:r>
                </a:p>
              </p:txBody>
            </p:sp>
            <p:sp>
              <p:nvSpPr>
                <p:cNvPr id="329748" name="Rectangle 20"/>
                <p:cNvSpPr>
                  <a:spLocks noChangeArrowheads="1"/>
                </p:cNvSpPr>
                <p:nvPr/>
              </p:nvSpPr>
              <p:spPr bwMode="auto">
                <a:xfrm>
                  <a:off x="1309" y="1802"/>
                  <a:ext cx="182" cy="21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en-US" altLang="zh-CN" sz="1800" b="1">
                      <a:solidFill>
                        <a:srgbClr val="FF0000"/>
                      </a:solidFill>
                      <a:effectLst>
                        <a:outerShdw blurRad="38100" dist="38100" dir="2700000" algn="tl">
                          <a:srgbClr val="000000"/>
                        </a:outerShdw>
                      </a:effectLst>
                    </a:rPr>
                    <a:t>  </a:t>
                  </a:r>
                </a:p>
              </p:txBody>
            </p:sp>
            <p:sp>
              <p:nvSpPr>
                <p:cNvPr id="329749" name="Rectangle 21"/>
                <p:cNvSpPr>
                  <a:spLocks noChangeArrowheads="1"/>
                </p:cNvSpPr>
                <p:nvPr/>
              </p:nvSpPr>
              <p:spPr bwMode="auto">
                <a:xfrm>
                  <a:off x="1391" y="1802"/>
                  <a:ext cx="212" cy="21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en-US" altLang="zh-CN" sz="1800" b="1">
                      <a:solidFill>
                        <a:schemeClr val="accent2"/>
                      </a:solidFill>
                      <a:effectLst>
                        <a:outerShdw blurRad="38100" dist="38100" dir="2700000" algn="tl">
                          <a:srgbClr val="000000"/>
                        </a:outerShdw>
                      </a:effectLst>
                    </a:rPr>
                    <a:t>Q</a:t>
                  </a:r>
                </a:p>
              </p:txBody>
            </p:sp>
            <p:sp>
              <p:nvSpPr>
                <p:cNvPr id="329750" name="Rectangle 22"/>
                <p:cNvSpPr>
                  <a:spLocks noChangeArrowheads="1"/>
                </p:cNvSpPr>
                <p:nvPr/>
              </p:nvSpPr>
              <p:spPr bwMode="auto">
                <a:xfrm>
                  <a:off x="1502" y="1894"/>
                  <a:ext cx="171" cy="159"/>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en-US" altLang="zh-CN" sz="1200" b="1">
                      <a:solidFill>
                        <a:schemeClr val="accent2"/>
                      </a:solidFill>
                      <a:effectLst>
                        <a:outerShdw blurRad="38100" dist="38100" dir="2700000" algn="tl">
                          <a:srgbClr val="000000"/>
                        </a:outerShdw>
                      </a:effectLst>
                    </a:rPr>
                    <a:t>U</a:t>
                  </a:r>
                </a:p>
              </p:txBody>
            </p:sp>
            <p:sp>
              <p:nvSpPr>
                <p:cNvPr id="109646" name="Rectangle 23"/>
                <p:cNvSpPr>
                  <a:spLocks noChangeArrowheads="1"/>
                </p:cNvSpPr>
                <p:nvPr/>
              </p:nvSpPr>
              <p:spPr bwMode="auto">
                <a:xfrm>
                  <a:off x="1560" y="1983"/>
                  <a:ext cx="116" cy="5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109647" name="Line 36"/>
                <p:cNvSpPr>
                  <a:spLocks noChangeShapeType="1"/>
                </p:cNvSpPr>
                <p:nvPr/>
              </p:nvSpPr>
              <p:spPr bwMode="auto">
                <a:xfrm>
                  <a:off x="1409" y="2292"/>
                  <a:ext cx="0" cy="420"/>
                </a:xfrm>
                <a:prstGeom prst="line">
                  <a:avLst/>
                </a:prstGeom>
                <a:noFill/>
                <a:ln w="25400">
                  <a:solidFill>
                    <a:schemeClr val="accent2"/>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9648" name="Line 37"/>
                <p:cNvSpPr>
                  <a:spLocks noChangeShapeType="1"/>
                </p:cNvSpPr>
                <p:nvPr/>
              </p:nvSpPr>
              <p:spPr bwMode="auto">
                <a:xfrm>
                  <a:off x="1119" y="2241"/>
                  <a:ext cx="0" cy="471"/>
                </a:xfrm>
                <a:prstGeom prst="line">
                  <a:avLst/>
                </a:prstGeom>
                <a:noFill/>
                <a:ln w="25400">
                  <a:solidFill>
                    <a:schemeClr val="hlink"/>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9649" name="Line 38"/>
                <p:cNvSpPr>
                  <a:spLocks noChangeShapeType="1"/>
                </p:cNvSpPr>
                <p:nvPr/>
              </p:nvSpPr>
              <p:spPr bwMode="auto">
                <a:xfrm>
                  <a:off x="755" y="2657"/>
                  <a:ext cx="0" cy="59"/>
                </a:xfrm>
                <a:prstGeom prst="line">
                  <a:avLst/>
                </a:prstGeom>
                <a:noFill/>
                <a:ln w="25400">
                  <a:solidFill>
                    <a:srgbClr val="00FF0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9650" name="Freeform 54"/>
                <p:cNvSpPr>
                  <a:spLocks/>
                </p:cNvSpPr>
                <p:nvPr/>
              </p:nvSpPr>
              <p:spPr bwMode="auto">
                <a:xfrm>
                  <a:off x="1336" y="2033"/>
                  <a:ext cx="291" cy="692"/>
                </a:xfrm>
                <a:custGeom>
                  <a:avLst/>
                  <a:gdLst>
                    <a:gd name="T0" fmla="*/ 290 w 291"/>
                    <a:gd name="T1" fmla="*/ 691 h 692"/>
                    <a:gd name="T2" fmla="*/ 259 w 291"/>
                    <a:gd name="T3" fmla="*/ 684 h 692"/>
                    <a:gd name="T4" fmla="*/ 243 w 291"/>
                    <a:gd name="T5" fmla="*/ 676 h 692"/>
                    <a:gd name="T6" fmla="*/ 230 w 291"/>
                    <a:gd name="T7" fmla="*/ 664 h 692"/>
                    <a:gd name="T8" fmla="*/ 214 w 291"/>
                    <a:gd name="T9" fmla="*/ 649 h 692"/>
                    <a:gd name="T10" fmla="*/ 199 w 291"/>
                    <a:gd name="T11" fmla="*/ 627 h 692"/>
                    <a:gd name="T12" fmla="*/ 183 w 291"/>
                    <a:gd name="T13" fmla="*/ 598 h 692"/>
                    <a:gd name="T14" fmla="*/ 153 w 291"/>
                    <a:gd name="T15" fmla="*/ 519 h 692"/>
                    <a:gd name="T16" fmla="*/ 122 w 291"/>
                    <a:gd name="T17" fmla="*/ 406 h 692"/>
                    <a:gd name="T18" fmla="*/ 93 w 291"/>
                    <a:gd name="T19" fmla="*/ 270 h 692"/>
                    <a:gd name="T20" fmla="*/ 77 w 291"/>
                    <a:gd name="T21" fmla="*/ 202 h 692"/>
                    <a:gd name="T22" fmla="*/ 62 w 291"/>
                    <a:gd name="T23" fmla="*/ 136 h 692"/>
                    <a:gd name="T24" fmla="*/ 46 w 291"/>
                    <a:gd name="T25" fmla="*/ 80 h 692"/>
                    <a:gd name="T26" fmla="*/ 31 w 291"/>
                    <a:gd name="T27" fmla="*/ 37 h 692"/>
                    <a:gd name="T28" fmla="*/ 15 w 291"/>
                    <a:gd name="T29" fmla="*/ 10 h 692"/>
                    <a:gd name="T30" fmla="*/ 0 w 291"/>
                    <a:gd name="T31" fmla="*/ 0 h 6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1" h="692">
                      <a:moveTo>
                        <a:pt x="290" y="691"/>
                      </a:moveTo>
                      <a:lnTo>
                        <a:pt x="259" y="684"/>
                      </a:lnTo>
                      <a:lnTo>
                        <a:pt x="243" y="676"/>
                      </a:lnTo>
                      <a:lnTo>
                        <a:pt x="230" y="664"/>
                      </a:lnTo>
                      <a:lnTo>
                        <a:pt x="214" y="649"/>
                      </a:lnTo>
                      <a:lnTo>
                        <a:pt x="199" y="627"/>
                      </a:lnTo>
                      <a:lnTo>
                        <a:pt x="183" y="598"/>
                      </a:lnTo>
                      <a:lnTo>
                        <a:pt x="153" y="519"/>
                      </a:lnTo>
                      <a:lnTo>
                        <a:pt x="122" y="406"/>
                      </a:lnTo>
                      <a:lnTo>
                        <a:pt x="93" y="270"/>
                      </a:lnTo>
                      <a:lnTo>
                        <a:pt x="77" y="202"/>
                      </a:lnTo>
                      <a:lnTo>
                        <a:pt x="62" y="136"/>
                      </a:lnTo>
                      <a:lnTo>
                        <a:pt x="46" y="80"/>
                      </a:lnTo>
                      <a:lnTo>
                        <a:pt x="31" y="37"/>
                      </a:lnTo>
                      <a:lnTo>
                        <a:pt x="15" y="10"/>
                      </a:lnTo>
                      <a:lnTo>
                        <a:pt x="0" y="0"/>
                      </a:lnTo>
                    </a:path>
                  </a:pathLst>
                </a:custGeom>
                <a:noFill/>
                <a:ln w="25400" cap="rnd" cmpd="sng">
                  <a:solidFill>
                    <a:srgbClr val="00FFFF"/>
                  </a:solidFill>
                  <a:prstDash val="solid"/>
                  <a:round/>
                  <a:headEnd type="none" w="med" len="med"/>
                  <a:tailEnd type="none" w="med" len="me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109651" name="Freeform 55"/>
                <p:cNvSpPr>
                  <a:spLocks/>
                </p:cNvSpPr>
                <p:nvPr/>
              </p:nvSpPr>
              <p:spPr bwMode="auto">
                <a:xfrm>
                  <a:off x="465" y="2033"/>
                  <a:ext cx="872" cy="692"/>
                </a:xfrm>
                <a:custGeom>
                  <a:avLst/>
                  <a:gdLst>
                    <a:gd name="T0" fmla="*/ 0 w 872"/>
                    <a:gd name="T1" fmla="*/ 691 h 692"/>
                    <a:gd name="T2" fmla="*/ 93 w 872"/>
                    <a:gd name="T3" fmla="*/ 684 h 692"/>
                    <a:gd name="T4" fmla="*/ 138 w 872"/>
                    <a:gd name="T5" fmla="*/ 676 h 692"/>
                    <a:gd name="T6" fmla="*/ 184 w 872"/>
                    <a:gd name="T7" fmla="*/ 664 h 692"/>
                    <a:gd name="T8" fmla="*/ 230 w 872"/>
                    <a:gd name="T9" fmla="*/ 649 h 692"/>
                    <a:gd name="T10" fmla="*/ 275 w 872"/>
                    <a:gd name="T11" fmla="*/ 627 h 692"/>
                    <a:gd name="T12" fmla="*/ 321 w 872"/>
                    <a:gd name="T13" fmla="*/ 598 h 692"/>
                    <a:gd name="T14" fmla="*/ 412 w 872"/>
                    <a:gd name="T15" fmla="*/ 519 h 692"/>
                    <a:gd name="T16" fmla="*/ 505 w 872"/>
                    <a:gd name="T17" fmla="*/ 406 h 692"/>
                    <a:gd name="T18" fmla="*/ 596 w 872"/>
                    <a:gd name="T19" fmla="*/ 270 h 692"/>
                    <a:gd name="T20" fmla="*/ 642 w 872"/>
                    <a:gd name="T21" fmla="*/ 202 h 692"/>
                    <a:gd name="T22" fmla="*/ 689 w 872"/>
                    <a:gd name="T23" fmla="*/ 136 h 692"/>
                    <a:gd name="T24" fmla="*/ 733 w 872"/>
                    <a:gd name="T25" fmla="*/ 80 h 692"/>
                    <a:gd name="T26" fmla="*/ 780 w 872"/>
                    <a:gd name="T27" fmla="*/ 37 h 692"/>
                    <a:gd name="T28" fmla="*/ 826 w 872"/>
                    <a:gd name="T29" fmla="*/ 10 h 692"/>
                    <a:gd name="T30" fmla="*/ 871 w 872"/>
                    <a:gd name="T31" fmla="*/ 0 h 6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72" h="692">
                      <a:moveTo>
                        <a:pt x="0" y="691"/>
                      </a:moveTo>
                      <a:lnTo>
                        <a:pt x="93" y="684"/>
                      </a:lnTo>
                      <a:lnTo>
                        <a:pt x="138" y="676"/>
                      </a:lnTo>
                      <a:lnTo>
                        <a:pt x="184" y="664"/>
                      </a:lnTo>
                      <a:lnTo>
                        <a:pt x="230" y="649"/>
                      </a:lnTo>
                      <a:lnTo>
                        <a:pt x="275" y="627"/>
                      </a:lnTo>
                      <a:lnTo>
                        <a:pt x="321" y="598"/>
                      </a:lnTo>
                      <a:lnTo>
                        <a:pt x="412" y="519"/>
                      </a:lnTo>
                      <a:lnTo>
                        <a:pt x="505" y="406"/>
                      </a:lnTo>
                      <a:lnTo>
                        <a:pt x="596" y="270"/>
                      </a:lnTo>
                      <a:lnTo>
                        <a:pt x="642" y="202"/>
                      </a:lnTo>
                      <a:lnTo>
                        <a:pt x="689" y="136"/>
                      </a:lnTo>
                      <a:lnTo>
                        <a:pt x="733" y="80"/>
                      </a:lnTo>
                      <a:lnTo>
                        <a:pt x="780" y="37"/>
                      </a:lnTo>
                      <a:lnTo>
                        <a:pt x="826" y="10"/>
                      </a:lnTo>
                      <a:lnTo>
                        <a:pt x="871" y="0"/>
                      </a:lnTo>
                    </a:path>
                  </a:pathLst>
                </a:custGeom>
                <a:noFill/>
                <a:ln w="25400" cap="rnd" cmpd="sng">
                  <a:solidFill>
                    <a:srgbClr val="00FFFF"/>
                  </a:solidFill>
                  <a:prstDash val="solid"/>
                  <a:round/>
                  <a:headEnd type="none" w="med" len="med"/>
                  <a:tailEnd type="none" w="med" len="me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109652" name="Line 65"/>
                <p:cNvSpPr>
                  <a:spLocks noChangeShapeType="1"/>
                </p:cNvSpPr>
                <p:nvPr/>
              </p:nvSpPr>
              <p:spPr bwMode="auto">
                <a:xfrm>
                  <a:off x="469" y="2724"/>
                  <a:ext cx="1238" cy="0"/>
                </a:xfrm>
                <a:prstGeom prst="line">
                  <a:avLst/>
                </a:prstGeom>
                <a:noFill/>
                <a:ln w="12700">
                  <a:solidFill>
                    <a:srgbClr val="CDCDCD"/>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9653" name="Freeform 66"/>
                <p:cNvSpPr>
                  <a:spLocks/>
                </p:cNvSpPr>
                <p:nvPr/>
              </p:nvSpPr>
              <p:spPr bwMode="auto">
                <a:xfrm>
                  <a:off x="1711" y="2695"/>
                  <a:ext cx="55" cy="55"/>
                </a:xfrm>
                <a:custGeom>
                  <a:avLst/>
                  <a:gdLst>
                    <a:gd name="T0" fmla="*/ 0 w 55"/>
                    <a:gd name="T1" fmla="*/ 0 h 55"/>
                    <a:gd name="T2" fmla="*/ 54 w 55"/>
                    <a:gd name="T3" fmla="*/ 26 h 55"/>
                    <a:gd name="T4" fmla="*/ 0 w 55"/>
                    <a:gd name="T5" fmla="*/ 54 h 55"/>
                    <a:gd name="T6" fmla="*/ 0 w 55"/>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5" h="55">
                      <a:moveTo>
                        <a:pt x="0" y="0"/>
                      </a:moveTo>
                      <a:lnTo>
                        <a:pt x="54" y="26"/>
                      </a:lnTo>
                      <a:lnTo>
                        <a:pt x="0" y="54"/>
                      </a:lnTo>
                      <a:lnTo>
                        <a:pt x="0" y="0"/>
                      </a:lnTo>
                    </a:path>
                  </a:pathLst>
                </a:custGeom>
                <a:solidFill>
                  <a:srgbClr val="CDCDCD"/>
                </a:solidFill>
                <a:ln>
                  <a:noFill/>
                </a:ln>
                <a:effectLst>
                  <a:outerShdw dist="17961" dir="2700000" algn="ctr" rotWithShape="0">
                    <a:schemeClr val="bg2"/>
                  </a:outerShdw>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Lst>
              </p:spPr>
              <p:txBody>
                <a:bodyPr/>
                <a:lstStyle/>
                <a:p>
                  <a:endParaRPr lang="zh-CN" altLang="en-US"/>
                </a:p>
              </p:txBody>
            </p:sp>
            <p:sp>
              <p:nvSpPr>
                <p:cNvPr id="109654" name="Rectangle 67"/>
                <p:cNvSpPr>
                  <a:spLocks noChangeArrowheads="1"/>
                </p:cNvSpPr>
                <p:nvPr/>
              </p:nvSpPr>
              <p:spPr bwMode="auto">
                <a:xfrm>
                  <a:off x="988" y="2798"/>
                  <a:ext cx="116" cy="5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109655" name="Line 98"/>
                <p:cNvSpPr>
                  <a:spLocks noChangeShapeType="1"/>
                </p:cNvSpPr>
                <p:nvPr/>
              </p:nvSpPr>
              <p:spPr bwMode="auto">
                <a:xfrm>
                  <a:off x="672" y="2112"/>
                  <a:ext cx="96" cy="480"/>
                </a:xfrm>
                <a:prstGeom prst="line">
                  <a:avLst/>
                </a:prstGeom>
                <a:noFill/>
                <a:ln w="1270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9656" name="Line 99"/>
                <p:cNvSpPr>
                  <a:spLocks noChangeShapeType="1"/>
                </p:cNvSpPr>
                <p:nvPr/>
              </p:nvSpPr>
              <p:spPr bwMode="auto">
                <a:xfrm>
                  <a:off x="1008" y="1968"/>
                  <a:ext cx="96" cy="240"/>
                </a:xfrm>
                <a:prstGeom prst="line">
                  <a:avLst/>
                </a:prstGeom>
                <a:noFill/>
                <a:ln w="1270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9657" name="Line 100"/>
                <p:cNvSpPr>
                  <a:spLocks noChangeShapeType="1"/>
                </p:cNvSpPr>
                <p:nvPr/>
              </p:nvSpPr>
              <p:spPr bwMode="auto">
                <a:xfrm flipH="1">
                  <a:off x="1440" y="2016"/>
                  <a:ext cx="48" cy="192"/>
                </a:xfrm>
                <a:prstGeom prst="line">
                  <a:avLst/>
                </a:prstGeom>
                <a:noFill/>
                <a:ln w="1270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329847" name="Text Box 119"/>
            <p:cNvSpPr txBox="1">
              <a:spLocks noChangeArrowheads="1"/>
            </p:cNvSpPr>
            <p:nvPr/>
          </p:nvSpPr>
          <p:spPr bwMode="auto">
            <a:xfrm>
              <a:off x="113" y="3381"/>
              <a:ext cx="1824" cy="231"/>
            </a:xfrm>
            <a:prstGeom prst="rect">
              <a:avLst/>
            </a:prstGeom>
            <a:noFill/>
            <a:ln>
              <a:noFill/>
            </a:ln>
            <a:effectLst>
              <a:outerShdw dist="81320" dir="2319588" algn="ctr" rotWithShape="0">
                <a:schemeClr val="bg2"/>
              </a:outerShdw>
            </a:effectLst>
            <a:extLst>
              <a:ext uri="{909E8E84-426E-40DD-AFC4-6F175D3DCCD1}">
                <a14:hiddenFill xmlns:a14="http://schemas.microsoft.com/office/drawing/2010/main">
                  <a:solidFill>
                    <a:srgbClr val="C545AD"/>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a:spcBef>
                  <a:spcPct val="50000"/>
                </a:spcBef>
                <a:defRPr/>
              </a:pPr>
              <a:r>
                <a:rPr lang="en-US" altLang="zh-CN" sz="1800" b="1">
                  <a:effectLst>
                    <a:outerShdw blurRad="38100" dist="38100" dir="2700000" algn="tl">
                      <a:srgbClr val="000000"/>
                    </a:outerShdw>
                  </a:effectLst>
                </a:rPr>
                <a:t>Left-skewed distribution</a:t>
              </a:r>
            </a:p>
          </p:txBody>
        </p:sp>
      </p:grpSp>
      <p:grpSp>
        <p:nvGrpSpPr>
          <p:cNvPr id="329852" name="Group 124"/>
          <p:cNvGrpSpPr>
            <a:grpSpLocks/>
          </p:cNvGrpSpPr>
          <p:nvPr/>
        </p:nvGrpSpPr>
        <p:grpSpPr bwMode="auto">
          <a:xfrm>
            <a:off x="6084888" y="1851025"/>
            <a:ext cx="2879725" cy="3729038"/>
            <a:chOff x="3833" y="1248"/>
            <a:chExt cx="1814" cy="2349"/>
          </a:xfrm>
        </p:grpSpPr>
        <p:grpSp>
          <p:nvGrpSpPr>
            <p:cNvPr id="109606" name="Group 116"/>
            <p:cNvGrpSpPr>
              <a:grpSpLocks/>
            </p:cNvGrpSpPr>
            <p:nvPr/>
          </p:nvGrpSpPr>
          <p:grpSpPr bwMode="auto">
            <a:xfrm>
              <a:off x="4110" y="1248"/>
              <a:ext cx="1445" cy="2106"/>
              <a:chOff x="4123" y="1444"/>
              <a:chExt cx="1445" cy="2106"/>
            </a:xfrm>
          </p:grpSpPr>
          <p:sp>
            <p:nvSpPr>
              <p:cNvPr id="329731" name="Rectangle 3"/>
              <p:cNvSpPr>
                <a:spLocks noChangeArrowheads="1"/>
              </p:cNvSpPr>
              <p:nvPr/>
            </p:nvSpPr>
            <p:spPr bwMode="auto">
              <a:xfrm>
                <a:off x="4322" y="3264"/>
                <a:ext cx="886" cy="28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ctr">
                  <a:defRPr/>
                </a:pPr>
                <a:r>
                  <a:rPr lang="zh-CN" altLang="en-US" sz="2400" b="1">
                    <a:effectLst>
                      <a:outerShdw blurRad="38100" dist="38100" dir="2700000" algn="tl">
                        <a:srgbClr val="000000"/>
                      </a:outerShdw>
                    </a:effectLst>
                  </a:rPr>
                  <a:t>右偏分布</a:t>
                </a:r>
              </a:p>
            </p:txBody>
          </p:sp>
          <p:grpSp>
            <p:nvGrpSpPr>
              <p:cNvPr id="109609" name="Group 93"/>
              <p:cNvGrpSpPr>
                <a:grpSpLocks/>
              </p:cNvGrpSpPr>
              <p:nvPr/>
            </p:nvGrpSpPr>
            <p:grpSpPr bwMode="auto">
              <a:xfrm>
                <a:off x="4180" y="2750"/>
                <a:ext cx="1161" cy="314"/>
                <a:chOff x="4021" y="3022"/>
                <a:chExt cx="1087" cy="292"/>
              </a:xfrm>
            </p:grpSpPr>
            <p:sp>
              <p:nvSpPr>
                <p:cNvPr id="109629" name="Freeform 78"/>
                <p:cNvSpPr>
                  <a:spLocks/>
                </p:cNvSpPr>
                <p:nvPr/>
              </p:nvSpPr>
              <p:spPr bwMode="auto">
                <a:xfrm>
                  <a:off x="4166" y="3022"/>
                  <a:ext cx="653" cy="292"/>
                </a:xfrm>
                <a:custGeom>
                  <a:avLst/>
                  <a:gdLst>
                    <a:gd name="T0" fmla="*/ 0 w 653"/>
                    <a:gd name="T1" fmla="*/ 291 h 292"/>
                    <a:gd name="T2" fmla="*/ 652 w 653"/>
                    <a:gd name="T3" fmla="*/ 291 h 292"/>
                    <a:gd name="T4" fmla="*/ 652 w 653"/>
                    <a:gd name="T5" fmla="*/ 0 h 292"/>
                    <a:gd name="T6" fmla="*/ 0 w 653"/>
                    <a:gd name="T7" fmla="*/ 0 h 292"/>
                    <a:gd name="T8" fmla="*/ 0 w 653"/>
                    <a:gd name="T9" fmla="*/ 291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3" h="292">
                      <a:moveTo>
                        <a:pt x="0" y="291"/>
                      </a:moveTo>
                      <a:lnTo>
                        <a:pt x="652" y="291"/>
                      </a:lnTo>
                      <a:lnTo>
                        <a:pt x="652" y="0"/>
                      </a:lnTo>
                      <a:lnTo>
                        <a:pt x="0" y="0"/>
                      </a:lnTo>
                      <a:lnTo>
                        <a:pt x="0" y="291"/>
                      </a:lnTo>
                    </a:path>
                  </a:pathLst>
                </a:custGeom>
                <a:solidFill>
                  <a:schemeClr val="accent1"/>
                </a:solidFill>
                <a:ln w="25400" cap="rnd" cmpd="sng">
                  <a:solidFill>
                    <a:srgbClr val="00FFFF"/>
                  </a:solidFill>
                  <a:prstDash val="solid"/>
                  <a:round/>
                  <a:headEnd type="none" w="med" len="med"/>
                  <a:tailEnd type="none" w="med" len="med"/>
                </a:ln>
                <a:effectLst>
                  <a:outerShdw dist="17961" dir="2700000" algn="ctr" rotWithShape="0">
                    <a:schemeClr val="bg2"/>
                  </a:outerShdw>
                </a:effectLst>
              </p:spPr>
              <p:txBody>
                <a:bodyPr/>
                <a:lstStyle/>
                <a:p>
                  <a:endParaRPr lang="zh-CN" altLang="en-US"/>
                </a:p>
              </p:txBody>
            </p:sp>
            <p:sp>
              <p:nvSpPr>
                <p:cNvPr id="109630" name="Line 79"/>
                <p:cNvSpPr>
                  <a:spLocks noChangeShapeType="1"/>
                </p:cNvSpPr>
                <p:nvPr/>
              </p:nvSpPr>
              <p:spPr bwMode="auto">
                <a:xfrm>
                  <a:off x="4456" y="3030"/>
                  <a:ext cx="0" cy="275"/>
                </a:xfrm>
                <a:prstGeom prst="line">
                  <a:avLst/>
                </a:prstGeom>
                <a:noFill/>
                <a:ln w="25400">
                  <a:solidFill>
                    <a:srgbClr val="00FFFF"/>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9631" name="Line 85"/>
                <p:cNvSpPr>
                  <a:spLocks noChangeShapeType="1"/>
                </p:cNvSpPr>
                <p:nvPr/>
              </p:nvSpPr>
              <p:spPr bwMode="auto">
                <a:xfrm>
                  <a:off x="4021" y="3026"/>
                  <a:ext cx="0" cy="283"/>
                </a:xfrm>
                <a:prstGeom prst="line">
                  <a:avLst/>
                </a:prstGeom>
                <a:noFill/>
                <a:ln w="12700">
                  <a:solidFill>
                    <a:srgbClr val="00FFFF"/>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9632" name="Line 86"/>
                <p:cNvSpPr>
                  <a:spLocks noChangeShapeType="1"/>
                </p:cNvSpPr>
                <p:nvPr/>
              </p:nvSpPr>
              <p:spPr bwMode="auto">
                <a:xfrm>
                  <a:off x="5108" y="3026"/>
                  <a:ext cx="0" cy="283"/>
                </a:xfrm>
                <a:prstGeom prst="line">
                  <a:avLst/>
                </a:prstGeom>
                <a:noFill/>
                <a:ln w="12700">
                  <a:solidFill>
                    <a:srgbClr val="00FFFF"/>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9633" name="Line 89"/>
                <p:cNvSpPr>
                  <a:spLocks noChangeShapeType="1"/>
                </p:cNvSpPr>
                <p:nvPr/>
              </p:nvSpPr>
              <p:spPr bwMode="auto">
                <a:xfrm>
                  <a:off x="4822" y="3167"/>
                  <a:ext cx="282" cy="0"/>
                </a:xfrm>
                <a:prstGeom prst="line">
                  <a:avLst/>
                </a:prstGeom>
                <a:noFill/>
                <a:ln w="12700">
                  <a:solidFill>
                    <a:srgbClr val="00FFFF"/>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9634" name="Line 90"/>
                <p:cNvSpPr>
                  <a:spLocks noChangeShapeType="1"/>
                </p:cNvSpPr>
                <p:nvPr/>
              </p:nvSpPr>
              <p:spPr bwMode="auto">
                <a:xfrm>
                  <a:off x="4025" y="3167"/>
                  <a:ext cx="137" cy="0"/>
                </a:xfrm>
                <a:prstGeom prst="line">
                  <a:avLst/>
                </a:prstGeom>
                <a:noFill/>
                <a:ln w="12700">
                  <a:solidFill>
                    <a:srgbClr val="00FFFF"/>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9610" name="Group 106"/>
              <p:cNvGrpSpPr>
                <a:grpSpLocks/>
              </p:cNvGrpSpPr>
              <p:nvPr/>
            </p:nvGrpSpPr>
            <p:grpSpPr bwMode="auto">
              <a:xfrm>
                <a:off x="4123" y="1444"/>
                <a:ext cx="1445" cy="1128"/>
                <a:chOff x="3967" y="1805"/>
                <a:chExt cx="1354" cy="1051"/>
              </a:xfrm>
            </p:grpSpPr>
            <p:sp>
              <p:nvSpPr>
                <p:cNvPr id="329752" name="Rectangle 24"/>
                <p:cNvSpPr>
                  <a:spLocks noChangeArrowheads="1"/>
                </p:cNvSpPr>
                <p:nvPr/>
              </p:nvSpPr>
              <p:spPr bwMode="auto">
                <a:xfrm>
                  <a:off x="3967" y="1805"/>
                  <a:ext cx="212" cy="21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en-US" altLang="zh-CN" sz="1800" b="1" i="1">
                      <a:solidFill>
                        <a:srgbClr val="00FF00"/>
                      </a:solidFill>
                      <a:effectLst>
                        <a:outerShdw blurRad="38100" dist="38100" dir="2700000" algn="tl">
                          <a:srgbClr val="000000"/>
                        </a:outerShdw>
                      </a:effectLst>
                    </a:rPr>
                    <a:t>Q</a:t>
                  </a:r>
                </a:p>
              </p:txBody>
            </p:sp>
            <p:sp>
              <p:nvSpPr>
                <p:cNvPr id="329753" name="Rectangle 25"/>
                <p:cNvSpPr>
                  <a:spLocks noChangeArrowheads="1"/>
                </p:cNvSpPr>
                <p:nvPr/>
              </p:nvSpPr>
              <p:spPr bwMode="auto">
                <a:xfrm>
                  <a:off x="4082" y="1900"/>
                  <a:ext cx="162" cy="159"/>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en-US" altLang="zh-CN" sz="1200" b="1">
                      <a:solidFill>
                        <a:srgbClr val="00FF00"/>
                      </a:solidFill>
                      <a:effectLst>
                        <a:outerShdw blurRad="38100" dist="38100" dir="2700000" algn="tl">
                          <a:srgbClr val="000000"/>
                        </a:outerShdw>
                      </a:effectLst>
                    </a:rPr>
                    <a:t>L</a:t>
                  </a:r>
                </a:p>
              </p:txBody>
            </p:sp>
            <p:sp>
              <p:nvSpPr>
                <p:cNvPr id="329755" name="Rectangle 27"/>
                <p:cNvSpPr>
                  <a:spLocks noChangeArrowheads="1"/>
                </p:cNvSpPr>
                <p:nvPr/>
              </p:nvSpPr>
              <p:spPr bwMode="auto">
                <a:xfrm>
                  <a:off x="4174" y="1805"/>
                  <a:ext cx="144" cy="21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en-US" altLang="zh-CN" sz="1800" b="1">
                      <a:solidFill>
                        <a:srgbClr val="FF00FF"/>
                      </a:solidFill>
                      <a:effectLst>
                        <a:outerShdw blurRad="38100" dist="38100" dir="2700000" algn="tl">
                          <a:srgbClr val="000000"/>
                        </a:outerShdw>
                      </a:effectLst>
                    </a:rPr>
                    <a:t> </a:t>
                  </a:r>
                </a:p>
              </p:txBody>
            </p:sp>
            <p:sp>
              <p:nvSpPr>
                <p:cNvPr id="329756" name="Rectangle 28"/>
                <p:cNvSpPr>
                  <a:spLocks noChangeArrowheads="1"/>
                </p:cNvSpPr>
                <p:nvPr/>
              </p:nvSpPr>
              <p:spPr bwMode="auto">
                <a:xfrm>
                  <a:off x="4216" y="1805"/>
                  <a:ext cx="513" cy="21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zh-CN" altLang="en-US" sz="1800" b="1">
                      <a:solidFill>
                        <a:schemeClr val="hlink"/>
                      </a:solidFill>
                      <a:effectLst>
                        <a:outerShdw blurRad="38100" dist="38100" dir="2700000" algn="tl">
                          <a:srgbClr val="000000"/>
                        </a:outerShdw>
                      </a:effectLst>
                    </a:rPr>
                    <a:t>中位数</a:t>
                  </a:r>
                </a:p>
              </p:txBody>
            </p:sp>
            <p:sp>
              <p:nvSpPr>
                <p:cNvPr id="329757" name="Rectangle 29"/>
                <p:cNvSpPr>
                  <a:spLocks noChangeArrowheads="1"/>
                </p:cNvSpPr>
                <p:nvPr/>
              </p:nvSpPr>
              <p:spPr bwMode="auto">
                <a:xfrm>
                  <a:off x="4720" y="1805"/>
                  <a:ext cx="182" cy="21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en-US" altLang="zh-CN" sz="1800" b="1">
                      <a:solidFill>
                        <a:srgbClr val="FF0000"/>
                      </a:solidFill>
                      <a:effectLst>
                        <a:outerShdw blurRad="38100" dist="38100" dir="2700000" algn="tl">
                          <a:srgbClr val="000000"/>
                        </a:outerShdw>
                      </a:effectLst>
                    </a:rPr>
                    <a:t>  </a:t>
                  </a:r>
                </a:p>
              </p:txBody>
            </p:sp>
            <p:sp>
              <p:nvSpPr>
                <p:cNvPr id="329758" name="Rectangle 30"/>
                <p:cNvSpPr>
                  <a:spLocks noChangeArrowheads="1"/>
                </p:cNvSpPr>
                <p:nvPr/>
              </p:nvSpPr>
              <p:spPr bwMode="auto">
                <a:xfrm>
                  <a:off x="4799" y="1805"/>
                  <a:ext cx="212" cy="21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en-US" altLang="zh-CN" sz="1800" b="1" i="1">
                      <a:solidFill>
                        <a:schemeClr val="accent2"/>
                      </a:solidFill>
                      <a:effectLst>
                        <a:outerShdw blurRad="38100" dist="38100" dir="2700000" algn="tl">
                          <a:srgbClr val="000000"/>
                        </a:outerShdw>
                      </a:effectLst>
                    </a:rPr>
                    <a:t>Q</a:t>
                  </a:r>
                </a:p>
              </p:txBody>
            </p:sp>
            <p:sp>
              <p:nvSpPr>
                <p:cNvPr id="329759" name="Rectangle 31"/>
                <p:cNvSpPr>
                  <a:spLocks noChangeArrowheads="1"/>
                </p:cNvSpPr>
                <p:nvPr/>
              </p:nvSpPr>
              <p:spPr bwMode="auto">
                <a:xfrm>
                  <a:off x="4911" y="1900"/>
                  <a:ext cx="171" cy="159"/>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en-US" altLang="zh-CN" sz="1200" b="1">
                      <a:solidFill>
                        <a:schemeClr val="accent2"/>
                      </a:solidFill>
                      <a:effectLst>
                        <a:outerShdw blurRad="38100" dist="38100" dir="2700000" algn="tl">
                          <a:srgbClr val="000000"/>
                        </a:outerShdw>
                      </a:effectLst>
                    </a:rPr>
                    <a:t>U</a:t>
                  </a:r>
                </a:p>
              </p:txBody>
            </p:sp>
            <p:sp>
              <p:nvSpPr>
                <p:cNvPr id="109618" name="Line 33"/>
                <p:cNvSpPr>
                  <a:spLocks noChangeShapeType="1"/>
                </p:cNvSpPr>
                <p:nvPr/>
              </p:nvSpPr>
              <p:spPr bwMode="auto">
                <a:xfrm>
                  <a:off x="4166" y="2583"/>
                  <a:ext cx="0" cy="129"/>
                </a:xfrm>
                <a:prstGeom prst="line">
                  <a:avLst/>
                </a:prstGeom>
                <a:noFill/>
                <a:ln w="25400">
                  <a:solidFill>
                    <a:srgbClr val="00FF0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9619" name="Line 34"/>
                <p:cNvSpPr>
                  <a:spLocks noChangeShapeType="1"/>
                </p:cNvSpPr>
                <p:nvPr/>
              </p:nvSpPr>
              <p:spPr bwMode="auto">
                <a:xfrm>
                  <a:off x="4456" y="2150"/>
                  <a:ext cx="0" cy="566"/>
                </a:xfrm>
                <a:prstGeom prst="line">
                  <a:avLst/>
                </a:prstGeom>
                <a:noFill/>
                <a:ln w="25400">
                  <a:solidFill>
                    <a:schemeClr val="hlink"/>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9620" name="Line 35"/>
                <p:cNvSpPr>
                  <a:spLocks noChangeShapeType="1"/>
                </p:cNvSpPr>
                <p:nvPr/>
              </p:nvSpPr>
              <p:spPr bwMode="auto">
                <a:xfrm>
                  <a:off x="4818" y="2628"/>
                  <a:ext cx="0" cy="75"/>
                </a:xfrm>
                <a:prstGeom prst="line">
                  <a:avLst/>
                </a:prstGeom>
                <a:noFill/>
                <a:ln w="25400">
                  <a:solidFill>
                    <a:schemeClr val="accent2"/>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9621" name="Freeform 68"/>
                <p:cNvSpPr>
                  <a:spLocks/>
                </p:cNvSpPr>
                <p:nvPr/>
              </p:nvSpPr>
              <p:spPr bwMode="auto">
                <a:xfrm>
                  <a:off x="4311" y="2033"/>
                  <a:ext cx="871" cy="692"/>
                </a:xfrm>
                <a:custGeom>
                  <a:avLst/>
                  <a:gdLst>
                    <a:gd name="T0" fmla="*/ 870 w 871"/>
                    <a:gd name="T1" fmla="*/ 691 h 692"/>
                    <a:gd name="T2" fmla="*/ 777 w 871"/>
                    <a:gd name="T3" fmla="*/ 684 h 692"/>
                    <a:gd name="T4" fmla="*/ 733 w 871"/>
                    <a:gd name="T5" fmla="*/ 676 h 692"/>
                    <a:gd name="T6" fmla="*/ 686 w 871"/>
                    <a:gd name="T7" fmla="*/ 664 h 692"/>
                    <a:gd name="T8" fmla="*/ 640 w 871"/>
                    <a:gd name="T9" fmla="*/ 649 h 692"/>
                    <a:gd name="T10" fmla="*/ 596 w 871"/>
                    <a:gd name="T11" fmla="*/ 627 h 692"/>
                    <a:gd name="T12" fmla="*/ 549 w 871"/>
                    <a:gd name="T13" fmla="*/ 598 h 692"/>
                    <a:gd name="T14" fmla="*/ 456 w 871"/>
                    <a:gd name="T15" fmla="*/ 519 h 692"/>
                    <a:gd name="T16" fmla="*/ 365 w 871"/>
                    <a:gd name="T17" fmla="*/ 406 h 692"/>
                    <a:gd name="T18" fmla="*/ 274 w 871"/>
                    <a:gd name="T19" fmla="*/ 270 h 692"/>
                    <a:gd name="T20" fmla="*/ 228 w 871"/>
                    <a:gd name="T21" fmla="*/ 202 h 692"/>
                    <a:gd name="T22" fmla="*/ 182 w 871"/>
                    <a:gd name="T23" fmla="*/ 136 h 692"/>
                    <a:gd name="T24" fmla="*/ 137 w 871"/>
                    <a:gd name="T25" fmla="*/ 80 h 692"/>
                    <a:gd name="T26" fmla="*/ 91 w 871"/>
                    <a:gd name="T27" fmla="*/ 37 h 692"/>
                    <a:gd name="T28" fmla="*/ 44 w 871"/>
                    <a:gd name="T29" fmla="*/ 10 h 692"/>
                    <a:gd name="T30" fmla="*/ 0 w 871"/>
                    <a:gd name="T31" fmla="*/ 0 h 6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71" h="692">
                      <a:moveTo>
                        <a:pt x="870" y="691"/>
                      </a:moveTo>
                      <a:lnTo>
                        <a:pt x="777" y="684"/>
                      </a:lnTo>
                      <a:lnTo>
                        <a:pt x="733" y="676"/>
                      </a:lnTo>
                      <a:lnTo>
                        <a:pt x="686" y="664"/>
                      </a:lnTo>
                      <a:lnTo>
                        <a:pt x="640" y="649"/>
                      </a:lnTo>
                      <a:lnTo>
                        <a:pt x="596" y="627"/>
                      </a:lnTo>
                      <a:lnTo>
                        <a:pt x="549" y="598"/>
                      </a:lnTo>
                      <a:lnTo>
                        <a:pt x="456" y="519"/>
                      </a:lnTo>
                      <a:lnTo>
                        <a:pt x="365" y="406"/>
                      </a:lnTo>
                      <a:lnTo>
                        <a:pt x="274" y="270"/>
                      </a:lnTo>
                      <a:lnTo>
                        <a:pt x="228" y="202"/>
                      </a:lnTo>
                      <a:lnTo>
                        <a:pt x="182" y="136"/>
                      </a:lnTo>
                      <a:lnTo>
                        <a:pt x="137" y="80"/>
                      </a:lnTo>
                      <a:lnTo>
                        <a:pt x="91" y="37"/>
                      </a:lnTo>
                      <a:lnTo>
                        <a:pt x="44" y="10"/>
                      </a:lnTo>
                      <a:lnTo>
                        <a:pt x="0" y="0"/>
                      </a:lnTo>
                    </a:path>
                  </a:pathLst>
                </a:custGeom>
                <a:noFill/>
                <a:ln w="25400" cap="rnd" cmpd="sng">
                  <a:solidFill>
                    <a:srgbClr val="00FFFF"/>
                  </a:solidFill>
                  <a:prstDash val="solid"/>
                  <a:round/>
                  <a:headEnd type="none" w="med" len="med"/>
                  <a:tailEnd type="none" w="med" len="me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109622" name="Freeform 69"/>
                <p:cNvSpPr>
                  <a:spLocks/>
                </p:cNvSpPr>
                <p:nvPr/>
              </p:nvSpPr>
              <p:spPr bwMode="auto">
                <a:xfrm>
                  <a:off x="4021" y="2033"/>
                  <a:ext cx="291" cy="692"/>
                </a:xfrm>
                <a:custGeom>
                  <a:avLst/>
                  <a:gdLst>
                    <a:gd name="T0" fmla="*/ 0 w 291"/>
                    <a:gd name="T1" fmla="*/ 691 h 692"/>
                    <a:gd name="T2" fmla="*/ 29 w 291"/>
                    <a:gd name="T3" fmla="*/ 684 h 692"/>
                    <a:gd name="T4" fmla="*/ 44 w 291"/>
                    <a:gd name="T5" fmla="*/ 676 h 692"/>
                    <a:gd name="T6" fmla="*/ 60 w 291"/>
                    <a:gd name="T7" fmla="*/ 664 h 692"/>
                    <a:gd name="T8" fmla="*/ 75 w 291"/>
                    <a:gd name="T9" fmla="*/ 649 h 692"/>
                    <a:gd name="T10" fmla="*/ 90 w 291"/>
                    <a:gd name="T11" fmla="*/ 627 h 692"/>
                    <a:gd name="T12" fmla="*/ 106 w 291"/>
                    <a:gd name="T13" fmla="*/ 598 h 692"/>
                    <a:gd name="T14" fmla="*/ 137 w 291"/>
                    <a:gd name="T15" fmla="*/ 519 h 692"/>
                    <a:gd name="T16" fmla="*/ 168 w 291"/>
                    <a:gd name="T17" fmla="*/ 406 h 692"/>
                    <a:gd name="T18" fmla="*/ 197 w 291"/>
                    <a:gd name="T19" fmla="*/ 270 h 692"/>
                    <a:gd name="T20" fmla="*/ 212 w 291"/>
                    <a:gd name="T21" fmla="*/ 202 h 692"/>
                    <a:gd name="T22" fmla="*/ 228 w 291"/>
                    <a:gd name="T23" fmla="*/ 136 h 692"/>
                    <a:gd name="T24" fmla="*/ 243 w 291"/>
                    <a:gd name="T25" fmla="*/ 80 h 692"/>
                    <a:gd name="T26" fmla="*/ 259 w 291"/>
                    <a:gd name="T27" fmla="*/ 37 h 692"/>
                    <a:gd name="T28" fmla="*/ 274 w 291"/>
                    <a:gd name="T29" fmla="*/ 10 h 692"/>
                    <a:gd name="T30" fmla="*/ 290 w 291"/>
                    <a:gd name="T31" fmla="*/ 0 h 6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1" h="692">
                      <a:moveTo>
                        <a:pt x="0" y="691"/>
                      </a:moveTo>
                      <a:lnTo>
                        <a:pt x="29" y="684"/>
                      </a:lnTo>
                      <a:lnTo>
                        <a:pt x="44" y="676"/>
                      </a:lnTo>
                      <a:lnTo>
                        <a:pt x="60" y="664"/>
                      </a:lnTo>
                      <a:lnTo>
                        <a:pt x="75" y="649"/>
                      </a:lnTo>
                      <a:lnTo>
                        <a:pt x="90" y="627"/>
                      </a:lnTo>
                      <a:lnTo>
                        <a:pt x="106" y="598"/>
                      </a:lnTo>
                      <a:lnTo>
                        <a:pt x="137" y="519"/>
                      </a:lnTo>
                      <a:lnTo>
                        <a:pt x="168" y="406"/>
                      </a:lnTo>
                      <a:lnTo>
                        <a:pt x="197" y="270"/>
                      </a:lnTo>
                      <a:lnTo>
                        <a:pt x="212" y="202"/>
                      </a:lnTo>
                      <a:lnTo>
                        <a:pt x="228" y="136"/>
                      </a:lnTo>
                      <a:lnTo>
                        <a:pt x="243" y="80"/>
                      </a:lnTo>
                      <a:lnTo>
                        <a:pt x="259" y="37"/>
                      </a:lnTo>
                      <a:lnTo>
                        <a:pt x="274" y="10"/>
                      </a:lnTo>
                      <a:lnTo>
                        <a:pt x="290" y="0"/>
                      </a:lnTo>
                    </a:path>
                  </a:pathLst>
                </a:custGeom>
                <a:noFill/>
                <a:ln w="25400" cap="rnd" cmpd="sng">
                  <a:solidFill>
                    <a:srgbClr val="00FFFF"/>
                  </a:solidFill>
                  <a:prstDash val="solid"/>
                  <a:round/>
                  <a:headEnd type="none" w="med" len="med"/>
                  <a:tailEnd type="none" w="med" len="me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109623" name="Line 70"/>
                <p:cNvSpPr>
                  <a:spLocks noChangeShapeType="1"/>
                </p:cNvSpPr>
                <p:nvPr/>
              </p:nvSpPr>
              <p:spPr bwMode="auto">
                <a:xfrm>
                  <a:off x="4025" y="2724"/>
                  <a:ext cx="1237" cy="0"/>
                </a:xfrm>
                <a:prstGeom prst="line">
                  <a:avLst/>
                </a:prstGeom>
                <a:noFill/>
                <a:ln w="12700">
                  <a:solidFill>
                    <a:srgbClr val="CDCDCD"/>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9624" name="Freeform 71"/>
                <p:cNvSpPr>
                  <a:spLocks/>
                </p:cNvSpPr>
                <p:nvPr/>
              </p:nvSpPr>
              <p:spPr bwMode="auto">
                <a:xfrm>
                  <a:off x="5266" y="2695"/>
                  <a:ext cx="55" cy="55"/>
                </a:xfrm>
                <a:custGeom>
                  <a:avLst/>
                  <a:gdLst>
                    <a:gd name="T0" fmla="*/ 0 w 55"/>
                    <a:gd name="T1" fmla="*/ 0 h 55"/>
                    <a:gd name="T2" fmla="*/ 54 w 55"/>
                    <a:gd name="T3" fmla="*/ 26 h 55"/>
                    <a:gd name="T4" fmla="*/ 0 w 55"/>
                    <a:gd name="T5" fmla="*/ 54 h 55"/>
                    <a:gd name="T6" fmla="*/ 0 w 55"/>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5" h="55">
                      <a:moveTo>
                        <a:pt x="0" y="0"/>
                      </a:moveTo>
                      <a:lnTo>
                        <a:pt x="54" y="26"/>
                      </a:lnTo>
                      <a:lnTo>
                        <a:pt x="0" y="54"/>
                      </a:lnTo>
                      <a:lnTo>
                        <a:pt x="0" y="0"/>
                      </a:lnTo>
                    </a:path>
                  </a:pathLst>
                </a:custGeom>
                <a:solidFill>
                  <a:srgbClr val="CDCDCD"/>
                </a:solidFill>
                <a:ln>
                  <a:noFill/>
                </a:ln>
                <a:effectLst>
                  <a:outerShdw dist="17961" dir="2700000" algn="ctr" rotWithShape="0">
                    <a:schemeClr val="bg2"/>
                  </a:outerShdw>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Lst>
              </p:spPr>
              <p:txBody>
                <a:bodyPr/>
                <a:lstStyle/>
                <a:p>
                  <a:endParaRPr lang="zh-CN" altLang="en-US"/>
                </a:p>
              </p:txBody>
            </p:sp>
            <p:sp>
              <p:nvSpPr>
                <p:cNvPr id="109625" name="Rectangle 72"/>
                <p:cNvSpPr>
                  <a:spLocks noChangeArrowheads="1"/>
                </p:cNvSpPr>
                <p:nvPr/>
              </p:nvSpPr>
              <p:spPr bwMode="auto">
                <a:xfrm>
                  <a:off x="4543" y="2798"/>
                  <a:ext cx="116" cy="5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109626" name="Line 101"/>
                <p:cNvSpPr>
                  <a:spLocks noChangeShapeType="1"/>
                </p:cNvSpPr>
                <p:nvPr/>
              </p:nvSpPr>
              <p:spPr bwMode="auto">
                <a:xfrm>
                  <a:off x="4080" y="2016"/>
                  <a:ext cx="96" cy="480"/>
                </a:xfrm>
                <a:prstGeom prst="line">
                  <a:avLst/>
                </a:prstGeom>
                <a:noFill/>
                <a:ln w="1270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9627" name="Line 102"/>
                <p:cNvSpPr>
                  <a:spLocks noChangeShapeType="1"/>
                </p:cNvSpPr>
                <p:nvPr/>
              </p:nvSpPr>
              <p:spPr bwMode="auto">
                <a:xfrm flipH="1">
                  <a:off x="4512" y="2016"/>
                  <a:ext cx="48" cy="96"/>
                </a:xfrm>
                <a:prstGeom prst="line">
                  <a:avLst/>
                </a:prstGeom>
                <a:noFill/>
                <a:ln w="1270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9628" name="Line 103"/>
                <p:cNvSpPr>
                  <a:spLocks noChangeShapeType="1"/>
                </p:cNvSpPr>
                <p:nvPr/>
              </p:nvSpPr>
              <p:spPr bwMode="auto">
                <a:xfrm flipH="1">
                  <a:off x="4848" y="2064"/>
                  <a:ext cx="48" cy="480"/>
                </a:xfrm>
                <a:prstGeom prst="line">
                  <a:avLst/>
                </a:prstGeom>
                <a:noFill/>
                <a:ln w="1270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329848" name="Text Box 120"/>
            <p:cNvSpPr txBox="1">
              <a:spLocks noChangeArrowheads="1"/>
            </p:cNvSpPr>
            <p:nvPr/>
          </p:nvSpPr>
          <p:spPr bwMode="auto">
            <a:xfrm>
              <a:off x="3833" y="3385"/>
              <a:ext cx="1814" cy="212"/>
            </a:xfrm>
            <a:prstGeom prst="rect">
              <a:avLst/>
            </a:prstGeom>
            <a:noFill/>
            <a:ln>
              <a:noFill/>
            </a:ln>
            <a:effectLst>
              <a:outerShdw dist="81320" dir="2319588" algn="ctr" rotWithShape="0">
                <a:schemeClr val="bg2"/>
              </a:outerShdw>
            </a:effectLst>
            <a:extLst>
              <a:ext uri="{909E8E84-426E-40DD-AFC4-6F175D3DCCD1}">
                <a14:hiddenFill xmlns:a14="http://schemas.microsoft.com/office/drawing/2010/main">
                  <a:solidFill>
                    <a:srgbClr val="C545AD"/>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a:spcBef>
                  <a:spcPct val="50000"/>
                </a:spcBef>
                <a:defRPr/>
              </a:pPr>
              <a:r>
                <a:rPr lang="en-US" altLang="zh-CN" sz="1600" b="1">
                  <a:effectLst>
                    <a:outerShdw blurRad="38100" dist="38100" dir="2700000" algn="tl">
                      <a:srgbClr val="000000"/>
                    </a:outerShdw>
                  </a:effectLst>
                </a:rPr>
                <a:t>Right-skewed distribution</a:t>
              </a:r>
            </a:p>
          </p:txBody>
        </p:sp>
      </p:grpSp>
      <p:grpSp>
        <p:nvGrpSpPr>
          <p:cNvPr id="329851" name="Group 123"/>
          <p:cNvGrpSpPr>
            <a:grpSpLocks/>
          </p:cNvGrpSpPr>
          <p:nvPr/>
        </p:nvGrpSpPr>
        <p:grpSpPr bwMode="auto">
          <a:xfrm>
            <a:off x="3189288" y="1851025"/>
            <a:ext cx="2895600" cy="3759200"/>
            <a:chOff x="2009" y="1248"/>
            <a:chExt cx="1824" cy="2368"/>
          </a:xfrm>
        </p:grpSpPr>
        <p:grpSp>
          <p:nvGrpSpPr>
            <p:cNvPr id="109577" name="Group 115"/>
            <p:cNvGrpSpPr>
              <a:grpSpLocks/>
            </p:cNvGrpSpPr>
            <p:nvPr/>
          </p:nvGrpSpPr>
          <p:grpSpPr bwMode="auto">
            <a:xfrm>
              <a:off x="2208" y="1248"/>
              <a:ext cx="1488" cy="2106"/>
              <a:chOff x="2221" y="1444"/>
              <a:chExt cx="1488" cy="2106"/>
            </a:xfrm>
          </p:grpSpPr>
          <p:sp>
            <p:nvSpPr>
              <p:cNvPr id="329733" name="Rectangle 5"/>
              <p:cNvSpPr>
                <a:spLocks noChangeArrowheads="1"/>
              </p:cNvSpPr>
              <p:nvPr/>
            </p:nvSpPr>
            <p:spPr bwMode="auto">
              <a:xfrm>
                <a:off x="2540" y="3264"/>
                <a:ext cx="886" cy="28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ctr">
                  <a:defRPr/>
                </a:pPr>
                <a:r>
                  <a:rPr lang="zh-CN" altLang="en-US" sz="2400" b="1">
                    <a:effectLst>
                      <a:outerShdw blurRad="38100" dist="38100" dir="2700000" algn="tl">
                        <a:srgbClr val="000000"/>
                      </a:outerShdw>
                    </a:effectLst>
                  </a:rPr>
                  <a:t>对称分布</a:t>
                </a:r>
              </a:p>
            </p:txBody>
          </p:sp>
          <p:grpSp>
            <p:nvGrpSpPr>
              <p:cNvPr id="109580" name="Group 92"/>
              <p:cNvGrpSpPr>
                <a:grpSpLocks/>
              </p:cNvGrpSpPr>
              <p:nvPr/>
            </p:nvGrpSpPr>
            <p:grpSpPr bwMode="auto">
              <a:xfrm>
                <a:off x="2322" y="2750"/>
                <a:ext cx="1238" cy="314"/>
                <a:chOff x="2280" y="3022"/>
                <a:chExt cx="1160" cy="292"/>
              </a:xfrm>
            </p:grpSpPr>
            <p:sp>
              <p:nvSpPr>
                <p:cNvPr id="109600" name="Freeform 76"/>
                <p:cNvSpPr>
                  <a:spLocks/>
                </p:cNvSpPr>
                <p:nvPr/>
              </p:nvSpPr>
              <p:spPr bwMode="auto">
                <a:xfrm>
                  <a:off x="2715" y="3022"/>
                  <a:ext cx="291" cy="292"/>
                </a:xfrm>
                <a:custGeom>
                  <a:avLst/>
                  <a:gdLst>
                    <a:gd name="T0" fmla="*/ 0 w 291"/>
                    <a:gd name="T1" fmla="*/ 291 h 292"/>
                    <a:gd name="T2" fmla="*/ 290 w 291"/>
                    <a:gd name="T3" fmla="*/ 291 h 292"/>
                    <a:gd name="T4" fmla="*/ 290 w 291"/>
                    <a:gd name="T5" fmla="*/ 0 h 292"/>
                    <a:gd name="T6" fmla="*/ 0 w 291"/>
                    <a:gd name="T7" fmla="*/ 0 h 292"/>
                    <a:gd name="T8" fmla="*/ 0 w 291"/>
                    <a:gd name="T9" fmla="*/ 291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292">
                      <a:moveTo>
                        <a:pt x="0" y="291"/>
                      </a:moveTo>
                      <a:lnTo>
                        <a:pt x="290" y="291"/>
                      </a:lnTo>
                      <a:lnTo>
                        <a:pt x="290" y="0"/>
                      </a:lnTo>
                      <a:lnTo>
                        <a:pt x="0" y="0"/>
                      </a:lnTo>
                      <a:lnTo>
                        <a:pt x="0" y="291"/>
                      </a:lnTo>
                    </a:path>
                  </a:pathLst>
                </a:custGeom>
                <a:solidFill>
                  <a:schemeClr val="accent1"/>
                </a:solidFill>
                <a:ln w="25400" cap="rnd" cmpd="sng">
                  <a:solidFill>
                    <a:srgbClr val="00FFFF"/>
                  </a:solidFill>
                  <a:prstDash val="solid"/>
                  <a:round/>
                  <a:headEnd type="none" w="med" len="med"/>
                  <a:tailEnd type="none" w="med" len="med"/>
                </a:ln>
                <a:effectLst>
                  <a:outerShdw dist="17961" dir="2700000" algn="ctr" rotWithShape="0">
                    <a:schemeClr val="bg2"/>
                  </a:outerShdw>
                </a:effectLst>
              </p:spPr>
              <p:txBody>
                <a:bodyPr/>
                <a:lstStyle/>
                <a:p>
                  <a:endParaRPr lang="zh-CN" altLang="en-US"/>
                </a:p>
              </p:txBody>
            </p:sp>
            <p:sp>
              <p:nvSpPr>
                <p:cNvPr id="109601" name="Line 77"/>
                <p:cNvSpPr>
                  <a:spLocks noChangeShapeType="1"/>
                </p:cNvSpPr>
                <p:nvPr/>
              </p:nvSpPr>
              <p:spPr bwMode="auto">
                <a:xfrm>
                  <a:off x="2860" y="3030"/>
                  <a:ext cx="0" cy="275"/>
                </a:xfrm>
                <a:prstGeom prst="line">
                  <a:avLst/>
                </a:prstGeom>
                <a:noFill/>
                <a:ln w="25400">
                  <a:solidFill>
                    <a:srgbClr val="00FFFF"/>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9602" name="Line 83"/>
                <p:cNvSpPr>
                  <a:spLocks noChangeShapeType="1"/>
                </p:cNvSpPr>
                <p:nvPr/>
              </p:nvSpPr>
              <p:spPr bwMode="auto">
                <a:xfrm>
                  <a:off x="2280" y="3026"/>
                  <a:ext cx="0" cy="283"/>
                </a:xfrm>
                <a:prstGeom prst="line">
                  <a:avLst/>
                </a:prstGeom>
                <a:noFill/>
                <a:ln w="12700">
                  <a:solidFill>
                    <a:srgbClr val="00FFFF"/>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9603" name="Line 84"/>
                <p:cNvSpPr>
                  <a:spLocks noChangeShapeType="1"/>
                </p:cNvSpPr>
                <p:nvPr/>
              </p:nvSpPr>
              <p:spPr bwMode="auto">
                <a:xfrm>
                  <a:off x="3440" y="3026"/>
                  <a:ext cx="0" cy="283"/>
                </a:xfrm>
                <a:prstGeom prst="line">
                  <a:avLst/>
                </a:prstGeom>
                <a:noFill/>
                <a:ln w="12700">
                  <a:solidFill>
                    <a:srgbClr val="00FFFF"/>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9604" name="Line 87"/>
                <p:cNvSpPr>
                  <a:spLocks noChangeShapeType="1"/>
                </p:cNvSpPr>
                <p:nvPr/>
              </p:nvSpPr>
              <p:spPr bwMode="auto">
                <a:xfrm>
                  <a:off x="2284" y="3167"/>
                  <a:ext cx="427" cy="0"/>
                </a:xfrm>
                <a:prstGeom prst="line">
                  <a:avLst/>
                </a:prstGeom>
                <a:noFill/>
                <a:ln w="12700">
                  <a:solidFill>
                    <a:srgbClr val="00FFFF"/>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9605" name="Line 88"/>
                <p:cNvSpPr>
                  <a:spLocks noChangeShapeType="1"/>
                </p:cNvSpPr>
                <p:nvPr/>
              </p:nvSpPr>
              <p:spPr bwMode="auto">
                <a:xfrm>
                  <a:off x="3009" y="3167"/>
                  <a:ext cx="427" cy="0"/>
                </a:xfrm>
                <a:prstGeom prst="line">
                  <a:avLst/>
                </a:prstGeom>
                <a:noFill/>
                <a:ln w="12700">
                  <a:solidFill>
                    <a:srgbClr val="00FFFF"/>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9581" name="Group 105"/>
              <p:cNvGrpSpPr>
                <a:grpSpLocks/>
              </p:cNvGrpSpPr>
              <p:nvPr/>
            </p:nvGrpSpPr>
            <p:grpSpPr bwMode="auto">
              <a:xfrm>
                <a:off x="2221" y="1444"/>
                <a:ext cx="1488" cy="1128"/>
                <a:chOff x="2186" y="1805"/>
                <a:chExt cx="1394" cy="1051"/>
              </a:xfrm>
            </p:grpSpPr>
            <p:sp>
              <p:nvSpPr>
                <p:cNvPr id="329734" name="Rectangle 6"/>
                <p:cNvSpPr>
                  <a:spLocks noChangeArrowheads="1"/>
                </p:cNvSpPr>
                <p:nvPr/>
              </p:nvSpPr>
              <p:spPr bwMode="auto">
                <a:xfrm>
                  <a:off x="2186" y="1805"/>
                  <a:ext cx="212" cy="21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en-US" altLang="zh-CN" sz="1800" b="1" i="1">
                      <a:solidFill>
                        <a:srgbClr val="00FF00"/>
                      </a:solidFill>
                      <a:effectLst>
                        <a:outerShdw blurRad="38100" dist="38100" dir="2700000" algn="tl">
                          <a:srgbClr val="000000"/>
                        </a:outerShdw>
                      </a:effectLst>
                    </a:rPr>
                    <a:t>Q</a:t>
                  </a:r>
                </a:p>
              </p:txBody>
            </p:sp>
            <p:sp>
              <p:nvSpPr>
                <p:cNvPr id="329735" name="Rectangle 7"/>
                <p:cNvSpPr>
                  <a:spLocks noChangeArrowheads="1"/>
                </p:cNvSpPr>
                <p:nvPr/>
              </p:nvSpPr>
              <p:spPr bwMode="auto">
                <a:xfrm>
                  <a:off x="2299" y="1900"/>
                  <a:ext cx="162" cy="159"/>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en-US" altLang="zh-CN" sz="1200" b="1">
                      <a:solidFill>
                        <a:srgbClr val="00FF00"/>
                      </a:solidFill>
                      <a:effectLst>
                        <a:outerShdw blurRad="38100" dist="38100" dir="2700000" algn="tl">
                          <a:srgbClr val="000000"/>
                        </a:outerShdw>
                      </a:effectLst>
                    </a:rPr>
                    <a:t>L</a:t>
                  </a:r>
                </a:p>
              </p:txBody>
            </p:sp>
            <p:sp>
              <p:nvSpPr>
                <p:cNvPr id="329738" name="Rectangle 10"/>
                <p:cNvSpPr>
                  <a:spLocks noChangeArrowheads="1"/>
                </p:cNvSpPr>
                <p:nvPr/>
              </p:nvSpPr>
              <p:spPr bwMode="auto">
                <a:xfrm>
                  <a:off x="2555" y="1805"/>
                  <a:ext cx="514" cy="21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zh-CN" altLang="en-US" sz="1800" b="1">
                      <a:solidFill>
                        <a:schemeClr val="hlink"/>
                      </a:solidFill>
                      <a:effectLst>
                        <a:outerShdw blurRad="38100" dist="38100" dir="2700000" algn="tl">
                          <a:srgbClr val="000000"/>
                        </a:outerShdw>
                      </a:effectLst>
                    </a:rPr>
                    <a:t>中位数</a:t>
                  </a:r>
                </a:p>
              </p:txBody>
            </p:sp>
            <p:sp>
              <p:nvSpPr>
                <p:cNvPr id="329739" name="Rectangle 11"/>
                <p:cNvSpPr>
                  <a:spLocks noChangeArrowheads="1"/>
                </p:cNvSpPr>
                <p:nvPr/>
              </p:nvSpPr>
              <p:spPr bwMode="auto">
                <a:xfrm>
                  <a:off x="3059" y="1805"/>
                  <a:ext cx="144" cy="21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en-US" altLang="zh-CN" sz="1800" b="1">
                      <a:solidFill>
                        <a:srgbClr val="FF0000"/>
                      </a:solidFill>
                      <a:effectLst>
                        <a:outerShdw blurRad="38100" dist="38100" dir="2700000" algn="tl">
                          <a:srgbClr val="000000"/>
                        </a:outerShdw>
                      </a:effectLst>
                    </a:rPr>
                    <a:t> </a:t>
                  </a:r>
                </a:p>
              </p:txBody>
            </p:sp>
            <p:sp>
              <p:nvSpPr>
                <p:cNvPr id="329740" name="Rectangle 12"/>
                <p:cNvSpPr>
                  <a:spLocks noChangeArrowheads="1"/>
                </p:cNvSpPr>
                <p:nvPr/>
              </p:nvSpPr>
              <p:spPr bwMode="auto">
                <a:xfrm>
                  <a:off x="3099" y="1805"/>
                  <a:ext cx="142" cy="21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en-US" altLang="zh-CN" sz="1800" b="1">
                      <a:solidFill>
                        <a:schemeClr val="accent2"/>
                      </a:solidFill>
                      <a:effectLst>
                        <a:outerShdw blurRad="38100" dist="38100" dir="2700000" algn="tl">
                          <a:srgbClr val="000000"/>
                        </a:outerShdw>
                      </a:effectLst>
                    </a:rPr>
                    <a:t> </a:t>
                  </a:r>
                </a:p>
              </p:txBody>
            </p:sp>
            <p:sp>
              <p:nvSpPr>
                <p:cNvPr id="329741" name="Rectangle 13"/>
                <p:cNvSpPr>
                  <a:spLocks noChangeArrowheads="1"/>
                </p:cNvSpPr>
                <p:nvPr/>
              </p:nvSpPr>
              <p:spPr bwMode="auto">
                <a:xfrm>
                  <a:off x="3138" y="1805"/>
                  <a:ext cx="212" cy="21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en-US" altLang="zh-CN" sz="1800" b="1" i="1">
                      <a:solidFill>
                        <a:schemeClr val="accent2"/>
                      </a:solidFill>
                      <a:effectLst>
                        <a:outerShdw blurRad="38100" dist="38100" dir="2700000" algn="tl">
                          <a:srgbClr val="000000"/>
                        </a:outerShdw>
                      </a:effectLst>
                    </a:rPr>
                    <a:t>Q</a:t>
                  </a:r>
                </a:p>
              </p:txBody>
            </p:sp>
            <p:sp>
              <p:nvSpPr>
                <p:cNvPr id="329742" name="Rectangle 14"/>
                <p:cNvSpPr>
                  <a:spLocks noChangeArrowheads="1"/>
                </p:cNvSpPr>
                <p:nvPr/>
              </p:nvSpPr>
              <p:spPr bwMode="auto">
                <a:xfrm>
                  <a:off x="3253" y="1900"/>
                  <a:ext cx="171" cy="159"/>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defRPr/>
                  </a:pPr>
                  <a:r>
                    <a:rPr lang="en-US" altLang="zh-CN" sz="1200" b="1">
                      <a:solidFill>
                        <a:schemeClr val="accent2"/>
                      </a:solidFill>
                      <a:effectLst>
                        <a:outerShdw blurRad="38100" dist="38100" dir="2700000" algn="tl">
                          <a:srgbClr val="000000"/>
                        </a:outerShdw>
                      </a:effectLst>
                    </a:rPr>
                    <a:t>U</a:t>
                  </a:r>
                </a:p>
              </p:txBody>
            </p:sp>
            <p:sp>
              <p:nvSpPr>
                <p:cNvPr id="109589" name="Rectangle 15"/>
                <p:cNvSpPr>
                  <a:spLocks noChangeArrowheads="1"/>
                </p:cNvSpPr>
                <p:nvPr/>
              </p:nvSpPr>
              <p:spPr bwMode="auto">
                <a:xfrm>
                  <a:off x="3309" y="1987"/>
                  <a:ext cx="116" cy="5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109590" name="Line 39"/>
                <p:cNvSpPr>
                  <a:spLocks noChangeShapeType="1"/>
                </p:cNvSpPr>
                <p:nvPr/>
              </p:nvSpPr>
              <p:spPr bwMode="auto">
                <a:xfrm>
                  <a:off x="2860" y="2067"/>
                  <a:ext cx="0" cy="640"/>
                </a:xfrm>
                <a:prstGeom prst="line">
                  <a:avLst/>
                </a:prstGeom>
                <a:noFill/>
                <a:ln w="25400">
                  <a:solidFill>
                    <a:schemeClr val="hlink"/>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9591" name="Line 52"/>
                <p:cNvSpPr>
                  <a:spLocks noChangeShapeType="1"/>
                </p:cNvSpPr>
                <p:nvPr/>
              </p:nvSpPr>
              <p:spPr bwMode="auto">
                <a:xfrm>
                  <a:off x="2715" y="2400"/>
                  <a:ext cx="0" cy="312"/>
                </a:xfrm>
                <a:prstGeom prst="line">
                  <a:avLst/>
                </a:prstGeom>
                <a:noFill/>
                <a:ln w="25400">
                  <a:solidFill>
                    <a:srgbClr val="00FF0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9592" name="Line 53"/>
                <p:cNvSpPr>
                  <a:spLocks noChangeShapeType="1"/>
                </p:cNvSpPr>
                <p:nvPr/>
              </p:nvSpPr>
              <p:spPr bwMode="auto">
                <a:xfrm>
                  <a:off x="3005" y="2400"/>
                  <a:ext cx="0" cy="312"/>
                </a:xfrm>
                <a:prstGeom prst="line">
                  <a:avLst/>
                </a:prstGeom>
                <a:noFill/>
                <a:ln w="25400">
                  <a:solidFill>
                    <a:schemeClr val="accent2"/>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9593" name="Freeform 60"/>
                <p:cNvSpPr>
                  <a:spLocks/>
                </p:cNvSpPr>
                <p:nvPr/>
              </p:nvSpPr>
              <p:spPr bwMode="auto">
                <a:xfrm>
                  <a:off x="2860" y="2033"/>
                  <a:ext cx="399" cy="692"/>
                </a:xfrm>
                <a:custGeom>
                  <a:avLst/>
                  <a:gdLst>
                    <a:gd name="T0" fmla="*/ 398 w 399"/>
                    <a:gd name="T1" fmla="*/ 691 h 692"/>
                    <a:gd name="T2" fmla="*/ 356 w 399"/>
                    <a:gd name="T3" fmla="*/ 684 h 692"/>
                    <a:gd name="T4" fmla="*/ 335 w 399"/>
                    <a:gd name="T5" fmla="*/ 676 h 692"/>
                    <a:gd name="T6" fmla="*/ 315 w 399"/>
                    <a:gd name="T7" fmla="*/ 664 h 692"/>
                    <a:gd name="T8" fmla="*/ 294 w 399"/>
                    <a:gd name="T9" fmla="*/ 649 h 692"/>
                    <a:gd name="T10" fmla="*/ 273 w 399"/>
                    <a:gd name="T11" fmla="*/ 627 h 692"/>
                    <a:gd name="T12" fmla="*/ 251 w 399"/>
                    <a:gd name="T13" fmla="*/ 598 h 692"/>
                    <a:gd name="T14" fmla="*/ 209 w 399"/>
                    <a:gd name="T15" fmla="*/ 519 h 692"/>
                    <a:gd name="T16" fmla="*/ 168 w 399"/>
                    <a:gd name="T17" fmla="*/ 406 h 692"/>
                    <a:gd name="T18" fmla="*/ 126 w 399"/>
                    <a:gd name="T19" fmla="*/ 270 h 692"/>
                    <a:gd name="T20" fmla="*/ 104 w 399"/>
                    <a:gd name="T21" fmla="*/ 202 h 692"/>
                    <a:gd name="T22" fmla="*/ 83 w 399"/>
                    <a:gd name="T23" fmla="*/ 136 h 692"/>
                    <a:gd name="T24" fmla="*/ 62 w 399"/>
                    <a:gd name="T25" fmla="*/ 80 h 692"/>
                    <a:gd name="T26" fmla="*/ 41 w 399"/>
                    <a:gd name="T27" fmla="*/ 37 h 692"/>
                    <a:gd name="T28" fmla="*/ 21 w 399"/>
                    <a:gd name="T29" fmla="*/ 10 h 692"/>
                    <a:gd name="T30" fmla="*/ 0 w 399"/>
                    <a:gd name="T31" fmla="*/ 0 h 6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99" h="692">
                      <a:moveTo>
                        <a:pt x="398" y="691"/>
                      </a:moveTo>
                      <a:lnTo>
                        <a:pt x="356" y="684"/>
                      </a:lnTo>
                      <a:lnTo>
                        <a:pt x="335" y="676"/>
                      </a:lnTo>
                      <a:lnTo>
                        <a:pt x="315" y="664"/>
                      </a:lnTo>
                      <a:lnTo>
                        <a:pt x="294" y="649"/>
                      </a:lnTo>
                      <a:lnTo>
                        <a:pt x="273" y="627"/>
                      </a:lnTo>
                      <a:lnTo>
                        <a:pt x="251" y="598"/>
                      </a:lnTo>
                      <a:lnTo>
                        <a:pt x="209" y="519"/>
                      </a:lnTo>
                      <a:lnTo>
                        <a:pt x="168" y="406"/>
                      </a:lnTo>
                      <a:lnTo>
                        <a:pt x="126" y="270"/>
                      </a:lnTo>
                      <a:lnTo>
                        <a:pt x="104" y="202"/>
                      </a:lnTo>
                      <a:lnTo>
                        <a:pt x="83" y="136"/>
                      </a:lnTo>
                      <a:lnTo>
                        <a:pt x="62" y="80"/>
                      </a:lnTo>
                      <a:lnTo>
                        <a:pt x="41" y="37"/>
                      </a:lnTo>
                      <a:lnTo>
                        <a:pt x="21" y="10"/>
                      </a:lnTo>
                      <a:lnTo>
                        <a:pt x="0" y="0"/>
                      </a:lnTo>
                    </a:path>
                  </a:pathLst>
                </a:custGeom>
                <a:noFill/>
                <a:ln w="25400" cap="rnd" cmpd="sng">
                  <a:solidFill>
                    <a:srgbClr val="00FFFF"/>
                  </a:solidFill>
                  <a:prstDash val="solid"/>
                  <a:round/>
                  <a:headEnd type="none" w="med" len="med"/>
                  <a:tailEnd type="none" w="med" len="me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109594" name="Freeform 61"/>
                <p:cNvSpPr>
                  <a:spLocks/>
                </p:cNvSpPr>
                <p:nvPr/>
              </p:nvSpPr>
              <p:spPr bwMode="auto">
                <a:xfrm>
                  <a:off x="2460" y="2033"/>
                  <a:ext cx="401" cy="692"/>
                </a:xfrm>
                <a:custGeom>
                  <a:avLst/>
                  <a:gdLst>
                    <a:gd name="T0" fmla="*/ 0 w 401"/>
                    <a:gd name="T1" fmla="*/ 691 h 692"/>
                    <a:gd name="T2" fmla="*/ 42 w 401"/>
                    <a:gd name="T3" fmla="*/ 684 h 692"/>
                    <a:gd name="T4" fmla="*/ 63 w 401"/>
                    <a:gd name="T5" fmla="*/ 676 h 692"/>
                    <a:gd name="T6" fmla="*/ 85 w 401"/>
                    <a:gd name="T7" fmla="*/ 664 h 692"/>
                    <a:gd name="T8" fmla="*/ 106 w 401"/>
                    <a:gd name="T9" fmla="*/ 649 h 692"/>
                    <a:gd name="T10" fmla="*/ 127 w 401"/>
                    <a:gd name="T11" fmla="*/ 627 h 692"/>
                    <a:gd name="T12" fmla="*/ 147 w 401"/>
                    <a:gd name="T13" fmla="*/ 598 h 692"/>
                    <a:gd name="T14" fmla="*/ 189 w 401"/>
                    <a:gd name="T15" fmla="*/ 519 h 692"/>
                    <a:gd name="T16" fmla="*/ 232 w 401"/>
                    <a:gd name="T17" fmla="*/ 406 h 692"/>
                    <a:gd name="T18" fmla="*/ 274 w 401"/>
                    <a:gd name="T19" fmla="*/ 270 h 692"/>
                    <a:gd name="T20" fmla="*/ 294 w 401"/>
                    <a:gd name="T21" fmla="*/ 202 h 692"/>
                    <a:gd name="T22" fmla="*/ 315 w 401"/>
                    <a:gd name="T23" fmla="*/ 136 h 692"/>
                    <a:gd name="T24" fmla="*/ 336 w 401"/>
                    <a:gd name="T25" fmla="*/ 80 h 692"/>
                    <a:gd name="T26" fmla="*/ 357 w 401"/>
                    <a:gd name="T27" fmla="*/ 37 h 692"/>
                    <a:gd name="T28" fmla="*/ 379 w 401"/>
                    <a:gd name="T29" fmla="*/ 10 h 692"/>
                    <a:gd name="T30" fmla="*/ 400 w 401"/>
                    <a:gd name="T31" fmla="*/ 0 h 6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01" h="692">
                      <a:moveTo>
                        <a:pt x="0" y="691"/>
                      </a:moveTo>
                      <a:lnTo>
                        <a:pt x="42" y="684"/>
                      </a:lnTo>
                      <a:lnTo>
                        <a:pt x="63" y="676"/>
                      </a:lnTo>
                      <a:lnTo>
                        <a:pt x="85" y="664"/>
                      </a:lnTo>
                      <a:lnTo>
                        <a:pt x="106" y="649"/>
                      </a:lnTo>
                      <a:lnTo>
                        <a:pt x="127" y="627"/>
                      </a:lnTo>
                      <a:lnTo>
                        <a:pt x="147" y="598"/>
                      </a:lnTo>
                      <a:lnTo>
                        <a:pt x="189" y="519"/>
                      </a:lnTo>
                      <a:lnTo>
                        <a:pt x="232" y="406"/>
                      </a:lnTo>
                      <a:lnTo>
                        <a:pt x="274" y="270"/>
                      </a:lnTo>
                      <a:lnTo>
                        <a:pt x="294" y="202"/>
                      </a:lnTo>
                      <a:lnTo>
                        <a:pt x="315" y="136"/>
                      </a:lnTo>
                      <a:lnTo>
                        <a:pt x="336" y="80"/>
                      </a:lnTo>
                      <a:lnTo>
                        <a:pt x="357" y="37"/>
                      </a:lnTo>
                      <a:lnTo>
                        <a:pt x="379" y="10"/>
                      </a:lnTo>
                      <a:lnTo>
                        <a:pt x="400" y="0"/>
                      </a:lnTo>
                    </a:path>
                  </a:pathLst>
                </a:custGeom>
                <a:noFill/>
                <a:ln w="25400" cap="rnd" cmpd="sng">
                  <a:solidFill>
                    <a:srgbClr val="00FFFF"/>
                  </a:solidFill>
                  <a:prstDash val="solid"/>
                  <a:round/>
                  <a:headEnd type="none" w="med" len="med"/>
                  <a:tailEnd type="none" w="med" len="me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109595" name="Line 62"/>
                <p:cNvSpPr>
                  <a:spLocks noChangeShapeType="1"/>
                </p:cNvSpPr>
                <p:nvPr/>
              </p:nvSpPr>
              <p:spPr bwMode="auto">
                <a:xfrm>
                  <a:off x="2284" y="2724"/>
                  <a:ext cx="1237" cy="0"/>
                </a:xfrm>
                <a:prstGeom prst="line">
                  <a:avLst/>
                </a:prstGeom>
                <a:noFill/>
                <a:ln w="12700">
                  <a:solidFill>
                    <a:srgbClr val="CDCDCD"/>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9596" name="Freeform 63"/>
                <p:cNvSpPr>
                  <a:spLocks/>
                </p:cNvSpPr>
                <p:nvPr/>
              </p:nvSpPr>
              <p:spPr bwMode="auto">
                <a:xfrm>
                  <a:off x="3525" y="2695"/>
                  <a:ext cx="55" cy="55"/>
                </a:xfrm>
                <a:custGeom>
                  <a:avLst/>
                  <a:gdLst>
                    <a:gd name="T0" fmla="*/ 0 w 55"/>
                    <a:gd name="T1" fmla="*/ 0 h 55"/>
                    <a:gd name="T2" fmla="*/ 54 w 55"/>
                    <a:gd name="T3" fmla="*/ 26 h 55"/>
                    <a:gd name="T4" fmla="*/ 0 w 55"/>
                    <a:gd name="T5" fmla="*/ 54 h 55"/>
                    <a:gd name="T6" fmla="*/ 0 w 55"/>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5" h="55">
                      <a:moveTo>
                        <a:pt x="0" y="0"/>
                      </a:moveTo>
                      <a:lnTo>
                        <a:pt x="54" y="26"/>
                      </a:lnTo>
                      <a:lnTo>
                        <a:pt x="0" y="54"/>
                      </a:lnTo>
                      <a:lnTo>
                        <a:pt x="0" y="0"/>
                      </a:lnTo>
                    </a:path>
                  </a:pathLst>
                </a:custGeom>
                <a:solidFill>
                  <a:srgbClr val="CDCDCD"/>
                </a:solidFill>
                <a:ln>
                  <a:noFill/>
                </a:ln>
                <a:effectLst>
                  <a:outerShdw dist="17961" dir="2700000" algn="ctr" rotWithShape="0">
                    <a:schemeClr val="bg2"/>
                  </a:outerShdw>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Lst>
              </p:spPr>
              <p:txBody>
                <a:bodyPr/>
                <a:lstStyle/>
                <a:p>
                  <a:endParaRPr lang="zh-CN" altLang="en-US"/>
                </a:p>
              </p:txBody>
            </p:sp>
            <p:sp>
              <p:nvSpPr>
                <p:cNvPr id="109597" name="Rectangle 64"/>
                <p:cNvSpPr>
                  <a:spLocks noChangeArrowheads="1"/>
                </p:cNvSpPr>
                <p:nvPr/>
              </p:nvSpPr>
              <p:spPr bwMode="auto">
                <a:xfrm>
                  <a:off x="2802" y="2798"/>
                  <a:ext cx="116" cy="5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109598" name="Line 96"/>
                <p:cNvSpPr>
                  <a:spLocks noChangeShapeType="1"/>
                </p:cNvSpPr>
                <p:nvPr/>
              </p:nvSpPr>
              <p:spPr bwMode="auto">
                <a:xfrm>
                  <a:off x="2400" y="2064"/>
                  <a:ext cx="240" cy="288"/>
                </a:xfrm>
                <a:prstGeom prst="line">
                  <a:avLst/>
                </a:prstGeom>
                <a:noFill/>
                <a:ln w="1270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9599" name="Line 97"/>
                <p:cNvSpPr>
                  <a:spLocks noChangeShapeType="1"/>
                </p:cNvSpPr>
                <p:nvPr/>
              </p:nvSpPr>
              <p:spPr bwMode="auto">
                <a:xfrm flipH="1">
                  <a:off x="3024" y="2016"/>
                  <a:ext cx="240" cy="336"/>
                </a:xfrm>
                <a:prstGeom prst="line">
                  <a:avLst/>
                </a:prstGeom>
                <a:noFill/>
                <a:ln w="1270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329849" name="Text Box 121"/>
            <p:cNvSpPr txBox="1">
              <a:spLocks noChangeArrowheads="1"/>
            </p:cNvSpPr>
            <p:nvPr/>
          </p:nvSpPr>
          <p:spPr bwMode="auto">
            <a:xfrm>
              <a:off x="2009" y="3385"/>
              <a:ext cx="1824" cy="231"/>
            </a:xfrm>
            <a:prstGeom prst="rect">
              <a:avLst/>
            </a:prstGeom>
            <a:noFill/>
            <a:ln>
              <a:noFill/>
            </a:ln>
            <a:effectLst>
              <a:outerShdw dist="81320" dir="2319588" algn="ctr" rotWithShape="0">
                <a:schemeClr val="bg2"/>
              </a:outerShdw>
            </a:effectLst>
            <a:extLst>
              <a:ext uri="{909E8E84-426E-40DD-AFC4-6F175D3DCCD1}">
                <a14:hiddenFill xmlns:a14="http://schemas.microsoft.com/office/drawing/2010/main">
                  <a:solidFill>
                    <a:srgbClr val="C545AD"/>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a:spcBef>
                  <a:spcPct val="50000"/>
                </a:spcBef>
                <a:defRPr/>
              </a:pPr>
              <a:r>
                <a:rPr lang="en-US" altLang="zh-CN" sz="1800" b="1">
                  <a:effectLst>
                    <a:outerShdw blurRad="38100" dist="38100" dir="2700000" algn="tl">
                      <a:srgbClr val="000000"/>
                    </a:outerShdw>
                  </a:effectLst>
                </a:rPr>
                <a:t>Bell-shaped distribution</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29851"/>
                                        </p:tgtEl>
                                        <p:attrNameLst>
                                          <p:attrName>style.visibility</p:attrName>
                                        </p:attrNameLst>
                                      </p:cBhvr>
                                      <p:to>
                                        <p:strVal val="visible"/>
                                      </p:to>
                                    </p:set>
                                    <p:animEffect transition="in" filter="box(out)">
                                      <p:cBhvr>
                                        <p:cTn id="7" dur="500"/>
                                        <p:tgtEl>
                                          <p:spTgt spid="3298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329850"/>
                                        </p:tgtEl>
                                        <p:attrNameLst>
                                          <p:attrName>style.visibility</p:attrName>
                                        </p:attrNameLst>
                                      </p:cBhvr>
                                      <p:to>
                                        <p:strVal val="visible"/>
                                      </p:to>
                                    </p:set>
                                    <p:animEffect transition="in" filter="wipe(right)">
                                      <p:cBhvr>
                                        <p:cTn id="12" dur="500"/>
                                        <p:tgtEl>
                                          <p:spTgt spid="3298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29852"/>
                                        </p:tgtEl>
                                        <p:attrNameLst>
                                          <p:attrName>style.visibility</p:attrName>
                                        </p:attrNameLst>
                                      </p:cBhvr>
                                      <p:to>
                                        <p:strVal val="visible"/>
                                      </p:to>
                                    </p:set>
                                    <p:animEffect transition="in" filter="wipe(left)">
                                      <p:cBhvr>
                                        <p:cTn id="17" dur="500"/>
                                        <p:tgtEl>
                                          <p:spTgt spid="329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618" name="Rectangle 17"/>
          <p:cNvSpPr>
            <a:spLocks noChangeArrowheads="1"/>
          </p:cNvSpPr>
          <p:nvPr/>
        </p:nvSpPr>
        <p:spPr bwMode="auto">
          <a:xfrm>
            <a:off x="1954213" y="2247900"/>
            <a:ext cx="14287"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348169" name="Rectangle 9"/>
          <p:cNvSpPr>
            <a:spLocks noGrp="1" noChangeArrowheads="1"/>
          </p:cNvSpPr>
          <p:nvPr>
            <p:ph type="title"/>
          </p:nvPr>
        </p:nvSpPr>
        <p:spPr>
          <a:xfrm>
            <a:off x="1066800" y="332656"/>
            <a:ext cx="6781800" cy="990600"/>
          </a:xfrm>
        </p:spPr>
        <p:txBody>
          <a:bodyPr/>
          <a:lstStyle/>
          <a:p>
            <a:pPr>
              <a:defRPr/>
            </a:pPr>
            <a:r>
              <a:rPr lang="zh-CN" altLang="en-US" sz="3600" dirty="0">
                <a:solidFill>
                  <a:schemeClr val="accent4">
                    <a:lumMod val="10000"/>
                  </a:schemeClr>
                </a:solidFill>
              </a:rPr>
              <a:t>未分组数据</a:t>
            </a:r>
            <a:r>
              <a:rPr lang="en-US" altLang="zh-CN" sz="3600" dirty="0">
                <a:solidFill>
                  <a:schemeClr val="accent4">
                    <a:lumMod val="10000"/>
                  </a:schemeClr>
                </a:solidFill>
              </a:rPr>
              <a:t>—</a:t>
            </a:r>
            <a:r>
              <a:rPr lang="zh-CN" altLang="en-US" sz="3600" dirty="0">
                <a:solidFill>
                  <a:schemeClr val="accent4">
                    <a:lumMod val="10000"/>
                  </a:schemeClr>
                </a:solidFill>
              </a:rPr>
              <a:t>多批数据箱线图</a:t>
            </a:r>
            <a:br>
              <a:rPr lang="zh-CN" altLang="en-US" sz="3600" dirty="0">
                <a:solidFill>
                  <a:schemeClr val="accent4">
                    <a:lumMod val="10000"/>
                  </a:schemeClr>
                </a:solidFill>
              </a:rPr>
            </a:br>
            <a:r>
              <a:rPr lang="zh-CN" altLang="en-US" sz="3600" dirty="0">
                <a:solidFill>
                  <a:schemeClr val="accent4">
                    <a:lumMod val="10000"/>
                  </a:schemeClr>
                </a:solidFill>
              </a:rPr>
              <a:t> </a:t>
            </a:r>
            <a:r>
              <a:rPr lang="en-US" altLang="zh-CN" sz="3600" dirty="0">
                <a:solidFill>
                  <a:schemeClr val="accent4">
                    <a:lumMod val="10000"/>
                  </a:schemeClr>
                </a:solidFill>
                <a:latin typeface="Arial" panose="020B0604020202020204" pitchFamily="34" charset="0"/>
              </a:rPr>
              <a:t>(</a:t>
            </a:r>
            <a:r>
              <a:rPr lang="zh-CN" altLang="en-US" sz="3600" dirty="0">
                <a:solidFill>
                  <a:schemeClr val="accent4">
                    <a:lumMod val="10000"/>
                  </a:schemeClr>
                </a:solidFill>
                <a:latin typeface="Arial" panose="020B0604020202020204" pitchFamily="34" charset="0"/>
              </a:rPr>
              <a:t>例题分析</a:t>
            </a:r>
            <a:r>
              <a:rPr lang="en-US" altLang="zh-CN" sz="3600" dirty="0">
                <a:solidFill>
                  <a:schemeClr val="accent4">
                    <a:lumMod val="10000"/>
                  </a:schemeClr>
                </a:solidFill>
                <a:latin typeface="Arial" panose="020B0604020202020204" pitchFamily="34" charset="0"/>
              </a:rPr>
              <a:t>)</a:t>
            </a:r>
          </a:p>
        </p:txBody>
      </p:sp>
      <p:sp>
        <p:nvSpPr>
          <p:cNvPr id="348888" name="Text Box 728"/>
          <p:cNvSpPr txBox="1">
            <a:spLocks noChangeArrowheads="1"/>
          </p:cNvSpPr>
          <p:nvPr/>
        </p:nvSpPr>
        <p:spPr bwMode="auto">
          <a:xfrm>
            <a:off x="152400" y="1752600"/>
            <a:ext cx="1828800" cy="4371975"/>
          </a:xfrm>
          <a:prstGeom prst="rect">
            <a:avLst/>
          </a:prstGeom>
          <a:noFill/>
          <a:ln w="12700">
            <a:solidFill>
              <a:srgbClr val="00F8E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defRPr/>
            </a:pPr>
            <a:r>
              <a:rPr lang="en-US" altLang="zh-CN" sz="2000" b="1" dirty="0">
                <a:solidFill>
                  <a:schemeClr val="accent4">
                    <a:lumMod val="10000"/>
                  </a:schemeClr>
                </a:solidFill>
                <a:effectLst>
                  <a:outerShdw blurRad="38100" dist="38100" dir="2700000" algn="tl">
                    <a:srgbClr val="000000"/>
                  </a:outerShdw>
                </a:effectLst>
              </a:rPr>
              <a:t>【</a:t>
            </a:r>
            <a:r>
              <a:rPr lang="zh-CN" altLang="en-US" sz="2000" b="1" dirty="0">
                <a:solidFill>
                  <a:schemeClr val="accent4">
                    <a:lumMod val="10000"/>
                  </a:schemeClr>
                </a:solidFill>
                <a:effectLst>
                  <a:outerShdw blurRad="38100" dist="38100" dir="2700000" algn="tl">
                    <a:srgbClr val="000000"/>
                  </a:outerShdw>
                </a:effectLst>
              </a:rPr>
              <a:t>例</a:t>
            </a:r>
            <a:r>
              <a:rPr lang="en-US" altLang="zh-CN" sz="2000" b="1" dirty="0">
                <a:solidFill>
                  <a:schemeClr val="accent4">
                    <a:lumMod val="10000"/>
                  </a:schemeClr>
                </a:solidFill>
                <a:effectLst>
                  <a:outerShdw blurRad="38100" dist="38100" dir="2700000" algn="tl">
                    <a:srgbClr val="000000"/>
                  </a:outerShdw>
                </a:effectLst>
              </a:rPr>
              <a:t>】</a:t>
            </a:r>
            <a:r>
              <a:rPr lang="en-US" altLang="zh-CN" sz="2000" b="1" dirty="0">
                <a:solidFill>
                  <a:schemeClr val="accent4">
                    <a:lumMod val="10000"/>
                  </a:schemeClr>
                </a:solidFill>
                <a:effectLst>
                  <a:outerShdw blurRad="38100" dist="38100" dir="2700000" algn="tl">
                    <a:srgbClr val="000000"/>
                  </a:outerShdw>
                </a:effectLst>
                <a:cs typeface="Times New Roman" panose="02020603050405020304" pitchFamily="18" charset="0"/>
              </a:rPr>
              <a:t> </a:t>
            </a:r>
            <a:r>
              <a:rPr lang="zh-CN" altLang="en-US" sz="2000" dirty="0">
                <a:solidFill>
                  <a:schemeClr val="accent4">
                    <a:lumMod val="10000"/>
                  </a:schemeClr>
                </a:solidFill>
                <a:effectLst>
                  <a:outerShdw blurRad="38100" dist="38100" dir="2700000" algn="tl">
                    <a:srgbClr val="000000"/>
                  </a:outerShdw>
                </a:effectLst>
              </a:rPr>
              <a:t>从某大学经济管理专业二年级学生中随机抽取</a:t>
            </a:r>
            <a:r>
              <a:rPr lang="en-US" altLang="zh-CN" sz="2000" dirty="0">
                <a:solidFill>
                  <a:schemeClr val="accent4">
                    <a:lumMod val="10000"/>
                  </a:schemeClr>
                </a:solidFill>
                <a:effectLst>
                  <a:outerShdw blurRad="38100" dist="38100" dir="2700000" algn="tl">
                    <a:srgbClr val="000000"/>
                  </a:outerShdw>
                </a:effectLst>
                <a:cs typeface="Times New Roman" panose="02020603050405020304" pitchFamily="18" charset="0"/>
              </a:rPr>
              <a:t>11</a:t>
            </a:r>
            <a:r>
              <a:rPr lang="zh-CN" altLang="en-US" sz="2000" dirty="0">
                <a:solidFill>
                  <a:schemeClr val="accent4">
                    <a:lumMod val="10000"/>
                  </a:schemeClr>
                </a:solidFill>
                <a:effectLst>
                  <a:outerShdw blurRad="38100" dist="38100" dir="2700000" algn="tl">
                    <a:srgbClr val="000000"/>
                  </a:outerShdw>
                </a:effectLst>
              </a:rPr>
              <a:t>人，对</a:t>
            </a:r>
            <a:r>
              <a:rPr lang="en-US" altLang="zh-CN" sz="2000" dirty="0">
                <a:solidFill>
                  <a:schemeClr val="accent4">
                    <a:lumMod val="10000"/>
                  </a:schemeClr>
                </a:solidFill>
                <a:effectLst>
                  <a:outerShdw blurRad="38100" dist="38100" dir="2700000" algn="tl">
                    <a:srgbClr val="000000"/>
                  </a:outerShdw>
                </a:effectLst>
                <a:cs typeface="Times New Roman" panose="02020603050405020304" pitchFamily="18" charset="0"/>
              </a:rPr>
              <a:t>8</a:t>
            </a:r>
            <a:r>
              <a:rPr lang="zh-CN" altLang="en-US" sz="2000" dirty="0">
                <a:solidFill>
                  <a:schemeClr val="accent4">
                    <a:lumMod val="10000"/>
                  </a:schemeClr>
                </a:solidFill>
                <a:effectLst>
                  <a:outerShdw blurRad="38100" dist="38100" dir="2700000" algn="tl">
                    <a:srgbClr val="000000"/>
                  </a:outerShdw>
                </a:effectLst>
              </a:rPr>
              <a:t>门主要课程的考试成绩进行调查，所得结果如表。试绘制各科考试成绩的批比较箱线图，并分析各科考试成绩的分布特征</a:t>
            </a:r>
          </a:p>
        </p:txBody>
      </p:sp>
      <p:graphicFrame>
        <p:nvGraphicFramePr>
          <p:cNvPr id="348949" name="Group 789"/>
          <p:cNvGraphicFramePr>
            <a:graphicFrameLocks noGrp="1"/>
          </p:cNvGraphicFramePr>
          <p:nvPr>
            <p:extLst>
              <p:ext uri="{D42A27DB-BD31-4B8C-83A1-F6EECF244321}">
                <p14:modId xmlns:p14="http://schemas.microsoft.com/office/powerpoint/2010/main" val="516436476"/>
              </p:ext>
            </p:extLst>
          </p:nvPr>
        </p:nvGraphicFramePr>
        <p:xfrm>
          <a:off x="2057400" y="1752600"/>
          <a:ext cx="7086600" cy="4343400"/>
        </p:xfrm>
        <a:graphic>
          <a:graphicData uri="http://schemas.openxmlformats.org/drawingml/2006/table">
            <a:tbl>
              <a:tblPr/>
              <a:tblGrid>
                <a:gridCol w="17526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477838">
                  <a:extLst>
                    <a:ext uri="{9D8B030D-6E8A-4147-A177-3AD203B41FA5}">
                      <a16:colId xmlns:a16="http://schemas.microsoft.com/office/drawing/2014/main" val="20003"/>
                    </a:ext>
                  </a:extLst>
                </a:gridCol>
                <a:gridCol w="476250">
                  <a:extLst>
                    <a:ext uri="{9D8B030D-6E8A-4147-A177-3AD203B41FA5}">
                      <a16:colId xmlns:a16="http://schemas.microsoft.com/office/drawing/2014/main" val="20004"/>
                    </a:ext>
                  </a:extLst>
                </a:gridCol>
                <a:gridCol w="476250">
                  <a:extLst>
                    <a:ext uri="{9D8B030D-6E8A-4147-A177-3AD203B41FA5}">
                      <a16:colId xmlns:a16="http://schemas.microsoft.com/office/drawing/2014/main" val="20005"/>
                    </a:ext>
                  </a:extLst>
                </a:gridCol>
                <a:gridCol w="477837">
                  <a:extLst>
                    <a:ext uri="{9D8B030D-6E8A-4147-A177-3AD203B41FA5}">
                      <a16:colId xmlns:a16="http://schemas.microsoft.com/office/drawing/2014/main" val="20006"/>
                    </a:ext>
                  </a:extLst>
                </a:gridCol>
                <a:gridCol w="477838">
                  <a:extLst>
                    <a:ext uri="{9D8B030D-6E8A-4147-A177-3AD203B41FA5}">
                      <a16:colId xmlns:a16="http://schemas.microsoft.com/office/drawing/2014/main" val="20007"/>
                    </a:ext>
                  </a:extLst>
                </a:gridCol>
                <a:gridCol w="476250">
                  <a:extLst>
                    <a:ext uri="{9D8B030D-6E8A-4147-A177-3AD203B41FA5}">
                      <a16:colId xmlns:a16="http://schemas.microsoft.com/office/drawing/2014/main" val="20008"/>
                    </a:ext>
                  </a:extLst>
                </a:gridCol>
                <a:gridCol w="476250">
                  <a:extLst>
                    <a:ext uri="{9D8B030D-6E8A-4147-A177-3AD203B41FA5}">
                      <a16:colId xmlns:a16="http://schemas.microsoft.com/office/drawing/2014/main" val="20009"/>
                    </a:ext>
                  </a:extLst>
                </a:gridCol>
                <a:gridCol w="476250">
                  <a:extLst>
                    <a:ext uri="{9D8B030D-6E8A-4147-A177-3AD203B41FA5}">
                      <a16:colId xmlns:a16="http://schemas.microsoft.com/office/drawing/2014/main" val="20010"/>
                    </a:ext>
                  </a:extLst>
                </a:gridCol>
                <a:gridCol w="477837">
                  <a:extLst>
                    <a:ext uri="{9D8B030D-6E8A-4147-A177-3AD203B41FA5}">
                      <a16:colId xmlns:a16="http://schemas.microsoft.com/office/drawing/2014/main" val="20011"/>
                    </a:ext>
                  </a:extLst>
                </a:gridCol>
              </a:tblGrid>
              <a:tr h="439738">
                <a:tc gridSpan="12">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rPr>
                        <a:t>11</a:t>
                      </a:r>
                      <a:r>
                        <a:rPr kumimoji="1" lang="zh-CN" altLang="en-US" sz="1800" b="1" i="0" u="none" strike="noStrike" cap="none" normalizeH="0" baseline="0" dirty="0">
                          <a:ln>
                            <a:noFill/>
                          </a:ln>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rPr>
                        <a:t>名学生各科的考试成绩数据</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C747B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12750">
                <a:tc rowSpan="2">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课程名称</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gridSpan="11">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学生编号</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412750">
                <a:tc vMerge="1">
                  <a:txBody>
                    <a:bodyPr/>
                    <a:lstStyle/>
                    <a:p>
                      <a:endParaRPr lang="zh-CN" altLang="en-US"/>
                    </a:p>
                  </a:txBody>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1</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2</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3</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4</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5</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6</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7</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8</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9</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10</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11</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extLst>
                  <a:ext uri="{0D108BD9-81ED-4DB2-BD59-A6C34878D82A}">
                    <a16:rowId xmlns:a16="http://schemas.microsoft.com/office/drawing/2014/main" val="10002"/>
                  </a:ext>
                </a:extLst>
              </a:tr>
              <a:tr h="3078162">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英语</a:t>
                      </a:r>
                      <a:endParaRPr kumimoji="1" lang="zh-CN" altLang="en-US" sz="1800" b="1" i="0" u="none" strike="noStrike" cap="none" normalizeH="0" baseline="0">
                        <a:ln>
                          <a:noFill/>
                        </a:ln>
                        <a:solidFill>
                          <a:srgbClr val="F0F0F0"/>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经济数学</a:t>
                      </a:r>
                      <a:endParaRPr kumimoji="1" lang="zh-CN" altLang="en-US" sz="1800" b="1" i="0" u="none" strike="noStrike" cap="none" normalizeH="0" baseline="0">
                        <a:ln>
                          <a:noFill/>
                        </a:ln>
                        <a:solidFill>
                          <a:srgbClr val="F0F0F0"/>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西方经济学</a:t>
                      </a:r>
                      <a:endParaRPr kumimoji="1" lang="zh-CN" altLang="en-US" sz="1800" b="1" i="0" u="none" strike="noStrike" cap="none" normalizeH="0" baseline="0">
                        <a:ln>
                          <a:noFill/>
                        </a:ln>
                        <a:solidFill>
                          <a:srgbClr val="F0F0F0"/>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市场营销学</a:t>
                      </a:r>
                      <a:endParaRPr kumimoji="1" lang="zh-CN" altLang="en-US" sz="1800" b="1" i="0" u="none" strike="noStrike" cap="none" normalizeH="0" baseline="0">
                        <a:ln>
                          <a:noFill/>
                        </a:ln>
                        <a:solidFill>
                          <a:srgbClr val="F0F0F0"/>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财务管理</a:t>
                      </a:r>
                      <a:endParaRPr kumimoji="1" lang="zh-CN" altLang="en-US" sz="1800" b="1" i="0" u="none" strike="noStrike" cap="none" normalizeH="0" baseline="0">
                        <a:ln>
                          <a:noFill/>
                        </a:ln>
                        <a:solidFill>
                          <a:srgbClr val="F0F0F0"/>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基础会计学</a:t>
                      </a:r>
                      <a:endParaRPr kumimoji="1" lang="zh-CN" altLang="en-US" sz="1800" b="1" i="0" u="none" strike="noStrike" cap="none" normalizeH="0" baseline="0">
                        <a:ln>
                          <a:noFill/>
                        </a:ln>
                        <a:solidFill>
                          <a:srgbClr val="F0F0F0"/>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统计学</a:t>
                      </a:r>
                      <a:endParaRPr kumimoji="1" lang="zh-CN" altLang="en-US" sz="1800" b="1" i="0" u="none" strike="noStrike" cap="none" normalizeH="0" baseline="0">
                        <a:ln>
                          <a:noFill/>
                        </a:ln>
                        <a:solidFill>
                          <a:srgbClr val="F0F0F0"/>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1700" b="1" i="0" u="none" strike="noStrike" cap="none" normalizeH="0" baseline="0">
                          <a:ln>
                            <a:noFill/>
                          </a:ln>
                          <a:solidFill>
                            <a:srgbClr val="000000"/>
                          </a:solidFill>
                          <a:effectLst/>
                          <a:latin typeface="Arial" panose="020B0604020202020204" pitchFamily="34" charset="0"/>
                          <a:ea typeface="宋体" panose="02010600030101010101" pitchFamily="2" charset="-122"/>
                        </a:rPr>
                        <a:t>计算机应用基础</a:t>
                      </a:r>
                      <a:endParaRPr kumimoji="1" lang="zh-CN" altLang="en-US" sz="1700" b="1" i="0" u="none" strike="noStrike" cap="none" normalizeH="0" baseline="0">
                        <a:ln>
                          <a:noFill/>
                        </a:ln>
                        <a:solidFill>
                          <a:srgbClr val="F0F0F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EC674"/>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76</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65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93</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74</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68</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70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55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85</a:t>
                      </a:r>
                      <a:endPar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90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95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81</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87</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75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73</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91</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78</a:t>
                      </a:r>
                      <a:endPar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97</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51</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76</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85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70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92</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68</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81</a:t>
                      </a:r>
                      <a:endPar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71</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74</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88</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69</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84</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65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73</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95</a:t>
                      </a:r>
                      <a:endPar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70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78</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66</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90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73</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78</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84</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70</a:t>
                      </a:r>
                      <a:endPar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93</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63</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79</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80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60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87</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81</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67</a:t>
                      </a:r>
                      <a:endPar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86</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91</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83</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77</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76</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90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70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82</a:t>
                      </a:r>
                      <a:endPar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83</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82</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92</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84</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81</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70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69</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72</a:t>
                      </a:r>
                      <a:endPar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78</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75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78</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91</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88</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66</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94</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80</a:t>
                      </a:r>
                      <a:endPar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85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71</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86</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74</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68</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79</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62</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81</a:t>
                      </a:r>
                      <a:endParaRPr kumimoji="1" lang="en-US" altLang="zh-CN" sz="1800" b="1" i="0" u="none" strike="noStrike" cap="none" normalizeH="0" baseline="0">
                        <a:ln>
                          <a:noFill/>
                        </a:ln>
                        <a:solidFill>
                          <a:schemeClr val="accent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81</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55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78</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70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75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68</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71</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cs typeface="Times New Roman" panose="02020603050405020304" pitchFamily="18" charset="0"/>
                        </a:rPr>
                        <a:t>77</a:t>
                      </a:r>
                      <a:endParaRPr kumimoji="1" lang="en-US" altLang="zh-CN" sz="1800" b="1" i="0" u="none" strike="noStrike" cap="none" normalizeH="0" baseline="0" dirty="0">
                        <a:ln>
                          <a:noFill/>
                        </a:ln>
                        <a:solidFill>
                          <a:schemeClr val="accent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extLst>
                  <a:ext uri="{0D108BD9-81ED-4DB2-BD59-A6C34878D82A}">
                    <a16:rowId xmlns:a16="http://schemas.microsoft.com/office/drawing/2014/main" val="10003"/>
                  </a:ext>
                </a:extLst>
              </a:tr>
            </a:tbl>
          </a:graphicData>
        </a:graphic>
      </p:graphicFrame>
    </p:spTree>
  </p:cSld>
  <p:clrMapOvr>
    <a:masterClrMapping/>
  </p:clrMapOvr>
  <p:transition>
    <p:wipe dir="r"/>
  </p:transition>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666" name="Rectangle 296"/>
          <p:cNvSpPr>
            <a:spLocks noChangeArrowheads="1"/>
          </p:cNvSpPr>
          <p:nvPr/>
        </p:nvSpPr>
        <p:spPr bwMode="auto">
          <a:xfrm>
            <a:off x="28575" y="1557338"/>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lgn="ctr">
              <a:spcBef>
                <a:spcPct val="0"/>
              </a:spcBef>
            </a:pPr>
            <a:endParaRPr lang="zh-CN" altLang="zh-CN" sz="6000">
              <a:solidFill>
                <a:schemeClr val="tx1"/>
              </a:solidFill>
            </a:endParaRPr>
          </a:p>
        </p:txBody>
      </p:sp>
      <p:sp>
        <p:nvSpPr>
          <p:cNvPr id="338051" name="Rectangle 131"/>
          <p:cNvSpPr>
            <a:spLocks noGrp="1" noChangeArrowheads="1"/>
          </p:cNvSpPr>
          <p:nvPr>
            <p:ph type="title"/>
          </p:nvPr>
        </p:nvSpPr>
        <p:spPr>
          <a:xfrm>
            <a:off x="1066800" y="282732"/>
            <a:ext cx="7010400" cy="1143000"/>
          </a:xfrm>
        </p:spPr>
        <p:txBody>
          <a:bodyPr/>
          <a:lstStyle/>
          <a:p>
            <a:pPr>
              <a:defRPr/>
            </a:pPr>
            <a:r>
              <a:rPr lang="zh-CN" altLang="en-US" sz="3600" dirty="0">
                <a:solidFill>
                  <a:schemeClr val="tx1"/>
                </a:solidFill>
              </a:rPr>
              <a:t>未分组数据</a:t>
            </a:r>
            <a:r>
              <a:rPr lang="en-US" altLang="zh-CN" sz="3600" dirty="0">
                <a:solidFill>
                  <a:schemeClr val="tx1"/>
                </a:solidFill>
              </a:rPr>
              <a:t>—</a:t>
            </a:r>
            <a:r>
              <a:rPr lang="zh-CN" altLang="en-US" sz="3600" dirty="0">
                <a:solidFill>
                  <a:schemeClr val="tx1"/>
                </a:solidFill>
              </a:rPr>
              <a:t>多批数据箱线图</a:t>
            </a:r>
            <a:br>
              <a:rPr lang="zh-CN" altLang="en-US" sz="3600" dirty="0">
                <a:solidFill>
                  <a:schemeClr val="tx1"/>
                </a:solidFill>
              </a:rPr>
            </a:br>
            <a:r>
              <a:rPr lang="en-US" altLang="zh-CN" sz="3200" dirty="0">
                <a:solidFill>
                  <a:schemeClr val="hlink"/>
                </a:solidFill>
                <a:latin typeface="Arial" panose="020B0604020202020204" pitchFamily="34" charset="0"/>
              </a:rPr>
              <a:t>(</a:t>
            </a:r>
            <a:r>
              <a:rPr lang="zh-CN" altLang="en-US" sz="3200" dirty="0">
                <a:solidFill>
                  <a:schemeClr val="hlink"/>
                </a:solidFill>
                <a:latin typeface="Arial" panose="020B0604020202020204" pitchFamily="34" charset="0"/>
              </a:rPr>
              <a:t>例题分析</a:t>
            </a:r>
            <a:r>
              <a:rPr lang="en-US" altLang="zh-CN" sz="3200" dirty="0">
                <a:solidFill>
                  <a:schemeClr val="hlink"/>
                </a:solidFill>
                <a:latin typeface="Arial" panose="020B0604020202020204" pitchFamily="34" charset="0"/>
              </a:rPr>
              <a:t>—Median/Quart./Range)</a:t>
            </a:r>
          </a:p>
        </p:txBody>
      </p:sp>
      <p:sp>
        <p:nvSpPr>
          <p:cNvPr id="338049" name="Text Box 129"/>
          <p:cNvSpPr txBox="1">
            <a:spLocks noChangeArrowheads="1"/>
          </p:cNvSpPr>
          <p:nvPr/>
        </p:nvSpPr>
        <p:spPr bwMode="auto">
          <a:xfrm>
            <a:off x="914400" y="6092825"/>
            <a:ext cx="7315200" cy="396875"/>
          </a:xfrm>
          <a:prstGeom prst="rect">
            <a:avLst/>
          </a:prstGeom>
          <a:solidFill>
            <a:srgbClr val="C545AD"/>
          </a:solidFill>
          <a:ln>
            <a:noFill/>
          </a:ln>
          <a:effectLst>
            <a:outerShdw dist="81320" dir="2319588"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a:spcBef>
                <a:spcPct val="50000"/>
              </a:spcBef>
              <a:defRPr/>
            </a:pPr>
            <a:r>
              <a:rPr lang="en-US" altLang="zh-CN" sz="2000" b="1">
                <a:effectLst>
                  <a:outerShdw blurRad="38100" dist="38100" dir="2700000" algn="tl">
                    <a:srgbClr val="000000"/>
                  </a:outerShdw>
                </a:effectLst>
              </a:rPr>
              <a:t>8</a:t>
            </a:r>
            <a:r>
              <a:rPr lang="zh-CN" altLang="en-US" sz="2000" b="1">
                <a:effectLst>
                  <a:outerShdw blurRad="38100" dist="38100" dir="2700000" algn="tl">
                    <a:srgbClr val="000000"/>
                  </a:outerShdw>
                </a:effectLst>
              </a:rPr>
              <a:t>门课程考试成绩的</a:t>
            </a:r>
            <a:r>
              <a:rPr lang="en-US" altLang="zh-CN" sz="2000" b="1">
                <a:effectLst>
                  <a:outerShdw blurRad="38100" dist="38100" dir="2700000" algn="tl">
                    <a:srgbClr val="000000"/>
                  </a:outerShdw>
                </a:effectLst>
              </a:rPr>
              <a:t>Median/Quart./Range</a:t>
            </a:r>
            <a:r>
              <a:rPr lang="zh-CN" altLang="en-US" sz="2000" b="1">
                <a:effectLst>
                  <a:outerShdw blurRad="38100" dist="38100" dir="2700000" algn="tl">
                    <a:srgbClr val="000000"/>
                  </a:outerShdw>
                </a:effectLst>
              </a:rPr>
              <a:t>箱线图</a:t>
            </a:r>
          </a:p>
        </p:txBody>
      </p:sp>
      <p:pic>
        <p:nvPicPr>
          <p:cNvPr id="113669" name="tj3-25.jpg" descr="id:2147511219;Founder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733550"/>
            <a:ext cx="7632700" cy="424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8594" name="Rectangle 1026"/>
          <p:cNvSpPr>
            <a:spLocks noChangeArrowheads="1"/>
          </p:cNvSpPr>
          <p:nvPr/>
        </p:nvSpPr>
        <p:spPr bwMode="auto">
          <a:xfrm>
            <a:off x="1104900" y="762000"/>
            <a:ext cx="6934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4000" b="1" dirty="0">
                <a:solidFill>
                  <a:schemeClr val="bg2"/>
                </a:solidFill>
                <a:effectLst>
                  <a:outerShdw blurRad="38100" dist="38100" dir="2700000" algn="tl">
                    <a:srgbClr val="000000"/>
                  </a:outerShdw>
                </a:effectLst>
                <a:cs typeface="Times New Roman" panose="02020603050405020304" pitchFamily="18" charset="0"/>
              </a:rPr>
              <a:t>3.1</a:t>
            </a:r>
            <a:r>
              <a:rPr lang="en-US" altLang="zh-CN" sz="4000" b="1" dirty="0">
                <a:solidFill>
                  <a:schemeClr val="bg2"/>
                </a:solidFill>
                <a:effectLst>
                  <a:outerShdw blurRad="38100" dist="38100" dir="2700000" algn="tl">
                    <a:srgbClr val="000000"/>
                  </a:outerShdw>
                </a:effectLst>
              </a:rPr>
              <a:t>   </a:t>
            </a:r>
            <a:r>
              <a:rPr lang="zh-CN" altLang="en-US" sz="4000" b="1" dirty="0">
                <a:solidFill>
                  <a:schemeClr val="bg2"/>
                </a:solidFill>
                <a:effectLst>
                  <a:outerShdw blurRad="38100" dist="38100" dir="2700000" algn="tl">
                    <a:srgbClr val="000000"/>
                  </a:outerShdw>
                </a:effectLst>
              </a:rPr>
              <a:t>数据的预处理</a:t>
            </a:r>
          </a:p>
        </p:txBody>
      </p:sp>
      <p:sp>
        <p:nvSpPr>
          <p:cNvPr id="238596" name="Rectangle 1028"/>
          <p:cNvSpPr>
            <a:spLocks noChangeArrowheads="1"/>
          </p:cNvSpPr>
          <p:nvPr/>
        </p:nvSpPr>
        <p:spPr bwMode="auto">
          <a:xfrm>
            <a:off x="609600" y="1844675"/>
            <a:ext cx="8153400" cy="425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lgn="ctr">
              <a:spcBef>
                <a:spcPct val="20000"/>
              </a:spcBef>
              <a:defRPr kumimoji="1" sz="16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indent="228600" algn="ctr">
              <a:spcBef>
                <a:spcPct val="20000"/>
              </a:spcBef>
              <a:buClr>
                <a:schemeClr val="hlink"/>
              </a:buClr>
              <a:buSzPct val="65000"/>
              <a:buFont typeface="Wingdings" panose="05000000000000000000" pitchFamily="2" charset="2"/>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indent="171450" algn="ctr">
              <a:spcBef>
                <a:spcPct val="20000"/>
              </a:spcBef>
              <a:buClr>
                <a:schemeClr val="tx2"/>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indent="57150" algn="ctr">
              <a:spcBef>
                <a:spcPct val="20000"/>
              </a:spcBef>
              <a:buClr>
                <a:schemeClr val="accent1"/>
              </a:buClr>
              <a:buSzPct val="65000"/>
              <a:buFont typeface="Monotype Sorts"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spcBef>
                <a:spcPct val="20000"/>
              </a:spcBef>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a:defRPr/>
            </a:pPr>
            <a:r>
              <a:rPr lang="en-US" altLang="zh-CN" sz="3200" b="1" dirty="0">
                <a:solidFill>
                  <a:schemeClr val="bg2"/>
                </a:solidFill>
              </a:rPr>
              <a:t>3.1.1  </a:t>
            </a:r>
            <a:r>
              <a:rPr lang="zh-CN" altLang="en-US" sz="3200" b="1" dirty="0">
                <a:solidFill>
                  <a:schemeClr val="bg2"/>
                </a:solidFill>
              </a:rPr>
              <a:t>数据审核</a:t>
            </a:r>
          </a:p>
          <a:p>
            <a:pPr algn="l">
              <a:defRPr/>
            </a:pPr>
            <a:r>
              <a:rPr lang="en-US" altLang="zh-CN" sz="3200" b="1" dirty="0">
                <a:solidFill>
                  <a:schemeClr val="bg2"/>
                </a:solidFill>
              </a:rPr>
              <a:t>3.1.2  </a:t>
            </a:r>
            <a:r>
              <a:rPr lang="zh-CN" altLang="en-US" sz="3200" b="1" dirty="0">
                <a:solidFill>
                  <a:schemeClr val="bg2"/>
                </a:solidFill>
              </a:rPr>
              <a:t>数据筛选</a:t>
            </a:r>
          </a:p>
          <a:p>
            <a:pPr algn="l">
              <a:spcBef>
                <a:spcPct val="24000"/>
              </a:spcBef>
              <a:defRPr/>
            </a:pPr>
            <a:r>
              <a:rPr lang="en-US" altLang="zh-CN" sz="3200" b="1" dirty="0">
                <a:solidFill>
                  <a:schemeClr val="bg2"/>
                </a:solidFill>
              </a:rPr>
              <a:t>3.1.3  </a:t>
            </a:r>
            <a:r>
              <a:rPr lang="zh-CN" altLang="en-US" sz="3200" b="1" dirty="0">
                <a:solidFill>
                  <a:schemeClr val="bg2"/>
                </a:solidFill>
              </a:rPr>
              <a:t>数据排序</a:t>
            </a:r>
          </a:p>
          <a:p>
            <a:pPr algn="l">
              <a:spcBef>
                <a:spcPct val="24000"/>
              </a:spcBef>
              <a:defRPr/>
            </a:pPr>
            <a:r>
              <a:rPr lang="en-US" altLang="zh-CN" sz="3200" b="1" dirty="0">
                <a:solidFill>
                  <a:schemeClr val="bg2"/>
                </a:solidFill>
              </a:rPr>
              <a:t>3.1.4  </a:t>
            </a:r>
            <a:r>
              <a:rPr lang="zh-CN" altLang="en-US" sz="3200" b="1" dirty="0">
                <a:solidFill>
                  <a:schemeClr val="bg2"/>
                </a:solidFill>
              </a:rPr>
              <a:t>数据透视表</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4" name="Rectangle 223"/>
          <p:cNvSpPr>
            <a:spLocks noChangeArrowheads="1"/>
          </p:cNvSpPr>
          <p:nvPr/>
        </p:nvSpPr>
        <p:spPr bwMode="auto">
          <a:xfrm>
            <a:off x="0" y="1557338"/>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lgn="ctr">
              <a:spcBef>
                <a:spcPct val="0"/>
              </a:spcBef>
            </a:pPr>
            <a:endParaRPr lang="zh-CN" altLang="zh-CN" sz="6000">
              <a:solidFill>
                <a:schemeClr val="tx1"/>
              </a:solidFill>
            </a:endParaRPr>
          </a:p>
        </p:txBody>
      </p:sp>
      <p:sp>
        <p:nvSpPr>
          <p:cNvPr id="335902" name="Text Box 30"/>
          <p:cNvSpPr txBox="1">
            <a:spLocks noChangeArrowheads="1"/>
          </p:cNvSpPr>
          <p:nvPr/>
        </p:nvSpPr>
        <p:spPr bwMode="auto">
          <a:xfrm>
            <a:off x="533400" y="6056313"/>
            <a:ext cx="8153400" cy="396875"/>
          </a:xfrm>
          <a:prstGeom prst="rect">
            <a:avLst/>
          </a:prstGeom>
          <a:solidFill>
            <a:srgbClr val="C545AD"/>
          </a:solidFill>
          <a:ln>
            <a:noFill/>
          </a:ln>
          <a:effectLst>
            <a:outerShdw dist="81320" dir="2319588"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a:spcBef>
                <a:spcPct val="50000"/>
              </a:spcBef>
              <a:defRPr/>
            </a:pPr>
            <a:r>
              <a:rPr lang="en-US" altLang="zh-CN" sz="2000" b="1">
                <a:effectLst>
                  <a:outerShdw blurRad="38100" dist="38100" dir="2700000" algn="tl">
                    <a:srgbClr val="000000"/>
                  </a:outerShdw>
                </a:effectLst>
              </a:rPr>
              <a:t>11</a:t>
            </a:r>
            <a:r>
              <a:rPr lang="zh-CN" altLang="en-US" sz="2000" b="1">
                <a:effectLst>
                  <a:outerShdw blurRad="38100" dist="38100" dir="2700000" algn="tl">
                    <a:srgbClr val="000000"/>
                  </a:outerShdw>
                </a:effectLst>
              </a:rPr>
              <a:t>名学生</a:t>
            </a:r>
            <a:r>
              <a:rPr lang="en-US" altLang="zh-CN" sz="2000" b="1">
                <a:effectLst>
                  <a:outerShdw blurRad="38100" dist="38100" dir="2700000" algn="tl">
                    <a:srgbClr val="000000"/>
                  </a:outerShdw>
                </a:effectLst>
              </a:rPr>
              <a:t>8</a:t>
            </a:r>
            <a:r>
              <a:rPr lang="zh-CN" altLang="en-US" sz="2000" b="1">
                <a:effectLst>
                  <a:outerShdw blurRad="38100" dist="38100" dir="2700000" algn="tl">
                    <a:srgbClr val="000000"/>
                  </a:outerShdw>
                </a:effectLst>
              </a:rPr>
              <a:t>门课程考试成绩的</a:t>
            </a:r>
            <a:r>
              <a:rPr lang="en-US" altLang="zh-CN" sz="2000" b="1">
                <a:effectLst>
                  <a:outerShdw blurRad="38100" dist="38100" dir="2700000" algn="tl">
                    <a:srgbClr val="000000"/>
                  </a:outerShdw>
                </a:effectLst>
              </a:rPr>
              <a:t>Median/Quart./Range</a:t>
            </a:r>
            <a:r>
              <a:rPr lang="zh-CN" altLang="en-US" sz="2000" b="1">
                <a:effectLst>
                  <a:outerShdw blurRad="38100" dist="38100" dir="2700000" algn="tl">
                    <a:srgbClr val="000000"/>
                  </a:outerShdw>
                </a:effectLst>
              </a:rPr>
              <a:t>箱线图</a:t>
            </a:r>
          </a:p>
        </p:txBody>
      </p:sp>
      <p:sp>
        <p:nvSpPr>
          <p:cNvPr id="335907" name="Rectangle 35"/>
          <p:cNvSpPr>
            <a:spLocks noGrp="1" noChangeArrowheads="1"/>
          </p:cNvSpPr>
          <p:nvPr>
            <p:ph type="title"/>
          </p:nvPr>
        </p:nvSpPr>
        <p:spPr>
          <a:xfrm>
            <a:off x="1259632" y="346870"/>
            <a:ext cx="7010400" cy="1066800"/>
          </a:xfrm>
        </p:spPr>
        <p:txBody>
          <a:bodyPr/>
          <a:lstStyle/>
          <a:p>
            <a:pPr>
              <a:defRPr/>
            </a:pPr>
            <a:r>
              <a:rPr lang="zh-CN" altLang="en-US" sz="3600" dirty="0">
                <a:solidFill>
                  <a:schemeClr val="tx1"/>
                </a:solidFill>
              </a:rPr>
              <a:t>未分组数据</a:t>
            </a:r>
            <a:r>
              <a:rPr lang="en-US" altLang="zh-CN" sz="3600" dirty="0">
                <a:solidFill>
                  <a:schemeClr val="tx1"/>
                </a:solidFill>
              </a:rPr>
              <a:t>—</a:t>
            </a:r>
            <a:r>
              <a:rPr lang="zh-CN" altLang="en-US" sz="3600" dirty="0">
                <a:solidFill>
                  <a:schemeClr val="tx1"/>
                </a:solidFill>
              </a:rPr>
              <a:t>多批数据箱线图</a:t>
            </a:r>
            <a:br>
              <a:rPr lang="zh-CN" altLang="en-US" sz="3600" dirty="0">
                <a:solidFill>
                  <a:schemeClr val="tx1"/>
                </a:solidFill>
              </a:rPr>
            </a:br>
            <a:r>
              <a:rPr lang="zh-CN" altLang="en-US" sz="3600" dirty="0">
                <a:solidFill>
                  <a:schemeClr val="tx1"/>
                </a:solidFill>
              </a:rPr>
              <a:t> </a:t>
            </a:r>
            <a:r>
              <a:rPr lang="en-US" altLang="zh-CN" sz="3200" dirty="0">
                <a:solidFill>
                  <a:schemeClr val="hlink"/>
                </a:solidFill>
                <a:latin typeface="Arial" panose="020B0604020202020204" pitchFamily="34" charset="0"/>
              </a:rPr>
              <a:t>(</a:t>
            </a:r>
            <a:r>
              <a:rPr lang="zh-CN" altLang="en-US" sz="3200" dirty="0">
                <a:solidFill>
                  <a:schemeClr val="hlink"/>
                </a:solidFill>
                <a:latin typeface="Arial" panose="020B0604020202020204" pitchFamily="34" charset="0"/>
              </a:rPr>
              <a:t>例题分析</a:t>
            </a:r>
            <a:r>
              <a:rPr lang="en-US" altLang="zh-CN" sz="3200" dirty="0">
                <a:solidFill>
                  <a:schemeClr val="hlink"/>
                </a:solidFill>
                <a:latin typeface="Arial" panose="020B0604020202020204" pitchFamily="34" charset="0"/>
              </a:rPr>
              <a:t>—Median/Quart./Range)</a:t>
            </a:r>
          </a:p>
        </p:txBody>
      </p:sp>
      <p:pic>
        <p:nvPicPr>
          <p:cNvPr id="115717" name="tj3-26.jpg" descr="id:2147511231;Founder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844675"/>
            <a:ext cx="8153400" cy="421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8930" name="Rectangle 1026"/>
          <p:cNvSpPr>
            <a:spLocks noChangeArrowheads="1"/>
          </p:cNvSpPr>
          <p:nvPr/>
        </p:nvSpPr>
        <p:spPr bwMode="auto">
          <a:xfrm>
            <a:off x="1828800" y="228600"/>
            <a:ext cx="6705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ctr">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1pPr>
            <a:lvl2pPr algn="ctr">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2pPr>
            <a:lvl3pPr algn="ctr">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3pPr>
            <a:lvl4pPr algn="ctr">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4pPr>
            <a:lvl5pPr algn="ctr">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5pPr>
            <a:lvl6pPr marL="457200" algn="ctr"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6pPr>
            <a:lvl7pPr marL="914400" algn="ctr"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7pPr>
            <a:lvl8pPr marL="1371600" algn="ctr"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8pPr>
            <a:lvl9pPr marL="1828800" algn="ctr"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9pPr>
          </a:lstStyle>
          <a:p>
            <a:pPr>
              <a:defRPr/>
            </a:pPr>
            <a:r>
              <a:rPr lang="zh-CN" altLang="en-US" sz="4000">
                <a:solidFill>
                  <a:schemeClr val="bg2"/>
                </a:solidFill>
              </a:rPr>
              <a:t>数值型数据的图示</a:t>
            </a:r>
            <a:endParaRPr lang="zh-CN" altLang="en-US">
              <a:solidFill>
                <a:schemeClr val="bg2"/>
              </a:solidFill>
            </a:endParaRPr>
          </a:p>
        </p:txBody>
      </p:sp>
      <p:sp>
        <p:nvSpPr>
          <p:cNvPr id="509048" name="Rectangle 1144"/>
          <p:cNvSpPr>
            <a:spLocks noChangeArrowheads="1"/>
          </p:cNvSpPr>
          <p:nvPr/>
        </p:nvSpPr>
        <p:spPr bwMode="auto">
          <a:xfrm>
            <a:off x="457200" y="1981200"/>
            <a:ext cx="7162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3600" b="1">
                <a:solidFill>
                  <a:schemeClr val="bg2"/>
                </a:solidFill>
                <a:effectLst>
                  <a:outerShdw blurRad="38100" dist="38100" dir="2700000" algn="tl">
                    <a:srgbClr val="000000"/>
                  </a:outerShdw>
                </a:effectLst>
                <a:latin typeface="Book Antiqua" panose="02040602050305030304" pitchFamily="18" charset="0"/>
                <a:sym typeface="Wingdings 3" panose="05040102010807070707" pitchFamily="18" charset="2"/>
              </a:rPr>
              <a:t></a:t>
            </a:r>
            <a:r>
              <a:rPr lang="zh-CN" altLang="en-US" sz="3600" b="1">
                <a:solidFill>
                  <a:schemeClr val="bg2"/>
                </a:solidFill>
                <a:effectLst>
                  <a:outerShdw blurRad="38100" dist="38100" dir="2700000" algn="tl">
                    <a:srgbClr val="000000"/>
                  </a:outerShdw>
                </a:effectLst>
                <a:latin typeface="Book Antiqua" panose="02040602050305030304" pitchFamily="18" charset="0"/>
                <a:sym typeface="Wingdings 3" panose="05040102010807070707" pitchFamily="18" charset="2"/>
              </a:rPr>
              <a:t>时间序列</a:t>
            </a:r>
            <a:r>
              <a:rPr lang="zh-CN" altLang="en-US" sz="3600" b="1">
                <a:solidFill>
                  <a:schemeClr val="bg2"/>
                </a:solidFill>
                <a:effectLst>
                  <a:outerShdw blurRad="38100" dist="38100" dir="2700000" algn="tl">
                    <a:srgbClr val="000000"/>
                  </a:outerShdw>
                </a:effectLst>
                <a:latin typeface="Book Antiqua" panose="02040602050305030304" pitchFamily="18" charset="0"/>
              </a:rPr>
              <a:t>数据</a:t>
            </a:r>
            <a:r>
              <a:rPr lang="en-US" altLang="zh-CN" sz="3600" b="1">
                <a:solidFill>
                  <a:schemeClr val="bg2"/>
                </a:solidFill>
                <a:effectLst>
                  <a:outerShdw blurRad="38100" dist="38100" dir="2700000" algn="tl">
                    <a:srgbClr val="000000"/>
                  </a:outerShdw>
                </a:effectLst>
                <a:latin typeface="Book Antiqua" panose="02040602050305030304" pitchFamily="18" charset="0"/>
              </a:rPr>
              <a:t>—</a:t>
            </a:r>
            <a:r>
              <a:rPr lang="zh-CN" altLang="en-US" sz="3600" b="1">
                <a:solidFill>
                  <a:schemeClr val="bg2"/>
                </a:solidFill>
                <a:effectLst>
                  <a:outerShdw blurRad="38100" dist="38100" dir="2700000" algn="tl">
                    <a:srgbClr val="000000"/>
                  </a:outerShdw>
                </a:effectLst>
                <a:latin typeface="Book Antiqua" panose="02040602050305030304" pitchFamily="18" charset="0"/>
              </a:rPr>
              <a:t>线图</a:t>
            </a:r>
          </a:p>
        </p:txBody>
      </p:sp>
      <p:grpSp>
        <p:nvGrpSpPr>
          <p:cNvPr id="117764" name="Group 1181"/>
          <p:cNvGrpSpPr>
            <a:grpSpLocks/>
          </p:cNvGrpSpPr>
          <p:nvPr/>
        </p:nvGrpSpPr>
        <p:grpSpPr bwMode="auto">
          <a:xfrm>
            <a:off x="5029200" y="2667000"/>
            <a:ext cx="3406775" cy="3721100"/>
            <a:chOff x="3168" y="1680"/>
            <a:chExt cx="2146" cy="2344"/>
          </a:xfrm>
        </p:grpSpPr>
        <p:grpSp>
          <p:nvGrpSpPr>
            <p:cNvPr id="117765" name="Group 1029"/>
            <p:cNvGrpSpPr>
              <a:grpSpLocks/>
            </p:cNvGrpSpPr>
            <p:nvPr/>
          </p:nvGrpSpPr>
          <p:grpSpPr bwMode="auto">
            <a:xfrm>
              <a:off x="3168" y="1680"/>
              <a:ext cx="1684" cy="2235"/>
              <a:chOff x="3105" y="1347"/>
              <a:chExt cx="1684" cy="2326"/>
            </a:xfrm>
          </p:grpSpPr>
          <p:grpSp>
            <p:nvGrpSpPr>
              <p:cNvPr id="117826" name="Group 1030"/>
              <p:cNvGrpSpPr>
                <a:grpSpLocks/>
              </p:cNvGrpSpPr>
              <p:nvPr/>
            </p:nvGrpSpPr>
            <p:grpSpPr bwMode="auto">
              <a:xfrm>
                <a:off x="3105" y="3149"/>
                <a:ext cx="219" cy="524"/>
                <a:chOff x="3105" y="3149"/>
                <a:chExt cx="219" cy="524"/>
              </a:xfrm>
            </p:grpSpPr>
            <p:sp>
              <p:nvSpPr>
                <p:cNvPr id="117882" name="Freeform 1031"/>
                <p:cNvSpPr>
                  <a:spLocks/>
                </p:cNvSpPr>
                <p:nvPr/>
              </p:nvSpPr>
              <p:spPr bwMode="auto">
                <a:xfrm>
                  <a:off x="3105" y="3149"/>
                  <a:ext cx="219" cy="524"/>
                </a:xfrm>
                <a:custGeom>
                  <a:avLst/>
                  <a:gdLst>
                    <a:gd name="T0" fmla="*/ 102 w 219"/>
                    <a:gd name="T1" fmla="*/ 0 h 524"/>
                    <a:gd name="T2" fmla="*/ 75 w 219"/>
                    <a:gd name="T3" fmla="*/ 84 h 524"/>
                    <a:gd name="T4" fmla="*/ 55 w 219"/>
                    <a:gd name="T5" fmla="*/ 133 h 524"/>
                    <a:gd name="T6" fmla="*/ 21 w 219"/>
                    <a:gd name="T7" fmla="*/ 197 h 524"/>
                    <a:gd name="T8" fmla="*/ 6 w 219"/>
                    <a:gd name="T9" fmla="*/ 217 h 524"/>
                    <a:gd name="T10" fmla="*/ 1 w 219"/>
                    <a:gd name="T11" fmla="*/ 236 h 524"/>
                    <a:gd name="T12" fmla="*/ 0 w 219"/>
                    <a:gd name="T13" fmla="*/ 254 h 524"/>
                    <a:gd name="T14" fmla="*/ 9 w 219"/>
                    <a:gd name="T15" fmla="*/ 277 h 524"/>
                    <a:gd name="T16" fmla="*/ 9 w 219"/>
                    <a:gd name="T17" fmla="*/ 332 h 524"/>
                    <a:gd name="T18" fmla="*/ 4 w 219"/>
                    <a:gd name="T19" fmla="*/ 364 h 524"/>
                    <a:gd name="T20" fmla="*/ 4 w 219"/>
                    <a:gd name="T21" fmla="*/ 384 h 524"/>
                    <a:gd name="T22" fmla="*/ 16 w 219"/>
                    <a:gd name="T23" fmla="*/ 407 h 524"/>
                    <a:gd name="T24" fmla="*/ 34 w 219"/>
                    <a:gd name="T25" fmla="*/ 452 h 524"/>
                    <a:gd name="T26" fmla="*/ 35 w 219"/>
                    <a:gd name="T27" fmla="*/ 477 h 524"/>
                    <a:gd name="T28" fmla="*/ 45 w 219"/>
                    <a:gd name="T29" fmla="*/ 513 h 524"/>
                    <a:gd name="T30" fmla="*/ 55 w 219"/>
                    <a:gd name="T31" fmla="*/ 523 h 524"/>
                    <a:gd name="T32" fmla="*/ 66 w 219"/>
                    <a:gd name="T33" fmla="*/ 518 h 524"/>
                    <a:gd name="T34" fmla="*/ 78 w 219"/>
                    <a:gd name="T35" fmla="*/ 523 h 524"/>
                    <a:gd name="T36" fmla="*/ 89 w 219"/>
                    <a:gd name="T37" fmla="*/ 517 h 524"/>
                    <a:gd name="T38" fmla="*/ 97 w 219"/>
                    <a:gd name="T39" fmla="*/ 501 h 524"/>
                    <a:gd name="T40" fmla="*/ 107 w 219"/>
                    <a:gd name="T41" fmla="*/ 491 h 524"/>
                    <a:gd name="T42" fmla="*/ 112 w 219"/>
                    <a:gd name="T43" fmla="*/ 474 h 524"/>
                    <a:gd name="T44" fmla="*/ 109 w 219"/>
                    <a:gd name="T45" fmla="*/ 456 h 524"/>
                    <a:gd name="T46" fmla="*/ 119 w 219"/>
                    <a:gd name="T47" fmla="*/ 462 h 524"/>
                    <a:gd name="T48" fmla="*/ 127 w 219"/>
                    <a:gd name="T49" fmla="*/ 453 h 524"/>
                    <a:gd name="T50" fmla="*/ 134 w 219"/>
                    <a:gd name="T51" fmla="*/ 433 h 524"/>
                    <a:gd name="T52" fmla="*/ 141 w 219"/>
                    <a:gd name="T53" fmla="*/ 423 h 524"/>
                    <a:gd name="T54" fmla="*/ 141 w 219"/>
                    <a:gd name="T55" fmla="*/ 409 h 524"/>
                    <a:gd name="T56" fmla="*/ 126 w 219"/>
                    <a:gd name="T57" fmla="*/ 388 h 524"/>
                    <a:gd name="T58" fmla="*/ 136 w 219"/>
                    <a:gd name="T59" fmla="*/ 354 h 524"/>
                    <a:gd name="T60" fmla="*/ 169 w 219"/>
                    <a:gd name="T61" fmla="*/ 310 h 524"/>
                    <a:gd name="T62" fmla="*/ 207 w 219"/>
                    <a:gd name="T63" fmla="*/ 189 h 524"/>
                    <a:gd name="T64" fmla="*/ 212 w 219"/>
                    <a:gd name="T65" fmla="*/ 81 h 524"/>
                    <a:gd name="T66" fmla="*/ 218 w 219"/>
                    <a:gd name="T67" fmla="*/ 13 h 524"/>
                    <a:gd name="T68" fmla="*/ 102 w 219"/>
                    <a:gd name="T69" fmla="*/ 0 h 5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19" h="524">
                      <a:moveTo>
                        <a:pt x="102" y="0"/>
                      </a:moveTo>
                      <a:lnTo>
                        <a:pt x="75" y="84"/>
                      </a:lnTo>
                      <a:lnTo>
                        <a:pt x="55" y="133"/>
                      </a:lnTo>
                      <a:lnTo>
                        <a:pt x="21" y="197"/>
                      </a:lnTo>
                      <a:lnTo>
                        <a:pt x="6" y="217"/>
                      </a:lnTo>
                      <a:lnTo>
                        <a:pt x="1" y="236"/>
                      </a:lnTo>
                      <a:lnTo>
                        <a:pt x="0" y="254"/>
                      </a:lnTo>
                      <a:lnTo>
                        <a:pt x="9" y="277"/>
                      </a:lnTo>
                      <a:lnTo>
                        <a:pt x="9" y="332"/>
                      </a:lnTo>
                      <a:lnTo>
                        <a:pt x="4" y="364"/>
                      </a:lnTo>
                      <a:lnTo>
                        <a:pt x="4" y="384"/>
                      </a:lnTo>
                      <a:lnTo>
                        <a:pt x="16" y="407"/>
                      </a:lnTo>
                      <a:lnTo>
                        <a:pt x="34" y="452"/>
                      </a:lnTo>
                      <a:lnTo>
                        <a:pt x="35" y="477"/>
                      </a:lnTo>
                      <a:lnTo>
                        <a:pt x="45" y="513"/>
                      </a:lnTo>
                      <a:lnTo>
                        <a:pt x="55" y="523"/>
                      </a:lnTo>
                      <a:lnTo>
                        <a:pt x="66" y="518"/>
                      </a:lnTo>
                      <a:lnTo>
                        <a:pt x="78" y="523"/>
                      </a:lnTo>
                      <a:lnTo>
                        <a:pt x="89" y="517"/>
                      </a:lnTo>
                      <a:lnTo>
                        <a:pt x="97" y="501"/>
                      </a:lnTo>
                      <a:lnTo>
                        <a:pt x="107" y="491"/>
                      </a:lnTo>
                      <a:lnTo>
                        <a:pt x="112" y="474"/>
                      </a:lnTo>
                      <a:lnTo>
                        <a:pt x="109" y="456"/>
                      </a:lnTo>
                      <a:lnTo>
                        <a:pt x="119" y="462"/>
                      </a:lnTo>
                      <a:lnTo>
                        <a:pt x="127" y="453"/>
                      </a:lnTo>
                      <a:lnTo>
                        <a:pt x="134" y="433"/>
                      </a:lnTo>
                      <a:lnTo>
                        <a:pt x="141" y="423"/>
                      </a:lnTo>
                      <a:lnTo>
                        <a:pt x="141" y="409"/>
                      </a:lnTo>
                      <a:lnTo>
                        <a:pt x="126" y="388"/>
                      </a:lnTo>
                      <a:lnTo>
                        <a:pt x="136" y="354"/>
                      </a:lnTo>
                      <a:lnTo>
                        <a:pt x="169" y="310"/>
                      </a:lnTo>
                      <a:lnTo>
                        <a:pt x="207" y="189"/>
                      </a:lnTo>
                      <a:lnTo>
                        <a:pt x="212" y="81"/>
                      </a:lnTo>
                      <a:lnTo>
                        <a:pt x="218" y="13"/>
                      </a:lnTo>
                      <a:lnTo>
                        <a:pt x="102" y="0"/>
                      </a:lnTo>
                    </a:path>
                  </a:pathLst>
                </a:custGeom>
                <a:solidFill>
                  <a:srgbClr val="FFC080"/>
                </a:solidFill>
                <a:ln w="12700" cap="rnd" cmpd="sng">
                  <a:solidFill>
                    <a:srgbClr val="712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83" name="Freeform 1032"/>
                <p:cNvSpPr>
                  <a:spLocks/>
                </p:cNvSpPr>
                <p:nvPr/>
              </p:nvSpPr>
              <p:spPr bwMode="auto">
                <a:xfrm>
                  <a:off x="3138" y="3402"/>
                  <a:ext cx="74" cy="263"/>
                </a:xfrm>
                <a:custGeom>
                  <a:avLst/>
                  <a:gdLst>
                    <a:gd name="T0" fmla="*/ 31 w 74"/>
                    <a:gd name="T1" fmla="*/ 0 h 263"/>
                    <a:gd name="T2" fmla="*/ 34 w 74"/>
                    <a:gd name="T3" fmla="*/ 19 h 263"/>
                    <a:gd name="T4" fmla="*/ 41 w 74"/>
                    <a:gd name="T5" fmla="*/ 36 h 263"/>
                    <a:gd name="T6" fmla="*/ 34 w 74"/>
                    <a:gd name="T7" fmla="*/ 79 h 263"/>
                    <a:gd name="T8" fmla="*/ 27 w 74"/>
                    <a:gd name="T9" fmla="*/ 103 h 263"/>
                    <a:gd name="T10" fmla="*/ 30 w 74"/>
                    <a:gd name="T11" fmla="*/ 127 h 263"/>
                    <a:gd name="T12" fmla="*/ 36 w 74"/>
                    <a:gd name="T13" fmla="*/ 141 h 263"/>
                    <a:gd name="T14" fmla="*/ 43 w 74"/>
                    <a:gd name="T15" fmla="*/ 160 h 263"/>
                    <a:gd name="T16" fmla="*/ 43 w 74"/>
                    <a:gd name="T17" fmla="*/ 180 h 263"/>
                    <a:gd name="T18" fmla="*/ 52 w 74"/>
                    <a:gd name="T19" fmla="*/ 198 h 263"/>
                    <a:gd name="T20" fmla="*/ 70 w 74"/>
                    <a:gd name="T21" fmla="*/ 199 h 263"/>
                    <a:gd name="T22" fmla="*/ 73 w 74"/>
                    <a:gd name="T23" fmla="*/ 226 h 263"/>
                    <a:gd name="T24" fmla="*/ 61 w 74"/>
                    <a:gd name="T25" fmla="*/ 240 h 263"/>
                    <a:gd name="T26" fmla="*/ 45 w 74"/>
                    <a:gd name="T27" fmla="*/ 262 h 263"/>
                    <a:gd name="T28" fmla="*/ 34 w 74"/>
                    <a:gd name="T29" fmla="*/ 259 h 263"/>
                    <a:gd name="T30" fmla="*/ 23 w 74"/>
                    <a:gd name="T31" fmla="*/ 258 h 263"/>
                    <a:gd name="T32" fmla="*/ 30 w 74"/>
                    <a:gd name="T33" fmla="*/ 219 h 263"/>
                    <a:gd name="T34" fmla="*/ 30 w 74"/>
                    <a:gd name="T35" fmla="*/ 197 h 263"/>
                    <a:gd name="T36" fmla="*/ 18 w 74"/>
                    <a:gd name="T37" fmla="*/ 189 h 263"/>
                    <a:gd name="T38" fmla="*/ 27 w 74"/>
                    <a:gd name="T39" fmla="*/ 188 h 263"/>
                    <a:gd name="T40" fmla="*/ 20 w 74"/>
                    <a:gd name="T41" fmla="*/ 155 h 263"/>
                    <a:gd name="T42" fmla="*/ 6 w 74"/>
                    <a:gd name="T43" fmla="*/ 142 h 263"/>
                    <a:gd name="T44" fmla="*/ 14 w 74"/>
                    <a:gd name="T45" fmla="*/ 136 h 263"/>
                    <a:gd name="T46" fmla="*/ 0 w 74"/>
                    <a:gd name="T47" fmla="*/ 122 h 263"/>
                    <a:gd name="T48" fmla="*/ 7 w 74"/>
                    <a:gd name="T49" fmla="*/ 123 h 263"/>
                    <a:gd name="T50" fmla="*/ 16 w 74"/>
                    <a:gd name="T51" fmla="*/ 91 h 263"/>
                    <a:gd name="T52" fmla="*/ 25 w 74"/>
                    <a:gd name="T53" fmla="*/ 58 h 263"/>
                    <a:gd name="T54" fmla="*/ 14 w 74"/>
                    <a:gd name="T55" fmla="*/ 49 h 263"/>
                    <a:gd name="T56" fmla="*/ 25 w 74"/>
                    <a:gd name="T57" fmla="*/ 51 h 263"/>
                    <a:gd name="T58" fmla="*/ 31 w 74"/>
                    <a:gd name="T59" fmla="*/ 0 h 26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74" h="263">
                      <a:moveTo>
                        <a:pt x="31" y="0"/>
                      </a:moveTo>
                      <a:lnTo>
                        <a:pt x="34" y="19"/>
                      </a:lnTo>
                      <a:lnTo>
                        <a:pt x="41" y="36"/>
                      </a:lnTo>
                      <a:lnTo>
                        <a:pt x="34" y="79"/>
                      </a:lnTo>
                      <a:lnTo>
                        <a:pt x="27" y="103"/>
                      </a:lnTo>
                      <a:lnTo>
                        <a:pt x="30" y="127"/>
                      </a:lnTo>
                      <a:lnTo>
                        <a:pt x="36" y="141"/>
                      </a:lnTo>
                      <a:lnTo>
                        <a:pt x="43" y="160"/>
                      </a:lnTo>
                      <a:lnTo>
                        <a:pt x="43" y="180"/>
                      </a:lnTo>
                      <a:lnTo>
                        <a:pt x="52" y="198"/>
                      </a:lnTo>
                      <a:lnTo>
                        <a:pt x="70" y="199"/>
                      </a:lnTo>
                      <a:lnTo>
                        <a:pt x="73" y="226"/>
                      </a:lnTo>
                      <a:lnTo>
                        <a:pt x="61" y="240"/>
                      </a:lnTo>
                      <a:lnTo>
                        <a:pt x="45" y="262"/>
                      </a:lnTo>
                      <a:lnTo>
                        <a:pt x="34" y="259"/>
                      </a:lnTo>
                      <a:lnTo>
                        <a:pt x="23" y="258"/>
                      </a:lnTo>
                      <a:lnTo>
                        <a:pt x="30" y="219"/>
                      </a:lnTo>
                      <a:lnTo>
                        <a:pt x="30" y="197"/>
                      </a:lnTo>
                      <a:lnTo>
                        <a:pt x="18" y="189"/>
                      </a:lnTo>
                      <a:lnTo>
                        <a:pt x="27" y="188"/>
                      </a:lnTo>
                      <a:lnTo>
                        <a:pt x="20" y="155"/>
                      </a:lnTo>
                      <a:lnTo>
                        <a:pt x="6" y="142"/>
                      </a:lnTo>
                      <a:lnTo>
                        <a:pt x="14" y="136"/>
                      </a:lnTo>
                      <a:lnTo>
                        <a:pt x="0" y="122"/>
                      </a:lnTo>
                      <a:lnTo>
                        <a:pt x="7" y="123"/>
                      </a:lnTo>
                      <a:lnTo>
                        <a:pt x="16" y="91"/>
                      </a:lnTo>
                      <a:lnTo>
                        <a:pt x="25" y="58"/>
                      </a:lnTo>
                      <a:lnTo>
                        <a:pt x="14" y="49"/>
                      </a:lnTo>
                      <a:lnTo>
                        <a:pt x="25" y="51"/>
                      </a:lnTo>
                      <a:lnTo>
                        <a:pt x="31"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84" name="Freeform 1033"/>
                <p:cNvSpPr>
                  <a:spLocks/>
                </p:cNvSpPr>
                <p:nvPr/>
              </p:nvSpPr>
              <p:spPr bwMode="auto">
                <a:xfrm>
                  <a:off x="3227" y="3188"/>
                  <a:ext cx="90" cy="335"/>
                </a:xfrm>
                <a:custGeom>
                  <a:avLst/>
                  <a:gdLst>
                    <a:gd name="T0" fmla="*/ 2 w 90"/>
                    <a:gd name="T1" fmla="*/ 334 h 335"/>
                    <a:gd name="T2" fmla="*/ 0 w 90"/>
                    <a:gd name="T3" fmla="*/ 307 h 335"/>
                    <a:gd name="T4" fmla="*/ 11 w 90"/>
                    <a:gd name="T5" fmla="*/ 274 h 335"/>
                    <a:gd name="T6" fmla="*/ 38 w 90"/>
                    <a:gd name="T7" fmla="*/ 233 h 335"/>
                    <a:gd name="T8" fmla="*/ 45 w 90"/>
                    <a:gd name="T9" fmla="*/ 197 h 335"/>
                    <a:gd name="T10" fmla="*/ 43 w 90"/>
                    <a:gd name="T11" fmla="*/ 163 h 335"/>
                    <a:gd name="T12" fmla="*/ 30 w 90"/>
                    <a:gd name="T13" fmla="*/ 137 h 335"/>
                    <a:gd name="T14" fmla="*/ 7 w 90"/>
                    <a:gd name="T15" fmla="*/ 118 h 335"/>
                    <a:gd name="T16" fmla="*/ 30 w 90"/>
                    <a:gd name="T17" fmla="*/ 129 h 335"/>
                    <a:gd name="T18" fmla="*/ 23 w 90"/>
                    <a:gd name="T19" fmla="*/ 106 h 335"/>
                    <a:gd name="T20" fmla="*/ 37 w 90"/>
                    <a:gd name="T21" fmla="*/ 117 h 335"/>
                    <a:gd name="T22" fmla="*/ 29 w 90"/>
                    <a:gd name="T23" fmla="*/ 75 h 335"/>
                    <a:gd name="T24" fmla="*/ 46 w 90"/>
                    <a:gd name="T25" fmla="*/ 2 h 335"/>
                    <a:gd name="T26" fmla="*/ 89 w 90"/>
                    <a:gd name="T27" fmla="*/ 0 h 335"/>
                    <a:gd name="T28" fmla="*/ 85 w 90"/>
                    <a:gd name="T29" fmla="*/ 48 h 335"/>
                    <a:gd name="T30" fmla="*/ 80 w 90"/>
                    <a:gd name="T31" fmla="*/ 149 h 335"/>
                    <a:gd name="T32" fmla="*/ 49 w 90"/>
                    <a:gd name="T33" fmla="*/ 259 h 335"/>
                    <a:gd name="T34" fmla="*/ 35 w 90"/>
                    <a:gd name="T35" fmla="*/ 281 h 335"/>
                    <a:gd name="T36" fmla="*/ 18 w 90"/>
                    <a:gd name="T37" fmla="*/ 307 h 335"/>
                    <a:gd name="T38" fmla="*/ 2 w 90"/>
                    <a:gd name="T39" fmla="*/ 334 h 33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90" h="335">
                      <a:moveTo>
                        <a:pt x="2" y="334"/>
                      </a:moveTo>
                      <a:lnTo>
                        <a:pt x="0" y="307"/>
                      </a:lnTo>
                      <a:lnTo>
                        <a:pt x="11" y="274"/>
                      </a:lnTo>
                      <a:lnTo>
                        <a:pt x="38" y="233"/>
                      </a:lnTo>
                      <a:lnTo>
                        <a:pt x="45" y="197"/>
                      </a:lnTo>
                      <a:lnTo>
                        <a:pt x="43" y="163"/>
                      </a:lnTo>
                      <a:lnTo>
                        <a:pt x="30" y="137"/>
                      </a:lnTo>
                      <a:lnTo>
                        <a:pt x="7" y="118"/>
                      </a:lnTo>
                      <a:lnTo>
                        <a:pt x="30" y="129"/>
                      </a:lnTo>
                      <a:lnTo>
                        <a:pt x="23" y="106"/>
                      </a:lnTo>
                      <a:lnTo>
                        <a:pt x="37" y="117"/>
                      </a:lnTo>
                      <a:lnTo>
                        <a:pt x="29" y="75"/>
                      </a:lnTo>
                      <a:lnTo>
                        <a:pt x="46" y="2"/>
                      </a:lnTo>
                      <a:lnTo>
                        <a:pt x="89" y="0"/>
                      </a:lnTo>
                      <a:lnTo>
                        <a:pt x="85" y="48"/>
                      </a:lnTo>
                      <a:lnTo>
                        <a:pt x="80" y="149"/>
                      </a:lnTo>
                      <a:lnTo>
                        <a:pt x="49" y="259"/>
                      </a:lnTo>
                      <a:lnTo>
                        <a:pt x="35" y="281"/>
                      </a:lnTo>
                      <a:lnTo>
                        <a:pt x="18" y="307"/>
                      </a:lnTo>
                      <a:lnTo>
                        <a:pt x="2" y="334"/>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85" name="Freeform 1034"/>
                <p:cNvSpPr>
                  <a:spLocks/>
                </p:cNvSpPr>
                <p:nvPr/>
              </p:nvSpPr>
              <p:spPr bwMode="auto">
                <a:xfrm>
                  <a:off x="3190" y="3555"/>
                  <a:ext cx="24" cy="9"/>
                </a:xfrm>
                <a:custGeom>
                  <a:avLst/>
                  <a:gdLst>
                    <a:gd name="T0" fmla="*/ 0 w 24"/>
                    <a:gd name="T1" fmla="*/ 5 h 9"/>
                    <a:gd name="T2" fmla="*/ 3 w 24"/>
                    <a:gd name="T3" fmla="*/ 1 h 9"/>
                    <a:gd name="T4" fmla="*/ 15 w 24"/>
                    <a:gd name="T5" fmla="*/ 0 h 9"/>
                    <a:gd name="T6" fmla="*/ 21 w 24"/>
                    <a:gd name="T7" fmla="*/ 3 h 9"/>
                    <a:gd name="T8" fmla="*/ 23 w 24"/>
                    <a:gd name="T9" fmla="*/ 8 h 9"/>
                    <a:gd name="T10" fmla="*/ 15 w 24"/>
                    <a:gd name="T11" fmla="*/ 4 h 9"/>
                    <a:gd name="T12" fmla="*/ 0 w 24"/>
                    <a:gd name="T13" fmla="*/ 5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 h="9">
                      <a:moveTo>
                        <a:pt x="0" y="5"/>
                      </a:moveTo>
                      <a:lnTo>
                        <a:pt x="3" y="1"/>
                      </a:lnTo>
                      <a:lnTo>
                        <a:pt x="15" y="0"/>
                      </a:lnTo>
                      <a:lnTo>
                        <a:pt x="21" y="3"/>
                      </a:lnTo>
                      <a:lnTo>
                        <a:pt x="23" y="8"/>
                      </a:lnTo>
                      <a:lnTo>
                        <a:pt x="15" y="4"/>
                      </a:lnTo>
                      <a:lnTo>
                        <a:pt x="0" y="5"/>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86" name="Freeform 1035"/>
                <p:cNvSpPr>
                  <a:spLocks/>
                </p:cNvSpPr>
                <p:nvPr/>
              </p:nvSpPr>
              <p:spPr bwMode="auto">
                <a:xfrm>
                  <a:off x="3216" y="3541"/>
                  <a:ext cx="26" cy="62"/>
                </a:xfrm>
                <a:custGeom>
                  <a:avLst/>
                  <a:gdLst>
                    <a:gd name="T0" fmla="*/ 12 w 26"/>
                    <a:gd name="T1" fmla="*/ 0 h 62"/>
                    <a:gd name="T2" fmla="*/ 12 w 26"/>
                    <a:gd name="T3" fmla="*/ 16 h 62"/>
                    <a:gd name="T4" fmla="*/ 11 w 26"/>
                    <a:gd name="T5" fmla="*/ 39 h 62"/>
                    <a:gd name="T6" fmla="*/ 0 w 26"/>
                    <a:gd name="T7" fmla="*/ 57 h 62"/>
                    <a:gd name="T8" fmla="*/ 6 w 26"/>
                    <a:gd name="T9" fmla="*/ 61 h 62"/>
                    <a:gd name="T10" fmla="*/ 10 w 26"/>
                    <a:gd name="T11" fmla="*/ 59 h 62"/>
                    <a:gd name="T12" fmla="*/ 13 w 26"/>
                    <a:gd name="T13" fmla="*/ 53 h 62"/>
                    <a:gd name="T14" fmla="*/ 16 w 26"/>
                    <a:gd name="T15" fmla="*/ 45 h 62"/>
                    <a:gd name="T16" fmla="*/ 16 w 26"/>
                    <a:gd name="T17" fmla="*/ 41 h 62"/>
                    <a:gd name="T18" fmla="*/ 22 w 26"/>
                    <a:gd name="T19" fmla="*/ 33 h 62"/>
                    <a:gd name="T20" fmla="*/ 24 w 26"/>
                    <a:gd name="T21" fmla="*/ 28 h 62"/>
                    <a:gd name="T22" fmla="*/ 25 w 26"/>
                    <a:gd name="T23" fmla="*/ 19 h 62"/>
                    <a:gd name="T24" fmla="*/ 12 w 26"/>
                    <a:gd name="T25" fmla="*/ 0 h 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 h="62">
                      <a:moveTo>
                        <a:pt x="12" y="0"/>
                      </a:moveTo>
                      <a:lnTo>
                        <a:pt x="12" y="16"/>
                      </a:lnTo>
                      <a:lnTo>
                        <a:pt x="11" y="39"/>
                      </a:lnTo>
                      <a:lnTo>
                        <a:pt x="0" y="57"/>
                      </a:lnTo>
                      <a:lnTo>
                        <a:pt x="6" y="61"/>
                      </a:lnTo>
                      <a:lnTo>
                        <a:pt x="10" y="59"/>
                      </a:lnTo>
                      <a:lnTo>
                        <a:pt x="13" y="53"/>
                      </a:lnTo>
                      <a:lnTo>
                        <a:pt x="16" y="45"/>
                      </a:lnTo>
                      <a:lnTo>
                        <a:pt x="16" y="41"/>
                      </a:lnTo>
                      <a:lnTo>
                        <a:pt x="22" y="33"/>
                      </a:lnTo>
                      <a:lnTo>
                        <a:pt x="24" y="28"/>
                      </a:lnTo>
                      <a:lnTo>
                        <a:pt x="25" y="19"/>
                      </a:lnTo>
                      <a:lnTo>
                        <a:pt x="12"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grpSp>
          <p:grpSp>
            <p:nvGrpSpPr>
              <p:cNvPr id="117827" name="Group 1036"/>
              <p:cNvGrpSpPr>
                <a:grpSpLocks/>
              </p:cNvGrpSpPr>
              <p:nvPr/>
            </p:nvGrpSpPr>
            <p:grpSpPr bwMode="auto">
              <a:xfrm>
                <a:off x="3166" y="1889"/>
                <a:ext cx="1623" cy="1584"/>
                <a:chOff x="3166" y="1889"/>
                <a:chExt cx="1623" cy="1584"/>
              </a:xfrm>
            </p:grpSpPr>
            <p:grpSp>
              <p:nvGrpSpPr>
                <p:cNvPr id="117861" name="Group 1037"/>
                <p:cNvGrpSpPr>
                  <a:grpSpLocks/>
                </p:cNvGrpSpPr>
                <p:nvPr/>
              </p:nvGrpSpPr>
              <p:grpSpPr bwMode="auto">
                <a:xfrm>
                  <a:off x="3274" y="2889"/>
                  <a:ext cx="839" cy="584"/>
                  <a:chOff x="3274" y="2889"/>
                  <a:chExt cx="839" cy="584"/>
                </a:xfrm>
              </p:grpSpPr>
              <p:sp>
                <p:nvSpPr>
                  <p:cNvPr id="117879" name="Freeform 1038"/>
                  <p:cNvSpPr>
                    <a:spLocks/>
                  </p:cNvSpPr>
                  <p:nvPr/>
                </p:nvSpPr>
                <p:spPr bwMode="auto">
                  <a:xfrm>
                    <a:off x="3274" y="2889"/>
                    <a:ext cx="839" cy="584"/>
                  </a:xfrm>
                  <a:custGeom>
                    <a:avLst/>
                    <a:gdLst>
                      <a:gd name="T0" fmla="*/ 117 w 839"/>
                      <a:gd name="T1" fmla="*/ 34 h 584"/>
                      <a:gd name="T2" fmla="*/ 83 w 839"/>
                      <a:gd name="T3" fmla="*/ 225 h 584"/>
                      <a:gd name="T4" fmla="*/ 34 w 839"/>
                      <a:gd name="T5" fmla="*/ 367 h 584"/>
                      <a:gd name="T6" fmla="*/ 0 w 839"/>
                      <a:gd name="T7" fmla="*/ 583 h 584"/>
                      <a:gd name="T8" fmla="*/ 804 w 839"/>
                      <a:gd name="T9" fmla="*/ 583 h 584"/>
                      <a:gd name="T10" fmla="*/ 838 w 839"/>
                      <a:gd name="T11" fmla="*/ 338 h 584"/>
                      <a:gd name="T12" fmla="*/ 838 w 839"/>
                      <a:gd name="T13" fmla="*/ 157 h 584"/>
                      <a:gd name="T14" fmla="*/ 813 w 839"/>
                      <a:gd name="T15" fmla="*/ 0 h 584"/>
                      <a:gd name="T16" fmla="*/ 117 w 839"/>
                      <a:gd name="T17" fmla="*/ 34 h 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39" h="584">
                        <a:moveTo>
                          <a:pt x="117" y="34"/>
                        </a:moveTo>
                        <a:lnTo>
                          <a:pt x="83" y="225"/>
                        </a:lnTo>
                        <a:lnTo>
                          <a:pt x="34" y="367"/>
                        </a:lnTo>
                        <a:lnTo>
                          <a:pt x="0" y="583"/>
                        </a:lnTo>
                        <a:lnTo>
                          <a:pt x="804" y="583"/>
                        </a:lnTo>
                        <a:lnTo>
                          <a:pt x="838" y="338"/>
                        </a:lnTo>
                        <a:lnTo>
                          <a:pt x="838" y="157"/>
                        </a:lnTo>
                        <a:lnTo>
                          <a:pt x="813" y="0"/>
                        </a:lnTo>
                        <a:lnTo>
                          <a:pt x="117" y="34"/>
                        </a:lnTo>
                      </a:path>
                    </a:pathLst>
                  </a:custGeom>
                  <a:solidFill>
                    <a:srgbClr val="201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80" name="Freeform 1039"/>
                  <p:cNvSpPr>
                    <a:spLocks/>
                  </p:cNvSpPr>
                  <p:nvPr/>
                </p:nvSpPr>
                <p:spPr bwMode="auto">
                  <a:xfrm>
                    <a:off x="3283" y="2941"/>
                    <a:ext cx="801" cy="519"/>
                  </a:xfrm>
                  <a:custGeom>
                    <a:avLst/>
                    <a:gdLst>
                      <a:gd name="T0" fmla="*/ 124 w 801"/>
                      <a:gd name="T1" fmla="*/ 15 h 519"/>
                      <a:gd name="T2" fmla="*/ 185 w 801"/>
                      <a:gd name="T3" fmla="*/ 48 h 519"/>
                      <a:gd name="T4" fmla="*/ 175 w 801"/>
                      <a:gd name="T5" fmla="*/ 90 h 519"/>
                      <a:gd name="T6" fmla="*/ 190 w 801"/>
                      <a:gd name="T7" fmla="*/ 99 h 519"/>
                      <a:gd name="T8" fmla="*/ 206 w 801"/>
                      <a:gd name="T9" fmla="*/ 55 h 519"/>
                      <a:gd name="T10" fmla="*/ 262 w 801"/>
                      <a:gd name="T11" fmla="*/ 72 h 519"/>
                      <a:gd name="T12" fmla="*/ 350 w 801"/>
                      <a:gd name="T13" fmla="*/ 80 h 519"/>
                      <a:gd name="T14" fmla="*/ 418 w 801"/>
                      <a:gd name="T15" fmla="*/ 174 h 519"/>
                      <a:gd name="T16" fmla="*/ 450 w 801"/>
                      <a:gd name="T17" fmla="*/ 77 h 519"/>
                      <a:gd name="T18" fmla="*/ 586 w 801"/>
                      <a:gd name="T19" fmla="*/ 77 h 519"/>
                      <a:gd name="T20" fmla="*/ 584 w 801"/>
                      <a:gd name="T21" fmla="*/ 126 h 519"/>
                      <a:gd name="T22" fmla="*/ 603 w 801"/>
                      <a:gd name="T23" fmla="*/ 124 h 519"/>
                      <a:gd name="T24" fmla="*/ 607 w 801"/>
                      <a:gd name="T25" fmla="*/ 77 h 519"/>
                      <a:gd name="T26" fmla="*/ 681 w 801"/>
                      <a:gd name="T27" fmla="*/ 70 h 519"/>
                      <a:gd name="T28" fmla="*/ 749 w 801"/>
                      <a:gd name="T29" fmla="*/ 43 h 519"/>
                      <a:gd name="T30" fmla="*/ 790 w 801"/>
                      <a:gd name="T31" fmla="*/ 0 h 519"/>
                      <a:gd name="T32" fmla="*/ 761 w 801"/>
                      <a:gd name="T33" fmla="*/ 90 h 519"/>
                      <a:gd name="T34" fmla="*/ 734 w 801"/>
                      <a:gd name="T35" fmla="*/ 155 h 519"/>
                      <a:gd name="T36" fmla="*/ 703 w 801"/>
                      <a:gd name="T37" fmla="*/ 133 h 519"/>
                      <a:gd name="T38" fmla="*/ 741 w 801"/>
                      <a:gd name="T39" fmla="*/ 216 h 519"/>
                      <a:gd name="T40" fmla="*/ 793 w 801"/>
                      <a:gd name="T41" fmla="*/ 262 h 519"/>
                      <a:gd name="T42" fmla="*/ 800 w 801"/>
                      <a:gd name="T43" fmla="*/ 361 h 519"/>
                      <a:gd name="T44" fmla="*/ 768 w 801"/>
                      <a:gd name="T45" fmla="*/ 518 h 519"/>
                      <a:gd name="T46" fmla="*/ 423 w 801"/>
                      <a:gd name="T47" fmla="*/ 511 h 519"/>
                      <a:gd name="T48" fmla="*/ 550 w 801"/>
                      <a:gd name="T49" fmla="*/ 473 h 519"/>
                      <a:gd name="T50" fmla="*/ 577 w 801"/>
                      <a:gd name="T51" fmla="*/ 407 h 519"/>
                      <a:gd name="T52" fmla="*/ 528 w 801"/>
                      <a:gd name="T53" fmla="*/ 463 h 519"/>
                      <a:gd name="T54" fmla="*/ 416 w 801"/>
                      <a:gd name="T55" fmla="*/ 518 h 519"/>
                      <a:gd name="T56" fmla="*/ 391 w 801"/>
                      <a:gd name="T57" fmla="*/ 424 h 519"/>
                      <a:gd name="T58" fmla="*/ 421 w 801"/>
                      <a:gd name="T59" fmla="*/ 322 h 519"/>
                      <a:gd name="T60" fmla="*/ 426 w 801"/>
                      <a:gd name="T61" fmla="*/ 247 h 519"/>
                      <a:gd name="T62" fmla="*/ 411 w 801"/>
                      <a:gd name="T63" fmla="*/ 249 h 519"/>
                      <a:gd name="T64" fmla="*/ 389 w 801"/>
                      <a:gd name="T65" fmla="*/ 421 h 519"/>
                      <a:gd name="T66" fmla="*/ 416 w 801"/>
                      <a:gd name="T67" fmla="*/ 511 h 519"/>
                      <a:gd name="T68" fmla="*/ 347 w 801"/>
                      <a:gd name="T69" fmla="*/ 516 h 519"/>
                      <a:gd name="T70" fmla="*/ 292 w 801"/>
                      <a:gd name="T71" fmla="*/ 504 h 519"/>
                      <a:gd name="T72" fmla="*/ 226 w 801"/>
                      <a:gd name="T73" fmla="*/ 431 h 519"/>
                      <a:gd name="T74" fmla="*/ 195 w 801"/>
                      <a:gd name="T75" fmla="*/ 399 h 519"/>
                      <a:gd name="T76" fmla="*/ 190 w 801"/>
                      <a:gd name="T77" fmla="*/ 426 h 519"/>
                      <a:gd name="T78" fmla="*/ 280 w 801"/>
                      <a:gd name="T79" fmla="*/ 511 h 519"/>
                      <a:gd name="T80" fmla="*/ 182 w 801"/>
                      <a:gd name="T81" fmla="*/ 514 h 519"/>
                      <a:gd name="T82" fmla="*/ 0 w 801"/>
                      <a:gd name="T83" fmla="*/ 514 h 519"/>
                      <a:gd name="T84" fmla="*/ 29 w 801"/>
                      <a:gd name="T85" fmla="*/ 424 h 519"/>
                      <a:gd name="T86" fmla="*/ 34 w 801"/>
                      <a:gd name="T87" fmla="*/ 319 h 519"/>
                      <a:gd name="T88" fmla="*/ 89 w 801"/>
                      <a:gd name="T89" fmla="*/ 312 h 519"/>
                      <a:gd name="T90" fmla="*/ 156 w 801"/>
                      <a:gd name="T91" fmla="*/ 242 h 519"/>
                      <a:gd name="T92" fmla="*/ 143 w 801"/>
                      <a:gd name="T93" fmla="*/ 138 h 519"/>
                      <a:gd name="T94" fmla="*/ 119 w 801"/>
                      <a:gd name="T95" fmla="*/ 122 h 519"/>
                      <a:gd name="T96" fmla="*/ 124 w 801"/>
                      <a:gd name="T97" fmla="*/ 145 h 519"/>
                      <a:gd name="T98" fmla="*/ 143 w 801"/>
                      <a:gd name="T99" fmla="*/ 216 h 519"/>
                      <a:gd name="T100" fmla="*/ 121 w 801"/>
                      <a:gd name="T101" fmla="*/ 257 h 519"/>
                      <a:gd name="T102" fmla="*/ 77 w 801"/>
                      <a:gd name="T103" fmla="*/ 301 h 519"/>
                      <a:gd name="T104" fmla="*/ 51 w 801"/>
                      <a:gd name="T105" fmla="*/ 302 h 519"/>
                      <a:gd name="T106" fmla="*/ 80 w 801"/>
                      <a:gd name="T107" fmla="*/ 206 h 519"/>
                      <a:gd name="T108" fmla="*/ 92 w 801"/>
                      <a:gd name="T109" fmla="*/ 138 h 519"/>
                      <a:gd name="T110" fmla="*/ 124 w 801"/>
                      <a:gd name="T111" fmla="*/ 15 h 51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01" h="519">
                        <a:moveTo>
                          <a:pt x="124" y="15"/>
                        </a:moveTo>
                        <a:lnTo>
                          <a:pt x="185" y="48"/>
                        </a:lnTo>
                        <a:lnTo>
                          <a:pt x="175" y="90"/>
                        </a:lnTo>
                        <a:lnTo>
                          <a:pt x="190" y="99"/>
                        </a:lnTo>
                        <a:lnTo>
                          <a:pt x="206" y="55"/>
                        </a:lnTo>
                        <a:lnTo>
                          <a:pt x="262" y="72"/>
                        </a:lnTo>
                        <a:lnTo>
                          <a:pt x="350" y="80"/>
                        </a:lnTo>
                        <a:lnTo>
                          <a:pt x="418" y="174"/>
                        </a:lnTo>
                        <a:lnTo>
                          <a:pt x="450" y="77"/>
                        </a:lnTo>
                        <a:lnTo>
                          <a:pt x="586" y="77"/>
                        </a:lnTo>
                        <a:lnTo>
                          <a:pt x="584" y="126"/>
                        </a:lnTo>
                        <a:lnTo>
                          <a:pt x="603" y="124"/>
                        </a:lnTo>
                        <a:lnTo>
                          <a:pt x="607" y="77"/>
                        </a:lnTo>
                        <a:lnTo>
                          <a:pt x="681" y="70"/>
                        </a:lnTo>
                        <a:lnTo>
                          <a:pt x="749" y="43"/>
                        </a:lnTo>
                        <a:lnTo>
                          <a:pt x="790" y="0"/>
                        </a:lnTo>
                        <a:lnTo>
                          <a:pt x="761" y="90"/>
                        </a:lnTo>
                        <a:lnTo>
                          <a:pt x="734" y="155"/>
                        </a:lnTo>
                        <a:lnTo>
                          <a:pt x="703" y="133"/>
                        </a:lnTo>
                        <a:lnTo>
                          <a:pt x="741" y="216"/>
                        </a:lnTo>
                        <a:lnTo>
                          <a:pt x="793" y="262"/>
                        </a:lnTo>
                        <a:lnTo>
                          <a:pt x="800" y="361"/>
                        </a:lnTo>
                        <a:lnTo>
                          <a:pt x="768" y="518"/>
                        </a:lnTo>
                        <a:lnTo>
                          <a:pt x="423" y="511"/>
                        </a:lnTo>
                        <a:lnTo>
                          <a:pt x="550" y="473"/>
                        </a:lnTo>
                        <a:lnTo>
                          <a:pt x="577" y="407"/>
                        </a:lnTo>
                        <a:lnTo>
                          <a:pt x="528" y="463"/>
                        </a:lnTo>
                        <a:lnTo>
                          <a:pt x="416" y="518"/>
                        </a:lnTo>
                        <a:lnTo>
                          <a:pt x="391" y="424"/>
                        </a:lnTo>
                        <a:lnTo>
                          <a:pt x="421" y="322"/>
                        </a:lnTo>
                        <a:lnTo>
                          <a:pt x="426" y="247"/>
                        </a:lnTo>
                        <a:lnTo>
                          <a:pt x="411" y="249"/>
                        </a:lnTo>
                        <a:lnTo>
                          <a:pt x="389" y="421"/>
                        </a:lnTo>
                        <a:lnTo>
                          <a:pt x="416" y="511"/>
                        </a:lnTo>
                        <a:lnTo>
                          <a:pt x="347" y="516"/>
                        </a:lnTo>
                        <a:lnTo>
                          <a:pt x="292" y="504"/>
                        </a:lnTo>
                        <a:lnTo>
                          <a:pt x="226" y="431"/>
                        </a:lnTo>
                        <a:lnTo>
                          <a:pt x="195" y="399"/>
                        </a:lnTo>
                        <a:lnTo>
                          <a:pt x="190" y="426"/>
                        </a:lnTo>
                        <a:lnTo>
                          <a:pt x="280" y="511"/>
                        </a:lnTo>
                        <a:lnTo>
                          <a:pt x="182" y="514"/>
                        </a:lnTo>
                        <a:lnTo>
                          <a:pt x="0" y="514"/>
                        </a:lnTo>
                        <a:lnTo>
                          <a:pt x="29" y="424"/>
                        </a:lnTo>
                        <a:lnTo>
                          <a:pt x="34" y="319"/>
                        </a:lnTo>
                        <a:lnTo>
                          <a:pt x="89" y="312"/>
                        </a:lnTo>
                        <a:lnTo>
                          <a:pt x="156" y="242"/>
                        </a:lnTo>
                        <a:lnTo>
                          <a:pt x="143" y="138"/>
                        </a:lnTo>
                        <a:lnTo>
                          <a:pt x="119" y="122"/>
                        </a:lnTo>
                        <a:lnTo>
                          <a:pt x="124" y="145"/>
                        </a:lnTo>
                        <a:lnTo>
                          <a:pt x="143" y="216"/>
                        </a:lnTo>
                        <a:lnTo>
                          <a:pt x="121" y="257"/>
                        </a:lnTo>
                        <a:lnTo>
                          <a:pt x="77" y="301"/>
                        </a:lnTo>
                        <a:lnTo>
                          <a:pt x="51" y="302"/>
                        </a:lnTo>
                        <a:lnTo>
                          <a:pt x="80" y="206"/>
                        </a:lnTo>
                        <a:lnTo>
                          <a:pt x="92" y="138"/>
                        </a:lnTo>
                        <a:lnTo>
                          <a:pt x="124" y="15"/>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81" name="Freeform 1040"/>
                  <p:cNvSpPr>
                    <a:spLocks/>
                  </p:cNvSpPr>
                  <p:nvPr/>
                </p:nvSpPr>
                <p:spPr bwMode="auto">
                  <a:xfrm>
                    <a:off x="4030" y="2963"/>
                    <a:ext cx="64" cy="225"/>
                  </a:xfrm>
                  <a:custGeom>
                    <a:avLst/>
                    <a:gdLst>
                      <a:gd name="T0" fmla="*/ 0 w 64"/>
                      <a:gd name="T1" fmla="*/ 146 h 225"/>
                      <a:gd name="T2" fmla="*/ 32 w 64"/>
                      <a:gd name="T3" fmla="*/ 198 h 225"/>
                      <a:gd name="T4" fmla="*/ 57 w 64"/>
                      <a:gd name="T5" fmla="*/ 224 h 225"/>
                      <a:gd name="T6" fmla="*/ 63 w 64"/>
                      <a:gd name="T7" fmla="*/ 176 h 225"/>
                      <a:gd name="T8" fmla="*/ 58 w 64"/>
                      <a:gd name="T9" fmla="*/ 100 h 225"/>
                      <a:gd name="T10" fmla="*/ 52 w 64"/>
                      <a:gd name="T11" fmla="*/ 0 h 225"/>
                      <a:gd name="T12" fmla="*/ 25 w 64"/>
                      <a:gd name="T13" fmla="*/ 105 h 225"/>
                      <a:gd name="T14" fmla="*/ 0 w 64"/>
                      <a:gd name="T15" fmla="*/ 146 h 22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4" h="225">
                        <a:moveTo>
                          <a:pt x="0" y="146"/>
                        </a:moveTo>
                        <a:lnTo>
                          <a:pt x="32" y="198"/>
                        </a:lnTo>
                        <a:lnTo>
                          <a:pt x="57" y="224"/>
                        </a:lnTo>
                        <a:lnTo>
                          <a:pt x="63" y="176"/>
                        </a:lnTo>
                        <a:lnTo>
                          <a:pt x="58" y="100"/>
                        </a:lnTo>
                        <a:lnTo>
                          <a:pt x="52" y="0"/>
                        </a:lnTo>
                        <a:lnTo>
                          <a:pt x="25" y="105"/>
                        </a:lnTo>
                        <a:lnTo>
                          <a:pt x="0" y="146"/>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grpSp>
            <p:sp>
              <p:nvSpPr>
                <p:cNvPr id="117862" name="Freeform 1041"/>
                <p:cNvSpPr>
                  <a:spLocks/>
                </p:cNvSpPr>
                <p:nvPr/>
              </p:nvSpPr>
              <p:spPr bwMode="auto">
                <a:xfrm>
                  <a:off x="3166" y="1889"/>
                  <a:ext cx="1623" cy="1331"/>
                </a:xfrm>
                <a:custGeom>
                  <a:avLst/>
                  <a:gdLst>
                    <a:gd name="T0" fmla="*/ 397 w 1623"/>
                    <a:gd name="T1" fmla="*/ 63 h 1331"/>
                    <a:gd name="T2" fmla="*/ 367 w 1623"/>
                    <a:gd name="T3" fmla="*/ 122 h 1331"/>
                    <a:gd name="T4" fmla="*/ 265 w 1623"/>
                    <a:gd name="T5" fmla="*/ 171 h 1331"/>
                    <a:gd name="T6" fmla="*/ 176 w 1623"/>
                    <a:gd name="T7" fmla="*/ 191 h 1331"/>
                    <a:gd name="T8" fmla="*/ 132 w 1623"/>
                    <a:gd name="T9" fmla="*/ 225 h 1331"/>
                    <a:gd name="T10" fmla="*/ 93 w 1623"/>
                    <a:gd name="T11" fmla="*/ 299 h 1331"/>
                    <a:gd name="T12" fmla="*/ 73 w 1623"/>
                    <a:gd name="T13" fmla="*/ 411 h 1331"/>
                    <a:gd name="T14" fmla="*/ 59 w 1623"/>
                    <a:gd name="T15" fmla="*/ 568 h 1331"/>
                    <a:gd name="T16" fmla="*/ 10 w 1623"/>
                    <a:gd name="T17" fmla="*/ 769 h 1331"/>
                    <a:gd name="T18" fmla="*/ 0 w 1623"/>
                    <a:gd name="T19" fmla="*/ 1073 h 1331"/>
                    <a:gd name="T20" fmla="*/ 34 w 1623"/>
                    <a:gd name="T21" fmla="*/ 1196 h 1331"/>
                    <a:gd name="T22" fmla="*/ 24 w 1623"/>
                    <a:gd name="T23" fmla="*/ 1292 h 1331"/>
                    <a:gd name="T24" fmla="*/ 43 w 1623"/>
                    <a:gd name="T25" fmla="*/ 1312 h 1331"/>
                    <a:gd name="T26" fmla="*/ 111 w 1623"/>
                    <a:gd name="T27" fmla="*/ 1330 h 1331"/>
                    <a:gd name="T28" fmla="*/ 160 w 1623"/>
                    <a:gd name="T29" fmla="*/ 1322 h 1331"/>
                    <a:gd name="T30" fmla="*/ 184 w 1623"/>
                    <a:gd name="T31" fmla="*/ 1246 h 1331"/>
                    <a:gd name="T32" fmla="*/ 225 w 1623"/>
                    <a:gd name="T33" fmla="*/ 1039 h 1331"/>
                    <a:gd name="T34" fmla="*/ 421 w 1623"/>
                    <a:gd name="T35" fmla="*/ 1112 h 1331"/>
                    <a:gd name="T36" fmla="*/ 647 w 1623"/>
                    <a:gd name="T37" fmla="*/ 1117 h 1331"/>
                    <a:gd name="T38" fmla="*/ 823 w 1623"/>
                    <a:gd name="T39" fmla="*/ 1098 h 1331"/>
                    <a:gd name="T40" fmla="*/ 858 w 1623"/>
                    <a:gd name="T41" fmla="*/ 1054 h 1331"/>
                    <a:gd name="T42" fmla="*/ 917 w 1623"/>
                    <a:gd name="T43" fmla="*/ 1005 h 1331"/>
                    <a:gd name="T44" fmla="*/ 946 w 1623"/>
                    <a:gd name="T45" fmla="*/ 926 h 1331"/>
                    <a:gd name="T46" fmla="*/ 970 w 1623"/>
                    <a:gd name="T47" fmla="*/ 843 h 1331"/>
                    <a:gd name="T48" fmla="*/ 990 w 1623"/>
                    <a:gd name="T49" fmla="*/ 710 h 1331"/>
                    <a:gd name="T50" fmla="*/ 1010 w 1623"/>
                    <a:gd name="T51" fmla="*/ 549 h 1331"/>
                    <a:gd name="T52" fmla="*/ 1186 w 1623"/>
                    <a:gd name="T53" fmla="*/ 441 h 1331"/>
                    <a:gd name="T54" fmla="*/ 1421 w 1623"/>
                    <a:gd name="T55" fmla="*/ 407 h 1331"/>
                    <a:gd name="T56" fmla="*/ 1578 w 1623"/>
                    <a:gd name="T57" fmla="*/ 348 h 1331"/>
                    <a:gd name="T58" fmla="*/ 1622 w 1623"/>
                    <a:gd name="T59" fmla="*/ 245 h 1331"/>
                    <a:gd name="T60" fmla="*/ 1588 w 1623"/>
                    <a:gd name="T61" fmla="*/ 161 h 1331"/>
                    <a:gd name="T62" fmla="*/ 1456 w 1623"/>
                    <a:gd name="T63" fmla="*/ 98 h 1331"/>
                    <a:gd name="T64" fmla="*/ 1353 w 1623"/>
                    <a:gd name="T65" fmla="*/ 98 h 1331"/>
                    <a:gd name="T66" fmla="*/ 1260 w 1623"/>
                    <a:gd name="T67" fmla="*/ 112 h 1331"/>
                    <a:gd name="T68" fmla="*/ 1196 w 1623"/>
                    <a:gd name="T69" fmla="*/ 157 h 1331"/>
                    <a:gd name="T70" fmla="*/ 1088 w 1623"/>
                    <a:gd name="T71" fmla="*/ 181 h 1331"/>
                    <a:gd name="T72" fmla="*/ 995 w 1623"/>
                    <a:gd name="T73" fmla="*/ 171 h 1331"/>
                    <a:gd name="T74" fmla="*/ 951 w 1623"/>
                    <a:gd name="T75" fmla="*/ 147 h 1331"/>
                    <a:gd name="T76" fmla="*/ 892 w 1623"/>
                    <a:gd name="T77" fmla="*/ 132 h 1331"/>
                    <a:gd name="T78" fmla="*/ 809 w 1623"/>
                    <a:gd name="T79" fmla="*/ 127 h 1331"/>
                    <a:gd name="T80" fmla="*/ 720 w 1623"/>
                    <a:gd name="T81" fmla="*/ 98 h 1331"/>
                    <a:gd name="T82" fmla="*/ 681 w 1623"/>
                    <a:gd name="T83" fmla="*/ 14 h 1331"/>
                    <a:gd name="T84" fmla="*/ 490 w 1623"/>
                    <a:gd name="T85" fmla="*/ 0 h 1331"/>
                    <a:gd name="T86" fmla="*/ 397 w 1623"/>
                    <a:gd name="T87" fmla="*/ 63 h 133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623" h="1331">
                      <a:moveTo>
                        <a:pt x="397" y="63"/>
                      </a:moveTo>
                      <a:lnTo>
                        <a:pt x="367" y="122"/>
                      </a:lnTo>
                      <a:lnTo>
                        <a:pt x="265" y="171"/>
                      </a:lnTo>
                      <a:lnTo>
                        <a:pt x="176" y="191"/>
                      </a:lnTo>
                      <a:lnTo>
                        <a:pt x="132" y="225"/>
                      </a:lnTo>
                      <a:lnTo>
                        <a:pt x="93" y="299"/>
                      </a:lnTo>
                      <a:lnTo>
                        <a:pt x="73" y="411"/>
                      </a:lnTo>
                      <a:lnTo>
                        <a:pt x="59" y="568"/>
                      </a:lnTo>
                      <a:lnTo>
                        <a:pt x="10" y="769"/>
                      </a:lnTo>
                      <a:lnTo>
                        <a:pt x="0" y="1073"/>
                      </a:lnTo>
                      <a:lnTo>
                        <a:pt x="34" y="1196"/>
                      </a:lnTo>
                      <a:lnTo>
                        <a:pt x="24" y="1292"/>
                      </a:lnTo>
                      <a:lnTo>
                        <a:pt x="43" y="1312"/>
                      </a:lnTo>
                      <a:lnTo>
                        <a:pt x="111" y="1330"/>
                      </a:lnTo>
                      <a:lnTo>
                        <a:pt x="160" y="1322"/>
                      </a:lnTo>
                      <a:lnTo>
                        <a:pt x="184" y="1246"/>
                      </a:lnTo>
                      <a:lnTo>
                        <a:pt x="225" y="1039"/>
                      </a:lnTo>
                      <a:lnTo>
                        <a:pt x="421" y="1112"/>
                      </a:lnTo>
                      <a:lnTo>
                        <a:pt x="647" y="1117"/>
                      </a:lnTo>
                      <a:lnTo>
                        <a:pt x="823" y="1098"/>
                      </a:lnTo>
                      <a:lnTo>
                        <a:pt x="858" y="1054"/>
                      </a:lnTo>
                      <a:lnTo>
                        <a:pt x="917" y="1005"/>
                      </a:lnTo>
                      <a:lnTo>
                        <a:pt x="946" y="926"/>
                      </a:lnTo>
                      <a:lnTo>
                        <a:pt x="970" y="843"/>
                      </a:lnTo>
                      <a:lnTo>
                        <a:pt x="990" y="710"/>
                      </a:lnTo>
                      <a:lnTo>
                        <a:pt x="1010" y="549"/>
                      </a:lnTo>
                      <a:lnTo>
                        <a:pt x="1186" y="441"/>
                      </a:lnTo>
                      <a:lnTo>
                        <a:pt x="1421" y="407"/>
                      </a:lnTo>
                      <a:lnTo>
                        <a:pt x="1578" y="348"/>
                      </a:lnTo>
                      <a:lnTo>
                        <a:pt x="1622" y="245"/>
                      </a:lnTo>
                      <a:lnTo>
                        <a:pt x="1588" y="161"/>
                      </a:lnTo>
                      <a:lnTo>
                        <a:pt x="1456" y="98"/>
                      </a:lnTo>
                      <a:lnTo>
                        <a:pt x="1353" y="98"/>
                      </a:lnTo>
                      <a:lnTo>
                        <a:pt x="1260" y="112"/>
                      </a:lnTo>
                      <a:lnTo>
                        <a:pt x="1196" y="157"/>
                      </a:lnTo>
                      <a:lnTo>
                        <a:pt x="1088" y="181"/>
                      </a:lnTo>
                      <a:lnTo>
                        <a:pt x="995" y="171"/>
                      </a:lnTo>
                      <a:lnTo>
                        <a:pt x="951" y="147"/>
                      </a:lnTo>
                      <a:lnTo>
                        <a:pt x="892" y="132"/>
                      </a:lnTo>
                      <a:lnTo>
                        <a:pt x="809" y="127"/>
                      </a:lnTo>
                      <a:lnTo>
                        <a:pt x="720" y="98"/>
                      </a:lnTo>
                      <a:lnTo>
                        <a:pt x="681" y="14"/>
                      </a:lnTo>
                      <a:lnTo>
                        <a:pt x="490" y="0"/>
                      </a:lnTo>
                      <a:lnTo>
                        <a:pt x="397" y="63"/>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63" name="Freeform 1042"/>
                <p:cNvSpPr>
                  <a:spLocks/>
                </p:cNvSpPr>
                <p:nvPr/>
              </p:nvSpPr>
              <p:spPr bwMode="auto">
                <a:xfrm>
                  <a:off x="3593" y="2036"/>
                  <a:ext cx="166" cy="1049"/>
                </a:xfrm>
                <a:custGeom>
                  <a:avLst/>
                  <a:gdLst>
                    <a:gd name="T0" fmla="*/ 55 w 166"/>
                    <a:gd name="T1" fmla="*/ 14 h 1049"/>
                    <a:gd name="T2" fmla="*/ 89 w 166"/>
                    <a:gd name="T3" fmla="*/ 0 h 1049"/>
                    <a:gd name="T4" fmla="*/ 138 w 166"/>
                    <a:gd name="T5" fmla="*/ 6 h 1049"/>
                    <a:gd name="T6" fmla="*/ 141 w 166"/>
                    <a:gd name="T7" fmla="*/ 54 h 1049"/>
                    <a:gd name="T8" fmla="*/ 118 w 166"/>
                    <a:gd name="T9" fmla="*/ 92 h 1049"/>
                    <a:gd name="T10" fmla="*/ 151 w 166"/>
                    <a:gd name="T11" fmla="*/ 458 h 1049"/>
                    <a:gd name="T12" fmla="*/ 165 w 166"/>
                    <a:gd name="T13" fmla="*/ 682 h 1049"/>
                    <a:gd name="T14" fmla="*/ 155 w 166"/>
                    <a:gd name="T15" fmla="*/ 907 h 1049"/>
                    <a:gd name="T16" fmla="*/ 103 w 166"/>
                    <a:gd name="T17" fmla="*/ 1048 h 1049"/>
                    <a:gd name="T18" fmla="*/ 7 w 166"/>
                    <a:gd name="T19" fmla="*/ 902 h 1049"/>
                    <a:gd name="T20" fmla="*/ 0 w 166"/>
                    <a:gd name="T21" fmla="*/ 732 h 1049"/>
                    <a:gd name="T22" fmla="*/ 7 w 166"/>
                    <a:gd name="T23" fmla="*/ 578 h 1049"/>
                    <a:gd name="T24" fmla="*/ 19 w 166"/>
                    <a:gd name="T25" fmla="*/ 393 h 1049"/>
                    <a:gd name="T26" fmla="*/ 42 w 166"/>
                    <a:gd name="T27" fmla="*/ 225 h 1049"/>
                    <a:gd name="T28" fmla="*/ 66 w 166"/>
                    <a:gd name="T29" fmla="*/ 111 h 1049"/>
                    <a:gd name="T30" fmla="*/ 50 w 166"/>
                    <a:gd name="T31" fmla="*/ 44 h 1049"/>
                    <a:gd name="T32" fmla="*/ 55 w 166"/>
                    <a:gd name="T33" fmla="*/ 14 h 10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6" h="1049">
                      <a:moveTo>
                        <a:pt x="55" y="14"/>
                      </a:moveTo>
                      <a:lnTo>
                        <a:pt x="89" y="0"/>
                      </a:lnTo>
                      <a:lnTo>
                        <a:pt x="138" y="6"/>
                      </a:lnTo>
                      <a:lnTo>
                        <a:pt x="141" y="54"/>
                      </a:lnTo>
                      <a:lnTo>
                        <a:pt x="118" y="92"/>
                      </a:lnTo>
                      <a:lnTo>
                        <a:pt x="151" y="458"/>
                      </a:lnTo>
                      <a:lnTo>
                        <a:pt x="165" y="682"/>
                      </a:lnTo>
                      <a:lnTo>
                        <a:pt x="155" y="907"/>
                      </a:lnTo>
                      <a:lnTo>
                        <a:pt x="103" y="1048"/>
                      </a:lnTo>
                      <a:lnTo>
                        <a:pt x="7" y="902"/>
                      </a:lnTo>
                      <a:lnTo>
                        <a:pt x="0" y="732"/>
                      </a:lnTo>
                      <a:lnTo>
                        <a:pt x="7" y="578"/>
                      </a:lnTo>
                      <a:lnTo>
                        <a:pt x="19" y="393"/>
                      </a:lnTo>
                      <a:lnTo>
                        <a:pt x="42" y="225"/>
                      </a:lnTo>
                      <a:lnTo>
                        <a:pt x="66" y="111"/>
                      </a:lnTo>
                      <a:lnTo>
                        <a:pt x="50" y="44"/>
                      </a:lnTo>
                      <a:lnTo>
                        <a:pt x="55" y="14"/>
                      </a:lnTo>
                    </a:path>
                  </a:pathLst>
                </a:custGeom>
                <a:solidFill>
                  <a:srgbClr val="404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64" name="Freeform 1043"/>
                <p:cNvSpPr>
                  <a:spLocks/>
                </p:cNvSpPr>
                <p:nvPr/>
              </p:nvSpPr>
              <p:spPr bwMode="auto">
                <a:xfrm>
                  <a:off x="3362" y="2050"/>
                  <a:ext cx="127" cy="886"/>
                </a:xfrm>
                <a:custGeom>
                  <a:avLst/>
                  <a:gdLst>
                    <a:gd name="T0" fmla="*/ 66 w 127"/>
                    <a:gd name="T1" fmla="*/ 30 h 886"/>
                    <a:gd name="T2" fmla="*/ 126 w 127"/>
                    <a:gd name="T3" fmla="*/ 0 h 886"/>
                    <a:gd name="T4" fmla="*/ 98 w 127"/>
                    <a:gd name="T5" fmla="*/ 176 h 886"/>
                    <a:gd name="T6" fmla="*/ 61 w 127"/>
                    <a:gd name="T7" fmla="*/ 302 h 886"/>
                    <a:gd name="T8" fmla="*/ 52 w 127"/>
                    <a:gd name="T9" fmla="*/ 444 h 886"/>
                    <a:gd name="T10" fmla="*/ 70 w 127"/>
                    <a:gd name="T11" fmla="*/ 580 h 886"/>
                    <a:gd name="T12" fmla="*/ 66 w 127"/>
                    <a:gd name="T13" fmla="*/ 755 h 886"/>
                    <a:gd name="T14" fmla="*/ 90 w 127"/>
                    <a:gd name="T15" fmla="*/ 885 h 886"/>
                    <a:gd name="T16" fmla="*/ 33 w 127"/>
                    <a:gd name="T17" fmla="*/ 863 h 886"/>
                    <a:gd name="T18" fmla="*/ 19 w 127"/>
                    <a:gd name="T19" fmla="*/ 761 h 886"/>
                    <a:gd name="T20" fmla="*/ 19 w 127"/>
                    <a:gd name="T21" fmla="*/ 634 h 886"/>
                    <a:gd name="T22" fmla="*/ 0 w 127"/>
                    <a:gd name="T23" fmla="*/ 434 h 886"/>
                    <a:gd name="T24" fmla="*/ 14 w 127"/>
                    <a:gd name="T25" fmla="*/ 332 h 886"/>
                    <a:gd name="T26" fmla="*/ 52 w 127"/>
                    <a:gd name="T27" fmla="*/ 191 h 886"/>
                    <a:gd name="T28" fmla="*/ 66 w 127"/>
                    <a:gd name="T29" fmla="*/ 30 h 8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7" h="886">
                      <a:moveTo>
                        <a:pt x="66" y="30"/>
                      </a:moveTo>
                      <a:lnTo>
                        <a:pt x="126" y="0"/>
                      </a:lnTo>
                      <a:lnTo>
                        <a:pt x="98" y="176"/>
                      </a:lnTo>
                      <a:lnTo>
                        <a:pt x="61" y="302"/>
                      </a:lnTo>
                      <a:lnTo>
                        <a:pt x="52" y="444"/>
                      </a:lnTo>
                      <a:lnTo>
                        <a:pt x="70" y="580"/>
                      </a:lnTo>
                      <a:lnTo>
                        <a:pt x="66" y="755"/>
                      </a:lnTo>
                      <a:lnTo>
                        <a:pt x="90" y="885"/>
                      </a:lnTo>
                      <a:lnTo>
                        <a:pt x="33" y="863"/>
                      </a:lnTo>
                      <a:lnTo>
                        <a:pt x="19" y="761"/>
                      </a:lnTo>
                      <a:lnTo>
                        <a:pt x="19" y="634"/>
                      </a:lnTo>
                      <a:lnTo>
                        <a:pt x="0" y="434"/>
                      </a:lnTo>
                      <a:lnTo>
                        <a:pt x="14" y="332"/>
                      </a:lnTo>
                      <a:lnTo>
                        <a:pt x="52" y="191"/>
                      </a:lnTo>
                      <a:lnTo>
                        <a:pt x="66" y="30"/>
                      </a:lnTo>
                    </a:path>
                  </a:pathLst>
                </a:custGeom>
                <a:solidFill>
                  <a:srgbClr val="8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65" name="Freeform 1044"/>
                <p:cNvSpPr>
                  <a:spLocks/>
                </p:cNvSpPr>
                <p:nvPr/>
              </p:nvSpPr>
              <p:spPr bwMode="auto">
                <a:xfrm>
                  <a:off x="3877" y="2006"/>
                  <a:ext cx="108" cy="976"/>
                </a:xfrm>
                <a:custGeom>
                  <a:avLst/>
                  <a:gdLst>
                    <a:gd name="T0" fmla="*/ 27 w 108"/>
                    <a:gd name="T1" fmla="*/ 0 h 976"/>
                    <a:gd name="T2" fmla="*/ 37 w 108"/>
                    <a:gd name="T3" fmla="*/ 107 h 976"/>
                    <a:gd name="T4" fmla="*/ 37 w 108"/>
                    <a:gd name="T5" fmla="*/ 248 h 976"/>
                    <a:gd name="T6" fmla="*/ 37 w 108"/>
                    <a:gd name="T7" fmla="*/ 405 h 976"/>
                    <a:gd name="T8" fmla="*/ 37 w 108"/>
                    <a:gd name="T9" fmla="*/ 629 h 976"/>
                    <a:gd name="T10" fmla="*/ 18 w 108"/>
                    <a:gd name="T11" fmla="*/ 848 h 976"/>
                    <a:gd name="T12" fmla="*/ 0 w 108"/>
                    <a:gd name="T13" fmla="*/ 975 h 976"/>
                    <a:gd name="T14" fmla="*/ 70 w 108"/>
                    <a:gd name="T15" fmla="*/ 963 h 976"/>
                    <a:gd name="T16" fmla="*/ 98 w 108"/>
                    <a:gd name="T17" fmla="*/ 771 h 976"/>
                    <a:gd name="T18" fmla="*/ 107 w 108"/>
                    <a:gd name="T19" fmla="*/ 564 h 976"/>
                    <a:gd name="T20" fmla="*/ 106 w 108"/>
                    <a:gd name="T21" fmla="*/ 341 h 976"/>
                    <a:gd name="T22" fmla="*/ 101 w 108"/>
                    <a:gd name="T23" fmla="*/ 117 h 976"/>
                    <a:gd name="T24" fmla="*/ 93 w 108"/>
                    <a:gd name="T25" fmla="*/ 30 h 976"/>
                    <a:gd name="T26" fmla="*/ 27 w 108"/>
                    <a:gd name="T27" fmla="*/ 0 h 9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8" h="976">
                      <a:moveTo>
                        <a:pt x="27" y="0"/>
                      </a:moveTo>
                      <a:lnTo>
                        <a:pt x="37" y="107"/>
                      </a:lnTo>
                      <a:lnTo>
                        <a:pt x="37" y="248"/>
                      </a:lnTo>
                      <a:lnTo>
                        <a:pt x="37" y="405"/>
                      </a:lnTo>
                      <a:lnTo>
                        <a:pt x="37" y="629"/>
                      </a:lnTo>
                      <a:lnTo>
                        <a:pt x="18" y="848"/>
                      </a:lnTo>
                      <a:lnTo>
                        <a:pt x="0" y="975"/>
                      </a:lnTo>
                      <a:lnTo>
                        <a:pt x="70" y="963"/>
                      </a:lnTo>
                      <a:lnTo>
                        <a:pt x="98" y="771"/>
                      </a:lnTo>
                      <a:lnTo>
                        <a:pt x="107" y="564"/>
                      </a:lnTo>
                      <a:lnTo>
                        <a:pt x="106" y="341"/>
                      </a:lnTo>
                      <a:lnTo>
                        <a:pt x="101" y="117"/>
                      </a:lnTo>
                      <a:lnTo>
                        <a:pt x="93" y="30"/>
                      </a:lnTo>
                      <a:lnTo>
                        <a:pt x="27" y="0"/>
                      </a:lnTo>
                    </a:path>
                  </a:pathLst>
                </a:custGeom>
                <a:solidFill>
                  <a:srgbClr val="8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66" name="Freeform 1045"/>
                <p:cNvSpPr>
                  <a:spLocks/>
                </p:cNvSpPr>
                <p:nvPr/>
              </p:nvSpPr>
              <p:spPr bwMode="auto">
                <a:xfrm>
                  <a:off x="4245" y="2068"/>
                  <a:ext cx="196" cy="177"/>
                </a:xfrm>
                <a:custGeom>
                  <a:avLst/>
                  <a:gdLst>
                    <a:gd name="T0" fmla="*/ 0 w 196"/>
                    <a:gd name="T1" fmla="*/ 36 h 177"/>
                    <a:gd name="T2" fmla="*/ 19 w 196"/>
                    <a:gd name="T3" fmla="*/ 36 h 177"/>
                    <a:gd name="T4" fmla="*/ 43 w 196"/>
                    <a:gd name="T5" fmla="*/ 47 h 177"/>
                    <a:gd name="T6" fmla="*/ 57 w 196"/>
                    <a:gd name="T7" fmla="*/ 78 h 177"/>
                    <a:gd name="T8" fmla="*/ 77 w 196"/>
                    <a:gd name="T9" fmla="*/ 131 h 177"/>
                    <a:gd name="T10" fmla="*/ 74 w 196"/>
                    <a:gd name="T11" fmla="*/ 166 h 177"/>
                    <a:gd name="T12" fmla="*/ 62 w 196"/>
                    <a:gd name="T13" fmla="*/ 176 h 177"/>
                    <a:gd name="T14" fmla="*/ 185 w 196"/>
                    <a:gd name="T15" fmla="*/ 161 h 177"/>
                    <a:gd name="T16" fmla="*/ 195 w 196"/>
                    <a:gd name="T17" fmla="*/ 138 h 177"/>
                    <a:gd name="T18" fmla="*/ 183 w 196"/>
                    <a:gd name="T19" fmla="*/ 76 h 177"/>
                    <a:gd name="T20" fmla="*/ 154 w 196"/>
                    <a:gd name="T21" fmla="*/ 21 h 177"/>
                    <a:gd name="T22" fmla="*/ 114 w 196"/>
                    <a:gd name="T23" fmla="*/ 0 h 177"/>
                    <a:gd name="T24" fmla="*/ 81 w 196"/>
                    <a:gd name="T25" fmla="*/ 8 h 177"/>
                    <a:gd name="T26" fmla="*/ 0 w 196"/>
                    <a:gd name="T27" fmla="*/ 36 h 17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177">
                      <a:moveTo>
                        <a:pt x="0" y="36"/>
                      </a:moveTo>
                      <a:lnTo>
                        <a:pt x="19" y="36"/>
                      </a:lnTo>
                      <a:lnTo>
                        <a:pt x="43" y="47"/>
                      </a:lnTo>
                      <a:lnTo>
                        <a:pt x="57" y="78"/>
                      </a:lnTo>
                      <a:lnTo>
                        <a:pt x="77" y="131"/>
                      </a:lnTo>
                      <a:lnTo>
                        <a:pt x="74" y="166"/>
                      </a:lnTo>
                      <a:lnTo>
                        <a:pt x="62" y="176"/>
                      </a:lnTo>
                      <a:lnTo>
                        <a:pt x="185" y="161"/>
                      </a:lnTo>
                      <a:lnTo>
                        <a:pt x="195" y="138"/>
                      </a:lnTo>
                      <a:lnTo>
                        <a:pt x="183" y="76"/>
                      </a:lnTo>
                      <a:lnTo>
                        <a:pt x="154" y="21"/>
                      </a:lnTo>
                      <a:lnTo>
                        <a:pt x="114" y="0"/>
                      </a:lnTo>
                      <a:lnTo>
                        <a:pt x="81" y="8"/>
                      </a:lnTo>
                      <a:lnTo>
                        <a:pt x="0" y="36"/>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67" name="Freeform 1046"/>
                <p:cNvSpPr>
                  <a:spLocks/>
                </p:cNvSpPr>
                <p:nvPr/>
              </p:nvSpPr>
              <p:spPr bwMode="auto">
                <a:xfrm>
                  <a:off x="4380" y="2000"/>
                  <a:ext cx="385" cy="235"/>
                </a:xfrm>
                <a:custGeom>
                  <a:avLst/>
                  <a:gdLst>
                    <a:gd name="T0" fmla="*/ 0 w 385"/>
                    <a:gd name="T1" fmla="*/ 62 h 235"/>
                    <a:gd name="T2" fmla="*/ 38 w 385"/>
                    <a:gd name="T3" fmla="*/ 79 h 235"/>
                    <a:gd name="T4" fmla="*/ 70 w 385"/>
                    <a:gd name="T5" fmla="*/ 134 h 235"/>
                    <a:gd name="T6" fmla="*/ 75 w 385"/>
                    <a:gd name="T7" fmla="*/ 206 h 235"/>
                    <a:gd name="T8" fmla="*/ 72 w 385"/>
                    <a:gd name="T9" fmla="*/ 234 h 235"/>
                    <a:gd name="T10" fmla="*/ 188 w 385"/>
                    <a:gd name="T11" fmla="*/ 217 h 235"/>
                    <a:gd name="T12" fmla="*/ 258 w 385"/>
                    <a:gd name="T13" fmla="*/ 206 h 235"/>
                    <a:gd name="T14" fmla="*/ 306 w 385"/>
                    <a:gd name="T15" fmla="*/ 127 h 235"/>
                    <a:gd name="T16" fmla="*/ 301 w 385"/>
                    <a:gd name="T17" fmla="*/ 88 h 235"/>
                    <a:gd name="T18" fmla="*/ 321 w 385"/>
                    <a:gd name="T19" fmla="*/ 129 h 235"/>
                    <a:gd name="T20" fmla="*/ 301 w 385"/>
                    <a:gd name="T21" fmla="*/ 167 h 235"/>
                    <a:gd name="T22" fmla="*/ 283 w 385"/>
                    <a:gd name="T23" fmla="*/ 196 h 235"/>
                    <a:gd name="T24" fmla="*/ 328 w 385"/>
                    <a:gd name="T25" fmla="*/ 162 h 235"/>
                    <a:gd name="T26" fmla="*/ 341 w 385"/>
                    <a:gd name="T27" fmla="*/ 134 h 235"/>
                    <a:gd name="T28" fmla="*/ 343 w 385"/>
                    <a:gd name="T29" fmla="*/ 96 h 235"/>
                    <a:gd name="T30" fmla="*/ 350 w 385"/>
                    <a:gd name="T31" fmla="*/ 129 h 235"/>
                    <a:gd name="T32" fmla="*/ 345 w 385"/>
                    <a:gd name="T33" fmla="*/ 165 h 235"/>
                    <a:gd name="T34" fmla="*/ 336 w 385"/>
                    <a:gd name="T35" fmla="*/ 193 h 235"/>
                    <a:gd name="T36" fmla="*/ 369 w 385"/>
                    <a:gd name="T37" fmla="*/ 170 h 235"/>
                    <a:gd name="T38" fmla="*/ 384 w 385"/>
                    <a:gd name="T39" fmla="*/ 114 h 235"/>
                    <a:gd name="T40" fmla="*/ 362 w 385"/>
                    <a:gd name="T41" fmla="*/ 69 h 235"/>
                    <a:gd name="T42" fmla="*/ 321 w 385"/>
                    <a:gd name="T43" fmla="*/ 43 h 235"/>
                    <a:gd name="T44" fmla="*/ 263 w 385"/>
                    <a:gd name="T45" fmla="*/ 14 h 235"/>
                    <a:gd name="T46" fmla="*/ 215 w 385"/>
                    <a:gd name="T47" fmla="*/ 0 h 235"/>
                    <a:gd name="T48" fmla="*/ 171 w 385"/>
                    <a:gd name="T49" fmla="*/ 0 h 235"/>
                    <a:gd name="T50" fmla="*/ 108 w 385"/>
                    <a:gd name="T51" fmla="*/ 2 h 235"/>
                    <a:gd name="T52" fmla="*/ 36 w 385"/>
                    <a:gd name="T53" fmla="*/ 21 h 235"/>
                    <a:gd name="T54" fmla="*/ 92 w 385"/>
                    <a:gd name="T55" fmla="*/ 17 h 235"/>
                    <a:gd name="T56" fmla="*/ 128 w 385"/>
                    <a:gd name="T57" fmla="*/ 14 h 235"/>
                    <a:gd name="T58" fmla="*/ 161 w 385"/>
                    <a:gd name="T59" fmla="*/ 19 h 235"/>
                    <a:gd name="T60" fmla="*/ 111 w 385"/>
                    <a:gd name="T61" fmla="*/ 23 h 235"/>
                    <a:gd name="T62" fmla="*/ 60 w 385"/>
                    <a:gd name="T63" fmla="*/ 23 h 235"/>
                    <a:gd name="T64" fmla="*/ 27 w 385"/>
                    <a:gd name="T65" fmla="*/ 36 h 235"/>
                    <a:gd name="T66" fmla="*/ 0 w 385"/>
                    <a:gd name="T67" fmla="*/ 62 h 23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85" h="235">
                      <a:moveTo>
                        <a:pt x="0" y="62"/>
                      </a:moveTo>
                      <a:lnTo>
                        <a:pt x="38" y="79"/>
                      </a:lnTo>
                      <a:lnTo>
                        <a:pt x="70" y="134"/>
                      </a:lnTo>
                      <a:lnTo>
                        <a:pt x="75" y="206"/>
                      </a:lnTo>
                      <a:lnTo>
                        <a:pt x="72" y="234"/>
                      </a:lnTo>
                      <a:lnTo>
                        <a:pt x="188" y="217"/>
                      </a:lnTo>
                      <a:lnTo>
                        <a:pt x="258" y="206"/>
                      </a:lnTo>
                      <a:lnTo>
                        <a:pt x="306" y="127"/>
                      </a:lnTo>
                      <a:lnTo>
                        <a:pt x="301" y="88"/>
                      </a:lnTo>
                      <a:lnTo>
                        <a:pt x="321" y="129"/>
                      </a:lnTo>
                      <a:lnTo>
                        <a:pt x="301" y="167"/>
                      </a:lnTo>
                      <a:lnTo>
                        <a:pt x="283" y="196"/>
                      </a:lnTo>
                      <a:lnTo>
                        <a:pt x="328" y="162"/>
                      </a:lnTo>
                      <a:lnTo>
                        <a:pt x="341" y="134"/>
                      </a:lnTo>
                      <a:lnTo>
                        <a:pt x="343" y="96"/>
                      </a:lnTo>
                      <a:lnTo>
                        <a:pt x="350" y="129"/>
                      </a:lnTo>
                      <a:lnTo>
                        <a:pt x="345" y="165"/>
                      </a:lnTo>
                      <a:lnTo>
                        <a:pt x="336" y="193"/>
                      </a:lnTo>
                      <a:lnTo>
                        <a:pt x="369" y="170"/>
                      </a:lnTo>
                      <a:lnTo>
                        <a:pt x="384" y="114"/>
                      </a:lnTo>
                      <a:lnTo>
                        <a:pt x="362" y="69"/>
                      </a:lnTo>
                      <a:lnTo>
                        <a:pt x="321" y="43"/>
                      </a:lnTo>
                      <a:lnTo>
                        <a:pt x="263" y="14"/>
                      </a:lnTo>
                      <a:lnTo>
                        <a:pt x="215" y="0"/>
                      </a:lnTo>
                      <a:lnTo>
                        <a:pt x="171" y="0"/>
                      </a:lnTo>
                      <a:lnTo>
                        <a:pt x="108" y="2"/>
                      </a:lnTo>
                      <a:lnTo>
                        <a:pt x="36" y="21"/>
                      </a:lnTo>
                      <a:lnTo>
                        <a:pt x="92" y="17"/>
                      </a:lnTo>
                      <a:lnTo>
                        <a:pt x="128" y="14"/>
                      </a:lnTo>
                      <a:lnTo>
                        <a:pt x="161" y="19"/>
                      </a:lnTo>
                      <a:lnTo>
                        <a:pt x="111" y="23"/>
                      </a:lnTo>
                      <a:lnTo>
                        <a:pt x="60" y="23"/>
                      </a:lnTo>
                      <a:lnTo>
                        <a:pt x="27" y="36"/>
                      </a:lnTo>
                      <a:lnTo>
                        <a:pt x="0" y="62"/>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68" name="Freeform 1047"/>
                <p:cNvSpPr>
                  <a:spLocks/>
                </p:cNvSpPr>
                <p:nvPr/>
              </p:nvSpPr>
              <p:spPr bwMode="auto">
                <a:xfrm>
                  <a:off x="4145" y="2068"/>
                  <a:ext cx="174" cy="57"/>
                </a:xfrm>
                <a:custGeom>
                  <a:avLst/>
                  <a:gdLst>
                    <a:gd name="T0" fmla="*/ 173 w 174"/>
                    <a:gd name="T1" fmla="*/ 0 h 57"/>
                    <a:gd name="T2" fmla="*/ 128 w 174"/>
                    <a:gd name="T3" fmla="*/ 16 h 57"/>
                    <a:gd name="T4" fmla="*/ 85 w 174"/>
                    <a:gd name="T5" fmla="*/ 32 h 57"/>
                    <a:gd name="T6" fmla="*/ 40 w 174"/>
                    <a:gd name="T7" fmla="*/ 47 h 57"/>
                    <a:gd name="T8" fmla="*/ 0 w 174"/>
                    <a:gd name="T9" fmla="*/ 56 h 57"/>
                    <a:gd name="T10" fmla="*/ 33 w 174"/>
                    <a:gd name="T11" fmla="*/ 29 h 57"/>
                    <a:gd name="T12" fmla="*/ 71 w 174"/>
                    <a:gd name="T13" fmla="*/ 9 h 57"/>
                    <a:gd name="T14" fmla="*/ 87 w 174"/>
                    <a:gd name="T15" fmla="*/ 14 h 57"/>
                    <a:gd name="T16" fmla="*/ 173 w 174"/>
                    <a:gd name="T17" fmla="*/ 0 h 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57">
                      <a:moveTo>
                        <a:pt x="173" y="0"/>
                      </a:moveTo>
                      <a:lnTo>
                        <a:pt x="128" y="16"/>
                      </a:lnTo>
                      <a:lnTo>
                        <a:pt x="85" y="32"/>
                      </a:lnTo>
                      <a:lnTo>
                        <a:pt x="40" y="47"/>
                      </a:lnTo>
                      <a:lnTo>
                        <a:pt x="0" y="56"/>
                      </a:lnTo>
                      <a:lnTo>
                        <a:pt x="33" y="29"/>
                      </a:lnTo>
                      <a:lnTo>
                        <a:pt x="71" y="9"/>
                      </a:lnTo>
                      <a:lnTo>
                        <a:pt x="87" y="14"/>
                      </a:lnTo>
                      <a:lnTo>
                        <a:pt x="173" y="0"/>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69" name="Freeform 1048"/>
                <p:cNvSpPr>
                  <a:spLocks/>
                </p:cNvSpPr>
                <p:nvPr/>
              </p:nvSpPr>
              <p:spPr bwMode="auto">
                <a:xfrm>
                  <a:off x="4110" y="2078"/>
                  <a:ext cx="84" cy="42"/>
                </a:xfrm>
                <a:custGeom>
                  <a:avLst/>
                  <a:gdLst>
                    <a:gd name="T0" fmla="*/ 83 w 84"/>
                    <a:gd name="T1" fmla="*/ 0 h 42"/>
                    <a:gd name="T2" fmla="*/ 46 w 84"/>
                    <a:gd name="T3" fmla="*/ 17 h 42"/>
                    <a:gd name="T4" fmla="*/ 25 w 84"/>
                    <a:gd name="T5" fmla="*/ 41 h 42"/>
                    <a:gd name="T6" fmla="*/ 0 w 84"/>
                    <a:gd name="T7" fmla="*/ 32 h 42"/>
                    <a:gd name="T8" fmla="*/ 35 w 84"/>
                    <a:gd name="T9" fmla="*/ 9 h 42"/>
                    <a:gd name="T10" fmla="*/ 50 w 84"/>
                    <a:gd name="T11" fmla="*/ 0 h 42"/>
                    <a:gd name="T12" fmla="*/ 83 w 84"/>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 h="42">
                      <a:moveTo>
                        <a:pt x="83" y="0"/>
                      </a:moveTo>
                      <a:lnTo>
                        <a:pt x="46" y="17"/>
                      </a:lnTo>
                      <a:lnTo>
                        <a:pt x="25" y="41"/>
                      </a:lnTo>
                      <a:lnTo>
                        <a:pt x="0" y="32"/>
                      </a:lnTo>
                      <a:lnTo>
                        <a:pt x="35" y="9"/>
                      </a:lnTo>
                      <a:lnTo>
                        <a:pt x="50" y="0"/>
                      </a:lnTo>
                      <a:lnTo>
                        <a:pt x="83" y="0"/>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70" name="Freeform 1049"/>
                <p:cNvSpPr>
                  <a:spLocks/>
                </p:cNvSpPr>
                <p:nvPr/>
              </p:nvSpPr>
              <p:spPr bwMode="auto">
                <a:xfrm>
                  <a:off x="3990" y="2032"/>
                  <a:ext cx="142" cy="107"/>
                </a:xfrm>
                <a:custGeom>
                  <a:avLst/>
                  <a:gdLst>
                    <a:gd name="T0" fmla="*/ 141 w 142"/>
                    <a:gd name="T1" fmla="*/ 34 h 107"/>
                    <a:gd name="T2" fmla="*/ 113 w 142"/>
                    <a:gd name="T3" fmla="*/ 64 h 107"/>
                    <a:gd name="T4" fmla="*/ 97 w 142"/>
                    <a:gd name="T5" fmla="*/ 79 h 107"/>
                    <a:gd name="T6" fmla="*/ 81 w 142"/>
                    <a:gd name="T7" fmla="*/ 83 h 107"/>
                    <a:gd name="T8" fmla="*/ 63 w 142"/>
                    <a:gd name="T9" fmla="*/ 79 h 107"/>
                    <a:gd name="T10" fmla="*/ 45 w 142"/>
                    <a:gd name="T11" fmla="*/ 79 h 107"/>
                    <a:gd name="T12" fmla="*/ 26 w 142"/>
                    <a:gd name="T13" fmla="*/ 88 h 107"/>
                    <a:gd name="T14" fmla="*/ 5 w 142"/>
                    <a:gd name="T15" fmla="*/ 106 h 107"/>
                    <a:gd name="T16" fmla="*/ 8 w 142"/>
                    <a:gd name="T17" fmla="*/ 55 h 107"/>
                    <a:gd name="T18" fmla="*/ 0 w 142"/>
                    <a:gd name="T19" fmla="*/ 13 h 107"/>
                    <a:gd name="T20" fmla="*/ 0 w 142"/>
                    <a:gd name="T21" fmla="*/ 0 h 107"/>
                    <a:gd name="T22" fmla="*/ 37 w 142"/>
                    <a:gd name="T23" fmla="*/ 2 h 107"/>
                    <a:gd name="T24" fmla="*/ 68 w 142"/>
                    <a:gd name="T25" fmla="*/ 5 h 107"/>
                    <a:gd name="T26" fmla="*/ 102 w 142"/>
                    <a:gd name="T27" fmla="*/ 11 h 107"/>
                    <a:gd name="T28" fmla="*/ 141 w 142"/>
                    <a:gd name="T29" fmla="*/ 34 h 10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42" h="107">
                      <a:moveTo>
                        <a:pt x="141" y="34"/>
                      </a:moveTo>
                      <a:lnTo>
                        <a:pt x="113" y="64"/>
                      </a:lnTo>
                      <a:lnTo>
                        <a:pt x="97" y="79"/>
                      </a:lnTo>
                      <a:lnTo>
                        <a:pt x="81" y="83"/>
                      </a:lnTo>
                      <a:lnTo>
                        <a:pt x="63" y="79"/>
                      </a:lnTo>
                      <a:lnTo>
                        <a:pt x="45" y="79"/>
                      </a:lnTo>
                      <a:lnTo>
                        <a:pt x="26" y="88"/>
                      </a:lnTo>
                      <a:lnTo>
                        <a:pt x="5" y="106"/>
                      </a:lnTo>
                      <a:lnTo>
                        <a:pt x="8" y="55"/>
                      </a:lnTo>
                      <a:lnTo>
                        <a:pt x="0" y="13"/>
                      </a:lnTo>
                      <a:lnTo>
                        <a:pt x="0" y="0"/>
                      </a:lnTo>
                      <a:lnTo>
                        <a:pt x="37" y="2"/>
                      </a:lnTo>
                      <a:lnTo>
                        <a:pt x="68" y="5"/>
                      </a:lnTo>
                      <a:lnTo>
                        <a:pt x="102" y="11"/>
                      </a:lnTo>
                      <a:lnTo>
                        <a:pt x="141" y="34"/>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71" name="Freeform 1050"/>
                <p:cNvSpPr>
                  <a:spLocks/>
                </p:cNvSpPr>
                <p:nvPr/>
              </p:nvSpPr>
              <p:spPr bwMode="auto">
                <a:xfrm>
                  <a:off x="4059" y="2201"/>
                  <a:ext cx="669" cy="465"/>
                </a:xfrm>
                <a:custGeom>
                  <a:avLst/>
                  <a:gdLst>
                    <a:gd name="T0" fmla="*/ 228 w 669"/>
                    <a:gd name="T1" fmla="*/ 55 h 465"/>
                    <a:gd name="T2" fmla="*/ 196 w 669"/>
                    <a:gd name="T3" fmla="*/ 58 h 465"/>
                    <a:gd name="T4" fmla="*/ 172 w 669"/>
                    <a:gd name="T5" fmla="*/ 75 h 465"/>
                    <a:gd name="T6" fmla="*/ 136 w 669"/>
                    <a:gd name="T7" fmla="*/ 89 h 465"/>
                    <a:gd name="T8" fmla="*/ 139 w 669"/>
                    <a:gd name="T9" fmla="*/ 120 h 465"/>
                    <a:gd name="T10" fmla="*/ 139 w 669"/>
                    <a:gd name="T11" fmla="*/ 152 h 465"/>
                    <a:gd name="T12" fmla="*/ 131 w 669"/>
                    <a:gd name="T13" fmla="*/ 179 h 465"/>
                    <a:gd name="T14" fmla="*/ 107 w 669"/>
                    <a:gd name="T15" fmla="*/ 186 h 465"/>
                    <a:gd name="T16" fmla="*/ 102 w 669"/>
                    <a:gd name="T17" fmla="*/ 212 h 465"/>
                    <a:gd name="T18" fmla="*/ 77 w 669"/>
                    <a:gd name="T19" fmla="*/ 239 h 465"/>
                    <a:gd name="T20" fmla="*/ 24 w 669"/>
                    <a:gd name="T21" fmla="*/ 350 h 465"/>
                    <a:gd name="T22" fmla="*/ 0 w 669"/>
                    <a:gd name="T23" fmla="*/ 464 h 465"/>
                    <a:gd name="T24" fmla="*/ 39 w 669"/>
                    <a:gd name="T25" fmla="*/ 377 h 465"/>
                    <a:gd name="T26" fmla="*/ 65 w 669"/>
                    <a:gd name="T27" fmla="*/ 302 h 465"/>
                    <a:gd name="T28" fmla="*/ 99 w 669"/>
                    <a:gd name="T29" fmla="*/ 242 h 465"/>
                    <a:gd name="T30" fmla="*/ 119 w 669"/>
                    <a:gd name="T31" fmla="*/ 212 h 465"/>
                    <a:gd name="T32" fmla="*/ 184 w 669"/>
                    <a:gd name="T33" fmla="*/ 177 h 465"/>
                    <a:gd name="T34" fmla="*/ 248 w 669"/>
                    <a:gd name="T35" fmla="*/ 137 h 465"/>
                    <a:gd name="T36" fmla="*/ 286 w 669"/>
                    <a:gd name="T37" fmla="*/ 116 h 465"/>
                    <a:gd name="T38" fmla="*/ 355 w 669"/>
                    <a:gd name="T39" fmla="*/ 104 h 465"/>
                    <a:gd name="T40" fmla="*/ 466 w 669"/>
                    <a:gd name="T41" fmla="*/ 94 h 465"/>
                    <a:gd name="T42" fmla="*/ 529 w 669"/>
                    <a:gd name="T43" fmla="*/ 82 h 465"/>
                    <a:gd name="T44" fmla="*/ 598 w 669"/>
                    <a:gd name="T45" fmla="*/ 55 h 465"/>
                    <a:gd name="T46" fmla="*/ 661 w 669"/>
                    <a:gd name="T47" fmla="*/ 32 h 465"/>
                    <a:gd name="T48" fmla="*/ 668 w 669"/>
                    <a:gd name="T49" fmla="*/ 0 h 465"/>
                    <a:gd name="T50" fmla="*/ 636 w 669"/>
                    <a:gd name="T51" fmla="*/ 19 h 465"/>
                    <a:gd name="T52" fmla="*/ 576 w 669"/>
                    <a:gd name="T53" fmla="*/ 60 h 465"/>
                    <a:gd name="T54" fmla="*/ 608 w 669"/>
                    <a:gd name="T55" fmla="*/ 17 h 465"/>
                    <a:gd name="T56" fmla="*/ 556 w 669"/>
                    <a:gd name="T57" fmla="*/ 58 h 465"/>
                    <a:gd name="T58" fmla="*/ 517 w 669"/>
                    <a:gd name="T59" fmla="*/ 62 h 465"/>
                    <a:gd name="T60" fmla="*/ 559 w 669"/>
                    <a:gd name="T61" fmla="*/ 27 h 465"/>
                    <a:gd name="T62" fmla="*/ 454 w 669"/>
                    <a:gd name="T63" fmla="*/ 48 h 465"/>
                    <a:gd name="T64" fmla="*/ 365 w 669"/>
                    <a:gd name="T65" fmla="*/ 55 h 465"/>
                    <a:gd name="T66" fmla="*/ 228 w 669"/>
                    <a:gd name="T67" fmla="*/ 55 h 46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69" h="465">
                      <a:moveTo>
                        <a:pt x="228" y="55"/>
                      </a:moveTo>
                      <a:lnTo>
                        <a:pt x="196" y="58"/>
                      </a:lnTo>
                      <a:lnTo>
                        <a:pt x="172" y="75"/>
                      </a:lnTo>
                      <a:lnTo>
                        <a:pt x="136" y="89"/>
                      </a:lnTo>
                      <a:lnTo>
                        <a:pt x="139" y="120"/>
                      </a:lnTo>
                      <a:lnTo>
                        <a:pt x="139" y="152"/>
                      </a:lnTo>
                      <a:lnTo>
                        <a:pt x="131" y="179"/>
                      </a:lnTo>
                      <a:lnTo>
                        <a:pt x="107" y="186"/>
                      </a:lnTo>
                      <a:lnTo>
                        <a:pt x="102" y="212"/>
                      </a:lnTo>
                      <a:lnTo>
                        <a:pt x="77" y="239"/>
                      </a:lnTo>
                      <a:lnTo>
                        <a:pt x="24" y="350"/>
                      </a:lnTo>
                      <a:lnTo>
                        <a:pt x="0" y="464"/>
                      </a:lnTo>
                      <a:lnTo>
                        <a:pt x="39" y="377"/>
                      </a:lnTo>
                      <a:lnTo>
                        <a:pt x="65" y="302"/>
                      </a:lnTo>
                      <a:lnTo>
                        <a:pt x="99" y="242"/>
                      </a:lnTo>
                      <a:lnTo>
                        <a:pt x="119" y="212"/>
                      </a:lnTo>
                      <a:lnTo>
                        <a:pt x="184" y="177"/>
                      </a:lnTo>
                      <a:lnTo>
                        <a:pt x="248" y="137"/>
                      </a:lnTo>
                      <a:lnTo>
                        <a:pt x="286" y="116"/>
                      </a:lnTo>
                      <a:lnTo>
                        <a:pt x="355" y="104"/>
                      </a:lnTo>
                      <a:lnTo>
                        <a:pt x="466" y="94"/>
                      </a:lnTo>
                      <a:lnTo>
                        <a:pt x="529" y="82"/>
                      </a:lnTo>
                      <a:lnTo>
                        <a:pt x="598" y="55"/>
                      </a:lnTo>
                      <a:lnTo>
                        <a:pt x="661" y="32"/>
                      </a:lnTo>
                      <a:lnTo>
                        <a:pt x="668" y="0"/>
                      </a:lnTo>
                      <a:lnTo>
                        <a:pt x="636" y="19"/>
                      </a:lnTo>
                      <a:lnTo>
                        <a:pt x="576" y="60"/>
                      </a:lnTo>
                      <a:lnTo>
                        <a:pt x="608" y="17"/>
                      </a:lnTo>
                      <a:lnTo>
                        <a:pt x="556" y="58"/>
                      </a:lnTo>
                      <a:lnTo>
                        <a:pt x="517" y="62"/>
                      </a:lnTo>
                      <a:lnTo>
                        <a:pt x="559" y="27"/>
                      </a:lnTo>
                      <a:lnTo>
                        <a:pt x="454" y="48"/>
                      </a:lnTo>
                      <a:lnTo>
                        <a:pt x="365" y="55"/>
                      </a:lnTo>
                      <a:lnTo>
                        <a:pt x="228" y="55"/>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72" name="Freeform 1051"/>
                <p:cNvSpPr>
                  <a:spLocks/>
                </p:cNvSpPr>
                <p:nvPr/>
              </p:nvSpPr>
              <p:spPr bwMode="auto">
                <a:xfrm>
                  <a:off x="3710" y="1929"/>
                  <a:ext cx="160" cy="196"/>
                </a:xfrm>
                <a:custGeom>
                  <a:avLst/>
                  <a:gdLst>
                    <a:gd name="T0" fmla="*/ 34 w 160"/>
                    <a:gd name="T1" fmla="*/ 82 h 196"/>
                    <a:gd name="T2" fmla="*/ 0 w 160"/>
                    <a:gd name="T3" fmla="*/ 98 h 196"/>
                    <a:gd name="T4" fmla="*/ 26 w 160"/>
                    <a:gd name="T5" fmla="*/ 104 h 196"/>
                    <a:gd name="T6" fmla="*/ 39 w 160"/>
                    <a:gd name="T7" fmla="*/ 126 h 196"/>
                    <a:gd name="T8" fmla="*/ 39 w 160"/>
                    <a:gd name="T9" fmla="*/ 171 h 196"/>
                    <a:gd name="T10" fmla="*/ 24 w 160"/>
                    <a:gd name="T11" fmla="*/ 195 h 196"/>
                    <a:gd name="T12" fmla="*/ 79 w 160"/>
                    <a:gd name="T13" fmla="*/ 156 h 196"/>
                    <a:gd name="T14" fmla="*/ 121 w 160"/>
                    <a:gd name="T15" fmla="*/ 105 h 196"/>
                    <a:gd name="T16" fmla="*/ 159 w 160"/>
                    <a:gd name="T17" fmla="*/ 61 h 196"/>
                    <a:gd name="T18" fmla="*/ 136 w 160"/>
                    <a:gd name="T19" fmla="*/ 0 h 196"/>
                    <a:gd name="T20" fmla="*/ 119 w 160"/>
                    <a:gd name="T21" fmla="*/ 36 h 196"/>
                    <a:gd name="T22" fmla="*/ 86 w 160"/>
                    <a:gd name="T23" fmla="*/ 59 h 196"/>
                    <a:gd name="T24" fmla="*/ 34 w 160"/>
                    <a:gd name="T25" fmla="*/ 82 h 1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0" h="196">
                      <a:moveTo>
                        <a:pt x="34" y="82"/>
                      </a:moveTo>
                      <a:lnTo>
                        <a:pt x="0" y="98"/>
                      </a:lnTo>
                      <a:lnTo>
                        <a:pt x="26" y="104"/>
                      </a:lnTo>
                      <a:lnTo>
                        <a:pt x="39" y="126"/>
                      </a:lnTo>
                      <a:lnTo>
                        <a:pt x="39" y="171"/>
                      </a:lnTo>
                      <a:lnTo>
                        <a:pt x="24" y="195"/>
                      </a:lnTo>
                      <a:lnTo>
                        <a:pt x="79" y="156"/>
                      </a:lnTo>
                      <a:lnTo>
                        <a:pt x="121" y="105"/>
                      </a:lnTo>
                      <a:lnTo>
                        <a:pt x="159" y="61"/>
                      </a:lnTo>
                      <a:lnTo>
                        <a:pt x="136" y="0"/>
                      </a:lnTo>
                      <a:lnTo>
                        <a:pt x="119" y="36"/>
                      </a:lnTo>
                      <a:lnTo>
                        <a:pt x="86" y="59"/>
                      </a:lnTo>
                      <a:lnTo>
                        <a:pt x="34" y="82"/>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73" name="Freeform 1052"/>
                <p:cNvSpPr>
                  <a:spLocks/>
                </p:cNvSpPr>
                <p:nvPr/>
              </p:nvSpPr>
              <p:spPr bwMode="auto">
                <a:xfrm>
                  <a:off x="3542" y="1961"/>
                  <a:ext cx="121" cy="161"/>
                </a:xfrm>
                <a:custGeom>
                  <a:avLst/>
                  <a:gdLst>
                    <a:gd name="T0" fmla="*/ 28 w 121"/>
                    <a:gd name="T1" fmla="*/ 0 h 161"/>
                    <a:gd name="T2" fmla="*/ 42 w 121"/>
                    <a:gd name="T3" fmla="*/ 28 h 161"/>
                    <a:gd name="T4" fmla="*/ 70 w 121"/>
                    <a:gd name="T5" fmla="*/ 42 h 161"/>
                    <a:gd name="T6" fmla="*/ 84 w 121"/>
                    <a:gd name="T7" fmla="*/ 54 h 161"/>
                    <a:gd name="T8" fmla="*/ 120 w 121"/>
                    <a:gd name="T9" fmla="*/ 68 h 161"/>
                    <a:gd name="T10" fmla="*/ 98 w 121"/>
                    <a:gd name="T11" fmla="*/ 83 h 161"/>
                    <a:gd name="T12" fmla="*/ 89 w 121"/>
                    <a:gd name="T13" fmla="*/ 106 h 161"/>
                    <a:gd name="T14" fmla="*/ 98 w 121"/>
                    <a:gd name="T15" fmla="*/ 160 h 161"/>
                    <a:gd name="T16" fmla="*/ 81 w 121"/>
                    <a:gd name="T17" fmla="*/ 155 h 161"/>
                    <a:gd name="T18" fmla="*/ 42 w 121"/>
                    <a:gd name="T19" fmla="*/ 127 h 161"/>
                    <a:gd name="T20" fmla="*/ 13 w 121"/>
                    <a:gd name="T21" fmla="*/ 96 h 161"/>
                    <a:gd name="T22" fmla="*/ 0 w 121"/>
                    <a:gd name="T23" fmla="*/ 59 h 161"/>
                    <a:gd name="T24" fmla="*/ 28 w 121"/>
                    <a:gd name="T25" fmla="*/ 0 h 1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1" h="161">
                      <a:moveTo>
                        <a:pt x="28" y="0"/>
                      </a:moveTo>
                      <a:lnTo>
                        <a:pt x="42" y="28"/>
                      </a:lnTo>
                      <a:lnTo>
                        <a:pt x="70" y="42"/>
                      </a:lnTo>
                      <a:lnTo>
                        <a:pt x="84" y="54"/>
                      </a:lnTo>
                      <a:lnTo>
                        <a:pt x="120" y="68"/>
                      </a:lnTo>
                      <a:lnTo>
                        <a:pt x="98" y="83"/>
                      </a:lnTo>
                      <a:lnTo>
                        <a:pt x="89" y="106"/>
                      </a:lnTo>
                      <a:lnTo>
                        <a:pt x="98" y="160"/>
                      </a:lnTo>
                      <a:lnTo>
                        <a:pt x="81" y="155"/>
                      </a:lnTo>
                      <a:lnTo>
                        <a:pt x="42" y="127"/>
                      </a:lnTo>
                      <a:lnTo>
                        <a:pt x="13" y="96"/>
                      </a:lnTo>
                      <a:lnTo>
                        <a:pt x="0" y="59"/>
                      </a:lnTo>
                      <a:lnTo>
                        <a:pt x="28" y="0"/>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74" name="Freeform 1053"/>
                <p:cNvSpPr>
                  <a:spLocks/>
                </p:cNvSpPr>
                <p:nvPr/>
              </p:nvSpPr>
              <p:spPr bwMode="auto">
                <a:xfrm>
                  <a:off x="3725" y="2002"/>
                  <a:ext cx="174" cy="990"/>
                </a:xfrm>
                <a:custGeom>
                  <a:avLst/>
                  <a:gdLst>
                    <a:gd name="T0" fmla="*/ 150 w 174"/>
                    <a:gd name="T1" fmla="*/ 0 h 990"/>
                    <a:gd name="T2" fmla="*/ 122 w 174"/>
                    <a:gd name="T3" fmla="*/ 39 h 990"/>
                    <a:gd name="T4" fmla="*/ 81 w 174"/>
                    <a:gd name="T5" fmla="*/ 83 h 990"/>
                    <a:gd name="T6" fmla="*/ 48 w 174"/>
                    <a:gd name="T7" fmla="*/ 114 h 990"/>
                    <a:gd name="T8" fmla="*/ 13 w 174"/>
                    <a:gd name="T9" fmla="*/ 136 h 990"/>
                    <a:gd name="T10" fmla="*/ 0 w 174"/>
                    <a:gd name="T11" fmla="*/ 146 h 990"/>
                    <a:gd name="T12" fmla="*/ 19 w 174"/>
                    <a:gd name="T13" fmla="*/ 292 h 990"/>
                    <a:gd name="T14" fmla="*/ 36 w 174"/>
                    <a:gd name="T15" fmla="*/ 478 h 990"/>
                    <a:gd name="T16" fmla="*/ 45 w 174"/>
                    <a:gd name="T17" fmla="*/ 629 h 990"/>
                    <a:gd name="T18" fmla="*/ 48 w 174"/>
                    <a:gd name="T19" fmla="*/ 750 h 990"/>
                    <a:gd name="T20" fmla="*/ 41 w 174"/>
                    <a:gd name="T21" fmla="*/ 913 h 990"/>
                    <a:gd name="T22" fmla="*/ 22 w 174"/>
                    <a:gd name="T23" fmla="*/ 987 h 990"/>
                    <a:gd name="T24" fmla="*/ 78 w 174"/>
                    <a:gd name="T25" fmla="*/ 989 h 990"/>
                    <a:gd name="T26" fmla="*/ 135 w 174"/>
                    <a:gd name="T27" fmla="*/ 982 h 990"/>
                    <a:gd name="T28" fmla="*/ 152 w 174"/>
                    <a:gd name="T29" fmla="*/ 875 h 990"/>
                    <a:gd name="T30" fmla="*/ 164 w 174"/>
                    <a:gd name="T31" fmla="*/ 765 h 990"/>
                    <a:gd name="T32" fmla="*/ 173 w 174"/>
                    <a:gd name="T33" fmla="*/ 646 h 990"/>
                    <a:gd name="T34" fmla="*/ 171 w 174"/>
                    <a:gd name="T35" fmla="*/ 458 h 990"/>
                    <a:gd name="T36" fmla="*/ 173 w 174"/>
                    <a:gd name="T37" fmla="*/ 280 h 990"/>
                    <a:gd name="T38" fmla="*/ 173 w 174"/>
                    <a:gd name="T39" fmla="*/ 163 h 990"/>
                    <a:gd name="T40" fmla="*/ 169 w 174"/>
                    <a:gd name="T41" fmla="*/ 10 h 990"/>
                    <a:gd name="T42" fmla="*/ 150 w 174"/>
                    <a:gd name="T43" fmla="*/ 0 h 99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4" h="990">
                      <a:moveTo>
                        <a:pt x="150" y="0"/>
                      </a:moveTo>
                      <a:lnTo>
                        <a:pt x="122" y="39"/>
                      </a:lnTo>
                      <a:lnTo>
                        <a:pt x="81" y="83"/>
                      </a:lnTo>
                      <a:lnTo>
                        <a:pt x="48" y="114"/>
                      </a:lnTo>
                      <a:lnTo>
                        <a:pt x="13" y="136"/>
                      </a:lnTo>
                      <a:lnTo>
                        <a:pt x="0" y="146"/>
                      </a:lnTo>
                      <a:lnTo>
                        <a:pt x="19" y="292"/>
                      </a:lnTo>
                      <a:lnTo>
                        <a:pt x="36" y="478"/>
                      </a:lnTo>
                      <a:lnTo>
                        <a:pt x="45" y="629"/>
                      </a:lnTo>
                      <a:lnTo>
                        <a:pt x="48" y="750"/>
                      </a:lnTo>
                      <a:lnTo>
                        <a:pt x="41" y="913"/>
                      </a:lnTo>
                      <a:lnTo>
                        <a:pt x="22" y="987"/>
                      </a:lnTo>
                      <a:lnTo>
                        <a:pt x="78" y="989"/>
                      </a:lnTo>
                      <a:lnTo>
                        <a:pt x="135" y="982"/>
                      </a:lnTo>
                      <a:lnTo>
                        <a:pt x="152" y="875"/>
                      </a:lnTo>
                      <a:lnTo>
                        <a:pt x="164" y="765"/>
                      </a:lnTo>
                      <a:lnTo>
                        <a:pt x="173" y="646"/>
                      </a:lnTo>
                      <a:lnTo>
                        <a:pt x="171" y="458"/>
                      </a:lnTo>
                      <a:lnTo>
                        <a:pt x="173" y="280"/>
                      </a:lnTo>
                      <a:lnTo>
                        <a:pt x="173" y="163"/>
                      </a:lnTo>
                      <a:lnTo>
                        <a:pt x="169" y="10"/>
                      </a:lnTo>
                      <a:lnTo>
                        <a:pt x="150" y="0"/>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75" name="Freeform 1054"/>
                <p:cNvSpPr>
                  <a:spLocks/>
                </p:cNvSpPr>
                <p:nvPr/>
              </p:nvSpPr>
              <p:spPr bwMode="auto">
                <a:xfrm>
                  <a:off x="3976" y="2407"/>
                  <a:ext cx="139" cy="438"/>
                </a:xfrm>
                <a:custGeom>
                  <a:avLst/>
                  <a:gdLst>
                    <a:gd name="T0" fmla="*/ 23 w 139"/>
                    <a:gd name="T1" fmla="*/ 0 h 438"/>
                    <a:gd name="T2" fmla="*/ 47 w 139"/>
                    <a:gd name="T3" fmla="*/ 17 h 438"/>
                    <a:gd name="T4" fmla="*/ 70 w 139"/>
                    <a:gd name="T5" fmla="*/ 19 h 438"/>
                    <a:gd name="T6" fmla="*/ 98 w 139"/>
                    <a:gd name="T7" fmla="*/ 36 h 438"/>
                    <a:gd name="T8" fmla="*/ 115 w 139"/>
                    <a:gd name="T9" fmla="*/ 36 h 438"/>
                    <a:gd name="T10" fmla="*/ 138 w 139"/>
                    <a:gd name="T11" fmla="*/ 27 h 438"/>
                    <a:gd name="T12" fmla="*/ 105 w 139"/>
                    <a:gd name="T13" fmla="*/ 92 h 438"/>
                    <a:gd name="T14" fmla="*/ 77 w 139"/>
                    <a:gd name="T15" fmla="*/ 164 h 438"/>
                    <a:gd name="T16" fmla="*/ 51 w 139"/>
                    <a:gd name="T17" fmla="*/ 252 h 438"/>
                    <a:gd name="T18" fmla="*/ 35 w 139"/>
                    <a:gd name="T19" fmla="*/ 322 h 438"/>
                    <a:gd name="T20" fmla="*/ 16 w 139"/>
                    <a:gd name="T21" fmla="*/ 389 h 438"/>
                    <a:gd name="T22" fmla="*/ 0 w 139"/>
                    <a:gd name="T23" fmla="*/ 437 h 438"/>
                    <a:gd name="T24" fmla="*/ 16 w 139"/>
                    <a:gd name="T25" fmla="*/ 328 h 438"/>
                    <a:gd name="T26" fmla="*/ 21 w 139"/>
                    <a:gd name="T27" fmla="*/ 239 h 438"/>
                    <a:gd name="T28" fmla="*/ 30 w 139"/>
                    <a:gd name="T29" fmla="*/ 135 h 438"/>
                    <a:gd name="T30" fmla="*/ 23 w 139"/>
                    <a:gd name="T31" fmla="*/ 0 h 4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9" h="438">
                      <a:moveTo>
                        <a:pt x="23" y="0"/>
                      </a:moveTo>
                      <a:lnTo>
                        <a:pt x="47" y="17"/>
                      </a:lnTo>
                      <a:lnTo>
                        <a:pt x="70" y="19"/>
                      </a:lnTo>
                      <a:lnTo>
                        <a:pt x="98" y="36"/>
                      </a:lnTo>
                      <a:lnTo>
                        <a:pt x="115" y="36"/>
                      </a:lnTo>
                      <a:lnTo>
                        <a:pt x="138" y="27"/>
                      </a:lnTo>
                      <a:lnTo>
                        <a:pt x="105" y="92"/>
                      </a:lnTo>
                      <a:lnTo>
                        <a:pt x="77" y="164"/>
                      </a:lnTo>
                      <a:lnTo>
                        <a:pt x="51" y="252"/>
                      </a:lnTo>
                      <a:lnTo>
                        <a:pt x="35" y="322"/>
                      </a:lnTo>
                      <a:lnTo>
                        <a:pt x="16" y="389"/>
                      </a:lnTo>
                      <a:lnTo>
                        <a:pt x="0" y="437"/>
                      </a:lnTo>
                      <a:lnTo>
                        <a:pt x="16" y="328"/>
                      </a:lnTo>
                      <a:lnTo>
                        <a:pt x="21" y="239"/>
                      </a:lnTo>
                      <a:lnTo>
                        <a:pt x="30" y="135"/>
                      </a:lnTo>
                      <a:lnTo>
                        <a:pt x="23" y="0"/>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76" name="Freeform 1055"/>
                <p:cNvSpPr>
                  <a:spLocks/>
                </p:cNvSpPr>
                <p:nvPr/>
              </p:nvSpPr>
              <p:spPr bwMode="auto">
                <a:xfrm>
                  <a:off x="3966" y="2468"/>
                  <a:ext cx="191" cy="510"/>
                </a:xfrm>
                <a:custGeom>
                  <a:avLst/>
                  <a:gdLst>
                    <a:gd name="T0" fmla="*/ 16 w 191"/>
                    <a:gd name="T1" fmla="*/ 509 h 510"/>
                    <a:gd name="T2" fmla="*/ 0 w 191"/>
                    <a:gd name="T3" fmla="*/ 506 h 510"/>
                    <a:gd name="T4" fmla="*/ 7 w 191"/>
                    <a:gd name="T5" fmla="*/ 443 h 510"/>
                    <a:gd name="T6" fmla="*/ 23 w 191"/>
                    <a:gd name="T7" fmla="*/ 373 h 510"/>
                    <a:gd name="T8" fmla="*/ 49 w 191"/>
                    <a:gd name="T9" fmla="*/ 271 h 510"/>
                    <a:gd name="T10" fmla="*/ 79 w 191"/>
                    <a:gd name="T11" fmla="*/ 182 h 510"/>
                    <a:gd name="T12" fmla="*/ 69 w 191"/>
                    <a:gd name="T13" fmla="*/ 264 h 510"/>
                    <a:gd name="T14" fmla="*/ 48 w 191"/>
                    <a:gd name="T15" fmla="*/ 356 h 510"/>
                    <a:gd name="T16" fmla="*/ 35 w 191"/>
                    <a:gd name="T17" fmla="*/ 434 h 510"/>
                    <a:gd name="T18" fmla="*/ 66 w 191"/>
                    <a:gd name="T19" fmla="*/ 324 h 510"/>
                    <a:gd name="T20" fmla="*/ 100 w 191"/>
                    <a:gd name="T21" fmla="*/ 225 h 510"/>
                    <a:gd name="T22" fmla="*/ 118 w 191"/>
                    <a:gd name="T23" fmla="*/ 167 h 510"/>
                    <a:gd name="T24" fmla="*/ 147 w 191"/>
                    <a:gd name="T25" fmla="*/ 97 h 510"/>
                    <a:gd name="T26" fmla="*/ 190 w 191"/>
                    <a:gd name="T27" fmla="*/ 0 h 510"/>
                    <a:gd name="T28" fmla="*/ 175 w 191"/>
                    <a:gd name="T29" fmla="*/ 121 h 510"/>
                    <a:gd name="T30" fmla="*/ 159 w 191"/>
                    <a:gd name="T31" fmla="*/ 237 h 510"/>
                    <a:gd name="T32" fmla="*/ 133 w 191"/>
                    <a:gd name="T33" fmla="*/ 307 h 510"/>
                    <a:gd name="T34" fmla="*/ 102 w 191"/>
                    <a:gd name="T35" fmla="*/ 409 h 510"/>
                    <a:gd name="T36" fmla="*/ 57 w 191"/>
                    <a:gd name="T37" fmla="*/ 451 h 510"/>
                    <a:gd name="T38" fmla="*/ 16 w 191"/>
                    <a:gd name="T39" fmla="*/ 509 h 5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91" h="510">
                      <a:moveTo>
                        <a:pt x="16" y="509"/>
                      </a:moveTo>
                      <a:lnTo>
                        <a:pt x="0" y="506"/>
                      </a:lnTo>
                      <a:lnTo>
                        <a:pt x="7" y="443"/>
                      </a:lnTo>
                      <a:lnTo>
                        <a:pt x="23" y="373"/>
                      </a:lnTo>
                      <a:lnTo>
                        <a:pt x="49" y="271"/>
                      </a:lnTo>
                      <a:lnTo>
                        <a:pt x="79" y="182"/>
                      </a:lnTo>
                      <a:lnTo>
                        <a:pt x="69" y="264"/>
                      </a:lnTo>
                      <a:lnTo>
                        <a:pt x="48" y="356"/>
                      </a:lnTo>
                      <a:lnTo>
                        <a:pt x="35" y="434"/>
                      </a:lnTo>
                      <a:lnTo>
                        <a:pt x="66" y="324"/>
                      </a:lnTo>
                      <a:lnTo>
                        <a:pt x="100" y="225"/>
                      </a:lnTo>
                      <a:lnTo>
                        <a:pt x="118" y="167"/>
                      </a:lnTo>
                      <a:lnTo>
                        <a:pt x="147" y="97"/>
                      </a:lnTo>
                      <a:lnTo>
                        <a:pt x="190" y="0"/>
                      </a:lnTo>
                      <a:lnTo>
                        <a:pt x="175" y="121"/>
                      </a:lnTo>
                      <a:lnTo>
                        <a:pt x="159" y="237"/>
                      </a:lnTo>
                      <a:lnTo>
                        <a:pt x="133" y="307"/>
                      </a:lnTo>
                      <a:lnTo>
                        <a:pt x="102" y="409"/>
                      </a:lnTo>
                      <a:lnTo>
                        <a:pt x="57" y="451"/>
                      </a:lnTo>
                      <a:lnTo>
                        <a:pt x="16" y="509"/>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77" name="Freeform 1056"/>
                <p:cNvSpPr>
                  <a:spLocks/>
                </p:cNvSpPr>
                <p:nvPr/>
              </p:nvSpPr>
              <p:spPr bwMode="auto">
                <a:xfrm>
                  <a:off x="3424" y="2030"/>
                  <a:ext cx="218" cy="956"/>
                </a:xfrm>
                <a:custGeom>
                  <a:avLst/>
                  <a:gdLst>
                    <a:gd name="T0" fmla="*/ 74 w 218"/>
                    <a:gd name="T1" fmla="*/ 15 h 956"/>
                    <a:gd name="T2" fmla="*/ 105 w 218"/>
                    <a:gd name="T3" fmla="*/ 0 h 956"/>
                    <a:gd name="T4" fmla="*/ 115 w 218"/>
                    <a:gd name="T5" fmla="*/ 32 h 956"/>
                    <a:gd name="T6" fmla="*/ 131 w 218"/>
                    <a:gd name="T7" fmla="*/ 56 h 956"/>
                    <a:gd name="T8" fmla="*/ 167 w 218"/>
                    <a:gd name="T9" fmla="*/ 87 h 956"/>
                    <a:gd name="T10" fmla="*/ 210 w 218"/>
                    <a:gd name="T11" fmla="*/ 112 h 956"/>
                    <a:gd name="T12" fmla="*/ 217 w 218"/>
                    <a:gd name="T13" fmla="*/ 114 h 956"/>
                    <a:gd name="T14" fmla="*/ 194 w 218"/>
                    <a:gd name="T15" fmla="*/ 225 h 956"/>
                    <a:gd name="T16" fmla="*/ 171 w 218"/>
                    <a:gd name="T17" fmla="*/ 373 h 956"/>
                    <a:gd name="T18" fmla="*/ 167 w 218"/>
                    <a:gd name="T19" fmla="*/ 485 h 956"/>
                    <a:gd name="T20" fmla="*/ 160 w 218"/>
                    <a:gd name="T21" fmla="*/ 609 h 956"/>
                    <a:gd name="T22" fmla="*/ 150 w 218"/>
                    <a:gd name="T23" fmla="*/ 728 h 956"/>
                    <a:gd name="T24" fmla="*/ 148 w 218"/>
                    <a:gd name="T25" fmla="*/ 765 h 956"/>
                    <a:gd name="T26" fmla="*/ 158 w 218"/>
                    <a:gd name="T27" fmla="*/ 894 h 956"/>
                    <a:gd name="T28" fmla="*/ 191 w 218"/>
                    <a:gd name="T29" fmla="*/ 955 h 956"/>
                    <a:gd name="T30" fmla="*/ 155 w 218"/>
                    <a:gd name="T31" fmla="*/ 952 h 956"/>
                    <a:gd name="T32" fmla="*/ 43 w 218"/>
                    <a:gd name="T33" fmla="*/ 908 h 956"/>
                    <a:gd name="T34" fmla="*/ 17 w 218"/>
                    <a:gd name="T35" fmla="*/ 767 h 956"/>
                    <a:gd name="T36" fmla="*/ 17 w 218"/>
                    <a:gd name="T37" fmla="*/ 692 h 956"/>
                    <a:gd name="T38" fmla="*/ 24 w 218"/>
                    <a:gd name="T39" fmla="*/ 621 h 956"/>
                    <a:gd name="T40" fmla="*/ 19 w 218"/>
                    <a:gd name="T41" fmla="*/ 556 h 956"/>
                    <a:gd name="T42" fmla="*/ 0 w 218"/>
                    <a:gd name="T43" fmla="*/ 482 h 956"/>
                    <a:gd name="T44" fmla="*/ 0 w 218"/>
                    <a:gd name="T45" fmla="*/ 436 h 956"/>
                    <a:gd name="T46" fmla="*/ 19 w 218"/>
                    <a:gd name="T47" fmla="*/ 499 h 956"/>
                    <a:gd name="T48" fmla="*/ 48 w 218"/>
                    <a:gd name="T49" fmla="*/ 556 h 956"/>
                    <a:gd name="T50" fmla="*/ 28 w 218"/>
                    <a:gd name="T51" fmla="*/ 482 h 956"/>
                    <a:gd name="T52" fmla="*/ 12 w 218"/>
                    <a:gd name="T53" fmla="*/ 421 h 956"/>
                    <a:gd name="T54" fmla="*/ 5 w 218"/>
                    <a:gd name="T55" fmla="*/ 361 h 956"/>
                    <a:gd name="T56" fmla="*/ 15 w 218"/>
                    <a:gd name="T57" fmla="*/ 314 h 956"/>
                    <a:gd name="T58" fmla="*/ 33 w 218"/>
                    <a:gd name="T59" fmla="*/ 237 h 956"/>
                    <a:gd name="T60" fmla="*/ 57 w 218"/>
                    <a:gd name="T61" fmla="*/ 178 h 956"/>
                    <a:gd name="T62" fmla="*/ 67 w 218"/>
                    <a:gd name="T63" fmla="*/ 102 h 956"/>
                    <a:gd name="T64" fmla="*/ 76 w 218"/>
                    <a:gd name="T65" fmla="*/ 56 h 956"/>
                    <a:gd name="T66" fmla="*/ 74 w 218"/>
                    <a:gd name="T67" fmla="*/ 15 h 95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8" h="956">
                      <a:moveTo>
                        <a:pt x="74" y="15"/>
                      </a:moveTo>
                      <a:lnTo>
                        <a:pt x="105" y="0"/>
                      </a:lnTo>
                      <a:lnTo>
                        <a:pt x="115" y="32"/>
                      </a:lnTo>
                      <a:lnTo>
                        <a:pt x="131" y="56"/>
                      </a:lnTo>
                      <a:lnTo>
                        <a:pt x="167" y="87"/>
                      </a:lnTo>
                      <a:lnTo>
                        <a:pt x="210" y="112"/>
                      </a:lnTo>
                      <a:lnTo>
                        <a:pt x="217" y="114"/>
                      </a:lnTo>
                      <a:lnTo>
                        <a:pt x="194" y="225"/>
                      </a:lnTo>
                      <a:lnTo>
                        <a:pt x="171" y="373"/>
                      </a:lnTo>
                      <a:lnTo>
                        <a:pt x="167" y="485"/>
                      </a:lnTo>
                      <a:lnTo>
                        <a:pt x="160" y="609"/>
                      </a:lnTo>
                      <a:lnTo>
                        <a:pt x="150" y="728"/>
                      </a:lnTo>
                      <a:lnTo>
                        <a:pt x="148" y="765"/>
                      </a:lnTo>
                      <a:lnTo>
                        <a:pt x="158" y="894"/>
                      </a:lnTo>
                      <a:lnTo>
                        <a:pt x="191" y="955"/>
                      </a:lnTo>
                      <a:lnTo>
                        <a:pt x="155" y="952"/>
                      </a:lnTo>
                      <a:lnTo>
                        <a:pt x="43" y="908"/>
                      </a:lnTo>
                      <a:lnTo>
                        <a:pt x="17" y="767"/>
                      </a:lnTo>
                      <a:lnTo>
                        <a:pt x="17" y="692"/>
                      </a:lnTo>
                      <a:lnTo>
                        <a:pt x="24" y="621"/>
                      </a:lnTo>
                      <a:lnTo>
                        <a:pt x="19" y="556"/>
                      </a:lnTo>
                      <a:lnTo>
                        <a:pt x="0" y="482"/>
                      </a:lnTo>
                      <a:lnTo>
                        <a:pt x="0" y="436"/>
                      </a:lnTo>
                      <a:lnTo>
                        <a:pt x="19" y="499"/>
                      </a:lnTo>
                      <a:lnTo>
                        <a:pt x="48" y="556"/>
                      </a:lnTo>
                      <a:lnTo>
                        <a:pt x="28" y="482"/>
                      </a:lnTo>
                      <a:lnTo>
                        <a:pt x="12" y="421"/>
                      </a:lnTo>
                      <a:lnTo>
                        <a:pt x="5" y="361"/>
                      </a:lnTo>
                      <a:lnTo>
                        <a:pt x="15" y="314"/>
                      </a:lnTo>
                      <a:lnTo>
                        <a:pt x="33" y="237"/>
                      </a:lnTo>
                      <a:lnTo>
                        <a:pt x="57" y="178"/>
                      </a:lnTo>
                      <a:lnTo>
                        <a:pt x="67" y="102"/>
                      </a:lnTo>
                      <a:lnTo>
                        <a:pt x="76" y="56"/>
                      </a:lnTo>
                      <a:lnTo>
                        <a:pt x="74" y="15"/>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78" name="Freeform 1057"/>
                <p:cNvSpPr>
                  <a:spLocks/>
                </p:cNvSpPr>
                <p:nvPr/>
              </p:nvSpPr>
              <p:spPr bwMode="auto">
                <a:xfrm>
                  <a:off x="3181" y="2077"/>
                  <a:ext cx="233" cy="1122"/>
                </a:xfrm>
                <a:custGeom>
                  <a:avLst/>
                  <a:gdLst>
                    <a:gd name="T0" fmla="*/ 225 w 233"/>
                    <a:gd name="T1" fmla="*/ 46 h 1122"/>
                    <a:gd name="T2" fmla="*/ 215 w 233"/>
                    <a:gd name="T3" fmla="*/ 168 h 1122"/>
                    <a:gd name="T4" fmla="*/ 209 w 233"/>
                    <a:gd name="T5" fmla="*/ 58 h 1122"/>
                    <a:gd name="T6" fmla="*/ 201 w 233"/>
                    <a:gd name="T7" fmla="*/ 73 h 1122"/>
                    <a:gd name="T8" fmla="*/ 201 w 233"/>
                    <a:gd name="T9" fmla="*/ 224 h 1122"/>
                    <a:gd name="T10" fmla="*/ 173 w 233"/>
                    <a:gd name="T11" fmla="*/ 336 h 1122"/>
                    <a:gd name="T12" fmla="*/ 148 w 233"/>
                    <a:gd name="T13" fmla="*/ 355 h 1122"/>
                    <a:gd name="T14" fmla="*/ 122 w 233"/>
                    <a:gd name="T15" fmla="*/ 214 h 1122"/>
                    <a:gd name="T16" fmla="*/ 135 w 233"/>
                    <a:gd name="T17" fmla="*/ 370 h 1122"/>
                    <a:gd name="T18" fmla="*/ 158 w 233"/>
                    <a:gd name="T19" fmla="*/ 436 h 1122"/>
                    <a:gd name="T20" fmla="*/ 182 w 233"/>
                    <a:gd name="T21" fmla="*/ 609 h 1122"/>
                    <a:gd name="T22" fmla="*/ 158 w 233"/>
                    <a:gd name="T23" fmla="*/ 728 h 1122"/>
                    <a:gd name="T24" fmla="*/ 177 w 233"/>
                    <a:gd name="T25" fmla="*/ 738 h 1122"/>
                    <a:gd name="T26" fmla="*/ 189 w 233"/>
                    <a:gd name="T27" fmla="*/ 831 h 1122"/>
                    <a:gd name="T28" fmla="*/ 146 w 233"/>
                    <a:gd name="T29" fmla="*/ 916 h 1122"/>
                    <a:gd name="T30" fmla="*/ 130 w 233"/>
                    <a:gd name="T31" fmla="*/ 924 h 1122"/>
                    <a:gd name="T32" fmla="*/ 158 w 233"/>
                    <a:gd name="T33" fmla="*/ 1007 h 1122"/>
                    <a:gd name="T34" fmla="*/ 103 w 233"/>
                    <a:gd name="T35" fmla="*/ 1121 h 1122"/>
                    <a:gd name="T36" fmla="*/ 18 w 233"/>
                    <a:gd name="T37" fmla="*/ 1098 h 1122"/>
                    <a:gd name="T38" fmla="*/ 79 w 233"/>
                    <a:gd name="T39" fmla="*/ 1028 h 1122"/>
                    <a:gd name="T40" fmla="*/ 56 w 233"/>
                    <a:gd name="T41" fmla="*/ 1014 h 1122"/>
                    <a:gd name="T42" fmla="*/ 0 w 233"/>
                    <a:gd name="T43" fmla="*/ 889 h 1122"/>
                    <a:gd name="T44" fmla="*/ 10 w 233"/>
                    <a:gd name="T45" fmla="*/ 753 h 1122"/>
                    <a:gd name="T46" fmla="*/ 8 w 233"/>
                    <a:gd name="T47" fmla="*/ 607 h 1122"/>
                    <a:gd name="T48" fmla="*/ 36 w 233"/>
                    <a:gd name="T49" fmla="*/ 634 h 1122"/>
                    <a:gd name="T50" fmla="*/ 67 w 233"/>
                    <a:gd name="T51" fmla="*/ 704 h 1122"/>
                    <a:gd name="T52" fmla="*/ 65 w 233"/>
                    <a:gd name="T53" fmla="*/ 675 h 1122"/>
                    <a:gd name="T54" fmla="*/ 29 w 233"/>
                    <a:gd name="T55" fmla="*/ 558 h 1122"/>
                    <a:gd name="T56" fmla="*/ 36 w 233"/>
                    <a:gd name="T57" fmla="*/ 463 h 1122"/>
                    <a:gd name="T58" fmla="*/ 72 w 233"/>
                    <a:gd name="T59" fmla="*/ 451 h 1122"/>
                    <a:gd name="T60" fmla="*/ 130 w 233"/>
                    <a:gd name="T61" fmla="*/ 509 h 1122"/>
                    <a:gd name="T62" fmla="*/ 69 w 233"/>
                    <a:gd name="T63" fmla="*/ 407 h 1122"/>
                    <a:gd name="T64" fmla="*/ 65 w 233"/>
                    <a:gd name="T65" fmla="*/ 287 h 1122"/>
                    <a:gd name="T66" fmla="*/ 87 w 233"/>
                    <a:gd name="T67" fmla="*/ 131 h 1122"/>
                    <a:gd name="T68" fmla="*/ 132 w 233"/>
                    <a:gd name="T69" fmla="*/ 39 h 1122"/>
                    <a:gd name="T70" fmla="*/ 232 w 233"/>
                    <a:gd name="T71" fmla="*/ 0 h 11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33" h="1122">
                      <a:moveTo>
                        <a:pt x="232" y="0"/>
                      </a:moveTo>
                      <a:lnTo>
                        <a:pt x="225" y="46"/>
                      </a:lnTo>
                      <a:lnTo>
                        <a:pt x="220" y="102"/>
                      </a:lnTo>
                      <a:lnTo>
                        <a:pt x="215" y="168"/>
                      </a:lnTo>
                      <a:lnTo>
                        <a:pt x="213" y="136"/>
                      </a:lnTo>
                      <a:lnTo>
                        <a:pt x="209" y="58"/>
                      </a:lnTo>
                      <a:lnTo>
                        <a:pt x="209" y="34"/>
                      </a:lnTo>
                      <a:lnTo>
                        <a:pt x="201" y="73"/>
                      </a:lnTo>
                      <a:lnTo>
                        <a:pt x="196" y="158"/>
                      </a:lnTo>
                      <a:lnTo>
                        <a:pt x="201" y="224"/>
                      </a:lnTo>
                      <a:lnTo>
                        <a:pt x="187" y="276"/>
                      </a:lnTo>
                      <a:lnTo>
                        <a:pt x="173" y="336"/>
                      </a:lnTo>
                      <a:lnTo>
                        <a:pt x="165" y="390"/>
                      </a:lnTo>
                      <a:lnTo>
                        <a:pt x="148" y="355"/>
                      </a:lnTo>
                      <a:lnTo>
                        <a:pt x="127" y="284"/>
                      </a:lnTo>
                      <a:lnTo>
                        <a:pt x="122" y="214"/>
                      </a:lnTo>
                      <a:lnTo>
                        <a:pt x="117" y="278"/>
                      </a:lnTo>
                      <a:lnTo>
                        <a:pt x="135" y="370"/>
                      </a:lnTo>
                      <a:lnTo>
                        <a:pt x="146" y="404"/>
                      </a:lnTo>
                      <a:lnTo>
                        <a:pt x="158" y="436"/>
                      </a:lnTo>
                      <a:lnTo>
                        <a:pt x="174" y="501"/>
                      </a:lnTo>
                      <a:lnTo>
                        <a:pt x="182" y="609"/>
                      </a:lnTo>
                      <a:lnTo>
                        <a:pt x="182" y="699"/>
                      </a:lnTo>
                      <a:lnTo>
                        <a:pt x="158" y="728"/>
                      </a:lnTo>
                      <a:lnTo>
                        <a:pt x="117" y="763"/>
                      </a:lnTo>
                      <a:lnTo>
                        <a:pt x="177" y="738"/>
                      </a:lnTo>
                      <a:lnTo>
                        <a:pt x="177" y="777"/>
                      </a:lnTo>
                      <a:lnTo>
                        <a:pt x="189" y="831"/>
                      </a:lnTo>
                      <a:lnTo>
                        <a:pt x="177" y="924"/>
                      </a:lnTo>
                      <a:lnTo>
                        <a:pt x="146" y="916"/>
                      </a:lnTo>
                      <a:lnTo>
                        <a:pt x="91" y="867"/>
                      </a:lnTo>
                      <a:lnTo>
                        <a:pt x="130" y="924"/>
                      </a:lnTo>
                      <a:lnTo>
                        <a:pt x="168" y="941"/>
                      </a:lnTo>
                      <a:lnTo>
                        <a:pt x="158" y="1007"/>
                      </a:lnTo>
                      <a:lnTo>
                        <a:pt x="132" y="1111"/>
                      </a:lnTo>
                      <a:lnTo>
                        <a:pt x="103" y="1121"/>
                      </a:lnTo>
                      <a:lnTo>
                        <a:pt x="57" y="1113"/>
                      </a:lnTo>
                      <a:lnTo>
                        <a:pt x="18" y="1098"/>
                      </a:lnTo>
                      <a:lnTo>
                        <a:pt x="31" y="1024"/>
                      </a:lnTo>
                      <a:lnTo>
                        <a:pt x="79" y="1028"/>
                      </a:lnTo>
                      <a:lnTo>
                        <a:pt x="130" y="1026"/>
                      </a:lnTo>
                      <a:lnTo>
                        <a:pt x="56" y="1014"/>
                      </a:lnTo>
                      <a:lnTo>
                        <a:pt x="31" y="997"/>
                      </a:lnTo>
                      <a:lnTo>
                        <a:pt x="0" y="889"/>
                      </a:lnTo>
                      <a:lnTo>
                        <a:pt x="5" y="804"/>
                      </a:lnTo>
                      <a:lnTo>
                        <a:pt x="10" y="753"/>
                      </a:lnTo>
                      <a:lnTo>
                        <a:pt x="8" y="704"/>
                      </a:lnTo>
                      <a:lnTo>
                        <a:pt x="8" y="607"/>
                      </a:lnTo>
                      <a:lnTo>
                        <a:pt x="13" y="570"/>
                      </a:lnTo>
                      <a:lnTo>
                        <a:pt x="36" y="634"/>
                      </a:lnTo>
                      <a:lnTo>
                        <a:pt x="48" y="684"/>
                      </a:lnTo>
                      <a:lnTo>
                        <a:pt x="67" y="704"/>
                      </a:lnTo>
                      <a:lnTo>
                        <a:pt x="89" y="719"/>
                      </a:lnTo>
                      <a:lnTo>
                        <a:pt x="65" y="675"/>
                      </a:lnTo>
                      <a:lnTo>
                        <a:pt x="46" y="617"/>
                      </a:lnTo>
                      <a:lnTo>
                        <a:pt x="29" y="558"/>
                      </a:lnTo>
                      <a:lnTo>
                        <a:pt x="26" y="519"/>
                      </a:lnTo>
                      <a:lnTo>
                        <a:pt x="36" y="463"/>
                      </a:lnTo>
                      <a:lnTo>
                        <a:pt x="53" y="400"/>
                      </a:lnTo>
                      <a:lnTo>
                        <a:pt x="72" y="451"/>
                      </a:lnTo>
                      <a:lnTo>
                        <a:pt x="103" y="497"/>
                      </a:lnTo>
                      <a:lnTo>
                        <a:pt x="130" y="509"/>
                      </a:lnTo>
                      <a:lnTo>
                        <a:pt x="89" y="446"/>
                      </a:lnTo>
                      <a:lnTo>
                        <a:pt x="69" y="407"/>
                      </a:lnTo>
                      <a:lnTo>
                        <a:pt x="60" y="363"/>
                      </a:lnTo>
                      <a:lnTo>
                        <a:pt x="65" y="287"/>
                      </a:lnTo>
                      <a:lnTo>
                        <a:pt x="74" y="192"/>
                      </a:lnTo>
                      <a:lnTo>
                        <a:pt x="87" y="131"/>
                      </a:lnTo>
                      <a:lnTo>
                        <a:pt x="105" y="94"/>
                      </a:lnTo>
                      <a:lnTo>
                        <a:pt x="132" y="39"/>
                      </a:lnTo>
                      <a:lnTo>
                        <a:pt x="173" y="17"/>
                      </a:lnTo>
                      <a:lnTo>
                        <a:pt x="232" y="0"/>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grpSp>
          <p:grpSp>
            <p:nvGrpSpPr>
              <p:cNvPr id="117828" name="Group 1058"/>
              <p:cNvGrpSpPr>
                <a:grpSpLocks/>
              </p:cNvGrpSpPr>
              <p:nvPr/>
            </p:nvGrpSpPr>
            <p:grpSpPr bwMode="auto">
              <a:xfrm>
                <a:off x="3515" y="1347"/>
                <a:ext cx="415" cy="680"/>
                <a:chOff x="3515" y="1347"/>
                <a:chExt cx="415" cy="680"/>
              </a:xfrm>
            </p:grpSpPr>
            <p:sp>
              <p:nvSpPr>
                <p:cNvPr id="117829" name="Freeform 1059"/>
                <p:cNvSpPr>
                  <a:spLocks/>
                </p:cNvSpPr>
                <p:nvPr/>
              </p:nvSpPr>
              <p:spPr bwMode="auto">
                <a:xfrm>
                  <a:off x="3568" y="1815"/>
                  <a:ext cx="277" cy="212"/>
                </a:xfrm>
                <a:custGeom>
                  <a:avLst/>
                  <a:gdLst>
                    <a:gd name="T0" fmla="*/ 5 w 277"/>
                    <a:gd name="T1" fmla="*/ 74 h 212"/>
                    <a:gd name="T2" fmla="*/ 15 w 277"/>
                    <a:gd name="T3" fmla="*/ 150 h 212"/>
                    <a:gd name="T4" fmla="*/ 26 w 277"/>
                    <a:gd name="T5" fmla="*/ 169 h 212"/>
                    <a:gd name="T6" fmla="*/ 56 w 277"/>
                    <a:gd name="T7" fmla="*/ 189 h 212"/>
                    <a:gd name="T8" fmla="*/ 93 w 277"/>
                    <a:gd name="T9" fmla="*/ 205 h 212"/>
                    <a:gd name="T10" fmla="*/ 127 w 277"/>
                    <a:gd name="T11" fmla="*/ 211 h 212"/>
                    <a:gd name="T12" fmla="*/ 174 w 277"/>
                    <a:gd name="T13" fmla="*/ 195 h 212"/>
                    <a:gd name="T14" fmla="*/ 216 w 277"/>
                    <a:gd name="T15" fmla="*/ 172 h 212"/>
                    <a:gd name="T16" fmla="*/ 252 w 277"/>
                    <a:gd name="T17" fmla="*/ 146 h 212"/>
                    <a:gd name="T18" fmla="*/ 276 w 277"/>
                    <a:gd name="T19" fmla="*/ 113 h 212"/>
                    <a:gd name="T20" fmla="*/ 269 w 277"/>
                    <a:gd name="T21" fmla="*/ 98 h 212"/>
                    <a:gd name="T22" fmla="*/ 269 w 277"/>
                    <a:gd name="T23" fmla="*/ 5 h 212"/>
                    <a:gd name="T24" fmla="*/ 0 w 277"/>
                    <a:gd name="T25" fmla="*/ 0 h 212"/>
                    <a:gd name="T26" fmla="*/ 5 w 277"/>
                    <a:gd name="T27" fmla="*/ 74 h 2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77" h="212">
                      <a:moveTo>
                        <a:pt x="5" y="74"/>
                      </a:moveTo>
                      <a:lnTo>
                        <a:pt x="15" y="150"/>
                      </a:lnTo>
                      <a:lnTo>
                        <a:pt x="26" y="169"/>
                      </a:lnTo>
                      <a:lnTo>
                        <a:pt x="56" y="189"/>
                      </a:lnTo>
                      <a:lnTo>
                        <a:pt x="93" y="205"/>
                      </a:lnTo>
                      <a:lnTo>
                        <a:pt x="127" y="211"/>
                      </a:lnTo>
                      <a:lnTo>
                        <a:pt x="174" y="195"/>
                      </a:lnTo>
                      <a:lnTo>
                        <a:pt x="216" y="172"/>
                      </a:lnTo>
                      <a:lnTo>
                        <a:pt x="252" y="146"/>
                      </a:lnTo>
                      <a:lnTo>
                        <a:pt x="276" y="113"/>
                      </a:lnTo>
                      <a:lnTo>
                        <a:pt x="269" y="98"/>
                      </a:lnTo>
                      <a:lnTo>
                        <a:pt x="269" y="5"/>
                      </a:lnTo>
                      <a:lnTo>
                        <a:pt x="0" y="0"/>
                      </a:lnTo>
                      <a:lnTo>
                        <a:pt x="5" y="74"/>
                      </a:lnTo>
                    </a:path>
                  </a:pathLst>
                </a:custGeom>
                <a:solidFill>
                  <a:srgbClr val="FFC080"/>
                </a:solidFill>
                <a:ln w="12700" cap="rnd" cmpd="sng">
                  <a:solidFill>
                    <a:srgbClr val="712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30" name="Freeform 1060"/>
                <p:cNvSpPr>
                  <a:spLocks/>
                </p:cNvSpPr>
                <p:nvPr/>
              </p:nvSpPr>
              <p:spPr bwMode="auto">
                <a:xfrm>
                  <a:off x="3515" y="1364"/>
                  <a:ext cx="411" cy="606"/>
                </a:xfrm>
                <a:custGeom>
                  <a:avLst/>
                  <a:gdLst>
                    <a:gd name="T0" fmla="*/ 87 w 411"/>
                    <a:gd name="T1" fmla="*/ 534 h 606"/>
                    <a:gd name="T2" fmla="*/ 110 w 411"/>
                    <a:gd name="T3" fmla="*/ 557 h 606"/>
                    <a:gd name="T4" fmla="*/ 151 w 411"/>
                    <a:gd name="T5" fmla="*/ 593 h 606"/>
                    <a:gd name="T6" fmla="*/ 179 w 411"/>
                    <a:gd name="T7" fmla="*/ 605 h 606"/>
                    <a:gd name="T8" fmla="*/ 204 w 411"/>
                    <a:gd name="T9" fmla="*/ 605 h 606"/>
                    <a:gd name="T10" fmla="*/ 228 w 411"/>
                    <a:gd name="T11" fmla="*/ 603 h 606"/>
                    <a:gd name="T12" fmla="*/ 250 w 411"/>
                    <a:gd name="T13" fmla="*/ 596 h 606"/>
                    <a:gd name="T14" fmla="*/ 274 w 411"/>
                    <a:gd name="T15" fmla="*/ 577 h 606"/>
                    <a:gd name="T16" fmla="*/ 322 w 411"/>
                    <a:gd name="T17" fmla="*/ 530 h 606"/>
                    <a:gd name="T18" fmla="*/ 343 w 411"/>
                    <a:gd name="T19" fmla="*/ 484 h 606"/>
                    <a:gd name="T20" fmla="*/ 355 w 411"/>
                    <a:gd name="T21" fmla="*/ 442 h 606"/>
                    <a:gd name="T22" fmla="*/ 367 w 411"/>
                    <a:gd name="T23" fmla="*/ 402 h 606"/>
                    <a:gd name="T24" fmla="*/ 386 w 411"/>
                    <a:gd name="T25" fmla="*/ 383 h 606"/>
                    <a:gd name="T26" fmla="*/ 399 w 411"/>
                    <a:gd name="T27" fmla="*/ 342 h 606"/>
                    <a:gd name="T28" fmla="*/ 404 w 411"/>
                    <a:gd name="T29" fmla="*/ 307 h 606"/>
                    <a:gd name="T30" fmla="*/ 401 w 411"/>
                    <a:gd name="T31" fmla="*/ 275 h 606"/>
                    <a:gd name="T32" fmla="*/ 396 w 411"/>
                    <a:gd name="T33" fmla="*/ 260 h 606"/>
                    <a:gd name="T34" fmla="*/ 407 w 411"/>
                    <a:gd name="T35" fmla="*/ 218 h 606"/>
                    <a:gd name="T36" fmla="*/ 410 w 411"/>
                    <a:gd name="T37" fmla="*/ 139 h 606"/>
                    <a:gd name="T38" fmla="*/ 396 w 411"/>
                    <a:gd name="T39" fmla="*/ 97 h 606"/>
                    <a:gd name="T40" fmla="*/ 376 w 411"/>
                    <a:gd name="T41" fmla="*/ 54 h 606"/>
                    <a:gd name="T42" fmla="*/ 349 w 411"/>
                    <a:gd name="T43" fmla="*/ 34 h 606"/>
                    <a:gd name="T44" fmla="*/ 310 w 411"/>
                    <a:gd name="T45" fmla="*/ 19 h 606"/>
                    <a:gd name="T46" fmla="*/ 273 w 411"/>
                    <a:gd name="T47" fmla="*/ 5 h 606"/>
                    <a:gd name="T48" fmla="*/ 234 w 411"/>
                    <a:gd name="T49" fmla="*/ 0 h 606"/>
                    <a:gd name="T50" fmla="*/ 185 w 411"/>
                    <a:gd name="T51" fmla="*/ 0 h 606"/>
                    <a:gd name="T52" fmla="*/ 140 w 411"/>
                    <a:gd name="T53" fmla="*/ 7 h 606"/>
                    <a:gd name="T54" fmla="*/ 103 w 411"/>
                    <a:gd name="T55" fmla="*/ 20 h 606"/>
                    <a:gd name="T56" fmla="*/ 58 w 411"/>
                    <a:gd name="T57" fmla="*/ 42 h 606"/>
                    <a:gd name="T58" fmla="*/ 26 w 411"/>
                    <a:gd name="T59" fmla="*/ 108 h 606"/>
                    <a:gd name="T60" fmla="*/ 20 w 411"/>
                    <a:gd name="T61" fmla="*/ 191 h 606"/>
                    <a:gd name="T62" fmla="*/ 23 w 411"/>
                    <a:gd name="T63" fmla="*/ 260 h 606"/>
                    <a:gd name="T64" fmla="*/ 2 w 411"/>
                    <a:gd name="T65" fmla="*/ 275 h 606"/>
                    <a:gd name="T66" fmla="*/ 0 w 411"/>
                    <a:gd name="T67" fmla="*/ 320 h 606"/>
                    <a:gd name="T68" fmla="*/ 10 w 411"/>
                    <a:gd name="T69" fmla="*/ 361 h 606"/>
                    <a:gd name="T70" fmla="*/ 29 w 411"/>
                    <a:gd name="T71" fmla="*/ 371 h 606"/>
                    <a:gd name="T72" fmla="*/ 32 w 411"/>
                    <a:gd name="T73" fmla="*/ 403 h 606"/>
                    <a:gd name="T74" fmla="*/ 36 w 411"/>
                    <a:gd name="T75" fmla="*/ 447 h 606"/>
                    <a:gd name="T76" fmla="*/ 51 w 411"/>
                    <a:gd name="T77" fmla="*/ 474 h 606"/>
                    <a:gd name="T78" fmla="*/ 87 w 411"/>
                    <a:gd name="T79" fmla="*/ 534 h 60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411" h="606">
                      <a:moveTo>
                        <a:pt x="87" y="534"/>
                      </a:moveTo>
                      <a:lnTo>
                        <a:pt x="110" y="557"/>
                      </a:lnTo>
                      <a:lnTo>
                        <a:pt x="151" y="593"/>
                      </a:lnTo>
                      <a:lnTo>
                        <a:pt x="179" y="605"/>
                      </a:lnTo>
                      <a:lnTo>
                        <a:pt x="204" y="605"/>
                      </a:lnTo>
                      <a:lnTo>
                        <a:pt x="228" y="603"/>
                      </a:lnTo>
                      <a:lnTo>
                        <a:pt x="250" y="596"/>
                      </a:lnTo>
                      <a:lnTo>
                        <a:pt x="274" y="577"/>
                      </a:lnTo>
                      <a:lnTo>
                        <a:pt x="322" y="530"/>
                      </a:lnTo>
                      <a:lnTo>
                        <a:pt x="343" y="484"/>
                      </a:lnTo>
                      <a:lnTo>
                        <a:pt x="355" y="442"/>
                      </a:lnTo>
                      <a:lnTo>
                        <a:pt x="367" y="402"/>
                      </a:lnTo>
                      <a:lnTo>
                        <a:pt x="386" y="383"/>
                      </a:lnTo>
                      <a:lnTo>
                        <a:pt x="399" y="342"/>
                      </a:lnTo>
                      <a:lnTo>
                        <a:pt x="404" y="307"/>
                      </a:lnTo>
                      <a:lnTo>
                        <a:pt x="401" y="275"/>
                      </a:lnTo>
                      <a:lnTo>
                        <a:pt x="396" y="260"/>
                      </a:lnTo>
                      <a:lnTo>
                        <a:pt x="407" y="218"/>
                      </a:lnTo>
                      <a:lnTo>
                        <a:pt x="410" y="139"/>
                      </a:lnTo>
                      <a:lnTo>
                        <a:pt x="396" y="97"/>
                      </a:lnTo>
                      <a:lnTo>
                        <a:pt x="376" y="54"/>
                      </a:lnTo>
                      <a:lnTo>
                        <a:pt x="349" y="34"/>
                      </a:lnTo>
                      <a:lnTo>
                        <a:pt x="310" y="19"/>
                      </a:lnTo>
                      <a:lnTo>
                        <a:pt x="273" y="5"/>
                      </a:lnTo>
                      <a:lnTo>
                        <a:pt x="234" y="0"/>
                      </a:lnTo>
                      <a:lnTo>
                        <a:pt x="185" y="0"/>
                      </a:lnTo>
                      <a:lnTo>
                        <a:pt x="140" y="7"/>
                      </a:lnTo>
                      <a:lnTo>
                        <a:pt x="103" y="20"/>
                      </a:lnTo>
                      <a:lnTo>
                        <a:pt x="58" y="42"/>
                      </a:lnTo>
                      <a:lnTo>
                        <a:pt x="26" y="108"/>
                      </a:lnTo>
                      <a:lnTo>
                        <a:pt x="20" y="191"/>
                      </a:lnTo>
                      <a:lnTo>
                        <a:pt x="23" y="260"/>
                      </a:lnTo>
                      <a:lnTo>
                        <a:pt x="2" y="275"/>
                      </a:lnTo>
                      <a:lnTo>
                        <a:pt x="0" y="320"/>
                      </a:lnTo>
                      <a:lnTo>
                        <a:pt x="10" y="361"/>
                      </a:lnTo>
                      <a:lnTo>
                        <a:pt x="29" y="371"/>
                      </a:lnTo>
                      <a:lnTo>
                        <a:pt x="32" y="403"/>
                      </a:lnTo>
                      <a:lnTo>
                        <a:pt x="36" y="447"/>
                      </a:lnTo>
                      <a:lnTo>
                        <a:pt x="51" y="474"/>
                      </a:lnTo>
                      <a:lnTo>
                        <a:pt x="87" y="534"/>
                      </a:lnTo>
                    </a:path>
                  </a:pathLst>
                </a:custGeom>
                <a:solidFill>
                  <a:srgbClr val="FFC080"/>
                </a:solidFill>
                <a:ln w="12700" cap="rnd" cmpd="sng">
                  <a:solidFill>
                    <a:srgbClr val="712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31" name="Freeform 1061"/>
                <p:cNvSpPr>
                  <a:spLocks/>
                </p:cNvSpPr>
                <p:nvPr/>
              </p:nvSpPr>
              <p:spPr bwMode="auto">
                <a:xfrm>
                  <a:off x="3527" y="1655"/>
                  <a:ext cx="23" cy="62"/>
                </a:xfrm>
                <a:custGeom>
                  <a:avLst/>
                  <a:gdLst>
                    <a:gd name="T0" fmla="*/ 0 w 23"/>
                    <a:gd name="T1" fmla="*/ 0 h 62"/>
                    <a:gd name="T2" fmla="*/ 13 w 23"/>
                    <a:gd name="T3" fmla="*/ 11 h 62"/>
                    <a:gd name="T4" fmla="*/ 13 w 23"/>
                    <a:gd name="T5" fmla="*/ 21 h 62"/>
                    <a:gd name="T6" fmla="*/ 8 w 23"/>
                    <a:gd name="T7" fmla="*/ 27 h 62"/>
                    <a:gd name="T8" fmla="*/ 12 w 23"/>
                    <a:gd name="T9" fmla="*/ 49 h 62"/>
                    <a:gd name="T10" fmla="*/ 22 w 23"/>
                    <a:gd name="T11" fmla="*/ 61 h 62"/>
                    <a:gd name="T12" fmla="*/ 8 w 23"/>
                    <a:gd name="T13" fmla="*/ 56 h 62"/>
                    <a:gd name="T14" fmla="*/ 1 w 23"/>
                    <a:gd name="T15" fmla="*/ 38 h 62"/>
                    <a:gd name="T16" fmla="*/ 0 w 23"/>
                    <a:gd name="T17" fmla="*/ 0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 h="62">
                      <a:moveTo>
                        <a:pt x="0" y="0"/>
                      </a:moveTo>
                      <a:lnTo>
                        <a:pt x="13" y="11"/>
                      </a:lnTo>
                      <a:lnTo>
                        <a:pt x="13" y="21"/>
                      </a:lnTo>
                      <a:lnTo>
                        <a:pt x="8" y="27"/>
                      </a:lnTo>
                      <a:lnTo>
                        <a:pt x="12" y="49"/>
                      </a:lnTo>
                      <a:lnTo>
                        <a:pt x="22" y="61"/>
                      </a:lnTo>
                      <a:lnTo>
                        <a:pt x="8" y="56"/>
                      </a:lnTo>
                      <a:lnTo>
                        <a:pt x="1" y="38"/>
                      </a:lnTo>
                      <a:lnTo>
                        <a:pt x="0"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32" name="Freeform 1062"/>
                <p:cNvSpPr>
                  <a:spLocks/>
                </p:cNvSpPr>
                <p:nvPr/>
              </p:nvSpPr>
              <p:spPr bwMode="auto">
                <a:xfrm>
                  <a:off x="3883" y="1665"/>
                  <a:ext cx="19" cy="71"/>
                </a:xfrm>
                <a:custGeom>
                  <a:avLst/>
                  <a:gdLst>
                    <a:gd name="T0" fmla="*/ 18 w 19"/>
                    <a:gd name="T1" fmla="*/ 0 h 71"/>
                    <a:gd name="T2" fmla="*/ 9 w 19"/>
                    <a:gd name="T3" fmla="*/ 11 h 71"/>
                    <a:gd name="T4" fmla="*/ 11 w 19"/>
                    <a:gd name="T5" fmla="*/ 27 h 71"/>
                    <a:gd name="T6" fmla="*/ 13 w 19"/>
                    <a:gd name="T7" fmla="*/ 41 h 71"/>
                    <a:gd name="T8" fmla="*/ 6 w 19"/>
                    <a:gd name="T9" fmla="*/ 61 h 71"/>
                    <a:gd name="T10" fmla="*/ 0 w 19"/>
                    <a:gd name="T11" fmla="*/ 70 h 71"/>
                    <a:gd name="T12" fmla="*/ 9 w 19"/>
                    <a:gd name="T13" fmla="*/ 64 h 71"/>
                    <a:gd name="T14" fmla="*/ 16 w 19"/>
                    <a:gd name="T15" fmla="*/ 39 h 71"/>
                    <a:gd name="T16" fmla="*/ 14 w 19"/>
                    <a:gd name="T17" fmla="*/ 18 h 71"/>
                    <a:gd name="T18" fmla="*/ 18 w 19"/>
                    <a:gd name="T19" fmla="*/ 0 h 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 h="71">
                      <a:moveTo>
                        <a:pt x="18" y="0"/>
                      </a:moveTo>
                      <a:lnTo>
                        <a:pt x="9" y="11"/>
                      </a:lnTo>
                      <a:lnTo>
                        <a:pt x="11" y="27"/>
                      </a:lnTo>
                      <a:lnTo>
                        <a:pt x="13" y="41"/>
                      </a:lnTo>
                      <a:lnTo>
                        <a:pt x="6" y="61"/>
                      </a:lnTo>
                      <a:lnTo>
                        <a:pt x="0" y="70"/>
                      </a:lnTo>
                      <a:lnTo>
                        <a:pt x="9" y="64"/>
                      </a:lnTo>
                      <a:lnTo>
                        <a:pt x="16" y="39"/>
                      </a:lnTo>
                      <a:lnTo>
                        <a:pt x="14" y="18"/>
                      </a:lnTo>
                      <a:lnTo>
                        <a:pt x="18"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33" name="Freeform 1063"/>
                <p:cNvSpPr>
                  <a:spLocks/>
                </p:cNvSpPr>
                <p:nvPr/>
              </p:nvSpPr>
              <p:spPr bwMode="auto">
                <a:xfrm>
                  <a:off x="3601" y="1645"/>
                  <a:ext cx="80" cy="32"/>
                </a:xfrm>
                <a:custGeom>
                  <a:avLst/>
                  <a:gdLst>
                    <a:gd name="T0" fmla="*/ 7 w 80"/>
                    <a:gd name="T1" fmla="*/ 3 h 32"/>
                    <a:gd name="T2" fmla="*/ 32 w 80"/>
                    <a:gd name="T3" fmla="*/ 0 h 32"/>
                    <a:gd name="T4" fmla="*/ 57 w 80"/>
                    <a:gd name="T5" fmla="*/ 7 h 32"/>
                    <a:gd name="T6" fmla="*/ 79 w 80"/>
                    <a:gd name="T7" fmla="*/ 13 h 32"/>
                    <a:gd name="T8" fmla="*/ 66 w 80"/>
                    <a:gd name="T9" fmla="*/ 18 h 32"/>
                    <a:gd name="T10" fmla="*/ 61 w 80"/>
                    <a:gd name="T11" fmla="*/ 27 h 32"/>
                    <a:gd name="T12" fmla="*/ 46 w 80"/>
                    <a:gd name="T13" fmla="*/ 31 h 32"/>
                    <a:gd name="T14" fmla="*/ 25 w 80"/>
                    <a:gd name="T15" fmla="*/ 29 h 32"/>
                    <a:gd name="T16" fmla="*/ 16 w 80"/>
                    <a:gd name="T17" fmla="*/ 18 h 32"/>
                    <a:gd name="T18" fmla="*/ 0 w 80"/>
                    <a:gd name="T19" fmla="*/ 13 h 32"/>
                    <a:gd name="T20" fmla="*/ 7 w 80"/>
                    <a:gd name="T21" fmla="*/ 3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 h="32">
                      <a:moveTo>
                        <a:pt x="7" y="3"/>
                      </a:moveTo>
                      <a:lnTo>
                        <a:pt x="32" y="0"/>
                      </a:lnTo>
                      <a:lnTo>
                        <a:pt x="57" y="7"/>
                      </a:lnTo>
                      <a:lnTo>
                        <a:pt x="79" y="13"/>
                      </a:lnTo>
                      <a:lnTo>
                        <a:pt x="66" y="18"/>
                      </a:lnTo>
                      <a:lnTo>
                        <a:pt x="61" y="27"/>
                      </a:lnTo>
                      <a:lnTo>
                        <a:pt x="46" y="31"/>
                      </a:lnTo>
                      <a:lnTo>
                        <a:pt x="25" y="29"/>
                      </a:lnTo>
                      <a:lnTo>
                        <a:pt x="16" y="18"/>
                      </a:lnTo>
                      <a:lnTo>
                        <a:pt x="0" y="13"/>
                      </a:lnTo>
                      <a:lnTo>
                        <a:pt x="7" y="3"/>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34" name="Freeform 1064"/>
                <p:cNvSpPr>
                  <a:spLocks/>
                </p:cNvSpPr>
                <p:nvPr/>
              </p:nvSpPr>
              <p:spPr bwMode="auto">
                <a:xfrm>
                  <a:off x="3766" y="1656"/>
                  <a:ext cx="78" cy="49"/>
                </a:xfrm>
                <a:custGeom>
                  <a:avLst/>
                  <a:gdLst>
                    <a:gd name="T0" fmla="*/ 0 w 78"/>
                    <a:gd name="T1" fmla="*/ 11 h 49"/>
                    <a:gd name="T2" fmla="*/ 12 w 78"/>
                    <a:gd name="T3" fmla="*/ 2 h 49"/>
                    <a:gd name="T4" fmla="*/ 38 w 78"/>
                    <a:gd name="T5" fmla="*/ 0 h 49"/>
                    <a:gd name="T6" fmla="*/ 59 w 78"/>
                    <a:gd name="T7" fmla="*/ 3 h 49"/>
                    <a:gd name="T8" fmla="*/ 77 w 78"/>
                    <a:gd name="T9" fmla="*/ 13 h 49"/>
                    <a:gd name="T10" fmla="*/ 62 w 78"/>
                    <a:gd name="T11" fmla="*/ 13 h 49"/>
                    <a:gd name="T12" fmla="*/ 58 w 78"/>
                    <a:gd name="T13" fmla="*/ 27 h 49"/>
                    <a:gd name="T14" fmla="*/ 43 w 78"/>
                    <a:gd name="T15" fmla="*/ 33 h 49"/>
                    <a:gd name="T16" fmla="*/ 9 w 78"/>
                    <a:gd name="T17" fmla="*/ 25 h 49"/>
                    <a:gd name="T18" fmla="*/ 7 w 78"/>
                    <a:gd name="T19" fmla="*/ 35 h 49"/>
                    <a:gd name="T20" fmla="*/ 14 w 78"/>
                    <a:gd name="T21" fmla="*/ 48 h 49"/>
                    <a:gd name="T22" fmla="*/ 0 w 78"/>
                    <a:gd name="T23" fmla="*/ 31 h 49"/>
                    <a:gd name="T24" fmla="*/ 0 w 78"/>
                    <a:gd name="T25" fmla="*/ 22 h 49"/>
                    <a:gd name="T26" fmla="*/ 0 w 78"/>
                    <a:gd name="T27" fmla="*/ 11 h 4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8" h="49">
                      <a:moveTo>
                        <a:pt x="0" y="11"/>
                      </a:moveTo>
                      <a:lnTo>
                        <a:pt x="12" y="2"/>
                      </a:lnTo>
                      <a:lnTo>
                        <a:pt x="38" y="0"/>
                      </a:lnTo>
                      <a:lnTo>
                        <a:pt x="59" y="3"/>
                      </a:lnTo>
                      <a:lnTo>
                        <a:pt x="77" y="13"/>
                      </a:lnTo>
                      <a:lnTo>
                        <a:pt x="62" y="13"/>
                      </a:lnTo>
                      <a:lnTo>
                        <a:pt x="58" y="27"/>
                      </a:lnTo>
                      <a:lnTo>
                        <a:pt x="43" y="33"/>
                      </a:lnTo>
                      <a:lnTo>
                        <a:pt x="9" y="25"/>
                      </a:lnTo>
                      <a:lnTo>
                        <a:pt x="7" y="35"/>
                      </a:lnTo>
                      <a:lnTo>
                        <a:pt x="14" y="48"/>
                      </a:lnTo>
                      <a:lnTo>
                        <a:pt x="0" y="31"/>
                      </a:lnTo>
                      <a:lnTo>
                        <a:pt x="0" y="22"/>
                      </a:lnTo>
                      <a:lnTo>
                        <a:pt x="0" y="11"/>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35" name="Freeform 1065"/>
                <p:cNvSpPr>
                  <a:spLocks/>
                </p:cNvSpPr>
                <p:nvPr/>
              </p:nvSpPr>
              <p:spPr bwMode="auto">
                <a:xfrm>
                  <a:off x="3669" y="1769"/>
                  <a:ext cx="94" cy="49"/>
                </a:xfrm>
                <a:custGeom>
                  <a:avLst/>
                  <a:gdLst>
                    <a:gd name="T0" fmla="*/ 58 w 94"/>
                    <a:gd name="T1" fmla="*/ 38 h 49"/>
                    <a:gd name="T2" fmla="*/ 42 w 94"/>
                    <a:gd name="T3" fmla="*/ 37 h 49"/>
                    <a:gd name="T4" fmla="*/ 26 w 94"/>
                    <a:gd name="T5" fmla="*/ 31 h 49"/>
                    <a:gd name="T6" fmla="*/ 19 w 94"/>
                    <a:gd name="T7" fmla="*/ 22 h 49"/>
                    <a:gd name="T8" fmla="*/ 9 w 94"/>
                    <a:gd name="T9" fmla="*/ 17 h 49"/>
                    <a:gd name="T10" fmla="*/ 6 w 94"/>
                    <a:gd name="T11" fmla="*/ 9 h 49"/>
                    <a:gd name="T12" fmla="*/ 9 w 94"/>
                    <a:gd name="T13" fmla="*/ 0 h 49"/>
                    <a:gd name="T14" fmla="*/ 0 w 94"/>
                    <a:gd name="T15" fmla="*/ 6 h 49"/>
                    <a:gd name="T16" fmla="*/ 1 w 94"/>
                    <a:gd name="T17" fmla="*/ 20 h 49"/>
                    <a:gd name="T18" fmla="*/ 8 w 94"/>
                    <a:gd name="T19" fmla="*/ 24 h 49"/>
                    <a:gd name="T20" fmla="*/ 16 w 94"/>
                    <a:gd name="T21" fmla="*/ 31 h 49"/>
                    <a:gd name="T22" fmla="*/ 28 w 94"/>
                    <a:gd name="T23" fmla="*/ 43 h 49"/>
                    <a:gd name="T24" fmla="*/ 44 w 94"/>
                    <a:gd name="T25" fmla="*/ 48 h 49"/>
                    <a:gd name="T26" fmla="*/ 61 w 94"/>
                    <a:gd name="T27" fmla="*/ 48 h 49"/>
                    <a:gd name="T28" fmla="*/ 74 w 94"/>
                    <a:gd name="T29" fmla="*/ 42 h 49"/>
                    <a:gd name="T30" fmla="*/ 85 w 94"/>
                    <a:gd name="T31" fmla="*/ 31 h 49"/>
                    <a:gd name="T32" fmla="*/ 92 w 94"/>
                    <a:gd name="T33" fmla="*/ 22 h 49"/>
                    <a:gd name="T34" fmla="*/ 93 w 94"/>
                    <a:gd name="T35" fmla="*/ 12 h 49"/>
                    <a:gd name="T36" fmla="*/ 86 w 94"/>
                    <a:gd name="T37" fmla="*/ 4 h 49"/>
                    <a:gd name="T38" fmla="*/ 83 w 94"/>
                    <a:gd name="T39" fmla="*/ 26 h 49"/>
                    <a:gd name="T40" fmla="*/ 76 w 94"/>
                    <a:gd name="T41" fmla="*/ 33 h 49"/>
                    <a:gd name="T42" fmla="*/ 58 w 94"/>
                    <a:gd name="T43" fmla="*/ 38 h 4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 h="49">
                      <a:moveTo>
                        <a:pt x="58" y="38"/>
                      </a:moveTo>
                      <a:lnTo>
                        <a:pt x="42" y="37"/>
                      </a:lnTo>
                      <a:lnTo>
                        <a:pt x="26" y="31"/>
                      </a:lnTo>
                      <a:lnTo>
                        <a:pt x="19" y="22"/>
                      </a:lnTo>
                      <a:lnTo>
                        <a:pt x="9" y="17"/>
                      </a:lnTo>
                      <a:lnTo>
                        <a:pt x="6" y="9"/>
                      </a:lnTo>
                      <a:lnTo>
                        <a:pt x="9" y="0"/>
                      </a:lnTo>
                      <a:lnTo>
                        <a:pt x="0" y="6"/>
                      </a:lnTo>
                      <a:lnTo>
                        <a:pt x="1" y="20"/>
                      </a:lnTo>
                      <a:lnTo>
                        <a:pt x="8" y="24"/>
                      </a:lnTo>
                      <a:lnTo>
                        <a:pt x="16" y="31"/>
                      </a:lnTo>
                      <a:lnTo>
                        <a:pt x="28" y="43"/>
                      </a:lnTo>
                      <a:lnTo>
                        <a:pt x="44" y="48"/>
                      </a:lnTo>
                      <a:lnTo>
                        <a:pt x="61" y="48"/>
                      </a:lnTo>
                      <a:lnTo>
                        <a:pt x="74" y="42"/>
                      </a:lnTo>
                      <a:lnTo>
                        <a:pt x="85" y="31"/>
                      </a:lnTo>
                      <a:lnTo>
                        <a:pt x="92" y="22"/>
                      </a:lnTo>
                      <a:lnTo>
                        <a:pt x="93" y="12"/>
                      </a:lnTo>
                      <a:lnTo>
                        <a:pt x="86" y="4"/>
                      </a:lnTo>
                      <a:lnTo>
                        <a:pt x="83" y="26"/>
                      </a:lnTo>
                      <a:lnTo>
                        <a:pt x="76" y="33"/>
                      </a:lnTo>
                      <a:lnTo>
                        <a:pt x="58" y="38"/>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36" name="Freeform 1066"/>
                <p:cNvSpPr>
                  <a:spLocks/>
                </p:cNvSpPr>
                <p:nvPr/>
              </p:nvSpPr>
              <p:spPr bwMode="auto">
                <a:xfrm>
                  <a:off x="3629" y="1770"/>
                  <a:ext cx="27" cy="71"/>
                </a:xfrm>
                <a:custGeom>
                  <a:avLst/>
                  <a:gdLst>
                    <a:gd name="T0" fmla="*/ 26 w 27"/>
                    <a:gd name="T1" fmla="*/ 0 h 71"/>
                    <a:gd name="T2" fmla="*/ 12 w 27"/>
                    <a:gd name="T3" fmla="*/ 11 h 71"/>
                    <a:gd name="T4" fmla="*/ 7 w 27"/>
                    <a:gd name="T5" fmla="*/ 26 h 71"/>
                    <a:gd name="T6" fmla="*/ 3 w 27"/>
                    <a:gd name="T7" fmla="*/ 48 h 71"/>
                    <a:gd name="T8" fmla="*/ 0 w 27"/>
                    <a:gd name="T9" fmla="*/ 70 h 71"/>
                    <a:gd name="T10" fmla="*/ 0 w 27"/>
                    <a:gd name="T11" fmla="*/ 44 h 71"/>
                    <a:gd name="T12" fmla="*/ 3 w 27"/>
                    <a:gd name="T13" fmla="*/ 18 h 71"/>
                    <a:gd name="T14" fmla="*/ 8 w 27"/>
                    <a:gd name="T15" fmla="*/ 9 h 71"/>
                    <a:gd name="T16" fmla="*/ 26 w 27"/>
                    <a:gd name="T17" fmla="*/ 0 h 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 h="71">
                      <a:moveTo>
                        <a:pt x="26" y="0"/>
                      </a:moveTo>
                      <a:lnTo>
                        <a:pt x="12" y="11"/>
                      </a:lnTo>
                      <a:lnTo>
                        <a:pt x="7" y="26"/>
                      </a:lnTo>
                      <a:lnTo>
                        <a:pt x="3" y="48"/>
                      </a:lnTo>
                      <a:lnTo>
                        <a:pt x="0" y="70"/>
                      </a:lnTo>
                      <a:lnTo>
                        <a:pt x="0" y="44"/>
                      </a:lnTo>
                      <a:lnTo>
                        <a:pt x="3" y="18"/>
                      </a:lnTo>
                      <a:lnTo>
                        <a:pt x="8" y="9"/>
                      </a:lnTo>
                      <a:lnTo>
                        <a:pt x="26"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37" name="Freeform 1067"/>
                <p:cNvSpPr>
                  <a:spLocks/>
                </p:cNvSpPr>
                <p:nvPr/>
              </p:nvSpPr>
              <p:spPr bwMode="auto">
                <a:xfrm>
                  <a:off x="3779" y="1780"/>
                  <a:ext cx="16" cy="63"/>
                </a:xfrm>
                <a:custGeom>
                  <a:avLst/>
                  <a:gdLst>
                    <a:gd name="T0" fmla="*/ 0 w 16"/>
                    <a:gd name="T1" fmla="*/ 0 h 63"/>
                    <a:gd name="T2" fmla="*/ 5 w 16"/>
                    <a:gd name="T3" fmla="*/ 13 h 63"/>
                    <a:gd name="T4" fmla="*/ 9 w 16"/>
                    <a:gd name="T5" fmla="*/ 34 h 63"/>
                    <a:gd name="T6" fmla="*/ 9 w 16"/>
                    <a:gd name="T7" fmla="*/ 47 h 63"/>
                    <a:gd name="T8" fmla="*/ 6 w 16"/>
                    <a:gd name="T9" fmla="*/ 62 h 63"/>
                    <a:gd name="T10" fmla="*/ 15 w 16"/>
                    <a:gd name="T11" fmla="*/ 35 h 63"/>
                    <a:gd name="T12" fmla="*/ 14 w 16"/>
                    <a:gd name="T13" fmla="*/ 14 h 63"/>
                    <a:gd name="T14" fmla="*/ 0 w 16"/>
                    <a:gd name="T15" fmla="*/ 0 h 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 h="63">
                      <a:moveTo>
                        <a:pt x="0" y="0"/>
                      </a:moveTo>
                      <a:lnTo>
                        <a:pt x="5" y="13"/>
                      </a:lnTo>
                      <a:lnTo>
                        <a:pt x="9" y="34"/>
                      </a:lnTo>
                      <a:lnTo>
                        <a:pt x="9" y="47"/>
                      </a:lnTo>
                      <a:lnTo>
                        <a:pt x="6" y="62"/>
                      </a:lnTo>
                      <a:lnTo>
                        <a:pt x="15" y="35"/>
                      </a:lnTo>
                      <a:lnTo>
                        <a:pt x="14" y="14"/>
                      </a:lnTo>
                      <a:lnTo>
                        <a:pt x="0"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38" name="Freeform 1068"/>
                <p:cNvSpPr>
                  <a:spLocks/>
                </p:cNvSpPr>
                <p:nvPr/>
              </p:nvSpPr>
              <p:spPr bwMode="auto">
                <a:xfrm>
                  <a:off x="3650" y="1847"/>
                  <a:ext cx="131" cy="29"/>
                </a:xfrm>
                <a:custGeom>
                  <a:avLst/>
                  <a:gdLst>
                    <a:gd name="T0" fmla="*/ 0 w 131"/>
                    <a:gd name="T1" fmla="*/ 0 h 29"/>
                    <a:gd name="T2" fmla="*/ 19 w 131"/>
                    <a:gd name="T3" fmla="*/ 12 h 29"/>
                    <a:gd name="T4" fmla="*/ 44 w 131"/>
                    <a:gd name="T5" fmla="*/ 18 h 29"/>
                    <a:gd name="T6" fmla="*/ 76 w 131"/>
                    <a:gd name="T7" fmla="*/ 20 h 29"/>
                    <a:gd name="T8" fmla="*/ 100 w 131"/>
                    <a:gd name="T9" fmla="*/ 16 h 29"/>
                    <a:gd name="T10" fmla="*/ 126 w 131"/>
                    <a:gd name="T11" fmla="*/ 7 h 29"/>
                    <a:gd name="T12" fmla="*/ 130 w 131"/>
                    <a:gd name="T13" fmla="*/ 17 h 29"/>
                    <a:gd name="T14" fmla="*/ 120 w 131"/>
                    <a:gd name="T15" fmla="*/ 13 h 29"/>
                    <a:gd name="T16" fmla="*/ 98 w 131"/>
                    <a:gd name="T17" fmla="*/ 24 h 29"/>
                    <a:gd name="T18" fmla="*/ 73 w 131"/>
                    <a:gd name="T19" fmla="*/ 28 h 29"/>
                    <a:gd name="T20" fmla="*/ 52 w 131"/>
                    <a:gd name="T21" fmla="*/ 26 h 29"/>
                    <a:gd name="T22" fmla="*/ 29 w 131"/>
                    <a:gd name="T23" fmla="*/ 21 h 29"/>
                    <a:gd name="T24" fmla="*/ 13 w 131"/>
                    <a:gd name="T25" fmla="*/ 13 h 29"/>
                    <a:gd name="T26" fmla="*/ 3 w 131"/>
                    <a:gd name="T27" fmla="*/ 16 h 29"/>
                    <a:gd name="T28" fmla="*/ 0 w 131"/>
                    <a:gd name="T29" fmla="*/ 0 h 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1" h="29">
                      <a:moveTo>
                        <a:pt x="0" y="0"/>
                      </a:moveTo>
                      <a:lnTo>
                        <a:pt x="19" y="12"/>
                      </a:lnTo>
                      <a:lnTo>
                        <a:pt x="44" y="18"/>
                      </a:lnTo>
                      <a:lnTo>
                        <a:pt x="76" y="20"/>
                      </a:lnTo>
                      <a:lnTo>
                        <a:pt x="100" y="16"/>
                      </a:lnTo>
                      <a:lnTo>
                        <a:pt x="126" y="7"/>
                      </a:lnTo>
                      <a:lnTo>
                        <a:pt x="130" y="17"/>
                      </a:lnTo>
                      <a:lnTo>
                        <a:pt x="120" y="13"/>
                      </a:lnTo>
                      <a:lnTo>
                        <a:pt x="98" y="24"/>
                      </a:lnTo>
                      <a:lnTo>
                        <a:pt x="73" y="28"/>
                      </a:lnTo>
                      <a:lnTo>
                        <a:pt x="52" y="26"/>
                      </a:lnTo>
                      <a:lnTo>
                        <a:pt x="29" y="21"/>
                      </a:lnTo>
                      <a:lnTo>
                        <a:pt x="13" y="13"/>
                      </a:lnTo>
                      <a:lnTo>
                        <a:pt x="3" y="16"/>
                      </a:lnTo>
                      <a:lnTo>
                        <a:pt x="0"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39" name="Freeform 1069"/>
                <p:cNvSpPr>
                  <a:spLocks/>
                </p:cNvSpPr>
                <p:nvPr/>
              </p:nvSpPr>
              <p:spPr bwMode="auto">
                <a:xfrm>
                  <a:off x="3662" y="1889"/>
                  <a:ext cx="101" cy="13"/>
                </a:xfrm>
                <a:custGeom>
                  <a:avLst/>
                  <a:gdLst>
                    <a:gd name="T0" fmla="*/ 0 w 101"/>
                    <a:gd name="T1" fmla="*/ 3 h 13"/>
                    <a:gd name="T2" fmla="*/ 3 w 101"/>
                    <a:gd name="T3" fmla="*/ 0 h 13"/>
                    <a:gd name="T4" fmla="*/ 11 w 101"/>
                    <a:gd name="T5" fmla="*/ 1 h 13"/>
                    <a:gd name="T6" fmla="*/ 30 w 101"/>
                    <a:gd name="T7" fmla="*/ 5 h 13"/>
                    <a:gd name="T8" fmla="*/ 68 w 101"/>
                    <a:gd name="T9" fmla="*/ 6 h 13"/>
                    <a:gd name="T10" fmla="*/ 93 w 101"/>
                    <a:gd name="T11" fmla="*/ 3 h 13"/>
                    <a:gd name="T12" fmla="*/ 100 w 101"/>
                    <a:gd name="T13" fmla="*/ 0 h 13"/>
                    <a:gd name="T14" fmla="*/ 100 w 101"/>
                    <a:gd name="T15" fmla="*/ 5 h 13"/>
                    <a:gd name="T16" fmla="*/ 88 w 101"/>
                    <a:gd name="T17" fmla="*/ 6 h 13"/>
                    <a:gd name="T18" fmla="*/ 65 w 101"/>
                    <a:gd name="T19" fmla="*/ 11 h 13"/>
                    <a:gd name="T20" fmla="*/ 48 w 101"/>
                    <a:gd name="T21" fmla="*/ 12 h 13"/>
                    <a:gd name="T22" fmla="*/ 27 w 101"/>
                    <a:gd name="T23" fmla="*/ 7 h 13"/>
                    <a:gd name="T24" fmla="*/ 0 w 101"/>
                    <a:gd name="T25" fmla="*/ 3 h 1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1" h="13">
                      <a:moveTo>
                        <a:pt x="0" y="3"/>
                      </a:moveTo>
                      <a:lnTo>
                        <a:pt x="3" y="0"/>
                      </a:lnTo>
                      <a:lnTo>
                        <a:pt x="11" y="1"/>
                      </a:lnTo>
                      <a:lnTo>
                        <a:pt x="30" y="5"/>
                      </a:lnTo>
                      <a:lnTo>
                        <a:pt x="68" y="6"/>
                      </a:lnTo>
                      <a:lnTo>
                        <a:pt x="93" y="3"/>
                      </a:lnTo>
                      <a:lnTo>
                        <a:pt x="100" y="0"/>
                      </a:lnTo>
                      <a:lnTo>
                        <a:pt x="100" y="5"/>
                      </a:lnTo>
                      <a:lnTo>
                        <a:pt x="88" y="6"/>
                      </a:lnTo>
                      <a:lnTo>
                        <a:pt x="65" y="11"/>
                      </a:lnTo>
                      <a:lnTo>
                        <a:pt x="48" y="12"/>
                      </a:lnTo>
                      <a:lnTo>
                        <a:pt x="27" y="7"/>
                      </a:lnTo>
                      <a:lnTo>
                        <a:pt x="0" y="3"/>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40" name="Freeform 1070"/>
                <p:cNvSpPr>
                  <a:spLocks/>
                </p:cNvSpPr>
                <p:nvPr/>
              </p:nvSpPr>
              <p:spPr bwMode="auto">
                <a:xfrm>
                  <a:off x="3565" y="1687"/>
                  <a:ext cx="21" cy="56"/>
                </a:xfrm>
                <a:custGeom>
                  <a:avLst/>
                  <a:gdLst>
                    <a:gd name="T0" fmla="*/ 20 w 21"/>
                    <a:gd name="T1" fmla="*/ 0 h 56"/>
                    <a:gd name="T2" fmla="*/ 7 w 21"/>
                    <a:gd name="T3" fmla="*/ 17 h 56"/>
                    <a:gd name="T4" fmla="*/ 3 w 21"/>
                    <a:gd name="T5" fmla="*/ 33 h 56"/>
                    <a:gd name="T6" fmla="*/ 3 w 21"/>
                    <a:gd name="T7" fmla="*/ 55 h 56"/>
                    <a:gd name="T8" fmla="*/ 0 w 21"/>
                    <a:gd name="T9" fmla="*/ 31 h 56"/>
                    <a:gd name="T10" fmla="*/ 3 w 21"/>
                    <a:gd name="T11" fmla="*/ 15 h 56"/>
                    <a:gd name="T12" fmla="*/ 20 w 21"/>
                    <a:gd name="T13" fmla="*/ 0 h 5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56">
                      <a:moveTo>
                        <a:pt x="20" y="0"/>
                      </a:moveTo>
                      <a:lnTo>
                        <a:pt x="7" y="17"/>
                      </a:lnTo>
                      <a:lnTo>
                        <a:pt x="3" y="33"/>
                      </a:lnTo>
                      <a:lnTo>
                        <a:pt x="3" y="55"/>
                      </a:lnTo>
                      <a:lnTo>
                        <a:pt x="0" y="31"/>
                      </a:lnTo>
                      <a:lnTo>
                        <a:pt x="3" y="15"/>
                      </a:lnTo>
                      <a:lnTo>
                        <a:pt x="20"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41" name="Freeform 1071"/>
                <p:cNvSpPr>
                  <a:spLocks/>
                </p:cNvSpPr>
                <p:nvPr/>
              </p:nvSpPr>
              <p:spPr bwMode="auto">
                <a:xfrm>
                  <a:off x="3856" y="1692"/>
                  <a:ext cx="12" cy="69"/>
                </a:xfrm>
                <a:custGeom>
                  <a:avLst/>
                  <a:gdLst>
                    <a:gd name="T0" fmla="*/ 0 w 12"/>
                    <a:gd name="T1" fmla="*/ 0 h 69"/>
                    <a:gd name="T2" fmla="*/ 6 w 12"/>
                    <a:gd name="T3" fmla="*/ 12 h 69"/>
                    <a:gd name="T4" fmla="*/ 9 w 12"/>
                    <a:gd name="T5" fmla="*/ 39 h 69"/>
                    <a:gd name="T6" fmla="*/ 6 w 12"/>
                    <a:gd name="T7" fmla="*/ 68 h 69"/>
                    <a:gd name="T8" fmla="*/ 11 w 12"/>
                    <a:gd name="T9" fmla="*/ 38 h 69"/>
                    <a:gd name="T10" fmla="*/ 11 w 12"/>
                    <a:gd name="T11" fmla="*/ 17 h 69"/>
                    <a:gd name="T12" fmla="*/ 0 w 12"/>
                    <a:gd name="T13" fmla="*/ 0 h 6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 h="69">
                      <a:moveTo>
                        <a:pt x="0" y="0"/>
                      </a:moveTo>
                      <a:lnTo>
                        <a:pt x="6" y="12"/>
                      </a:lnTo>
                      <a:lnTo>
                        <a:pt x="9" y="39"/>
                      </a:lnTo>
                      <a:lnTo>
                        <a:pt x="6" y="68"/>
                      </a:lnTo>
                      <a:lnTo>
                        <a:pt x="11" y="38"/>
                      </a:lnTo>
                      <a:lnTo>
                        <a:pt x="11" y="17"/>
                      </a:lnTo>
                      <a:lnTo>
                        <a:pt x="0"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42" name="Freeform 1072"/>
                <p:cNvSpPr>
                  <a:spLocks/>
                </p:cNvSpPr>
                <p:nvPr/>
              </p:nvSpPr>
              <p:spPr bwMode="auto">
                <a:xfrm>
                  <a:off x="3756" y="1607"/>
                  <a:ext cx="105" cy="31"/>
                </a:xfrm>
                <a:custGeom>
                  <a:avLst/>
                  <a:gdLst>
                    <a:gd name="T0" fmla="*/ 0 w 105"/>
                    <a:gd name="T1" fmla="*/ 9 h 31"/>
                    <a:gd name="T2" fmla="*/ 4 w 105"/>
                    <a:gd name="T3" fmla="*/ 20 h 31"/>
                    <a:gd name="T4" fmla="*/ 41 w 105"/>
                    <a:gd name="T5" fmla="*/ 16 h 31"/>
                    <a:gd name="T6" fmla="*/ 68 w 105"/>
                    <a:gd name="T7" fmla="*/ 18 h 31"/>
                    <a:gd name="T8" fmla="*/ 87 w 105"/>
                    <a:gd name="T9" fmla="*/ 22 h 31"/>
                    <a:gd name="T10" fmla="*/ 104 w 105"/>
                    <a:gd name="T11" fmla="*/ 30 h 31"/>
                    <a:gd name="T12" fmla="*/ 83 w 105"/>
                    <a:gd name="T13" fmla="*/ 9 h 31"/>
                    <a:gd name="T14" fmla="*/ 43 w 105"/>
                    <a:gd name="T15" fmla="*/ 2 h 31"/>
                    <a:gd name="T16" fmla="*/ 48 w 105"/>
                    <a:gd name="T17" fmla="*/ 6 h 31"/>
                    <a:gd name="T18" fmla="*/ 23 w 105"/>
                    <a:gd name="T19" fmla="*/ 8 h 31"/>
                    <a:gd name="T20" fmla="*/ 25 w 105"/>
                    <a:gd name="T21" fmla="*/ 0 h 31"/>
                    <a:gd name="T22" fmla="*/ 0 w 105"/>
                    <a:gd name="T23" fmla="*/ 9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5" h="31">
                      <a:moveTo>
                        <a:pt x="0" y="9"/>
                      </a:moveTo>
                      <a:lnTo>
                        <a:pt x="4" y="20"/>
                      </a:lnTo>
                      <a:lnTo>
                        <a:pt x="41" y="16"/>
                      </a:lnTo>
                      <a:lnTo>
                        <a:pt x="68" y="18"/>
                      </a:lnTo>
                      <a:lnTo>
                        <a:pt x="87" y="22"/>
                      </a:lnTo>
                      <a:lnTo>
                        <a:pt x="104" y="30"/>
                      </a:lnTo>
                      <a:lnTo>
                        <a:pt x="83" y="9"/>
                      </a:lnTo>
                      <a:lnTo>
                        <a:pt x="43" y="2"/>
                      </a:lnTo>
                      <a:lnTo>
                        <a:pt x="48" y="6"/>
                      </a:lnTo>
                      <a:lnTo>
                        <a:pt x="23" y="8"/>
                      </a:lnTo>
                      <a:lnTo>
                        <a:pt x="25" y="0"/>
                      </a:lnTo>
                      <a:lnTo>
                        <a:pt x="0" y="9"/>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43" name="Freeform 1073"/>
                <p:cNvSpPr>
                  <a:spLocks/>
                </p:cNvSpPr>
                <p:nvPr/>
              </p:nvSpPr>
              <p:spPr bwMode="auto">
                <a:xfrm>
                  <a:off x="3596" y="1606"/>
                  <a:ext cx="93" cy="25"/>
                </a:xfrm>
                <a:custGeom>
                  <a:avLst/>
                  <a:gdLst>
                    <a:gd name="T0" fmla="*/ 92 w 93"/>
                    <a:gd name="T1" fmla="*/ 24 h 25"/>
                    <a:gd name="T2" fmla="*/ 75 w 93"/>
                    <a:gd name="T3" fmla="*/ 14 h 25"/>
                    <a:gd name="T4" fmla="*/ 46 w 93"/>
                    <a:gd name="T5" fmla="*/ 12 h 25"/>
                    <a:gd name="T6" fmla="*/ 17 w 93"/>
                    <a:gd name="T7" fmla="*/ 14 h 25"/>
                    <a:gd name="T8" fmla="*/ 0 w 93"/>
                    <a:gd name="T9" fmla="*/ 22 h 25"/>
                    <a:gd name="T10" fmla="*/ 14 w 93"/>
                    <a:gd name="T11" fmla="*/ 10 h 25"/>
                    <a:gd name="T12" fmla="*/ 8 w 93"/>
                    <a:gd name="T13" fmla="*/ 9 h 25"/>
                    <a:gd name="T14" fmla="*/ 38 w 93"/>
                    <a:gd name="T15" fmla="*/ 8 h 25"/>
                    <a:gd name="T16" fmla="*/ 14 w 93"/>
                    <a:gd name="T17" fmla="*/ 5 h 25"/>
                    <a:gd name="T18" fmla="*/ 49 w 93"/>
                    <a:gd name="T19" fmla="*/ 5 h 25"/>
                    <a:gd name="T20" fmla="*/ 42 w 93"/>
                    <a:gd name="T21" fmla="*/ 1 h 25"/>
                    <a:gd name="T22" fmla="*/ 65 w 93"/>
                    <a:gd name="T23" fmla="*/ 4 h 25"/>
                    <a:gd name="T24" fmla="*/ 78 w 93"/>
                    <a:gd name="T25" fmla="*/ 6 h 25"/>
                    <a:gd name="T26" fmla="*/ 78 w 93"/>
                    <a:gd name="T27" fmla="*/ 0 h 25"/>
                    <a:gd name="T28" fmla="*/ 88 w 93"/>
                    <a:gd name="T29" fmla="*/ 8 h 25"/>
                    <a:gd name="T30" fmla="*/ 92 w 93"/>
                    <a:gd name="T31" fmla="*/ 24 h 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3" h="25">
                      <a:moveTo>
                        <a:pt x="92" y="24"/>
                      </a:moveTo>
                      <a:lnTo>
                        <a:pt x="75" y="14"/>
                      </a:lnTo>
                      <a:lnTo>
                        <a:pt x="46" y="12"/>
                      </a:lnTo>
                      <a:lnTo>
                        <a:pt x="17" y="14"/>
                      </a:lnTo>
                      <a:lnTo>
                        <a:pt x="0" y="22"/>
                      </a:lnTo>
                      <a:lnTo>
                        <a:pt x="14" y="10"/>
                      </a:lnTo>
                      <a:lnTo>
                        <a:pt x="8" y="9"/>
                      </a:lnTo>
                      <a:lnTo>
                        <a:pt x="38" y="8"/>
                      </a:lnTo>
                      <a:lnTo>
                        <a:pt x="14" y="5"/>
                      </a:lnTo>
                      <a:lnTo>
                        <a:pt x="49" y="5"/>
                      </a:lnTo>
                      <a:lnTo>
                        <a:pt x="42" y="1"/>
                      </a:lnTo>
                      <a:lnTo>
                        <a:pt x="65" y="4"/>
                      </a:lnTo>
                      <a:lnTo>
                        <a:pt x="78" y="6"/>
                      </a:lnTo>
                      <a:lnTo>
                        <a:pt x="78" y="0"/>
                      </a:lnTo>
                      <a:lnTo>
                        <a:pt x="88" y="8"/>
                      </a:lnTo>
                      <a:lnTo>
                        <a:pt x="92" y="24"/>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44" name="Freeform 1074"/>
                <p:cNvSpPr>
                  <a:spLocks/>
                </p:cNvSpPr>
                <p:nvPr/>
              </p:nvSpPr>
              <p:spPr bwMode="auto">
                <a:xfrm>
                  <a:off x="3623" y="1671"/>
                  <a:ext cx="50" cy="21"/>
                </a:xfrm>
                <a:custGeom>
                  <a:avLst/>
                  <a:gdLst>
                    <a:gd name="T0" fmla="*/ 49 w 50"/>
                    <a:gd name="T1" fmla="*/ 0 h 21"/>
                    <a:gd name="T2" fmla="*/ 42 w 50"/>
                    <a:gd name="T3" fmla="*/ 7 h 21"/>
                    <a:gd name="T4" fmla="*/ 25 w 50"/>
                    <a:gd name="T5" fmla="*/ 17 h 21"/>
                    <a:gd name="T6" fmla="*/ 0 w 50"/>
                    <a:gd name="T7" fmla="*/ 18 h 21"/>
                    <a:gd name="T8" fmla="*/ 34 w 50"/>
                    <a:gd name="T9" fmla="*/ 20 h 21"/>
                    <a:gd name="T10" fmla="*/ 43 w 50"/>
                    <a:gd name="T11" fmla="*/ 15 h 21"/>
                    <a:gd name="T12" fmla="*/ 49 w 50"/>
                    <a:gd name="T13" fmla="*/ 0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0" h="21">
                      <a:moveTo>
                        <a:pt x="49" y="0"/>
                      </a:moveTo>
                      <a:lnTo>
                        <a:pt x="42" y="7"/>
                      </a:lnTo>
                      <a:lnTo>
                        <a:pt x="25" y="17"/>
                      </a:lnTo>
                      <a:lnTo>
                        <a:pt x="0" y="18"/>
                      </a:lnTo>
                      <a:lnTo>
                        <a:pt x="34" y="20"/>
                      </a:lnTo>
                      <a:lnTo>
                        <a:pt x="43" y="15"/>
                      </a:lnTo>
                      <a:lnTo>
                        <a:pt x="49"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45" name="Freeform 1075"/>
                <p:cNvSpPr>
                  <a:spLocks/>
                </p:cNvSpPr>
                <p:nvPr/>
              </p:nvSpPr>
              <p:spPr bwMode="auto">
                <a:xfrm>
                  <a:off x="3616" y="1660"/>
                  <a:ext cx="11" cy="10"/>
                </a:xfrm>
                <a:custGeom>
                  <a:avLst/>
                  <a:gdLst>
                    <a:gd name="T0" fmla="*/ 0 w 11"/>
                    <a:gd name="T1" fmla="*/ 0 h 10"/>
                    <a:gd name="T2" fmla="*/ 7 w 11"/>
                    <a:gd name="T3" fmla="*/ 7 h 10"/>
                    <a:gd name="T4" fmla="*/ 9 w 11"/>
                    <a:gd name="T5" fmla="*/ 9 h 10"/>
                    <a:gd name="T6" fmla="*/ 9 w 11"/>
                    <a:gd name="T7" fmla="*/ 4 h 10"/>
                    <a:gd name="T8" fmla="*/ 10 w 11"/>
                    <a:gd name="T9" fmla="*/ 0 h 10"/>
                    <a:gd name="T10" fmla="*/ 0 w 11"/>
                    <a:gd name="T11" fmla="*/ 0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10">
                      <a:moveTo>
                        <a:pt x="0" y="0"/>
                      </a:moveTo>
                      <a:lnTo>
                        <a:pt x="7" y="7"/>
                      </a:lnTo>
                      <a:lnTo>
                        <a:pt x="9" y="9"/>
                      </a:lnTo>
                      <a:lnTo>
                        <a:pt x="9" y="4"/>
                      </a:lnTo>
                      <a:lnTo>
                        <a:pt x="10" y="0"/>
                      </a:lnTo>
                      <a:lnTo>
                        <a:pt x="0" y="0"/>
                      </a:lnTo>
                    </a:path>
                  </a:pathLst>
                </a:custGeom>
                <a:solidFill>
                  <a:srgbClr val="FFC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46" name="Freeform 1076"/>
                <p:cNvSpPr>
                  <a:spLocks/>
                </p:cNvSpPr>
                <p:nvPr/>
              </p:nvSpPr>
              <p:spPr bwMode="auto">
                <a:xfrm>
                  <a:off x="3654" y="1663"/>
                  <a:ext cx="4" cy="8"/>
                </a:xfrm>
                <a:custGeom>
                  <a:avLst/>
                  <a:gdLst>
                    <a:gd name="T0" fmla="*/ 3 w 4"/>
                    <a:gd name="T1" fmla="*/ 0 h 8"/>
                    <a:gd name="T2" fmla="*/ 3 w 4"/>
                    <a:gd name="T3" fmla="*/ 2 h 8"/>
                    <a:gd name="T4" fmla="*/ 0 w 4"/>
                    <a:gd name="T5" fmla="*/ 7 h 8"/>
                    <a:gd name="T6" fmla="*/ 3 w 4"/>
                    <a:gd name="T7" fmla="*/ 6 h 8"/>
                    <a:gd name="T8" fmla="*/ 3 w 4"/>
                    <a:gd name="T9" fmla="*/ 0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 h="8">
                      <a:moveTo>
                        <a:pt x="3" y="0"/>
                      </a:moveTo>
                      <a:lnTo>
                        <a:pt x="3" y="2"/>
                      </a:lnTo>
                      <a:lnTo>
                        <a:pt x="0" y="7"/>
                      </a:lnTo>
                      <a:lnTo>
                        <a:pt x="3" y="6"/>
                      </a:lnTo>
                      <a:lnTo>
                        <a:pt x="3" y="0"/>
                      </a:lnTo>
                    </a:path>
                  </a:pathLst>
                </a:custGeom>
                <a:solidFill>
                  <a:srgbClr val="FFC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47" name="Freeform 1077"/>
                <p:cNvSpPr>
                  <a:spLocks/>
                </p:cNvSpPr>
                <p:nvPr/>
              </p:nvSpPr>
              <p:spPr bwMode="auto">
                <a:xfrm>
                  <a:off x="3775" y="1668"/>
                  <a:ext cx="17" cy="12"/>
                </a:xfrm>
                <a:custGeom>
                  <a:avLst/>
                  <a:gdLst>
                    <a:gd name="T0" fmla="*/ 0 w 17"/>
                    <a:gd name="T1" fmla="*/ 3 h 12"/>
                    <a:gd name="T2" fmla="*/ 1 w 17"/>
                    <a:gd name="T3" fmla="*/ 6 h 12"/>
                    <a:gd name="T4" fmla="*/ 3 w 17"/>
                    <a:gd name="T5" fmla="*/ 8 h 12"/>
                    <a:gd name="T6" fmla="*/ 16 w 17"/>
                    <a:gd name="T7" fmla="*/ 11 h 12"/>
                    <a:gd name="T8" fmla="*/ 9 w 17"/>
                    <a:gd name="T9" fmla="*/ 8 h 12"/>
                    <a:gd name="T10" fmla="*/ 9 w 17"/>
                    <a:gd name="T11" fmla="*/ 5 h 12"/>
                    <a:gd name="T12" fmla="*/ 12 w 17"/>
                    <a:gd name="T13" fmla="*/ 0 h 12"/>
                    <a:gd name="T14" fmla="*/ 7 w 17"/>
                    <a:gd name="T15" fmla="*/ 1 h 12"/>
                    <a:gd name="T16" fmla="*/ 0 w 17"/>
                    <a:gd name="T17" fmla="*/ 3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2">
                      <a:moveTo>
                        <a:pt x="0" y="3"/>
                      </a:moveTo>
                      <a:lnTo>
                        <a:pt x="1" y="6"/>
                      </a:lnTo>
                      <a:lnTo>
                        <a:pt x="3" y="8"/>
                      </a:lnTo>
                      <a:lnTo>
                        <a:pt x="16" y="11"/>
                      </a:lnTo>
                      <a:lnTo>
                        <a:pt x="9" y="8"/>
                      </a:lnTo>
                      <a:lnTo>
                        <a:pt x="9" y="5"/>
                      </a:lnTo>
                      <a:lnTo>
                        <a:pt x="12" y="0"/>
                      </a:lnTo>
                      <a:lnTo>
                        <a:pt x="7" y="1"/>
                      </a:lnTo>
                      <a:lnTo>
                        <a:pt x="0" y="3"/>
                      </a:lnTo>
                    </a:path>
                  </a:pathLst>
                </a:custGeom>
                <a:solidFill>
                  <a:srgbClr val="FFC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48" name="Freeform 1078"/>
                <p:cNvSpPr>
                  <a:spLocks/>
                </p:cNvSpPr>
                <p:nvPr/>
              </p:nvSpPr>
              <p:spPr bwMode="auto">
                <a:xfrm>
                  <a:off x="3819" y="1671"/>
                  <a:ext cx="4" cy="8"/>
                </a:xfrm>
                <a:custGeom>
                  <a:avLst/>
                  <a:gdLst>
                    <a:gd name="T0" fmla="*/ 0 w 4"/>
                    <a:gd name="T1" fmla="*/ 0 h 8"/>
                    <a:gd name="T2" fmla="*/ 1 w 4"/>
                    <a:gd name="T3" fmla="*/ 3 h 8"/>
                    <a:gd name="T4" fmla="*/ 0 w 4"/>
                    <a:gd name="T5" fmla="*/ 7 h 8"/>
                    <a:gd name="T6" fmla="*/ 3 w 4"/>
                    <a:gd name="T7" fmla="*/ 5 h 8"/>
                    <a:gd name="T8" fmla="*/ 3 w 4"/>
                    <a:gd name="T9" fmla="*/ 1 h 8"/>
                    <a:gd name="T10" fmla="*/ 0 w 4"/>
                    <a:gd name="T11" fmla="*/ 0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8">
                      <a:moveTo>
                        <a:pt x="0" y="0"/>
                      </a:moveTo>
                      <a:lnTo>
                        <a:pt x="1" y="3"/>
                      </a:lnTo>
                      <a:lnTo>
                        <a:pt x="0" y="7"/>
                      </a:lnTo>
                      <a:lnTo>
                        <a:pt x="3" y="5"/>
                      </a:lnTo>
                      <a:lnTo>
                        <a:pt x="3" y="1"/>
                      </a:lnTo>
                      <a:lnTo>
                        <a:pt x="0" y="0"/>
                      </a:lnTo>
                    </a:path>
                  </a:pathLst>
                </a:custGeom>
                <a:solidFill>
                  <a:srgbClr val="FFC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49" name="Oval 1079"/>
                <p:cNvSpPr>
                  <a:spLocks noChangeArrowheads="1"/>
                </p:cNvSpPr>
                <p:nvPr/>
              </p:nvSpPr>
              <p:spPr bwMode="auto">
                <a:xfrm flipH="1" flipV="1">
                  <a:off x="3635" y="1665"/>
                  <a:ext cx="1" cy="1"/>
                </a:xfrm>
                <a:prstGeom prst="ellipse">
                  <a:avLst/>
                </a:prstGeom>
                <a:solidFill>
                  <a:srgbClr val="FFC08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117850" name="Oval 1080"/>
                <p:cNvSpPr>
                  <a:spLocks noChangeArrowheads="1"/>
                </p:cNvSpPr>
                <p:nvPr/>
              </p:nvSpPr>
              <p:spPr bwMode="auto">
                <a:xfrm flipV="1">
                  <a:off x="3793" y="1674"/>
                  <a:ext cx="1" cy="1"/>
                </a:xfrm>
                <a:prstGeom prst="ellipse">
                  <a:avLst/>
                </a:prstGeom>
                <a:solidFill>
                  <a:srgbClr val="FFC08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117851" name="Freeform 1081"/>
                <p:cNvSpPr>
                  <a:spLocks/>
                </p:cNvSpPr>
                <p:nvPr/>
              </p:nvSpPr>
              <p:spPr bwMode="auto">
                <a:xfrm>
                  <a:off x="3578" y="1759"/>
                  <a:ext cx="14" cy="94"/>
                </a:xfrm>
                <a:custGeom>
                  <a:avLst/>
                  <a:gdLst>
                    <a:gd name="T0" fmla="*/ 5 w 14"/>
                    <a:gd name="T1" fmla="*/ 0 h 94"/>
                    <a:gd name="T2" fmla="*/ 0 w 14"/>
                    <a:gd name="T3" fmla="*/ 30 h 94"/>
                    <a:gd name="T4" fmla="*/ 1 w 14"/>
                    <a:gd name="T5" fmla="*/ 55 h 94"/>
                    <a:gd name="T6" fmla="*/ 13 w 14"/>
                    <a:gd name="T7" fmla="*/ 93 h 94"/>
                    <a:gd name="T8" fmla="*/ 6 w 14"/>
                    <a:gd name="T9" fmla="*/ 56 h 94"/>
                    <a:gd name="T10" fmla="*/ 5 w 14"/>
                    <a:gd name="T11" fmla="*/ 39 h 94"/>
                    <a:gd name="T12" fmla="*/ 5 w 14"/>
                    <a:gd name="T13" fmla="*/ 0 h 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 h="94">
                      <a:moveTo>
                        <a:pt x="5" y="0"/>
                      </a:moveTo>
                      <a:lnTo>
                        <a:pt x="0" y="30"/>
                      </a:lnTo>
                      <a:lnTo>
                        <a:pt x="1" y="55"/>
                      </a:lnTo>
                      <a:lnTo>
                        <a:pt x="13" y="93"/>
                      </a:lnTo>
                      <a:lnTo>
                        <a:pt x="6" y="56"/>
                      </a:lnTo>
                      <a:lnTo>
                        <a:pt x="5" y="39"/>
                      </a:lnTo>
                      <a:lnTo>
                        <a:pt x="5"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52" name="Freeform 1082"/>
                <p:cNvSpPr>
                  <a:spLocks/>
                </p:cNvSpPr>
                <p:nvPr/>
              </p:nvSpPr>
              <p:spPr bwMode="auto">
                <a:xfrm>
                  <a:off x="3808" y="1785"/>
                  <a:ext cx="34" cy="88"/>
                </a:xfrm>
                <a:custGeom>
                  <a:avLst/>
                  <a:gdLst>
                    <a:gd name="T0" fmla="*/ 33 w 34"/>
                    <a:gd name="T1" fmla="*/ 0 h 88"/>
                    <a:gd name="T2" fmla="*/ 27 w 34"/>
                    <a:gd name="T3" fmla="*/ 35 h 88"/>
                    <a:gd name="T4" fmla="*/ 16 w 34"/>
                    <a:gd name="T5" fmla="*/ 63 h 88"/>
                    <a:gd name="T6" fmla="*/ 0 w 34"/>
                    <a:gd name="T7" fmla="*/ 87 h 88"/>
                    <a:gd name="T8" fmla="*/ 25 w 34"/>
                    <a:gd name="T9" fmla="*/ 58 h 88"/>
                    <a:gd name="T10" fmla="*/ 31 w 34"/>
                    <a:gd name="T11" fmla="*/ 39 h 88"/>
                    <a:gd name="T12" fmla="*/ 33 w 34"/>
                    <a:gd name="T13" fmla="*/ 0 h 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 h="88">
                      <a:moveTo>
                        <a:pt x="33" y="0"/>
                      </a:moveTo>
                      <a:lnTo>
                        <a:pt x="27" y="35"/>
                      </a:lnTo>
                      <a:lnTo>
                        <a:pt x="16" y="63"/>
                      </a:lnTo>
                      <a:lnTo>
                        <a:pt x="0" y="87"/>
                      </a:lnTo>
                      <a:lnTo>
                        <a:pt x="25" y="58"/>
                      </a:lnTo>
                      <a:lnTo>
                        <a:pt x="31" y="39"/>
                      </a:lnTo>
                      <a:lnTo>
                        <a:pt x="33"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53" name="Freeform 1083"/>
                <p:cNvSpPr>
                  <a:spLocks/>
                </p:cNvSpPr>
                <p:nvPr/>
              </p:nvSpPr>
              <p:spPr bwMode="auto">
                <a:xfrm>
                  <a:off x="3523" y="1347"/>
                  <a:ext cx="407" cy="314"/>
                </a:xfrm>
                <a:custGeom>
                  <a:avLst/>
                  <a:gdLst>
                    <a:gd name="T0" fmla="*/ 78 w 407"/>
                    <a:gd name="T1" fmla="*/ 64 h 314"/>
                    <a:gd name="T2" fmla="*/ 125 w 407"/>
                    <a:gd name="T3" fmla="*/ 75 h 314"/>
                    <a:gd name="T4" fmla="*/ 200 w 407"/>
                    <a:gd name="T5" fmla="*/ 84 h 314"/>
                    <a:gd name="T6" fmla="*/ 273 w 407"/>
                    <a:gd name="T7" fmla="*/ 68 h 314"/>
                    <a:gd name="T8" fmla="*/ 318 w 407"/>
                    <a:gd name="T9" fmla="*/ 55 h 314"/>
                    <a:gd name="T10" fmla="*/ 345 w 407"/>
                    <a:gd name="T11" fmla="*/ 58 h 314"/>
                    <a:gd name="T12" fmla="*/ 384 w 407"/>
                    <a:gd name="T13" fmla="*/ 103 h 314"/>
                    <a:gd name="T14" fmla="*/ 387 w 407"/>
                    <a:gd name="T15" fmla="*/ 127 h 314"/>
                    <a:gd name="T16" fmla="*/ 384 w 407"/>
                    <a:gd name="T17" fmla="*/ 159 h 314"/>
                    <a:gd name="T18" fmla="*/ 374 w 407"/>
                    <a:gd name="T19" fmla="*/ 190 h 314"/>
                    <a:gd name="T20" fmla="*/ 372 w 407"/>
                    <a:gd name="T21" fmla="*/ 221 h 314"/>
                    <a:gd name="T22" fmla="*/ 371 w 407"/>
                    <a:gd name="T23" fmla="*/ 239 h 314"/>
                    <a:gd name="T24" fmla="*/ 371 w 407"/>
                    <a:gd name="T25" fmla="*/ 260 h 314"/>
                    <a:gd name="T26" fmla="*/ 368 w 407"/>
                    <a:gd name="T27" fmla="*/ 274 h 314"/>
                    <a:gd name="T28" fmla="*/ 360 w 407"/>
                    <a:gd name="T29" fmla="*/ 305 h 314"/>
                    <a:gd name="T30" fmla="*/ 372 w 407"/>
                    <a:gd name="T31" fmla="*/ 300 h 314"/>
                    <a:gd name="T32" fmla="*/ 384 w 407"/>
                    <a:gd name="T33" fmla="*/ 277 h 314"/>
                    <a:gd name="T34" fmla="*/ 394 w 407"/>
                    <a:gd name="T35" fmla="*/ 266 h 314"/>
                    <a:gd name="T36" fmla="*/ 406 w 407"/>
                    <a:gd name="T37" fmla="*/ 221 h 314"/>
                    <a:gd name="T38" fmla="*/ 406 w 407"/>
                    <a:gd name="T39" fmla="*/ 173 h 314"/>
                    <a:gd name="T40" fmla="*/ 399 w 407"/>
                    <a:gd name="T41" fmla="*/ 130 h 314"/>
                    <a:gd name="T42" fmla="*/ 393 w 407"/>
                    <a:gd name="T43" fmla="*/ 110 h 314"/>
                    <a:gd name="T44" fmla="*/ 372 w 407"/>
                    <a:gd name="T45" fmla="*/ 75 h 314"/>
                    <a:gd name="T46" fmla="*/ 355 w 407"/>
                    <a:gd name="T47" fmla="*/ 50 h 314"/>
                    <a:gd name="T48" fmla="*/ 329 w 407"/>
                    <a:gd name="T49" fmla="*/ 28 h 314"/>
                    <a:gd name="T50" fmla="*/ 291 w 407"/>
                    <a:gd name="T51" fmla="*/ 17 h 314"/>
                    <a:gd name="T52" fmla="*/ 246 w 407"/>
                    <a:gd name="T53" fmla="*/ 5 h 314"/>
                    <a:gd name="T54" fmla="*/ 191 w 407"/>
                    <a:gd name="T55" fmla="*/ 0 h 314"/>
                    <a:gd name="T56" fmla="*/ 138 w 407"/>
                    <a:gd name="T57" fmla="*/ 2 h 314"/>
                    <a:gd name="T58" fmla="*/ 92 w 407"/>
                    <a:gd name="T59" fmla="*/ 21 h 314"/>
                    <a:gd name="T60" fmla="*/ 63 w 407"/>
                    <a:gd name="T61" fmla="*/ 45 h 314"/>
                    <a:gd name="T62" fmla="*/ 32 w 407"/>
                    <a:gd name="T63" fmla="*/ 58 h 314"/>
                    <a:gd name="T64" fmla="*/ 17 w 407"/>
                    <a:gd name="T65" fmla="*/ 81 h 314"/>
                    <a:gd name="T66" fmla="*/ 0 w 407"/>
                    <a:gd name="T67" fmla="*/ 123 h 314"/>
                    <a:gd name="T68" fmla="*/ 0 w 407"/>
                    <a:gd name="T69" fmla="*/ 173 h 314"/>
                    <a:gd name="T70" fmla="*/ 7 w 407"/>
                    <a:gd name="T71" fmla="*/ 221 h 314"/>
                    <a:gd name="T72" fmla="*/ 10 w 407"/>
                    <a:gd name="T73" fmla="*/ 261 h 314"/>
                    <a:gd name="T74" fmla="*/ 15 w 407"/>
                    <a:gd name="T75" fmla="*/ 277 h 314"/>
                    <a:gd name="T76" fmla="*/ 27 w 407"/>
                    <a:gd name="T77" fmla="*/ 295 h 314"/>
                    <a:gd name="T78" fmla="*/ 30 w 407"/>
                    <a:gd name="T79" fmla="*/ 313 h 314"/>
                    <a:gd name="T80" fmla="*/ 34 w 407"/>
                    <a:gd name="T81" fmla="*/ 305 h 314"/>
                    <a:gd name="T82" fmla="*/ 36 w 407"/>
                    <a:gd name="T83" fmla="*/ 276 h 314"/>
                    <a:gd name="T84" fmla="*/ 24 w 407"/>
                    <a:gd name="T85" fmla="*/ 237 h 314"/>
                    <a:gd name="T86" fmla="*/ 22 w 407"/>
                    <a:gd name="T87" fmla="*/ 196 h 314"/>
                    <a:gd name="T88" fmla="*/ 32 w 407"/>
                    <a:gd name="T89" fmla="*/ 159 h 314"/>
                    <a:gd name="T90" fmla="*/ 34 w 407"/>
                    <a:gd name="T91" fmla="*/ 121 h 314"/>
                    <a:gd name="T92" fmla="*/ 39 w 407"/>
                    <a:gd name="T93" fmla="*/ 91 h 314"/>
                    <a:gd name="T94" fmla="*/ 50 w 407"/>
                    <a:gd name="T95" fmla="*/ 78 h 314"/>
                    <a:gd name="T96" fmla="*/ 78 w 407"/>
                    <a:gd name="T97" fmla="*/ 64 h 31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07" h="314">
                      <a:moveTo>
                        <a:pt x="78" y="64"/>
                      </a:moveTo>
                      <a:lnTo>
                        <a:pt x="125" y="75"/>
                      </a:lnTo>
                      <a:lnTo>
                        <a:pt x="200" y="84"/>
                      </a:lnTo>
                      <a:lnTo>
                        <a:pt x="273" y="68"/>
                      </a:lnTo>
                      <a:lnTo>
                        <a:pt x="318" y="55"/>
                      </a:lnTo>
                      <a:lnTo>
                        <a:pt x="345" y="58"/>
                      </a:lnTo>
                      <a:lnTo>
                        <a:pt x="384" y="103"/>
                      </a:lnTo>
                      <a:lnTo>
                        <a:pt x="387" y="127"/>
                      </a:lnTo>
                      <a:lnTo>
                        <a:pt x="384" y="159"/>
                      </a:lnTo>
                      <a:lnTo>
                        <a:pt x="374" y="190"/>
                      </a:lnTo>
                      <a:lnTo>
                        <a:pt x="372" y="221"/>
                      </a:lnTo>
                      <a:lnTo>
                        <a:pt x="371" y="239"/>
                      </a:lnTo>
                      <a:lnTo>
                        <a:pt x="371" y="260"/>
                      </a:lnTo>
                      <a:lnTo>
                        <a:pt x="368" y="274"/>
                      </a:lnTo>
                      <a:lnTo>
                        <a:pt x="360" y="305"/>
                      </a:lnTo>
                      <a:lnTo>
                        <a:pt x="372" y="300"/>
                      </a:lnTo>
                      <a:lnTo>
                        <a:pt x="384" y="277"/>
                      </a:lnTo>
                      <a:lnTo>
                        <a:pt x="394" y="266"/>
                      </a:lnTo>
                      <a:lnTo>
                        <a:pt x="406" y="221"/>
                      </a:lnTo>
                      <a:lnTo>
                        <a:pt x="406" y="173"/>
                      </a:lnTo>
                      <a:lnTo>
                        <a:pt x="399" y="130"/>
                      </a:lnTo>
                      <a:lnTo>
                        <a:pt x="393" y="110"/>
                      </a:lnTo>
                      <a:lnTo>
                        <a:pt x="372" y="75"/>
                      </a:lnTo>
                      <a:lnTo>
                        <a:pt x="355" y="50"/>
                      </a:lnTo>
                      <a:lnTo>
                        <a:pt x="329" y="28"/>
                      </a:lnTo>
                      <a:lnTo>
                        <a:pt x="291" y="17"/>
                      </a:lnTo>
                      <a:lnTo>
                        <a:pt x="246" y="5"/>
                      </a:lnTo>
                      <a:lnTo>
                        <a:pt x="191" y="0"/>
                      </a:lnTo>
                      <a:lnTo>
                        <a:pt x="138" y="2"/>
                      </a:lnTo>
                      <a:lnTo>
                        <a:pt x="92" y="21"/>
                      </a:lnTo>
                      <a:lnTo>
                        <a:pt x="63" y="45"/>
                      </a:lnTo>
                      <a:lnTo>
                        <a:pt x="32" y="58"/>
                      </a:lnTo>
                      <a:lnTo>
                        <a:pt x="17" y="81"/>
                      </a:lnTo>
                      <a:lnTo>
                        <a:pt x="0" y="123"/>
                      </a:lnTo>
                      <a:lnTo>
                        <a:pt x="0" y="173"/>
                      </a:lnTo>
                      <a:lnTo>
                        <a:pt x="7" y="221"/>
                      </a:lnTo>
                      <a:lnTo>
                        <a:pt x="10" y="261"/>
                      </a:lnTo>
                      <a:lnTo>
                        <a:pt x="15" y="277"/>
                      </a:lnTo>
                      <a:lnTo>
                        <a:pt x="27" y="295"/>
                      </a:lnTo>
                      <a:lnTo>
                        <a:pt x="30" y="313"/>
                      </a:lnTo>
                      <a:lnTo>
                        <a:pt x="34" y="305"/>
                      </a:lnTo>
                      <a:lnTo>
                        <a:pt x="36" y="276"/>
                      </a:lnTo>
                      <a:lnTo>
                        <a:pt x="24" y="237"/>
                      </a:lnTo>
                      <a:lnTo>
                        <a:pt x="22" y="196"/>
                      </a:lnTo>
                      <a:lnTo>
                        <a:pt x="32" y="159"/>
                      </a:lnTo>
                      <a:lnTo>
                        <a:pt x="34" y="121"/>
                      </a:lnTo>
                      <a:lnTo>
                        <a:pt x="39" y="91"/>
                      </a:lnTo>
                      <a:lnTo>
                        <a:pt x="50" y="78"/>
                      </a:lnTo>
                      <a:lnTo>
                        <a:pt x="78" y="64"/>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grpSp>
              <p:nvGrpSpPr>
                <p:cNvPr id="117854" name="Group 1084"/>
                <p:cNvGrpSpPr>
                  <a:grpSpLocks/>
                </p:cNvGrpSpPr>
                <p:nvPr/>
              </p:nvGrpSpPr>
              <p:grpSpPr bwMode="auto">
                <a:xfrm>
                  <a:off x="3526" y="1624"/>
                  <a:ext cx="386" cy="116"/>
                  <a:chOff x="3526" y="1624"/>
                  <a:chExt cx="386" cy="116"/>
                </a:xfrm>
              </p:grpSpPr>
              <p:sp>
                <p:nvSpPr>
                  <p:cNvPr id="117855" name="Freeform 1085"/>
                  <p:cNvSpPr>
                    <a:spLocks/>
                  </p:cNvSpPr>
                  <p:nvPr/>
                </p:nvSpPr>
                <p:spPr bwMode="auto">
                  <a:xfrm>
                    <a:off x="3572" y="1624"/>
                    <a:ext cx="134" cy="101"/>
                  </a:xfrm>
                  <a:custGeom>
                    <a:avLst/>
                    <a:gdLst>
                      <a:gd name="T0" fmla="*/ 126 w 134"/>
                      <a:gd name="T1" fmla="*/ 10 h 101"/>
                      <a:gd name="T2" fmla="*/ 133 w 134"/>
                      <a:gd name="T3" fmla="*/ 33 h 101"/>
                      <a:gd name="T4" fmla="*/ 123 w 134"/>
                      <a:gd name="T5" fmla="*/ 82 h 101"/>
                      <a:gd name="T6" fmla="*/ 93 w 134"/>
                      <a:gd name="T7" fmla="*/ 100 h 101"/>
                      <a:gd name="T8" fmla="*/ 17 w 134"/>
                      <a:gd name="T9" fmla="*/ 95 h 101"/>
                      <a:gd name="T10" fmla="*/ 0 w 134"/>
                      <a:gd name="T11" fmla="*/ 68 h 101"/>
                      <a:gd name="T12" fmla="*/ 7 w 134"/>
                      <a:gd name="T13" fmla="*/ 16 h 101"/>
                      <a:gd name="T14" fmla="*/ 20 w 134"/>
                      <a:gd name="T15" fmla="*/ 0 h 101"/>
                      <a:gd name="T16" fmla="*/ 126 w 134"/>
                      <a:gd name="T17" fmla="*/ 10 h 1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4" h="101">
                        <a:moveTo>
                          <a:pt x="126" y="10"/>
                        </a:moveTo>
                        <a:lnTo>
                          <a:pt x="133" y="33"/>
                        </a:lnTo>
                        <a:lnTo>
                          <a:pt x="123" y="82"/>
                        </a:lnTo>
                        <a:lnTo>
                          <a:pt x="93" y="100"/>
                        </a:lnTo>
                        <a:lnTo>
                          <a:pt x="17" y="95"/>
                        </a:lnTo>
                        <a:lnTo>
                          <a:pt x="0" y="68"/>
                        </a:lnTo>
                        <a:lnTo>
                          <a:pt x="7" y="16"/>
                        </a:lnTo>
                        <a:lnTo>
                          <a:pt x="20" y="0"/>
                        </a:lnTo>
                        <a:lnTo>
                          <a:pt x="126" y="10"/>
                        </a:lnTo>
                      </a:path>
                    </a:pathLst>
                  </a:custGeom>
                  <a:noFill/>
                  <a:ln w="12700" cap="rnd" cmpd="sng">
                    <a:solidFill>
                      <a:srgbClr val="60606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56" name="Freeform 1086"/>
                  <p:cNvSpPr>
                    <a:spLocks/>
                  </p:cNvSpPr>
                  <p:nvPr/>
                </p:nvSpPr>
                <p:spPr bwMode="auto">
                  <a:xfrm>
                    <a:off x="3747" y="1635"/>
                    <a:ext cx="130" cy="105"/>
                  </a:xfrm>
                  <a:custGeom>
                    <a:avLst/>
                    <a:gdLst>
                      <a:gd name="T0" fmla="*/ 5 w 130"/>
                      <a:gd name="T1" fmla="*/ 22 h 105"/>
                      <a:gd name="T2" fmla="*/ 0 w 130"/>
                      <a:gd name="T3" fmla="*/ 77 h 105"/>
                      <a:gd name="T4" fmla="*/ 21 w 130"/>
                      <a:gd name="T5" fmla="*/ 96 h 105"/>
                      <a:gd name="T6" fmla="*/ 105 w 130"/>
                      <a:gd name="T7" fmla="*/ 104 h 105"/>
                      <a:gd name="T8" fmla="*/ 122 w 130"/>
                      <a:gd name="T9" fmla="*/ 86 h 105"/>
                      <a:gd name="T10" fmla="*/ 129 w 130"/>
                      <a:gd name="T11" fmla="*/ 28 h 105"/>
                      <a:gd name="T12" fmla="*/ 119 w 130"/>
                      <a:gd name="T13" fmla="*/ 6 h 105"/>
                      <a:gd name="T14" fmla="*/ 21 w 130"/>
                      <a:gd name="T15" fmla="*/ 0 h 105"/>
                      <a:gd name="T16" fmla="*/ 5 w 130"/>
                      <a:gd name="T17" fmla="*/ 22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0" h="105">
                        <a:moveTo>
                          <a:pt x="5" y="22"/>
                        </a:moveTo>
                        <a:lnTo>
                          <a:pt x="0" y="77"/>
                        </a:lnTo>
                        <a:lnTo>
                          <a:pt x="21" y="96"/>
                        </a:lnTo>
                        <a:lnTo>
                          <a:pt x="105" y="104"/>
                        </a:lnTo>
                        <a:lnTo>
                          <a:pt x="122" y="86"/>
                        </a:lnTo>
                        <a:lnTo>
                          <a:pt x="129" y="28"/>
                        </a:lnTo>
                        <a:lnTo>
                          <a:pt x="119" y="6"/>
                        </a:lnTo>
                        <a:lnTo>
                          <a:pt x="21" y="0"/>
                        </a:lnTo>
                        <a:lnTo>
                          <a:pt x="5" y="22"/>
                        </a:lnTo>
                      </a:path>
                    </a:pathLst>
                  </a:custGeom>
                  <a:noFill/>
                  <a:ln w="12700" cap="rnd" cmpd="sng">
                    <a:solidFill>
                      <a:srgbClr val="60606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57" name="Freeform 1087"/>
                  <p:cNvSpPr>
                    <a:spLocks/>
                  </p:cNvSpPr>
                  <p:nvPr/>
                </p:nvSpPr>
                <p:spPr bwMode="auto">
                  <a:xfrm>
                    <a:off x="3707" y="1666"/>
                    <a:ext cx="45" cy="8"/>
                  </a:xfrm>
                  <a:custGeom>
                    <a:avLst/>
                    <a:gdLst>
                      <a:gd name="T0" fmla="*/ 0 w 45"/>
                      <a:gd name="T1" fmla="*/ 6 h 8"/>
                      <a:gd name="T2" fmla="*/ 19 w 45"/>
                      <a:gd name="T3" fmla="*/ 0 h 8"/>
                      <a:gd name="T4" fmla="*/ 44 w 45"/>
                      <a:gd name="T5" fmla="*/ 7 h 8"/>
                      <a:gd name="T6" fmla="*/ 0 60000 65536"/>
                      <a:gd name="T7" fmla="*/ 0 60000 65536"/>
                      <a:gd name="T8" fmla="*/ 0 60000 65536"/>
                    </a:gdLst>
                    <a:ahLst/>
                    <a:cxnLst>
                      <a:cxn ang="T6">
                        <a:pos x="T0" y="T1"/>
                      </a:cxn>
                      <a:cxn ang="T7">
                        <a:pos x="T2" y="T3"/>
                      </a:cxn>
                      <a:cxn ang="T8">
                        <a:pos x="T4" y="T5"/>
                      </a:cxn>
                    </a:cxnLst>
                    <a:rect l="0" t="0" r="r" b="b"/>
                    <a:pathLst>
                      <a:path w="45" h="8">
                        <a:moveTo>
                          <a:pt x="0" y="6"/>
                        </a:moveTo>
                        <a:lnTo>
                          <a:pt x="19" y="0"/>
                        </a:lnTo>
                        <a:lnTo>
                          <a:pt x="44" y="7"/>
                        </a:lnTo>
                      </a:path>
                    </a:pathLst>
                  </a:custGeom>
                  <a:noFill/>
                  <a:ln w="12700" cap="rnd" cmpd="sng">
                    <a:solidFill>
                      <a:srgbClr val="60606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58" name="Line 1088"/>
                  <p:cNvSpPr>
                    <a:spLocks noChangeShapeType="1"/>
                  </p:cNvSpPr>
                  <p:nvPr/>
                </p:nvSpPr>
                <p:spPr bwMode="auto">
                  <a:xfrm>
                    <a:off x="3696" y="1633"/>
                    <a:ext cx="66" cy="3"/>
                  </a:xfrm>
                  <a:prstGeom prst="line">
                    <a:avLst/>
                  </a:prstGeom>
                  <a:noFill/>
                  <a:ln w="12700">
                    <a:solidFill>
                      <a:srgbClr val="606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117859" name="Freeform 1089"/>
                  <p:cNvSpPr>
                    <a:spLocks/>
                  </p:cNvSpPr>
                  <p:nvPr/>
                </p:nvSpPr>
                <p:spPr bwMode="auto">
                  <a:xfrm>
                    <a:off x="3526" y="1626"/>
                    <a:ext cx="52" cy="19"/>
                  </a:xfrm>
                  <a:custGeom>
                    <a:avLst/>
                    <a:gdLst>
                      <a:gd name="T0" fmla="*/ 51 w 52"/>
                      <a:gd name="T1" fmla="*/ 18 h 19"/>
                      <a:gd name="T2" fmla="*/ 19 w 52"/>
                      <a:gd name="T3" fmla="*/ 8 h 19"/>
                      <a:gd name="T4" fmla="*/ 0 w 52"/>
                      <a:gd name="T5" fmla="*/ 0 h 19"/>
                      <a:gd name="T6" fmla="*/ 0 60000 65536"/>
                      <a:gd name="T7" fmla="*/ 0 60000 65536"/>
                      <a:gd name="T8" fmla="*/ 0 60000 65536"/>
                    </a:gdLst>
                    <a:ahLst/>
                    <a:cxnLst>
                      <a:cxn ang="T6">
                        <a:pos x="T0" y="T1"/>
                      </a:cxn>
                      <a:cxn ang="T7">
                        <a:pos x="T2" y="T3"/>
                      </a:cxn>
                      <a:cxn ang="T8">
                        <a:pos x="T4" y="T5"/>
                      </a:cxn>
                    </a:cxnLst>
                    <a:rect l="0" t="0" r="r" b="b"/>
                    <a:pathLst>
                      <a:path w="52" h="19">
                        <a:moveTo>
                          <a:pt x="51" y="18"/>
                        </a:moveTo>
                        <a:lnTo>
                          <a:pt x="19" y="8"/>
                        </a:lnTo>
                        <a:lnTo>
                          <a:pt x="0" y="0"/>
                        </a:lnTo>
                      </a:path>
                    </a:pathLst>
                  </a:custGeom>
                  <a:noFill/>
                  <a:ln w="12700" cap="rnd" cmpd="sng">
                    <a:solidFill>
                      <a:srgbClr val="60606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60" name="Line 1090"/>
                  <p:cNvSpPr>
                    <a:spLocks noChangeShapeType="1"/>
                  </p:cNvSpPr>
                  <p:nvPr/>
                </p:nvSpPr>
                <p:spPr bwMode="auto">
                  <a:xfrm flipV="1">
                    <a:off x="3881" y="1629"/>
                    <a:ext cx="31" cy="37"/>
                  </a:xfrm>
                  <a:prstGeom prst="line">
                    <a:avLst/>
                  </a:prstGeom>
                  <a:noFill/>
                  <a:ln w="12700">
                    <a:solidFill>
                      <a:srgbClr val="606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grpSp>
          </p:grpSp>
        </p:grpSp>
        <p:grpSp>
          <p:nvGrpSpPr>
            <p:cNvPr id="117766" name="Group 1091"/>
            <p:cNvGrpSpPr>
              <a:grpSpLocks/>
            </p:cNvGrpSpPr>
            <p:nvPr/>
          </p:nvGrpSpPr>
          <p:grpSpPr bwMode="auto">
            <a:xfrm>
              <a:off x="4092" y="2538"/>
              <a:ext cx="1222" cy="1486"/>
              <a:chOff x="4029" y="2240"/>
              <a:chExt cx="1222" cy="1547"/>
            </a:xfrm>
          </p:grpSpPr>
          <p:grpSp>
            <p:nvGrpSpPr>
              <p:cNvPr id="117816" name="Group 1092"/>
              <p:cNvGrpSpPr>
                <a:grpSpLocks/>
              </p:cNvGrpSpPr>
              <p:nvPr/>
            </p:nvGrpSpPr>
            <p:grpSpPr bwMode="auto">
              <a:xfrm>
                <a:off x="4029" y="2240"/>
                <a:ext cx="1222" cy="1547"/>
                <a:chOff x="4029" y="2240"/>
                <a:chExt cx="1222" cy="1547"/>
              </a:xfrm>
            </p:grpSpPr>
            <p:sp>
              <p:nvSpPr>
                <p:cNvPr id="117821" name="Freeform 1093"/>
                <p:cNvSpPr>
                  <a:spLocks/>
                </p:cNvSpPr>
                <p:nvPr/>
              </p:nvSpPr>
              <p:spPr bwMode="auto">
                <a:xfrm>
                  <a:off x="4185" y="3291"/>
                  <a:ext cx="923" cy="361"/>
                </a:xfrm>
                <a:custGeom>
                  <a:avLst/>
                  <a:gdLst>
                    <a:gd name="T0" fmla="*/ 143 w 923"/>
                    <a:gd name="T1" fmla="*/ 0 h 361"/>
                    <a:gd name="T2" fmla="*/ 0 w 923"/>
                    <a:gd name="T3" fmla="*/ 360 h 361"/>
                    <a:gd name="T4" fmla="*/ 922 w 923"/>
                    <a:gd name="T5" fmla="*/ 360 h 361"/>
                    <a:gd name="T6" fmla="*/ 765 w 923"/>
                    <a:gd name="T7" fmla="*/ 0 h 361"/>
                    <a:gd name="T8" fmla="*/ 143 w 923"/>
                    <a:gd name="T9" fmla="*/ 0 h 3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3" h="361">
                      <a:moveTo>
                        <a:pt x="143" y="0"/>
                      </a:moveTo>
                      <a:lnTo>
                        <a:pt x="0" y="360"/>
                      </a:lnTo>
                      <a:lnTo>
                        <a:pt x="922" y="360"/>
                      </a:lnTo>
                      <a:lnTo>
                        <a:pt x="765" y="0"/>
                      </a:lnTo>
                      <a:lnTo>
                        <a:pt x="143" y="0"/>
                      </a:lnTo>
                    </a:path>
                  </a:pathLst>
                </a:custGeom>
                <a:solidFill>
                  <a:srgbClr val="A0A0A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22" name="Oval 1094"/>
                <p:cNvSpPr>
                  <a:spLocks noChangeArrowheads="1"/>
                </p:cNvSpPr>
                <p:nvPr/>
              </p:nvSpPr>
              <p:spPr bwMode="auto">
                <a:xfrm>
                  <a:off x="4402" y="3384"/>
                  <a:ext cx="476" cy="161"/>
                </a:xfrm>
                <a:prstGeom prst="ellipse">
                  <a:avLst/>
                </a:prstGeom>
                <a:solidFill>
                  <a:srgbClr val="80808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117823" name="Rectangle 1095"/>
                <p:cNvSpPr>
                  <a:spLocks noChangeArrowheads="1"/>
                </p:cNvSpPr>
                <p:nvPr/>
              </p:nvSpPr>
              <p:spPr bwMode="auto">
                <a:xfrm>
                  <a:off x="4258" y="3344"/>
                  <a:ext cx="764" cy="130"/>
                </a:xfrm>
                <a:prstGeom prst="rect">
                  <a:avLst/>
                </a:prstGeom>
                <a:solidFill>
                  <a:srgbClr val="A0A0A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117824" name="AutoShape 1096"/>
                <p:cNvSpPr>
                  <a:spLocks noChangeArrowheads="1"/>
                </p:cNvSpPr>
                <p:nvPr/>
              </p:nvSpPr>
              <p:spPr bwMode="auto">
                <a:xfrm>
                  <a:off x="4029" y="2240"/>
                  <a:ext cx="1222" cy="1143"/>
                </a:xfrm>
                <a:prstGeom prst="roundRect">
                  <a:avLst>
                    <a:gd name="adj" fmla="val 12440"/>
                  </a:avLst>
                </a:prstGeom>
                <a:solidFill>
                  <a:srgbClr val="C0C0C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117825" name="Freeform 1097"/>
                <p:cNvSpPr>
                  <a:spLocks/>
                </p:cNvSpPr>
                <p:nvPr/>
              </p:nvSpPr>
              <p:spPr bwMode="auto">
                <a:xfrm>
                  <a:off x="4147" y="3653"/>
                  <a:ext cx="991" cy="134"/>
                </a:xfrm>
                <a:custGeom>
                  <a:avLst/>
                  <a:gdLst>
                    <a:gd name="T0" fmla="*/ 39 w 991"/>
                    <a:gd name="T1" fmla="*/ 0 h 134"/>
                    <a:gd name="T2" fmla="*/ 961 w 991"/>
                    <a:gd name="T3" fmla="*/ 0 h 134"/>
                    <a:gd name="T4" fmla="*/ 990 w 991"/>
                    <a:gd name="T5" fmla="*/ 133 h 134"/>
                    <a:gd name="T6" fmla="*/ 0 w 991"/>
                    <a:gd name="T7" fmla="*/ 133 h 134"/>
                    <a:gd name="T8" fmla="*/ 39 w 991"/>
                    <a:gd name="T9" fmla="*/ 0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1" h="134">
                      <a:moveTo>
                        <a:pt x="39" y="0"/>
                      </a:moveTo>
                      <a:lnTo>
                        <a:pt x="961" y="0"/>
                      </a:lnTo>
                      <a:lnTo>
                        <a:pt x="990" y="133"/>
                      </a:lnTo>
                      <a:lnTo>
                        <a:pt x="0" y="133"/>
                      </a:lnTo>
                      <a:lnTo>
                        <a:pt x="39" y="0"/>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grpSp>
          <p:grpSp>
            <p:nvGrpSpPr>
              <p:cNvPr id="117817" name="Group 1098"/>
              <p:cNvGrpSpPr>
                <a:grpSpLocks/>
              </p:cNvGrpSpPr>
              <p:nvPr/>
            </p:nvGrpSpPr>
            <p:grpSpPr bwMode="auto">
              <a:xfrm>
                <a:off x="4167" y="2364"/>
                <a:ext cx="946" cy="890"/>
                <a:chOff x="4167" y="2364"/>
                <a:chExt cx="946" cy="890"/>
              </a:xfrm>
            </p:grpSpPr>
            <p:sp>
              <p:nvSpPr>
                <p:cNvPr id="117818" name="AutoShape 1099"/>
                <p:cNvSpPr>
                  <a:spLocks noChangeArrowheads="1"/>
                </p:cNvSpPr>
                <p:nvPr/>
              </p:nvSpPr>
              <p:spPr bwMode="auto">
                <a:xfrm>
                  <a:off x="4167" y="2364"/>
                  <a:ext cx="934" cy="875"/>
                </a:xfrm>
                <a:prstGeom prst="roundRect">
                  <a:avLst>
                    <a:gd name="adj" fmla="val 12477"/>
                  </a:avLst>
                </a:prstGeom>
                <a:solidFill>
                  <a:srgbClr val="C0C0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117819" name="AutoShape 1100"/>
                <p:cNvSpPr>
                  <a:spLocks noChangeArrowheads="1"/>
                </p:cNvSpPr>
                <p:nvPr/>
              </p:nvSpPr>
              <p:spPr bwMode="auto">
                <a:xfrm>
                  <a:off x="4179" y="2379"/>
                  <a:ext cx="934" cy="875"/>
                </a:xfrm>
                <a:prstGeom prst="roundRect">
                  <a:avLst>
                    <a:gd name="adj" fmla="val 12477"/>
                  </a:avLst>
                </a:prstGeom>
                <a:solidFill>
                  <a:srgbClr val="00008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117820" name="AutoShape 1101"/>
                <p:cNvSpPr>
                  <a:spLocks noChangeArrowheads="1"/>
                </p:cNvSpPr>
                <p:nvPr/>
              </p:nvSpPr>
              <p:spPr bwMode="auto">
                <a:xfrm>
                  <a:off x="4174" y="2369"/>
                  <a:ext cx="934" cy="875"/>
                </a:xfrm>
                <a:prstGeom prst="roundRect">
                  <a:avLst>
                    <a:gd name="adj" fmla="val 12477"/>
                  </a:avLst>
                </a:prstGeom>
                <a:solidFill>
                  <a:srgbClr val="4040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grpSp>
        </p:grpSp>
        <p:grpSp>
          <p:nvGrpSpPr>
            <p:cNvPr id="117767" name="Group 1102"/>
            <p:cNvGrpSpPr>
              <a:grpSpLocks/>
            </p:cNvGrpSpPr>
            <p:nvPr/>
          </p:nvGrpSpPr>
          <p:grpSpPr bwMode="auto">
            <a:xfrm>
              <a:off x="4008" y="2416"/>
              <a:ext cx="361" cy="301"/>
              <a:chOff x="3945" y="2113"/>
              <a:chExt cx="361" cy="313"/>
            </a:xfrm>
          </p:grpSpPr>
          <p:sp>
            <p:nvSpPr>
              <p:cNvPr id="117803" name="Freeform 1103"/>
              <p:cNvSpPr>
                <a:spLocks/>
              </p:cNvSpPr>
              <p:nvPr/>
            </p:nvSpPr>
            <p:spPr bwMode="auto">
              <a:xfrm>
                <a:off x="3945" y="2113"/>
                <a:ext cx="361" cy="313"/>
              </a:xfrm>
              <a:custGeom>
                <a:avLst/>
                <a:gdLst>
                  <a:gd name="T0" fmla="*/ 309 w 361"/>
                  <a:gd name="T1" fmla="*/ 0 h 313"/>
                  <a:gd name="T2" fmla="*/ 326 w 361"/>
                  <a:gd name="T3" fmla="*/ 13 h 313"/>
                  <a:gd name="T4" fmla="*/ 339 w 361"/>
                  <a:gd name="T5" fmla="*/ 32 h 313"/>
                  <a:gd name="T6" fmla="*/ 352 w 361"/>
                  <a:gd name="T7" fmla="*/ 59 h 313"/>
                  <a:gd name="T8" fmla="*/ 360 w 361"/>
                  <a:gd name="T9" fmla="*/ 89 h 313"/>
                  <a:gd name="T10" fmla="*/ 358 w 361"/>
                  <a:gd name="T11" fmla="*/ 116 h 313"/>
                  <a:gd name="T12" fmla="*/ 299 w 361"/>
                  <a:gd name="T13" fmla="*/ 128 h 313"/>
                  <a:gd name="T14" fmla="*/ 287 w 361"/>
                  <a:gd name="T15" fmla="*/ 143 h 313"/>
                  <a:gd name="T16" fmla="*/ 267 w 361"/>
                  <a:gd name="T17" fmla="*/ 151 h 313"/>
                  <a:gd name="T18" fmla="*/ 236 w 361"/>
                  <a:gd name="T19" fmla="*/ 160 h 313"/>
                  <a:gd name="T20" fmla="*/ 233 w 361"/>
                  <a:gd name="T21" fmla="*/ 201 h 313"/>
                  <a:gd name="T22" fmla="*/ 242 w 361"/>
                  <a:gd name="T23" fmla="*/ 233 h 313"/>
                  <a:gd name="T24" fmla="*/ 233 w 361"/>
                  <a:gd name="T25" fmla="*/ 255 h 313"/>
                  <a:gd name="T26" fmla="*/ 211 w 361"/>
                  <a:gd name="T27" fmla="*/ 258 h 313"/>
                  <a:gd name="T28" fmla="*/ 198 w 361"/>
                  <a:gd name="T29" fmla="*/ 236 h 313"/>
                  <a:gd name="T30" fmla="*/ 199 w 361"/>
                  <a:gd name="T31" fmla="*/ 250 h 313"/>
                  <a:gd name="T32" fmla="*/ 209 w 361"/>
                  <a:gd name="T33" fmla="*/ 283 h 313"/>
                  <a:gd name="T34" fmla="*/ 196 w 361"/>
                  <a:gd name="T35" fmla="*/ 303 h 313"/>
                  <a:gd name="T36" fmla="*/ 181 w 361"/>
                  <a:gd name="T37" fmla="*/ 305 h 313"/>
                  <a:gd name="T38" fmla="*/ 169 w 361"/>
                  <a:gd name="T39" fmla="*/ 294 h 313"/>
                  <a:gd name="T40" fmla="*/ 152 w 361"/>
                  <a:gd name="T41" fmla="*/ 268 h 313"/>
                  <a:gd name="T42" fmla="*/ 156 w 361"/>
                  <a:gd name="T43" fmla="*/ 302 h 313"/>
                  <a:gd name="T44" fmla="*/ 142 w 361"/>
                  <a:gd name="T45" fmla="*/ 312 h 313"/>
                  <a:gd name="T46" fmla="*/ 125 w 361"/>
                  <a:gd name="T47" fmla="*/ 305 h 313"/>
                  <a:gd name="T48" fmla="*/ 110 w 361"/>
                  <a:gd name="T49" fmla="*/ 288 h 313"/>
                  <a:gd name="T50" fmla="*/ 105 w 361"/>
                  <a:gd name="T51" fmla="*/ 297 h 313"/>
                  <a:gd name="T52" fmla="*/ 91 w 361"/>
                  <a:gd name="T53" fmla="*/ 297 h 313"/>
                  <a:gd name="T54" fmla="*/ 78 w 361"/>
                  <a:gd name="T55" fmla="*/ 290 h 313"/>
                  <a:gd name="T56" fmla="*/ 62 w 361"/>
                  <a:gd name="T57" fmla="*/ 275 h 313"/>
                  <a:gd name="T58" fmla="*/ 32 w 361"/>
                  <a:gd name="T59" fmla="*/ 278 h 313"/>
                  <a:gd name="T60" fmla="*/ 15 w 361"/>
                  <a:gd name="T61" fmla="*/ 277 h 313"/>
                  <a:gd name="T62" fmla="*/ 7 w 361"/>
                  <a:gd name="T63" fmla="*/ 268 h 313"/>
                  <a:gd name="T64" fmla="*/ 0 w 361"/>
                  <a:gd name="T65" fmla="*/ 255 h 313"/>
                  <a:gd name="T66" fmla="*/ 7 w 361"/>
                  <a:gd name="T67" fmla="*/ 243 h 313"/>
                  <a:gd name="T68" fmla="*/ 31 w 361"/>
                  <a:gd name="T69" fmla="*/ 216 h 313"/>
                  <a:gd name="T70" fmla="*/ 13 w 361"/>
                  <a:gd name="T71" fmla="*/ 194 h 313"/>
                  <a:gd name="T72" fmla="*/ 10 w 361"/>
                  <a:gd name="T73" fmla="*/ 172 h 313"/>
                  <a:gd name="T74" fmla="*/ 17 w 361"/>
                  <a:gd name="T75" fmla="*/ 156 h 313"/>
                  <a:gd name="T76" fmla="*/ 26 w 361"/>
                  <a:gd name="T77" fmla="*/ 98 h 313"/>
                  <a:gd name="T78" fmla="*/ 22 w 361"/>
                  <a:gd name="T79" fmla="*/ 74 h 313"/>
                  <a:gd name="T80" fmla="*/ 29 w 361"/>
                  <a:gd name="T81" fmla="*/ 52 h 313"/>
                  <a:gd name="T82" fmla="*/ 53 w 361"/>
                  <a:gd name="T83" fmla="*/ 44 h 313"/>
                  <a:gd name="T84" fmla="*/ 66 w 361"/>
                  <a:gd name="T85" fmla="*/ 35 h 313"/>
                  <a:gd name="T86" fmla="*/ 78 w 361"/>
                  <a:gd name="T87" fmla="*/ 18 h 313"/>
                  <a:gd name="T88" fmla="*/ 95 w 361"/>
                  <a:gd name="T89" fmla="*/ 10 h 313"/>
                  <a:gd name="T90" fmla="*/ 115 w 361"/>
                  <a:gd name="T91" fmla="*/ 13 h 313"/>
                  <a:gd name="T92" fmla="*/ 132 w 361"/>
                  <a:gd name="T93" fmla="*/ 18 h 313"/>
                  <a:gd name="T94" fmla="*/ 159 w 361"/>
                  <a:gd name="T95" fmla="*/ 13 h 313"/>
                  <a:gd name="T96" fmla="*/ 174 w 361"/>
                  <a:gd name="T97" fmla="*/ 20 h 313"/>
                  <a:gd name="T98" fmla="*/ 209 w 361"/>
                  <a:gd name="T99" fmla="*/ 25 h 313"/>
                  <a:gd name="T100" fmla="*/ 245 w 361"/>
                  <a:gd name="T101" fmla="*/ 18 h 313"/>
                  <a:gd name="T102" fmla="*/ 309 w 361"/>
                  <a:gd name="T103" fmla="*/ 0 h 31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61" h="313">
                    <a:moveTo>
                      <a:pt x="309" y="0"/>
                    </a:moveTo>
                    <a:lnTo>
                      <a:pt x="326" y="13"/>
                    </a:lnTo>
                    <a:lnTo>
                      <a:pt x="339" y="32"/>
                    </a:lnTo>
                    <a:lnTo>
                      <a:pt x="352" y="59"/>
                    </a:lnTo>
                    <a:lnTo>
                      <a:pt x="360" y="89"/>
                    </a:lnTo>
                    <a:lnTo>
                      <a:pt x="358" y="116"/>
                    </a:lnTo>
                    <a:lnTo>
                      <a:pt x="299" y="128"/>
                    </a:lnTo>
                    <a:lnTo>
                      <a:pt x="287" y="143"/>
                    </a:lnTo>
                    <a:lnTo>
                      <a:pt x="267" y="151"/>
                    </a:lnTo>
                    <a:lnTo>
                      <a:pt x="236" y="160"/>
                    </a:lnTo>
                    <a:lnTo>
                      <a:pt x="233" y="201"/>
                    </a:lnTo>
                    <a:lnTo>
                      <a:pt x="242" y="233"/>
                    </a:lnTo>
                    <a:lnTo>
                      <a:pt x="233" y="255"/>
                    </a:lnTo>
                    <a:lnTo>
                      <a:pt x="211" y="258"/>
                    </a:lnTo>
                    <a:lnTo>
                      <a:pt x="198" y="236"/>
                    </a:lnTo>
                    <a:lnTo>
                      <a:pt x="199" y="250"/>
                    </a:lnTo>
                    <a:lnTo>
                      <a:pt x="209" y="283"/>
                    </a:lnTo>
                    <a:lnTo>
                      <a:pt x="196" y="303"/>
                    </a:lnTo>
                    <a:lnTo>
                      <a:pt x="181" y="305"/>
                    </a:lnTo>
                    <a:lnTo>
                      <a:pt x="169" y="294"/>
                    </a:lnTo>
                    <a:lnTo>
                      <a:pt x="152" y="268"/>
                    </a:lnTo>
                    <a:lnTo>
                      <a:pt x="156" y="302"/>
                    </a:lnTo>
                    <a:lnTo>
                      <a:pt x="142" y="312"/>
                    </a:lnTo>
                    <a:lnTo>
                      <a:pt x="125" y="305"/>
                    </a:lnTo>
                    <a:lnTo>
                      <a:pt x="110" y="288"/>
                    </a:lnTo>
                    <a:lnTo>
                      <a:pt x="105" y="297"/>
                    </a:lnTo>
                    <a:lnTo>
                      <a:pt x="91" y="297"/>
                    </a:lnTo>
                    <a:lnTo>
                      <a:pt x="78" y="290"/>
                    </a:lnTo>
                    <a:lnTo>
                      <a:pt x="62" y="275"/>
                    </a:lnTo>
                    <a:lnTo>
                      <a:pt x="32" y="278"/>
                    </a:lnTo>
                    <a:lnTo>
                      <a:pt x="15" y="277"/>
                    </a:lnTo>
                    <a:lnTo>
                      <a:pt x="7" y="268"/>
                    </a:lnTo>
                    <a:lnTo>
                      <a:pt x="0" y="255"/>
                    </a:lnTo>
                    <a:lnTo>
                      <a:pt x="7" y="243"/>
                    </a:lnTo>
                    <a:lnTo>
                      <a:pt x="31" y="216"/>
                    </a:lnTo>
                    <a:lnTo>
                      <a:pt x="13" y="194"/>
                    </a:lnTo>
                    <a:lnTo>
                      <a:pt x="10" y="172"/>
                    </a:lnTo>
                    <a:lnTo>
                      <a:pt x="17" y="156"/>
                    </a:lnTo>
                    <a:lnTo>
                      <a:pt x="26" y="98"/>
                    </a:lnTo>
                    <a:lnTo>
                      <a:pt x="22" y="74"/>
                    </a:lnTo>
                    <a:lnTo>
                      <a:pt x="29" y="52"/>
                    </a:lnTo>
                    <a:lnTo>
                      <a:pt x="53" y="44"/>
                    </a:lnTo>
                    <a:lnTo>
                      <a:pt x="66" y="35"/>
                    </a:lnTo>
                    <a:lnTo>
                      <a:pt x="78" y="18"/>
                    </a:lnTo>
                    <a:lnTo>
                      <a:pt x="95" y="10"/>
                    </a:lnTo>
                    <a:lnTo>
                      <a:pt x="115" y="13"/>
                    </a:lnTo>
                    <a:lnTo>
                      <a:pt x="132" y="18"/>
                    </a:lnTo>
                    <a:lnTo>
                      <a:pt x="159" y="13"/>
                    </a:lnTo>
                    <a:lnTo>
                      <a:pt x="174" y="20"/>
                    </a:lnTo>
                    <a:lnTo>
                      <a:pt x="209" y="25"/>
                    </a:lnTo>
                    <a:lnTo>
                      <a:pt x="245" y="18"/>
                    </a:lnTo>
                    <a:lnTo>
                      <a:pt x="309" y="0"/>
                    </a:lnTo>
                  </a:path>
                </a:pathLst>
              </a:custGeom>
              <a:solidFill>
                <a:srgbClr val="FFC080"/>
              </a:solidFill>
              <a:ln w="12700" cap="rnd" cmpd="sng">
                <a:solidFill>
                  <a:srgbClr val="712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04" name="Freeform 1104"/>
              <p:cNvSpPr>
                <a:spLocks/>
              </p:cNvSpPr>
              <p:nvPr/>
            </p:nvSpPr>
            <p:spPr bwMode="auto">
              <a:xfrm>
                <a:off x="4118" y="2215"/>
                <a:ext cx="31" cy="141"/>
              </a:xfrm>
              <a:custGeom>
                <a:avLst/>
                <a:gdLst>
                  <a:gd name="T0" fmla="*/ 21 w 31"/>
                  <a:gd name="T1" fmla="*/ 128 h 141"/>
                  <a:gd name="T2" fmla="*/ 13 w 31"/>
                  <a:gd name="T3" fmla="*/ 98 h 141"/>
                  <a:gd name="T4" fmla="*/ 7 w 31"/>
                  <a:gd name="T5" fmla="*/ 70 h 141"/>
                  <a:gd name="T6" fmla="*/ 12 w 31"/>
                  <a:gd name="T7" fmla="*/ 42 h 141"/>
                  <a:gd name="T8" fmla="*/ 13 w 31"/>
                  <a:gd name="T9" fmla="*/ 18 h 141"/>
                  <a:gd name="T10" fmla="*/ 30 w 31"/>
                  <a:gd name="T11" fmla="*/ 0 h 141"/>
                  <a:gd name="T12" fmla="*/ 13 w 31"/>
                  <a:gd name="T13" fmla="*/ 9 h 141"/>
                  <a:gd name="T14" fmla="*/ 8 w 31"/>
                  <a:gd name="T15" fmla="*/ 6 h 141"/>
                  <a:gd name="T16" fmla="*/ 8 w 31"/>
                  <a:gd name="T17" fmla="*/ 26 h 141"/>
                  <a:gd name="T18" fmla="*/ 3 w 31"/>
                  <a:gd name="T19" fmla="*/ 70 h 141"/>
                  <a:gd name="T20" fmla="*/ 0 w 31"/>
                  <a:gd name="T21" fmla="*/ 79 h 141"/>
                  <a:gd name="T22" fmla="*/ 19 w 31"/>
                  <a:gd name="T23" fmla="*/ 140 h 141"/>
                  <a:gd name="T24" fmla="*/ 21 w 31"/>
                  <a:gd name="T25" fmla="*/ 128 h 1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1" h="141">
                    <a:moveTo>
                      <a:pt x="21" y="128"/>
                    </a:moveTo>
                    <a:lnTo>
                      <a:pt x="13" y="98"/>
                    </a:lnTo>
                    <a:lnTo>
                      <a:pt x="7" y="70"/>
                    </a:lnTo>
                    <a:lnTo>
                      <a:pt x="12" y="42"/>
                    </a:lnTo>
                    <a:lnTo>
                      <a:pt x="13" y="18"/>
                    </a:lnTo>
                    <a:lnTo>
                      <a:pt x="30" y="0"/>
                    </a:lnTo>
                    <a:lnTo>
                      <a:pt x="13" y="9"/>
                    </a:lnTo>
                    <a:lnTo>
                      <a:pt x="8" y="6"/>
                    </a:lnTo>
                    <a:lnTo>
                      <a:pt x="8" y="26"/>
                    </a:lnTo>
                    <a:lnTo>
                      <a:pt x="3" y="70"/>
                    </a:lnTo>
                    <a:lnTo>
                      <a:pt x="0" y="79"/>
                    </a:lnTo>
                    <a:lnTo>
                      <a:pt x="19" y="140"/>
                    </a:lnTo>
                    <a:lnTo>
                      <a:pt x="21" y="128"/>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05" name="Freeform 1105"/>
              <p:cNvSpPr>
                <a:spLocks/>
              </p:cNvSpPr>
              <p:nvPr/>
            </p:nvSpPr>
            <p:spPr bwMode="auto">
              <a:xfrm>
                <a:off x="4055" y="2202"/>
                <a:ext cx="44" cy="196"/>
              </a:xfrm>
              <a:custGeom>
                <a:avLst/>
                <a:gdLst>
                  <a:gd name="T0" fmla="*/ 43 w 44"/>
                  <a:gd name="T1" fmla="*/ 177 h 196"/>
                  <a:gd name="T2" fmla="*/ 32 w 44"/>
                  <a:gd name="T3" fmla="*/ 157 h 196"/>
                  <a:gd name="T4" fmla="*/ 21 w 44"/>
                  <a:gd name="T5" fmla="*/ 128 h 196"/>
                  <a:gd name="T6" fmla="*/ 11 w 44"/>
                  <a:gd name="T7" fmla="*/ 110 h 196"/>
                  <a:gd name="T8" fmla="*/ 11 w 44"/>
                  <a:gd name="T9" fmla="*/ 92 h 196"/>
                  <a:gd name="T10" fmla="*/ 9 w 44"/>
                  <a:gd name="T11" fmla="*/ 81 h 196"/>
                  <a:gd name="T12" fmla="*/ 11 w 44"/>
                  <a:gd name="T13" fmla="*/ 65 h 196"/>
                  <a:gd name="T14" fmla="*/ 19 w 44"/>
                  <a:gd name="T15" fmla="*/ 33 h 196"/>
                  <a:gd name="T16" fmla="*/ 22 w 44"/>
                  <a:gd name="T17" fmla="*/ 12 h 196"/>
                  <a:gd name="T18" fmla="*/ 12 w 44"/>
                  <a:gd name="T19" fmla="*/ 0 h 196"/>
                  <a:gd name="T20" fmla="*/ 17 w 44"/>
                  <a:gd name="T21" fmla="*/ 13 h 196"/>
                  <a:gd name="T22" fmla="*/ 9 w 44"/>
                  <a:gd name="T23" fmla="*/ 57 h 196"/>
                  <a:gd name="T24" fmla="*/ 1 w 44"/>
                  <a:gd name="T25" fmla="*/ 82 h 196"/>
                  <a:gd name="T26" fmla="*/ 0 w 44"/>
                  <a:gd name="T27" fmla="*/ 95 h 196"/>
                  <a:gd name="T28" fmla="*/ 4 w 44"/>
                  <a:gd name="T29" fmla="*/ 113 h 196"/>
                  <a:gd name="T30" fmla="*/ 15 w 44"/>
                  <a:gd name="T31" fmla="*/ 130 h 196"/>
                  <a:gd name="T32" fmla="*/ 28 w 44"/>
                  <a:gd name="T33" fmla="*/ 156 h 196"/>
                  <a:gd name="T34" fmla="*/ 39 w 44"/>
                  <a:gd name="T35" fmla="*/ 195 h 196"/>
                  <a:gd name="T36" fmla="*/ 43 w 44"/>
                  <a:gd name="T37" fmla="*/ 177 h 1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4" h="196">
                    <a:moveTo>
                      <a:pt x="43" y="177"/>
                    </a:moveTo>
                    <a:lnTo>
                      <a:pt x="32" y="157"/>
                    </a:lnTo>
                    <a:lnTo>
                      <a:pt x="21" y="128"/>
                    </a:lnTo>
                    <a:lnTo>
                      <a:pt x="11" y="110"/>
                    </a:lnTo>
                    <a:lnTo>
                      <a:pt x="11" y="92"/>
                    </a:lnTo>
                    <a:lnTo>
                      <a:pt x="9" y="81"/>
                    </a:lnTo>
                    <a:lnTo>
                      <a:pt x="11" y="65"/>
                    </a:lnTo>
                    <a:lnTo>
                      <a:pt x="19" y="33"/>
                    </a:lnTo>
                    <a:lnTo>
                      <a:pt x="22" y="12"/>
                    </a:lnTo>
                    <a:lnTo>
                      <a:pt x="12" y="0"/>
                    </a:lnTo>
                    <a:lnTo>
                      <a:pt x="17" y="13"/>
                    </a:lnTo>
                    <a:lnTo>
                      <a:pt x="9" y="57"/>
                    </a:lnTo>
                    <a:lnTo>
                      <a:pt x="1" y="82"/>
                    </a:lnTo>
                    <a:lnTo>
                      <a:pt x="0" y="95"/>
                    </a:lnTo>
                    <a:lnTo>
                      <a:pt x="4" y="113"/>
                    </a:lnTo>
                    <a:lnTo>
                      <a:pt x="15" y="130"/>
                    </a:lnTo>
                    <a:lnTo>
                      <a:pt x="28" y="156"/>
                    </a:lnTo>
                    <a:lnTo>
                      <a:pt x="39" y="195"/>
                    </a:lnTo>
                    <a:lnTo>
                      <a:pt x="43" y="177"/>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06" name="Freeform 1106"/>
              <p:cNvSpPr>
                <a:spLocks/>
              </p:cNvSpPr>
              <p:nvPr/>
            </p:nvSpPr>
            <p:spPr bwMode="auto">
              <a:xfrm>
                <a:off x="4001" y="2205"/>
                <a:ext cx="51" cy="193"/>
              </a:xfrm>
              <a:custGeom>
                <a:avLst/>
                <a:gdLst>
                  <a:gd name="T0" fmla="*/ 44 w 51"/>
                  <a:gd name="T1" fmla="*/ 192 h 193"/>
                  <a:gd name="T2" fmla="*/ 50 w 51"/>
                  <a:gd name="T3" fmla="*/ 189 h 193"/>
                  <a:gd name="T4" fmla="*/ 38 w 51"/>
                  <a:gd name="T5" fmla="*/ 158 h 193"/>
                  <a:gd name="T6" fmla="*/ 15 w 51"/>
                  <a:gd name="T7" fmla="*/ 122 h 193"/>
                  <a:gd name="T8" fmla="*/ 6 w 51"/>
                  <a:gd name="T9" fmla="*/ 105 h 193"/>
                  <a:gd name="T10" fmla="*/ 6 w 51"/>
                  <a:gd name="T11" fmla="*/ 89 h 193"/>
                  <a:gd name="T12" fmla="*/ 11 w 51"/>
                  <a:gd name="T13" fmla="*/ 73 h 193"/>
                  <a:gd name="T14" fmla="*/ 11 w 51"/>
                  <a:gd name="T15" fmla="*/ 43 h 193"/>
                  <a:gd name="T16" fmla="*/ 13 w 51"/>
                  <a:gd name="T17" fmla="*/ 23 h 193"/>
                  <a:gd name="T18" fmla="*/ 9 w 51"/>
                  <a:gd name="T19" fmla="*/ 7 h 193"/>
                  <a:gd name="T20" fmla="*/ 1 w 51"/>
                  <a:gd name="T21" fmla="*/ 0 h 193"/>
                  <a:gd name="T22" fmla="*/ 6 w 51"/>
                  <a:gd name="T23" fmla="*/ 18 h 193"/>
                  <a:gd name="T24" fmla="*/ 7 w 51"/>
                  <a:gd name="T25" fmla="*/ 36 h 193"/>
                  <a:gd name="T26" fmla="*/ 6 w 51"/>
                  <a:gd name="T27" fmla="*/ 71 h 193"/>
                  <a:gd name="T28" fmla="*/ 2 w 51"/>
                  <a:gd name="T29" fmla="*/ 85 h 193"/>
                  <a:gd name="T30" fmla="*/ 0 w 51"/>
                  <a:gd name="T31" fmla="*/ 102 h 193"/>
                  <a:gd name="T32" fmla="*/ 12 w 51"/>
                  <a:gd name="T33" fmla="*/ 130 h 193"/>
                  <a:gd name="T34" fmla="*/ 20 w 51"/>
                  <a:gd name="T35" fmla="*/ 140 h 193"/>
                  <a:gd name="T36" fmla="*/ 44 w 51"/>
                  <a:gd name="T37" fmla="*/ 192 h 19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1" h="193">
                    <a:moveTo>
                      <a:pt x="44" y="192"/>
                    </a:moveTo>
                    <a:lnTo>
                      <a:pt x="50" y="189"/>
                    </a:lnTo>
                    <a:lnTo>
                      <a:pt x="38" y="158"/>
                    </a:lnTo>
                    <a:lnTo>
                      <a:pt x="15" y="122"/>
                    </a:lnTo>
                    <a:lnTo>
                      <a:pt x="6" y="105"/>
                    </a:lnTo>
                    <a:lnTo>
                      <a:pt x="6" y="89"/>
                    </a:lnTo>
                    <a:lnTo>
                      <a:pt x="11" y="73"/>
                    </a:lnTo>
                    <a:lnTo>
                      <a:pt x="11" y="43"/>
                    </a:lnTo>
                    <a:lnTo>
                      <a:pt x="13" y="23"/>
                    </a:lnTo>
                    <a:lnTo>
                      <a:pt x="9" y="7"/>
                    </a:lnTo>
                    <a:lnTo>
                      <a:pt x="1" y="0"/>
                    </a:lnTo>
                    <a:lnTo>
                      <a:pt x="6" y="18"/>
                    </a:lnTo>
                    <a:lnTo>
                      <a:pt x="7" y="36"/>
                    </a:lnTo>
                    <a:lnTo>
                      <a:pt x="6" y="71"/>
                    </a:lnTo>
                    <a:lnTo>
                      <a:pt x="2" y="85"/>
                    </a:lnTo>
                    <a:lnTo>
                      <a:pt x="0" y="102"/>
                    </a:lnTo>
                    <a:lnTo>
                      <a:pt x="12" y="130"/>
                    </a:lnTo>
                    <a:lnTo>
                      <a:pt x="20" y="140"/>
                    </a:lnTo>
                    <a:lnTo>
                      <a:pt x="44" y="192"/>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07" name="Freeform 1107"/>
              <p:cNvSpPr>
                <a:spLocks/>
              </p:cNvSpPr>
              <p:nvPr/>
            </p:nvSpPr>
            <p:spPr bwMode="auto">
              <a:xfrm>
                <a:off x="3972" y="2322"/>
                <a:ext cx="31" cy="61"/>
              </a:xfrm>
              <a:custGeom>
                <a:avLst/>
                <a:gdLst>
                  <a:gd name="T0" fmla="*/ 30 w 31"/>
                  <a:gd name="T1" fmla="*/ 58 h 61"/>
                  <a:gd name="T2" fmla="*/ 3 w 31"/>
                  <a:gd name="T3" fmla="*/ 0 h 61"/>
                  <a:gd name="T4" fmla="*/ 0 w 31"/>
                  <a:gd name="T5" fmla="*/ 11 h 61"/>
                  <a:gd name="T6" fmla="*/ 10 w 31"/>
                  <a:gd name="T7" fmla="*/ 38 h 61"/>
                  <a:gd name="T8" fmla="*/ 12 w 31"/>
                  <a:gd name="T9" fmla="*/ 60 h 61"/>
                  <a:gd name="T10" fmla="*/ 30 w 31"/>
                  <a:gd name="T11" fmla="*/ 58 h 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 h="61">
                    <a:moveTo>
                      <a:pt x="30" y="58"/>
                    </a:moveTo>
                    <a:lnTo>
                      <a:pt x="3" y="0"/>
                    </a:lnTo>
                    <a:lnTo>
                      <a:pt x="0" y="11"/>
                    </a:lnTo>
                    <a:lnTo>
                      <a:pt x="10" y="38"/>
                    </a:lnTo>
                    <a:lnTo>
                      <a:pt x="12" y="60"/>
                    </a:lnTo>
                    <a:lnTo>
                      <a:pt x="30" y="58"/>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08" name="Freeform 1108"/>
              <p:cNvSpPr>
                <a:spLocks/>
              </p:cNvSpPr>
              <p:nvPr/>
            </p:nvSpPr>
            <p:spPr bwMode="auto">
              <a:xfrm>
                <a:off x="4138" y="2158"/>
                <a:ext cx="37" cy="31"/>
              </a:xfrm>
              <a:custGeom>
                <a:avLst/>
                <a:gdLst>
                  <a:gd name="T0" fmla="*/ 0 w 37"/>
                  <a:gd name="T1" fmla="*/ 0 h 31"/>
                  <a:gd name="T2" fmla="*/ 4 w 37"/>
                  <a:gd name="T3" fmla="*/ 7 h 31"/>
                  <a:gd name="T4" fmla="*/ 26 w 37"/>
                  <a:gd name="T5" fmla="*/ 8 h 31"/>
                  <a:gd name="T6" fmla="*/ 29 w 37"/>
                  <a:gd name="T7" fmla="*/ 16 h 31"/>
                  <a:gd name="T8" fmla="*/ 36 w 37"/>
                  <a:gd name="T9" fmla="*/ 30 h 31"/>
                  <a:gd name="T10" fmla="*/ 33 w 37"/>
                  <a:gd name="T11" fmla="*/ 8 h 31"/>
                  <a:gd name="T12" fmla="*/ 27 w 37"/>
                  <a:gd name="T13" fmla="*/ 2 h 31"/>
                  <a:gd name="T14" fmla="*/ 0 w 37"/>
                  <a:gd name="T15" fmla="*/ 0 h 3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31">
                    <a:moveTo>
                      <a:pt x="0" y="0"/>
                    </a:moveTo>
                    <a:lnTo>
                      <a:pt x="4" y="7"/>
                    </a:lnTo>
                    <a:lnTo>
                      <a:pt x="26" y="8"/>
                    </a:lnTo>
                    <a:lnTo>
                      <a:pt x="29" y="16"/>
                    </a:lnTo>
                    <a:lnTo>
                      <a:pt x="36" y="30"/>
                    </a:lnTo>
                    <a:lnTo>
                      <a:pt x="33" y="8"/>
                    </a:lnTo>
                    <a:lnTo>
                      <a:pt x="27" y="2"/>
                    </a:lnTo>
                    <a:lnTo>
                      <a:pt x="0"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09" name="Freeform 1109"/>
              <p:cNvSpPr>
                <a:spLocks/>
              </p:cNvSpPr>
              <p:nvPr/>
            </p:nvSpPr>
            <p:spPr bwMode="auto">
              <a:xfrm>
                <a:off x="4019" y="2385"/>
                <a:ext cx="14" cy="3"/>
              </a:xfrm>
              <a:custGeom>
                <a:avLst/>
                <a:gdLst>
                  <a:gd name="T0" fmla="*/ 4 w 14"/>
                  <a:gd name="T1" fmla="*/ 0 h 3"/>
                  <a:gd name="T2" fmla="*/ 11 w 14"/>
                  <a:gd name="T3" fmla="*/ 1 h 3"/>
                  <a:gd name="T4" fmla="*/ 13 w 14"/>
                  <a:gd name="T5" fmla="*/ 2 h 3"/>
                  <a:gd name="T6" fmla="*/ 0 w 14"/>
                  <a:gd name="T7" fmla="*/ 1 h 3"/>
                  <a:gd name="T8" fmla="*/ 4 w 14"/>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3">
                    <a:moveTo>
                      <a:pt x="4" y="0"/>
                    </a:moveTo>
                    <a:lnTo>
                      <a:pt x="11" y="1"/>
                    </a:lnTo>
                    <a:lnTo>
                      <a:pt x="13" y="2"/>
                    </a:lnTo>
                    <a:lnTo>
                      <a:pt x="0" y="1"/>
                    </a:lnTo>
                    <a:lnTo>
                      <a:pt x="4"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10" name="Freeform 1110"/>
              <p:cNvSpPr>
                <a:spLocks/>
              </p:cNvSpPr>
              <p:nvPr/>
            </p:nvSpPr>
            <p:spPr bwMode="auto">
              <a:xfrm>
                <a:off x="4065" y="2394"/>
                <a:ext cx="22" cy="8"/>
              </a:xfrm>
              <a:custGeom>
                <a:avLst/>
                <a:gdLst>
                  <a:gd name="T0" fmla="*/ 0 w 22"/>
                  <a:gd name="T1" fmla="*/ 3 h 8"/>
                  <a:gd name="T2" fmla="*/ 0 w 22"/>
                  <a:gd name="T3" fmla="*/ 1 h 8"/>
                  <a:gd name="T4" fmla="*/ 13 w 22"/>
                  <a:gd name="T5" fmla="*/ 0 h 8"/>
                  <a:gd name="T6" fmla="*/ 21 w 22"/>
                  <a:gd name="T7" fmla="*/ 7 h 8"/>
                  <a:gd name="T8" fmla="*/ 0 w 22"/>
                  <a:gd name="T9" fmla="*/ 3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8">
                    <a:moveTo>
                      <a:pt x="0" y="3"/>
                    </a:moveTo>
                    <a:lnTo>
                      <a:pt x="0" y="1"/>
                    </a:lnTo>
                    <a:lnTo>
                      <a:pt x="13" y="0"/>
                    </a:lnTo>
                    <a:lnTo>
                      <a:pt x="21" y="7"/>
                    </a:lnTo>
                    <a:lnTo>
                      <a:pt x="0" y="3"/>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11" name="Freeform 1111"/>
              <p:cNvSpPr>
                <a:spLocks/>
              </p:cNvSpPr>
              <p:nvPr/>
            </p:nvSpPr>
            <p:spPr bwMode="auto">
              <a:xfrm>
                <a:off x="4117" y="2381"/>
                <a:ext cx="19" cy="7"/>
              </a:xfrm>
              <a:custGeom>
                <a:avLst/>
                <a:gdLst>
                  <a:gd name="T0" fmla="*/ 0 w 19"/>
                  <a:gd name="T1" fmla="*/ 2 h 7"/>
                  <a:gd name="T2" fmla="*/ 11 w 19"/>
                  <a:gd name="T3" fmla="*/ 0 h 7"/>
                  <a:gd name="T4" fmla="*/ 14 w 19"/>
                  <a:gd name="T5" fmla="*/ 3 h 7"/>
                  <a:gd name="T6" fmla="*/ 18 w 19"/>
                  <a:gd name="T7" fmla="*/ 6 h 7"/>
                  <a:gd name="T8" fmla="*/ 0 w 19"/>
                  <a:gd name="T9" fmla="*/ 2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7">
                    <a:moveTo>
                      <a:pt x="0" y="2"/>
                    </a:moveTo>
                    <a:lnTo>
                      <a:pt x="11" y="0"/>
                    </a:lnTo>
                    <a:lnTo>
                      <a:pt x="14" y="3"/>
                    </a:lnTo>
                    <a:lnTo>
                      <a:pt x="18" y="6"/>
                    </a:lnTo>
                    <a:lnTo>
                      <a:pt x="0" y="2"/>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12" name="Freeform 1112"/>
              <p:cNvSpPr>
                <a:spLocks/>
              </p:cNvSpPr>
              <p:nvPr/>
            </p:nvSpPr>
            <p:spPr bwMode="auto">
              <a:xfrm>
                <a:off x="4148" y="2344"/>
                <a:ext cx="23" cy="3"/>
              </a:xfrm>
              <a:custGeom>
                <a:avLst/>
                <a:gdLst>
                  <a:gd name="T0" fmla="*/ 4 w 23"/>
                  <a:gd name="T1" fmla="*/ 2 h 3"/>
                  <a:gd name="T2" fmla="*/ 0 w 23"/>
                  <a:gd name="T3" fmla="*/ 1 h 3"/>
                  <a:gd name="T4" fmla="*/ 6 w 23"/>
                  <a:gd name="T5" fmla="*/ 0 h 3"/>
                  <a:gd name="T6" fmla="*/ 22 w 23"/>
                  <a:gd name="T7" fmla="*/ 1 h 3"/>
                  <a:gd name="T8" fmla="*/ 4 w 23"/>
                  <a:gd name="T9" fmla="*/ 2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3">
                    <a:moveTo>
                      <a:pt x="4" y="2"/>
                    </a:moveTo>
                    <a:lnTo>
                      <a:pt x="0" y="1"/>
                    </a:lnTo>
                    <a:lnTo>
                      <a:pt x="6" y="0"/>
                    </a:lnTo>
                    <a:lnTo>
                      <a:pt x="22" y="1"/>
                    </a:lnTo>
                    <a:lnTo>
                      <a:pt x="4" y="2"/>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13" name="Freeform 1113"/>
              <p:cNvSpPr>
                <a:spLocks/>
              </p:cNvSpPr>
              <p:nvPr/>
            </p:nvSpPr>
            <p:spPr bwMode="auto">
              <a:xfrm>
                <a:off x="4060" y="2133"/>
                <a:ext cx="14" cy="27"/>
              </a:xfrm>
              <a:custGeom>
                <a:avLst/>
                <a:gdLst>
                  <a:gd name="T0" fmla="*/ 0 w 14"/>
                  <a:gd name="T1" fmla="*/ 0 h 27"/>
                  <a:gd name="T2" fmla="*/ 3 w 14"/>
                  <a:gd name="T3" fmla="*/ 15 h 27"/>
                  <a:gd name="T4" fmla="*/ 3 w 14"/>
                  <a:gd name="T5" fmla="*/ 26 h 27"/>
                  <a:gd name="T6" fmla="*/ 13 w 14"/>
                  <a:gd name="T7" fmla="*/ 6 h 27"/>
                  <a:gd name="T8" fmla="*/ 0 w 14"/>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27">
                    <a:moveTo>
                      <a:pt x="0" y="0"/>
                    </a:moveTo>
                    <a:lnTo>
                      <a:pt x="3" y="15"/>
                    </a:lnTo>
                    <a:lnTo>
                      <a:pt x="3" y="26"/>
                    </a:lnTo>
                    <a:lnTo>
                      <a:pt x="13" y="6"/>
                    </a:lnTo>
                    <a:lnTo>
                      <a:pt x="0"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14" name="Freeform 1114"/>
              <p:cNvSpPr>
                <a:spLocks/>
              </p:cNvSpPr>
              <p:nvPr/>
            </p:nvSpPr>
            <p:spPr bwMode="auto">
              <a:xfrm>
                <a:off x="4181" y="2246"/>
                <a:ext cx="45" cy="20"/>
              </a:xfrm>
              <a:custGeom>
                <a:avLst/>
                <a:gdLst>
                  <a:gd name="T0" fmla="*/ 0 w 45"/>
                  <a:gd name="T1" fmla="*/ 18 h 20"/>
                  <a:gd name="T2" fmla="*/ 8 w 45"/>
                  <a:gd name="T3" fmla="*/ 11 h 20"/>
                  <a:gd name="T4" fmla="*/ 12 w 45"/>
                  <a:gd name="T5" fmla="*/ 0 h 20"/>
                  <a:gd name="T6" fmla="*/ 20 w 45"/>
                  <a:gd name="T7" fmla="*/ 8 h 20"/>
                  <a:gd name="T8" fmla="*/ 44 w 45"/>
                  <a:gd name="T9" fmla="*/ 9 h 20"/>
                  <a:gd name="T10" fmla="*/ 32 w 45"/>
                  <a:gd name="T11" fmla="*/ 14 h 20"/>
                  <a:gd name="T12" fmla="*/ 4 w 45"/>
                  <a:gd name="T13" fmla="*/ 19 h 20"/>
                  <a:gd name="T14" fmla="*/ 0 w 45"/>
                  <a:gd name="T15" fmla="*/ 18 h 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5" h="20">
                    <a:moveTo>
                      <a:pt x="0" y="18"/>
                    </a:moveTo>
                    <a:lnTo>
                      <a:pt x="8" y="11"/>
                    </a:lnTo>
                    <a:lnTo>
                      <a:pt x="12" y="0"/>
                    </a:lnTo>
                    <a:lnTo>
                      <a:pt x="20" y="8"/>
                    </a:lnTo>
                    <a:lnTo>
                      <a:pt x="44" y="9"/>
                    </a:lnTo>
                    <a:lnTo>
                      <a:pt x="32" y="14"/>
                    </a:lnTo>
                    <a:lnTo>
                      <a:pt x="4" y="19"/>
                    </a:lnTo>
                    <a:lnTo>
                      <a:pt x="0" y="18"/>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17815" name="Freeform 1115"/>
              <p:cNvSpPr>
                <a:spLocks/>
              </p:cNvSpPr>
              <p:nvPr/>
            </p:nvSpPr>
            <p:spPr bwMode="auto">
              <a:xfrm>
                <a:off x="3998" y="2163"/>
                <a:ext cx="11" cy="20"/>
              </a:xfrm>
              <a:custGeom>
                <a:avLst/>
                <a:gdLst>
                  <a:gd name="T0" fmla="*/ 10 w 11"/>
                  <a:gd name="T1" fmla="*/ 0 h 20"/>
                  <a:gd name="T2" fmla="*/ 8 w 11"/>
                  <a:gd name="T3" fmla="*/ 19 h 20"/>
                  <a:gd name="T4" fmla="*/ 0 w 11"/>
                  <a:gd name="T5" fmla="*/ 17 h 20"/>
                  <a:gd name="T6" fmla="*/ 10 w 11"/>
                  <a:gd name="T7" fmla="*/ 0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10" y="0"/>
                    </a:moveTo>
                    <a:lnTo>
                      <a:pt x="8" y="19"/>
                    </a:lnTo>
                    <a:lnTo>
                      <a:pt x="0" y="17"/>
                    </a:lnTo>
                    <a:lnTo>
                      <a:pt x="10"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grpSp>
        <p:sp>
          <p:nvSpPr>
            <p:cNvPr id="509031" name="Text Box 1127"/>
            <p:cNvSpPr txBox="1">
              <a:spLocks noChangeArrowheads="1"/>
            </p:cNvSpPr>
            <p:nvPr/>
          </p:nvSpPr>
          <p:spPr bwMode="auto">
            <a:xfrm>
              <a:off x="4287" y="2630"/>
              <a:ext cx="81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3000" b="1">
                  <a:solidFill>
                    <a:schemeClr val="bg2"/>
                  </a:solidFill>
                  <a:effectLst>
                    <a:outerShdw blurRad="38100" dist="38100" dir="2700000" algn="tl">
                      <a:srgbClr val="000000"/>
                    </a:outerShdw>
                  </a:effectLst>
                </a:rPr>
                <a:t>Excel</a:t>
              </a:r>
            </a:p>
          </p:txBody>
        </p:sp>
        <p:grpSp>
          <p:nvGrpSpPr>
            <p:cNvPr id="117769" name="Group 1180"/>
            <p:cNvGrpSpPr>
              <a:grpSpLocks/>
            </p:cNvGrpSpPr>
            <p:nvPr/>
          </p:nvGrpSpPr>
          <p:grpSpPr bwMode="auto">
            <a:xfrm>
              <a:off x="4272" y="2928"/>
              <a:ext cx="864" cy="528"/>
              <a:chOff x="4272" y="2928"/>
              <a:chExt cx="864" cy="528"/>
            </a:xfrm>
          </p:grpSpPr>
          <p:sp>
            <p:nvSpPr>
              <p:cNvPr id="117770" name="Rectangle 1146"/>
              <p:cNvSpPr>
                <a:spLocks noChangeArrowheads="1"/>
              </p:cNvSpPr>
              <p:nvPr/>
            </p:nvSpPr>
            <p:spPr bwMode="auto">
              <a:xfrm>
                <a:off x="4272" y="2928"/>
                <a:ext cx="854" cy="528"/>
              </a:xfrm>
              <a:prstGeom prst="rect">
                <a:avLst/>
              </a:prstGeom>
              <a:solidFill>
                <a:srgbClr val="00FFFF"/>
              </a:solidFill>
              <a:ln w="28575">
                <a:solidFill>
                  <a:srgbClr val="000000"/>
                </a:solidFill>
                <a:miter lim="800000"/>
                <a:headEnd/>
                <a:tailEnd/>
              </a:ln>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117771" name="Line 1147"/>
              <p:cNvSpPr>
                <a:spLocks noChangeShapeType="1"/>
              </p:cNvSpPr>
              <p:nvPr/>
            </p:nvSpPr>
            <p:spPr bwMode="auto">
              <a:xfrm>
                <a:off x="4272" y="3281"/>
                <a:ext cx="854" cy="1"/>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17772" name="Line 1148"/>
              <p:cNvSpPr>
                <a:spLocks noChangeShapeType="1"/>
              </p:cNvSpPr>
              <p:nvPr/>
            </p:nvSpPr>
            <p:spPr bwMode="auto">
              <a:xfrm>
                <a:off x="4272" y="3103"/>
                <a:ext cx="854" cy="0"/>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17773" name="Line 1149"/>
              <p:cNvSpPr>
                <a:spLocks noChangeShapeType="1"/>
              </p:cNvSpPr>
              <p:nvPr/>
            </p:nvSpPr>
            <p:spPr bwMode="auto">
              <a:xfrm>
                <a:off x="4272" y="2928"/>
                <a:ext cx="854" cy="0"/>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17774" name="Rectangle 1150"/>
              <p:cNvSpPr>
                <a:spLocks noChangeArrowheads="1"/>
              </p:cNvSpPr>
              <p:nvPr/>
            </p:nvSpPr>
            <p:spPr bwMode="auto">
              <a:xfrm>
                <a:off x="4272" y="2928"/>
                <a:ext cx="854" cy="528"/>
              </a:xfrm>
              <a:prstGeom prst="rect">
                <a:avLst/>
              </a:prstGeom>
              <a:noFill/>
              <a:ln w="2857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117775" name="Line 1151"/>
              <p:cNvSpPr>
                <a:spLocks noChangeShapeType="1"/>
              </p:cNvSpPr>
              <p:nvPr/>
            </p:nvSpPr>
            <p:spPr bwMode="auto">
              <a:xfrm flipV="1">
                <a:off x="4272" y="3277"/>
                <a:ext cx="122" cy="31"/>
              </a:xfrm>
              <a:prstGeom prst="line">
                <a:avLst/>
              </a:prstGeom>
              <a:noFill/>
              <a:ln w="28575">
                <a:solidFill>
                  <a:srgbClr val="993366"/>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17776" name="Line 1152"/>
              <p:cNvSpPr>
                <a:spLocks noChangeShapeType="1"/>
              </p:cNvSpPr>
              <p:nvPr/>
            </p:nvSpPr>
            <p:spPr bwMode="auto">
              <a:xfrm flipV="1">
                <a:off x="4394" y="3228"/>
                <a:ext cx="121" cy="49"/>
              </a:xfrm>
              <a:prstGeom prst="line">
                <a:avLst/>
              </a:prstGeom>
              <a:noFill/>
              <a:ln w="28575">
                <a:solidFill>
                  <a:srgbClr val="993366"/>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17777" name="Line 1153"/>
              <p:cNvSpPr>
                <a:spLocks noChangeShapeType="1"/>
              </p:cNvSpPr>
              <p:nvPr/>
            </p:nvSpPr>
            <p:spPr bwMode="auto">
              <a:xfrm flipV="1">
                <a:off x="4515" y="3148"/>
                <a:ext cx="122" cy="80"/>
              </a:xfrm>
              <a:prstGeom prst="line">
                <a:avLst/>
              </a:prstGeom>
              <a:noFill/>
              <a:ln w="28575">
                <a:solidFill>
                  <a:srgbClr val="993366"/>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17778" name="Line 1154"/>
              <p:cNvSpPr>
                <a:spLocks noChangeShapeType="1"/>
              </p:cNvSpPr>
              <p:nvPr/>
            </p:nvSpPr>
            <p:spPr bwMode="auto">
              <a:xfrm flipV="1">
                <a:off x="4637" y="3080"/>
                <a:ext cx="125" cy="68"/>
              </a:xfrm>
              <a:prstGeom prst="line">
                <a:avLst/>
              </a:prstGeom>
              <a:noFill/>
              <a:ln w="28575">
                <a:solidFill>
                  <a:srgbClr val="993366"/>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17779" name="Line 1155"/>
              <p:cNvSpPr>
                <a:spLocks noChangeShapeType="1"/>
              </p:cNvSpPr>
              <p:nvPr/>
            </p:nvSpPr>
            <p:spPr bwMode="auto">
              <a:xfrm flipV="1">
                <a:off x="4762" y="3031"/>
                <a:ext cx="121" cy="49"/>
              </a:xfrm>
              <a:prstGeom prst="line">
                <a:avLst/>
              </a:prstGeom>
              <a:noFill/>
              <a:ln w="28575">
                <a:solidFill>
                  <a:srgbClr val="993366"/>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17780" name="Line 1156"/>
              <p:cNvSpPr>
                <a:spLocks noChangeShapeType="1"/>
              </p:cNvSpPr>
              <p:nvPr/>
            </p:nvSpPr>
            <p:spPr bwMode="auto">
              <a:xfrm flipV="1">
                <a:off x="4883" y="3000"/>
                <a:ext cx="122" cy="31"/>
              </a:xfrm>
              <a:prstGeom prst="line">
                <a:avLst/>
              </a:prstGeom>
              <a:noFill/>
              <a:ln w="28575">
                <a:solidFill>
                  <a:srgbClr val="993366"/>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17781" name="Line 1157"/>
              <p:cNvSpPr>
                <a:spLocks noChangeShapeType="1"/>
              </p:cNvSpPr>
              <p:nvPr/>
            </p:nvSpPr>
            <p:spPr bwMode="auto">
              <a:xfrm flipV="1">
                <a:off x="5005" y="2977"/>
                <a:ext cx="121" cy="23"/>
              </a:xfrm>
              <a:prstGeom prst="line">
                <a:avLst/>
              </a:prstGeom>
              <a:noFill/>
              <a:ln w="28575">
                <a:solidFill>
                  <a:srgbClr val="993366"/>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17782" name="Line 1158"/>
              <p:cNvSpPr>
                <a:spLocks noChangeShapeType="1"/>
              </p:cNvSpPr>
              <p:nvPr/>
            </p:nvSpPr>
            <p:spPr bwMode="auto">
              <a:xfrm flipV="1">
                <a:off x="4272" y="3388"/>
                <a:ext cx="122" cy="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17783" name="Line 1159"/>
              <p:cNvSpPr>
                <a:spLocks noChangeShapeType="1"/>
              </p:cNvSpPr>
              <p:nvPr/>
            </p:nvSpPr>
            <p:spPr bwMode="auto">
              <a:xfrm flipV="1">
                <a:off x="4394" y="3376"/>
                <a:ext cx="121" cy="1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17784" name="Line 1160"/>
              <p:cNvSpPr>
                <a:spLocks noChangeShapeType="1"/>
              </p:cNvSpPr>
              <p:nvPr/>
            </p:nvSpPr>
            <p:spPr bwMode="auto">
              <a:xfrm flipV="1">
                <a:off x="4515" y="3350"/>
                <a:ext cx="122" cy="2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17785" name="Line 1161"/>
              <p:cNvSpPr>
                <a:spLocks noChangeShapeType="1"/>
              </p:cNvSpPr>
              <p:nvPr/>
            </p:nvSpPr>
            <p:spPr bwMode="auto">
              <a:xfrm flipV="1">
                <a:off x="4637" y="3315"/>
                <a:ext cx="125" cy="3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17786" name="Line 1162"/>
              <p:cNvSpPr>
                <a:spLocks noChangeShapeType="1"/>
              </p:cNvSpPr>
              <p:nvPr/>
            </p:nvSpPr>
            <p:spPr bwMode="auto">
              <a:xfrm flipV="1">
                <a:off x="4762" y="3285"/>
                <a:ext cx="121" cy="3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17787" name="Line 1163"/>
              <p:cNvSpPr>
                <a:spLocks noChangeShapeType="1"/>
              </p:cNvSpPr>
              <p:nvPr/>
            </p:nvSpPr>
            <p:spPr bwMode="auto">
              <a:xfrm flipV="1">
                <a:off x="4883" y="3274"/>
                <a:ext cx="122" cy="1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17788" name="Line 1164"/>
              <p:cNvSpPr>
                <a:spLocks noChangeShapeType="1"/>
              </p:cNvSpPr>
              <p:nvPr/>
            </p:nvSpPr>
            <p:spPr bwMode="auto">
              <a:xfrm flipV="1">
                <a:off x="5005" y="3266"/>
                <a:ext cx="121" cy="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17789" name="Freeform 1165"/>
              <p:cNvSpPr>
                <a:spLocks/>
              </p:cNvSpPr>
              <p:nvPr/>
            </p:nvSpPr>
            <p:spPr bwMode="auto">
              <a:xfrm>
                <a:off x="4384" y="3266"/>
                <a:ext cx="19" cy="23"/>
              </a:xfrm>
              <a:custGeom>
                <a:avLst/>
                <a:gdLst>
                  <a:gd name="T0" fmla="*/ 0 w 81"/>
                  <a:gd name="T1" fmla="*/ 0 h 86"/>
                  <a:gd name="T2" fmla="*/ 1 w 81"/>
                  <a:gd name="T3" fmla="*/ 1 h 86"/>
                  <a:gd name="T4" fmla="*/ 0 w 81"/>
                  <a:gd name="T5" fmla="*/ 2 h 86"/>
                  <a:gd name="T6" fmla="*/ 0 w 81"/>
                  <a:gd name="T7" fmla="*/ 1 h 86"/>
                  <a:gd name="T8" fmla="*/ 0 w 81"/>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86">
                    <a:moveTo>
                      <a:pt x="41" y="0"/>
                    </a:moveTo>
                    <a:lnTo>
                      <a:pt x="81" y="43"/>
                    </a:lnTo>
                    <a:lnTo>
                      <a:pt x="41" y="86"/>
                    </a:lnTo>
                    <a:lnTo>
                      <a:pt x="0" y="43"/>
                    </a:lnTo>
                    <a:lnTo>
                      <a:pt x="41" y="0"/>
                    </a:lnTo>
                    <a:close/>
                  </a:path>
                </a:pathLst>
              </a:custGeom>
              <a:solidFill>
                <a:srgbClr val="FFFF00"/>
              </a:solidFill>
              <a:ln w="28575" cmpd="sng">
                <a:solidFill>
                  <a:srgbClr val="FF0000"/>
                </a:solidFill>
                <a:prstDash val="solid"/>
                <a:round/>
                <a:headEnd/>
                <a:tailEnd/>
              </a:ln>
            </p:spPr>
            <p:txBody>
              <a:bodyPr/>
              <a:lstStyle/>
              <a:p>
                <a:endParaRPr lang="zh-CN" altLang="en-US">
                  <a:solidFill>
                    <a:schemeClr val="bg2"/>
                  </a:solidFill>
                </a:endParaRPr>
              </a:p>
            </p:txBody>
          </p:sp>
          <p:sp>
            <p:nvSpPr>
              <p:cNvPr id="117790" name="Freeform 1166"/>
              <p:cNvSpPr>
                <a:spLocks/>
              </p:cNvSpPr>
              <p:nvPr/>
            </p:nvSpPr>
            <p:spPr bwMode="auto">
              <a:xfrm>
                <a:off x="4505" y="3217"/>
                <a:ext cx="20" cy="23"/>
              </a:xfrm>
              <a:custGeom>
                <a:avLst/>
                <a:gdLst>
                  <a:gd name="T0" fmla="*/ 0 w 81"/>
                  <a:gd name="T1" fmla="*/ 0 h 87"/>
                  <a:gd name="T2" fmla="*/ 1 w 81"/>
                  <a:gd name="T3" fmla="*/ 1 h 87"/>
                  <a:gd name="T4" fmla="*/ 0 w 81"/>
                  <a:gd name="T5" fmla="*/ 2 h 87"/>
                  <a:gd name="T6" fmla="*/ 0 w 81"/>
                  <a:gd name="T7" fmla="*/ 1 h 87"/>
                  <a:gd name="T8" fmla="*/ 0 w 81"/>
                  <a:gd name="T9" fmla="*/ 0 h 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87">
                    <a:moveTo>
                      <a:pt x="41" y="0"/>
                    </a:moveTo>
                    <a:lnTo>
                      <a:pt x="81" y="43"/>
                    </a:lnTo>
                    <a:lnTo>
                      <a:pt x="41" y="87"/>
                    </a:lnTo>
                    <a:lnTo>
                      <a:pt x="0" y="43"/>
                    </a:lnTo>
                    <a:lnTo>
                      <a:pt x="41" y="0"/>
                    </a:lnTo>
                    <a:close/>
                  </a:path>
                </a:pathLst>
              </a:custGeom>
              <a:solidFill>
                <a:srgbClr val="FFFF00"/>
              </a:solidFill>
              <a:ln w="28575" cmpd="sng">
                <a:solidFill>
                  <a:srgbClr val="FF0000"/>
                </a:solidFill>
                <a:prstDash val="solid"/>
                <a:round/>
                <a:headEnd/>
                <a:tailEnd/>
              </a:ln>
            </p:spPr>
            <p:txBody>
              <a:bodyPr/>
              <a:lstStyle/>
              <a:p>
                <a:endParaRPr lang="zh-CN" altLang="en-US">
                  <a:solidFill>
                    <a:schemeClr val="bg2"/>
                  </a:solidFill>
                </a:endParaRPr>
              </a:p>
            </p:txBody>
          </p:sp>
          <p:sp>
            <p:nvSpPr>
              <p:cNvPr id="117791" name="Freeform 1167"/>
              <p:cNvSpPr>
                <a:spLocks/>
              </p:cNvSpPr>
              <p:nvPr/>
            </p:nvSpPr>
            <p:spPr bwMode="auto">
              <a:xfrm>
                <a:off x="4627" y="3137"/>
                <a:ext cx="19" cy="23"/>
              </a:xfrm>
              <a:custGeom>
                <a:avLst/>
                <a:gdLst>
                  <a:gd name="T0" fmla="*/ 0 w 81"/>
                  <a:gd name="T1" fmla="*/ 0 h 87"/>
                  <a:gd name="T2" fmla="*/ 1 w 81"/>
                  <a:gd name="T3" fmla="*/ 1 h 87"/>
                  <a:gd name="T4" fmla="*/ 0 w 81"/>
                  <a:gd name="T5" fmla="*/ 2 h 87"/>
                  <a:gd name="T6" fmla="*/ 0 w 81"/>
                  <a:gd name="T7" fmla="*/ 1 h 87"/>
                  <a:gd name="T8" fmla="*/ 0 w 81"/>
                  <a:gd name="T9" fmla="*/ 0 h 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87">
                    <a:moveTo>
                      <a:pt x="41" y="0"/>
                    </a:moveTo>
                    <a:lnTo>
                      <a:pt x="81" y="44"/>
                    </a:lnTo>
                    <a:lnTo>
                      <a:pt x="41" y="87"/>
                    </a:lnTo>
                    <a:lnTo>
                      <a:pt x="0" y="44"/>
                    </a:lnTo>
                    <a:lnTo>
                      <a:pt x="41" y="0"/>
                    </a:lnTo>
                    <a:close/>
                  </a:path>
                </a:pathLst>
              </a:custGeom>
              <a:solidFill>
                <a:srgbClr val="FFFF00"/>
              </a:solidFill>
              <a:ln w="28575" cmpd="sng">
                <a:solidFill>
                  <a:srgbClr val="FF0000"/>
                </a:solidFill>
                <a:prstDash val="solid"/>
                <a:round/>
                <a:headEnd/>
                <a:tailEnd/>
              </a:ln>
            </p:spPr>
            <p:txBody>
              <a:bodyPr/>
              <a:lstStyle/>
              <a:p>
                <a:endParaRPr lang="zh-CN" altLang="en-US">
                  <a:solidFill>
                    <a:schemeClr val="bg2"/>
                  </a:solidFill>
                </a:endParaRPr>
              </a:p>
            </p:txBody>
          </p:sp>
          <p:sp>
            <p:nvSpPr>
              <p:cNvPr id="117792" name="Freeform 1168"/>
              <p:cNvSpPr>
                <a:spLocks/>
              </p:cNvSpPr>
              <p:nvPr/>
            </p:nvSpPr>
            <p:spPr bwMode="auto">
              <a:xfrm>
                <a:off x="4752" y="3069"/>
                <a:ext cx="19" cy="22"/>
              </a:xfrm>
              <a:custGeom>
                <a:avLst/>
                <a:gdLst>
                  <a:gd name="T0" fmla="*/ 0 w 82"/>
                  <a:gd name="T1" fmla="*/ 0 h 86"/>
                  <a:gd name="T2" fmla="*/ 1 w 82"/>
                  <a:gd name="T3" fmla="*/ 1 h 86"/>
                  <a:gd name="T4" fmla="*/ 0 w 82"/>
                  <a:gd name="T5" fmla="*/ 2 h 86"/>
                  <a:gd name="T6" fmla="*/ 0 w 82"/>
                  <a:gd name="T7" fmla="*/ 1 h 86"/>
                  <a:gd name="T8" fmla="*/ 0 w 82"/>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86">
                    <a:moveTo>
                      <a:pt x="41" y="0"/>
                    </a:moveTo>
                    <a:lnTo>
                      <a:pt x="82" y="43"/>
                    </a:lnTo>
                    <a:lnTo>
                      <a:pt x="41" y="86"/>
                    </a:lnTo>
                    <a:lnTo>
                      <a:pt x="0" y="43"/>
                    </a:lnTo>
                    <a:lnTo>
                      <a:pt x="41" y="0"/>
                    </a:lnTo>
                    <a:close/>
                  </a:path>
                </a:pathLst>
              </a:custGeom>
              <a:solidFill>
                <a:srgbClr val="FFFF00"/>
              </a:solidFill>
              <a:ln w="28575" cmpd="sng">
                <a:solidFill>
                  <a:srgbClr val="FF0000"/>
                </a:solidFill>
                <a:prstDash val="solid"/>
                <a:round/>
                <a:headEnd/>
                <a:tailEnd/>
              </a:ln>
            </p:spPr>
            <p:txBody>
              <a:bodyPr/>
              <a:lstStyle/>
              <a:p>
                <a:endParaRPr lang="zh-CN" altLang="en-US">
                  <a:solidFill>
                    <a:schemeClr val="bg2"/>
                  </a:solidFill>
                </a:endParaRPr>
              </a:p>
            </p:txBody>
          </p:sp>
          <p:sp>
            <p:nvSpPr>
              <p:cNvPr id="117793" name="Freeform 1169"/>
              <p:cNvSpPr>
                <a:spLocks/>
              </p:cNvSpPr>
              <p:nvPr/>
            </p:nvSpPr>
            <p:spPr bwMode="auto">
              <a:xfrm>
                <a:off x="4873" y="3019"/>
                <a:ext cx="20" cy="23"/>
              </a:xfrm>
              <a:custGeom>
                <a:avLst/>
                <a:gdLst>
                  <a:gd name="T0" fmla="*/ 0 w 82"/>
                  <a:gd name="T1" fmla="*/ 0 h 86"/>
                  <a:gd name="T2" fmla="*/ 1 w 82"/>
                  <a:gd name="T3" fmla="*/ 1 h 86"/>
                  <a:gd name="T4" fmla="*/ 0 w 82"/>
                  <a:gd name="T5" fmla="*/ 2 h 86"/>
                  <a:gd name="T6" fmla="*/ 0 w 82"/>
                  <a:gd name="T7" fmla="*/ 1 h 86"/>
                  <a:gd name="T8" fmla="*/ 0 w 82"/>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86">
                    <a:moveTo>
                      <a:pt x="41" y="0"/>
                    </a:moveTo>
                    <a:lnTo>
                      <a:pt x="82" y="43"/>
                    </a:lnTo>
                    <a:lnTo>
                      <a:pt x="41" y="86"/>
                    </a:lnTo>
                    <a:lnTo>
                      <a:pt x="0" y="43"/>
                    </a:lnTo>
                    <a:lnTo>
                      <a:pt x="41" y="0"/>
                    </a:lnTo>
                    <a:close/>
                  </a:path>
                </a:pathLst>
              </a:custGeom>
              <a:solidFill>
                <a:srgbClr val="FFFF00"/>
              </a:solidFill>
              <a:ln w="28575" cmpd="sng">
                <a:solidFill>
                  <a:srgbClr val="FF0000"/>
                </a:solidFill>
                <a:prstDash val="solid"/>
                <a:round/>
                <a:headEnd/>
                <a:tailEnd/>
              </a:ln>
            </p:spPr>
            <p:txBody>
              <a:bodyPr/>
              <a:lstStyle/>
              <a:p>
                <a:endParaRPr lang="zh-CN" altLang="en-US">
                  <a:solidFill>
                    <a:schemeClr val="bg2"/>
                  </a:solidFill>
                </a:endParaRPr>
              </a:p>
            </p:txBody>
          </p:sp>
          <p:sp>
            <p:nvSpPr>
              <p:cNvPr id="117794" name="Freeform 1170"/>
              <p:cNvSpPr>
                <a:spLocks/>
              </p:cNvSpPr>
              <p:nvPr/>
            </p:nvSpPr>
            <p:spPr bwMode="auto">
              <a:xfrm>
                <a:off x="4995" y="2989"/>
                <a:ext cx="19" cy="23"/>
              </a:xfrm>
              <a:custGeom>
                <a:avLst/>
                <a:gdLst>
                  <a:gd name="T0" fmla="*/ 0 w 81"/>
                  <a:gd name="T1" fmla="*/ 0 h 86"/>
                  <a:gd name="T2" fmla="*/ 1 w 81"/>
                  <a:gd name="T3" fmla="*/ 1 h 86"/>
                  <a:gd name="T4" fmla="*/ 0 w 81"/>
                  <a:gd name="T5" fmla="*/ 2 h 86"/>
                  <a:gd name="T6" fmla="*/ 0 w 81"/>
                  <a:gd name="T7" fmla="*/ 1 h 86"/>
                  <a:gd name="T8" fmla="*/ 0 w 81"/>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86">
                    <a:moveTo>
                      <a:pt x="41" y="0"/>
                    </a:moveTo>
                    <a:lnTo>
                      <a:pt x="81" y="43"/>
                    </a:lnTo>
                    <a:lnTo>
                      <a:pt x="41" y="86"/>
                    </a:lnTo>
                    <a:lnTo>
                      <a:pt x="0" y="43"/>
                    </a:lnTo>
                    <a:lnTo>
                      <a:pt x="41" y="0"/>
                    </a:lnTo>
                    <a:close/>
                  </a:path>
                </a:pathLst>
              </a:custGeom>
              <a:solidFill>
                <a:srgbClr val="FFFF00"/>
              </a:solidFill>
              <a:ln w="28575" cmpd="sng">
                <a:solidFill>
                  <a:srgbClr val="FF0000"/>
                </a:solidFill>
                <a:prstDash val="solid"/>
                <a:round/>
                <a:headEnd/>
                <a:tailEnd/>
              </a:ln>
            </p:spPr>
            <p:txBody>
              <a:bodyPr/>
              <a:lstStyle/>
              <a:p>
                <a:endParaRPr lang="zh-CN" altLang="en-US">
                  <a:solidFill>
                    <a:schemeClr val="bg2"/>
                  </a:solidFill>
                </a:endParaRPr>
              </a:p>
            </p:txBody>
          </p:sp>
          <p:sp>
            <p:nvSpPr>
              <p:cNvPr id="117795" name="Freeform 1171"/>
              <p:cNvSpPr>
                <a:spLocks/>
              </p:cNvSpPr>
              <p:nvPr/>
            </p:nvSpPr>
            <p:spPr bwMode="auto">
              <a:xfrm>
                <a:off x="5116" y="2966"/>
                <a:ext cx="20" cy="23"/>
              </a:xfrm>
              <a:custGeom>
                <a:avLst/>
                <a:gdLst>
                  <a:gd name="T0" fmla="*/ 0 w 81"/>
                  <a:gd name="T1" fmla="*/ 0 h 87"/>
                  <a:gd name="T2" fmla="*/ 1 w 81"/>
                  <a:gd name="T3" fmla="*/ 1 h 87"/>
                  <a:gd name="T4" fmla="*/ 0 w 81"/>
                  <a:gd name="T5" fmla="*/ 2 h 87"/>
                  <a:gd name="T6" fmla="*/ 0 w 81"/>
                  <a:gd name="T7" fmla="*/ 1 h 87"/>
                  <a:gd name="T8" fmla="*/ 0 w 81"/>
                  <a:gd name="T9" fmla="*/ 0 h 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87">
                    <a:moveTo>
                      <a:pt x="41" y="0"/>
                    </a:moveTo>
                    <a:lnTo>
                      <a:pt x="81" y="44"/>
                    </a:lnTo>
                    <a:lnTo>
                      <a:pt x="41" y="87"/>
                    </a:lnTo>
                    <a:lnTo>
                      <a:pt x="0" y="44"/>
                    </a:lnTo>
                    <a:lnTo>
                      <a:pt x="41" y="0"/>
                    </a:lnTo>
                    <a:close/>
                  </a:path>
                </a:pathLst>
              </a:custGeom>
              <a:solidFill>
                <a:srgbClr val="FFFF00"/>
              </a:solidFill>
              <a:ln w="22225">
                <a:solidFill>
                  <a:srgbClr val="FF0000"/>
                </a:solidFill>
                <a:prstDash val="solid"/>
                <a:round/>
                <a:headEnd/>
                <a:tailEnd/>
              </a:ln>
            </p:spPr>
            <p:txBody>
              <a:bodyPr/>
              <a:lstStyle/>
              <a:p>
                <a:endParaRPr lang="zh-CN" altLang="en-US">
                  <a:solidFill>
                    <a:schemeClr val="bg2"/>
                  </a:solidFill>
                </a:endParaRPr>
              </a:p>
            </p:txBody>
          </p:sp>
          <p:sp>
            <p:nvSpPr>
              <p:cNvPr id="117796" name="Oval 1172"/>
              <p:cNvSpPr>
                <a:spLocks noChangeArrowheads="1"/>
              </p:cNvSpPr>
              <p:nvPr/>
            </p:nvSpPr>
            <p:spPr bwMode="auto">
              <a:xfrm>
                <a:off x="4384" y="3376"/>
                <a:ext cx="16" cy="19"/>
              </a:xfrm>
              <a:prstGeom prst="ellipse">
                <a:avLst/>
              </a:prstGeom>
              <a:solidFill>
                <a:srgbClr val="FFFF00"/>
              </a:solidFill>
              <a:ln w="28575">
                <a:solidFill>
                  <a:srgbClr val="FF00FF"/>
                </a:solidFill>
                <a:round/>
                <a:headEnd/>
                <a:tailEnd/>
              </a:ln>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117797" name="Oval 1173"/>
              <p:cNvSpPr>
                <a:spLocks noChangeArrowheads="1"/>
              </p:cNvSpPr>
              <p:nvPr/>
            </p:nvSpPr>
            <p:spPr bwMode="auto">
              <a:xfrm>
                <a:off x="4505" y="3365"/>
                <a:ext cx="17" cy="19"/>
              </a:xfrm>
              <a:prstGeom prst="ellipse">
                <a:avLst/>
              </a:prstGeom>
              <a:solidFill>
                <a:srgbClr val="FFFF00"/>
              </a:solidFill>
              <a:ln w="28575">
                <a:solidFill>
                  <a:srgbClr val="FF00FF"/>
                </a:solidFill>
                <a:round/>
                <a:headEnd/>
                <a:tailEnd/>
              </a:ln>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117798" name="Oval 1174"/>
              <p:cNvSpPr>
                <a:spLocks noChangeArrowheads="1"/>
              </p:cNvSpPr>
              <p:nvPr/>
            </p:nvSpPr>
            <p:spPr bwMode="auto">
              <a:xfrm>
                <a:off x="4627" y="3338"/>
                <a:ext cx="16" cy="19"/>
              </a:xfrm>
              <a:prstGeom prst="ellipse">
                <a:avLst/>
              </a:prstGeom>
              <a:solidFill>
                <a:srgbClr val="FFFF00"/>
              </a:solidFill>
              <a:ln w="28575">
                <a:solidFill>
                  <a:srgbClr val="FF00FF"/>
                </a:solidFill>
                <a:round/>
                <a:headEnd/>
                <a:tailEnd/>
              </a:ln>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117799" name="Oval 1175"/>
              <p:cNvSpPr>
                <a:spLocks noChangeArrowheads="1"/>
              </p:cNvSpPr>
              <p:nvPr/>
            </p:nvSpPr>
            <p:spPr bwMode="auto">
              <a:xfrm>
                <a:off x="4752" y="3304"/>
                <a:ext cx="16" cy="19"/>
              </a:xfrm>
              <a:prstGeom prst="ellipse">
                <a:avLst/>
              </a:prstGeom>
              <a:solidFill>
                <a:srgbClr val="FFFF00"/>
              </a:solidFill>
              <a:ln w="28575">
                <a:solidFill>
                  <a:srgbClr val="FF00FF"/>
                </a:solidFill>
                <a:round/>
                <a:headEnd/>
                <a:tailEnd/>
              </a:ln>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117800" name="Oval 1176"/>
              <p:cNvSpPr>
                <a:spLocks noChangeArrowheads="1"/>
              </p:cNvSpPr>
              <p:nvPr/>
            </p:nvSpPr>
            <p:spPr bwMode="auto">
              <a:xfrm>
                <a:off x="4873" y="3274"/>
                <a:ext cx="17" cy="19"/>
              </a:xfrm>
              <a:prstGeom prst="ellipse">
                <a:avLst/>
              </a:prstGeom>
              <a:solidFill>
                <a:srgbClr val="FFFF00"/>
              </a:solidFill>
              <a:ln w="28575">
                <a:solidFill>
                  <a:srgbClr val="FF00FF"/>
                </a:solidFill>
                <a:round/>
                <a:headEnd/>
                <a:tailEnd/>
              </a:ln>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117801" name="Oval 1177"/>
              <p:cNvSpPr>
                <a:spLocks noChangeArrowheads="1"/>
              </p:cNvSpPr>
              <p:nvPr/>
            </p:nvSpPr>
            <p:spPr bwMode="auto">
              <a:xfrm>
                <a:off x="4995" y="3262"/>
                <a:ext cx="16" cy="19"/>
              </a:xfrm>
              <a:prstGeom prst="ellipse">
                <a:avLst/>
              </a:prstGeom>
              <a:solidFill>
                <a:srgbClr val="FFFF00"/>
              </a:solidFill>
              <a:ln w="28575">
                <a:solidFill>
                  <a:srgbClr val="FF00FF"/>
                </a:solidFill>
                <a:round/>
                <a:headEnd/>
                <a:tailEnd/>
              </a:ln>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117802" name="Oval 1178"/>
              <p:cNvSpPr>
                <a:spLocks noChangeArrowheads="1"/>
              </p:cNvSpPr>
              <p:nvPr/>
            </p:nvSpPr>
            <p:spPr bwMode="auto">
              <a:xfrm>
                <a:off x="5116" y="3255"/>
                <a:ext cx="17" cy="19"/>
              </a:xfrm>
              <a:prstGeom prst="ellipse">
                <a:avLst/>
              </a:prstGeom>
              <a:solidFill>
                <a:srgbClr val="FFFF00"/>
              </a:solidFill>
              <a:ln w="22225">
                <a:solidFill>
                  <a:srgbClr val="FF00FF"/>
                </a:solidFill>
                <a:round/>
                <a:headEnd/>
                <a:tailEnd/>
              </a:ln>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grpSp>
      </p:grpSp>
    </p:spTree>
  </p:cSld>
  <p:clrMapOvr>
    <a:overrideClrMapping bg1="dk2" tx1="lt1" bg2="dk1" tx2="lt2" accent1="accent1" accent2="accent2" accent3="accent3" accent4="accent4" accent5="accent5" accent6="accent6" hlink="hlink" folHlink="folHlink"/>
  </p:clrMapOvr>
  <p:transition>
    <p:zoom/>
  </p:transition>
</p:sld>
</file>

<file path=ppt/slides/slide6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1187624" y="304800"/>
            <a:ext cx="7499176" cy="1179984"/>
          </a:xfrm>
        </p:spPr>
        <p:txBody>
          <a:bodyPr/>
          <a:lstStyle/>
          <a:p>
            <a:pPr>
              <a:defRPr/>
            </a:pPr>
            <a:r>
              <a:rPr lang="zh-CN" altLang="en-US" sz="4000" dirty="0">
                <a:solidFill>
                  <a:schemeClr val="bg2"/>
                </a:solidFill>
              </a:rPr>
              <a:t>时间序列数据</a:t>
            </a:r>
            <a:r>
              <a:rPr lang="en-US" altLang="zh-CN" sz="4000" dirty="0">
                <a:solidFill>
                  <a:schemeClr val="bg2"/>
                </a:solidFill>
              </a:rPr>
              <a:t>—</a:t>
            </a:r>
            <a:r>
              <a:rPr lang="zh-CN" altLang="en-US" sz="4000" dirty="0">
                <a:solidFill>
                  <a:schemeClr val="bg2"/>
                </a:solidFill>
              </a:rPr>
              <a:t>线图</a:t>
            </a:r>
            <a:br>
              <a:rPr lang="zh-CN" altLang="en-US" sz="4000" dirty="0">
                <a:solidFill>
                  <a:schemeClr val="bg2"/>
                </a:solidFill>
              </a:rPr>
            </a:br>
            <a:r>
              <a:rPr lang="en-US" altLang="zh-CN" sz="3600" dirty="0">
                <a:solidFill>
                  <a:schemeClr val="bg2"/>
                </a:solidFill>
                <a:latin typeface="Arial" panose="020B0604020202020204" pitchFamily="34" charset="0"/>
              </a:rPr>
              <a:t>(</a:t>
            </a:r>
            <a:r>
              <a:rPr lang="en-US" altLang="zh-CN" sz="3600" dirty="0">
                <a:solidFill>
                  <a:schemeClr val="bg2"/>
                </a:solidFill>
                <a:latin typeface="Arial" panose="020B0604020202020204" pitchFamily="34" charset="0"/>
                <a:cs typeface="Times New Roman" panose="02020603050405020304" pitchFamily="18" charset="0"/>
              </a:rPr>
              <a:t>line plot</a:t>
            </a:r>
            <a:r>
              <a:rPr lang="en-US" altLang="zh-CN" sz="3600" dirty="0">
                <a:solidFill>
                  <a:schemeClr val="bg2"/>
                </a:solidFill>
                <a:latin typeface="Arial" panose="020B0604020202020204" pitchFamily="34" charset="0"/>
              </a:rPr>
              <a:t>)</a:t>
            </a:r>
          </a:p>
        </p:txBody>
      </p:sp>
      <p:sp>
        <p:nvSpPr>
          <p:cNvPr id="370691" name="Rectangle 3"/>
          <p:cNvSpPr>
            <a:spLocks noGrp="1" noChangeArrowheads="1"/>
          </p:cNvSpPr>
          <p:nvPr>
            <p:ph type="body" idx="1"/>
          </p:nvPr>
        </p:nvSpPr>
        <p:spPr>
          <a:xfrm>
            <a:off x="533400" y="1700213"/>
            <a:ext cx="8229600" cy="4471987"/>
          </a:xfrm>
        </p:spPr>
        <p:txBody>
          <a:bodyPr/>
          <a:lstStyle/>
          <a:p>
            <a:pPr marL="609600" indent="-609600" algn="just">
              <a:buFontTx/>
              <a:buAutoNum type="arabicPeriod"/>
              <a:defRPr/>
            </a:pPr>
            <a:r>
              <a:rPr lang="zh-CN" altLang="en-US" dirty="0">
                <a:solidFill>
                  <a:schemeClr val="bg2"/>
                </a:solidFill>
              </a:rPr>
              <a:t>表示时间序列数据趋势的图形</a:t>
            </a:r>
          </a:p>
          <a:p>
            <a:pPr marL="609600" indent="-609600" algn="just">
              <a:buFontTx/>
              <a:buAutoNum type="arabicPeriod"/>
              <a:defRPr/>
            </a:pPr>
            <a:r>
              <a:rPr lang="zh-CN" altLang="en-US" dirty="0">
                <a:solidFill>
                  <a:schemeClr val="bg2"/>
                </a:solidFill>
              </a:rPr>
              <a:t>时间一般绘在横轴，数据绘在纵轴</a:t>
            </a:r>
          </a:p>
          <a:p>
            <a:pPr marL="609600" indent="-609600" algn="just">
              <a:buFontTx/>
              <a:buAutoNum type="arabicPeriod"/>
              <a:defRPr/>
            </a:pPr>
            <a:r>
              <a:rPr lang="zh-CN" altLang="en-US" dirty="0">
                <a:solidFill>
                  <a:schemeClr val="bg2"/>
                </a:solidFill>
              </a:rPr>
              <a:t>图形的长宽比例大致为</a:t>
            </a:r>
            <a:r>
              <a:rPr lang="en-US" altLang="zh-CN" b="1" dirty="0">
                <a:solidFill>
                  <a:schemeClr val="bg2"/>
                </a:solidFill>
              </a:rPr>
              <a:t>10 </a:t>
            </a:r>
            <a:r>
              <a:rPr lang="en-US" altLang="zh-CN" b="1" dirty="0">
                <a:solidFill>
                  <a:schemeClr val="bg2"/>
                </a:solidFill>
                <a:cs typeface="Arial" panose="020B0604020202020204" pitchFamily="34" charset="0"/>
              </a:rPr>
              <a:t>: </a:t>
            </a:r>
            <a:r>
              <a:rPr lang="en-US" altLang="zh-CN" b="1" dirty="0">
                <a:solidFill>
                  <a:schemeClr val="bg2"/>
                </a:solidFill>
              </a:rPr>
              <a:t>7</a:t>
            </a:r>
            <a:endParaRPr lang="en-US" altLang="zh-CN" dirty="0">
              <a:solidFill>
                <a:schemeClr val="bg2"/>
              </a:solidFill>
            </a:endParaRPr>
          </a:p>
          <a:p>
            <a:pPr marL="609600" indent="-609600" algn="just">
              <a:buFontTx/>
              <a:buAutoNum type="arabicPeriod" startAt="3"/>
              <a:defRPr/>
            </a:pPr>
            <a:r>
              <a:rPr lang="zh-CN" altLang="en-US" dirty="0">
                <a:solidFill>
                  <a:schemeClr val="bg2"/>
                </a:solidFill>
              </a:rPr>
              <a:t>一般情况下，纵轴数据下端应从“</a:t>
            </a:r>
            <a:r>
              <a:rPr lang="en-US" altLang="zh-CN" b="1" dirty="0">
                <a:solidFill>
                  <a:schemeClr val="bg2"/>
                </a:solidFill>
              </a:rPr>
              <a:t>0</a:t>
            </a:r>
            <a:r>
              <a:rPr lang="en-US" altLang="zh-CN" dirty="0">
                <a:solidFill>
                  <a:schemeClr val="bg2"/>
                </a:solidFill>
              </a:rPr>
              <a:t>”</a:t>
            </a:r>
            <a:r>
              <a:rPr lang="zh-CN" altLang="en-US" dirty="0">
                <a:solidFill>
                  <a:schemeClr val="bg2"/>
                </a:solidFill>
              </a:rPr>
              <a:t>开始，以便于比较。数据与“</a:t>
            </a:r>
            <a:r>
              <a:rPr lang="en-US" altLang="zh-CN" b="1" dirty="0">
                <a:solidFill>
                  <a:schemeClr val="bg2"/>
                </a:solidFill>
              </a:rPr>
              <a:t>0</a:t>
            </a:r>
            <a:r>
              <a:rPr lang="en-US" altLang="zh-CN" dirty="0">
                <a:solidFill>
                  <a:schemeClr val="bg2"/>
                </a:solidFill>
              </a:rPr>
              <a:t>”</a:t>
            </a:r>
            <a:r>
              <a:rPr lang="zh-CN" altLang="en-US" dirty="0">
                <a:solidFill>
                  <a:schemeClr val="bg2"/>
                </a:solidFill>
              </a:rPr>
              <a:t>之间的间距过大时，可以采取折断的符号将纵轴折断</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animEffect transition="in" filter="wipe(left)">
                                      <p:cBhvr>
                                        <p:cTn id="7" dur="500"/>
                                        <p:tgtEl>
                                          <p:spTgt spid="370691">
                                            <p:txEl>
                                              <p:pRg st="0" end="0"/>
                                            </p:txEl>
                                          </p:spTgt>
                                        </p:tgtEl>
                                      </p:cBhvr>
                                    </p:animEffect>
                                  </p:childTnLst>
                                  <p:subTnLst>
                                    <p:animClr clrSpc="rgb" dir="cw">
                                      <p:cBhvr override="childStyle">
                                        <p:cTn dur="1" fill="hold" display="0" masterRel="nextClick" afterEffect="1"/>
                                        <p:tgtEl>
                                          <p:spTgt spid="370691">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0691">
                                            <p:txEl>
                                              <p:pRg st="1" end="1"/>
                                            </p:txEl>
                                          </p:spTgt>
                                        </p:tgtEl>
                                        <p:attrNameLst>
                                          <p:attrName>style.visibility</p:attrName>
                                        </p:attrNameLst>
                                      </p:cBhvr>
                                      <p:to>
                                        <p:strVal val="visible"/>
                                      </p:to>
                                    </p:set>
                                    <p:animEffect transition="in" filter="wipe(left)">
                                      <p:cBhvr>
                                        <p:cTn id="12" dur="500"/>
                                        <p:tgtEl>
                                          <p:spTgt spid="370691">
                                            <p:txEl>
                                              <p:pRg st="1" end="1"/>
                                            </p:txEl>
                                          </p:spTgt>
                                        </p:tgtEl>
                                      </p:cBhvr>
                                    </p:animEffect>
                                  </p:childTnLst>
                                  <p:subTnLst>
                                    <p:animClr clrSpc="rgb" dir="cw">
                                      <p:cBhvr override="childStyle">
                                        <p:cTn dur="1" fill="hold" display="0" masterRel="nextClick" afterEffect="1"/>
                                        <p:tgtEl>
                                          <p:spTgt spid="370691">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0691">
                                            <p:txEl>
                                              <p:pRg st="2" end="2"/>
                                            </p:txEl>
                                          </p:spTgt>
                                        </p:tgtEl>
                                        <p:attrNameLst>
                                          <p:attrName>style.visibility</p:attrName>
                                        </p:attrNameLst>
                                      </p:cBhvr>
                                      <p:to>
                                        <p:strVal val="visible"/>
                                      </p:to>
                                    </p:set>
                                    <p:animEffect transition="in" filter="wipe(left)">
                                      <p:cBhvr>
                                        <p:cTn id="17" dur="500"/>
                                        <p:tgtEl>
                                          <p:spTgt spid="370691">
                                            <p:txEl>
                                              <p:pRg st="2" end="2"/>
                                            </p:txEl>
                                          </p:spTgt>
                                        </p:tgtEl>
                                      </p:cBhvr>
                                    </p:animEffect>
                                  </p:childTnLst>
                                  <p:subTnLst>
                                    <p:animClr clrSpc="rgb" dir="cw">
                                      <p:cBhvr override="childStyle">
                                        <p:cTn dur="1" fill="hold" display="0" masterRel="nextClick" afterEffect="1"/>
                                        <p:tgtEl>
                                          <p:spTgt spid="370691">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70691">
                                            <p:txEl>
                                              <p:pRg st="3" end="3"/>
                                            </p:txEl>
                                          </p:spTgt>
                                        </p:tgtEl>
                                        <p:attrNameLst>
                                          <p:attrName>style.visibility</p:attrName>
                                        </p:attrNameLst>
                                      </p:cBhvr>
                                      <p:to>
                                        <p:strVal val="visible"/>
                                      </p:to>
                                    </p:set>
                                    <p:animEffect transition="in" filter="wipe(left)">
                                      <p:cBhvr>
                                        <p:cTn id="22" dur="500"/>
                                        <p:tgtEl>
                                          <p:spTgt spid="370691">
                                            <p:txEl>
                                              <p:pRg st="3" end="3"/>
                                            </p:txEl>
                                          </p:spTgt>
                                        </p:tgtEl>
                                      </p:cBhvr>
                                    </p:animEffect>
                                  </p:childTnLst>
                                  <p:subTnLst>
                                    <p:animClr clrSpc="rgb" dir="cw">
                                      <p:cBhvr override="childStyle">
                                        <p:cTn dur="1" fill="hold" display="0" masterRel="nextClick" afterEffect="1"/>
                                        <p:tgtEl>
                                          <p:spTgt spid="370691">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a:xfrm>
            <a:off x="1905000" y="228600"/>
            <a:ext cx="6781800" cy="1066800"/>
          </a:xfrm>
        </p:spPr>
        <p:txBody>
          <a:bodyPr/>
          <a:lstStyle/>
          <a:p>
            <a:pPr>
              <a:defRPr/>
            </a:pPr>
            <a:r>
              <a:rPr lang="zh-CN" altLang="en-US" sz="4000">
                <a:solidFill>
                  <a:schemeClr val="bg2"/>
                </a:solidFill>
              </a:rPr>
              <a:t>时间序列数据</a:t>
            </a:r>
            <a:r>
              <a:rPr lang="en-US" altLang="zh-CN" sz="4000">
                <a:solidFill>
                  <a:schemeClr val="bg2"/>
                </a:solidFill>
              </a:rPr>
              <a:t>—</a:t>
            </a:r>
            <a:r>
              <a:rPr lang="zh-CN" altLang="en-US" sz="4000">
                <a:solidFill>
                  <a:schemeClr val="bg2"/>
                </a:solidFill>
              </a:rPr>
              <a:t>线图</a:t>
            </a:r>
            <a:br>
              <a:rPr lang="zh-CN" altLang="en-US" sz="4000">
                <a:solidFill>
                  <a:schemeClr val="bg2"/>
                </a:solidFill>
              </a:rPr>
            </a:br>
            <a:r>
              <a:rPr lang="zh-CN" altLang="en-US" sz="4000">
                <a:solidFill>
                  <a:schemeClr val="bg2"/>
                </a:solidFill>
              </a:rPr>
              <a:t> </a:t>
            </a:r>
            <a:r>
              <a:rPr lang="en-US" altLang="zh-CN" sz="3600">
                <a:solidFill>
                  <a:schemeClr val="bg2"/>
                </a:solidFill>
                <a:latin typeface="Arial" panose="020B0604020202020204" pitchFamily="34" charset="0"/>
              </a:rPr>
              <a:t>(</a:t>
            </a:r>
            <a:r>
              <a:rPr lang="zh-CN" altLang="en-US" sz="3600">
                <a:solidFill>
                  <a:schemeClr val="bg2"/>
                </a:solidFill>
                <a:latin typeface="Arial" panose="020B0604020202020204" pitchFamily="34" charset="0"/>
              </a:rPr>
              <a:t>例题分析</a:t>
            </a:r>
            <a:r>
              <a:rPr lang="en-US" altLang="zh-CN" sz="3600">
                <a:solidFill>
                  <a:schemeClr val="bg2"/>
                </a:solidFill>
                <a:latin typeface="Arial" panose="020B0604020202020204" pitchFamily="34" charset="0"/>
              </a:rPr>
              <a:t>)</a:t>
            </a:r>
          </a:p>
        </p:txBody>
      </p:sp>
      <p:sp>
        <p:nvSpPr>
          <p:cNvPr id="654339" name="Text Box 3"/>
          <p:cNvSpPr txBox="1">
            <a:spLocks noChangeArrowheads="1"/>
          </p:cNvSpPr>
          <p:nvPr/>
        </p:nvSpPr>
        <p:spPr bwMode="auto">
          <a:xfrm>
            <a:off x="457200" y="1676400"/>
            <a:ext cx="2746375" cy="4400550"/>
          </a:xfrm>
          <a:prstGeom prst="rect">
            <a:avLst/>
          </a:prstGeom>
          <a:noFill/>
          <a:ln w="12700">
            <a:solidFill>
              <a:srgbClr val="00F8E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600" b="1" dirty="0">
                <a:solidFill>
                  <a:schemeClr val="bg2"/>
                </a:solidFill>
                <a:effectLst>
                  <a:outerShdw blurRad="38100" dist="38100" dir="2700000" algn="tl">
                    <a:srgbClr val="000000">
                      <a:alpha val="43137"/>
                    </a:srgbClr>
                  </a:outerShdw>
                </a:effectLst>
              </a:rPr>
              <a:t>【</a:t>
            </a:r>
            <a:r>
              <a:rPr lang="zh-CN" altLang="en-US" sz="2600" b="1" dirty="0">
                <a:solidFill>
                  <a:schemeClr val="bg2"/>
                </a:solidFill>
                <a:effectLst>
                  <a:outerShdw blurRad="38100" dist="38100" dir="2700000" algn="tl">
                    <a:srgbClr val="000000">
                      <a:alpha val="43137"/>
                    </a:srgbClr>
                  </a:outerShdw>
                </a:effectLst>
              </a:rPr>
              <a:t>例</a:t>
            </a:r>
            <a:r>
              <a:rPr lang="en-US" altLang="zh-CN" sz="2600" b="1" dirty="0">
                <a:solidFill>
                  <a:schemeClr val="bg2"/>
                </a:solidFill>
                <a:effectLst>
                  <a:outerShdw blurRad="38100" dist="38100" dir="2700000" algn="tl">
                    <a:srgbClr val="000000">
                      <a:alpha val="43137"/>
                    </a:srgbClr>
                  </a:outerShdw>
                </a:effectLst>
              </a:rPr>
              <a:t>】2</a:t>
            </a:r>
            <a:r>
              <a:rPr lang="en-US" altLang="zh-CN" sz="2800" dirty="0">
                <a:solidFill>
                  <a:schemeClr val="bg2"/>
                </a:solidFill>
                <a:effectLst>
                  <a:outerShdw blurRad="38100" dist="38100" dir="2700000" algn="tl">
                    <a:srgbClr val="000000">
                      <a:alpha val="43137"/>
                    </a:srgbClr>
                  </a:outerShdw>
                </a:effectLst>
              </a:rPr>
              <a:t>006</a:t>
            </a:r>
            <a:r>
              <a:rPr lang="zh-CN" altLang="zh-CN" sz="2800" dirty="0">
                <a:solidFill>
                  <a:schemeClr val="bg2"/>
                </a:solidFill>
                <a:effectLst>
                  <a:outerShdw blurRad="38100" dist="38100" dir="2700000" algn="tl">
                    <a:srgbClr val="000000">
                      <a:alpha val="43137"/>
                    </a:srgbClr>
                  </a:outerShdw>
                </a:effectLst>
              </a:rPr>
              <a:t>年—</a:t>
            </a:r>
            <a:r>
              <a:rPr lang="en-US" altLang="zh-CN" sz="2800" dirty="0">
                <a:solidFill>
                  <a:schemeClr val="bg2"/>
                </a:solidFill>
                <a:effectLst>
                  <a:outerShdw blurRad="38100" dist="38100" dir="2700000" algn="tl">
                    <a:srgbClr val="000000">
                      <a:alpha val="43137"/>
                    </a:srgbClr>
                  </a:outerShdw>
                </a:effectLst>
              </a:rPr>
              <a:t>2015</a:t>
            </a:r>
            <a:r>
              <a:rPr lang="zh-CN" altLang="zh-CN" sz="2800" dirty="0">
                <a:solidFill>
                  <a:schemeClr val="bg2"/>
                </a:solidFill>
                <a:effectLst>
                  <a:outerShdw blurRad="38100" dist="38100" dir="2700000" algn="tl">
                    <a:srgbClr val="000000">
                      <a:alpha val="43137"/>
                    </a:srgbClr>
                  </a:outerShdw>
                </a:effectLst>
              </a:rPr>
              <a:t>年我国城乡居民人均消费水平数据（单位：元）如表</a:t>
            </a:r>
            <a:r>
              <a:rPr lang="en-US" altLang="zh-CN" sz="2800" dirty="0">
                <a:solidFill>
                  <a:schemeClr val="bg2"/>
                </a:solidFill>
                <a:effectLst>
                  <a:outerShdw blurRad="38100" dist="38100" dir="2700000" algn="tl">
                    <a:srgbClr val="000000">
                      <a:alpha val="43137"/>
                    </a:srgbClr>
                  </a:outerShdw>
                </a:effectLst>
              </a:rPr>
              <a:t>3</a:t>
            </a:r>
            <a:r>
              <a:rPr lang="zh-CN" altLang="zh-CN" sz="2800" dirty="0">
                <a:solidFill>
                  <a:schemeClr val="bg2"/>
                </a:solidFill>
                <a:effectLst>
                  <a:outerShdw blurRad="38100" dist="38100" dir="2700000" algn="tl">
                    <a:srgbClr val="000000">
                      <a:alpha val="43137"/>
                    </a:srgbClr>
                  </a:outerShdw>
                </a:effectLst>
              </a:rPr>
              <a:t>—</a:t>
            </a:r>
            <a:r>
              <a:rPr lang="en-US" altLang="zh-CN" sz="2800" dirty="0">
                <a:solidFill>
                  <a:schemeClr val="bg2"/>
                </a:solidFill>
                <a:effectLst>
                  <a:outerShdw blurRad="38100" dist="38100" dir="2700000" algn="tl">
                    <a:srgbClr val="000000">
                      <a:alpha val="43137"/>
                    </a:srgbClr>
                  </a:outerShdw>
                </a:effectLst>
              </a:rPr>
              <a:t>17</a:t>
            </a:r>
            <a:r>
              <a:rPr lang="zh-CN" altLang="zh-CN" sz="2800" dirty="0">
                <a:solidFill>
                  <a:schemeClr val="bg2"/>
                </a:solidFill>
                <a:effectLst>
                  <a:outerShdw blurRad="38100" dist="38100" dir="2700000" algn="tl">
                    <a:srgbClr val="000000">
                      <a:alpha val="43137"/>
                    </a:srgbClr>
                  </a:outerShdw>
                </a:effectLst>
              </a:rPr>
              <a:t>所示。绘制时间序列图，分析城乡居民消费水平的变化趋势和特点</a:t>
            </a:r>
          </a:p>
        </p:txBody>
      </p:sp>
      <p:pic>
        <p:nvPicPr>
          <p:cNvPr id="121860"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038" y="1676400"/>
            <a:ext cx="5364162"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906" name="Rectangle 4"/>
          <p:cNvSpPr>
            <a:spLocks noChangeArrowheads="1"/>
          </p:cNvSpPr>
          <p:nvPr/>
        </p:nvSpPr>
        <p:spPr bwMode="auto">
          <a:xfrm>
            <a:off x="0" y="1557338"/>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lgn="ctr">
              <a:spcBef>
                <a:spcPct val="0"/>
              </a:spcBef>
            </a:pPr>
            <a:endParaRPr lang="zh-CN" altLang="zh-CN" sz="6000">
              <a:solidFill>
                <a:schemeClr val="bg2"/>
              </a:solidFill>
            </a:endParaRPr>
          </a:p>
        </p:txBody>
      </p:sp>
      <p:sp>
        <p:nvSpPr>
          <p:cNvPr id="656386" name="Rectangle 2"/>
          <p:cNvSpPr>
            <a:spLocks noGrp="1" noChangeArrowheads="1"/>
          </p:cNvSpPr>
          <p:nvPr>
            <p:ph type="title"/>
          </p:nvPr>
        </p:nvSpPr>
        <p:spPr>
          <a:xfrm>
            <a:off x="1905000" y="228600"/>
            <a:ext cx="6781800" cy="1066800"/>
          </a:xfrm>
        </p:spPr>
        <p:txBody>
          <a:bodyPr/>
          <a:lstStyle/>
          <a:p>
            <a:pPr>
              <a:defRPr/>
            </a:pPr>
            <a:r>
              <a:rPr lang="zh-CN" altLang="en-US" sz="4000">
                <a:solidFill>
                  <a:schemeClr val="bg2"/>
                </a:solidFill>
                <a:latin typeface="Arial" panose="020B0604020202020204" pitchFamily="34" charset="0"/>
              </a:rPr>
              <a:t>时间序列数据</a:t>
            </a:r>
            <a:r>
              <a:rPr lang="en-US" altLang="zh-CN" sz="4000">
                <a:solidFill>
                  <a:schemeClr val="bg2"/>
                </a:solidFill>
              </a:rPr>
              <a:t>—</a:t>
            </a:r>
            <a:r>
              <a:rPr lang="zh-CN" altLang="en-US" sz="4000">
                <a:solidFill>
                  <a:schemeClr val="bg2"/>
                </a:solidFill>
              </a:rPr>
              <a:t>线图</a:t>
            </a:r>
            <a:br>
              <a:rPr lang="zh-CN" altLang="en-US" sz="4000">
                <a:solidFill>
                  <a:schemeClr val="bg2"/>
                </a:solidFill>
                <a:latin typeface="Arial" panose="020B0604020202020204" pitchFamily="34" charset="0"/>
              </a:rPr>
            </a:br>
            <a:r>
              <a:rPr lang="zh-CN" altLang="en-US" sz="4000">
                <a:solidFill>
                  <a:schemeClr val="bg2"/>
                </a:solidFill>
                <a:latin typeface="Arial" panose="020B0604020202020204" pitchFamily="34" charset="0"/>
              </a:rPr>
              <a:t> </a:t>
            </a:r>
            <a:r>
              <a:rPr lang="en-US" altLang="zh-CN" sz="3600">
                <a:solidFill>
                  <a:schemeClr val="bg2"/>
                </a:solidFill>
                <a:latin typeface="Arial" panose="020B0604020202020204" pitchFamily="34" charset="0"/>
              </a:rPr>
              <a:t>(</a:t>
            </a:r>
            <a:r>
              <a:rPr lang="zh-CN" altLang="en-US" sz="3600">
                <a:solidFill>
                  <a:schemeClr val="bg2"/>
                </a:solidFill>
                <a:latin typeface="Arial" panose="020B0604020202020204" pitchFamily="34" charset="0"/>
              </a:rPr>
              <a:t>例题分析</a:t>
            </a:r>
            <a:r>
              <a:rPr lang="en-US" altLang="zh-CN" sz="3600">
                <a:solidFill>
                  <a:schemeClr val="bg2"/>
                </a:solidFill>
                <a:latin typeface="Arial" panose="020B0604020202020204" pitchFamily="34" charset="0"/>
              </a:rPr>
              <a:t>)</a:t>
            </a:r>
          </a:p>
        </p:txBody>
      </p:sp>
      <p:pic>
        <p:nvPicPr>
          <p:cNvPr id="123908" name="图表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916113"/>
            <a:ext cx="7488237" cy="446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4530" name="Rectangle 1026"/>
          <p:cNvSpPr>
            <a:spLocks noChangeArrowheads="1"/>
          </p:cNvSpPr>
          <p:nvPr/>
        </p:nvSpPr>
        <p:spPr bwMode="auto">
          <a:xfrm>
            <a:off x="1828800" y="228600"/>
            <a:ext cx="6705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ctr">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1pPr>
            <a:lvl2pPr algn="ctr">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2pPr>
            <a:lvl3pPr algn="ctr">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3pPr>
            <a:lvl4pPr algn="ctr">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4pPr>
            <a:lvl5pPr algn="ctr">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5pPr>
            <a:lvl6pPr marL="457200" algn="ctr"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6pPr>
            <a:lvl7pPr marL="914400" algn="ctr"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7pPr>
            <a:lvl8pPr marL="1371600" algn="ctr"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8pPr>
            <a:lvl9pPr marL="1828800" algn="ctr"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9pPr>
          </a:lstStyle>
          <a:p>
            <a:pPr>
              <a:defRPr/>
            </a:pPr>
            <a:r>
              <a:rPr lang="zh-CN" altLang="en-US" sz="4000">
                <a:solidFill>
                  <a:schemeClr val="bg2"/>
                </a:solidFill>
              </a:rPr>
              <a:t>数值型数据的图示</a:t>
            </a:r>
            <a:endParaRPr lang="zh-CN" altLang="en-US">
              <a:solidFill>
                <a:schemeClr val="bg2"/>
              </a:solidFill>
            </a:endParaRPr>
          </a:p>
        </p:txBody>
      </p:sp>
      <p:sp>
        <p:nvSpPr>
          <p:cNvPr id="534531" name="Rectangle 1027"/>
          <p:cNvSpPr>
            <a:spLocks noChangeArrowheads="1"/>
          </p:cNvSpPr>
          <p:nvPr/>
        </p:nvSpPr>
        <p:spPr bwMode="auto">
          <a:xfrm>
            <a:off x="457200" y="1981200"/>
            <a:ext cx="7162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3600" b="1">
                <a:solidFill>
                  <a:schemeClr val="bg2"/>
                </a:solidFill>
                <a:effectLst>
                  <a:outerShdw blurRad="38100" dist="38100" dir="2700000" algn="tl">
                    <a:srgbClr val="000000"/>
                  </a:outerShdw>
                </a:effectLst>
                <a:latin typeface="Book Antiqua" panose="02040602050305030304" pitchFamily="18" charset="0"/>
                <a:sym typeface="Wingdings 3" panose="05040102010807070707" pitchFamily="18" charset="2"/>
              </a:rPr>
              <a:t></a:t>
            </a:r>
            <a:r>
              <a:rPr lang="zh-CN" altLang="en-US" sz="3600" b="1">
                <a:solidFill>
                  <a:schemeClr val="bg2"/>
                </a:solidFill>
                <a:effectLst>
                  <a:outerShdw blurRad="38100" dist="38100" dir="2700000" algn="tl">
                    <a:srgbClr val="000000"/>
                  </a:outerShdw>
                </a:effectLst>
                <a:latin typeface="Book Antiqua" panose="02040602050305030304" pitchFamily="18" charset="0"/>
                <a:sym typeface="Wingdings 3" panose="05040102010807070707" pitchFamily="18" charset="2"/>
              </a:rPr>
              <a:t>多变量</a:t>
            </a:r>
            <a:r>
              <a:rPr lang="zh-CN" altLang="en-US" sz="3600" b="1">
                <a:solidFill>
                  <a:schemeClr val="bg2"/>
                </a:solidFill>
                <a:effectLst>
                  <a:outerShdw blurRad="38100" dist="38100" dir="2700000" algn="tl">
                    <a:srgbClr val="000000"/>
                  </a:outerShdw>
                </a:effectLst>
                <a:latin typeface="Book Antiqua" panose="02040602050305030304" pitchFamily="18" charset="0"/>
              </a:rPr>
              <a:t>数据的图示</a:t>
            </a:r>
          </a:p>
        </p:txBody>
      </p:sp>
      <p:grpSp>
        <p:nvGrpSpPr>
          <p:cNvPr id="125956" name="Group 1028"/>
          <p:cNvGrpSpPr>
            <a:grpSpLocks/>
          </p:cNvGrpSpPr>
          <p:nvPr/>
        </p:nvGrpSpPr>
        <p:grpSpPr bwMode="auto">
          <a:xfrm>
            <a:off x="5029200" y="2667000"/>
            <a:ext cx="3406775" cy="3721100"/>
            <a:chOff x="3168" y="1680"/>
            <a:chExt cx="2146" cy="2344"/>
          </a:xfrm>
        </p:grpSpPr>
        <p:grpSp>
          <p:nvGrpSpPr>
            <p:cNvPr id="125957" name="Group 1029"/>
            <p:cNvGrpSpPr>
              <a:grpSpLocks/>
            </p:cNvGrpSpPr>
            <p:nvPr/>
          </p:nvGrpSpPr>
          <p:grpSpPr bwMode="auto">
            <a:xfrm>
              <a:off x="3168" y="1680"/>
              <a:ext cx="1684" cy="2235"/>
              <a:chOff x="3105" y="1347"/>
              <a:chExt cx="1684" cy="2326"/>
            </a:xfrm>
          </p:grpSpPr>
          <p:grpSp>
            <p:nvGrpSpPr>
              <p:cNvPr id="126033" name="Group 1030"/>
              <p:cNvGrpSpPr>
                <a:grpSpLocks/>
              </p:cNvGrpSpPr>
              <p:nvPr/>
            </p:nvGrpSpPr>
            <p:grpSpPr bwMode="auto">
              <a:xfrm>
                <a:off x="3105" y="3149"/>
                <a:ext cx="219" cy="524"/>
                <a:chOff x="3105" y="3149"/>
                <a:chExt cx="219" cy="524"/>
              </a:xfrm>
            </p:grpSpPr>
            <p:sp>
              <p:nvSpPr>
                <p:cNvPr id="126089" name="Freeform 1031"/>
                <p:cNvSpPr>
                  <a:spLocks/>
                </p:cNvSpPr>
                <p:nvPr/>
              </p:nvSpPr>
              <p:spPr bwMode="auto">
                <a:xfrm>
                  <a:off x="3105" y="3149"/>
                  <a:ext cx="219" cy="524"/>
                </a:xfrm>
                <a:custGeom>
                  <a:avLst/>
                  <a:gdLst>
                    <a:gd name="T0" fmla="*/ 102 w 219"/>
                    <a:gd name="T1" fmla="*/ 0 h 524"/>
                    <a:gd name="T2" fmla="*/ 75 w 219"/>
                    <a:gd name="T3" fmla="*/ 84 h 524"/>
                    <a:gd name="T4" fmla="*/ 55 w 219"/>
                    <a:gd name="T5" fmla="*/ 133 h 524"/>
                    <a:gd name="T6" fmla="*/ 21 w 219"/>
                    <a:gd name="T7" fmla="*/ 197 h 524"/>
                    <a:gd name="T8" fmla="*/ 6 w 219"/>
                    <a:gd name="T9" fmla="*/ 217 h 524"/>
                    <a:gd name="T10" fmla="*/ 1 w 219"/>
                    <a:gd name="T11" fmla="*/ 236 h 524"/>
                    <a:gd name="T12" fmla="*/ 0 w 219"/>
                    <a:gd name="T13" fmla="*/ 254 h 524"/>
                    <a:gd name="T14" fmla="*/ 9 w 219"/>
                    <a:gd name="T15" fmla="*/ 277 h 524"/>
                    <a:gd name="T16" fmla="*/ 9 w 219"/>
                    <a:gd name="T17" fmla="*/ 332 h 524"/>
                    <a:gd name="T18" fmla="*/ 4 w 219"/>
                    <a:gd name="T19" fmla="*/ 364 h 524"/>
                    <a:gd name="T20" fmla="*/ 4 w 219"/>
                    <a:gd name="T21" fmla="*/ 384 h 524"/>
                    <a:gd name="T22" fmla="*/ 16 w 219"/>
                    <a:gd name="T23" fmla="*/ 407 h 524"/>
                    <a:gd name="T24" fmla="*/ 34 w 219"/>
                    <a:gd name="T25" fmla="*/ 452 h 524"/>
                    <a:gd name="T26" fmla="*/ 35 w 219"/>
                    <a:gd name="T27" fmla="*/ 477 h 524"/>
                    <a:gd name="T28" fmla="*/ 45 w 219"/>
                    <a:gd name="T29" fmla="*/ 513 h 524"/>
                    <a:gd name="T30" fmla="*/ 55 w 219"/>
                    <a:gd name="T31" fmla="*/ 523 h 524"/>
                    <a:gd name="T32" fmla="*/ 66 w 219"/>
                    <a:gd name="T33" fmla="*/ 518 h 524"/>
                    <a:gd name="T34" fmla="*/ 78 w 219"/>
                    <a:gd name="T35" fmla="*/ 523 h 524"/>
                    <a:gd name="T36" fmla="*/ 89 w 219"/>
                    <a:gd name="T37" fmla="*/ 517 h 524"/>
                    <a:gd name="T38" fmla="*/ 97 w 219"/>
                    <a:gd name="T39" fmla="*/ 501 h 524"/>
                    <a:gd name="T40" fmla="*/ 107 w 219"/>
                    <a:gd name="T41" fmla="*/ 491 h 524"/>
                    <a:gd name="T42" fmla="*/ 112 w 219"/>
                    <a:gd name="T43" fmla="*/ 474 h 524"/>
                    <a:gd name="T44" fmla="*/ 109 w 219"/>
                    <a:gd name="T45" fmla="*/ 456 h 524"/>
                    <a:gd name="T46" fmla="*/ 119 w 219"/>
                    <a:gd name="T47" fmla="*/ 462 h 524"/>
                    <a:gd name="T48" fmla="*/ 127 w 219"/>
                    <a:gd name="T49" fmla="*/ 453 h 524"/>
                    <a:gd name="T50" fmla="*/ 134 w 219"/>
                    <a:gd name="T51" fmla="*/ 433 h 524"/>
                    <a:gd name="T52" fmla="*/ 141 w 219"/>
                    <a:gd name="T53" fmla="*/ 423 h 524"/>
                    <a:gd name="T54" fmla="*/ 141 w 219"/>
                    <a:gd name="T55" fmla="*/ 409 h 524"/>
                    <a:gd name="T56" fmla="*/ 126 w 219"/>
                    <a:gd name="T57" fmla="*/ 388 h 524"/>
                    <a:gd name="T58" fmla="*/ 136 w 219"/>
                    <a:gd name="T59" fmla="*/ 354 h 524"/>
                    <a:gd name="T60" fmla="*/ 169 w 219"/>
                    <a:gd name="T61" fmla="*/ 310 h 524"/>
                    <a:gd name="T62" fmla="*/ 207 w 219"/>
                    <a:gd name="T63" fmla="*/ 189 h 524"/>
                    <a:gd name="T64" fmla="*/ 212 w 219"/>
                    <a:gd name="T65" fmla="*/ 81 h 524"/>
                    <a:gd name="T66" fmla="*/ 218 w 219"/>
                    <a:gd name="T67" fmla="*/ 13 h 524"/>
                    <a:gd name="T68" fmla="*/ 102 w 219"/>
                    <a:gd name="T69" fmla="*/ 0 h 5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19" h="524">
                      <a:moveTo>
                        <a:pt x="102" y="0"/>
                      </a:moveTo>
                      <a:lnTo>
                        <a:pt x="75" y="84"/>
                      </a:lnTo>
                      <a:lnTo>
                        <a:pt x="55" y="133"/>
                      </a:lnTo>
                      <a:lnTo>
                        <a:pt x="21" y="197"/>
                      </a:lnTo>
                      <a:lnTo>
                        <a:pt x="6" y="217"/>
                      </a:lnTo>
                      <a:lnTo>
                        <a:pt x="1" y="236"/>
                      </a:lnTo>
                      <a:lnTo>
                        <a:pt x="0" y="254"/>
                      </a:lnTo>
                      <a:lnTo>
                        <a:pt x="9" y="277"/>
                      </a:lnTo>
                      <a:lnTo>
                        <a:pt x="9" y="332"/>
                      </a:lnTo>
                      <a:lnTo>
                        <a:pt x="4" y="364"/>
                      </a:lnTo>
                      <a:lnTo>
                        <a:pt x="4" y="384"/>
                      </a:lnTo>
                      <a:lnTo>
                        <a:pt x="16" y="407"/>
                      </a:lnTo>
                      <a:lnTo>
                        <a:pt x="34" y="452"/>
                      </a:lnTo>
                      <a:lnTo>
                        <a:pt x="35" y="477"/>
                      </a:lnTo>
                      <a:lnTo>
                        <a:pt x="45" y="513"/>
                      </a:lnTo>
                      <a:lnTo>
                        <a:pt x="55" y="523"/>
                      </a:lnTo>
                      <a:lnTo>
                        <a:pt x="66" y="518"/>
                      </a:lnTo>
                      <a:lnTo>
                        <a:pt x="78" y="523"/>
                      </a:lnTo>
                      <a:lnTo>
                        <a:pt x="89" y="517"/>
                      </a:lnTo>
                      <a:lnTo>
                        <a:pt x="97" y="501"/>
                      </a:lnTo>
                      <a:lnTo>
                        <a:pt x="107" y="491"/>
                      </a:lnTo>
                      <a:lnTo>
                        <a:pt x="112" y="474"/>
                      </a:lnTo>
                      <a:lnTo>
                        <a:pt x="109" y="456"/>
                      </a:lnTo>
                      <a:lnTo>
                        <a:pt x="119" y="462"/>
                      </a:lnTo>
                      <a:lnTo>
                        <a:pt x="127" y="453"/>
                      </a:lnTo>
                      <a:lnTo>
                        <a:pt x="134" y="433"/>
                      </a:lnTo>
                      <a:lnTo>
                        <a:pt x="141" y="423"/>
                      </a:lnTo>
                      <a:lnTo>
                        <a:pt x="141" y="409"/>
                      </a:lnTo>
                      <a:lnTo>
                        <a:pt x="126" y="388"/>
                      </a:lnTo>
                      <a:lnTo>
                        <a:pt x="136" y="354"/>
                      </a:lnTo>
                      <a:lnTo>
                        <a:pt x="169" y="310"/>
                      </a:lnTo>
                      <a:lnTo>
                        <a:pt x="207" y="189"/>
                      </a:lnTo>
                      <a:lnTo>
                        <a:pt x="212" y="81"/>
                      </a:lnTo>
                      <a:lnTo>
                        <a:pt x="218" y="13"/>
                      </a:lnTo>
                      <a:lnTo>
                        <a:pt x="102" y="0"/>
                      </a:lnTo>
                    </a:path>
                  </a:pathLst>
                </a:custGeom>
                <a:solidFill>
                  <a:srgbClr val="FFC080"/>
                </a:solidFill>
                <a:ln w="12700" cap="rnd" cmpd="sng">
                  <a:solidFill>
                    <a:srgbClr val="712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90" name="Freeform 1032"/>
                <p:cNvSpPr>
                  <a:spLocks/>
                </p:cNvSpPr>
                <p:nvPr/>
              </p:nvSpPr>
              <p:spPr bwMode="auto">
                <a:xfrm>
                  <a:off x="3138" y="3402"/>
                  <a:ext cx="74" cy="263"/>
                </a:xfrm>
                <a:custGeom>
                  <a:avLst/>
                  <a:gdLst>
                    <a:gd name="T0" fmla="*/ 31 w 74"/>
                    <a:gd name="T1" fmla="*/ 0 h 263"/>
                    <a:gd name="T2" fmla="*/ 34 w 74"/>
                    <a:gd name="T3" fmla="*/ 19 h 263"/>
                    <a:gd name="T4" fmla="*/ 41 w 74"/>
                    <a:gd name="T5" fmla="*/ 36 h 263"/>
                    <a:gd name="T6" fmla="*/ 34 w 74"/>
                    <a:gd name="T7" fmla="*/ 79 h 263"/>
                    <a:gd name="T8" fmla="*/ 27 w 74"/>
                    <a:gd name="T9" fmla="*/ 103 h 263"/>
                    <a:gd name="T10" fmla="*/ 30 w 74"/>
                    <a:gd name="T11" fmla="*/ 127 h 263"/>
                    <a:gd name="T12" fmla="*/ 36 w 74"/>
                    <a:gd name="T13" fmla="*/ 141 h 263"/>
                    <a:gd name="T14" fmla="*/ 43 w 74"/>
                    <a:gd name="T15" fmla="*/ 160 h 263"/>
                    <a:gd name="T16" fmla="*/ 43 w 74"/>
                    <a:gd name="T17" fmla="*/ 180 h 263"/>
                    <a:gd name="T18" fmla="*/ 52 w 74"/>
                    <a:gd name="T19" fmla="*/ 198 h 263"/>
                    <a:gd name="T20" fmla="*/ 70 w 74"/>
                    <a:gd name="T21" fmla="*/ 199 h 263"/>
                    <a:gd name="T22" fmla="*/ 73 w 74"/>
                    <a:gd name="T23" fmla="*/ 226 h 263"/>
                    <a:gd name="T24" fmla="*/ 61 w 74"/>
                    <a:gd name="T25" fmla="*/ 240 h 263"/>
                    <a:gd name="T26" fmla="*/ 45 w 74"/>
                    <a:gd name="T27" fmla="*/ 262 h 263"/>
                    <a:gd name="T28" fmla="*/ 34 w 74"/>
                    <a:gd name="T29" fmla="*/ 259 h 263"/>
                    <a:gd name="T30" fmla="*/ 23 w 74"/>
                    <a:gd name="T31" fmla="*/ 258 h 263"/>
                    <a:gd name="T32" fmla="*/ 30 w 74"/>
                    <a:gd name="T33" fmla="*/ 219 h 263"/>
                    <a:gd name="T34" fmla="*/ 30 w 74"/>
                    <a:gd name="T35" fmla="*/ 197 h 263"/>
                    <a:gd name="T36" fmla="*/ 18 w 74"/>
                    <a:gd name="T37" fmla="*/ 189 h 263"/>
                    <a:gd name="T38" fmla="*/ 27 w 74"/>
                    <a:gd name="T39" fmla="*/ 188 h 263"/>
                    <a:gd name="T40" fmla="*/ 20 w 74"/>
                    <a:gd name="T41" fmla="*/ 155 h 263"/>
                    <a:gd name="T42" fmla="*/ 6 w 74"/>
                    <a:gd name="T43" fmla="*/ 142 h 263"/>
                    <a:gd name="T44" fmla="*/ 14 w 74"/>
                    <a:gd name="T45" fmla="*/ 136 h 263"/>
                    <a:gd name="T46" fmla="*/ 0 w 74"/>
                    <a:gd name="T47" fmla="*/ 122 h 263"/>
                    <a:gd name="T48" fmla="*/ 7 w 74"/>
                    <a:gd name="T49" fmla="*/ 123 h 263"/>
                    <a:gd name="T50" fmla="*/ 16 w 74"/>
                    <a:gd name="T51" fmla="*/ 91 h 263"/>
                    <a:gd name="T52" fmla="*/ 25 w 74"/>
                    <a:gd name="T53" fmla="*/ 58 h 263"/>
                    <a:gd name="T54" fmla="*/ 14 w 74"/>
                    <a:gd name="T55" fmla="*/ 49 h 263"/>
                    <a:gd name="T56" fmla="*/ 25 w 74"/>
                    <a:gd name="T57" fmla="*/ 51 h 263"/>
                    <a:gd name="T58" fmla="*/ 31 w 74"/>
                    <a:gd name="T59" fmla="*/ 0 h 26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74" h="263">
                      <a:moveTo>
                        <a:pt x="31" y="0"/>
                      </a:moveTo>
                      <a:lnTo>
                        <a:pt x="34" y="19"/>
                      </a:lnTo>
                      <a:lnTo>
                        <a:pt x="41" y="36"/>
                      </a:lnTo>
                      <a:lnTo>
                        <a:pt x="34" y="79"/>
                      </a:lnTo>
                      <a:lnTo>
                        <a:pt x="27" y="103"/>
                      </a:lnTo>
                      <a:lnTo>
                        <a:pt x="30" y="127"/>
                      </a:lnTo>
                      <a:lnTo>
                        <a:pt x="36" y="141"/>
                      </a:lnTo>
                      <a:lnTo>
                        <a:pt x="43" y="160"/>
                      </a:lnTo>
                      <a:lnTo>
                        <a:pt x="43" y="180"/>
                      </a:lnTo>
                      <a:lnTo>
                        <a:pt x="52" y="198"/>
                      </a:lnTo>
                      <a:lnTo>
                        <a:pt x="70" y="199"/>
                      </a:lnTo>
                      <a:lnTo>
                        <a:pt x="73" y="226"/>
                      </a:lnTo>
                      <a:lnTo>
                        <a:pt x="61" y="240"/>
                      </a:lnTo>
                      <a:lnTo>
                        <a:pt x="45" y="262"/>
                      </a:lnTo>
                      <a:lnTo>
                        <a:pt x="34" y="259"/>
                      </a:lnTo>
                      <a:lnTo>
                        <a:pt x="23" y="258"/>
                      </a:lnTo>
                      <a:lnTo>
                        <a:pt x="30" y="219"/>
                      </a:lnTo>
                      <a:lnTo>
                        <a:pt x="30" y="197"/>
                      </a:lnTo>
                      <a:lnTo>
                        <a:pt x="18" y="189"/>
                      </a:lnTo>
                      <a:lnTo>
                        <a:pt x="27" y="188"/>
                      </a:lnTo>
                      <a:lnTo>
                        <a:pt x="20" y="155"/>
                      </a:lnTo>
                      <a:lnTo>
                        <a:pt x="6" y="142"/>
                      </a:lnTo>
                      <a:lnTo>
                        <a:pt x="14" y="136"/>
                      </a:lnTo>
                      <a:lnTo>
                        <a:pt x="0" y="122"/>
                      </a:lnTo>
                      <a:lnTo>
                        <a:pt x="7" y="123"/>
                      </a:lnTo>
                      <a:lnTo>
                        <a:pt x="16" y="91"/>
                      </a:lnTo>
                      <a:lnTo>
                        <a:pt x="25" y="58"/>
                      </a:lnTo>
                      <a:lnTo>
                        <a:pt x="14" y="49"/>
                      </a:lnTo>
                      <a:lnTo>
                        <a:pt x="25" y="51"/>
                      </a:lnTo>
                      <a:lnTo>
                        <a:pt x="31"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91" name="Freeform 1033"/>
                <p:cNvSpPr>
                  <a:spLocks/>
                </p:cNvSpPr>
                <p:nvPr/>
              </p:nvSpPr>
              <p:spPr bwMode="auto">
                <a:xfrm>
                  <a:off x="3227" y="3188"/>
                  <a:ext cx="90" cy="335"/>
                </a:xfrm>
                <a:custGeom>
                  <a:avLst/>
                  <a:gdLst>
                    <a:gd name="T0" fmla="*/ 2 w 90"/>
                    <a:gd name="T1" fmla="*/ 334 h 335"/>
                    <a:gd name="T2" fmla="*/ 0 w 90"/>
                    <a:gd name="T3" fmla="*/ 307 h 335"/>
                    <a:gd name="T4" fmla="*/ 11 w 90"/>
                    <a:gd name="T5" fmla="*/ 274 h 335"/>
                    <a:gd name="T6" fmla="*/ 38 w 90"/>
                    <a:gd name="T7" fmla="*/ 233 h 335"/>
                    <a:gd name="T8" fmla="*/ 45 w 90"/>
                    <a:gd name="T9" fmla="*/ 197 h 335"/>
                    <a:gd name="T10" fmla="*/ 43 w 90"/>
                    <a:gd name="T11" fmla="*/ 163 h 335"/>
                    <a:gd name="T12" fmla="*/ 30 w 90"/>
                    <a:gd name="T13" fmla="*/ 137 h 335"/>
                    <a:gd name="T14" fmla="*/ 7 w 90"/>
                    <a:gd name="T15" fmla="*/ 118 h 335"/>
                    <a:gd name="T16" fmla="*/ 30 w 90"/>
                    <a:gd name="T17" fmla="*/ 129 h 335"/>
                    <a:gd name="T18" fmla="*/ 23 w 90"/>
                    <a:gd name="T19" fmla="*/ 106 h 335"/>
                    <a:gd name="T20" fmla="*/ 37 w 90"/>
                    <a:gd name="T21" fmla="*/ 117 h 335"/>
                    <a:gd name="T22" fmla="*/ 29 w 90"/>
                    <a:gd name="T23" fmla="*/ 75 h 335"/>
                    <a:gd name="T24" fmla="*/ 46 w 90"/>
                    <a:gd name="T25" fmla="*/ 2 h 335"/>
                    <a:gd name="T26" fmla="*/ 89 w 90"/>
                    <a:gd name="T27" fmla="*/ 0 h 335"/>
                    <a:gd name="T28" fmla="*/ 85 w 90"/>
                    <a:gd name="T29" fmla="*/ 48 h 335"/>
                    <a:gd name="T30" fmla="*/ 80 w 90"/>
                    <a:gd name="T31" fmla="*/ 149 h 335"/>
                    <a:gd name="T32" fmla="*/ 49 w 90"/>
                    <a:gd name="T33" fmla="*/ 259 h 335"/>
                    <a:gd name="T34" fmla="*/ 35 w 90"/>
                    <a:gd name="T35" fmla="*/ 281 h 335"/>
                    <a:gd name="T36" fmla="*/ 18 w 90"/>
                    <a:gd name="T37" fmla="*/ 307 h 335"/>
                    <a:gd name="T38" fmla="*/ 2 w 90"/>
                    <a:gd name="T39" fmla="*/ 334 h 33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90" h="335">
                      <a:moveTo>
                        <a:pt x="2" y="334"/>
                      </a:moveTo>
                      <a:lnTo>
                        <a:pt x="0" y="307"/>
                      </a:lnTo>
                      <a:lnTo>
                        <a:pt x="11" y="274"/>
                      </a:lnTo>
                      <a:lnTo>
                        <a:pt x="38" y="233"/>
                      </a:lnTo>
                      <a:lnTo>
                        <a:pt x="45" y="197"/>
                      </a:lnTo>
                      <a:lnTo>
                        <a:pt x="43" y="163"/>
                      </a:lnTo>
                      <a:lnTo>
                        <a:pt x="30" y="137"/>
                      </a:lnTo>
                      <a:lnTo>
                        <a:pt x="7" y="118"/>
                      </a:lnTo>
                      <a:lnTo>
                        <a:pt x="30" y="129"/>
                      </a:lnTo>
                      <a:lnTo>
                        <a:pt x="23" y="106"/>
                      </a:lnTo>
                      <a:lnTo>
                        <a:pt x="37" y="117"/>
                      </a:lnTo>
                      <a:lnTo>
                        <a:pt x="29" y="75"/>
                      </a:lnTo>
                      <a:lnTo>
                        <a:pt x="46" y="2"/>
                      </a:lnTo>
                      <a:lnTo>
                        <a:pt x="89" y="0"/>
                      </a:lnTo>
                      <a:lnTo>
                        <a:pt x="85" y="48"/>
                      </a:lnTo>
                      <a:lnTo>
                        <a:pt x="80" y="149"/>
                      </a:lnTo>
                      <a:lnTo>
                        <a:pt x="49" y="259"/>
                      </a:lnTo>
                      <a:lnTo>
                        <a:pt x="35" y="281"/>
                      </a:lnTo>
                      <a:lnTo>
                        <a:pt x="18" y="307"/>
                      </a:lnTo>
                      <a:lnTo>
                        <a:pt x="2" y="334"/>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92" name="Freeform 1034"/>
                <p:cNvSpPr>
                  <a:spLocks/>
                </p:cNvSpPr>
                <p:nvPr/>
              </p:nvSpPr>
              <p:spPr bwMode="auto">
                <a:xfrm>
                  <a:off x="3190" y="3555"/>
                  <a:ext cx="24" cy="9"/>
                </a:xfrm>
                <a:custGeom>
                  <a:avLst/>
                  <a:gdLst>
                    <a:gd name="T0" fmla="*/ 0 w 24"/>
                    <a:gd name="T1" fmla="*/ 5 h 9"/>
                    <a:gd name="T2" fmla="*/ 3 w 24"/>
                    <a:gd name="T3" fmla="*/ 1 h 9"/>
                    <a:gd name="T4" fmla="*/ 15 w 24"/>
                    <a:gd name="T5" fmla="*/ 0 h 9"/>
                    <a:gd name="T6" fmla="*/ 21 w 24"/>
                    <a:gd name="T7" fmla="*/ 3 h 9"/>
                    <a:gd name="T8" fmla="*/ 23 w 24"/>
                    <a:gd name="T9" fmla="*/ 8 h 9"/>
                    <a:gd name="T10" fmla="*/ 15 w 24"/>
                    <a:gd name="T11" fmla="*/ 4 h 9"/>
                    <a:gd name="T12" fmla="*/ 0 w 24"/>
                    <a:gd name="T13" fmla="*/ 5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 h="9">
                      <a:moveTo>
                        <a:pt x="0" y="5"/>
                      </a:moveTo>
                      <a:lnTo>
                        <a:pt x="3" y="1"/>
                      </a:lnTo>
                      <a:lnTo>
                        <a:pt x="15" y="0"/>
                      </a:lnTo>
                      <a:lnTo>
                        <a:pt x="21" y="3"/>
                      </a:lnTo>
                      <a:lnTo>
                        <a:pt x="23" y="8"/>
                      </a:lnTo>
                      <a:lnTo>
                        <a:pt x="15" y="4"/>
                      </a:lnTo>
                      <a:lnTo>
                        <a:pt x="0" y="5"/>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93" name="Freeform 1035"/>
                <p:cNvSpPr>
                  <a:spLocks/>
                </p:cNvSpPr>
                <p:nvPr/>
              </p:nvSpPr>
              <p:spPr bwMode="auto">
                <a:xfrm>
                  <a:off x="3216" y="3541"/>
                  <a:ext cx="26" cy="62"/>
                </a:xfrm>
                <a:custGeom>
                  <a:avLst/>
                  <a:gdLst>
                    <a:gd name="T0" fmla="*/ 12 w 26"/>
                    <a:gd name="T1" fmla="*/ 0 h 62"/>
                    <a:gd name="T2" fmla="*/ 12 w 26"/>
                    <a:gd name="T3" fmla="*/ 16 h 62"/>
                    <a:gd name="T4" fmla="*/ 11 w 26"/>
                    <a:gd name="T5" fmla="*/ 39 h 62"/>
                    <a:gd name="T6" fmla="*/ 0 w 26"/>
                    <a:gd name="T7" fmla="*/ 57 h 62"/>
                    <a:gd name="T8" fmla="*/ 6 w 26"/>
                    <a:gd name="T9" fmla="*/ 61 h 62"/>
                    <a:gd name="T10" fmla="*/ 10 w 26"/>
                    <a:gd name="T11" fmla="*/ 59 h 62"/>
                    <a:gd name="T12" fmla="*/ 13 w 26"/>
                    <a:gd name="T13" fmla="*/ 53 h 62"/>
                    <a:gd name="T14" fmla="*/ 16 w 26"/>
                    <a:gd name="T15" fmla="*/ 45 h 62"/>
                    <a:gd name="T16" fmla="*/ 16 w 26"/>
                    <a:gd name="T17" fmla="*/ 41 h 62"/>
                    <a:gd name="T18" fmla="*/ 22 w 26"/>
                    <a:gd name="T19" fmla="*/ 33 h 62"/>
                    <a:gd name="T20" fmla="*/ 24 w 26"/>
                    <a:gd name="T21" fmla="*/ 28 h 62"/>
                    <a:gd name="T22" fmla="*/ 25 w 26"/>
                    <a:gd name="T23" fmla="*/ 19 h 62"/>
                    <a:gd name="T24" fmla="*/ 12 w 26"/>
                    <a:gd name="T25" fmla="*/ 0 h 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 h="62">
                      <a:moveTo>
                        <a:pt x="12" y="0"/>
                      </a:moveTo>
                      <a:lnTo>
                        <a:pt x="12" y="16"/>
                      </a:lnTo>
                      <a:lnTo>
                        <a:pt x="11" y="39"/>
                      </a:lnTo>
                      <a:lnTo>
                        <a:pt x="0" y="57"/>
                      </a:lnTo>
                      <a:lnTo>
                        <a:pt x="6" y="61"/>
                      </a:lnTo>
                      <a:lnTo>
                        <a:pt x="10" y="59"/>
                      </a:lnTo>
                      <a:lnTo>
                        <a:pt x="13" y="53"/>
                      </a:lnTo>
                      <a:lnTo>
                        <a:pt x="16" y="45"/>
                      </a:lnTo>
                      <a:lnTo>
                        <a:pt x="16" y="41"/>
                      </a:lnTo>
                      <a:lnTo>
                        <a:pt x="22" y="33"/>
                      </a:lnTo>
                      <a:lnTo>
                        <a:pt x="24" y="28"/>
                      </a:lnTo>
                      <a:lnTo>
                        <a:pt x="25" y="19"/>
                      </a:lnTo>
                      <a:lnTo>
                        <a:pt x="12"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grpSp>
          <p:grpSp>
            <p:nvGrpSpPr>
              <p:cNvPr id="126034" name="Group 1036"/>
              <p:cNvGrpSpPr>
                <a:grpSpLocks/>
              </p:cNvGrpSpPr>
              <p:nvPr/>
            </p:nvGrpSpPr>
            <p:grpSpPr bwMode="auto">
              <a:xfrm>
                <a:off x="3166" y="1889"/>
                <a:ext cx="1623" cy="1584"/>
                <a:chOff x="3166" y="1889"/>
                <a:chExt cx="1623" cy="1584"/>
              </a:xfrm>
            </p:grpSpPr>
            <p:grpSp>
              <p:nvGrpSpPr>
                <p:cNvPr id="126068" name="Group 1037"/>
                <p:cNvGrpSpPr>
                  <a:grpSpLocks/>
                </p:cNvGrpSpPr>
                <p:nvPr/>
              </p:nvGrpSpPr>
              <p:grpSpPr bwMode="auto">
                <a:xfrm>
                  <a:off x="3274" y="2889"/>
                  <a:ext cx="839" cy="584"/>
                  <a:chOff x="3274" y="2889"/>
                  <a:chExt cx="839" cy="584"/>
                </a:xfrm>
              </p:grpSpPr>
              <p:sp>
                <p:nvSpPr>
                  <p:cNvPr id="126086" name="Freeform 1038"/>
                  <p:cNvSpPr>
                    <a:spLocks/>
                  </p:cNvSpPr>
                  <p:nvPr/>
                </p:nvSpPr>
                <p:spPr bwMode="auto">
                  <a:xfrm>
                    <a:off x="3274" y="2889"/>
                    <a:ext cx="839" cy="584"/>
                  </a:xfrm>
                  <a:custGeom>
                    <a:avLst/>
                    <a:gdLst>
                      <a:gd name="T0" fmla="*/ 117 w 839"/>
                      <a:gd name="T1" fmla="*/ 34 h 584"/>
                      <a:gd name="T2" fmla="*/ 83 w 839"/>
                      <a:gd name="T3" fmla="*/ 225 h 584"/>
                      <a:gd name="T4" fmla="*/ 34 w 839"/>
                      <a:gd name="T5" fmla="*/ 367 h 584"/>
                      <a:gd name="T6" fmla="*/ 0 w 839"/>
                      <a:gd name="T7" fmla="*/ 583 h 584"/>
                      <a:gd name="T8" fmla="*/ 804 w 839"/>
                      <a:gd name="T9" fmla="*/ 583 h 584"/>
                      <a:gd name="T10" fmla="*/ 838 w 839"/>
                      <a:gd name="T11" fmla="*/ 338 h 584"/>
                      <a:gd name="T12" fmla="*/ 838 w 839"/>
                      <a:gd name="T13" fmla="*/ 157 h 584"/>
                      <a:gd name="T14" fmla="*/ 813 w 839"/>
                      <a:gd name="T15" fmla="*/ 0 h 584"/>
                      <a:gd name="T16" fmla="*/ 117 w 839"/>
                      <a:gd name="T17" fmla="*/ 34 h 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39" h="584">
                        <a:moveTo>
                          <a:pt x="117" y="34"/>
                        </a:moveTo>
                        <a:lnTo>
                          <a:pt x="83" y="225"/>
                        </a:lnTo>
                        <a:lnTo>
                          <a:pt x="34" y="367"/>
                        </a:lnTo>
                        <a:lnTo>
                          <a:pt x="0" y="583"/>
                        </a:lnTo>
                        <a:lnTo>
                          <a:pt x="804" y="583"/>
                        </a:lnTo>
                        <a:lnTo>
                          <a:pt x="838" y="338"/>
                        </a:lnTo>
                        <a:lnTo>
                          <a:pt x="838" y="157"/>
                        </a:lnTo>
                        <a:lnTo>
                          <a:pt x="813" y="0"/>
                        </a:lnTo>
                        <a:lnTo>
                          <a:pt x="117" y="34"/>
                        </a:lnTo>
                      </a:path>
                    </a:pathLst>
                  </a:custGeom>
                  <a:solidFill>
                    <a:srgbClr val="201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87" name="Freeform 1039"/>
                  <p:cNvSpPr>
                    <a:spLocks/>
                  </p:cNvSpPr>
                  <p:nvPr/>
                </p:nvSpPr>
                <p:spPr bwMode="auto">
                  <a:xfrm>
                    <a:off x="3283" y="2941"/>
                    <a:ext cx="801" cy="519"/>
                  </a:xfrm>
                  <a:custGeom>
                    <a:avLst/>
                    <a:gdLst>
                      <a:gd name="T0" fmla="*/ 124 w 801"/>
                      <a:gd name="T1" fmla="*/ 15 h 519"/>
                      <a:gd name="T2" fmla="*/ 185 w 801"/>
                      <a:gd name="T3" fmla="*/ 48 h 519"/>
                      <a:gd name="T4" fmla="*/ 175 w 801"/>
                      <a:gd name="T5" fmla="*/ 90 h 519"/>
                      <a:gd name="T6" fmla="*/ 190 w 801"/>
                      <a:gd name="T7" fmla="*/ 99 h 519"/>
                      <a:gd name="T8" fmla="*/ 206 w 801"/>
                      <a:gd name="T9" fmla="*/ 55 h 519"/>
                      <a:gd name="T10" fmla="*/ 262 w 801"/>
                      <a:gd name="T11" fmla="*/ 72 h 519"/>
                      <a:gd name="T12" fmla="*/ 350 w 801"/>
                      <a:gd name="T13" fmla="*/ 80 h 519"/>
                      <a:gd name="T14" fmla="*/ 418 w 801"/>
                      <a:gd name="T15" fmla="*/ 174 h 519"/>
                      <a:gd name="T16" fmla="*/ 450 w 801"/>
                      <a:gd name="T17" fmla="*/ 77 h 519"/>
                      <a:gd name="T18" fmla="*/ 586 w 801"/>
                      <a:gd name="T19" fmla="*/ 77 h 519"/>
                      <a:gd name="T20" fmla="*/ 584 w 801"/>
                      <a:gd name="T21" fmla="*/ 126 h 519"/>
                      <a:gd name="T22" fmla="*/ 603 w 801"/>
                      <a:gd name="T23" fmla="*/ 124 h 519"/>
                      <a:gd name="T24" fmla="*/ 607 w 801"/>
                      <a:gd name="T25" fmla="*/ 77 h 519"/>
                      <a:gd name="T26" fmla="*/ 681 w 801"/>
                      <a:gd name="T27" fmla="*/ 70 h 519"/>
                      <a:gd name="T28" fmla="*/ 749 w 801"/>
                      <a:gd name="T29" fmla="*/ 43 h 519"/>
                      <a:gd name="T30" fmla="*/ 790 w 801"/>
                      <a:gd name="T31" fmla="*/ 0 h 519"/>
                      <a:gd name="T32" fmla="*/ 761 w 801"/>
                      <a:gd name="T33" fmla="*/ 90 h 519"/>
                      <a:gd name="T34" fmla="*/ 734 w 801"/>
                      <a:gd name="T35" fmla="*/ 155 h 519"/>
                      <a:gd name="T36" fmla="*/ 703 w 801"/>
                      <a:gd name="T37" fmla="*/ 133 h 519"/>
                      <a:gd name="T38" fmla="*/ 741 w 801"/>
                      <a:gd name="T39" fmla="*/ 216 h 519"/>
                      <a:gd name="T40" fmla="*/ 793 w 801"/>
                      <a:gd name="T41" fmla="*/ 262 h 519"/>
                      <a:gd name="T42" fmla="*/ 800 w 801"/>
                      <a:gd name="T43" fmla="*/ 361 h 519"/>
                      <a:gd name="T44" fmla="*/ 768 w 801"/>
                      <a:gd name="T45" fmla="*/ 518 h 519"/>
                      <a:gd name="T46" fmla="*/ 423 w 801"/>
                      <a:gd name="T47" fmla="*/ 511 h 519"/>
                      <a:gd name="T48" fmla="*/ 550 w 801"/>
                      <a:gd name="T49" fmla="*/ 473 h 519"/>
                      <a:gd name="T50" fmla="*/ 577 w 801"/>
                      <a:gd name="T51" fmla="*/ 407 h 519"/>
                      <a:gd name="T52" fmla="*/ 528 w 801"/>
                      <a:gd name="T53" fmla="*/ 463 h 519"/>
                      <a:gd name="T54" fmla="*/ 416 w 801"/>
                      <a:gd name="T55" fmla="*/ 518 h 519"/>
                      <a:gd name="T56" fmla="*/ 391 w 801"/>
                      <a:gd name="T57" fmla="*/ 424 h 519"/>
                      <a:gd name="T58" fmla="*/ 421 w 801"/>
                      <a:gd name="T59" fmla="*/ 322 h 519"/>
                      <a:gd name="T60" fmla="*/ 426 w 801"/>
                      <a:gd name="T61" fmla="*/ 247 h 519"/>
                      <a:gd name="T62" fmla="*/ 411 w 801"/>
                      <a:gd name="T63" fmla="*/ 249 h 519"/>
                      <a:gd name="T64" fmla="*/ 389 w 801"/>
                      <a:gd name="T65" fmla="*/ 421 h 519"/>
                      <a:gd name="T66" fmla="*/ 416 w 801"/>
                      <a:gd name="T67" fmla="*/ 511 h 519"/>
                      <a:gd name="T68" fmla="*/ 347 w 801"/>
                      <a:gd name="T69" fmla="*/ 516 h 519"/>
                      <a:gd name="T70" fmla="*/ 292 w 801"/>
                      <a:gd name="T71" fmla="*/ 504 h 519"/>
                      <a:gd name="T72" fmla="*/ 226 w 801"/>
                      <a:gd name="T73" fmla="*/ 431 h 519"/>
                      <a:gd name="T74" fmla="*/ 195 w 801"/>
                      <a:gd name="T75" fmla="*/ 399 h 519"/>
                      <a:gd name="T76" fmla="*/ 190 w 801"/>
                      <a:gd name="T77" fmla="*/ 426 h 519"/>
                      <a:gd name="T78" fmla="*/ 280 w 801"/>
                      <a:gd name="T79" fmla="*/ 511 h 519"/>
                      <a:gd name="T80" fmla="*/ 182 w 801"/>
                      <a:gd name="T81" fmla="*/ 514 h 519"/>
                      <a:gd name="T82" fmla="*/ 0 w 801"/>
                      <a:gd name="T83" fmla="*/ 514 h 519"/>
                      <a:gd name="T84" fmla="*/ 29 w 801"/>
                      <a:gd name="T85" fmla="*/ 424 h 519"/>
                      <a:gd name="T86" fmla="*/ 34 w 801"/>
                      <a:gd name="T87" fmla="*/ 319 h 519"/>
                      <a:gd name="T88" fmla="*/ 89 w 801"/>
                      <a:gd name="T89" fmla="*/ 312 h 519"/>
                      <a:gd name="T90" fmla="*/ 156 w 801"/>
                      <a:gd name="T91" fmla="*/ 242 h 519"/>
                      <a:gd name="T92" fmla="*/ 143 w 801"/>
                      <a:gd name="T93" fmla="*/ 138 h 519"/>
                      <a:gd name="T94" fmla="*/ 119 w 801"/>
                      <a:gd name="T95" fmla="*/ 122 h 519"/>
                      <a:gd name="T96" fmla="*/ 124 w 801"/>
                      <a:gd name="T97" fmla="*/ 145 h 519"/>
                      <a:gd name="T98" fmla="*/ 143 w 801"/>
                      <a:gd name="T99" fmla="*/ 216 h 519"/>
                      <a:gd name="T100" fmla="*/ 121 w 801"/>
                      <a:gd name="T101" fmla="*/ 257 h 519"/>
                      <a:gd name="T102" fmla="*/ 77 w 801"/>
                      <a:gd name="T103" fmla="*/ 301 h 519"/>
                      <a:gd name="T104" fmla="*/ 51 w 801"/>
                      <a:gd name="T105" fmla="*/ 302 h 519"/>
                      <a:gd name="T106" fmla="*/ 80 w 801"/>
                      <a:gd name="T107" fmla="*/ 206 h 519"/>
                      <a:gd name="T108" fmla="*/ 92 w 801"/>
                      <a:gd name="T109" fmla="*/ 138 h 519"/>
                      <a:gd name="T110" fmla="*/ 124 w 801"/>
                      <a:gd name="T111" fmla="*/ 15 h 51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01" h="519">
                        <a:moveTo>
                          <a:pt x="124" y="15"/>
                        </a:moveTo>
                        <a:lnTo>
                          <a:pt x="185" y="48"/>
                        </a:lnTo>
                        <a:lnTo>
                          <a:pt x="175" y="90"/>
                        </a:lnTo>
                        <a:lnTo>
                          <a:pt x="190" y="99"/>
                        </a:lnTo>
                        <a:lnTo>
                          <a:pt x="206" y="55"/>
                        </a:lnTo>
                        <a:lnTo>
                          <a:pt x="262" y="72"/>
                        </a:lnTo>
                        <a:lnTo>
                          <a:pt x="350" y="80"/>
                        </a:lnTo>
                        <a:lnTo>
                          <a:pt x="418" y="174"/>
                        </a:lnTo>
                        <a:lnTo>
                          <a:pt x="450" y="77"/>
                        </a:lnTo>
                        <a:lnTo>
                          <a:pt x="586" y="77"/>
                        </a:lnTo>
                        <a:lnTo>
                          <a:pt x="584" y="126"/>
                        </a:lnTo>
                        <a:lnTo>
                          <a:pt x="603" y="124"/>
                        </a:lnTo>
                        <a:lnTo>
                          <a:pt x="607" y="77"/>
                        </a:lnTo>
                        <a:lnTo>
                          <a:pt x="681" y="70"/>
                        </a:lnTo>
                        <a:lnTo>
                          <a:pt x="749" y="43"/>
                        </a:lnTo>
                        <a:lnTo>
                          <a:pt x="790" y="0"/>
                        </a:lnTo>
                        <a:lnTo>
                          <a:pt x="761" y="90"/>
                        </a:lnTo>
                        <a:lnTo>
                          <a:pt x="734" y="155"/>
                        </a:lnTo>
                        <a:lnTo>
                          <a:pt x="703" y="133"/>
                        </a:lnTo>
                        <a:lnTo>
                          <a:pt x="741" y="216"/>
                        </a:lnTo>
                        <a:lnTo>
                          <a:pt x="793" y="262"/>
                        </a:lnTo>
                        <a:lnTo>
                          <a:pt x="800" y="361"/>
                        </a:lnTo>
                        <a:lnTo>
                          <a:pt x="768" y="518"/>
                        </a:lnTo>
                        <a:lnTo>
                          <a:pt x="423" y="511"/>
                        </a:lnTo>
                        <a:lnTo>
                          <a:pt x="550" y="473"/>
                        </a:lnTo>
                        <a:lnTo>
                          <a:pt x="577" y="407"/>
                        </a:lnTo>
                        <a:lnTo>
                          <a:pt x="528" y="463"/>
                        </a:lnTo>
                        <a:lnTo>
                          <a:pt x="416" y="518"/>
                        </a:lnTo>
                        <a:lnTo>
                          <a:pt x="391" y="424"/>
                        </a:lnTo>
                        <a:lnTo>
                          <a:pt x="421" y="322"/>
                        </a:lnTo>
                        <a:lnTo>
                          <a:pt x="426" y="247"/>
                        </a:lnTo>
                        <a:lnTo>
                          <a:pt x="411" y="249"/>
                        </a:lnTo>
                        <a:lnTo>
                          <a:pt x="389" y="421"/>
                        </a:lnTo>
                        <a:lnTo>
                          <a:pt x="416" y="511"/>
                        </a:lnTo>
                        <a:lnTo>
                          <a:pt x="347" y="516"/>
                        </a:lnTo>
                        <a:lnTo>
                          <a:pt x="292" y="504"/>
                        </a:lnTo>
                        <a:lnTo>
                          <a:pt x="226" y="431"/>
                        </a:lnTo>
                        <a:lnTo>
                          <a:pt x="195" y="399"/>
                        </a:lnTo>
                        <a:lnTo>
                          <a:pt x="190" y="426"/>
                        </a:lnTo>
                        <a:lnTo>
                          <a:pt x="280" y="511"/>
                        </a:lnTo>
                        <a:lnTo>
                          <a:pt x="182" y="514"/>
                        </a:lnTo>
                        <a:lnTo>
                          <a:pt x="0" y="514"/>
                        </a:lnTo>
                        <a:lnTo>
                          <a:pt x="29" y="424"/>
                        </a:lnTo>
                        <a:lnTo>
                          <a:pt x="34" y="319"/>
                        </a:lnTo>
                        <a:lnTo>
                          <a:pt x="89" y="312"/>
                        </a:lnTo>
                        <a:lnTo>
                          <a:pt x="156" y="242"/>
                        </a:lnTo>
                        <a:lnTo>
                          <a:pt x="143" y="138"/>
                        </a:lnTo>
                        <a:lnTo>
                          <a:pt x="119" y="122"/>
                        </a:lnTo>
                        <a:lnTo>
                          <a:pt x="124" y="145"/>
                        </a:lnTo>
                        <a:lnTo>
                          <a:pt x="143" y="216"/>
                        </a:lnTo>
                        <a:lnTo>
                          <a:pt x="121" y="257"/>
                        </a:lnTo>
                        <a:lnTo>
                          <a:pt x="77" y="301"/>
                        </a:lnTo>
                        <a:lnTo>
                          <a:pt x="51" y="302"/>
                        </a:lnTo>
                        <a:lnTo>
                          <a:pt x="80" y="206"/>
                        </a:lnTo>
                        <a:lnTo>
                          <a:pt x="92" y="138"/>
                        </a:lnTo>
                        <a:lnTo>
                          <a:pt x="124" y="15"/>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88" name="Freeform 1040"/>
                  <p:cNvSpPr>
                    <a:spLocks/>
                  </p:cNvSpPr>
                  <p:nvPr/>
                </p:nvSpPr>
                <p:spPr bwMode="auto">
                  <a:xfrm>
                    <a:off x="4030" y="2963"/>
                    <a:ext cx="64" cy="225"/>
                  </a:xfrm>
                  <a:custGeom>
                    <a:avLst/>
                    <a:gdLst>
                      <a:gd name="T0" fmla="*/ 0 w 64"/>
                      <a:gd name="T1" fmla="*/ 146 h 225"/>
                      <a:gd name="T2" fmla="*/ 32 w 64"/>
                      <a:gd name="T3" fmla="*/ 198 h 225"/>
                      <a:gd name="T4" fmla="*/ 57 w 64"/>
                      <a:gd name="T5" fmla="*/ 224 h 225"/>
                      <a:gd name="T6" fmla="*/ 63 w 64"/>
                      <a:gd name="T7" fmla="*/ 176 h 225"/>
                      <a:gd name="T8" fmla="*/ 58 w 64"/>
                      <a:gd name="T9" fmla="*/ 100 h 225"/>
                      <a:gd name="T10" fmla="*/ 52 w 64"/>
                      <a:gd name="T11" fmla="*/ 0 h 225"/>
                      <a:gd name="T12" fmla="*/ 25 w 64"/>
                      <a:gd name="T13" fmla="*/ 105 h 225"/>
                      <a:gd name="T14" fmla="*/ 0 w 64"/>
                      <a:gd name="T15" fmla="*/ 146 h 22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4" h="225">
                        <a:moveTo>
                          <a:pt x="0" y="146"/>
                        </a:moveTo>
                        <a:lnTo>
                          <a:pt x="32" y="198"/>
                        </a:lnTo>
                        <a:lnTo>
                          <a:pt x="57" y="224"/>
                        </a:lnTo>
                        <a:lnTo>
                          <a:pt x="63" y="176"/>
                        </a:lnTo>
                        <a:lnTo>
                          <a:pt x="58" y="100"/>
                        </a:lnTo>
                        <a:lnTo>
                          <a:pt x="52" y="0"/>
                        </a:lnTo>
                        <a:lnTo>
                          <a:pt x="25" y="105"/>
                        </a:lnTo>
                        <a:lnTo>
                          <a:pt x="0" y="146"/>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grpSp>
            <p:sp>
              <p:nvSpPr>
                <p:cNvPr id="126069" name="Freeform 1041"/>
                <p:cNvSpPr>
                  <a:spLocks/>
                </p:cNvSpPr>
                <p:nvPr/>
              </p:nvSpPr>
              <p:spPr bwMode="auto">
                <a:xfrm>
                  <a:off x="3166" y="1889"/>
                  <a:ext cx="1623" cy="1331"/>
                </a:xfrm>
                <a:custGeom>
                  <a:avLst/>
                  <a:gdLst>
                    <a:gd name="T0" fmla="*/ 397 w 1623"/>
                    <a:gd name="T1" fmla="*/ 63 h 1331"/>
                    <a:gd name="T2" fmla="*/ 367 w 1623"/>
                    <a:gd name="T3" fmla="*/ 122 h 1331"/>
                    <a:gd name="T4" fmla="*/ 265 w 1623"/>
                    <a:gd name="T5" fmla="*/ 171 h 1331"/>
                    <a:gd name="T6" fmla="*/ 176 w 1623"/>
                    <a:gd name="T7" fmla="*/ 191 h 1331"/>
                    <a:gd name="T8" fmla="*/ 132 w 1623"/>
                    <a:gd name="T9" fmla="*/ 225 h 1331"/>
                    <a:gd name="T10" fmla="*/ 93 w 1623"/>
                    <a:gd name="T11" fmla="*/ 299 h 1331"/>
                    <a:gd name="T12" fmla="*/ 73 w 1623"/>
                    <a:gd name="T13" fmla="*/ 411 h 1331"/>
                    <a:gd name="T14" fmla="*/ 59 w 1623"/>
                    <a:gd name="T15" fmla="*/ 568 h 1331"/>
                    <a:gd name="T16" fmla="*/ 10 w 1623"/>
                    <a:gd name="T17" fmla="*/ 769 h 1331"/>
                    <a:gd name="T18" fmla="*/ 0 w 1623"/>
                    <a:gd name="T19" fmla="*/ 1073 h 1331"/>
                    <a:gd name="T20" fmla="*/ 34 w 1623"/>
                    <a:gd name="T21" fmla="*/ 1196 h 1331"/>
                    <a:gd name="T22" fmla="*/ 24 w 1623"/>
                    <a:gd name="T23" fmla="*/ 1292 h 1331"/>
                    <a:gd name="T24" fmla="*/ 43 w 1623"/>
                    <a:gd name="T25" fmla="*/ 1312 h 1331"/>
                    <a:gd name="T26" fmla="*/ 111 w 1623"/>
                    <a:gd name="T27" fmla="*/ 1330 h 1331"/>
                    <a:gd name="T28" fmla="*/ 160 w 1623"/>
                    <a:gd name="T29" fmla="*/ 1322 h 1331"/>
                    <a:gd name="T30" fmla="*/ 184 w 1623"/>
                    <a:gd name="T31" fmla="*/ 1246 h 1331"/>
                    <a:gd name="T32" fmla="*/ 225 w 1623"/>
                    <a:gd name="T33" fmla="*/ 1039 h 1331"/>
                    <a:gd name="T34" fmla="*/ 421 w 1623"/>
                    <a:gd name="T35" fmla="*/ 1112 h 1331"/>
                    <a:gd name="T36" fmla="*/ 647 w 1623"/>
                    <a:gd name="T37" fmla="*/ 1117 h 1331"/>
                    <a:gd name="T38" fmla="*/ 823 w 1623"/>
                    <a:gd name="T39" fmla="*/ 1098 h 1331"/>
                    <a:gd name="T40" fmla="*/ 858 w 1623"/>
                    <a:gd name="T41" fmla="*/ 1054 h 1331"/>
                    <a:gd name="T42" fmla="*/ 917 w 1623"/>
                    <a:gd name="T43" fmla="*/ 1005 h 1331"/>
                    <a:gd name="T44" fmla="*/ 946 w 1623"/>
                    <a:gd name="T45" fmla="*/ 926 h 1331"/>
                    <a:gd name="T46" fmla="*/ 970 w 1623"/>
                    <a:gd name="T47" fmla="*/ 843 h 1331"/>
                    <a:gd name="T48" fmla="*/ 990 w 1623"/>
                    <a:gd name="T49" fmla="*/ 710 h 1331"/>
                    <a:gd name="T50" fmla="*/ 1010 w 1623"/>
                    <a:gd name="T51" fmla="*/ 549 h 1331"/>
                    <a:gd name="T52" fmla="*/ 1186 w 1623"/>
                    <a:gd name="T53" fmla="*/ 441 h 1331"/>
                    <a:gd name="T54" fmla="*/ 1421 w 1623"/>
                    <a:gd name="T55" fmla="*/ 407 h 1331"/>
                    <a:gd name="T56" fmla="*/ 1578 w 1623"/>
                    <a:gd name="T57" fmla="*/ 348 h 1331"/>
                    <a:gd name="T58" fmla="*/ 1622 w 1623"/>
                    <a:gd name="T59" fmla="*/ 245 h 1331"/>
                    <a:gd name="T60" fmla="*/ 1588 w 1623"/>
                    <a:gd name="T61" fmla="*/ 161 h 1331"/>
                    <a:gd name="T62" fmla="*/ 1456 w 1623"/>
                    <a:gd name="T63" fmla="*/ 98 h 1331"/>
                    <a:gd name="T64" fmla="*/ 1353 w 1623"/>
                    <a:gd name="T65" fmla="*/ 98 h 1331"/>
                    <a:gd name="T66" fmla="*/ 1260 w 1623"/>
                    <a:gd name="T67" fmla="*/ 112 h 1331"/>
                    <a:gd name="T68" fmla="*/ 1196 w 1623"/>
                    <a:gd name="T69" fmla="*/ 157 h 1331"/>
                    <a:gd name="T70" fmla="*/ 1088 w 1623"/>
                    <a:gd name="T71" fmla="*/ 181 h 1331"/>
                    <a:gd name="T72" fmla="*/ 995 w 1623"/>
                    <a:gd name="T73" fmla="*/ 171 h 1331"/>
                    <a:gd name="T74" fmla="*/ 951 w 1623"/>
                    <a:gd name="T75" fmla="*/ 147 h 1331"/>
                    <a:gd name="T76" fmla="*/ 892 w 1623"/>
                    <a:gd name="T77" fmla="*/ 132 h 1331"/>
                    <a:gd name="T78" fmla="*/ 809 w 1623"/>
                    <a:gd name="T79" fmla="*/ 127 h 1331"/>
                    <a:gd name="T80" fmla="*/ 720 w 1623"/>
                    <a:gd name="T81" fmla="*/ 98 h 1331"/>
                    <a:gd name="T82" fmla="*/ 681 w 1623"/>
                    <a:gd name="T83" fmla="*/ 14 h 1331"/>
                    <a:gd name="T84" fmla="*/ 490 w 1623"/>
                    <a:gd name="T85" fmla="*/ 0 h 1331"/>
                    <a:gd name="T86" fmla="*/ 397 w 1623"/>
                    <a:gd name="T87" fmla="*/ 63 h 133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623" h="1331">
                      <a:moveTo>
                        <a:pt x="397" y="63"/>
                      </a:moveTo>
                      <a:lnTo>
                        <a:pt x="367" y="122"/>
                      </a:lnTo>
                      <a:lnTo>
                        <a:pt x="265" y="171"/>
                      </a:lnTo>
                      <a:lnTo>
                        <a:pt x="176" y="191"/>
                      </a:lnTo>
                      <a:lnTo>
                        <a:pt x="132" y="225"/>
                      </a:lnTo>
                      <a:lnTo>
                        <a:pt x="93" y="299"/>
                      </a:lnTo>
                      <a:lnTo>
                        <a:pt x="73" y="411"/>
                      </a:lnTo>
                      <a:lnTo>
                        <a:pt x="59" y="568"/>
                      </a:lnTo>
                      <a:lnTo>
                        <a:pt x="10" y="769"/>
                      </a:lnTo>
                      <a:lnTo>
                        <a:pt x="0" y="1073"/>
                      </a:lnTo>
                      <a:lnTo>
                        <a:pt x="34" y="1196"/>
                      </a:lnTo>
                      <a:lnTo>
                        <a:pt x="24" y="1292"/>
                      </a:lnTo>
                      <a:lnTo>
                        <a:pt x="43" y="1312"/>
                      </a:lnTo>
                      <a:lnTo>
                        <a:pt x="111" y="1330"/>
                      </a:lnTo>
                      <a:lnTo>
                        <a:pt x="160" y="1322"/>
                      </a:lnTo>
                      <a:lnTo>
                        <a:pt x="184" y="1246"/>
                      </a:lnTo>
                      <a:lnTo>
                        <a:pt x="225" y="1039"/>
                      </a:lnTo>
                      <a:lnTo>
                        <a:pt x="421" y="1112"/>
                      </a:lnTo>
                      <a:lnTo>
                        <a:pt x="647" y="1117"/>
                      </a:lnTo>
                      <a:lnTo>
                        <a:pt x="823" y="1098"/>
                      </a:lnTo>
                      <a:lnTo>
                        <a:pt x="858" y="1054"/>
                      </a:lnTo>
                      <a:lnTo>
                        <a:pt x="917" y="1005"/>
                      </a:lnTo>
                      <a:lnTo>
                        <a:pt x="946" y="926"/>
                      </a:lnTo>
                      <a:lnTo>
                        <a:pt x="970" y="843"/>
                      </a:lnTo>
                      <a:lnTo>
                        <a:pt x="990" y="710"/>
                      </a:lnTo>
                      <a:lnTo>
                        <a:pt x="1010" y="549"/>
                      </a:lnTo>
                      <a:lnTo>
                        <a:pt x="1186" y="441"/>
                      </a:lnTo>
                      <a:lnTo>
                        <a:pt x="1421" y="407"/>
                      </a:lnTo>
                      <a:lnTo>
                        <a:pt x="1578" y="348"/>
                      </a:lnTo>
                      <a:lnTo>
                        <a:pt x="1622" y="245"/>
                      </a:lnTo>
                      <a:lnTo>
                        <a:pt x="1588" y="161"/>
                      </a:lnTo>
                      <a:lnTo>
                        <a:pt x="1456" y="98"/>
                      </a:lnTo>
                      <a:lnTo>
                        <a:pt x="1353" y="98"/>
                      </a:lnTo>
                      <a:lnTo>
                        <a:pt x="1260" y="112"/>
                      </a:lnTo>
                      <a:lnTo>
                        <a:pt x="1196" y="157"/>
                      </a:lnTo>
                      <a:lnTo>
                        <a:pt x="1088" y="181"/>
                      </a:lnTo>
                      <a:lnTo>
                        <a:pt x="995" y="171"/>
                      </a:lnTo>
                      <a:lnTo>
                        <a:pt x="951" y="147"/>
                      </a:lnTo>
                      <a:lnTo>
                        <a:pt x="892" y="132"/>
                      </a:lnTo>
                      <a:lnTo>
                        <a:pt x="809" y="127"/>
                      </a:lnTo>
                      <a:lnTo>
                        <a:pt x="720" y="98"/>
                      </a:lnTo>
                      <a:lnTo>
                        <a:pt x="681" y="14"/>
                      </a:lnTo>
                      <a:lnTo>
                        <a:pt x="490" y="0"/>
                      </a:lnTo>
                      <a:lnTo>
                        <a:pt x="397" y="63"/>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70" name="Freeform 1042"/>
                <p:cNvSpPr>
                  <a:spLocks/>
                </p:cNvSpPr>
                <p:nvPr/>
              </p:nvSpPr>
              <p:spPr bwMode="auto">
                <a:xfrm>
                  <a:off x="3593" y="2036"/>
                  <a:ext cx="166" cy="1049"/>
                </a:xfrm>
                <a:custGeom>
                  <a:avLst/>
                  <a:gdLst>
                    <a:gd name="T0" fmla="*/ 55 w 166"/>
                    <a:gd name="T1" fmla="*/ 14 h 1049"/>
                    <a:gd name="T2" fmla="*/ 89 w 166"/>
                    <a:gd name="T3" fmla="*/ 0 h 1049"/>
                    <a:gd name="T4" fmla="*/ 138 w 166"/>
                    <a:gd name="T5" fmla="*/ 6 h 1049"/>
                    <a:gd name="T6" fmla="*/ 141 w 166"/>
                    <a:gd name="T7" fmla="*/ 54 h 1049"/>
                    <a:gd name="T8" fmla="*/ 118 w 166"/>
                    <a:gd name="T9" fmla="*/ 92 h 1049"/>
                    <a:gd name="T10" fmla="*/ 151 w 166"/>
                    <a:gd name="T11" fmla="*/ 458 h 1049"/>
                    <a:gd name="T12" fmla="*/ 165 w 166"/>
                    <a:gd name="T13" fmla="*/ 682 h 1049"/>
                    <a:gd name="T14" fmla="*/ 155 w 166"/>
                    <a:gd name="T15" fmla="*/ 907 h 1049"/>
                    <a:gd name="T16" fmla="*/ 103 w 166"/>
                    <a:gd name="T17" fmla="*/ 1048 h 1049"/>
                    <a:gd name="T18" fmla="*/ 7 w 166"/>
                    <a:gd name="T19" fmla="*/ 902 h 1049"/>
                    <a:gd name="T20" fmla="*/ 0 w 166"/>
                    <a:gd name="T21" fmla="*/ 732 h 1049"/>
                    <a:gd name="T22" fmla="*/ 7 w 166"/>
                    <a:gd name="T23" fmla="*/ 578 h 1049"/>
                    <a:gd name="T24" fmla="*/ 19 w 166"/>
                    <a:gd name="T25" fmla="*/ 393 h 1049"/>
                    <a:gd name="T26" fmla="*/ 42 w 166"/>
                    <a:gd name="T27" fmla="*/ 225 h 1049"/>
                    <a:gd name="T28" fmla="*/ 66 w 166"/>
                    <a:gd name="T29" fmla="*/ 111 h 1049"/>
                    <a:gd name="T30" fmla="*/ 50 w 166"/>
                    <a:gd name="T31" fmla="*/ 44 h 1049"/>
                    <a:gd name="T32" fmla="*/ 55 w 166"/>
                    <a:gd name="T33" fmla="*/ 14 h 10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6" h="1049">
                      <a:moveTo>
                        <a:pt x="55" y="14"/>
                      </a:moveTo>
                      <a:lnTo>
                        <a:pt x="89" y="0"/>
                      </a:lnTo>
                      <a:lnTo>
                        <a:pt x="138" y="6"/>
                      </a:lnTo>
                      <a:lnTo>
                        <a:pt x="141" y="54"/>
                      </a:lnTo>
                      <a:lnTo>
                        <a:pt x="118" y="92"/>
                      </a:lnTo>
                      <a:lnTo>
                        <a:pt x="151" y="458"/>
                      </a:lnTo>
                      <a:lnTo>
                        <a:pt x="165" y="682"/>
                      </a:lnTo>
                      <a:lnTo>
                        <a:pt x="155" y="907"/>
                      </a:lnTo>
                      <a:lnTo>
                        <a:pt x="103" y="1048"/>
                      </a:lnTo>
                      <a:lnTo>
                        <a:pt x="7" y="902"/>
                      </a:lnTo>
                      <a:lnTo>
                        <a:pt x="0" y="732"/>
                      </a:lnTo>
                      <a:lnTo>
                        <a:pt x="7" y="578"/>
                      </a:lnTo>
                      <a:lnTo>
                        <a:pt x="19" y="393"/>
                      </a:lnTo>
                      <a:lnTo>
                        <a:pt x="42" y="225"/>
                      </a:lnTo>
                      <a:lnTo>
                        <a:pt x="66" y="111"/>
                      </a:lnTo>
                      <a:lnTo>
                        <a:pt x="50" y="44"/>
                      </a:lnTo>
                      <a:lnTo>
                        <a:pt x="55" y="14"/>
                      </a:lnTo>
                    </a:path>
                  </a:pathLst>
                </a:custGeom>
                <a:solidFill>
                  <a:srgbClr val="404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71" name="Freeform 1043"/>
                <p:cNvSpPr>
                  <a:spLocks/>
                </p:cNvSpPr>
                <p:nvPr/>
              </p:nvSpPr>
              <p:spPr bwMode="auto">
                <a:xfrm>
                  <a:off x="3362" y="2050"/>
                  <a:ext cx="127" cy="886"/>
                </a:xfrm>
                <a:custGeom>
                  <a:avLst/>
                  <a:gdLst>
                    <a:gd name="T0" fmla="*/ 66 w 127"/>
                    <a:gd name="T1" fmla="*/ 30 h 886"/>
                    <a:gd name="T2" fmla="*/ 126 w 127"/>
                    <a:gd name="T3" fmla="*/ 0 h 886"/>
                    <a:gd name="T4" fmla="*/ 98 w 127"/>
                    <a:gd name="T5" fmla="*/ 176 h 886"/>
                    <a:gd name="T6" fmla="*/ 61 w 127"/>
                    <a:gd name="T7" fmla="*/ 302 h 886"/>
                    <a:gd name="T8" fmla="*/ 52 w 127"/>
                    <a:gd name="T9" fmla="*/ 444 h 886"/>
                    <a:gd name="T10" fmla="*/ 70 w 127"/>
                    <a:gd name="T11" fmla="*/ 580 h 886"/>
                    <a:gd name="T12" fmla="*/ 66 w 127"/>
                    <a:gd name="T13" fmla="*/ 755 h 886"/>
                    <a:gd name="T14" fmla="*/ 90 w 127"/>
                    <a:gd name="T15" fmla="*/ 885 h 886"/>
                    <a:gd name="T16" fmla="*/ 33 w 127"/>
                    <a:gd name="T17" fmla="*/ 863 h 886"/>
                    <a:gd name="T18" fmla="*/ 19 w 127"/>
                    <a:gd name="T19" fmla="*/ 761 h 886"/>
                    <a:gd name="T20" fmla="*/ 19 w 127"/>
                    <a:gd name="T21" fmla="*/ 634 h 886"/>
                    <a:gd name="T22" fmla="*/ 0 w 127"/>
                    <a:gd name="T23" fmla="*/ 434 h 886"/>
                    <a:gd name="T24" fmla="*/ 14 w 127"/>
                    <a:gd name="T25" fmla="*/ 332 h 886"/>
                    <a:gd name="T26" fmla="*/ 52 w 127"/>
                    <a:gd name="T27" fmla="*/ 191 h 886"/>
                    <a:gd name="T28" fmla="*/ 66 w 127"/>
                    <a:gd name="T29" fmla="*/ 30 h 8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7" h="886">
                      <a:moveTo>
                        <a:pt x="66" y="30"/>
                      </a:moveTo>
                      <a:lnTo>
                        <a:pt x="126" y="0"/>
                      </a:lnTo>
                      <a:lnTo>
                        <a:pt x="98" y="176"/>
                      </a:lnTo>
                      <a:lnTo>
                        <a:pt x="61" y="302"/>
                      </a:lnTo>
                      <a:lnTo>
                        <a:pt x="52" y="444"/>
                      </a:lnTo>
                      <a:lnTo>
                        <a:pt x="70" y="580"/>
                      </a:lnTo>
                      <a:lnTo>
                        <a:pt x="66" y="755"/>
                      </a:lnTo>
                      <a:lnTo>
                        <a:pt x="90" y="885"/>
                      </a:lnTo>
                      <a:lnTo>
                        <a:pt x="33" y="863"/>
                      </a:lnTo>
                      <a:lnTo>
                        <a:pt x="19" y="761"/>
                      </a:lnTo>
                      <a:lnTo>
                        <a:pt x="19" y="634"/>
                      </a:lnTo>
                      <a:lnTo>
                        <a:pt x="0" y="434"/>
                      </a:lnTo>
                      <a:lnTo>
                        <a:pt x="14" y="332"/>
                      </a:lnTo>
                      <a:lnTo>
                        <a:pt x="52" y="191"/>
                      </a:lnTo>
                      <a:lnTo>
                        <a:pt x="66" y="30"/>
                      </a:lnTo>
                    </a:path>
                  </a:pathLst>
                </a:custGeom>
                <a:solidFill>
                  <a:srgbClr val="8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72" name="Freeform 1044"/>
                <p:cNvSpPr>
                  <a:spLocks/>
                </p:cNvSpPr>
                <p:nvPr/>
              </p:nvSpPr>
              <p:spPr bwMode="auto">
                <a:xfrm>
                  <a:off x="3877" y="2006"/>
                  <a:ext cx="108" cy="976"/>
                </a:xfrm>
                <a:custGeom>
                  <a:avLst/>
                  <a:gdLst>
                    <a:gd name="T0" fmla="*/ 27 w 108"/>
                    <a:gd name="T1" fmla="*/ 0 h 976"/>
                    <a:gd name="T2" fmla="*/ 37 w 108"/>
                    <a:gd name="T3" fmla="*/ 107 h 976"/>
                    <a:gd name="T4" fmla="*/ 37 w 108"/>
                    <a:gd name="T5" fmla="*/ 248 h 976"/>
                    <a:gd name="T6" fmla="*/ 37 w 108"/>
                    <a:gd name="T7" fmla="*/ 405 h 976"/>
                    <a:gd name="T8" fmla="*/ 37 w 108"/>
                    <a:gd name="T9" fmla="*/ 629 h 976"/>
                    <a:gd name="T10" fmla="*/ 18 w 108"/>
                    <a:gd name="T11" fmla="*/ 848 h 976"/>
                    <a:gd name="T12" fmla="*/ 0 w 108"/>
                    <a:gd name="T13" fmla="*/ 975 h 976"/>
                    <a:gd name="T14" fmla="*/ 70 w 108"/>
                    <a:gd name="T15" fmla="*/ 963 h 976"/>
                    <a:gd name="T16" fmla="*/ 98 w 108"/>
                    <a:gd name="T17" fmla="*/ 771 h 976"/>
                    <a:gd name="T18" fmla="*/ 107 w 108"/>
                    <a:gd name="T19" fmla="*/ 564 h 976"/>
                    <a:gd name="T20" fmla="*/ 106 w 108"/>
                    <a:gd name="T21" fmla="*/ 341 h 976"/>
                    <a:gd name="T22" fmla="*/ 101 w 108"/>
                    <a:gd name="T23" fmla="*/ 117 h 976"/>
                    <a:gd name="T24" fmla="*/ 93 w 108"/>
                    <a:gd name="T25" fmla="*/ 30 h 976"/>
                    <a:gd name="T26" fmla="*/ 27 w 108"/>
                    <a:gd name="T27" fmla="*/ 0 h 9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8" h="976">
                      <a:moveTo>
                        <a:pt x="27" y="0"/>
                      </a:moveTo>
                      <a:lnTo>
                        <a:pt x="37" y="107"/>
                      </a:lnTo>
                      <a:lnTo>
                        <a:pt x="37" y="248"/>
                      </a:lnTo>
                      <a:lnTo>
                        <a:pt x="37" y="405"/>
                      </a:lnTo>
                      <a:lnTo>
                        <a:pt x="37" y="629"/>
                      </a:lnTo>
                      <a:lnTo>
                        <a:pt x="18" y="848"/>
                      </a:lnTo>
                      <a:lnTo>
                        <a:pt x="0" y="975"/>
                      </a:lnTo>
                      <a:lnTo>
                        <a:pt x="70" y="963"/>
                      </a:lnTo>
                      <a:lnTo>
                        <a:pt x="98" y="771"/>
                      </a:lnTo>
                      <a:lnTo>
                        <a:pt x="107" y="564"/>
                      </a:lnTo>
                      <a:lnTo>
                        <a:pt x="106" y="341"/>
                      </a:lnTo>
                      <a:lnTo>
                        <a:pt x="101" y="117"/>
                      </a:lnTo>
                      <a:lnTo>
                        <a:pt x="93" y="30"/>
                      </a:lnTo>
                      <a:lnTo>
                        <a:pt x="27" y="0"/>
                      </a:lnTo>
                    </a:path>
                  </a:pathLst>
                </a:custGeom>
                <a:solidFill>
                  <a:srgbClr val="8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73" name="Freeform 1045"/>
                <p:cNvSpPr>
                  <a:spLocks/>
                </p:cNvSpPr>
                <p:nvPr/>
              </p:nvSpPr>
              <p:spPr bwMode="auto">
                <a:xfrm>
                  <a:off x="4245" y="2068"/>
                  <a:ext cx="196" cy="177"/>
                </a:xfrm>
                <a:custGeom>
                  <a:avLst/>
                  <a:gdLst>
                    <a:gd name="T0" fmla="*/ 0 w 196"/>
                    <a:gd name="T1" fmla="*/ 36 h 177"/>
                    <a:gd name="T2" fmla="*/ 19 w 196"/>
                    <a:gd name="T3" fmla="*/ 36 h 177"/>
                    <a:gd name="T4" fmla="*/ 43 w 196"/>
                    <a:gd name="T5" fmla="*/ 47 h 177"/>
                    <a:gd name="T6" fmla="*/ 57 w 196"/>
                    <a:gd name="T7" fmla="*/ 78 h 177"/>
                    <a:gd name="T8" fmla="*/ 77 w 196"/>
                    <a:gd name="T9" fmla="*/ 131 h 177"/>
                    <a:gd name="T10" fmla="*/ 74 w 196"/>
                    <a:gd name="T11" fmla="*/ 166 h 177"/>
                    <a:gd name="T12" fmla="*/ 62 w 196"/>
                    <a:gd name="T13" fmla="*/ 176 h 177"/>
                    <a:gd name="T14" fmla="*/ 185 w 196"/>
                    <a:gd name="T15" fmla="*/ 161 h 177"/>
                    <a:gd name="T16" fmla="*/ 195 w 196"/>
                    <a:gd name="T17" fmla="*/ 138 h 177"/>
                    <a:gd name="T18" fmla="*/ 183 w 196"/>
                    <a:gd name="T19" fmla="*/ 76 h 177"/>
                    <a:gd name="T20" fmla="*/ 154 w 196"/>
                    <a:gd name="T21" fmla="*/ 21 h 177"/>
                    <a:gd name="T22" fmla="*/ 114 w 196"/>
                    <a:gd name="T23" fmla="*/ 0 h 177"/>
                    <a:gd name="T24" fmla="*/ 81 w 196"/>
                    <a:gd name="T25" fmla="*/ 8 h 177"/>
                    <a:gd name="T26" fmla="*/ 0 w 196"/>
                    <a:gd name="T27" fmla="*/ 36 h 17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177">
                      <a:moveTo>
                        <a:pt x="0" y="36"/>
                      </a:moveTo>
                      <a:lnTo>
                        <a:pt x="19" y="36"/>
                      </a:lnTo>
                      <a:lnTo>
                        <a:pt x="43" y="47"/>
                      </a:lnTo>
                      <a:lnTo>
                        <a:pt x="57" y="78"/>
                      </a:lnTo>
                      <a:lnTo>
                        <a:pt x="77" y="131"/>
                      </a:lnTo>
                      <a:lnTo>
                        <a:pt x="74" y="166"/>
                      </a:lnTo>
                      <a:lnTo>
                        <a:pt x="62" y="176"/>
                      </a:lnTo>
                      <a:lnTo>
                        <a:pt x="185" y="161"/>
                      </a:lnTo>
                      <a:lnTo>
                        <a:pt x="195" y="138"/>
                      </a:lnTo>
                      <a:lnTo>
                        <a:pt x="183" y="76"/>
                      </a:lnTo>
                      <a:lnTo>
                        <a:pt x="154" y="21"/>
                      </a:lnTo>
                      <a:lnTo>
                        <a:pt x="114" y="0"/>
                      </a:lnTo>
                      <a:lnTo>
                        <a:pt x="81" y="8"/>
                      </a:lnTo>
                      <a:lnTo>
                        <a:pt x="0" y="36"/>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74" name="Freeform 1046"/>
                <p:cNvSpPr>
                  <a:spLocks/>
                </p:cNvSpPr>
                <p:nvPr/>
              </p:nvSpPr>
              <p:spPr bwMode="auto">
                <a:xfrm>
                  <a:off x="4380" y="2000"/>
                  <a:ext cx="385" cy="235"/>
                </a:xfrm>
                <a:custGeom>
                  <a:avLst/>
                  <a:gdLst>
                    <a:gd name="T0" fmla="*/ 0 w 385"/>
                    <a:gd name="T1" fmla="*/ 62 h 235"/>
                    <a:gd name="T2" fmla="*/ 38 w 385"/>
                    <a:gd name="T3" fmla="*/ 79 h 235"/>
                    <a:gd name="T4" fmla="*/ 70 w 385"/>
                    <a:gd name="T5" fmla="*/ 134 h 235"/>
                    <a:gd name="T6" fmla="*/ 75 w 385"/>
                    <a:gd name="T7" fmla="*/ 206 h 235"/>
                    <a:gd name="T8" fmla="*/ 72 w 385"/>
                    <a:gd name="T9" fmla="*/ 234 h 235"/>
                    <a:gd name="T10" fmla="*/ 188 w 385"/>
                    <a:gd name="T11" fmla="*/ 217 h 235"/>
                    <a:gd name="T12" fmla="*/ 258 w 385"/>
                    <a:gd name="T13" fmla="*/ 206 h 235"/>
                    <a:gd name="T14" fmla="*/ 306 w 385"/>
                    <a:gd name="T15" fmla="*/ 127 h 235"/>
                    <a:gd name="T16" fmla="*/ 301 w 385"/>
                    <a:gd name="T17" fmla="*/ 88 h 235"/>
                    <a:gd name="T18" fmla="*/ 321 w 385"/>
                    <a:gd name="T19" fmla="*/ 129 h 235"/>
                    <a:gd name="T20" fmla="*/ 301 w 385"/>
                    <a:gd name="T21" fmla="*/ 167 h 235"/>
                    <a:gd name="T22" fmla="*/ 283 w 385"/>
                    <a:gd name="T23" fmla="*/ 196 h 235"/>
                    <a:gd name="T24" fmla="*/ 328 w 385"/>
                    <a:gd name="T25" fmla="*/ 162 h 235"/>
                    <a:gd name="T26" fmla="*/ 341 w 385"/>
                    <a:gd name="T27" fmla="*/ 134 h 235"/>
                    <a:gd name="T28" fmla="*/ 343 w 385"/>
                    <a:gd name="T29" fmla="*/ 96 h 235"/>
                    <a:gd name="T30" fmla="*/ 350 w 385"/>
                    <a:gd name="T31" fmla="*/ 129 h 235"/>
                    <a:gd name="T32" fmla="*/ 345 w 385"/>
                    <a:gd name="T33" fmla="*/ 165 h 235"/>
                    <a:gd name="T34" fmla="*/ 336 w 385"/>
                    <a:gd name="T35" fmla="*/ 193 h 235"/>
                    <a:gd name="T36" fmla="*/ 369 w 385"/>
                    <a:gd name="T37" fmla="*/ 170 h 235"/>
                    <a:gd name="T38" fmla="*/ 384 w 385"/>
                    <a:gd name="T39" fmla="*/ 114 h 235"/>
                    <a:gd name="T40" fmla="*/ 362 w 385"/>
                    <a:gd name="T41" fmla="*/ 69 h 235"/>
                    <a:gd name="T42" fmla="*/ 321 w 385"/>
                    <a:gd name="T43" fmla="*/ 43 h 235"/>
                    <a:gd name="T44" fmla="*/ 263 w 385"/>
                    <a:gd name="T45" fmla="*/ 14 h 235"/>
                    <a:gd name="T46" fmla="*/ 215 w 385"/>
                    <a:gd name="T47" fmla="*/ 0 h 235"/>
                    <a:gd name="T48" fmla="*/ 171 w 385"/>
                    <a:gd name="T49" fmla="*/ 0 h 235"/>
                    <a:gd name="T50" fmla="*/ 108 w 385"/>
                    <a:gd name="T51" fmla="*/ 2 h 235"/>
                    <a:gd name="T52" fmla="*/ 36 w 385"/>
                    <a:gd name="T53" fmla="*/ 21 h 235"/>
                    <a:gd name="T54" fmla="*/ 92 w 385"/>
                    <a:gd name="T55" fmla="*/ 17 h 235"/>
                    <a:gd name="T56" fmla="*/ 128 w 385"/>
                    <a:gd name="T57" fmla="*/ 14 h 235"/>
                    <a:gd name="T58" fmla="*/ 161 w 385"/>
                    <a:gd name="T59" fmla="*/ 19 h 235"/>
                    <a:gd name="T60" fmla="*/ 111 w 385"/>
                    <a:gd name="T61" fmla="*/ 23 h 235"/>
                    <a:gd name="T62" fmla="*/ 60 w 385"/>
                    <a:gd name="T63" fmla="*/ 23 h 235"/>
                    <a:gd name="T64" fmla="*/ 27 w 385"/>
                    <a:gd name="T65" fmla="*/ 36 h 235"/>
                    <a:gd name="T66" fmla="*/ 0 w 385"/>
                    <a:gd name="T67" fmla="*/ 62 h 23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85" h="235">
                      <a:moveTo>
                        <a:pt x="0" y="62"/>
                      </a:moveTo>
                      <a:lnTo>
                        <a:pt x="38" y="79"/>
                      </a:lnTo>
                      <a:lnTo>
                        <a:pt x="70" y="134"/>
                      </a:lnTo>
                      <a:lnTo>
                        <a:pt x="75" y="206"/>
                      </a:lnTo>
                      <a:lnTo>
                        <a:pt x="72" y="234"/>
                      </a:lnTo>
                      <a:lnTo>
                        <a:pt x="188" y="217"/>
                      </a:lnTo>
                      <a:lnTo>
                        <a:pt x="258" y="206"/>
                      </a:lnTo>
                      <a:lnTo>
                        <a:pt x="306" y="127"/>
                      </a:lnTo>
                      <a:lnTo>
                        <a:pt x="301" y="88"/>
                      </a:lnTo>
                      <a:lnTo>
                        <a:pt x="321" y="129"/>
                      </a:lnTo>
                      <a:lnTo>
                        <a:pt x="301" y="167"/>
                      </a:lnTo>
                      <a:lnTo>
                        <a:pt x="283" y="196"/>
                      </a:lnTo>
                      <a:lnTo>
                        <a:pt x="328" y="162"/>
                      </a:lnTo>
                      <a:lnTo>
                        <a:pt x="341" y="134"/>
                      </a:lnTo>
                      <a:lnTo>
                        <a:pt x="343" y="96"/>
                      </a:lnTo>
                      <a:lnTo>
                        <a:pt x="350" y="129"/>
                      </a:lnTo>
                      <a:lnTo>
                        <a:pt x="345" y="165"/>
                      </a:lnTo>
                      <a:lnTo>
                        <a:pt x="336" y="193"/>
                      </a:lnTo>
                      <a:lnTo>
                        <a:pt x="369" y="170"/>
                      </a:lnTo>
                      <a:lnTo>
                        <a:pt x="384" y="114"/>
                      </a:lnTo>
                      <a:lnTo>
                        <a:pt x="362" y="69"/>
                      </a:lnTo>
                      <a:lnTo>
                        <a:pt x="321" y="43"/>
                      </a:lnTo>
                      <a:lnTo>
                        <a:pt x="263" y="14"/>
                      </a:lnTo>
                      <a:lnTo>
                        <a:pt x="215" y="0"/>
                      </a:lnTo>
                      <a:lnTo>
                        <a:pt x="171" y="0"/>
                      </a:lnTo>
                      <a:lnTo>
                        <a:pt x="108" y="2"/>
                      </a:lnTo>
                      <a:lnTo>
                        <a:pt x="36" y="21"/>
                      </a:lnTo>
                      <a:lnTo>
                        <a:pt x="92" y="17"/>
                      </a:lnTo>
                      <a:lnTo>
                        <a:pt x="128" y="14"/>
                      </a:lnTo>
                      <a:lnTo>
                        <a:pt x="161" y="19"/>
                      </a:lnTo>
                      <a:lnTo>
                        <a:pt x="111" y="23"/>
                      </a:lnTo>
                      <a:lnTo>
                        <a:pt x="60" y="23"/>
                      </a:lnTo>
                      <a:lnTo>
                        <a:pt x="27" y="36"/>
                      </a:lnTo>
                      <a:lnTo>
                        <a:pt x="0" y="62"/>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75" name="Freeform 1047"/>
                <p:cNvSpPr>
                  <a:spLocks/>
                </p:cNvSpPr>
                <p:nvPr/>
              </p:nvSpPr>
              <p:spPr bwMode="auto">
                <a:xfrm>
                  <a:off x="4145" y="2068"/>
                  <a:ext cx="174" cy="57"/>
                </a:xfrm>
                <a:custGeom>
                  <a:avLst/>
                  <a:gdLst>
                    <a:gd name="T0" fmla="*/ 173 w 174"/>
                    <a:gd name="T1" fmla="*/ 0 h 57"/>
                    <a:gd name="T2" fmla="*/ 128 w 174"/>
                    <a:gd name="T3" fmla="*/ 16 h 57"/>
                    <a:gd name="T4" fmla="*/ 85 w 174"/>
                    <a:gd name="T5" fmla="*/ 32 h 57"/>
                    <a:gd name="T6" fmla="*/ 40 w 174"/>
                    <a:gd name="T7" fmla="*/ 47 h 57"/>
                    <a:gd name="T8" fmla="*/ 0 w 174"/>
                    <a:gd name="T9" fmla="*/ 56 h 57"/>
                    <a:gd name="T10" fmla="*/ 33 w 174"/>
                    <a:gd name="T11" fmla="*/ 29 h 57"/>
                    <a:gd name="T12" fmla="*/ 71 w 174"/>
                    <a:gd name="T13" fmla="*/ 9 h 57"/>
                    <a:gd name="T14" fmla="*/ 87 w 174"/>
                    <a:gd name="T15" fmla="*/ 14 h 57"/>
                    <a:gd name="T16" fmla="*/ 173 w 174"/>
                    <a:gd name="T17" fmla="*/ 0 h 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57">
                      <a:moveTo>
                        <a:pt x="173" y="0"/>
                      </a:moveTo>
                      <a:lnTo>
                        <a:pt x="128" y="16"/>
                      </a:lnTo>
                      <a:lnTo>
                        <a:pt x="85" y="32"/>
                      </a:lnTo>
                      <a:lnTo>
                        <a:pt x="40" y="47"/>
                      </a:lnTo>
                      <a:lnTo>
                        <a:pt x="0" y="56"/>
                      </a:lnTo>
                      <a:lnTo>
                        <a:pt x="33" y="29"/>
                      </a:lnTo>
                      <a:lnTo>
                        <a:pt x="71" y="9"/>
                      </a:lnTo>
                      <a:lnTo>
                        <a:pt x="87" y="14"/>
                      </a:lnTo>
                      <a:lnTo>
                        <a:pt x="173" y="0"/>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76" name="Freeform 1048"/>
                <p:cNvSpPr>
                  <a:spLocks/>
                </p:cNvSpPr>
                <p:nvPr/>
              </p:nvSpPr>
              <p:spPr bwMode="auto">
                <a:xfrm>
                  <a:off x="4110" y="2078"/>
                  <a:ext cx="84" cy="42"/>
                </a:xfrm>
                <a:custGeom>
                  <a:avLst/>
                  <a:gdLst>
                    <a:gd name="T0" fmla="*/ 83 w 84"/>
                    <a:gd name="T1" fmla="*/ 0 h 42"/>
                    <a:gd name="T2" fmla="*/ 46 w 84"/>
                    <a:gd name="T3" fmla="*/ 17 h 42"/>
                    <a:gd name="T4" fmla="*/ 25 w 84"/>
                    <a:gd name="T5" fmla="*/ 41 h 42"/>
                    <a:gd name="T6" fmla="*/ 0 w 84"/>
                    <a:gd name="T7" fmla="*/ 32 h 42"/>
                    <a:gd name="T8" fmla="*/ 35 w 84"/>
                    <a:gd name="T9" fmla="*/ 9 h 42"/>
                    <a:gd name="T10" fmla="*/ 50 w 84"/>
                    <a:gd name="T11" fmla="*/ 0 h 42"/>
                    <a:gd name="T12" fmla="*/ 83 w 84"/>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 h="42">
                      <a:moveTo>
                        <a:pt x="83" y="0"/>
                      </a:moveTo>
                      <a:lnTo>
                        <a:pt x="46" y="17"/>
                      </a:lnTo>
                      <a:lnTo>
                        <a:pt x="25" y="41"/>
                      </a:lnTo>
                      <a:lnTo>
                        <a:pt x="0" y="32"/>
                      </a:lnTo>
                      <a:lnTo>
                        <a:pt x="35" y="9"/>
                      </a:lnTo>
                      <a:lnTo>
                        <a:pt x="50" y="0"/>
                      </a:lnTo>
                      <a:lnTo>
                        <a:pt x="83" y="0"/>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77" name="Freeform 1049"/>
                <p:cNvSpPr>
                  <a:spLocks/>
                </p:cNvSpPr>
                <p:nvPr/>
              </p:nvSpPr>
              <p:spPr bwMode="auto">
                <a:xfrm>
                  <a:off x="3990" y="2032"/>
                  <a:ext cx="142" cy="107"/>
                </a:xfrm>
                <a:custGeom>
                  <a:avLst/>
                  <a:gdLst>
                    <a:gd name="T0" fmla="*/ 141 w 142"/>
                    <a:gd name="T1" fmla="*/ 34 h 107"/>
                    <a:gd name="T2" fmla="*/ 113 w 142"/>
                    <a:gd name="T3" fmla="*/ 64 h 107"/>
                    <a:gd name="T4" fmla="*/ 97 w 142"/>
                    <a:gd name="T5" fmla="*/ 79 h 107"/>
                    <a:gd name="T6" fmla="*/ 81 w 142"/>
                    <a:gd name="T7" fmla="*/ 83 h 107"/>
                    <a:gd name="T8" fmla="*/ 63 w 142"/>
                    <a:gd name="T9" fmla="*/ 79 h 107"/>
                    <a:gd name="T10" fmla="*/ 45 w 142"/>
                    <a:gd name="T11" fmla="*/ 79 h 107"/>
                    <a:gd name="T12" fmla="*/ 26 w 142"/>
                    <a:gd name="T13" fmla="*/ 88 h 107"/>
                    <a:gd name="T14" fmla="*/ 5 w 142"/>
                    <a:gd name="T15" fmla="*/ 106 h 107"/>
                    <a:gd name="T16" fmla="*/ 8 w 142"/>
                    <a:gd name="T17" fmla="*/ 55 h 107"/>
                    <a:gd name="T18" fmla="*/ 0 w 142"/>
                    <a:gd name="T19" fmla="*/ 13 h 107"/>
                    <a:gd name="T20" fmla="*/ 0 w 142"/>
                    <a:gd name="T21" fmla="*/ 0 h 107"/>
                    <a:gd name="T22" fmla="*/ 37 w 142"/>
                    <a:gd name="T23" fmla="*/ 2 h 107"/>
                    <a:gd name="T24" fmla="*/ 68 w 142"/>
                    <a:gd name="T25" fmla="*/ 5 h 107"/>
                    <a:gd name="T26" fmla="*/ 102 w 142"/>
                    <a:gd name="T27" fmla="*/ 11 h 107"/>
                    <a:gd name="T28" fmla="*/ 141 w 142"/>
                    <a:gd name="T29" fmla="*/ 34 h 10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42" h="107">
                      <a:moveTo>
                        <a:pt x="141" y="34"/>
                      </a:moveTo>
                      <a:lnTo>
                        <a:pt x="113" y="64"/>
                      </a:lnTo>
                      <a:lnTo>
                        <a:pt x="97" y="79"/>
                      </a:lnTo>
                      <a:lnTo>
                        <a:pt x="81" y="83"/>
                      </a:lnTo>
                      <a:lnTo>
                        <a:pt x="63" y="79"/>
                      </a:lnTo>
                      <a:lnTo>
                        <a:pt x="45" y="79"/>
                      </a:lnTo>
                      <a:lnTo>
                        <a:pt x="26" y="88"/>
                      </a:lnTo>
                      <a:lnTo>
                        <a:pt x="5" y="106"/>
                      </a:lnTo>
                      <a:lnTo>
                        <a:pt x="8" y="55"/>
                      </a:lnTo>
                      <a:lnTo>
                        <a:pt x="0" y="13"/>
                      </a:lnTo>
                      <a:lnTo>
                        <a:pt x="0" y="0"/>
                      </a:lnTo>
                      <a:lnTo>
                        <a:pt x="37" y="2"/>
                      </a:lnTo>
                      <a:lnTo>
                        <a:pt x="68" y="5"/>
                      </a:lnTo>
                      <a:lnTo>
                        <a:pt x="102" y="11"/>
                      </a:lnTo>
                      <a:lnTo>
                        <a:pt x="141" y="34"/>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78" name="Freeform 1050"/>
                <p:cNvSpPr>
                  <a:spLocks/>
                </p:cNvSpPr>
                <p:nvPr/>
              </p:nvSpPr>
              <p:spPr bwMode="auto">
                <a:xfrm>
                  <a:off x="4059" y="2201"/>
                  <a:ext cx="669" cy="465"/>
                </a:xfrm>
                <a:custGeom>
                  <a:avLst/>
                  <a:gdLst>
                    <a:gd name="T0" fmla="*/ 228 w 669"/>
                    <a:gd name="T1" fmla="*/ 55 h 465"/>
                    <a:gd name="T2" fmla="*/ 196 w 669"/>
                    <a:gd name="T3" fmla="*/ 58 h 465"/>
                    <a:gd name="T4" fmla="*/ 172 w 669"/>
                    <a:gd name="T5" fmla="*/ 75 h 465"/>
                    <a:gd name="T6" fmla="*/ 136 w 669"/>
                    <a:gd name="T7" fmla="*/ 89 h 465"/>
                    <a:gd name="T8" fmla="*/ 139 w 669"/>
                    <a:gd name="T9" fmla="*/ 120 h 465"/>
                    <a:gd name="T10" fmla="*/ 139 w 669"/>
                    <a:gd name="T11" fmla="*/ 152 h 465"/>
                    <a:gd name="T12" fmla="*/ 131 w 669"/>
                    <a:gd name="T13" fmla="*/ 179 h 465"/>
                    <a:gd name="T14" fmla="*/ 107 w 669"/>
                    <a:gd name="T15" fmla="*/ 186 h 465"/>
                    <a:gd name="T16" fmla="*/ 102 w 669"/>
                    <a:gd name="T17" fmla="*/ 212 h 465"/>
                    <a:gd name="T18" fmla="*/ 77 w 669"/>
                    <a:gd name="T19" fmla="*/ 239 h 465"/>
                    <a:gd name="T20" fmla="*/ 24 w 669"/>
                    <a:gd name="T21" fmla="*/ 350 h 465"/>
                    <a:gd name="T22" fmla="*/ 0 w 669"/>
                    <a:gd name="T23" fmla="*/ 464 h 465"/>
                    <a:gd name="T24" fmla="*/ 39 w 669"/>
                    <a:gd name="T25" fmla="*/ 377 h 465"/>
                    <a:gd name="T26" fmla="*/ 65 w 669"/>
                    <a:gd name="T27" fmla="*/ 302 h 465"/>
                    <a:gd name="T28" fmla="*/ 99 w 669"/>
                    <a:gd name="T29" fmla="*/ 242 h 465"/>
                    <a:gd name="T30" fmla="*/ 119 w 669"/>
                    <a:gd name="T31" fmla="*/ 212 h 465"/>
                    <a:gd name="T32" fmla="*/ 184 w 669"/>
                    <a:gd name="T33" fmla="*/ 177 h 465"/>
                    <a:gd name="T34" fmla="*/ 248 w 669"/>
                    <a:gd name="T35" fmla="*/ 137 h 465"/>
                    <a:gd name="T36" fmla="*/ 286 w 669"/>
                    <a:gd name="T37" fmla="*/ 116 h 465"/>
                    <a:gd name="T38" fmla="*/ 355 w 669"/>
                    <a:gd name="T39" fmla="*/ 104 h 465"/>
                    <a:gd name="T40" fmla="*/ 466 w 669"/>
                    <a:gd name="T41" fmla="*/ 94 h 465"/>
                    <a:gd name="T42" fmla="*/ 529 w 669"/>
                    <a:gd name="T43" fmla="*/ 82 h 465"/>
                    <a:gd name="T44" fmla="*/ 598 w 669"/>
                    <a:gd name="T45" fmla="*/ 55 h 465"/>
                    <a:gd name="T46" fmla="*/ 661 w 669"/>
                    <a:gd name="T47" fmla="*/ 32 h 465"/>
                    <a:gd name="T48" fmla="*/ 668 w 669"/>
                    <a:gd name="T49" fmla="*/ 0 h 465"/>
                    <a:gd name="T50" fmla="*/ 636 w 669"/>
                    <a:gd name="T51" fmla="*/ 19 h 465"/>
                    <a:gd name="T52" fmla="*/ 576 w 669"/>
                    <a:gd name="T53" fmla="*/ 60 h 465"/>
                    <a:gd name="T54" fmla="*/ 608 w 669"/>
                    <a:gd name="T55" fmla="*/ 17 h 465"/>
                    <a:gd name="T56" fmla="*/ 556 w 669"/>
                    <a:gd name="T57" fmla="*/ 58 h 465"/>
                    <a:gd name="T58" fmla="*/ 517 w 669"/>
                    <a:gd name="T59" fmla="*/ 62 h 465"/>
                    <a:gd name="T60" fmla="*/ 559 w 669"/>
                    <a:gd name="T61" fmla="*/ 27 h 465"/>
                    <a:gd name="T62" fmla="*/ 454 w 669"/>
                    <a:gd name="T63" fmla="*/ 48 h 465"/>
                    <a:gd name="T64" fmla="*/ 365 w 669"/>
                    <a:gd name="T65" fmla="*/ 55 h 465"/>
                    <a:gd name="T66" fmla="*/ 228 w 669"/>
                    <a:gd name="T67" fmla="*/ 55 h 46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69" h="465">
                      <a:moveTo>
                        <a:pt x="228" y="55"/>
                      </a:moveTo>
                      <a:lnTo>
                        <a:pt x="196" y="58"/>
                      </a:lnTo>
                      <a:lnTo>
                        <a:pt x="172" y="75"/>
                      </a:lnTo>
                      <a:lnTo>
                        <a:pt x="136" y="89"/>
                      </a:lnTo>
                      <a:lnTo>
                        <a:pt x="139" y="120"/>
                      </a:lnTo>
                      <a:lnTo>
                        <a:pt x="139" y="152"/>
                      </a:lnTo>
                      <a:lnTo>
                        <a:pt x="131" y="179"/>
                      </a:lnTo>
                      <a:lnTo>
                        <a:pt x="107" y="186"/>
                      </a:lnTo>
                      <a:lnTo>
                        <a:pt x="102" y="212"/>
                      </a:lnTo>
                      <a:lnTo>
                        <a:pt x="77" y="239"/>
                      </a:lnTo>
                      <a:lnTo>
                        <a:pt x="24" y="350"/>
                      </a:lnTo>
                      <a:lnTo>
                        <a:pt x="0" y="464"/>
                      </a:lnTo>
                      <a:lnTo>
                        <a:pt x="39" y="377"/>
                      </a:lnTo>
                      <a:lnTo>
                        <a:pt x="65" y="302"/>
                      </a:lnTo>
                      <a:lnTo>
                        <a:pt x="99" y="242"/>
                      </a:lnTo>
                      <a:lnTo>
                        <a:pt x="119" y="212"/>
                      </a:lnTo>
                      <a:lnTo>
                        <a:pt x="184" y="177"/>
                      </a:lnTo>
                      <a:lnTo>
                        <a:pt x="248" y="137"/>
                      </a:lnTo>
                      <a:lnTo>
                        <a:pt x="286" y="116"/>
                      </a:lnTo>
                      <a:lnTo>
                        <a:pt x="355" y="104"/>
                      </a:lnTo>
                      <a:lnTo>
                        <a:pt x="466" y="94"/>
                      </a:lnTo>
                      <a:lnTo>
                        <a:pt x="529" y="82"/>
                      </a:lnTo>
                      <a:lnTo>
                        <a:pt x="598" y="55"/>
                      </a:lnTo>
                      <a:lnTo>
                        <a:pt x="661" y="32"/>
                      </a:lnTo>
                      <a:lnTo>
                        <a:pt x="668" y="0"/>
                      </a:lnTo>
                      <a:lnTo>
                        <a:pt x="636" y="19"/>
                      </a:lnTo>
                      <a:lnTo>
                        <a:pt x="576" y="60"/>
                      </a:lnTo>
                      <a:lnTo>
                        <a:pt x="608" y="17"/>
                      </a:lnTo>
                      <a:lnTo>
                        <a:pt x="556" y="58"/>
                      </a:lnTo>
                      <a:lnTo>
                        <a:pt x="517" y="62"/>
                      </a:lnTo>
                      <a:lnTo>
                        <a:pt x="559" y="27"/>
                      </a:lnTo>
                      <a:lnTo>
                        <a:pt x="454" y="48"/>
                      </a:lnTo>
                      <a:lnTo>
                        <a:pt x="365" y="55"/>
                      </a:lnTo>
                      <a:lnTo>
                        <a:pt x="228" y="55"/>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79" name="Freeform 1051"/>
                <p:cNvSpPr>
                  <a:spLocks/>
                </p:cNvSpPr>
                <p:nvPr/>
              </p:nvSpPr>
              <p:spPr bwMode="auto">
                <a:xfrm>
                  <a:off x="3710" y="1929"/>
                  <a:ext cx="160" cy="196"/>
                </a:xfrm>
                <a:custGeom>
                  <a:avLst/>
                  <a:gdLst>
                    <a:gd name="T0" fmla="*/ 34 w 160"/>
                    <a:gd name="T1" fmla="*/ 82 h 196"/>
                    <a:gd name="T2" fmla="*/ 0 w 160"/>
                    <a:gd name="T3" fmla="*/ 98 h 196"/>
                    <a:gd name="T4" fmla="*/ 26 w 160"/>
                    <a:gd name="T5" fmla="*/ 104 h 196"/>
                    <a:gd name="T6" fmla="*/ 39 w 160"/>
                    <a:gd name="T7" fmla="*/ 126 h 196"/>
                    <a:gd name="T8" fmla="*/ 39 w 160"/>
                    <a:gd name="T9" fmla="*/ 171 h 196"/>
                    <a:gd name="T10" fmla="*/ 24 w 160"/>
                    <a:gd name="T11" fmla="*/ 195 h 196"/>
                    <a:gd name="T12" fmla="*/ 79 w 160"/>
                    <a:gd name="T13" fmla="*/ 156 h 196"/>
                    <a:gd name="T14" fmla="*/ 121 w 160"/>
                    <a:gd name="T15" fmla="*/ 105 h 196"/>
                    <a:gd name="T16" fmla="*/ 159 w 160"/>
                    <a:gd name="T17" fmla="*/ 61 h 196"/>
                    <a:gd name="T18" fmla="*/ 136 w 160"/>
                    <a:gd name="T19" fmla="*/ 0 h 196"/>
                    <a:gd name="T20" fmla="*/ 119 w 160"/>
                    <a:gd name="T21" fmla="*/ 36 h 196"/>
                    <a:gd name="T22" fmla="*/ 86 w 160"/>
                    <a:gd name="T23" fmla="*/ 59 h 196"/>
                    <a:gd name="T24" fmla="*/ 34 w 160"/>
                    <a:gd name="T25" fmla="*/ 82 h 1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0" h="196">
                      <a:moveTo>
                        <a:pt x="34" y="82"/>
                      </a:moveTo>
                      <a:lnTo>
                        <a:pt x="0" y="98"/>
                      </a:lnTo>
                      <a:lnTo>
                        <a:pt x="26" y="104"/>
                      </a:lnTo>
                      <a:lnTo>
                        <a:pt x="39" y="126"/>
                      </a:lnTo>
                      <a:lnTo>
                        <a:pt x="39" y="171"/>
                      </a:lnTo>
                      <a:lnTo>
                        <a:pt x="24" y="195"/>
                      </a:lnTo>
                      <a:lnTo>
                        <a:pt x="79" y="156"/>
                      </a:lnTo>
                      <a:lnTo>
                        <a:pt x="121" y="105"/>
                      </a:lnTo>
                      <a:lnTo>
                        <a:pt x="159" y="61"/>
                      </a:lnTo>
                      <a:lnTo>
                        <a:pt x="136" y="0"/>
                      </a:lnTo>
                      <a:lnTo>
                        <a:pt x="119" y="36"/>
                      </a:lnTo>
                      <a:lnTo>
                        <a:pt x="86" y="59"/>
                      </a:lnTo>
                      <a:lnTo>
                        <a:pt x="34" y="82"/>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80" name="Freeform 1052"/>
                <p:cNvSpPr>
                  <a:spLocks/>
                </p:cNvSpPr>
                <p:nvPr/>
              </p:nvSpPr>
              <p:spPr bwMode="auto">
                <a:xfrm>
                  <a:off x="3542" y="1961"/>
                  <a:ext cx="121" cy="161"/>
                </a:xfrm>
                <a:custGeom>
                  <a:avLst/>
                  <a:gdLst>
                    <a:gd name="T0" fmla="*/ 28 w 121"/>
                    <a:gd name="T1" fmla="*/ 0 h 161"/>
                    <a:gd name="T2" fmla="*/ 42 w 121"/>
                    <a:gd name="T3" fmla="*/ 28 h 161"/>
                    <a:gd name="T4" fmla="*/ 70 w 121"/>
                    <a:gd name="T5" fmla="*/ 42 h 161"/>
                    <a:gd name="T6" fmla="*/ 84 w 121"/>
                    <a:gd name="T7" fmla="*/ 54 h 161"/>
                    <a:gd name="T8" fmla="*/ 120 w 121"/>
                    <a:gd name="T9" fmla="*/ 68 h 161"/>
                    <a:gd name="T10" fmla="*/ 98 w 121"/>
                    <a:gd name="T11" fmla="*/ 83 h 161"/>
                    <a:gd name="T12" fmla="*/ 89 w 121"/>
                    <a:gd name="T13" fmla="*/ 106 h 161"/>
                    <a:gd name="T14" fmla="*/ 98 w 121"/>
                    <a:gd name="T15" fmla="*/ 160 h 161"/>
                    <a:gd name="T16" fmla="*/ 81 w 121"/>
                    <a:gd name="T17" fmla="*/ 155 h 161"/>
                    <a:gd name="T18" fmla="*/ 42 w 121"/>
                    <a:gd name="T19" fmla="*/ 127 h 161"/>
                    <a:gd name="T20" fmla="*/ 13 w 121"/>
                    <a:gd name="T21" fmla="*/ 96 h 161"/>
                    <a:gd name="T22" fmla="*/ 0 w 121"/>
                    <a:gd name="T23" fmla="*/ 59 h 161"/>
                    <a:gd name="T24" fmla="*/ 28 w 121"/>
                    <a:gd name="T25" fmla="*/ 0 h 1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1" h="161">
                      <a:moveTo>
                        <a:pt x="28" y="0"/>
                      </a:moveTo>
                      <a:lnTo>
                        <a:pt x="42" y="28"/>
                      </a:lnTo>
                      <a:lnTo>
                        <a:pt x="70" y="42"/>
                      </a:lnTo>
                      <a:lnTo>
                        <a:pt x="84" y="54"/>
                      </a:lnTo>
                      <a:lnTo>
                        <a:pt x="120" y="68"/>
                      </a:lnTo>
                      <a:lnTo>
                        <a:pt x="98" y="83"/>
                      </a:lnTo>
                      <a:lnTo>
                        <a:pt x="89" y="106"/>
                      </a:lnTo>
                      <a:lnTo>
                        <a:pt x="98" y="160"/>
                      </a:lnTo>
                      <a:lnTo>
                        <a:pt x="81" y="155"/>
                      </a:lnTo>
                      <a:lnTo>
                        <a:pt x="42" y="127"/>
                      </a:lnTo>
                      <a:lnTo>
                        <a:pt x="13" y="96"/>
                      </a:lnTo>
                      <a:lnTo>
                        <a:pt x="0" y="59"/>
                      </a:lnTo>
                      <a:lnTo>
                        <a:pt x="28" y="0"/>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81" name="Freeform 1053"/>
                <p:cNvSpPr>
                  <a:spLocks/>
                </p:cNvSpPr>
                <p:nvPr/>
              </p:nvSpPr>
              <p:spPr bwMode="auto">
                <a:xfrm>
                  <a:off x="3725" y="2002"/>
                  <a:ext cx="174" cy="990"/>
                </a:xfrm>
                <a:custGeom>
                  <a:avLst/>
                  <a:gdLst>
                    <a:gd name="T0" fmla="*/ 150 w 174"/>
                    <a:gd name="T1" fmla="*/ 0 h 990"/>
                    <a:gd name="T2" fmla="*/ 122 w 174"/>
                    <a:gd name="T3" fmla="*/ 39 h 990"/>
                    <a:gd name="T4" fmla="*/ 81 w 174"/>
                    <a:gd name="T5" fmla="*/ 83 h 990"/>
                    <a:gd name="T6" fmla="*/ 48 w 174"/>
                    <a:gd name="T7" fmla="*/ 114 h 990"/>
                    <a:gd name="T8" fmla="*/ 13 w 174"/>
                    <a:gd name="T9" fmla="*/ 136 h 990"/>
                    <a:gd name="T10" fmla="*/ 0 w 174"/>
                    <a:gd name="T11" fmla="*/ 146 h 990"/>
                    <a:gd name="T12" fmla="*/ 19 w 174"/>
                    <a:gd name="T13" fmla="*/ 292 h 990"/>
                    <a:gd name="T14" fmla="*/ 36 w 174"/>
                    <a:gd name="T15" fmla="*/ 478 h 990"/>
                    <a:gd name="T16" fmla="*/ 45 w 174"/>
                    <a:gd name="T17" fmla="*/ 629 h 990"/>
                    <a:gd name="T18" fmla="*/ 48 w 174"/>
                    <a:gd name="T19" fmla="*/ 750 h 990"/>
                    <a:gd name="T20" fmla="*/ 41 w 174"/>
                    <a:gd name="T21" fmla="*/ 913 h 990"/>
                    <a:gd name="T22" fmla="*/ 22 w 174"/>
                    <a:gd name="T23" fmla="*/ 987 h 990"/>
                    <a:gd name="T24" fmla="*/ 78 w 174"/>
                    <a:gd name="T25" fmla="*/ 989 h 990"/>
                    <a:gd name="T26" fmla="*/ 135 w 174"/>
                    <a:gd name="T27" fmla="*/ 982 h 990"/>
                    <a:gd name="T28" fmla="*/ 152 w 174"/>
                    <a:gd name="T29" fmla="*/ 875 h 990"/>
                    <a:gd name="T30" fmla="*/ 164 w 174"/>
                    <a:gd name="T31" fmla="*/ 765 h 990"/>
                    <a:gd name="T32" fmla="*/ 173 w 174"/>
                    <a:gd name="T33" fmla="*/ 646 h 990"/>
                    <a:gd name="T34" fmla="*/ 171 w 174"/>
                    <a:gd name="T35" fmla="*/ 458 h 990"/>
                    <a:gd name="T36" fmla="*/ 173 w 174"/>
                    <a:gd name="T37" fmla="*/ 280 h 990"/>
                    <a:gd name="T38" fmla="*/ 173 w 174"/>
                    <a:gd name="T39" fmla="*/ 163 h 990"/>
                    <a:gd name="T40" fmla="*/ 169 w 174"/>
                    <a:gd name="T41" fmla="*/ 10 h 990"/>
                    <a:gd name="T42" fmla="*/ 150 w 174"/>
                    <a:gd name="T43" fmla="*/ 0 h 99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4" h="990">
                      <a:moveTo>
                        <a:pt x="150" y="0"/>
                      </a:moveTo>
                      <a:lnTo>
                        <a:pt x="122" y="39"/>
                      </a:lnTo>
                      <a:lnTo>
                        <a:pt x="81" y="83"/>
                      </a:lnTo>
                      <a:lnTo>
                        <a:pt x="48" y="114"/>
                      </a:lnTo>
                      <a:lnTo>
                        <a:pt x="13" y="136"/>
                      </a:lnTo>
                      <a:lnTo>
                        <a:pt x="0" y="146"/>
                      </a:lnTo>
                      <a:lnTo>
                        <a:pt x="19" y="292"/>
                      </a:lnTo>
                      <a:lnTo>
                        <a:pt x="36" y="478"/>
                      </a:lnTo>
                      <a:lnTo>
                        <a:pt x="45" y="629"/>
                      </a:lnTo>
                      <a:lnTo>
                        <a:pt x="48" y="750"/>
                      </a:lnTo>
                      <a:lnTo>
                        <a:pt x="41" y="913"/>
                      </a:lnTo>
                      <a:lnTo>
                        <a:pt x="22" y="987"/>
                      </a:lnTo>
                      <a:lnTo>
                        <a:pt x="78" y="989"/>
                      </a:lnTo>
                      <a:lnTo>
                        <a:pt x="135" y="982"/>
                      </a:lnTo>
                      <a:lnTo>
                        <a:pt x="152" y="875"/>
                      </a:lnTo>
                      <a:lnTo>
                        <a:pt x="164" y="765"/>
                      </a:lnTo>
                      <a:lnTo>
                        <a:pt x="173" y="646"/>
                      </a:lnTo>
                      <a:lnTo>
                        <a:pt x="171" y="458"/>
                      </a:lnTo>
                      <a:lnTo>
                        <a:pt x="173" y="280"/>
                      </a:lnTo>
                      <a:lnTo>
                        <a:pt x="173" y="163"/>
                      </a:lnTo>
                      <a:lnTo>
                        <a:pt x="169" y="10"/>
                      </a:lnTo>
                      <a:lnTo>
                        <a:pt x="150" y="0"/>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82" name="Freeform 1054"/>
                <p:cNvSpPr>
                  <a:spLocks/>
                </p:cNvSpPr>
                <p:nvPr/>
              </p:nvSpPr>
              <p:spPr bwMode="auto">
                <a:xfrm>
                  <a:off x="3976" y="2407"/>
                  <a:ext cx="139" cy="438"/>
                </a:xfrm>
                <a:custGeom>
                  <a:avLst/>
                  <a:gdLst>
                    <a:gd name="T0" fmla="*/ 23 w 139"/>
                    <a:gd name="T1" fmla="*/ 0 h 438"/>
                    <a:gd name="T2" fmla="*/ 47 w 139"/>
                    <a:gd name="T3" fmla="*/ 17 h 438"/>
                    <a:gd name="T4" fmla="*/ 70 w 139"/>
                    <a:gd name="T5" fmla="*/ 19 h 438"/>
                    <a:gd name="T6" fmla="*/ 98 w 139"/>
                    <a:gd name="T7" fmla="*/ 36 h 438"/>
                    <a:gd name="T8" fmla="*/ 115 w 139"/>
                    <a:gd name="T9" fmla="*/ 36 h 438"/>
                    <a:gd name="T10" fmla="*/ 138 w 139"/>
                    <a:gd name="T11" fmla="*/ 27 h 438"/>
                    <a:gd name="T12" fmla="*/ 105 w 139"/>
                    <a:gd name="T13" fmla="*/ 92 h 438"/>
                    <a:gd name="T14" fmla="*/ 77 w 139"/>
                    <a:gd name="T15" fmla="*/ 164 h 438"/>
                    <a:gd name="T16" fmla="*/ 51 w 139"/>
                    <a:gd name="T17" fmla="*/ 252 h 438"/>
                    <a:gd name="T18" fmla="*/ 35 w 139"/>
                    <a:gd name="T19" fmla="*/ 322 h 438"/>
                    <a:gd name="T20" fmla="*/ 16 w 139"/>
                    <a:gd name="T21" fmla="*/ 389 h 438"/>
                    <a:gd name="T22" fmla="*/ 0 w 139"/>
                    <a:gd name="T23" fmla="*/ 437 h 438"/>
                    <a:gd name="T24" fmla="*/ 16 w 139"/>
                    <a:gd name="T25" fmla="*/ 328 h 438"/>
                    <a:gd name="T26" fmla="*/ 21 w 139"/>
                    <a:gd name="T27" fmla="*/ 239 h 438"/>
                    <a:gd name="T28" fmla="*/ 30 w 139"/>
                    <a:gd name="T29" fmla="*/ 135 h 438"/>
                    <a:gd name="T30" fmla="*/ 23 w 139"/>
                    <a:gd name="T31" fmla="*/ 0 h 4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9" h="438">
                      <a:moveTo>
                        <a:pt x="23" y="0"/>
                      </a:moveTo>
                      <a:lnTo>
                        <a:pt x="47" y="17"/>
                      </a:lnTo>
                      <a:lnTo>
                        <a:pt x="70" y="19"/>
                      </a:lnTo>
                      <a:lnTo>
                        <a:pt x="98" y="36"/>
                      </a:lnTo>
                      <a:lnTo>
                        <a:pt x="115" y="36"/>
                      </a:lnTo>
                      <a:lnTo>
                        <a:pt x="138" y="27"/>
                      </a:lnTo>
                      <a:lnTo>
                        <a:pt x="105" y="92"/>
                      </a:lnTo>
                      <a:lnTo>
                        <a:pt x="77" y="164"/>
                      </a:lnTo>
                      <a:lnTo>
                        <a:pt x="51" y="252"/>
                      </a:lnTo>
                      <a:lnTo>
                        <a:pt x="35" y="322"/>
                      </a:lnTo>
                      <a:lnTo>
                        <a:pt x="16" y="389"/>
                      </a:lnTo>
                      <a:lnTo>
                        <a:pt x="0" y="437"/>
                      </a:lnTo>
                      <a:lnTo>
                        <a:pt x="16" y="328"/>
                      </a:lnTo>
                      <a:lnTo>
                        <a:pt x="21" y="239"/>
                      </a:lnTo>
                      <a:lnTo>
                        <a:pt x="30" y="135"/>
                      </a:lnTo>
                      <a:lnTo>
                        <a:pt x="23" y="0"/>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83" name="Freeform 1055"/>
                <p:cNvSpPr>
                  <a:spLocks/>
                </p:cNvSpPr>
                <p:nvPr/>
              </p:nvSpPr>
              <p:spPr bwMode="auto">
                <a:xfrm>
                  <a:off x="3966" y="2468"/>
                  <a:ext cx="191" cy="510"/>
                </a:xfrm>
                <a:custGeom>
                  <a:avLst/>
                  <a:gdLst>
                    <a:gd name="T0" fmla="*/ 16 w 191"/>
                    <a:gd name="T1" fmla="*/ 509 h 510"/>
                    <a:gd name="T2" fmla="*/ 0 w 191"/>
                    <a:gd name="T3" fmla="*/ 506 h 510"/>
                    <a:gd name="T4" fmla="*/ 7 w 191"/>
                    <a:gd name="T5" fmla="*/ 443 h 510"/>
                    <a:gd name="T6" fmla="*/ 23 w 191"/>
                    <a:gd name="T7" fmla="*/ 373 h 510"/>
                    <a:gd name="T8" fmla="*/ 49 w 191"/>
                    <a:gd name="T9" fmla="*/ 271 h 510"/>
                    <a:gd name="T10" fmla="*/ 79 w 191"/>
                    <a:gd name="T11" fmla="*/ 182 h 510"/>
                    <a:gd name="T12" fmla="*/ 69 w 191"/>
                    <a:gd name="T13" fmla="*/ 264 h 510"/>
                    <a:gd name="T14" fmla="*/ 48 w 191"/>
                    <a:gd name="T15" fmla="*/ 356 h 510"/>
                    <a:gd name="T16" fmla="*/ 35 w 191"/>
                    <a:gd name="T17" fmla="*/ 434 h 510"/>
                    <a:gd name="T18" fmla="*/ 66 w 191"/>
                    <a:gd name="T19" fmla="*/ 324 h 510"/>
                    <a:gd name="T20" fmla="*/ 100 w 191"/>
                    <a:gd name="T21" fmla="*/ 225 h 510"/>
                    <a:gd name="T22" fmla="*/ 118 w 191"/>
                    <a:gd name="T23" fmla="*/ 167 h 510"/>
                    <a:gd name="T24" fmla="*/ 147 w 191"/>
                    <a:gd name="T25" fmla="*/ 97 h 510"/>
                    <a:gd name="T26" fmla="*/ 190 w 191"/>
                    <a:gd name="T27" fmla="*/ 0 h 510"/>
                    <a:gd name="T28" fmla="*/ 175 w 191"/>
                    <a:gd name="T29" fmla="*/ 121 h 510"/>
                    <a:gd name="T30" fmla="*/ 159 w 191"/>
                    <a:gd name="T31" fmla="*/ 237 h 510"/>
                    <a:gd name="T32" fmla="*/ 133 w 191"/>
                    <a:gd name="T33" fmla="*/ 307 h 510"/>
                    <a:gd name="T34" fmla="*/ 102 w 191"/>
                    <a:gd name="T35" fmla="*/ 409 h 510"/>
                    <a:gd name="T36" fmla="*/ 57 w 191"/>
                    <a:gd name="T37" fmla="*/ 451 h 510"/>
                    <a:gd name="T38" fmla="*/ 16 w 191"/>
                    <a:gd name="T39" fmla="*/ 509 h 5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91" h="510">
                      <a:moveTo>
                        <a:pt x="16" y="509"/>
                      </a:moveTo>
                      <a:lnTo>
                        <a:pt x="0" y="506"/>
                      </a:lnTo>
                      <a:lnTo>
                        <a:pt x="7" y="443"/>
                      </a:lnTo>
                      <a:lnTo>
                        <a:pt x="23" y="373"/>
                      </a:lnTo>
                      <a:lnTo>
                        <a:pt x="49" y="271"/>
                      </a:lnTo>
                      <a:lnTo>
                        <a:pt x="79" y="182"/>
                      </a:lnTo>
                      <a:lnTo>
                        <a:pt x="69" y="264"/>
                      </a:lnTo>
                      <a:lnTo>
                        <a:pt x="48" y="356"/>
                      </a:lnTo>
                      <a:lnTo>
                        <a:pt x="35" y="434"/>
                      </a:lnTo>
                      <a:lnTo>
                        <a:pt x="66" y="324"/>
                      </a:lnTo>
                      <a:lnTo>
                        <a:pt x="100" y="225"/>
                      </a:lnTo>
                      <a:lnTo>
                        <a:pt x="118" y="167"/>
                      </a:lnTo>
                      <a:lnTo>
                        <a:pt x="147" y="97"/>
                      </a:lnTo>
                      <a:lnTo>
                        <a:pt x="190" y="0"/>
                      </a:lnTo>
                      <a:lnTo>
                        <a:pt x="175" y="121"/>
                      </a:lnTo>
                      <a:lnTo>
                        <a:pt x="159" y="237"/>
                      </a:lnTo>
                      <a:lnTo>
                        <a:pt x="133" y="307"/>
                      </a:lnTo>
                      <a:lnTo>
                        <a:pt x="102" y="409"/>
                      </a:lnTo>
                      <a:lnTo>
                        <a:pt x="57" y="451"/>
                      </a:lnTo>
                      <a:lnTo>
                        <a:pt x="16" y="509"/>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84" name="Freeform 1056"/>
                <p:cNvSpPr>
                  <a:spLocks/>
                </p:cNvSpPr>
                <p:nvPr/>
              </p:nvSpPr>
              <p:spPr bwMode="auto">
                <a:xfrm>
                  <a:off x="3424" y="2030"/>
                  <a:ext cx="218" cy="956"/>
                </a:xfrm>
                <a:custGeom>
                  <a:avLst/>
                  <a:gdLst>
                    <a:gd name="T0" fmla="*/ 74 w 218"/>
                    <a:gd name="T1" fmla="*/ 15 h 956"/>
                    <a:gd name="T2" fmla="*/ 105 w 218"/>
                    <a:gd name="T3" fmla="*/ 0 h 956"/>
                    <a:gd name="T4" fmla="*/ 115 w 218"/>
                    <a:gd name="T5" fmla="*/ 32 h 956"/>
                    <a:gd name="T6" fmla="*/ 131 w 218"/>
                    <a:gd name="T7" fmla="*/ 56 h 956"/>
                    <a:gd name="T8" fmla="*/ 167 w 218"/>
                    <a:gd name="T9" fmla="*/ 87 h 956"/>
                    <a:gd name="T10" fmla="*/ 210 w 218"/>
                    <a:gd name="T11" fmla="*/ 112 h 956"/>
                    <a:gd name="T12" fmla="*/ 217 w 218"/>
                    <a:gd name="T13" fmla="*/ 114 h 956"/>
                    <a:gd name="T14" fmla="*/ 194 w 218"/>
                    <a:gd name="T15" fmla="*/ 225 h 956"/>
                    <a:gd name="T16" fmla="*/ 171 w 218"/>
                    <a:gd name="T17" fmla="*/ 373 h 956"/>
                    <a:gd name="T18" fmla="*/ 167 w 218"/>
                    <a:gd name="T19" fmla="*/ 485 h 956"/>
                    <a:gd name="T20" fmla="*/ 160 w 218"/>
                    <a:gd name="T21" fmla="*/ 609 h 956"/>
                    <a:gd name="T22" fmla="*/ 150 w 218"/>
                    <a:gd name="T23" fmla="*/ 728 h 956"/>
                    <a:gd name="T24" fmla="*/ 148 w 218"/>
                    <a:gd name="T25" fmla="*/ 765 h 956"/>
                    <a:gd name="T26" fmla="*/ 158 w 218"/>
                    <a:gd name="T27" fmla="*/ 894 h 956"/>
                    <a:gd name="T28" fmla="*/ 191 w 218"/>
                    <a:gd name="T29" fmla="*/ 955 h 956"/>
                    <a:gd name="T30" fmla="*/ 155 w 218"/>
                    <a:gd name="T31" fmla="*/ 952 h 956"/>
                    <a:gd name="T32" fmla="*/ 43 w 218"/>
                    <a:gd name="T33" fmla="*/ 908 h 956"/>
                    <a:gd name="T34" fmla="*/ 17 w 218"/>
                    <a:gd name="T35" fmla="*/ 767 h 956"/>
                    <a:gd name="T36" fmla="*/ 17 w 218"/>
                    <a:gd name="T37" fmla="*/ 692 h 956"/>
                    <a:gd name="T38" fmla="*/ 24 w 218"/>
                    <a:gd name="T39" fmla="*/ 621 h 956"/>
                    <a:gd name="T40" fmla="*/ 19 w 218"/>
                    <a:gd name="T41" fmla="*/ 556 h 956"/>
                    <a:gd name="T42" fmla="*/ 0 w 218"/>
                    <a:gd name="T43" fmla="*/ 482 h 956"/>
                    <a:gd name="T44" fmla="*/ 0 w 218"/>
                    <a:gd name="T45" fmla="*/ 436 h 956"/>
                    <a:gd name="T46" fmla="*/ 19 w 218"/>
                    <a:gd name="T47" fmla="*/ 499 h 956"/>
                    <a:gd name="T48" fmla="*/ 48 w 218"/>
                    <a:gd name="T49" fmla="*/ 556 h 956"/>
                    <a:gd name="T50" fmla="*/ 28 w 218"/>
                    <a:gd name="T51" fmla="*/ 482 h 956"/>
                    <a:gd name="T52" fmla="*/ 12 w 218"/>
                    <a:gd name="T53" fmla="*/ 421 h 956"/>
                    <a:gd name="T54" fmla="*/ 5 w 218"/>
                    <a:gd name="T55" fmla="*/ 361 h 956"/>
                    <a:gd name="T56" fmla="*/ 15 w 218"/>
                    <a:gd name="T57" fmla="*/ 314 h 956"/>
                    <a:gd name="T58" fmla="*/ 33 w 218"/>
                    <a:gd name="T59" fmla="*/ 237 h 956"/>
                    <a:gd name="T60" fmla="*/ 57 w 218"/>
                    <a:gd name="T61" fmla="*/ 178 h 956"/>
                    <a:gd name="T62" fmla="*/ 67 w 218"/>
                    <a:gd name="T63" fmla="*/ 102 h 956"/>
                    <a:gd name="T64" fmla="*/ 76 w 218"/>
                    <a:gd name="T65" fmla="*/ 56 h 956"/>
                    <a:gd name="T66" fmla="*/ 74 w 218"/>
                    <a:gd name="T67" fmla="*/ 15 h 95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8" h="956">
                      <a:moveTo>
                        <a:pt x="74" y="15"/>
                      </a:moveTo>
                      <a:lnTo>
                        <a:pt x="105" y="0"/>
                      </a:lnTo>
                      <a:lnTo>
                        <a:pt x="115" y="32"/>
                      </a:lnTo>
                      <a:lnTo>
                        <a:pt x="131" y="56"/>
                      </a:lnTo>
                      <a:lnTo>
                        <a:pt x="167" y="87"/>
                      </a:lnTo>
                      <a:lnTo>
                        <a:pt x="210" y="112"/>
                      </a:lnTo>
                      <a:lnTo>
                        <a:pt x="217" y="114"/>
                      </a:lnTo>
                      <a:lnTo>
                        <a:pt x="194" y="225"/>
                      </a:lnTo>
                      <a:lnTo>
                        <a:pt x="171" y="373"/>
                      </a:lnTo>
                      <a:lnTo>
                        <a:pt x="167" y="485"/>
                      </a:lnTo>
                      <a:lnTo>
                        <a:pt x="160" y="609"/>
                      </a:lnTo>
                      <a:lnTo>
                        <a:pt x="150" y="728"/>
                      </a:lnTo>
                      <a:lnTo>
                        <a:pt x="148" y="765"/>
                      </a:lnTo>
                      <a:lnTo>
                        <a:pt x="158" y="894"/>
                      </a:lnTo>
                      <a:lnTo>
                        <a:pt x="191" y="955"/>
                      </a:lnTo>
                      <a:lnTo>
                        <a:pt x="155" y="952"/>
                      </a:lnTo>
                      <a:lnTo>
                        <a:pt x="43" y="908"/>
                      </a:lnTo>
                      <a:lnTo>
                        <a:pt x="17" y="767"/>
                      </a:lnTo>
                      <a:lnTo>
                        <a:pt x="17" y="692"/>
                      </a:lnTo>
                      <a:lnTo>
                        <a:pt x="24" y="621"/>
                      </a:lnTo>
                      <a:lnTo>
                        <a:pt x="19" y="556"/>
                      </a:lnTo>
                      <a:lnTo>
                        <a:pt x="0" y="482"/>
                      </a:lnTo>
                      <a:lnTo>
                        <a:pt x="0" y="436"/>
                      </a:lnTo>
                      <a:lnTo>
                        <a:pt x="19" y="499"/>
                      </a:lnTo>
                      <a:lnTo>
                        <a:pt x="48" y="556"/>
                      </a:lnTo>
                      <a:lnTo>
                        <a:pt x="28" y="482"/>
                      </a:lnTo>
                      <a:lnTo>
                        <a:pt x="12" y="421"/>
                      </a:lnTo>
                      <a:lnTo>
                        <a:pt x="5" y="361"/>
                      </a:lnTo>
                      <a:lnTo>
                        <a:pt x="15" y="314"/>
                      </a:lnTo>
                      <a:lnTo>
                        <a:pt x="33" y="237"/>
                      </a:lnTo>
                      <a:lnTo>
                        <a:pt x="57" y="178"/>
                      </a:lnTo>
                      <a:lnTo>
                        <a:pt x="67" y="102"/>
                      </a:lnTo>
                      <a:lnTo>
                        <a:pt x="76" y="56"/>
                      </a:lnTo>
                      <a:lnTo>
                        <a:pt x="74" y="15"/>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85" name="Freeform 1057"/>
                <p:cNvSpPr>
                  <a:spLocks/>
                </p:cNvSpPr>
                <p:nvPr/>
              </p:nvSpPr>
              <p:spPr bwMode="auto">
                <a:xfrm>
                  <a:off x="3181" y="2077"/>
                  <a:ext cx="233" cy="1122"/>
                </a:xfrm>
                <a:custGeom>
                  <a:avLst/>
                  <a:gdLst>
                    <a:gd name="T0" fmla="*/ 225 w 233"/>
                    <a:gd name="T1" fmla="*/ 46 h 1122"/>
                    <a:gd name="T2" fmla="*/ 215 w 233"/>
                    <a:gd name="T3" fmla="*/ 168 h 1122"/>
                    <a:gd name="T4" fmla="*/ 209 w 233"/>
                    <a:gd name="T5" fmla="*/ 58 h 1122"/>
                    <a:gd name="T6" fmla="*/ 201 w 233"/>
                    <a:gd name="T7" fmla="*/ 73 h 1122"/>
                    <a:gd name="T8" fmla="*/ 201 w 233"/>
                    <a:gd name="T9" fmla="*/ 224 h 1122"/>
                    <a:gd name="T10" fmla="*/ 173 w 233"/>
                    <a:gd name="T11" fmla="*/ 336 h 1122"/>
                    <a:gd name="T12" fmla="*/ 148 w 233"/>
                    <a:gd name="T13" fmla="*/ 355 h 1122"/>
                    <a:gd name="T14" fmla="*/ 122 w 233"/>
                    <a:gd name="T15" fmla="*/ 214 h 1122"/>
                    <a:gd name="T16" fmla="*/ 135 w 233"/>
                    <a:gd name="T17" fmla="*/ 370 h 1122"/>
                    <a:gd name="T18" fmla="*/ 158 w 233"/>
                    <a:gd name="T19" fmla="*/ 436 h 1122"/>
                    <a:gd name="T20" fmla="*/ 182 w 233"/>
                    <a:gd name="T21" fmla="*/ 609 h 1122"/>
                    <a:gd name="T22" fmla="*/ 158 w 233"/>
                    <a:gd name="T23" fmla="*/ 728 h 1122"/>
                    <a:gd name="T24" fmla="*/ 177 w 233"/>
                    <a:gd name="T25" fmla="*/ 738 h 1122"/>
                    <a:gd name="T26" fmla="*/ 189 w 233"/>
                    <a:gd name="T27" fmla="*/ 831 h 1122"/>
                    <a:gd name="T28" fmla="*/ 146 w 233"/>
                    <a:gd name="T29" fmla="*/ 916 h 1122"/>
                    <a:gd name="T30" fmla="*/ 130 w 233"/>
                    <a:gd name="T31" fmla="*/ 924 h 1122"/>
                    <a:gd name="T32" fmla="*/ 158 w 233"/>
                    <a:gd name="T33" fmla="*/ 1007 h 1122"/>
                    <a:gd name="T34" fmla="*/ 103 w 233"/>
                    <a:gd name="T35" fmla="*/ 1121 h 1122"/>
                    <a:gd name="T36" fmla="*/ 18 w 233"/>
                    <a:gd name="T37" fmla="*/ 1098 h 1122"/>
                    <a:gd name="T38" fmla="*/ 79 w 233"/>
                    <a:gd name="T39" fmla="*/ 1028 h 1122"/>
                    <a:gd name="T40" fmla="*/ 56 w 233"/>
                    <a:gd name="T41" fmla="*/ 1014 h 1122"/>
                    <a:gd name="T42" fmla="*/ 0 w 233"/>
                    <a:gd name="T43" fmla="*/ 889 h 1122"/>
                    <a:gd name="T44" fmla="*/ 10 w 233"/>
                    <a:gd name="T45" fmla="*/ 753 h 1122"/>
                    <a:gd name="T46" fmla="*/ 8 w 233"/>
                    <a:gd name="T47" fmla="*/ 607 h 1122"/>
                    <a:gd name="T48" fmla="*/ 36 w 233"/>
                    <a:gd name="T49" fmla="*/ 634 h 1122"/>
                    <a:gd name="T50" fmla="*/ 67 w 233"/>
                    <a:gd name="T51" fmla="*/ 704 h 1122"/>
                    <a:gd name="T52" fmla="*/ 65 w 233"/>
                    <a:gd name="T53" fmla="*/ 675 h 1122"/>
                    <a:gd name="T54" fmla="*/ 29 w 233"/>
                    <a:gd name="T55" fmla="*/ 558 h 1122"/>
                    <a:gd name="T56" fmla="*/ 36 w 233"/>
                    <a:gd name="T57" fmla="*/ 463 h 1122"/>
                    <a:gd name="T58" fmla="*/ 72 w 233"/>
                    <a:gd name="T59" fmla="*/ 451 h 1122"/>
                    <a:gd name="T60" fmla="*/ 130 w 233"/>
                    <a:gd name="T61" fmla="*/ 509 h 1122"/>
                    <a:gd name="T62" fmla="*/ 69 w 233"/>
                    <a:gd name="T63" fmla="*/ 407 h 1122"/>
                    <a:gd name="T64" fmla="*/ 65 w 233"/>
                    <a:gd name="T65" fmla="*/ 287 h 1122"/>
                    <a:gd name="T66" fmla="*/ 87 w 233"/>
                    <a:gd name="T67" fmla="*/ 131 h 1122"/>
                    <a:gd name="T68" fmla="*/ 132 w 233"/>
                    <a:gd name="T69" fmla="*/ 39 h 1122"/>
                    <a:gd name="T70" fmla="*/ 232 w 233"/>
                    <a:gd name="T71" fmla="*/ 0 h 11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33" h="1122">
                      <a:moveTo>
                        <a:pt x="232" y="0"/>
                      </a:moveTo>
                      <a:lnTo>
                        <a:pt x="225" y="46"/>
                      </a:lnTo>
                      <a:lnTo>
                        <a:pt x="220" y="102"/>
                      </a:lnTo>
                      <a:lnTo>
                        <a:pt x="215" y="168"/>
                      </a:lnTo>
                      <a:lnTo>
                        <a:pt x="213" y="136"/>
                      </a:lnTo>
                      <a:lnTo>
                        <a:pt x="209" y="58"/>
                      </a:lnTo>
                      <a:lnTo>
                        <a:pt x="209" y="34"/>
                      </a:lnTo>
                      <a:lnTo>
                        <a:pt x="201" y="73"/>
                      </a:lnTo>
                      <a:lnTo>
                        <a:pt x="196" y="158"/>
                      </a:lnTo>
                      <a:lnTo>
                        <a:pt x="201" y="224"/>
                      </a:lnTo>
                      <a:lnTo>
                        <a:pt x="187" y="276"/>
                      </a:lnTo>
                      <a:lnTo>
                        <a:pt x="173" y="336"/>
                      </a:lnTo>
                      <a:lnTo>
                        <a:pt x="165" y="390"/>
                      </a:lnTo>
                      <a:lnTo>
                        <a:pt x="148" y="355"/>
                      </a:lnTo>
                      <a:lnTo>
                        <a:pt x="127" y="284"/>
                      </a:lnTo>
                      <a:lnTo>
                        <a:pt x="122" y="214"/>
                      </a:lnTo>
                      <a:lnTo>
                        <a:pt x="117" y="278"/>
                      </a:lnTo>
                      <a:lnTo>
                        <a:pt x="135" y="370"/>
                      </a:lnTo>
                      <a:lnTo>
                        <a:pt x="146" y="404"/>
                      </a:lnTo>
                      <a:lnTo>
                        <a:pt x="158" y="436"/>
                      </a:lnTo>
                      <a:lnTo>
                        <a:pt x="174" y="501"/>
                      </a:lnTo>
                      <a:lnTo>
                        <a:pt x="182" y="609"/>
                      </a:lnTo>
                      <a:lnTo>
                        <a:pt x="182" y="699"/>
                      </a:lnTo>
                      <a:lnTo>
                        <a:pt x="158" y="728"/>
                      </a:lnTo>
                      <a:lnTo>
                        <a:pt x="117" y="763"/>
                      </a:lnTo>
                      <a:lnTo>
                        <a:pt x="177" y="738"/>
                      </a:lnTo>
                      <a:lnTo>
                        <a:pt x="177" y="777"/>
                      </a:lnTo>
                      <a:lnTo>
                        <a:pt x="189" y="831"/>
                      </a:lnTo>
                      <a:lnTo>
                        <a:pt x="177" y="924"/>
                      </a:lnTo>
                      <a:lnTo>
                        <a:pt x="146" y="916"/>
                      </a:lnTo>
                      <a:lnTo>
                        <a:pt x="91" y="867"/>
                      </a:lnTo>
                      <a:lnTo>
                        <a:pt x="130" y="924"/>
                      </a:lnTo>
                      <a:lnTo>
                        <a:pt x="168" y="941"/>
                      </a:lnTo>
                      <a:lnTo>
                        <a:pt x="158" y="1007"/>
                      </a:lnTo>
                      <a:lnTo>
                        <a:pt x="132" y="1111"/>
                      </a:lnTo>
                      <a:lnTo>
                        <a:pt x="103" y="1121"/>
                      </a:lnTo>
                      <a:lnTo>
                        <a:pt x="57" y="1113"/>
                      </a:lnTo>
                      <a:lnTo>
                        <a:pt x="18" y="1098"/>
                      </a:lnTo>
                      <a:lnTo>
                        <a:pt x="31" y="1024"/>
                      </a:lnTo>
                      <a:lnTo>
                        <a:pt x="79" y="1028"/>
                      </a:lnTo>
                      <a:lnTo>
                        <a:pt x="130" y="1026"/>
                      </a:lnTo>
                      <a:lnTo>
                        <a:pt x="56" y="1014"/>
                      </a:lnTo>
                      <a:lnTo>
                        <a:pt x="31" y="997"/>
                      </a:lnTo>
                      <a:lnTo>
                        <a:pt x="0" y="889"/>
                      </a:lnTo>
                      <a:lnTo>
                        <a:pt x="5" y="804"/>
                      </a:lnTo>
                      <a:lnTo>
                        <a:pt x="10" y="753"/>
                      </a:lnTo>
                      <a:lnTo>
                        <a:pt x="8" y="704"/>
                      </a:lnTo>
                      <a:lnTo>
                        <a:pt x="8" y="607"/>
                      </a:lnTo>
                      <a:lnTo>
                        <a:pt x="13" y="570"/>
                      </a:lnTo>
                      <a:lnTo>
                        <a:pt x="36" y="634"/>
                      </a:lnTo>
                      <a:lnTo>
                        <a:pt x="48" y="684"/>
                      </a:lnTo>
                      <a:lnTo>
                        <a:pt x="67" y="704"/>
                      </a:lnTo>
                      <a:lnTo>
                        <a:pt x="89" y="719"/>
                      </a:lnTo>
                      <a:lnTo>
                        <a:pt x="65" y="675"/>
                      </a:lnTo>
                      <a:lnTo>
                        <a:pt x="46" y="617"/>
                      </a:lnTo>
                      <a:lnTo>
                        <a:pt x="29" y="558"/>
                      </a:lnTo>
                      <a:lnTo>
                        <a:pt x="26" y="519"/>
                      </a:lnTo>
                      <a:lnTo>
                        <a:pt x="36" y="463"/>
                      </a:lnTo>
                      <a:lnTo>
                        <a:pt x="53" y="400"/>
                      </a:lnTo>
                      <a:lnTo>
                        <a:pt x="72" y="451"/>
                      </a:lnTo>
                      <a:lnTo>
                        <a:pt x="103" y="497"/>
                      </a:lnTo>
                      <a:lnTo>
                        <a:pt x="130" y="509"/>
                      </a:lnTo>
                      <a:lnTo>
                        <a:pt x="89" y="446"/>
                      </a:lnTo>
                      <a:lnTo>
                        <a:pt x="69" y="407"/>
                      </a:lnTo>
                      <a:lnTo>
                        <a:pt x="60" y="363"/>
                      </a:lnTo>
                      <a:lnTo>
                        <a:pt x="65" y="287"/>
                      </a:lnTo>
                      <a:lnTo>
                        <a:pt x="74" y="192"/>
                      </a:lnTo>
                      <a:lnTo>
                        <a:pt x="87" y="131"/>
                      </a:lnTo>
                      <a:lnTo>
                        <a:pt x="105" y="94"/>
                      </a:lnTo>
                      <a:lnTo>
                        <a:pt x="132" y="39"/>
                      </a:lnTo>
                      <a:lnTo>
                        <a:pt x="173" y="17"/>
                      </a:lnTo>
                      <a:lnTo>
                        <a:pt x="232" y="0"/>
                      </a:lnTo>
                    </a:path>
                  </a:pathLst>
                </a:custGeom>
                <a:solidFill>
                  <a:srgbClr val="E0E0E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grpSp>
          <p:grpSp>
            <p:nvGrpSpPr>
              <p:cNvPr id="126035" name="Group 1058"/>
              <p:cNvGrpSpPr>
                <a:grpSpLocks/>
              </p:cNvGrpSpPr>
              <p:nvPr/>
            </p:nvGrpSpPr>
            <p:grpSpPr bwMode="auto">
              <a:xfrm>
                <a:off x="3515" y="1347"/>
                <a:ext cx="415" cy="680"/>
                <a:chOff x="3515" y="1347"/>
                <a:chExt cx="415" cy="680"/>
              </a:xfrm>
            </p:grpSpPr>
            <p:sp>
              <p:nvSpPr>
                <p:cNvPr id="126036" name="Freeform 1059"/>
                <p:cNvSpPr>
                  <a:spLocks/>
                </p:cNvSpPr>
                <p:nvPr/>
              </p:nvSpPr>
              <p:spPr bwMode="auto">
                <a:xfrm>
                  <a:off x="3568" y="1815"/>
                  <a:ext cx="277" cy="212"/>
                </a:xfrm>
                <a:custGeom>
                  <a:avLst/>
                  <a:gdLst>
                    <a:gd name="T0" fmla="*/ 5 w 277"/>
                    <a:gd name="T1" fmla="*/ 74 h 212"/>
                    <a:gd name="T2" fmla="*/ 15 w 277"/>
                    <a:gd name="T3" fmla="*/ 150 h 212"/>
                    <a:gd name="T4" fmla="*/ 26 w 277"/>
                    <a:gd name="T5" fmla="*/ 169 h 212"/>
                    <a:gd name="T6" fmla="*/ 56 w 277"/>
                    <a:gd name="T7" fmla="*/ 189 h 212"/>
                    <a:gd name="T8" fmla="*/ 93 w 277"/>
                    <a:gd name="T9" fmla="*/ 205 h 212"/>
                    <a:gd name="T10" fmla="*/ 127 w 277"/>
                    <a:gd name="T11" fmla="*/ 211 h 212"/>
                    <a:gd name="T12" fmla="*/ 174 w 277"/>
                    <a:gd name="T13" fmla="*/ 195 h 212"/>
                    <a:gd name="T14" fmla="*/ 216 w 277"/>
                    <a:gd name="T15" fmla="*/ 172 h 212"/>
                    <a:gd name="T16" fmla="*/ 252 w 277"/>
                    <a:gd name="T17" fmla="*/ 146 h 212"/>
                    <a:gd name="T18" fmla="*/ 276 w 277"/>
                    <a:gd name="T19" fmla="*/ 113 h 212"/>
                    <a:gd name="T20" fmla="*/ 269 w 277"/>
                    <a:gd name="T21" fmla="*/ 98 h 212"/>
                    <a:gd name="T22" fmla="*/ 269 w 277"/>
                    <a:gd name="T23" fmla="*/ 5 h 212"/>
                    <a:gd name="T24" fmla="*/ 0 w 277"/>
                    <a:gd name="T25" fmla="*/ 0 h 212"/>
                    <a:gd name="T26" fmla="*/ 5 w 277"/>
                    <a:gd name="T27" fmla="*/ 74 h 2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77" h="212">
                      <a:moveTo>
                        <a:pt x="5" y="74"/>
                      </a:moveTo>
                      <a:lnTo>
                        <a:pt x="15" y="150"/>
                      </a:lnTo>
                      <a:lnTo>
                        <a:pt x="26" y="169"/>
                      </a:lnTo>
                      <a:lnTo>
                        <a:pt x="56" y="189"/>
                      </a:lnTo>
                      <a:lnTo>
                        <a:pt x="93" y="205"/>
                      </a:lnTo>
                      <a:lnTo>
                        <a:pt x="127" y="211"/>
                      </a:lnTo>
                      <a:lnTo>
                        <a:pt x="174" y="195"/>
                      </a:lnTo>
                      <a:lnTo>
                        <a:pt x="216" y="172"/>
                      </a:lnTo>
                      <a:lnTo>
                        <a:pt x="252" y="146"/>
                      </a:lnTo>
                      <a:lnTo>
                        <a:pt x="276" y="113"/>
                      </a:lnTo>
                      <a:lnTo>
                        <a:pt x="269" y="98"/>
                      </a:lnTo>
                      <a:lnTo>
                        <a:pt x="269" y="5"/>
                      </a:lnTo>
                      <a:lnTo>
                        <a:pt x="0" y="0"/>
                      </a:lnTo>
                      <a:lnTo>
                        <a:pt x="5" y="74"/>
                      </a:lnTo>
                    </a:path>
                  </a:pathLst>
                </a:custGeom>
                <a:solidFill>
                  <a:srgbClr val="FFC080"/>
                </a:solidFill>
                <a:ln w="12700" cap="rnd" cmpd="sng">
                  <a:solidFill>
                    <a:srgbClr val="712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37" name="Freeform 1060"/>
                <p:cNvSpPr>
                  <a:spLocks/>
                </p:cNvSpPr>
                <p:nvPr/>
              </p:nvSpPr>
              <p:spPr bwMode="auto">
                <a:xfrm>
                  <a:off x="3515" y="1364"/>
                  <a:ext cx="411" cy="606"/>
                </a:xfrm>
                <a:custGeom>
                  <a:avLst/>
                  <a:gdLst>
                    <a:gd name="T0" fmla="*/ 87 w 411"/>
                    <a:gd name="T1" fmla="*/ 534 h 606"/>
                    <a:gd name="T2" fmla="*/ 110 w 411"/>
                    <a:gd name="T3" fmla="*/ 557 h 606"/>
                    <a:gd name="T4" fmla="*/ 151 w 411"/>
                    <a:gd name="T5" fmla="*/ 593 h 606"/>
                    <a:gd name="T6" fmla="*/ 179 w 411"/>
                    <a:gd name="T7" fmla="*/ 605 h 606"/>
                    <a:gd name="T8" fmla="*/ 204 w 411"/>
                    <a:gd name="T9" fmla="*/ 605 h 606"/>
                    <a:gd name="T10" fmla="*/ 228 w 411"/>
                    <a:gd name="T11" fmla="*/ 603 h 606"/>
                    <a:gd name="T12" fmla="*/ 250 w 411"/>
                    <a:gd name="T13" fmla="*/ 596 h 606"/>
                    <a:gd name="T14" fmla="*/ 274 w 411"/>
                    <a:gd name="T15" fmla="*/ 577 h 606"/>
                    <a:gd name="T16" fmla="*/ 322 w 411"/>
                    <a:gd name="T17" fmla="*/ 530 h 606"/>
                    <a:gd name="T18" fmla="*/ 343 w 411"/>
                    <a:gd name="T19" fmla="*/ 484 h 606"/>
                    <a:gd name="T20" fmla="*/ 355 w 411"/>
                    <a:gd name="T21" fmla="*/ 442 h 606"/>
                    <a:gd name="T22" fmla="*/ 367 w 411"/>
                    <a:gd name="T23" fmla="*/ 402 h 606"/>
                    <a:gd name="T24" fmla="*/ 386 w 411"/>
                    <a:gd name="T25" fmla="*/ 383 h 606"/>
                    <a:gd name="T26" fmla="*/ 399 w 411"/>
                    <a:gd name="T27" fmla="*/ 342 h 606"/>
                    <a:gd name="T28" fmla="*/ 404 w 411"/>
                    <a:gd name="T29" fmla="*/ 307 h 606"/>
                    <a:gd name="T30" fmla="*/ 401 w 411"/>
                    <a:gd name="T31" fmla="*/ 275 h 606"/>
                    <a:gd name="T32" fmla="*/ 396 w 411"/>
                    <a:gd name="T33" fmla="*/ 260 h 606"/>
                    <a:gd name="T34" fmla="*/ 407 w 411"/>
                    <a:gd name="T35" fmla="*/ 218 h 606"/>
                    <a:gd name="T36" fmla="*/ 410 w 411"/>
                    <a:gd name="T37" fmla="*/ 139 h 606"/>
                    <a:gd name="T38" fmla="*/ 396 w 411"/>
                    <a:gd name="T39" fmla="*/ 97 h 606"/>
                    <a:gd name="T40" fmla="*/ 376 w 411"/>
                    <a:gd name="T41" fmla="*/ 54 h 606"/>
                    <a:gd name="T42" fmla="*/ 349 w 411"/>
                    <a:gd name="T43" fmla="*/ 34 h 606"/>
                    <a:gd name="T44" fmla="*/ 310 w 411"/>
                    <a:gd name="T45" fmla="*/ 19 h 606"/>
                    <a:gd name="T46" fmla="*/ 273 w 411"/>
                    <a:gd name="T47" fmla="*/ 5 h 606"/>
                    <a:gd name="T48" fmla="*/ 234 w 411"/>
                    <a:gd name="T49" fmla="*/ 0 h 606"/>
                    <a:gd name="T50" fmla="*/ 185 w 411"/>
                    <a:gd name="T51" fmla="*/ 0 h 606"/>
                    <a:gd name="T52" fmla="*/ 140 w 411"/>
                    <a:gd name="T53" fmla="*/ 7 h 606"/>
                    <a:gd name="T54" fmla="*/ 103 w 411"/>
                    <a:gd name="T55" fmla="*/ 20 h 606"/>
                    <a:gd name="T56" fmla="*/ 58 w 411"/>
                    <a:gd name="T57" fmla="*/ 42 h 606"/>
                    <a:gd name="T58" fmla="*/ 26 w 411"/>
                    <a:gd name="T59" fmla="*/ 108 h 606"/>
                    <a:gd name="T60" fmla="*/ 20 w 411"/>
                    <a:gd name="T61" fmla="*/ 191 h 606"/>
                    <a:gd name="T62" fmla="*/ 23 w 411"/>
                    <a:gd name="T63" fmla="*/ 260 h 606"/>
                    <a:gd name="T64" fmla="*/ 2 w 411"/>
                    <a:gd name="T65" fmla="*/ 275 h 606"/>
                    <a:gd name="T66" fmla="*/ 0 w 411"/>
                    <a:gd name="T67" fmla="*/ 320 h 606"/>
                    <a:gd name="T68" fmla="*/ 10 w 411"/>
                    <a:gd name="T69" fmla="*/ 361 h 606"/>
                    <a:gd name="T70" fmla="*/ 29 w 411"/>
                    <a:gd name="T71" fmla="*/ 371 h 606"/>
                    <a:gd name="T72" fmla="*/ 32 w 411"/>
                    <a:gd name="T73" fmla="*/ 403 h 606"/>
                    <a:gd name="T74" fmla="*/ 36 w 411"/>
                    <a:gd name="T75" fmla="*/ 447 h 606"/>
                    <a:gd name="T76" fmla="*/ 51 w 411"/>
                    <a:gd name="T77" fmla="*/ 474 h 606"/>
                    <a:gd name="T78" fmla="*/ 87 w 411"/>
                    <a:gd name="T79" fmla="*/ 534 h 60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411" h="606">
                      <a:moveTo>
                        <a:pt x="87" y="534"/>
                      </a:moveTo>
                      <a:lnTo>
                        <a:pt x="110" y="557"/>
                      </a:lnTo>
                      <a:lnTo>
                        <a:pt x="151" y="593"/>
                      </a:lnTo>
                      <a:lnTo>
                        <a:pt x="179" y="605"/>
                      </a:lnTo>
                      <a:lnTo>
                        <a:pt x="204" y="605"/>
                      </a:lnTo>
                      <a:lnTo>
                        <a:pt x="228" y="603"/>
                      </a:lnTo>
                      <a:lnTo>
                        <a:pt x="250" y="596"/>
                      </a:lnTo>
                      <a:lnTo>
                        <a:pt x="274" y="577"/>
                      </a:lnTo>
                      <a:lnTo>
                        <a:pt x="322" y="530"/>
                      </a:lnTo>
                      <a:lnTo>
                        <a:pt x="343" y="484"/>
                      </a:lnTo>
                      <a:lnTo>
                        <a:pt x="355" y="442"/>
                      </a:lnTo>
                      <a:lnTo>
                        <a:pt x="367" y="402"/>
                      </a:lnTo>
                      <a:lnTo>
                        <a:pt x="386" y="383"/>
                      </a:lnTo>
                      <a:lnTo>
                        <a:pt x="399" y="342"/>
                      </a:lnTo>
                      <a:lnTo>
                        <a:pt x="404" y="307"/>
                      </a:lnTo>
                      <a:lnTo>
                        <a:pt x="401" y="275"/>
                      </a:lnTo>
                      <a:lnTo>
                        <a:pt x="396" y="260"/>
                      </a:lnTo>
                      <a:lnTo>
                        <a:pt x="407" y="218"/>
                      </a:lnTo>
                      <a:lnTo>
                        <a:pt x="410" y="139"/>
                      </a:lnTo>
                      <a:lnTo>
                        <a:pt x="396" y="97"/>
                      </a:lnTo>
                      <a:lnTo>
                        <a:pt x="376" y="54"/>
                      </a:lnTo>
                      <a:lnTo>
                        <a:pt x="349" y="34"/>
                      </a:lnTo>
                      <a:lnTo>
                        <a:pt x="310" y="19"/>
                      </a:lnTo>
                      <a:lnTo>
                        <a:pt x="273" y="5"/>
                      </a:lnTo>
                      <a:lnTo>
                        <a:pt x="234" y="0"/>
                      </a:lnTo>
                      <a:lnTo>
                        <a:pt x="185" y="0"/>
                      </a:lnTo>
                      <a:lnTo>
                        <a:pt x="140" y="7"/>
                      </a:lnTo>
                      <a:lnTo>
                        <a:pt x="103" y="20"/>
                      </a:lnTo>
                      <a:lnTo>
                        <a:pt x="58" y="42"/>
                      </a:lnTo>
                      <a:lnTo>
                        <a:pt x="26" y="108"/>
                      </a:lnTo>
                      <a:lnTo>
                        <a:pt x="20" y="191"/>
                      </a:lnTo>
                      <a:lnTo>
                        <a:pt x="23" y="260"/>
                      </a:lnTo>
                      <a:lnTo>
                        <a:pt x="2" y="275"/>
                      </a:lnTo>
                      <a:lnTo>
                        <a:pt x="0" y="320"/>
                      </a:lnTo>
                      <a:lnTo>
                        <a:pt x="10" y="361"/>
                      </a:lnTo>
                      <a:lnTo>
                        <a:pt x="29" y="371"/>
                      </a:lnTo>
                      <a:lnTo>
                        <a:pt x="32" y="403"/>
                      </a:lnTo>
                      <a:lnTo>
                        <a:pt x="36" y="447"/>
                      </a:lnTo>
                      <a:lnTo>
                        <a:pt x="51" y="474"/>
                      </a:lnTo>
                      <a:lnTo>
                        <a:pt x="87" y="534"/>
                      </a:lnTo>
                    </a:path>
                  </a:pathLst>
                </a:custGeom>
                <a:solidFill>
                  <a:srgbClr val="FFC080"/>
                </a:solidFill>
                <a:ln w="12700" cap="rnd" cmpd="sng">
                  <a:solidFill>
                    <a:srgbClr val="712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38" name="Freeform 1061"/>
                <p:cNvSpPr>
                  <a:spLocks/>
                </p:cNvSpPr>
                <p:nvPr/>
              </p:nvSpPr>
              <p:spPr bwMode="auto">
                <a:xfrm>
                  <a:off x="3527" y="1655"/>
                  <a:ext cx="23" cy="62"/>
                </a:xfrm>
                <a:custGeom>
                  <a:avLst/>
                  <a:gdLst>
                    <a:gd name="T0" fmla="*/ 0 w 23"/>
                    <a:gd name="T1" fmla="*/ 0 h 62"/>
                    <a:gd name="T2" fmla="*/ 13 w 23"/>
                    <a:gd name="T3" fmla="*/ 11 h 62"/>
                    <a:gd name="T4" fmla="*/ 13 w 23"/>
                    <a:gd name="T5" fmla="*/ 21 h 62"/>
                    <a:gd name="T6" fmla="*/ 8 w 23"/>
                    <a:gd name="T7" fmla="*/ 27 h 62"/>
                    <a:gd name="T8" fmla="*/ 12 w 23"/>
                    <a:gd name="T9" fmla="*/ 49 h 62"/>
                    <a:gd name="T10" fmla="*/ 22 w 23"/>
                    <a:gd name="T11" fmla="*/ 61 h 62"/>
                    <a:gd name="T12" fmla="*/ 8 w 23"/>
                    <a:gd name="T13" fmla="*/ 56 h 62"/>
                    <a:gd name="T14" fmla="*/ 1 w 23"/>
                    <a:gd name="T15" fmla="*/ 38 h 62"/>
                    <a:gd name="T16" fmla="*/ 0 w 23"/>
                    <a:gd name="T17" fmla="*/ 0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 h="62">
                      <a:moveTo>
                        <a:pt x="0" y="0"/>
                      </a:moveTo>
                      <a:lnTo>
                        <a:pt x="13" y="11"/>
                      </a:lnTo>
                      <a:lnTo>
                        <a:pt x="13" y="21"/>
                      </a:lnTo>
                      <a:lnTo>
                        <a:pt x="8" y="27"/>
                      </a:lnTo>
                      <a:lnTo>
                        <a:pt x="12" y="49"/>
                      </a:lnTo>
                      <a:lnTo>
                        <a:pt x="22" y="61"/>
                      </a:lnTo>
                      <a:lnTo>
                        <a:pt x="8" y="56"/>
                      </a:lnTo>
                      <a:lnTo>
                        <a:pt x="1" y="38"/>
                      </a:lnTo>
                      <a:lnTo>
                        <a:pt x="0"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39" name="Freeform 1062"/>
                <p:cNvSpPr>
                  <a:spLocks/>
                </p:cNvSpPr>
                <p:nvPr/>
              </p:nvSpPr>
              <p:spPr bwMode="auto">
                <a:xfrm>
                  <a:off x="3883" y="1665"/>
                  <a:ext cx="19" cy="71"/>
                </a:xfrm>
                <a:custGeom>
                  <a:avLst/>
                  <a:gdLst>
                    <a:gd name="T0" fmla="*/ 18 w 19"/>
                    <a:gd name="T1" fmla="*/ 0 h 71"/>
                    <a:gd name="T2" fmla="*/ 9 w 19"/>
                    <a:gd name="T3" fmla="*/ 11 h 71"/>
                    <a:gd name="T4" fmla="*/ 11 w 19"/>
                    <a:gd name="T5" fmla="*/ 27 h 71"/>
                    <a:gd name="T6" fmla="*/ 13 w 19"/>
                    <a:gd name="T7" fmla="*/ 41 h 71"/>
                    <a:gd name="T8" fmla="*/ 6 w 19"/>
                    <a:gd name="T9" fmla="*/ 61 h 71"/>
                    <a:gd name="T10" fmla="*/ 0 w 19"/>
                    <a:gd name="T11" fmla="*/ 70 h 71"/>
                    <a:gd name="T12" fmla="*/ 9 w 19"/>
                    <a:gd name="T13" fmla="*/ 64 h 71"/>
                    <a:gd name="T14" fmla="*/ 16 w 19"/>
                    <a:gd name="T15" fmla="*/ 39 h 71"/>
                    <a:gd name="T16" fmla="*/ 14 w 19"/>
                    <a:gd name="T17" fmla="*/ 18 h 71"/>
                    <a:gd name="T18" fmla="*/ 18 w 19"/>
                    <a:gd name="T19" fmla="*/ 0 h 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 h="71">
                      <a:moveTo>
                        <a:pt x="18" y="0"/>
                      </a:moveTo>
                      <a:lnTo>
                        <a:pt x="9" y="11"/>
                      </a:lnTo>
                      <a:lnTo>
                        <a:pt x="11" y="27"/>
                      </a:lnTo>
                      <a:lnTo>
                        <a:pt x="13" y="41"/>
                      </a:lnTo>
                      <a:lnTo>
                        <a:pt x="6" y="61"/>
                      </a:lnTo>
                      <a:lnTo>
                        <a:pt x="0" y="70"/>
                      </a:lnTo>
                      <a:lnTo>
                        <a:pt x="9" y="64"/>
                      </a:lnTo>
                      <a:lnTo>
                        <a:pt x="16" y="39"/>
                      </a:lnTo>
                      <a:lnTo>
                        <a:pt x="14" y="18"/>
                      </a:lnTo>
                      <a:lnTo>
                        <a:pt x="18"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40" name="Freeform 1063"/>
                <p:cNvSpPr>
                  <a:spLocks/>
                </p:cNvSpPr>
                <p:nvPr/>
              </p:nvSpPr>
              <p:spPr bwMode="auto">
                <a:xfrm>
                  <a:off x="3601" y="1645"/>
                  <a:ext cx="80" cy="32"/>
                </a:xfrm>
                <a:custGeom>
                  <a:avLst/>
                  <a:gdLst>
                    <a:gd name="T0" fmla="*/ 7 w 80"/>
                    <a:gd name="T1" fmla="*/ 3 h 32"/>
                    <a:gd name="T2" fmla="*/ 32 w 80"/>
                    <a:gd name="T3" fmla="*/ 0 h 32"/>
                    <a:gd name="T4" fmla="*/ 57 w 80"/>
                    <a:gd name="T5" fmla="*/ 7 h 32"/>
                    <a:gd name="T6" fmla="*/ 79 w 80"/>
                    <a:gd name="T7" fmla="*/ 13 h 32"/>
                    <a:gd name="T8" fmla="*/ 66 w 80"/>
                    <a:gd name="T9" fmla="*/ 18 h 32"/>
                    <a:gd name="T10" fmla="*/ 61 w 80"/>
                    <a:gd name="T11" fmla="*/ 27 h 32"/>
                    <a:gd name="T12" fmla="*/ 46 w 80"/>
                    <a:gd name="T13" fmla="*/ 31 h 32"/>
                    <a:gd name="T14" fmla="*/ 25 w 80"/>
                    <a:gd name="T15" fmla="*/ 29 h 32"/>
                    <a:gd name="T16" fmla="*/ 16 w 80"/>
                    <a:gd name="T17" fmla="*/ 18 h 32"/>
                    <a:gd name="T18" fmla="*/ 0 w 80"/>
                    <a:gd name="T19" fmla="*/ 13 h 32"/>
                    <a:gd name="T20" fmla="*/ 7 w 80"/>
                    <a:gd name="T21" fmla="*/ 3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 h="32">
                      <a:moveTo>
                        <a:pt x="7" y="3"/>
                      </a:moveTo>
                      <a:lnTo>
                        <a:pt x="32" y="0"/>
                      </a:lnTo>
                      <a:lnTo>
                        <a:pt x="57" y="7"/>
                      </a:lnTo>
                      <a:lnTo>
                        <a:pt x="79" y="13"/>
                      </a:lnTo>
                      <a:lnTo>
                        <a:pt x="66" y="18"/>
                      </a:lnTo>
                      <a:lnTo>
                        <a:pt x="61" y="27"/>
                      </a:lnTo>
                      <a:lnTo>
                        <a:pt x="46" y="31"/>
                      </a:lnTo>
                      <a:lnTo>
                        <a:pt x="25" y="29"/>
                      </a:lnTo>
                      <a:lnTo>
                        <a:pt x="16" y="18"/>
                      </a:lnTo>
                      <a:lnTo>
                        <a:pt x="0" y="13"/>
                      </a:lnTo>
                      <a:lnTo>
                        <a:pt x="7" y="3"/>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41" name="Freeform 1064"/>
                <p:cNvSpPr>
                  <a:spLocks/>
                </p:cNvSpPr>
                <p:nvPr/>
              </p:nvSpPr>
              <p:spPr bwMode="auto">
                <a:xfrm>
                  <a:off x="3766" y="1656"/>
                  <a:ext cx="78" cy="49"/>
                </a:xfrm>
                <a:custGeom>
                  <a:avLst/>
                  <a:gdLst>
                    <a:gd name="T0" fmla="*/ 0 w 78"/>
                    <a:gd name="T1" fmla="*/ 11 h 49"/>
                    <a:gd name="T2" fmla="*/ 12 w 78"/>
                    <a:gd name="T3" fmla="*/ 2 h 49"/>
                    <a:gd name="T4" fmla="*/ 38 w 78"/>
                    <a:gd name="T5" fmla="*/ 0 h 49"/>
                    <a:gd name="T6" fmla="*/ 59 w 78"/>
                    <a:gd name="T7" fmla="*/ 3 h 49"/>
                    <a:gd name="T8" fmla="*/ 77 w 78"/>
                    <a:gd name="T9" fmla="*/ 13 h 49"/>
                    <a:gd name="T10" fmla="*/ 62 w 78"/>
                    <a:gd name="T11" fmla="*/ 13 h 49"/>
                    <a:gd name="T12" fmla="*/ 58 w 78"/>
                    <a:gd name="T13" fmla="*/ 27 h 49"/>
                    <a:gd name="T14" fmla="*/ 43 w 78"/>
                    <a:gd name="T15" fmla="*/ 33 h 49"/>
                    <a:gd name="T16" fmla="*/ 9 w 78"/>
                    <a:gd name="T17" fmla="*/ 25 h 49"/>
                    <a:gd name="T18" fmla="*/ 7 w 78"/>
                    <a:gd name="T19" fmla="*/ 35 h 49"/>
                    <a:gd name="T20" fmla="*/ 14 w 78"/>
                    <a:gd name="T21" fmla="*/ 48 h 49"/>
                    <a:gd name="T22" fmla="*/ 0 w 78"/>
                    <a:gd name="T23" fmla="*/ 31 h 49"/>
                    <a:gd name="T24" fmla="*/ 0 w 78"/>
                    <a:gd name="T25" fmla="*/ 22 h 49"/>
                    <a:gd name="T26" fmla="*/ 0 w 78"/>
                    <a:gd name="T27" fmla="*/ 11 h 4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8" h="49">
                      <a:moveTo>
                        <a:pt x="0" y="11"/>
                      </a:moveTo>
                      <a:lnTo>
                        <a:pt x="12" y="2"/>
                      </a:lnTo>
                      <a:lnTo>
                        <a:pt x="38" y="0"/>
                      </a:lnTo>
                      <a:lnTo>
                        <a:pt x="59" y="3"/>
                      </a:lnTo>
                      <a:lnTo>
                        <a:pt x="77" y="13"/>
                      </a:lnTo>
                      <a:lnTo>
                        <a:pt x="62" y="13"/>
                      </a:lnTo>
                      <a:lnTo>
                        <a:pt x="58" y="27"/>
                      </a:lnTo>
                      <a:lnTo>
                        <a:pt x="43" y="33"/>
                      </a:lnTo>
                      <a:lnTo>
                        <a:pt x="9" y="25"/>
                      </a:lnTo>
                      <a:lnTo>
                        <a:pt x="7" y="35"/>
                      </a:lnTo>
                      <a:lnTo>
                        <a:pt x="14" y="48"/>
                      </a:lnTo>
                      <a:lnTo>
                        <a:pt x="0" y="31"/>
                      </a:lnTo>
                      <a:lnTo>
                        <a:pt x="0" y="22"/>
                      </a:lnTo>
                      <a:lnTo>
                        <a:pt x="0" y="11"/>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42" name="Freeform 1065"/>
                <p:cNvSpPr>
                  <a:spLocks/>
                </p:cNvSpPr>
                <p:nvPr/>
              </p:nvSpPr>
              <p:spPr bwMode="auto">
                <a:xfrm>
                  <a:off x="3669" y="1769"/>
                  <a:ext cx="94" cy="49"/>
                </a:xfrm>
                <a:custGeom>
                  <a:avLst/>
                  <a:gdLst>
                    <a:gd name="T0" fmla="*/ 58 w 94"/>
                    <a:gd name="T1" fmla="*/ 38 h 49"/>
                    <a:gd name="T2" fmla="*/ 42 w 94"/>
                    <a:gd name="T3" fmla="*/ 37 h 49"/>
                    <a:gd name="T4" fmla="*/ 26 w 94"/>
                    <a:gd name="T5" fmla="*/ 31 h 49"/>
                    <a:gd name="T6" fmla="*/ 19 w 94"/>
                    <a:gd name="T7" fmla="*/ 22 h 49"/>
                    <a:gd name="T8" fmla="*/ 9 w 94"/>
                    <a:gd name="T9" fmla="*/ 17 h 49"/>
                    <a:gd name="T10" fmla="*/ 6 w 94"/>
                    <a:gd name="T11" fmla="*/ 9 h 49"/>
                    <a:gd name="T12" fmla="*/ 9 w 94"/>
                    <a:gd name="T13" fmla="*/ 0 h 49"/>
                    <a:gd name="T14" fmla="*/ 0 w 94"/>
                    <a:gd name="T15" fmla="*/ 6 h 49"/>
                    <a:gd name="T16" fmla="*/ 1 w 94"/>
                    <a:gd name="T17" fmla="*/ 20 h 49"/>
                    <a:gd name="T18" fmla="*/ 8 w 94"/>
                    <a:gd name="T19" fmla="*/ 24 h 49"/>
                    <a:gd name="T20" fmla="*/ 16 w 94"/>
                    <a:gd name="T21" fmla="*/ 31 h 49"/>
                    <a:gd name="T22" fmla="*/ 28 w 94"/>
                    <a:gd name="T23" fmla="*/ 43 h 49"/>
                    <a:gd name="T24" fmla="*/ 44 w 94"/>
                    <a:gd name="T25" fmla="*/ 48 h 49"/>
                    <a:gd name="T26" fmla="*/ 61 w 94"/>
                    <a:gd name="T27" fmla="*/ 48 h 49"/>
                    <a:gd name="T28" fmla="*/ 74 w 94"/>
                    <a:gd name="T29" fmla="*/ 42 h 49"/>
                    <a:gd name="T30" fmla="*/ 85 w 94"/>
                    <a:gd name="T31" fmla="*/ 31 h 49"/>
                    <a:gd name="T32" fmla="*/ 92 w 94"/>
                    <a:gd name="T33" fmla="*/ 22 h 49"/>
                    <a:gd name="T34" fmla="*/ 93 w 94"/>
                    <a:gd name="T35" fmla="*/ 12 h 49"/>
                    <a:gd name="T36" fmla="*/ 86 w 94"/>
                    <a:gd name="T37" fmla="*/ 4 h 49"/>
                    <a:gd name="T38" fmla="*/ 83 w 94"/>
                    <a:gd name="T39" fmla="*/ 26 h 49"/>
                    <a:gd name="T40" fmla="*/ 76 w 94"/>
                    <a:gd name="T41" fmla="*/ 33 h 49"/>
                    <a:gd name="T42" fmla="*/ 58 w 94"/>
                    <a:gd name="T43" fmla="*/ 38 h 4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 h="49">
                      <a:moveTo>
                        <a:pt x="58" y="38"/>
                      </a:moveTo>
                      <a:lnTo>
                        <a:pt x="42" y="37"/>
                      </a:lnTo>
                      <a:lnTo>
                        <a:pt x="26" y="31"/>
                      </a:lnTo>
                      <a:lnTo>
                        <a:pt x="19" y="22"/>
                      </a:lnTo>
                      <a:lnTo>
                        <a:pt x="9" y="17"/>
                      </a:lnTo>
                      <a:lnTo>
                        <a:pt x="6" y="9"/>
                      </a:lnTo>
                      <a:lnTo>
                        <a:pt x="9" y="0"/>
                      </a:lnTo>
                      <a:lnTo>
                        <a:pt x="0" y="6"/>
                      </a:lnTo>
                      <a:lnTo>
                        <a:pt x="1" y="20"/>
                      </a:lnTo>
                      <a:lnTo>
                        <a:pt x="8" y="24"/>
                      </a:lnTo>
                      <a:lnTo>
                        <a:pt x="16" y="31"/>
                      </a:lnTo>
                      <a:lnTo>
                        <a:pt x="28" y="43"/>
                      </a:lnTo>
                      <a:lnTo>
                        <a:pt x="44" y="48"/>
                      </a:lnTo>
                      <a:lnTo>
                        <a:pt x="61" y="48"/>
                      </a:lnTo>
                      <a:lnTo>
                        <a:pt x="74" y="42"/>
                      </a:lnTo>
                      <a:lnTo>
                        <a:pt x="85" y="31"/>
                      </a:lnTo>
                      <a:lnTo>
                        <a:pt x="92" y="22"/>
                      </a:lnTo>
                      <a:lnTo>
                        <a:pt x="93" y="12"/>
                      </a:lnTo>
                      <a:lnTo>
                        <a:pt x="86" y="4"/>
                      </a:lnTo>
                      <a:lnTo>
                        <a:pt x="83" y="26"/>
                      </a:lnTo>
                      <a:lnTo>
                        <a:pt x="76" y="33"/>
                      </a:lnTo>
                      <a:lnTo>
                        <a:pt x="58" y="38"/>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43" name="Freeform 1066"/>
                <p:cNvSpPr>
                  <a:spLocks/>
                </p:cNvSpPr>
                <p:nvPr/>
              </p:nvSpPr>
              <p:spPr bwMode="auto">
                <a:xfrm>
                  <a:off x="3629" y="1770"/>
                  <a:ext cx="27" cy="71"/>
                </a:xfrm>
                <a:custGeom>
                  <a:avLst/>
                  <a:gdLst>
                    <a:gd name="T0" fmla="*/ 26 w 27"/>
                    <a:gd name="T1" fmla="*/ 0 h 71"/>
                    <a:gd name="T2" fmla="*/ 12 w 27"/>
                    <a:gd name="T3" fmla="*/ 11 h 71"/>
                    <a:gd name="T4" fmla="*/ 7 w 27"/>
                    <a:gd name="T5" fmla="*/ 26 h 71"/>
                    <a:gd name="T6" fmla="*/ 3 w 27"/>
                    <a:gd name="T7" fmla="*/ 48 h 71"/>
                    <a:gd name="T8" fmla="*/ 0 w 27"/>
                    <a:gd name="T9" fmla="*/ 70 h 71"/>
                    <a:gd name="T10" fmla="*/ 0 w 27"/>
                    <a:gd name="T11" fmla="*/ 44 h 71"/>
                    <a:gd name="T12" fmla="*/ 3 w 27"/>
                    <a:gd name="T13" fmla="*/ 18 h 71"/>
                    <a:gd name="T14" fmla="*/ 8 w 27"/>
                    <a:gd name="T15" fmla="*/ 9 h 71"/>
                    <a:gd name="T16" fmla="*/ 26 w 27"/>
                    <a:gd name="T17" fmla="*/ 0 h 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 h="71">
                      <a:moveTo>
                        <a:pt x="26" y="0"/>
                      </a:moveTo>
                      <a:lnTo>
                        <a:pt x="12" y="11"/>
                      </a:lnTo>
                      <a:lnTo>
                        <a:pt x="7" y="26"/>
                      </a:lnTo>
                      <a:lnTo>
                        <a:pt x="3" y="48"/>
                      </a:lnTo>
                      <a:lnTo>
                        <a:pt x="0" y="70"/>
                      </a:lnTo>
                      <a:lnTo>
                        <a:pt x="0" y="44"/>
                      </a:lnTo>
                      <a:lnTo>
                        <a:pt x="3" y="18"/>
                      </a:lnTo>
                      <a:lnTo>
                        <a:pt x="8" y="9"/>
                      </a:lnTo>
                      <a:lnTo>
                        <a:pt x="26"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44" name="Freeform 1067"/>
                <p:cNvSpPr>
                  <a:spLocks/>
                </p:cNvSpPr>
                <p:nvPr/>
              </p:nvSpPr>
              <p:spPr bwMode="auto">
                <a:xfrm>
                  <a:off x="3779" y="1780"/>
                  <a:ext cx="16" cy="63"/>
                </a:xfrm>
                <a:custGeom>
                  <a:avLst/>
                  <a:gdLst>
                    <a:gd name="T0" fmla="*/ 0 w 16"/>
                    <a:gd name="T1" fmla="*/ 0 h 63"/>
                    <a:gd name="T2" fmla="*/ 5 w 16"/>
                    <a:gd name="T3" fmla="*/ 13 h 63"/>
                    <a:gd name="T4" fmla="*/ 9 w 16"/>
                    <a:gd name="T5" fmla="*/ 34 h 63"/>
                    <a:gd name="T6" fmla="*/ 9 w 16"/>
                    <a:gd name="T7" fmla="*/ 47 h 63"/>
                    <a:gd name="T8" fmla="*/ 6 w 16"/>
                    <a:gd name="T9" fmla="*/ 62 h 63"/>
                    <a:gd name="T10" fmla="*/ 15 w 16"/>
                    <a:gd name="T11" fmla="*/ 35 h 63"/>
                    <a:gd name="T12" fmla="*/ 14 w 16"/>
                    <a:gd name="T13" fmla="*/ 14 h 63"/>
                    <a:gd name="T14" fmla="*/ 0 w 16"/>
                    <a:gd name="T15" fmla="*/ 0 h 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 h="63">
                      <a:moveTo>
                        <a:pt x="0" y="0"/>
                      </a:moveTo>
                      <a:lnTo>
                        <a:pt x="5" y="13"/>
                      </a:lnTo>
                      <a:lnTo>
                        <a:pt x="9" y="34"/>
                      </a:lnTo>
                      <a:lnTo>
                        <a:pt x="9" y="47"/>
                      </a:lnTo>
                      <a:lnTo>
                        <a:pt x="6" y="62"/>
                      </a:lnTo>
                      <a:lnTo>
                        <a:pt x="15" y="35"/>
                      </a:lnTo>
                      <a:lnTo>
                        <a:pt x="14" y="14"/>
                      </a:lnTo>
                      <a:lnTo>
                        <a:pt x="0"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45" name="Freeform 1068"/>
                <p:cNvSpPr>
                  <a:spLocks/>
                </p:cNvSpPr>
                <p:nvPr/>
              </p:nvSpPr>
              <p:spPr bwMode="auto">
                <a:xfrm>
                  <a:off x="3650" y="1847"/>
                  <a:ext cx="131" cy="29"/>
                </a:xfrm>
                <a:custGeom>
                  <a:avLst/>
                  <a:gdLst>
                    <a:gd name="T0" fmla="*/ 0 w 131"/>
                    <a:gd name="T1" fmla="*/ 0 h 29"/>
                    <a:gd name="T2" fmla="*/ 19 w 131"/>
                    <a:gd name="T3" fmla="*/ 12 h 29"/>
                    <a:gd name="T4" fmla="*/ 44 w 131"/>
                    <a:gd name="T5" fmla="*/ 18 h 29"/>
                    <a:gd name="T6" fmla="*/ 76 w 131"/>
                    <a:gd name="T7" fmla="*/ 20 h 29"/>
                    <a:gd name="T8" fmla="*/ 100 w 131"/>
                    <a:gd name="T9" fmla="*/ 16 h 29"/>
                    <a:gd name="T10" fmla="*/ 126 w 131"/>
                    <a:gd name="T11" fmla="*/ 7 h 29"/>
                    <a:gd name="T12" fmla="*/ 130 w 131"/>
                    <a:gd name="T13" fmla="*/ 17 h 29"/>
                    <a:gd name="T14" fmla="*/ 120 w 131"/>
                    <a:gd name="T15" fmla="*/ 13 h 29"/>
                    <a:gd name="T16" fmla="*/ 98 w 131"/>
                    <a:gd name="T17" fmla="*/ 24 h 29"/>
                    <a:gd name="T18" fmla="*/ 73 w 131"/>
                    <a:gd name="T19" fmla="*/ 28 h 29"/>
                    <a:gd name="T20" fmla="*/ 52 w 131"/>
                    <a:gd name="T21" fmla="*/ 26 h 29"/>
                    <a:gd name="T22" fmla="*/ 29 w 131"/>
                    <a:gd name="T23" fmla="*/ 21 h 29"/>
                    <a:gd name="T24" fmla="*/ 13 w 131"/>
                    <a:gd name="T25" fmla="*/ 13 h 29"/>
                    <a:gd name="T26" fmla="*/ 3 w 131"/>
                    <a:gd name="T27" fmla="*/ 16 h 29"/>
                    <a:gd name="T28" fmla="*/ 0 w 131"/>
                    <a:gd name="T29" fmla="*/ 0 h 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1" h="29">
                      <a:moveTo>
                        <a:pt x="0" y="0"/>
                      </a:moveTo>
                      <a:lnTo>
                        <a:pt x="19" y="12"/>
                      </a:lnTo>
                      <a:lnTo>
                        <a:pt x="44" y="18"/>
                      </a:lnTo>
                      <a:lnTo>
                        <a:pt x="76" y="20"/>
                      </a:lnTo>
                      <a:lnTo>
                        <a:pt x="100" y="16"/>
                      </a:lnTo>
                      <a:lnTo>
                        <a:pt x="126" y="7"/>
                      </a:lnTo>
                      <a:lnTo>
                        <a:pt x="130" y="17"/>
                      </a:lnTo>
                      <a:lnTo>
                        <a:pt x="120" y="13"/>
                      </a:lnTo>
                      <a:lnTo>
                        <a:pt x="98" y="24"/>
                      </a:lnTo>
                      <a:lnTo>
                        <a:pt x="73" y="28"/>
                      </a:lnTo>
                      <a:lnTo>
                        <a:pt x="52" y="26"/>
                      </a:lnTo>
                      <a:lnTo>
                        <a:pt x="29" y="21"/>
                      </a:lnTo>
                      <a:lnTo>
                        <a:pt x="13" y="13"/>
                      </a:lnTo>
                      <a:lnTo>
                        <a:pt x="3" y="16"/>
                      </a:lnTo>
                      <a:lnTo>
                        <a:pt x="0"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46" name="Freeform 1069"/>
                <p:cNvSpPr>
                  <a:spLocks/>
                </p:cNvSpPr>
                <p:nvPr/>
              </p:nvSpPr>
              <p:spPr bwMode="auto">
                <a:xfrm>
                  <a:off x="3662" y="1889"/>
                  <a:ext cx="101" cy="13"/>
                </a:xfrm>
                <a:custGeom>
                  <a:avLst/>
                  <a:gdLst>
                    <a:gd name="T0" fmla="*/ 0 w 101"/>
                    <a:gd name="T1" fmla="*/ 3 h 13"/>
                    <a:gd name="T2" fmla="*/ 3 w 101"/>
                    <a:gd name="T3" fmla="*/ 0 h 13"/>
                    <a:gd name="T4" fmla="*/ 11 w 101"/>
                    <a:gd name="T5" fmla="*/ 1 h 13"/>
                    <a:gd name="T6" fmla="*/ 30 w 101"/>
                    <a:gd name="T7" fmla="*/ 5 h 13"/>
                    <a:gd name="T8" fmla="*/ 68 w 101"/>
                    <a:gd name="T9" fmla="*/ 6 h 13"/>
                    <a:gd name="T10" fmla="*/ 93 w 101"/>
                    <a:gd name="T11" fmla="*/ 3 h 13"/>
                    <a:gd name="T12" fmla="*/ 100 w 101"/>
                    <a:gd name="T13" fmla="*/ 0 h 13"/>
                    <a:gd name="T14" fmla="*/ 100 w 101"/>
                    <a:gd name="T15" fmla="*/ 5 h 13"/>
                    <a:gd name="T16" fmla="*/ 88 w 101"/>
                    <a:gd name="T17" fmla="*/ 6 h 13"/>
                    <a:gd name="T18" fmla="*/ 65 w 101"/>
                    <a:gd name="T19" fmla="*/ 11 h 13"/>
                    <a:gd name="T20" fmla="*/ 48 w 101"/>
                    <a:gd name="T21" fmla="*/ 12 h 13"/>
                    <a:gd name="T22" fmla="*/ 27 w 101"/>
                    <a:gd name="T23" fmla="*/ 7 h 13"/>
                    <a:gd name="T24" fmla="*/ 0 w 101"/>
                    <a:gd name="T25" fmla="*/ 3 h 1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1" h="13">
                      <a:moveTo>
                        <a:pt x="0" y="3"/>
                      </a:moveTo>
                      <a:lnTo>
                        <a:pt x="3" y="0"/>
                      </a:lnTo>
                      <a:lnTo>
                        <a:pt x="11" y="1"/>
                      </a:lnTo>
                      <a:lnTo>
                        <a:pt x="30" y="5"/>
                      </a:lnTo>
                      <a:lnTo>
                        <a:pt x="68" y="6"/>
                      </a:lnTo>
                      <a:lnTo>
                        <a:pt x="93" y="3"/>
                      </a:lnTo>
                      <a:lnTo>
                        <a:pt x="100" y="0"/>
                      </a:lnTo>
                      <a:lnTo>
                        <a:pt x="100" y="5"/>
                      </a:lnTo>
                      <a:lnTo>
                        <a:pt x="88" y="6"/>
                      </a:lnTo>
                      <a:lnTo>
                        <a:pt x="65" y="11"/>
                      </a:lnTo>
                      <a:lnTo>
                        <a:pt x="48" y="12"/>
                      </a:lnTo>
                      <a:lnTo>
                        <a:pt x="27" y="7"/>
                      </a:lnTo>
                      <a:lnTo>
                        <a:pt x="0" y="3"/>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47" name="Freeform 1070"/>
                <p:cNvSpPr>
                  <a:spLocks/>
                </p:cNvSpPr>
                <p:nvPr/>
              </p:nvSpPr>
              <p:spPr bwMode="auto">
                <a:xfrm>
                  <a:off x="3565" y="1687"/>
                  <a:ext cx="21" cy="56"/>
                </a:xfrm>
                <a:custGeom>
                  <a:avLst/>
                  <a:gdLst>
                    <a:gd name="T0" fmla="*/ 20 w 21"/>
                    <a:gd name="T1" fmla="*/ 0 h 56"/>
                    <a:gd name="T2" fmla="*/ 7 w 21"/>
                    <a:gd name="T3" fmla="*/ 17 h 56"/>
                    <a:gd name="T4" fmla="*/ 3 w 21"/>
                    <a:gd name="T5" fmla="*/ 33 h 56"/>
                    <a:gd name="T6" fmla="*/ 3 w 21"/>
                    <a:gd name="T7" fmla="*/ 55 h 56"/>
                    <a:gd name="T8" fmla="*/ 0 w 21"/>
                    <a:gd name="T9" fmla="*/ 31 h 56"/>
                    <a:gd name="T10" fmla="*/ 3 w 21"/>
                    <a:gd name="T11" fmla="*/ 15 h 56"/>
                    <a:gd name="T12" fmla="*/ 20 w 21"/>
                    <a:gd name="T13" fmla="*/ 0 h 5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56">
                      <a:moveTo>
                        <a:pt x="20" y="0"/>
                      </a:moveTo>
                      <a:lnTo>
                        <a:pt x="7" y="17"/>
                      </a:lnTo>
                      <a:lnTo>
                        <a:pt x="3" y="33"/>
                      </a:lnTo>
                      <a:lnTo>
                        <a:pt x="3" y="55"/>
                      </a:lnTo>
                      <a:lnTo>
                        <a:pt x="0" y="31"/>
                      </a:lnTo>
                      <a:lnTo>
                        <a:pt x="3" y="15"/>
                      </a:lnTo>
                      <a:lnTo>
                        <a:pt x="20"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48" name="Freeform 1071"/>
                <p:cNvSpPr>
                  <a:spLocks/>
                </p:cNvSpPr>
                <p:nvPr/>
              </p:nvSpPr>
              <p:spPr bwMode="auto">
                <a:xfrm>
                  <a:off x="3856" y="1692"/>
                  <a:ext cx="12" cy="69"/>
                </a:xfrm>
                <a:custGeom>
                  <a:avLst/>
                  <a:gdLst>
                    <a:gd name="T0" fmla="*/ 0 w 12"/>
                    <a:gd name="T1" fmla="*/ 0 h 69"/>
                    <a:gd name="T2" fmla="*/ 6 w 12"/>
                    <a:gd name="T3" fmla="*/ 12 h 69"/>
                    <a:gd name="T4" fmla="*/ 9 w 12"/>
                    <a:gd name="T5" fmla="*/ 39 h 69"/>
                    <a:gd name="T6" fmla="*/ 6 w 12"/>
                    <a:gd name="T7" fmla="*/ 68 h 69"/>
                    <a:gd name="T8" fmla="*/ 11 w 12"/>
                    <a:gd name="T9" fmla="*/ 38 h 69"/>
                    <a:gd name="T10" fmla="*/ 11 w 12"/>
                    <a:gd name="T11" fmla="*/ 17 h 69"/>
                    <a:gd name="T12" fmla="*/ 0 w 12"/>
                    <a:gd name="T13" fmla="*/ 0 h 6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 h="69">
                      <a:moveTo>
                        <a:pt x="0" y="0"/>
                      </a:moveTo>
                      <a:lnTo>
                        <a:pt x="6" y="12"/>
                      </a:lnTo>
                      <a:lnTo>
                        <a:pt x="9" y="39"/>
                      </a:lnTo>
                      <a:lnTo>
                        <a:pt x="6" y="68"/>
                      </a:lnTo>
                      <a:lnTo>
                        <a:pt x="11" y="38"/>
                      </a:lnTo>
                      <a:lnTo>
                        <a:pt x="11" y="17"/>
                      </a:lnTo>
                      <a:lnTo>
                        <a:pt x="0"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49" name="Freeform 1072"/>
                <p:cNvSpPr>
                  <a:spLocks/>
                </p:cNvSpPr>
                <p:nvPr/>
              </p:nvSpPr>
              <p:spPr bwMode="auto">
                <a:xfrm>
                  <a:off x="3756" y="1607"/>
                  <a:ext cx="105" cy="31"/>
                </a:xfrm>
                <a:custGeom>
                  <a:avLst/>
                  <a:gdLst>
                    <a:gd name="T0" fmla="*/ 0 w 105"/>
                    <a:gd name="T1" fmla="*/ 9 h 31"/>
                    <a:gd name="T2" fmla="*/ 4 w 105"/>
                    <a:gd name="T3" fmla="*/ 20 h 31"/>
                    <a:gd name="T4" fmla="*/ 41 w 105"/>
                    <a:gd name="T5" fmla="*/ 16 h 31"/>
                    <a:gd name="T6" fmla="*/ 68 w 105"/>
                    <a:gd name="T7" fmla="*/ 18 h 31"/>
                    <a:gd name="T8" fmla="*/ 87 w 105"/>
                    <a:gd name="T9" fmla="*/ 22 h 31"/>
                    <a:gd name="T10" fmla="*/ 104 w 105"/>
                    <a:gd name="T11" fmla="*/ 30 h 31"/>
                    <a:gd name="T12" fmla="*/ 83 w 105"/>
                    <a:gd name="T13" fmla="*/ 9 h 31"/>
                    <a:gd name="T14" fmla="*/ 43 w 105"/>
                    <a:gd name="T15" fmla="*/ 2 h 31"/>
                    <a:gd name="T16" fmla="*/ 48 w 105"/>
                    <a:gd name="T17" fmla="*/ 6 h 31"/>
                    <a:gd name="T18" fmla="*/ 23 w 105"/>
                    <a:gd name="T19" fmla="*/ 8 h 31"/>
                    <a:gd name="T20" fmla="*/ 25 w 105"/>
                    <a:gd name="T21" fmla="*/ 0 h 31"/>
                    <a:gd name="T22" fmla="*/ 0 w 105"/>
                    <a:gd name="T23" fmla="*/ 9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5" h="31">
                      <a:moveTo>
                        <a:pt x="0" y="9"/>
                      </a:moveTo>
                      <a:lnTo>
                        <a:pt x="4" y="20"/>
                      </a:lnTo>
                      <a:lnTo>
                        <a:pt x="41" y="16"/>
                      </a:lnTo>
                      <a:lnTo>
                        <a:pt x="68" y="18"/>
                      </a:lnTo>
                      <a:lnTo>
                        <a:pt x="87" y="22"/>
                      </a:lnTo>
                      <a:lnTo>
                        <a:pt x="104" y="30"/>
                      </a:lnTo>
                      <a:lnTo>
                        <a:pt x="83" y="9"/>
                      </a:lnTo>
                      <a:lnTo>
                        <a:pt x="43" y="2"/>
                      </a:lnTo>
                      <a:lnTo>
                        <a:pt x="48" y="6"/>
                      </a:lnTo>
                      <a:lnTo>
                        <a:pt x="23" y="8"/>
                      </a:lnTo>
                      <a:lnTo>
                        <a:pt x="25" y="0"/>
                      </a:lnTo>
                      <a:lnTo>
                        <a:pt x="0" y="9"/>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50" name="Freeform 1073"/>
                <p:cNvSpPr>
                  <a:spLocks/>
                </p:cNvSpPr>
                <p:nvPr/>
              </p:nvSpPr>
              <p:spPr bwMode="auto">
                <a:xfrm>
                  <a:off x="3596" y="1606"/>
                  <a:ext cx="93" cy="25"/>
                </a:xfrm>
                <a:custGeom>
                  <a:avLst/>
                  <a:gdLst>
                    <a:gd name="T0" fmla="*/ 92 w 93"/>
                    <a:gd name="T1" fmla="*/ 24 h 25"/>
                    <a:gd name="T2" fmla="*/ 75 w 93"/>
                    <a:gd name="T3" fmla="*/ 14 h 25"/>
                    <a:gd name="T4" fmla="*/ 46 w 93"/>
                    <a:gd name="T5" fmla="*/ 12 h 25"/>
                    <a:gd name="T6" fmla="*/ 17 w 93"/>
                    <a:gd name="T7" fmla="*/ 14 h 25"/>
                    <a:gd name="T8" fmla="*/ 0 w 93"/>
                    <a:gd name="T9" fmla="*/ 22 h 25"/>
                    <a:gd name="T10" fmla="*/ 14 w 93"/>
                    <a:gd name="T11" fmla="*/ 10 h 25"/>
                    <a:gd name="T12" fmla="*/ 8 w 93"/>
                    <a:gd name="T13" fmla="*/ 9 h 25"/>
                    <a:gd name="T14" fmla="*/ 38 w 93"/>
                    <a:gd name="T15" fmla="*/ 8 h 25"/>
                    <a:gd name="T16" fmla="*/ 14 w 93"/>
                    <a:gd name="T17" fmla="*/ 5 h 25"/>
                    <a:gd name="T18" fmla="*/ 49 w 93"/>
                    <a:gd name="T19" fmla="*/ 5 h 25"/>
                    <a:gd name="T20" fmla="*/ 42 w 93"/>
                    <a:gd name="T21" fmla="*/ 1 h 25"/>
                    <a:gd name="T22" fmla="*/ 65 w 93"/>
                    <a:gd name="T23" fmla="*/ 4 h 25"/>
                    <a:gd name="T24" fmla="*/ 78 w 93"/>
                    <a:gd name="T25" fmla="*/ 6 h 25"/>
                    <a:gd name="T26" fmla="*/ 78 w 93"/>
                    <a:gd name="T27" fmla="*/ 0 h 25"/>
                    <a:gd name="T28" fmla="*/ 88 w 93"/>
                    <a:gd name="T29" fmla="*/ 8 h 25"/>
                    <a:gd name="T30" fmla="*/ 92 w 93"/>
                    <a:gd name="T31" fmla="*/ 24 h 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3" h="25">
                      <a:moveTo>
                        <a:pt x="92" y="24"/>
                      </a:moveTo>
                      <a:lnTo>
                        <a:pt x="75" y="14"/>
                      </a:lnTo>
                      <a:lnTo>
                        <a:pt x="46" y="12"/>
                      </a:lnTo>
                      <a:lnTo>
                        <a:pt x="17" y="14"/>
                      </a:lnTo>
                      <a:lnTo>
                        <a:pt x="0" y="22"/>
                      </a:lnTo>
                      <a:lnTo>
                        <a:pt x="14" y="10"/>
                      </a:lnTo>
                      <a:lnTo>
                        <a:pt x="8" y="9"/>
                      </a:lnTo>
                      <a:lnTo>
                        <a:pt x="38" y="8"/>
                      </a:lnTo>
                      <a:lnTo>
                        <a:pt x="14" y="5"/>
                      </a:lnTo>
                      <a:lnTo>
                        <a:pt x="49" y="5"/>
                      </a:lnTo>
                      <a:lnTo>
                        <a:pt x="42" y="1"/>
                      </a:lnTo>
                      <a:lnTo>
                        <a:pt x="65" y="4"/>
                      </a:lnTo>
                      <a:lnTo>
                        <a:pt x="78" y="6"/>
                      </a:lnTo>
                      <a:lnTo>
                        <a:pt x="78" y="0"/>
                      </a:lnTo>
                      <a:lnTo>
                        <a:pt x="88" y="8"/>
                      </a:lnTo>
                      <a:lnTo>
                        <a:pt x="92" y="24"/>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51" name="Freeform 1074"/>
                <p:cNvSpPr>
                  <a:spLocks/>
                </p:cNvSpPr>
                <p:nvPr/>
              </p:nvSpPr>
              <p:spPr bwMode="auto">
                <a:xfrm>
                  <a:off x="3623" y="1671"/>
                  <a:ext cx="50" cy="21"/>
                </a:xfrm>
                <a:custGeom>
                  <a:avLst/>
                  <a:gdLst>
                    <a:gd name="T0" fmla="*/ 49 w 50"/>
                    <a:gd name="T1" fmla="*/ 0 h 21"/>
                    <a:gd name="T2" fmla="*/ 42 w 50"/>
                    <a:gd name="T3" fmla="*/ 7 h 21"/>
                    <a:gd name="T4" fmla="*/ 25 w 50"/>
                    <a:gd name="T5" fmla="*/ 17 h 21"/>
                    <a:gd name="T6" fmla="*/ 0 w 50"/>
                    <a:gd name="T7" fmla="*/ 18 h 21"/>
                    <a:gd name="T8" fmla="*/ 34 w 50"/>
                    <a:gd name="T9" fmla="*/ 20 h 21"/>
                    <a:gd name="T10" fmla="*/ 43 w 50"/>
                    <a:gd name="T11" fmla="*/ 15 h 21"/>
                    <a:gd name="T12" fmla="*/ 49 w 50"/>
                    <a:gd name="T13" fmla="*/ 0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0" h="21">
                      <a:moveTo>
                        <a:pt x="49" y="0"/>
                      </a:moveTo>
                      <a:lnTo>
                        <a:pt x="42" y="7"/>
                      </a:lnTo>
                      <a:lnTo>
                        <a:pt x="25" y="17"/>
                      </a:lnTo>
                      <a:lnTo>
                        <a:pt x="0" y="18"/>
                      </a:lnTo>
                      <a:lnTo>
                        <a:pt x="34" y="20"/>
                      </a:lnTo>
                      <a:lnTo>
                        <a:pt x="43" y="15"/>
                      </a:lnTo>
                      <a:lnTo>
                        <a:pt x="49"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52" name="Freeform 1075"/>
                <p:cNvSpPr>
                  <a:spLocks/>
                </p:cNvSpPr>
                <p:nvPr/>
              </p:nvSpPr>
              <p:spPr bwMode="auto">
                <a:xfrm>
                  <a:off x="3616" y="1660"/>
                  <a:ext cx="11" cy="10"/>
                </a:xfrm>
                <a:custGeom>
                  <a:avLst/>
                  <a:gdLst>
                    <a:gd name="T0" fmla="*/ 0 w 11"/>
                    <a:gd name="T1" fmla="*/ 0 h 10"/>
                    <a:gd name="T2" fmla="*/ 7 w 11"/>
                    <a:gd name="T3" fmla="*/ 7 h 10"/>
                    <a:gd name="T4" fmla="*/ 9 w 11"/>
                    <a:gd name="T5" fmla="*/ 9 h 10"/>
                    <a:gd name="T6" fmla="*/ 9 w 11"/>
                    <a:gd name="T7" fmla="*/ 4 h 10"/>
                    <a:gd name="T8" fmla="*/ 10 w 11"/>
                    <a:gd name="T9" fmla="*/ 0 h 10"/>
                    <a:gd name="T10" fmla="*/ 0 w 11"/>
                    <a:gd name="T11" fmla="*/ 0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10">
                      <a:moveTo>
                        <a:pt x="0" y="0"/>
                      </a:moveTo>
                      <a:lnTo>
                        <a:pt x="7" y="7"/>
                      </a:lnTo>
                      <a:lnTo>
                        <a:pt x="9" y="9"/>
                      </a:lnTo>
                      <a:lnTo>
                        <a:pt x="9" y="4"/>
                      </a:lnTo>
                      <a:lnTo>
                        <a:pt x="10" y="0"/>
                      </a:lnTo>
                      <a:lnTo>
                        <a:pt x="0" y="0"/>
                      </a:lnTo>
                    </a:path>
                  </a:pathLst>
                </a:custGeom>
                <a:solidFill>
                  <a:srgbClr val="FFC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53" name="Freeform 1076"/>
                <p:cNvSpPr>
                  <a:spLocks/>
                </p:cNvSpPr>
                <p:nvPr/>
              </p:nvSpPr>
              <p:spPr bwMode="auto">
                <a:xfrm>
                  <a:off x="3654" y="1663"/>
                  <a:ext cx="4" cy="8"/>
                </a:xfrm>
                <a:custGeom>
                  <a:avLst/>
                  <a:gdLst>
                    <a:gd name="T0" fmla="*/ 3 w 4"/>
                    <a:gd name="T1" fmla="*/ 0 h 8"/>
                    <a:gd name="T2" fmla="*/ 3 w 4"/>
                    <a:gd name="T3" fmla="*/ 2 h 8"/>
                    <a:gd name="T4" fmla="*/ 0 w 4"/>
                    <a:gd name="T5" fmla="*/ 7 h 8"/>
                    <a:gd name="T6" fmla="*/ 3 w 4"/>
                    <a:gd name="T7" fmla="*/ 6 h 8"/>
                    <a:gd name="T8" fmla="*/ 3 w 4"/>
                    <a:gd name="T9" fmla="*/ 0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 h="8">
                      <a:moveTo>
                        <a:pt x="3" y="0"/>
                      </a:moveTo>
                      <a:lnTo>
                        <a:pt x="3" y="2"/>
                      </a:lnTo>
                      <a:lnTo>
                        <a:pt x="0" y="7"/>
                      </a:lnTo>
                      <a:lnTo>
                        <a:pt x="3" y="6"/>
                      </a:lnTo>
                      <a:lnTo>
                        <a:pt x="3" y="0"/>
                      </a:lnTo>
                    </a:path>
                  </a:pathLst>
                </a:custGeom>
                <a:solidFill>
                  <a:srgbClr val="FFC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54" name="Freeform 1077"/>
                <p:cNvSpPr>
                  <a:spLocks/>
                </p:cNvSpPr>
                <p:nvPr/>
              </p:nvSpPr>
              <p:spPr bwMode="auto">
                <a:xfrm>
                  <a:off x="3775" y="1668"/>
                  <a:ext cx="17" cy="12"/>
                </a:xfrm>
                <a:custGeom>
                  <a:avLst/>
                  <a:gdLst>
                    <a:gd name="T0" fmla="*/ 0 w 17"/>
                    <a:gd name="T1" fmla="*/ 3 h 12"/>
                    <a:gd name="T2" fmla="*/ 1 w 17"/>
                    <a:gd name="T3" fmla="*/ 6 h 12"/>
                    <a:gd name="T4" fmla="*/ 3 w 17"/>
                    <a:gd name="T5" fmla="*/ 8 h 12"/>
                    <a:gd name="T6" fmla="*/ 16 w 17"/>
                    <a:gd name="T7" fmla="*/ 11 h 12"/>
                    <a:gd name="T8" fmla="*/ 9 w 17"/>
                    <a:gd name="T9" fmla="*/ 8 h 12"/>
                    <a:gd name="T10" fmla="*/ 9 w 17"/>
                    <a:gd name="T11" fmla="*/ 5 h 12"/>
                    <a:gd name="T12" fmla="*/ 12 w 17"/>
                    <a:gd name="T13" fmla="*/ 0 h 12"/>
                    <a:gd name="T14" fmla="*/ 7 w 17"/>
                    <a:gd name="T15" fmla="*/ 1 h 12"/>
                    <a:gd name="T16" fmla="*/ 0 w 17"/>
                    <a:gd name="T17" fmla="*/ 3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2">
                      <a:moveTo>
                        <a:pt x="0" y="3"/>
                      </a:moveTo>
                      <a:lnTo>
                        <a:pt x="1" y="6"/>
                      </a:lnTo>
                      <a:lnTo>
                        <a:pt x="3" y="8"/>
                      </a:lnTo>
                      <a:lnTo>
                        <a:pt x="16" y="11"/>
                      </a:lnTo>
                      <a:lnTo>
                        <a:pt x="9" y="8"/>
                      </a:lnTo>
                      <a:lnTo>
                        <a:pt x="9" y="5"/>
                      </a:lnTo>
                      <a:lnTo>
                        <a:pt x="12" y="0"/>
                      </a:lnTo>
                      <a:lnTo>
                        <a:pt x="7" y="1"/>
                      </a:lnTo>
                      <a:lnTo>
                        <a:pt x="0" y="3"/>
                      </a:lnTo>
                    </a:path>
                  </a:pathLst>
                </a:custGeom>
                <a:solidFill>
                  <a:srgbClr val="FFC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55" name="Freeform 1078"/>
                <p:cNvSpPr>
                  <a:spLocks/>
                </p:cNvSpPr>
                <p:nvPr/>
              </p:nvSpPr>
              <p:spPr bwMode="auto">
                <a:xfrm>
                  <a:off x="3819" y="1671"/>
                  <a:ext cx="4" cy="8"/>
                </a:xfrm>
                <a:custGeom>
                  <a:avLst/>
                  <a:gdLst>
                    <a:gd name="T0" fmla="*/ 0 w 4"/>
                    <a:gd name="T1" fmla="*/ 0 h 8"/>
                    <a:gd name="T2" fmla="*/ 1 w 4"/>
                    <a:gd name="T3" fmla="*/ 3 h 8"/>
                    <a:gd name="T4" fmla="*/ 0 w 4"/>
                    <a:gd name="T5" fmla="*/ 7 h 8"/>
                    <a:gd name="T6" fmla="*/ 3 w 4"/>
                    <a:gd name="T7" fmla="*/ 5 h 8"/>
                    <a:gd name="T8" fmla="*/ 3 w 4"/>
                    <a:gd name="T9" fmla="*/ 1 h 8"/>
                    <a:gd name="T10" fmla="*/ 0 w 4"/>
                    <a:gd name="T11" fmla="*/ 0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8">
                      <a:moveTo>
                        <a:pt x="0" y="0"/>
                      </a:moveTo>
                      <a:lnTo>
                        <a:pt x="1" y="3"/>
                      </a:lnTo>
                      <a:lnTo>
                        <a:pt x="0" y="7"/>
                      </a:lnTo>
                      <a:lnTo>
                        <a:pt x="3" y="5"/>
                      </a:lnTo>
                      <a:lnTo>
                        <a:pt x="3" y="1"/>
                      </a:lnTo>
                      <a:lnTo>
                        <a:pt x="0" y="0"/>
                      </a:lnTo>
                    </a:path>
                  </a:pathLst>
                </a:custGeom>
                <a:solidFill>
                  <a:srgbClr val="FFC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56" name="Oval 1079"/>
                <p:cNvSpPr>
                  <a:spLocks noChangeArrowheads="1"/>
                </p:cNvSpPr>
                <p:nvPr/>
              </p:nvSpPr>
              <p:spPr bwMode="auto">
                <a:xfrm flipH="1" flipV="1">
                  <a:off x="3635" y="1665"/>
                  <a:ext cx="1" cy="1"/>
                </a:xfrm>
                <a:prstGeom prst="ellipse">
                  <a:avLst/>
                </a:prstGeom>
                <a:solidFill>
                  <a:srgbClr val="FFC08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126057" name="Oval 1080"/>
                <p:cNvSpPr>
                  <a:spLocks noChangeArrowheads="1"/>
                </p:cNvSpPr>
                <p:nvPr/>
              </p:nvSpPr>
              <p:spPr bwMode="auto">
                <a:xfrm flipV="1">
                  <a:off x="3793" y="1674"/>
                  <a:ext cx="1" cy="1"/>
                </a:xfrm>
                <a:prstGeom prst="ellipse">
                  <a:avLst/>
                </a:prstGeom>
                <a:solidFill>
                  <a:srgbClr val="FFC08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126058" name="Freeform 1081"/>
                <p:cNvSpPr>
                  <a:spLocks/>
                </p:cNvSpPr>
                <p:nvPr/>
              </p:nvSpPr>
              <p:spPr bwMode="auto">
                <a:xfrm>
                  <a:off x="3578" y="1759"/>
                  <a:ext cx="14" cy="94"/>
                </a:xfrm>
                <a:custGeom>
                  <a:avLst/>
                  <a:gdLst>
                    <a:gd name="T0" fmla="*/ 5 w 14"/>
                    <a:gd name="T1" fmla="*/ 0 h 94"/>
                    <a:gd name="T2" fmla="*/ 0 w 14"/>
                    <a:gd name="T3" fmla="*/ 30 h 94"/>
                    <a:gd name="T4" fmla="*/ 1 w 14"/>
                    <a:gd name="T5" fmla="*/ 55 h 94"/>
                    <a:gd name="T6" fmla="*/ 13 w 14"/>
                    <a:gd name="T7" fmla="*/ 93 h 94"/>
                    <a:gd name="T8" fmla="*/ 6 w 14"/>
                    <a:gd name="T9" fmla="*/ 56 h 94"/>
                    <a:gd name="T10" fmla="*/ 5 w 14"/>
                    <a:gd name="T11" fmla="*/ 39 h 94"/>
                    <a:gd name="T12" fmla="*/ 5 w 14"/>
                    <a:gd name="T13" fmla="*/ 0 h 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 h="94">
                      <a:moveTo>
                        <a:pt x="5" y="0"/>
                      </a:moveTo>
                      <a:lnTo>
                        <a:pt x="0" y="30"/>
                      </a:lnTo>
                      <a:lnTo>
                        <a:pt x="1" y="55"/>
                      </a:lnTo>
                      <a:lnTo>
                        <a:pt x="13" y="93"/>
                      </a:lnTo>
                      <a:lnTo>
                        <a:pt x="6" y="56"/>
                      </a:lnTo>
                      <a:lnTo>
                        <a:pt x="5" y="39"/>
                      </a:lnTo>
                      <a:lnTo>
                        <a:pt x="5"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59" name="Freeform 1082"/>
                <p:cNvSpPr>
                  <a:spLocks/>
                </p:cNvSpPr>
                <p:nvPr/>
              </p:nvSpPr>
              <p:spPr bwMode="auto">
                <a:xfrm>
                  <a:off x="3808" y="1785"/>
                  <a:ext cx="34" cy="88"/>
                </a:xfrm>
                <a:custGeom>
                  <a:avLst/>
                  <a:gdLst>
                    <a:gd name="T0" fmla="*/ 33 w 34"/>
                    <a:gd name="T1" fmla="*/ 0 h 88"/>
                    <a:gd name="T2" fmla="*/ 27 w 34"/>
                    <a:gd name="T3" fmla="*/ 35 h 88"/>
                    <a:gd name="T4" fmla="*/ 16 w 34"/>
                    <a:gd name="T5" fmla="*/ 63 h 88"/>
                    <a:gd name="T6" fmla="*/ 0 w 34"/>
                    <a:gd name="T7" fmla="*/ 87 h 88"/>
                    <a:gd name="T8" fmla="*/ 25 w 34"/>
                    <a:gd name="T9" fmla="*/ 58 h 88"/>
                    <a:gd name="T10" fmla="*/ 31 w 34"/>
                    <a:gd name="T11" fmla="*/ 39 h 88"/>
                    <a:gd name="T12" fmla="*/ 33 w 34"/>
                    <a:gd name="T13" fmla="*/ 0 h 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 h="88">
                      <a:moveTo>
                        <a:pt x="33" y="0"/>
                      </a:moveTo>
                      <a:lnTo>
                        <a:pt x="27" y="35"/>
                      </a:lnTo>
                      <a:lnTo>
                        <a:pt x="16" y="63"/>
                      </a:lnTo>
                      <a:lnTo>
                        <a:pt x="0" y="87"/>
                      </a:lnTo>
                      <a:lnTo>
                        <a:pt x="25" y="58"/>
                      </a:lnTo>
                      <a:lnTo>
                        <a:pt x="31" y="39"/>
                      </a:lnTo>
                      <a:lnTo>
                        <a:pt x="33"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60" name="Freeform 1083"/>
                <p:cNvSpPr>
                  <a:spLocks/>
                </p:cNvSpPr>
                <p:nvPr/>
              </p:nvSpPr>
              <p:spPr bwMode="auto">
                <a:xfrm>
                  <a:off x="3523" y="1347"/>
                  <a:ext cx="407" cy="314"/>
                </a:xfrm>
                <a:custGeom>
                  <a:avLst/>
                  <a:gdLst>
                    <a:gd name="T0" fmla="*/ 78 w 407"/>
                    <a:gd name="T1" fmla="*/ 64 h 314"/>
                    <a:gd name="T2" fmla="*/ 125 w 407"/>
                    <a:gd name="T3" fmla="*/ 75 h 314"/>
                    <a:gd name="T4" fmla="*/ 200 w 407"/>
                    <a:gd name="T5" fmla="*/ 84 h 314"/>
                    <a:gd name="T6" fmla="*/ 273 w 407"/>
                    <a:gd name="T7" fmla="*/ 68 h 314"/>
                    <a:gd name="T8" fmla="*/ 318 w 407"/>
                    <a:gd name="T9" fmla="*/ 55 h 314"/>
                    <a:gd name="T10" fmla="*/ 345 w 407"/>
                    <a:gd name="T11" fmla="*/ 58 h 314"/>
                    <a:gd name="T12" fmla="*/ 384 w 407"/>
                    <a:gd name="T13" fmla="*/ 103 h 314"/>
                    <a:gd name="T14" fmla="*/ 387 w 407"/>
                    <a:gd name="T15" fmla="*/ 127 h 314"/>
                    <a:gd name="T16" fmla="*/ 384 w 407"/>
                    <a:gd name="T17" fmla="*/ 159 h 314"/>
                    <a:gd name="T18" fmla="*/ 374 w 407"/>
                    <a:gd name="T19" fmla="*/ 190 h 314"/>
                    <a:gd name="T20" fmla="*/ 372 w 407"/>
                    <a:gd name="T21" fmla="*/ 221 h 314"/>
                    <a:gd name="T22" fmla="*/ 371 w 407"/>
                    <a:gd name="T23" fmla="*/ 239 h 314"/>
                    <a:gd name="T24" fmla="*/ 371 w 407"/>
                    <a:gd name="T25" fmla="*/ 260 h 314"/>
                    <a:gd name="T26" fmla="*/ 368 w 407"/>
                    <a:gd name="T27" fmla="*/ 274 h 314"/>
                    <a:gd name="T28" fmla="*/ 360 w 407"/>
                    <a:gd name="T29" fmla="*/ 305 h 314"/>
                    <a:gd name="T30" fmla="*/ 372 w 407"/>
                    <a:gd name="T31" fmla="*/ 300 h 314"/>
                    <a:gd name="T32" fmla="*/ 384 w 407"/>
                    <a:gd name="T33" fmla="*/ 277 h 314"/>
                    <a:gd name="T34" fmla="*/ 394 w 407"/>
                    <a:gd name="T35" fmla="*/ 266 h 314"/>
                    <a:gd name="T36" fmla="*/ 406 w 407"/>
                    <a:gd name="T37" fmla="*/ 221 h 314"/>
                    <a:gd name="T38" fmla="*/ 406 w 407"/>
                    <a:gd name="T39" fmla="*/ 173 h 314"/>
                    <a:gd name="T40" fmla="*/ 399 w 407"/>
                    <a:gd name="T41" fmla="*/ 130 h 314"/>
                    <a:gd name="T42" fmla="*/ 393 w 407"/>
                    <a:gd name="T43" fmla="*/ 110 h 314"/>
                    <a:gd name="T44" fmla="*/ 372 w 407"/>
                    <a:gd name="T45" fmla="*/ 75 h 314"/>
                    <a:gd name="T46" fmla="*/ 355 w 407"/>
                    <a:gd name="T47" fmla="*/ 50 h 314"/>
                    <a:gd name="T48" fmla="*/ 329 w 407"/>
                    <a:gd name="T49" fmla="*/ 28 h 314"/>
                    <a:gd name="T50" fmla="*/ 291 w 407"/>
                    <a:gd name="T51" fmla="*/ 17 h 314"/>
                    <a:gd name="T52" fmla="*/ 246 w 407"/>
                    <a:gd name="T53" fmla="*/ 5 h 314"/>
                    <a:gd name="T54" fmla="*/ 191 w 407"/>
                    <a:gd name="T55" fmla="*/ 0 h 314"/>
                    <a:gd name="T56" fmla="*/ 138 w 407"/>
                    <a:gd name="T57" fmla="*/ 2 h 314"/>
                    <a:gd name="T58" fmla="*/ 92 w 407"/>
                    <a:gd name="T59" fmla="*/ 21 h 314"/>
                    <a:gd name="T60" fmla="*/ 63 w 407"/>
                    <a:gd name="T61" fmla="*/ 45 h 314"/>
                    <a:gd name="T62" fmla="*/ 32 w 407"/>
                    <a:gd name="T63" fmla="*/ 58 h 314"/>
                    <a:gd name="T64" fmla="*/ 17 w 407"/>
                    <a:gd name="T65" fmla="*/ 81 h 314"/>
                    <a:gd name="T66" fmla="*/ 0 w 407"/>
                    <a:gd name="T67" fmla="*/ 123 h 314"/>
                    <a:gd name="T68" fmla="*/ 0 w 407"/>
                    <a:gd name="T69" fmla="*/ 173 h 314"/>
                    <a:gd name="T70" fmla="*/ 7 w 407"/>
                    <a:gd name="T71" fmla="*/ 221 h 314"/>
                    <a:gd name="T72" fmla="*/ 10 w 407"/>
                    <a:gd name="T73" fmla="*/ 261 h 314"/>
                    <a:gd name="T74" fmla="*/ 15 w 407"/>
                    <a:gd name="T75" fmla="*/ 277 h 314"/>
                    <a:gd name="T76" fmla="*/ 27 w 407"/>
                    <a:gd name="T77" fmla="*/ 295 h 314"/>
                    <a:gd name="T78" fmla="*/ 30 w 407"/>
                    <a:gd name="T79" fmla="*/ 313 h 314"/>
                    <a:gd name="T80" fmla="*/ 34 w 407"/>
                    <a:gd name="T81" fmla="*/ 305 h 314"/>
                    <a:gd name="T82" fmla="*/ 36 w 407"/>
                    <a:gd name="T83" fmla="*/ 276 h 314"/>
                    <a:gd name="T84" fmla="*/ 24 w 407"/>
                    <a:gd name="T85" fmla="*/ 237 h 314"/>
                    <a:gd name="T86" fmla="*/ 22 w 407"/>
                    <a:gd name="T87" fmla="*/ 196 h 314"/>
                    <a:gd name="T88" fmla="*/ 32 w 407"/>
                    <a:gd name="T89" fmla="*/ 159 h 314"/>
                    <a:gd name="T90" fmla="*/ 34 w 407"/>
                    <a:gd name="T91" fmla="*/ 121 h 314"/>
                    <a:gd name="T92" fmla="*/ 39 w 407"/>
                    <a:gd name="T93" fmla="*/ 91 h 314"/>
                    <a:gd name="T94" fmla="*/ 50 w 407"/>
                    <a:gd name="T95" fmla="*/ 78 h 314"/>
                    <a:gd name="T96" fmla="*/ 78 w 407"/>
                    <a:gd name="T97" fmla="*/ 64 h 31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07" h="314">
                      <a:moveTo>
                        <a:pt x="78" y="64"/>
                      </a:moveTo>
                      <a:lnTo>
                        <a:pt x="125" y="75"/>
                      </a:lnTo>
                      <a:lnTo>
                        <a:pt x="200" y="84"/>
                      </a:lnTo>
                      <a:lnTo>
                        <a:pt x="273" y="68"/>
                      </a:lnTo>
                      <a:lnTo>
                        <a:pt x="318" y="55"/>
                      </a:lnTo>
                      <a:lnTo>
                        <a:pt x="345" y="58"/>
                      </a:lnTo>
                      <a:lnTo>
                        <a:pt x="384" y="103"/>
                      </a:lnTo>
                      <a:lnTo>
                        <a:pt x="387" y="127"/>
                      </a:lnTo>
                      <a:lnTo>
                        <a:pt x="384" y="159"/>
                      </a:lnTo>
                      <a:lnTo>
                        <a:pt x="374" y="190"/>
                      </a:lnTo>
                      <a:lnTo>
                        <a:pt x="372" y="221"/>
                      </a:lnTo>
                      <a:lnTo>
                        <a:pt x="371" y="239"/>
                      </a:lnTo>
                      <a:lnTo>
                        <a:pt x="371" y="260"/>
                      </a:lnTo>
                      <a:lnTo>
                        <a:pt x="368" y="274"/>
                      </a:lnTo>
                      <a:lnTo>
                        <a:pt x="360" y="305"/>
                      </a:lnTo>
                      <a:lnTo>
                        <a:pt x="372" y="300"/>
                      </a:lnTo>
                      <a:lnTo>
                        <a:pt x="384" y="277"/>
                      </a:lnTo>
                      <a:lnTo>
                        <a:pt x="394" y="266"/>
                      </a:lnTo>
                      <a:lnTo>
                        <a:pt x="406" y="221"/>
                      </a:lnTo>
                      <a:lnTo>
                        <a:pt x="406" y="173"/>
                      </a:lnTo>
                      <a:lnTo>
                        <a:pt x="399" y="130"/>
                      </a:lnTo>
                      <a:lnTo>
                        <a:pt x="393" y="110"/>
                      </a:lnTo>
                      <a:lnTo>
                        <a:pt x="372" y="75"/>
                      </a:lnTo>
                      <a:lnTo>
                        <a:pt x="355" y="50"/>
                      </a:lnTo>
                      <a:lnTo>
                        <a:pt x="329" y="28"/>
                      </a:lnTo>
                      <a:lnTo>
                        <a:pt x="291" y="17"/>
                      </a:lnTo>
                      <a:lnTo>
                        <a:pt x="246" y="5"/>
                      </a:lnTo>
                      <a:lnTo>
                        <a:pt x="191" y="0"/>
                      </a:lnTo>
                      <a:lnTo>
                        <a:pt x="138" y="2"/>
                      </a:lnTo>
                      <a:lnTo>
                        <a:pt x="92" y="21"/>
                      </a:lnTo>
                      <a:lnTo>
                        <a:pt x="63" y="45"/>
                      </a:lnTo>
                      <a:lnTo>
                        <a:pt x="32" y="58"/>
                      </a:lnTo>
                      <a:lnTo>
                        <a:pt x="17" y="81"/>
                      </a:lnTo>
                      <a:lnTo>
                        <a:pt x="0" y="123"/>
                      </a:lnTo>
                      <a:lnTo>
                        <a:pt x="0" y="173"/>
                      </a:lnTo>
                      <a:lnTo>
                        <a:pt x="7" y="221"/>
                      </a:lnTo>
                      <a:lnTo>
                        <a:pt x="10" y="261"/>
                      </a:lnTo>
                      <a:lnTo>
                        <a:pt x="15" y="277"/>
                      </a:lnTo>
                      <a:lnTo>
                        <a:pt x="27" y="295"/>
                      </a:lnTo>
                      <a:lnTo>
                        <a:pt x="30" y="313"/>
                      </a:lnTo>
                      <a:lnTo>
                        <a:pt x="34" y="305"/>
                      </a:lnTo>
                      <a:lnTo>
                        <a:pt x="36" y="276"/>
                      </a:lnTo>
                      <a:lnTo>
                        <a:pt x="24" y="237"/>
                      </a:lnTo>
                      <a:lnTo>
                        <a:pt x="22" y="196"/>
                      </a:lnTo>
                      <a:lnTo>
                        <a:pt x="32" y="159"/>
                      </a:lnTo>
                      <a:lnTo>
                        <a:pt x="34" y="121"/>
                      </a:lnTo>
                      <a:lnTo>
                        <a:pt x="39" y="91"/>
                      </a:lnTo>
                      <a:lnTo>
                        <a:pt x="50" y="78"/>
                      </a:lnTo>
                      <a:lnTo>
                        <a:pt x="78" y="64"/>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grpSp>
              <p:nvGrpSpPr>
                <p:cNvPr id="126061" name="Group 1084"/>
                <p:cNvGrpSpPr>
                  <a:grpSpLocks/>
                </p:cNvGrpSpPr>
                <p:nvPr/>
              </p:nvGrpSpPr>
              <p:grpSpPr bwMode="auto">
                <a:xfrm>
                  <a:off x="3526" y="1624"/>
                  <a:ext cx="386" cy="116"/>
                  <a:chOff x="3526" y="1624"/>
                  <a:chExt cx="386" cy="116"/>
                </a:xfrm>
              </p:grpSpPr>
              <p:sp>
                <p:nvSpPr>
                  <p:cNvPr id="126062" name="Freeform 1085"/>
                  <p:cNvSpPr>
                    <a:spLocks/>
                  </p:cNvSpPr>
                  <p:nvPr/>
                </p:nvSpPr>
                <p:spPr bwMode="auto">
                  <a:xfrm>
                    <a:off x="3572" y="1624"/>
                    <a:ext cx="134" cy="101"/>
                  </a:xfrm>
                  <a:custGeom>
                    <a:avLst/>
                    <a:gdLst>
                      <a:gd name="T0" fmla="*/ 126 w 134"/>
                      <a:gd name="T1" fmla="*/ 10 h 101"/>
                      <a:gd name="T2" fmla="*/ 133 w 134"/>
                      <a:gd name="T3" fmla="*/ 33 h 101"/>
                      <a:gd name="T4" fmla="*/ 123 w 134"/>
                      <a:gd name="T5" fmla="*/ 82 h 101"/>
                      <a:gd name="T6" fmla="*/ 93 w 134"/>
                      <a:gd name="T7" fmla="*/ 100 h 101"/>
                      <a:gd name="T8" fmla="*/ 17 w 134"/>
                      <a:gd name="T9" fmla="*/ 95 h 101"/>
                      <a:gd name="T10" fmla="*/ 0 w 134"/>
                      <a:gd name="T11" fmla="*/ 68 h 101"/>
                      <a:gd name="T12" fmla="*/ 7 w 134"/>
                      <a:gd name="T13" fmla="*/ 16 h 101"/>
                      <a:gd name="T14" fmla="*/ 20 w 134"/>
                      <a:gd name="T15" fmla="*/ 0 h 101"/>
                      <a:gd name="T16" fmla="*/ 126 w 134"/>
                      <a:gd name="T17" fmla="*/ 10 h 1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4" h="101">
                        <a:moveTo>
                          <a:pt x="126" y="10"/>
                        </a:moveTo>
                        <a:lnTo>
                          <a:pt x="133" y="33"/>
                        </a:lnTo>
                        <a:lnTo>
                          <a:pt x="123" y="82"/>
                        </a:lnTo>
                        <a:lnTo>
                          <a:pt x="93" y="100"/>
                        </a:lnTo>
                        <a:lnTo>
                          <a:pt x="17" y="95"/>
                        </a:lnTo>
                        <a:lnTo>
                          <a:pt x="0" y="68"/>
                        </a:lnTo>
                        <a:lnTo>
                          <a:pt x="7" y="16"/>
                        </a:lnTo>
                        <a:lnTo>
                          <a:pt x="20" y="0"/>
                        </a:lnTo>
                        <a:lnTo>
                          <a:pt x="126" y="10"/>
                        </a:lnTo>
                      </a:path>
                    </a:pathLst>
                  </a:custGeom>
                  <a:noFill/>
                  <a:ln w="12700" cap="rnd" cmpd="sng">
                    <a:solidFill>
                      <a:srgbClr val="60606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63" name="Freeform 1086"/>
                  <p:cNvSpPr>
                    <a:spLocks/>
                  </p:cNvSpPr>
                  <p:nvPr/>
                </p:nvSpPr>
                <p:spPr bwMode="auto">
                  <a:xfrm>
                    <a:off x="3747" y="1635"/>
                    <a:ext cx="130" cy="105"/>
                  </a:xfrm>
                  <a:custGeom>
                    <a:avLst/>
                    <a:gdLst>
                      <a:gd name="T0" fmla="*/ 5 w 130"/>
                      <a:gd name="T1" fmla="*/ 22 h 105"/>
                      <a:gd name="T2" fmla="*/ 0 w 130"/>
                      <a:gd name="T3" fmla="*/ 77 h 105"/>
                      <a:gd name="T4" fmla="*/ 21 w 130"/>
                      <a:gd name="T5" fmla="*/ 96 h 105"/>
                      <a:gd name="T6" fmla="*/ 105 w 130"/>
                      <a:gd name="T7" fmla="*/ 104 h 105"/>
                      <a:gd name="T8" fmla="*/ 122 w 130"/>
                      <a:gd name="T9" fmla="*/ 86 h 105"/>
                      <a:gd name="T10" fmla="*/ 129 w 130"/>
                      <a:gd name="T11" fmla="*/ 28 h 105"/>
                      <a:gd name="T12" fmla="*/ 119 w 130"/>
                      <a:gd name="T13" fmla="*/ 6 h 105"/>
                      <a:gd name="T14" fmla="*/ 21 w 130"/>
                      <a:gd name="T15" fmla="*/ 0 h 105"/>
                      <a:gd name="T16" fmla="*/ 5 w 130"/>
                      <a:gd name="T17" fmla="*/ 22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0" h="105">
                        <a:moveTo>
                          <a:pt x="5" y="22"/>
                        </a:moveTo>
                        <a:lnTo>
                          <a:pt x="0" y="77"/>
                        </a:lnTo>
                        <a:lnTo>
                          <a:pt x="21" y="96"/>
                        </a:lnTo>
                        <a:lnTo>
                          <a:pt x="105" y="104"/>
                        </a:lnTo>
                        <a:lnTo>
                          <a:pt x="122" y="86"/>
                        </a:lnTo>
                        <a:lnTo>
                          <a:pt x="129" y="28"/>
                        </a:lnTo>
                        <a:lnTo>
                          <a:pt x="119" y="6"/>
                        </a:lnTo>
                        <a:lnTo>
                          <a:pt x="21" y="0"/>
                        </a:lnTo>
                        <a:lnTo>
                          <a:pt x="5" y="22"/>
                        </a:lnTo>
                      </a:path>
                    </a:pathLst>
                  </a:custGeom>
                  <a:noFill/>
                  <a:ln w="12700" cap="rnd" cmpd="sng">
                    <a:solidFill>
                      <a:srgbClr val="60606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64" name="Freeform 1087"/>
                  <p:cNvSpPr>
                    <a:spLocks/>
                  </p:cNvSpPr>
                  <p:nvPr/>
                </p:nvSpPr>
                <p:spPr bwMode="auto">
                  <a:xfrm>
                    <a:off x="3707" y="1666"/>
                    <a:ext cx="45" cy="8"/>
                  </a:xfrm>
                  <a:custGeom>
                    <a:avLst/>
                    <a:gdLst>
                      <a:gd name="T0" fmla="*/ 0 w 45"/>
                      <a:gd name="T1" fmla="*/ 6 h 8"/>
                      <a:gd name="T2" fmla="*/ 19 w 45"/>
                      <a:gd name="T3" fmla="*/ 0 h 8"/>
                      <a:gd name="T4" fmla="*/ 44 w 45"/>
                      <a:gd name="T5" fmla="*/ 7 h 8"/>
                      <a:gd name="T6" fmla="*/ 0 60000 65536"/>
                      <a:gd name="T7" fmla="*/ 0 60000 65536"/>
                      <a:gd name="T8" fmla="*/ 0 60000 65536"/>
                    </a:gdLst>
                    <a:ahLst/>
                    <a:cxnLst>
                      <a:cxn ang="T6">
                        <a:pos x="T0" y="T1"/>
                      </a:cxn>
                      <a:cxn ang="T7">
                        <a:pos x="T2" y="T3"/>
                      </a:cxn>
                      <a:cxn ang="T8">
                        <a:pos x="T4" y="T5"/>
                      </a:cxn>
                    </a:cxnLst>
                    <a:rect l="0" t="0" r="r" b="b"/>
                    <a:pathLst>
                      <a:path w="45" h="8">
                        <a:moveTo>
                          <a:pt x="0" y="6"/>
                        </a:moveTo>
                        <a:lnTo>
                          <a:pt x="19" y="0"/>
                        </a:lnTo>
                        <a:lnTo>
                          <a:pt x="44" y="7"/>
                        </a:lnTo>
                      </a:path>
                    </a:pathLst>
                  </a:custGeom>
                  <a:noFill/>
                  <a:ln w="12700" cap="rnd" cmpd="sng">
                    <a:solidFill>
                      <a:srgbClr val="60606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65" name="Line 1088"/>
                  <p:cNvSpPr>
                    <a:spLocks noChangeShapeType="1"/>
                  </p:cNvSpPr>
                  <p:nvPr/>
                </p:nvSpPr>
                <p:spPr bwMode="auto">
                  <a:xfrm>
                    <a:off x="3696" y="1633"/>
                    <a:ext cx="66" cy="3"/>
                  </a:xfrm>
                  <a:prstGeom prst="line">
                    <a:avLst/>
                  </a:prstGeom>
                  <a:noFill/>
                  <a:ln w="12700">
                    <a:solidFill>
                      <a:srgbClr val="606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126066" name="Freeform 1089"/>
                  <p:cNvSpPr>
                    <a:spLocks/>
                  </p:cNvSpPr>
                  <p:nvPr/>
                </p:nvSpPr>
                <p:spPr bwMode="auto">
                  <a:xfrm>
                    <a:off x="3526" y="1626"/>
                    <a:ext cx="52" cy="19"/>
                  </a:xfrm>
                  <a:custGeom>
                    <a:avLst/>
                    <a:gdLst>
                      <a:gd name="T0" fmla="*/ 51 w 52"/>
                      <a:gd name="T1" fmla="*/ 18 h 19"/>
                      <a:gd name="T2" fmla="*/ 19 w 52"/>
                      <a:gd name="T3" fmla="*/ 8 h 19"/>
                      <a:gd name="T4" fmla="*/ 0 w 52"/>
                      <a:gd name="T5" fmla="*/ 0 h 19"/>
                      <a:gd name="T6" fmla="*/ 0 60000 65536"/>
                      <a:gd name="T7" fmla="*/ 0 60000 65536"/>
                      <a:gd name="T8" fmla="*/ 0 60000 65536"/>
                    </a:gdLst>
                    <a:ahLst/>
                    <a:cxnLst>
                      <a:cxn ang="T6">
                        <a:pos x="T0" y="T1"/>
                      </a:cxn>
                      <a:cxn ang="T7">
                        <a:pos x="T2" y="T3"/>
                      </a:cxn>
                      <a:cxn ang="T8">
                        <a:pos x="T4" y="T5"/>
                      </a:cxn>
                    </a:cxnLst>
                    <a:rect l="0" t="0" r="r" b="b"/>
                    <a:pathLst>
                      <a:path w="52" h="19">
                        <a:moveTo>
                          <a:pt x="51" y="18"/>
                        </a:moveTo>
                        <a:lnTo>
                          <a:pt x="19" y="8"/>
                        </a:lnTo>
                        <a:lnTo>
                          <a:pt x="0" y="0"/>
                        </a:lnTo>
                      </a:path>
                    </a:pathLst>
                  </a:custGeom>
                  <a:noFill/>
                  <a:ln w="12700" cap="rnd" cmpd="sng">
                    <a:solidFill>
                      <a:srgbClr val="60606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67" name="Line 1090"/>
                  <p:cNvSpPr>
                    <a:spLocks noChangeShapeType="1"/>
                  </p:cNvSpPr>
                  <p:nvPr/>
                </p:nvSpPr>
                <p:spPr bwMode="auto">
                  <a:xfrm flipV="1">
                    <a:off x="3881" y="1629"/>
                    <a:ext cx="31" cy="37"/>
                  </a:xfrm>
                  <a:prstGeom prst="line">
                    <a:avLst/>
                  </a:prstGeom>
                  <a:noFill/>
                  <a:ln w="12700">
                    <a:solidFill>
                      <a:srgbClr val="606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grpSp>
          </p:grpSp>
        </p:grpSp>
        <p:grpSp>
          <p:nvGrpSpPr>
            <p:cNvPr id="125958" name="Group 1091"/>
            <p:cNvGrpSpPr>
              <a:grpSpLocks/>
            </p:cNvGrpSpPr>
            <p:nvPr/>
          </p:nvGrpSpPr>
          <p:grpSpPr bwMode="auto">
            <a:xfrm>
              <a:off x="4092" y="2538"/>
              <a:ext cx="1222" cy="1486"/>
              <a:chOff x="4029" y="2240"/>
              <a:chExt cx="1222" cy="1547"/>
            </a:xfrm>
          </p:grpSpPr>
          <p:sp>
            <p:nvSpPr>
              <p:cNvPr id="126028" name="Freeform 1092"/>
              <p:cNvSpPr>
                <a:spLocks/>
              </p:cNvSpPr>
              <p:nvPr/>
            </p:nvSpPr>
            <p:spPr bwMode="auto">
              <a:xfrm>
                <a:off x="4185" y="3291"/>
                <a:ext cx="923" cy="361"/>
              </a:xfrm>
              <a:custGeom>
                <a:avLst/>
                <a:gdLst>
                  <a:gd name="T0" fmla="*/ 143 w 923"/>
                  <a:gd name="T1" fmla="*/ 0 h 361"/>
                  <a:gd name="T2" fmla="*/ 0 w 923"/>
                  <a:gd name="T3" fmla="*/ 360 h 361"/>
                  <a:gd name="T4" fmla="*/ 922 w 923"/>
                  <a:gd name="T5" fmla="*/ 360 h 361"/>
                  <a:gd name="T6" fmla="*/ 765 w 923"/>
                  <a:gd name="T7" fmla="*/ 0 h 361"/>
                  <a:gd name="T8" fmla="*/ 143 w 923"/>
                  <a:gd name="T9" fmla="*/ 0 h 3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3" h="361">
                    <a:moveTo>
                      <a:pt x="143" y="0"/>
                    </a:moveTo>
                    <a:lnTo>
                      <a:pt x="0" y="360"/>
                    </a:lnTo>
                    <a:lnTo>
                      <a:pt x="922" y="360"/>
                    </a:lnTo>
                    <a:lnTo>
                      <a:pt x="765" y="0"/>
                    </a:lnTo>
                    <a:lnTo>
                      <a:pt x="143" y="0"/>
                    </a:lnTo>
                  </a:path>
                </a:pathLst>
              </a:custGeom>
              <a:solidFill>
                <a:srgbClr val="A0A0A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29" name="Oval 1093"/>
              <p:cNvSpPr>
                <a:spLocks noChangeArrowheads="1"/>
              </p:cNvSpPr>
              <p:nvPr/>
            </p:nvSpPr>
            <p:spPr bwMode="auto">
              <a:xfrm>
                <a:off x="4402" y="3384"/>
                <a:ext cx="476" cy="161"/>
              </a:xfrm>
              <a:prstGeom prst="ellipse">
                <a:avLst/>
              </a:prstGeom>
              <a:solidFill>
                <a:srgbClr val="80808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126030" name="Rectangle 1094"/>
              <p:cNvSpPr>
                <a:spLocks noChangeArrowheads="1"/>
              </p:cNvSpPr>
              <p:nvPr/>
            </p:nvSpPr>
            <p:spPr bwMode="auto">
              <a:xfrm>
                <a:off x="4258" y="3344"/>
                <a:ext cx="764" cy="130"/>
              </a:xfrm>
              <a:prstGeom prst="rect">
                <a:avLst/>
              </a:prstGeom>
              <a:solidFill>
                <a:srgbClr val="A0A0A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126031" name="AutoShape 1095"/>
              <p:cNvSpPr>
                <a:spLocks noChangeArrowheads="1"/>
              </p:cNvSpPr>
              <p:nvPr/>
            </p:nvSpPr>
            <p:spPr bwMode="auto">
              <a:xfrm>
                <a:off x="4029" y="2240"/>
                <a:ext cx="1222" cy="1143"/>
              </a:xfrm>
              <a:prstGeom prst="roundRect">
                <a:avLst>
                  <a:gd name="adj" fmla="val 12440"/>
                </a:avLst>
              </a:prstGeom>
              <a:solidFill>
                <a:srgbClr val="C0C0C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126032" name="Freeform 1096"/>
              <p:cNvSpPr>
                <a:spLocks/>
              </p:cNvSpPr>
              <p:nvPr/>
            </p:nvSpPr>
            <p:spPr bwMode="auto">
              <a:xfrm>
                <a:off x="4147" y="3653"/>
                <a:ext cx="991" cy="134"/>
              </a:xfrm>
              <a:custGeom>
                <a:avLst/>
                <a:gdLst>
                  <a:gd name="T0" fmla="*/ 39 w 991"/>
                  <a:gd name="T1" fmla="*/ 0 h 134"/>
                  <a:gd name="T2" fmla="*/ 961 w 991"/>
                  <a:gd name="T3" fmla="*/ 0 h 134"/>
                  <a:gd name="T4" fmla="*/ 990 w 991"/>
                  <a:gd name="T5" fmla="*/ 133 h 134"/>
                  <a:gd name="T6" fmla="*/ 0 w 991"/>
                  <a:gd name="T7" fmla="*/ 133 h 134"/>
                  <a:gd name="T8" fmla="*/ 39 w 991"/>
                  <a:gd name="T9" fmla="*/ 0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1" h="134">
                    <a:moveTo>
                      <a:pt x="39" y="0"/>
                    </a:moveTo>
                    <a:lnTo>
                      <a:pt x="961" y="0"/>
                    </a:lnTo>
                    <a:lnTo>
                      <a:pt x="990" y="133"/>
                    </a:lnTo>
                    <a:lnTo>
                      <a:pt x="0" y="133"/>
                    </a:lnTo>
                    <a:lnTo>
                      <a:pt x="39" y="0"/>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grpSp>
        <p:grpSp>
          <p:nvGrpSpPr>
            <p:cNvPr id="125959" name="Group 1097"/>
            <p:cNvGrpSpPr>
              <a:grpSpLocks/>
            </p:cNvGrpSpPr>
            <p:nvPr/>
          </p:nvGrpSpPr>
          <p:grpSpPr bwMode="auto">
            <a:xfrm>
              <a:off x="4230" y="2657"/>
              <a:ext cx="946" cy="855"/>
              <a:chOff x="4167" y="2364"/>
              <a:chExt cx="946" cy="890"/>
            </a:xfrm>
          </p:grpSpPr>
          <p:sp>
            <p:nvSpPr>
              <p:cNvPr id="126025" name="AutoShape 1098"/>
              <p:cNvSpPr>
                <a:spLocks noChangeArrowheads="1"/>
              </p:cNvSpPr>
              <p:nvPr/>
            </p:nvSpPr>
            <p:spPr bwMode="auto">
              <a:xfrm>
                <a:off x="4167" y="2364"/>
                <a:ext cx="934" cy="875"/>
              </a:xfrm>
              <a:prstGeom prst="roundRect">
                <a:avLst>
                  <a:gd name="adj" fmla="val 12477"/>
                </a:avLst>
              </a:prstGeom>
              <a:solidFill>
                <a:srgbClr val="C0C0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126026" name="AutoShape 1099"/>
              <p:cNvSpPr>
                <a:spLocks noChangeArrowheads="1"/>
              </p:cNvSpPr>
              <p:nvPr/>
            </p:nvSpPr>
            <p:spPr bwMode="auto">
              <a:xfrm>
                <a:off x="4179" y="2379"/>
                <a:ext cx="934" cy="875"/>
              </a:xfrm>
              <a:prstGeom prst="roundRect">
                <a:avLst>
                  <a:gd name="adj" fmla="val 12477"/>
                </a:avLst>
              </a:prstGeom>
              <a:solidFill>
                <a:srgbClr val="00008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126027" name="AutoShape 1100"/>
              <p:cNvSpPr>
                <a:spLocks noChangeArrowheads="1"/>
              </p:cNvSpPr>
              <p:nvPr/>
            </p:nvSpPr>
            <p:spPr bwMode="auto">
              <a:xfrm>
                <a:off x="4174" y="2369"/>
                <a:ext cx="934" cy="875"/>
              </a:xfrm>
              <a:prstGeom prst="roundRect">
                <a:avLst>
                  <a:gd name="adj" fmla="val 12477"/>
                </a:avLst>
              </a:prstGeom>
              <a:solidFill>
                <a:srgbClr val="4040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grpSp>
        <p:grpSp>
          <p:nvGrpSpPr>
            <p:cNvPr id="125960" name="Group 1101"/>
            <p:cNvGrpSpPr>
              <a:grpSpLocks/>
            </p:cNvGrpSpPr>
            <p:nvPr/>
          </p:nvGrpSpPr>
          <p:grpSpPr bwMode="auto">
            <a:xfrm>
              <a:off x="4008" y="2416"/>
              <a:ext cx="361" cy="301"/>
              <a:chOff x="3945" y="2113"/>
              <a:chExt cx="361" cy="313"/>
            </a:xfrm>
          </p:grpSpPr>
          <p:sp>
            <p:nvSpPr>
              <p:cNvPr id="126012" name="Freeform 1102"/>
              <p:cNvSpPr>
                <a:spLocks/>
              </p:cNvSpPr>
              <p:nvPr/>
            </p:nvSpPr>
            <p:spPr bwMode="auto">
              <a:xfrm>
                <a:off x="3945" y="2113"/>
                <a:ext cx="361" cy="313"/>
              </a:xfrm>
              <a:custGeom>
                <a:avLst/>
                <a:gdLst>
                  <a:gd name="T0" fmla="*/ 309 w 361"/>
                  <a:gd name="T1" fmla="*/ 0 h 313"/>
                  <a:gd name="T2" fmla="*/ 326 w 361"/>
                  <a:gd name="T3" fmla="*/ 13 h 313"/>
                  <a:gd name="T4" fmla="*/ 339 w 361"/>
                  <a:gd name="T5" fmla="*/ 32 h 313"/>
                  <a:gd name="T6" fmla="*/ 352 w 361"/>
                  <a:gd name="T7" fmla="*/ 59 h 313"/>
                  <a:gd name="T8" fmla="*/ 360 w 361"/>
                  <a:gd name="T9" fmla="*/ 89 h 313"/>
                  <a:gd name="T10" fmla="*/ 358 w 361"/>
                  <a:gd name="T11" fmla="*/ 116 h 313"/>
                  <a:gd name="T12" fmla="*/ 299 w 361"/>
                  <a:gd name="T13" fmla="*/ 128 h 313"/>
                  <a:gd name="T14" fmla="*/ 287 w 361"/>
                  <a:gd name="T15" fmla="*/ 143 h 313"/>
                  <a:gd name="T16" fmla="*/ 267 w 361"/>
                  <a:gd name="T17" fmla="*/ 151 h 313"/>
                  <a:gd name="T18" fmla="*/ 236 w 361"/>
                  <a:gd name="T19" fmla="*/ 160 h 313"/>
                  <a:gd name="T20" fmla="*/ 233 w 361"/>
                  <a:gd name="T21" fmla="*/ 201 h 313"/>
                  <a:gd name="T22" fmla="*/ 242 w 361"/>
                  <a:gd name="T23" fmla="*/ 233 h 313"/>
                  <a:gd name="T24" fmla="*/ 233 w 361"/>
                  <a:gd name="T25" fmla="*/ 255 h 313"/>
                  <a:gd name="T26" fmla="*/ 211 w 361"/>
                  <a:gd name="T27" fmla="*/ 258 h 313"/>
                  <a:gd name="T28" fmla="*/ 198 w 361"/>
                  <a:gd name="T29" fmla="*/ 236 h 313"/>
                  <a:gd name="T30" fmla="*/ 199 w 361"/>
                  <a:gd name="T31" fmla="*/ 250 h 313"/>
                  <a:gd name="T32" fmla="*/ 209 w 361"/>
                  <a:gd name="T33" fmla="*/ 283 h 313"/>
                  <a:gd name="T34" fmla="*/ 196 w 361"/>
                  <a:gd name="T35" fmla="*/ 303 h 313"/>
                  <a:gd name="T36" fmla="*/ 181 w 361"/>
                  <a:gd name="T37" fmla="*/ 305 h 313"/>
                  <a:gd name="T38" fmla="*/ 169 w 361"/>
                  <a:gd name="T39" fmla="*/ 294 h 313"/>
                  <a:gd name="T40" fmla="*/ 152 w 361"/>
                  <a:gd name="T41" fmla="*/ 268 h 313"/>
                  <a:gd name="T42" fmla="*/ 156 w 361"/>
                  <a:gd name="T43" fmla="*/ 302 h 313"/>
                  <a:gd name="T44" fmla="*/ 142 w 361"/>
                  <a:gd name="T45" fmla="*/ 312 h 313"/>
                  <a:gd name="T46" fmla="*/ 125 w 361"/>
                  <a:gd name="T47" fmla="*/ 305 h 313"/>
                  <a:gd name="T48" fmla="*/ 110 w 361"/>
                  <a:gd name="T49" fmla="*/ 288 h 313"/>
                  <a:gd name="T50" fmla="*/ 105 w 361"/>
                  <a:gd name="T51" fmla="*/ 297 h 313"/>
                  <a:gd name="T52" fmla="*/ 91 w 361"/>
                  <a:gd name="T53" fmla="*/ 297 h 313"/>
                  <a:gd name="T54" fmla="*/ 78 w 361"/>
                  <a:gd name="T55" fmla="*/ 290 h 313"/>
                  <a:gd name="T56" fmla="*/ 62 w 361"/>
                  <a:gd name="T57" fmla="*/ 275 h 313"/>
                  <a:gd name="T58" fmla="*/ 32 w 361"/>
                  <a:gd name="T59" fmla="*/ 278 h 313"/>
                  <a:gd name="T60" fmla="*/ 15 w 361"/>
                  <a:gd name="T61" fmla="*/ 277 h 313"/>
                  <a:gd name="T62" fmla="*/ 7 w 361"/>
                  <a:gd name="T63" fmla="*/ 268 h 313"/>
                  <a:gd name="T64" fmla="*/ 0 w 361"/>
                  <a:gd name="T65" fmla="*/ 255 h 313"/>
                  <a:gd name="T66" fmla="*/ 7 w 361"/>
                  <a:gd name="T67" fmla="*/ 243 h 313"/>
                  <a:gd name="T68" fmla="*/ 31 w 361"/>
                  <a:gd name="T69" fmla="*/ 216 h 313"/>
                  <a:gd name="T70" fmla="*/ 13 w 361"/>
                  <a:gd name="T71" fmla="*/ 194 h 313"/>
                  <a:gd name="T72" fmla="*/ 10 w 361"/>
                  <a:gd name="T73" fmla="*/ 172 h 313"/>
                  <a:gd name="T74" fmla="*/ 17 w 361"/>
                  <a:gd name="T75" fmla="*/ 156 h 313"/>
                  <a:gd name="T76" fmla="*/ 26 w 361"/>
                  <a:gd name="T77" fmla="*/ 98 h 313"/>
                  <a:gd name="T78" fmla="*/ 22 w 361"/>
                  <a:gd name="T79" fmla="*/ 74 h 313"/>
                  <a:gd name="T80" fmla="*/ 29 w 361"/>
                  <a:gd name="T81" fmla="*/ 52 h 313"/>
                  <a:gd name="T82" fmla="*/ 53 w 361"/>
                  <a:gd name="T83" fmla="*/ 44 h 313"/>
                  <a:gd name="T84" fmla="*/ 66 w 361"/>
                  <a:gd name="T85" fmla="*/ 35 h 313"/>
                  <a:gd name="T86" fmla="*/ 78 w 361"/>
                  <a:gd name="T87" fmla="*/ 18 h 313"/>
                  <a:gd name="T88" fmla="*/ 95 w 361"/>
                  <a:gd name="T89" fmla="*/ 10 h 313"/>
                  <a:gd name="T90" fmla="*/ 115 w 361"/>
                  <a:gd name="T91" fmla="*/ 13 h 313"/>
                  <a:gd name="T92" fmla="*/ 132 w 361"/>
                  <a:gd name="T93" fmla="*/ 18 h 313"/>
                  <a:gd name="T94" fmla="*/ 159 w 361"/>
                  <a:gd name="T95" fmla="*/ 13 h 313"/>
                  <a:gd name="T96" fmla="*/ 174 w 361"/>
                  <a:gd name="T97" fmla="*/ 20 h 313"/>
                  <a:gd name="T98" fmla="*/ 209 w 361"/>
                  <a:gd name="T99" fmla="*/ 25 h 313"/>
                  <a:gd name="T100" fmla="*/ 245 w 361"/>
                  <a:gd name="T101" fmla="*/ 18 h 313"/>
                  <a:gd name="T102" fmla="*/ 309 w 361"/>
                  <a:gd name="T103" fmla="*/ 0 h 31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61" h="313">
                    <a:moveTo>
                      <a:pt x="309" y="0"/>
                    </a:moveTo>
                    <a:lnTo>
                      <a:pt x="326" y="13"/>
                    </a:lnTo>
                    <a:lnTo>
                      <a:pt x="339" y="32"/>
                    </a:lnTo>
                    <a:lnTo>
                      <a:pt x="352" y="59"/>
                    </a:lnTo>
                    <a:lnTo>
                      <a:pt x="360" y="89"/>
                    </a:lnTo>
                    <a:lnTo>
                      <a:pt x="358" y="116"/>
                    </a:lnTo>
                    <a:lnTo>
                      <a:pt x="299" y="128"/>
                    </a:lnTo>
                    <a:lnTo>
                      <a:pt x="287" y="143"/>
                    </a:lnTo>
                    <a:lnTo>
                      <a:pt x="267" y="151"/>
                    </a:lnTo>
                    <a:lnTo>
                      <a:pt x="236" y="160"/>
                    </a:lnTo>
                    <a:lnTo>
                      <a:pt x="233" y="201"/>
                    </a:lnTo>
                    <a:lnTo>
                      <a:pt x="242" y="233"/>
                    </a:lnTo>
                    <a:lnTo>
                      <a:pt x="233" y="255"/>
                    </a:lnTo>
                    <a:lnTo>
                      <a:pt x="211" y="258"/>
                    </a:lnTo>
                    <a:lnTo>
                      <a:pt x="198" y="236"/>
                    </a:lnTo>
                    <a:lnTo>
                      <a:pt x="199" y="250"/>
                    </a:lnTo>
                    <a:lnTo>
                      <a:pt x="209" y="283"/>
                    </a:lnTo>
                    <a:lnTo>
                      <a:pt x="196" y="303"/>
                    </a:lnTo>
                    <a:lnTo>
                      <a:pt x="181" y="305"/>
                    </a:lnTo>
                    <a:lnTo>
                      <a:pt x="169" y="294"/>
                    </a:lnTo>
                    <a:lnTo>
                      <a:pt x="152" y="268"/>
                    </a:lnTo>
                    <a:lnTo>
                      <a:pt x="156" y="302"/>
                    </a:lnTo>
                    <a:lnTo>
                      <a:pt x="142" y="312"/>
                    </a:lnTo>
                    <a:lnTo>
                      <a:pt x="125" y="305"/>
                    </a:lnTo>
                    <a:lnTo>
                      <a:pt x="110" y="288"/>
                    </a:lnTo>
                    <a:lnTo>
                      <a:pt x="105" y="297"/>
                    </a:lnTo>
                    <a:lnTo>
                      <a:pt x="91" y="297"/>
                    </a:lnTo>
                    <a:lnTo>
                      <a:pt x="78" y="290"/>
                    </a:lnTo>
                    <a:lnTo>
                      <a:pt x="62" y="275"/>
                    </a:lnTo>
                    <a:lnTo>
                      <a:pt x="32" y="278"/>
                    </a:lnTo>
                    <a:lnTo>
                      <a:pt x="15" y="277"/>
                    </a:lnTo>
                    <a:lnTo>
                      <a:pt x="7" y="268"/>
                    </a:lnTo>
                    <a:lnTo>
                      <a:pt x="0" y="255"/>
                    </a:lnTo>
                    <a:lnTo>
                      <a:pt x="7" y="243"/>
                    </a:lnTo>
                    <a:lnTo>
                      <a:pt x="31" y="216"/>
                    </a:lnTo>
                    <a:lnTo>
                      <a:pt x="13" y="194"/>
                    </a:lnTo>
                    <a:lnTo>
                      <a:pt x="10" y="172"/>
                    </a:lnTo>
                    <a:lnTo>
                      <a:pt x="17" y="156"/>
                    </a:lnTo>
                    <a:lnTo>
                      <a:pt x="26" y="98"/>
                    </a:lnTo>
                    <a:lnTo>
                      <a:pt x="22" y="74"/>
                    </a:lnTo>
                    <a:lnTo>
                      <a:pt x="29" y="52"/>
                    </a:lnTo>
                    <a:lnTo>
                      <a:pt x="53" y="44"/>
                    </a:lnTo>
                    <a:lnTo>
                      <a:pt x="66" y="35"/>
                    </a:lnTo>
                    <a:lnTo>
                      <a:pt x="78" y="18"/>
                    </a:lnTo>
                    <a:lnTo>
                      <a:pt x="95" y="10"/>
                    </a:lnTo>
                    <a:lnTo>
                      <a:pt x="115" y="13"/>
                    </a:lnTo>
                    <a:lnTo>
                      <a:pt x="132" y="18"/>
                    </a:lnTo>
                    <a:lnTo>
                      <a:pt x="159" y="13"/>
                    </a:lnTo>
                    <a:lnTo>
                      <a:pt x="174" y="20"/>
                    </a:lnTo>
                    <a:lnTo>
                      <a:pt x="209" y="25"/>
                    </a:lnTo>
                    <a:lnTo>
                      <a:pt x="245" y="18"/>
                    </a:lnTo>
                    <a:lnTo>
                      <a:pt x="309" y="0"/>
                    </a:lnTo>
                  </a:path>
                </a:pathLst>
              </a:custGeom>
              <a:solidFill>
                <a:srgbClr val="FFC080"/>
              </a:solidFill>
              <a:ln w="12700" cap="rnd" cmpd="sng">
                <a:solidFill>
                  <a:srgbClr val="712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13" name="Freeform 1103"/>
              <p:cNvSpPr>
                <a:spLocks/>
              </p:cNvSpPr>
              <p:nvPr/>
            </p:nvSpPr>
            <p:spPr bwMode="auto">
              <a:xfrm>
                <a:off x="4118" y="2215"/>
                <a:ext cx="31" cy="141"/>
              </a:xfrm>
              <a:custGeom>
                <a:avLst/>
                <a:gdLst>
                  <a:gd name="T0" fmla="*/ 21 w 31"/>
                  <a:gd name="T1" fmla="*/ 128 h 141"/>
                  <a:gd name="T2" fmla="*/ 13 w 31"/>
                  <a:gd name="T3" fmla="*/ 98 h 141"/>
                  <a:gd name="T4" fmla="*/ 7 w 31"/>
                  <a:gd name="T5" fmla="*/ 70 h 141"/>
                  <a:gd name="T6" fmla="*/ 12 w 31"/>
                  <a:gd name="T7" fmla="*/ 42 h 141"/>
                  <a:gd name="T8" fmla="*/ 13 w 31"/>
                  <a:gd name="T9" fmla="*/ 18 h 141"/>
                  <a:gd name="T10" fmla="*/ 30 w 31"/>
                  <a:gd name="T11" fmla="*/ 0 h 141"/>
                  <a:gd name="T12" fmla="*/ 13 w 31"/>
                  <a:gd name="T13" fmla="*/ 9 h 141"/>
                  <a:gd name="T14" fmla="*/ 8 w 31"/>
                  <a:gd name="T15" fmla="*/ 6 h 141"/>
                  <a:gd name="T16" fmla="*/ 8 w 31"/>
                  <a:gd name="T17" fmla="*/ 26 h 141"/>
                  <a:gd name="T18" fmla="*/ 3 w 31"/>
                  <a:gd name="T19" fmla="*/ 70 h 141"/>
                  <a:gd name="T20" fmla="*/ 0 w 31"/>
                  <a:gd name="T21" fmla="*/ 79 h 141"/>
                  <a:gd name="T22" fmla="*/ 19 w 31"/>
                  <a:gd name="T23" fmla="*/ 140 h 141"/>
                  <a:gd name="T24" fmla="*/ 21 w 31"/>
                  <a:gd name="T25" fmla="*/ 128 h 1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1" h="141">
                    <a:moveTo>
                      <a:pt x="21" y="128"/>
                    </a:moveTo>
                    <a:lnTo>
                      <a:pt x="13" y="98"/>
                    </a:lnTo>
                    <a:lnTo>
                      <a:pt x="7" y="70"/>
                    </a:lnTo>
                    <a:lnTo>
                      <a:pt x="12" y="42"/>
                    </a:lnTo>
                    <a:lnTo>
                      <a:pt x="13" y="18"/>
                    </a:lnTo>
                    <a:lnTo>
                      <a:pt x="30" y="0"/>
                    </a:lnTo>
                    <a:lnTo>
                      <a:pt x="13" y="9"/>
                    </a:lnTo>
                    <a:lnTo>
                      <a:pt x="8" y="6"/>
                    </a:lnTo>
                    <a:lnTo>
                      <a:pt x="8" y="26"/>
                    </a:lnTo>
                    <a:lnTo>
                      <a:pt x="3" y="70"/>
                    </a:lnTo>
                    <a:lnTo>
                      <a:pt x="0" y="79"/>
                    </a:lnTo>
                    <a:lnTo>
                      <a:pt x="19" y="140"/>
                    </a:lnTo>
                    <a:lnTo>
                      <a:pt x="21" y="128"/>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14" name="Freeform 1104"/>
              <p:cNvSpPr>
                <a:spLocks/>
              </p:cNvSpPr>
              <p:nvPr/>
            </p:nvSpPr>
            <p:spPr bwMode="auto">
              <a:xfrm>
                <a:off x="4055" y="2202"/>
                <a:ext cx="44" cy="196"/>
              </a:xfrm>
              <a:custGeom>
                <a:avLst/>
                <a:gdLst>
                  <a:gd name="T0" fmla="*/ 43 w 44"/>
                  <a:gd name="T1" fmla="*/ 177 h 196"/>
                  <a:gd name="T2" fmla="*/ 32 w 44"/>
                  <a:gd name="T3" fmla="*/ 157 h 196"/>
                  <a:gd name="T4" fmla="*/ 21 w 44"/>
                  <a:gd name="T5" fmla="*/ 128 h 196"/>
                  <a:gd name="T6" fmla="*/ 11 w 44"/>
                  <a:gd name="T7" fmla="*/ 110 h 196"/>
                  <a:gd name="T8" fmla="*/ 11 w 44"/>
                  <a:gd name="T9" fmla="*/ 92 h 196"/>
                  <a:gd name="T10" fmla="*/ 9 w 44"/>
                  <a:gd name="T11" fmla="*/ 81 h 196"/>
                  <a:gd name="T12" fmla="*/ 11 w 44"/>
                  <a:gd name="T13" fmla="*/ 65 h 196"/>
                  <a:gd name="T14" fmla="*/ 19 w 44"/>
                  <a:gd name="T15" fmla="*/ 33 h 196"/>
                  <a:gd name="T16" fmla="*/ 22 w 44"/>
                  <a:gd name="T17" fmla="*/ 12 h 196"/>
                  <a:gd name="T18" fmla="*/ 12 w 44"/>
                  <a:gd name="T19" fmla="*/ 0 h 196"/>
                  <a:gd name="T20" fmla="*/ 17 w 44"/>
                  <a:gd name="T21" fmla="*/ 13 h 196"/>
                  <a:gd name="T22" fmla="*/ 9 w 44"/>
                  <a:gd name="T23" fmla="*/ 57 h 196"/>
                  <a:gd name="T24" fmla="*/ 1 w 44"/>
                  <a:gd name="T25" fmla="*/ 82 h 196"/>
                  <a:gd name="T26" fmla="*/ 0 w 44"/>
                  <a:gd name="T27" fmla="*/ 95 h 196"/>
                  <a:gd name="T28" fmla="*/ 4 w 44"/>
                  <a:gd name="T29" fmla="*/ 113 h 196"/>
                  <a:gd name="T30" fmla="*/ 15 w 44"/>
                  <a:gd name="T31" fmla="*/ 130 h 196"/>
                  <a:gd name="T32" fmla="*/ 28 w 44"/>
                  <a:gd name="T33" fmla="*/ 156 h 196"/>
                  <a:gd name="T34" fmla="*/ 39 w 44"/>
                  <a:gd name="T35" fmla="*/ 195 h 196"/>
                  <a:gd name="T36" fmla="*/ 43 w 44"/>
                  <a:gd name="T37" fmla="*/ 177 h 1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4" h="196">
                    <a:moveTo>
                      <a:pt x="43" y="177"/>
                    </a:moveTo>
                    <a:lnTo>
                      <a:pt x="32" y="157"/>
                    </a:lnTo>
                    <a:lnTo>
                      <a:pt x="21" y="128"/>
                    </a:lnTo>
                    <a:lnTo>
                      <a:pt x="11" y="110"/>
                    </a:lnTo>
                    <a:lnTo>
                      <a:pt x="11" y="92"/>
                    </a:lnTo>
                    <a:lnTo>
                      <a:pt x="9" y="81"/>
                    </a:lnTo>
                    <a:lnTo>
                      <a:pt x="11" y="65"/>
                    </a:lnTo>
                    <a:lnTo>
                      <a:pt x="19" y="33"/>
                    </a:lnTo>
                    <a:lnTo>
                      <a:pt x="22" y="12"/>
                    </a:lnTo>
                    <a:lnTo>
                      <a:pt x="12" y="0"/>
                    </a:lnTo>
                    <a:lnTo>
                      <a:pt x="17" y="13"/>
                    </a:lnTo>
                    <a:lnTo>
                      <a:pt x="9" y="57"/>
                    </a:lnTo>
                    <a:lnTo>
                      <a:pt x="1" y="82"/>
                    </a:lnTo>
                    <a:lnTo>
                      <a:pt x="0" y="95"/>
                    </a:lnTo>
                    <a:lnTo>
                      <a:pt x="4" y="113"/>
                    </a:lnTo>
                    <a:lnTo>
                      <a:pt x="15" y="130"/>
                    </a:lnTo>
                    <a:lnTo>
                      <a:pt x="28" y="156"/>
                    </a:lnTo>
                    <a:lnTo>
                      <a:pt x="39" y="195"/>
                    </a:lnTo>
                    <a:lnTo>
                      <a:pt x="43" y="177"/>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15" name="Freeform 1105"/>
              <p:cNvSpPr>
                <a:spLocks/>
              </p:cNvSpPr>
              <p:nvPr/>
            </p:nvSpPr>
            <p:spPr bwMode="auto">
              <a:xfrm>
                <a:off x="4001" y="2205"/>
                <a:ext cx="51" cy="193"/>
              </a:xfrm>
              <a:custGeom>
                <a:avLst/>
                <a:gdLst>
                  <a:gd name="T0" fmla="*/ 44 w 51"/>
                  <a:gd name="T1" fmla="*/ 192 h 193"/>
                  <a:gd name="T2" fmla="*/ 50 w 51"/>
                  <a:gd name="T3" fmla="*/ 189 h 193"/>
                  <a:gd name="T4" fmla="*/ 38 w 51"/>
                  <a:gd name="T5" fmla="*/ 158 h 193"/>
                  <a:gd name="T6" fmla="*/ 15 w 51"/>
                  <a:gd name="T7" fmla="*/ 122 h 193"/>
                  <a:gd name="T8" fmla="*/ 6 w 51"/>
                  <a:gd name="T9" fmla="*/ 105 h 193"/>
                  <a:gd name="T10" fmla="*/ 6 w 51"/>
                  <a:gd name="T11" fmla="*/ 89 h 193"/>
                  <a:gd name="T12" fmla="*/ 11 w 51"/>
                  <a:gd name="T13" fmla="*/ 73 h 193"/>
                  <a:gd name="T14" fmla="*/ 11 w 51"/>
                  <a:gd name="T15" fmla="*/ 43 h 193"/>
                  <a:gd name="T16" fmla="*/ 13 w 51"/>
                  <a:gd name="T17" fmla="*/ 23 h 193"/>
                  <a:gd name="T18" fmla="*/ 9 w 51"/>
                  <a:gd name="T19" fmla="*/ 7 h 193"/>
                  <a:gd name="T20" fmla="*/ 1 w 51"/>
                  <a:gd name="T21" fmla="*/ 0 h 193"/>
                  <a:gd name="T22" fmla="*/ 6 w 51"/>
                  <a:gd name="T23" fmla="*/ 18 h 193"/>
                  <a:gd name="T24" fmla="*/ 7 w 51"/>
                  <a:gd name="T25" fmla="*/ 36 h 193"/>
                  <a:gd name="T26" fmla="*/ 6 w 51"/>
                  <a:gd name="T27" fmla="*/ 71 h 193"/>
                  <a:gd name="T28" fmla="*/ 2 w 51"/>
                  <a:gd name="T29" fmla="*/ 85 h 193"/>
                  <a:gd name="T30" fmla="*/ 0 w 51"/>
                  <a:gd name="T31" fmla="*/ 102 h 193"/>
                  <a:gd name="T32" fmla="*/ 12 w 51"/>
                  <a:gd name="T33" fmla="*/ 130 h 193"/>
                  <a:gd name="T34" fmla="*/ 20 w 51"/>
                  <a:gd name="T35" fmla="*/ 140 h 193"/>
                  <a:gd name="T36" fmla="*/ 44 w 51"/>
                  <a:gd name="T37" fmla="*/ 192 h 19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1" h="193">
                    <a:moveTo>
                      <a:pt x="44" y="192"/>
                    </a:moveTo>
                    <a:lnTo>
                      <a:pt x="50" y="189"/>
                    </a:lnTo>
                    <a:lnTo>
                      <a:pt x="38" y="158"/>
                    </a:lnTo>
                    <a:lnTo>
                      <a:pt x="15" y="122"/>
                    </a:lnTo>
                    <a:lnTo>
                      <a:pt x="6" y="105"/>
                    </a:lnTo>
                    <a:lnTo>
                      <a:pt x="6" y="89"/>
                    </a:lnTo>
                    <a:lnTo>
                      <a:pt x="11" y="73"/>
                    </a:lnTo>
                    <a:lnTo>
                      <a:pt x="11" y="43"/>
                    </a:lnTo>
                    <a:lnTo>
                      <a:pt x="13" y="23"/>
                    </a:lnTo>
                    <a:lnTo>
                      <a:pt x="9" y="7"/>
                    </a:lnTo>
                    <a:lnTo>
                      <a:pt x="1" y="0"/>
                    </a:lnTo>
                    <a:lnTo>
                      <a:pt x="6" y="18"/>
                    </a:lnTo>
                    <a:lnTo>
                      <a:pt x="7" y="36"/>
                    </a:lnTo>
                    <a:lnTo>
                      <a:pt x="6" y="71"/>
                    </a:lnTo>
                    <a:lnTo>
                      <a:pt x="2" y="85"/>
                    </a:lnTo>
                    <a:lnTo>
                      <a:pt x="0" y="102"/>
                    </a:lnTo>
                    <a:lnTo>
                      <a:pt x="12" y="130"/>
                    </a:lnTo>
                    <a:lnTo>
                      <a:pt x="20" y="140"/>
                    </a:lnTo>
                    <a:lnTo>
                      <a:pt x="44" y="192"/>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16" name="Freeform 1106"/>
              <p:cNvSpPr>
                <a:spLocks/>
              </p:cNvSpPr>
              <p:nvPr/>
            </p:nvSpPr>
            <p:spPr bwMode="auto">
              <a:xfrm>
                <a:off x="3972" y="2322"/>
                <a:ext cx="31" cy="61"/>
              </a:xfrm>
              <a:custGeom>
                <a:avLst/>
                <a:gdLst>
                  <a:gd name="T0" fmla="*/ 30 w 31"/>
                  <a:gd name="T1" fmla="*/ 58 h 61"/>
                  <a:gd name="T2" fmla="*/ 3 w 31"/>
                  <a:gd name="T3" fmla="*/ 0 h 61"/>
                  <a:gd name="T4" fmla="*/ 0 w 31"/>
                  <a:gd name="T5" fmla="*/ 11 h 61"/>
                  <a:gd name="T6" fmla="*/ 10 w 31"/>
                  <a:gd name="T7" fmla="*/ 38 h 61"/>
                  <a:gd name="T8" fmla="*/ 12 w 31"/>
                  <a:gd name="T9" fmla="*/ 60 h 61"/>
                  <a:gd name="T10" fmla="*/ 30 w 31"/>
                  <a:gd name="T11" fmla="*/ 58 h 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 h="61">
                    <a:moveTo>
                      <a:pt x="30" y="58"/>
                    </a:moveTo>
                    <a:lnTo>
                      <a:pt x="3" y="0"/>
                    </a:lnTo>
                    <a:lnTo>
                      <a:pt x="0" y="11"/>
                    </a:lnTo>
                    <a:lnTo>
                      <a:pt x="10" y="38"/>
                    </a:lnTo>
                    <a:lnTo>
                      <a:pt x="12" y="60"/>
                    </a:lnTo>
                    <a:lnTo>
                      <a:pt x="30" y="58"/>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17" name="Freeform 1107"/>
              <p:cNvSpPr>
                <a:spLocks/>
              </p:cNvSpPr>
              <p:nvPr/>
            </p:nvSpPr>
            <p:spPr bwMode="auto">
              <a:xfrm>
                <a:off x="4138" y="2158"/>
                <a:ext cx="37" cy="31"/>
              </a:xfrm>
              <a:custGeom>
                <a:avLst/>
                <a:gdLst>
                  <a:gd name="T0" fmla="*/ 0 w 37"/>
                  <a:gd name="T1" fmla="*/ 0 h 31"/>
                  <a:gd name="T2" fmla="*/ 4 w 37"/>
                  <a:gd name="T3" fmla="*/ 7 h 31"/>
                  <a:gd name="T4" fmla="*/ 26 w 37"/>
                  <a:gd name="T5" fmla="*/ 8 h 31"/>
                  <a:gd name="T6" fmla="*/ 29 w 37"/>
                  <a:gd name="T7" fmla="*/ 16 h 31"/>
                  <a:gd name="T8" fmla="*/ 36 w 37"/>
                  <a:gd name="T9" fmla="*/ 30 h 31"/>
                  <a:gd name="T10" fmla="*/ 33 w 37"/>
                  <a:gd name="T11" fmla="*/ 8 h 31"/>
                  <a:gd name="T12" fmla="*/ 27 w 37"/>
                  <a:gd name="T13" fmla="*/ 2 h 31"/>
                  <a:gd name="T14" fmla="*/ 0 w 37"/>
                  <a:gd name="T15" fmla="*/ 0 h 3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31">
                    <a:moveTo>
                      <a:pt x="0" y="0"/>
                    </a:moveTo>
                    <a:lnTo>
                      <a:pt x="4" y="7"/>
                    </a:lnTo>
                    <a:lnTo>
                      <a:pt x="26" y="8"/>
                    </a:lnTo>
                    <a:lnTo>
                      <a:pt x="29" y="16"/>
                    </a:lnTo>
                    <a:lnTo>
                      <a:pt x="36" y="30"/>
                    </a:lnTo>
                    <a:lnTo>
                      <a:pt x="33" y="8"/>
                    </a:lnTo>
                    <a:lnTo>
                      <a:pt x="27" y="2"/>
                    </a:lnTo>
                    <a:lnTo>
                      <a:pt x="0"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18" name="Freeform 1108"/>
              <p:cNvSpPr>
                <a:spLocks/>
              </p:cNvSpPr>
              <p:nvPr/>
            </p:nvSpPr>
            <p:spPr bwMode="auto">
              <a:xfrm>
                <a:off x="4019" y="2385"/>
                <a:ext cx="14" cy="3"/>
              </a:xfrm>
              <a:custGeom>
                <a:avLst/>
                <a:gdLst>
                  <a:gd name="T0" fmla="*/ 4 w 14"/>
                  <a:gd name="T1" fmla="*/ 0 h 3"/>
                  <a:gd name="T2" fmla="*/ 11 w 14"/>
                  <a:gd name="T3" fmla="*/ 1 h 3"/>
                  <a:gd name="T4" fmla="*/ 13 w 14"/>
                  <a:gd name="T5" fmla="*/ 2 h 3"/>
                  <a:gd name="T6" fmla="*/ 0 w 14"/>
                  <a:gd name="T7" fmla="*/ 1 h 3"/>
                  <a:gd name="T8" fmla="*/ 4 w 14"/>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3">
                    <a:moveTo>
                      <a:pt x="4" y="0"/>
                    </a:moveTo>
                    <a:lnTo>
                      <a:pt x="11" y="1"/>
                    </a:lnTo>
                    <a:lnTo>
                      <a:pt x="13" y="2"/>
                    </a:lnTo>
                    <a:lnTo>
                      <a:pt x="0" y="1"/>
                    </a:lnTo>
                    <a:lnTo>
                      <a:pt x="4"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19" name="Freeform 1109"/>
              <p:cNvSpPr>
                <a:spLocks/>
              </p:cNvSpPr>
              <p:nvPr/>
            </p:nvSpPr>
            <p:spPr bwMode="auto">
              <a:xfrm>
                <a:off x="4065" y="2394"/>
                <a:ext cx="22" cy="8"/>
              </a:xfrm>
              <a:custGeom>
                <a:avLst/>
                <a:gdLst>
                  <a:gd name="T0" fmla="*/ 0 w 22"/>
                  <a:gd name="T1" fmla="*/ 3 h 8"/>
                  <a:gd name="T2" fmla="*/ 0 w 22"/>
                  <a:gd name="T3" fmla="*/ 1 h 8"/>
                  <a:gd name="T4" fmla="*/ 13 w 22"/>
                  <a:gd name="T5" fmla="*/ 0 h 8"/>
                  <a:gd name="T6" fmla="*/ 21 w 22"/>
                  <a:gd name="T7" fmla="*/ 7 h 8"/>
                  <a:gd name="T8" fmla="*/ 0 w 22"/>
                  <a:gd name="T9" fmla="*/ 3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8">
                    <a:moveTo>
                      <a:pt x="0" y="3"/>
                    </a:moveTo>
                    <a:lnTo>
                      <a:pt x="0" y="1"/>
                    </a:lnTo>
                    <a:lnTo>
                      <a:pt x="13" y="0"/>
                    </a:lnTo>
                    <a:lnTo>
                      <a:pt x="21" y="7"/>
                    </a:lnTo>
                    <a:lnTo>
                      <a:pt x="0" y="3"/>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20" name="Freeform 1110"/>
              <p:cNvSpPr>
                <a:spLocks/>
              </p:cNvSpPr>
              <p:nvPr/>
            </p:nvSpPr>
            <p:spPr bwMode="auto">
              <a:xfrm>
                <a:off x="4117" y="2381"/>
                <a:ext cx="19" cy="7"/>
              </a:xfrm>
              <a:custGeom>
                <a:avLst/>
                <a:gdLst>
                  <a:gd name="T0" fmla="*/ 0 w 19"/>
                  <a:gd name="T1" fmla="*/ 2 h 7"/>
                  <a:gd name="T2" fmla="*/ 11 w 19"/>
                  <a:gd name="T3" fmla="*/ 0 h 7"/>
                  <a:gd name="T4" fmla="*/ 14 w 19"/>
                  <a:gd name="T5" fmla="*/ 3 h 7"/>
                  <a:gd name="T6" fmla="*/ 18 w 19"/>
                  <a:gd name="T7" fmla="*/ 6 h 7"/>
                  <a:gd name="T8" fmla="*/ 0 w 19"/>
                  <a:gd name="T9" fmla="*/ 2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7">
                    <a:moveTo>
                      <a:pt x="0" y="2"/>
                    </a:moveTo>
                    <a:lnTo>
                      <a:pt x="11" y="0"/>
                    </a:lnTo>
                    <a:lnTo>
                      <a:pt x="14" y="3"/>
                    </a:lnTo>
                    <a:lnTo>
                      <a:pt x="18" y="6"/>
                    </a:lnTo>
                    <a:lnTo>
                      <a:pt x="0" y="2"/>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21" name="Freeform 1111"/>
              <p:cNvSpPr>
                <a:spLocks/>
              </p:cNvSpPr>
              <p:nvPr/>
            </p:nvSpPr>
            <p:spPr bwMode="auto">
              <a:xfrm>
                <a:off x="4148" y="2344"/>
                <a:ext cx="23" cy="3"/>
              </a:xfrm>
              <a:custGeom>
                <a:avLst/>
                <a:gdLst>
                  <a:gd name="T0" fmla="*/ 4 w 23"/>
                  <a:gd name="T1" fmla="*/ 2 h 3"/>
                  <a:gd name="T2" fmla="*/ 0 w 23"/>
                  <a:gd name="T3" fmla="*/ 1 h 3"/>
                  <a:gd name="T4" fmla="*/ 6 w 23"/>
                  <a:gd name="T5" fmla="*/ 0 h 3"/>
                  <a:gd name="T6" fmla="*/ 22 w 23"/>
                  <a:gd name="T7" fmla="*/ 1 h 3"/>
                  <a:gd name="T8" fmla="*/ 4 w 23"/>
                  <a:gd name="T9" fmla="*/ 2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3">
                    <a:moveTo>
                      <a:pt x="4" y="2"/>
                    </a:moveTo>
                    <a:lnTo>
                      <a:pt x="0" y="1"/>
                    </a:lnTo>
                    <a:lnTo>
                      <a:pt x="6" y="0"/>
                    </a:lnTo>
                    <a:lnTo>
                      <a:pt x="22" y="1"/>
                    </a:lnTo>
                    <a:lnTo>
                      <a:pt x="4" y="2"/>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22" name="Freeform 1112"/>
              <p:cNvSpPr>
                <a:spLocks/>
              </p:cNvSpPr>
              <p:nvPr/>
            </p:nvSpPr>
            <p:spPr bwMode="auto">
              <a:xfrm>
                <a:off x="4060" y="2133"/>
                <a:ext cx="14" cy="27"/>
              </a:xfrm>
              <a:custGeom>
                <a:avLst/>
                <a:gdLst>
                  <a:gd name="T0" fmla="*/ 0 w 14"/>
                  <a:gd name="T1" fmla="*/ 0 h 27"/>
                  <a:gd name="T2" fmla="*/ 3 w 14"/>
                  <a:gd name="T3" fmla="*/ 15 h 27"/>
                  <a:gd name="T4" fmla="*/ 3 w 14"/>
                  <a:gd name="T5" fmla="*/ 26 h 27"/>
                  <a:gd name="T6" fmla="*/ 13 w 14"/>
                  <a:gd name="T7" fmla="*/ 6 h 27"/>
                  <a:gd name="T8" fmla="*/ 0 w 14"/>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27">
                    <a:moveTo>
                      <a:pt x="0" y="0"/>
                    </a:moveTo>
                    <a:lnTo>
                      <a:pt x="3" y="15"/>
                    </a:lnTo>
                    <a:lnTo>
                      <a:pt x="3" y="26"/>
                    </a:lnTo>
                    <a:lnTo>
                      <a:pt x="13" y="6"/>
                    </a:lnTo>
                    <a:lnTo>
                      <a:pt x="0"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23" name="Freeform 1113"/>
              <p:cNvSpPr>
                <a:spLocks/>
              </p:cNvSpPr>
              <p:nvPr/>
            </p:nvSpPr>
            <p:spPr bwMode="auto">
              <a:xfrm>
                <a:off x="4181" y="2246"/>
                <a:ext cx="45" cy="20"/>
              </a:xfrm>
              <a:custGeom>
                <a:avLst/>
                <a:gdLst>
                  <a:gd name="T0" fmla="*/ 0 w 45"/>
                  <a:gd name="T1" fmla="*/ 18 h 20"/>
                  <a:gd name="T2" fmla="*/ 8 w 45"/>
                  <a:gd name="T3" fmla="*/ 11 h 20"/>
                  <a:gd name="T4" fmla="*/ 12 w 45"/>
                  <a:gd name="T5" fmla="*/ 0 h 20"/>
                  <a:gd name="T6" fmla="*/ 20 w 45"/>
                  <a:gd name="T7" fmla="*/ 8 h 20"/>
                  <a:gd name="T8" fmla="*/ 44 w 45"/>
                  <a:gd name="T9" fmla="*/ 9 h 20"/>
                  <a:gd name="T10" fmla="*/ 32 w 45"/>
                  <a:gd name="T11" fmla="*/ 14 h 20"/>
                  <a:gd name="T12" fmla="*/ 4 w 45"/>
                  <a:gd name="T13" fmla="*/ 19 h 20"/>
                  <a:gd name="T14" fmla="*/ 0 w 45"/>
                  <a:gd name="T15" fmla="*/ 18 h 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5" h="20">
                    <a:moveTo>
                      <a:pt x="0" y="18"/>
                    </a:moveTo>
                    <a:lnTo>
                      <a:pt x="8" y="11"/>
                    </a:lnTo>
                    <a:lnTo>
                      <a:pt x="12" y="0"/>
                    </a:lnTo>
                    <a:lnTo>
                      <a:pt x="20" y="8"/>
                    </a:lnTo>
                    <a:lnTo>
                      <a:pt x="44" y="9"/>
                    </a:lnTo>
                    <a:lnTo>
                      <a:pt x="32" y="14"/>
                    </a:lnTo>
                    <a:lnTo>
                      <a:pt x="4" y="19"/>
                    </a:lnTo>
                    <a:lnTo>
                      <a:pt x="0" y="18"/>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sp>
            <p:nvSpPr>
              <p:cNvPr id="126024" name="Freeform 1114"/>
              <p:cNvSpPr>
                <a:spLocks/>
              </p:cNvSpPr>
              <p:nvPr/>
            </p:nvSpPr>
            <p:spPr bwMode="auto">
              <a:xfrm>
                <a:off x="3998" y="2163"/>
                <a:ext cx="11" cy="20"/>
              </a:xfrm>
              <a:custGeom>
                <a:avLst/>
                <a:gdLst>
                  <a:gd name="T0" fmla="*/ 10 w 11"/>
                  <a:gd name="T1" fmla="*/ 0 h 20"/>
                  <a:gd name="T2" fmla="*/ 8 w 11"/>
                  <a:gd name="T3" fmla="*/ 19 h 20"/>
                  <a:gd name="T4" fmla="*/ 0 w 11"/>
                  <a:gd name="T5" fmla="*/ 17 h 20"/>
                  <a:gd name="T6" fmla="*/ 10 w 11"/>
                  <a:gd name="T7" fmla="*/ 0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10" y="0"/>
                    </a:moveTo>
                    <a:lnTo>
                      <a:pt x="8" y="19"/>
                    </a:lnTo>
                    <a:lnTo>
                      <a:pt x="0" y="17"/>
                    </a:lnTo>
                    <a:lnTo>
                      <a:pt x="10" y="0"/>
                    </a:lnTo>
                  </a:path>
                </a:pathLst>
              </a:custGeom>
              <a:solidFill>
                <a:srgbClr val="712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grpSp>
        <p:sp>
          <p:nvSpPr>
            <p:cNvPr id="534619" name="Text Box 1115"/>
            <p:cNvSpPr txBox="1">
              <a:spLocks noChangeArrowheads="1"/>
            </p:cNvSpPr>
            <p:nvPr/>
          </p:nvSpPr>
          <p:spPr bwMode="auto">
            <a:xfrm>
              <a:off x="4287" y="2630"/>
              <a:ext cx="81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3000" b="1">
                  <a:solidFill>
                    <a:schemeClr val="bg2"/>
                  </a:solidFill>
                  <a:effectLst>
                    <a:outerShdw blurRad="38100" dist="38100" dir="2700000" algn="tl">
                      <a:srgbClr val="000000"/>
                    </a:outerShdw>
                  </a:effectLst>
                </a:rPr>
                <a:t>Excel</a:t>
              </a:r>
            </a:p>
          </p:txBody>
        </p:sp>
        <p:grpSp>
          <p:nvGrpSpPr>
            <p:cNvPr id="125962" name="Group 1116"/>
            <p:cNvGrpSpPr>
              <a:grpSpLocks/>
            </p:cNvGrpSpPr>
            <p:nvPr/>
          </p:nvGrpSpPr>
          <p:grpSpPr bwMode="auto">
            <a:xfrm>
              <a:off x="4272" y="2928"/>
              <a:ext cx="864" cy="528"/>
              <a:chOff x="4272" y="2928"/>
              <a:chExt cx="864" cy="528"/>
            </a:xfrm>
          </p:grpSpPr>
          <p:sp>
            <p:nvSpPr>
              <p:cNvPr id="125963" name="Rectangle 1117"/>
              <p:cNvSpPr>
                <a:spLocks noChangeArrowheads="1"/>
              </p:cNvSpPr>
              <p:nvPr/>
            </p:nvSpPr>
            <p:spPr bwMode="auto">
              <a:xfrm>
                <a:off x="4272" y="2928"/>
                <a:ext cx="864" cy="528"/>
              </a:xfrm>
              <a:prstGeom prst="rect">
                <a:avLst/>
              </a:prstGeom>
              <a:solidFill>
                <a:srgbClr val="00FFFF"/>
              </a:solidFill>
              <a:ln w="12700">
                <a:solidFill>
                  <a:srgbClr val="000000"/>
                </a:solidFill>
                <a:miter lim="800000"/>
                <a:headEnd/>
                <a:tailEnd/>
              </a:ln>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125964" name="Line 1118"/>
              <p:cNvSpPr>
                <a:spLocks noChangeShapeType="1"/>
              </p:cNvSpPr>
              <p:nvPr/>
            </p:nvSpPr>
            <p:spPr bwMode="auto">
              <a:xfrm flipV="1">
                <a:off x="4704" y="2928"/>
                <a:ext cx="0" cy="2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25965" name="Line 1119"/>
              <p:cNvSpPr>
                <a:spLocks noChangeShapeType="1"/>
              </p:cNvSpPr>
              <p:nvPr/>
            </p:nvSpPr>
            <p:spPr bwMode="auto">
              <a:xfrm flipV="1">
                <a:off x="4704" y="3110"/>
                <a:ext cx="412" cy="8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25966" name="Line 1120"/>
              <p:cNvSpPr>
                <a:spLocks noChangeShapeType="1"/>
              </p:cNvSpPr>
              <p:nvPr/>
            </p:nvSpPr>
            <p:spPr bwMode="auto">
              <a:xfrm>
                <a:off x="4704" y="3192"/>
                <a:ext cx="252" cy="21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25967" name="Line 1121"/>
              <p:cNvSpPr>
                <a:spLocks noChangeShapeType="1"/>
              </p:cNvSpPr>
              <p:nvPr/>
            </p:nvSpPr>
            <p:spPr bwMode="auto">
              <a:xfrm flipH="1">
                <a:off x="4452" y="3192"/>
                <a:ext cx="252" cy="21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25968" name="Line 1122"/>
              <p:cNvSpPr>
                <a:spLocks noChangeShapeType="1"/>
              </p:cNvSpPr>
              <p:nvPr/>
            </p:nvSpPr>
            <p:spPr bwMode="auto">
              <a:xfrm flipH="1" flipV="1">
                <a:off x="4293" y="3110"/>
                <a:ext cx="411" cy="8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25969" name="Line 1123"/>
              <p:cNvSpPr>
                <a:spLocks noChangeShapeType="1"/>
              </p:cNvSpPr>
              <p:nvPr/>
            </p:nvSpPr>
            <p:spPr bwMode="auto">
              <a:xfrm>
                <a:off x="4704" y="3082"/>
                <a:ext cx="175" cy="75"/>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25970" name="Line 1124"/>
              <p:cNvSpPr>
                <a:spLocks noChangeShapeType="1"/>
              </p:cNvSpPr>
              <p:nvPr/>
            </p:nvSpPr>
            <p:spPr bwMode="auto">
              <a:xfrm>
                <a:off x="4879" y="3157"/>
                <a:ext cx="56" cy="230"/>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25971" name="Line 1125"/>
              <p:cNvSpPr>
                <a:spLocks noChangeShapeType="1"/>
              </p:cNvSpPr>
              <p:nvPr/>
            </p:nvSpPr>
            <p:spPr bwMode="auto">
              <a:xfrm flipH="1" flipV="1">
                <a:off x="4493" y="3368"/>
                <a:ext cx="442" cy="19"/>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25972" name="Line 1126"/>
              <p:cNvSpPr>
                <a:spLocks noChangeShapeType="1"/>
              </p:cNvSpPr>
              <p:nvPr/>
            </p:nvSpPr>
            <p:spPr bwMode="auto">
              <a:xfrm flipH="1" flipV="1">
                <a:off x="4483" y="3148"/>
                <a:ext cx="10" cy="220"/>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25973" name="Line 1127"/>
              <p:cNvSpPr>
                <a:spLocks noChangeShapeType="1"/>
              </p:cNvSpPr>
              <p:nvPr/>
            </p:nvSpPr>
            <p:spPr bwMode="auto">
              <a:xfrm flipV="1">
                <a:off x="4483" y="3082"/>
                <a:ext cx="221" cy="66"/>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25974" name="Line 1128"/>
              <p:cNvSpPr>
                <a:spLocks noChangeShapeType="1"/>
              </p:cNvSpPr>
              <p:nvPr/>
            </p:nvSpPr>
            <p:spPr bwMode="auto">
              <a:xfrm>
                <a:off x="4704" y="3157"/>
                <a:ext cx="118" cy="13"/>
              </a:xfrm>
              <a:prstGeom prst="line">
                <a:avLst/>
              </a:prstGeom>
              <a:noFill/>
              <a:ln w="1270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25975" name="Line 1129"/>
              <p:cNvSpPr>
                <a:spLocks noChangeShapeType="1"/>
              </p:cNvSpPr>
              <p:nvPr/>
            </p:nvSpPr>
            <p:spPr bwMode="auto">
              <a:xfrm>
                <a:off x="4822" y="3170"/>
                <a:ext cx="47" cy="160"/>
              </a:xfrm>
              <a:prstGeom prst="line">
                <a:avLst/>
              </a:prstGeom>
              <a:noFill/>
              <a:ln w="1270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25976" name="Line 1130"/>
              <p:cNvSpPr>
                <a:spLocks noChangeShapeType="1"/>
              </p:cNvSpPr>
              <p:nvPr/>
            </p:nvSpPr>
            <p:spPr bwMode="auto">
              <a:xfrm flipH="1">
                <a:off x="4540" y="3330"/>
                <a:ext cx="329" cy="0"/>
              </a:xfrm>
              <a:prstGeom prst="line">
                <a:avLst/>
              </a:prstGeom>
              <a:noFill/>
              <a:ln w="1270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25977" name="Line 1131"/>
              <p:cNvSpPr>
                <a:spLocks noChangeShapeType="1"/>
              </p:cNvSpPr>
              <p:nvPr/>
            </p:nvSpPr>
            <p:spPr bwMode="auto">
              <a:xfrm flipH="1" flipV="1">
                <a:off x="4524" y="3157"/>
                <a:ext cx="16" cy="173"/>
              </a:xfrm>
              <a:prstGeom prst="line">
                <a:avLst/>
              </a:prstGeom>
              <a:noFill/>
              <a:ln w="1270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25978" name="Line 1132"/>
              <p:cNvSpPr>
                <a:spLocks noChangeShapeType="1"/>
              </p:cNvSpPr>
              <p:nvPr/>
            </p:nvSpPr>
            <p:spPr bwMode="auto">
              <a:xfrm>
                <a:off x="4524" y="3157"/>
                <a:ext cx="180" cy="1"/>
              </a:xfrm>
              <a:prstGeom prst="line">
                <a:avLst/>
              </a:prstGeom>
              <a:noFill/>
              <a:ln w="1270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25979" name="Line 1133"/>
              <p:cNvSpPr>
                <a:spLocks noChangeShapeType="1"/>
              </p:cNvSpPr>
              <p:nvPr/>
            </p:nvSpPr>
            <p:spPr bwMode="auto">
              <a:xfrm>
                <a:off x="4704" y="3104"/>
                <a:ext cx="185" cy="50"/>
              </a:xfrm>
              <a:prstGeom prst="line">
                <a:avLst/>
              </a:prstGeom>
              <a:noFill/>
              <a:ln w="127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25980" name="Line 1134"/>
              <p:cNvSpPr>
                <a:spLocks noChangeShapeType="1"/>
              </p:cNvSpPr>
              <p:nvPr/>
            </p:nvSpPr>
            <p:spPr bwMode="auto">
              <a:xfrm>
                <a:off x="4889" y="3154"/>
                <a:ext cx="26" cy="217"/>
              </a:xfrm>
              <a:prstGeom prst="line">
                <a:avLst/>
              </a:prstGeom>
              <a:noFill/>
              <a:ln w="127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25981" name="Line 1135"/>
              <p:cNvSpPr>
                <a:spLocks noChangeShapeType="1"/>
              </p:cNvSpPr>
              <p:nvPr/>
            </p:nvSpPr>
            <p:spPr bwMode="auto">
              <a:xfrm flipH="1" flipV="1">
                <a:off x="4509" y="3355"/>
                <a:ext cx="406" cy="16"/>
              </a:xfrm>
              <a:prstGeom prst="line">
                <a:avLst/>
              </a:prstGeom>
              <a:noFill/>
              <a:ln w="127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25982" name="Line 1136"/>
              <p:cNvSpPr>
                <a:spLocks noChangeShapeType="1"/>
              </p:cNvSpPr>
              <p:nvPr/>
            </p:nvSpPr>
            <p:spPr bwMode="auto">
              <a:xfrm flipH="1" flipV="1">
                <a:off x="4447" y="3142"/>
                <a:ext cx="62" cy="213"/>
              </a:xfrm>
              <a:prstGeom prst="line">
                <a:avLst/>
              </a:prstGeom>
              <a:noFill/>
              <a:ln w="127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25983" name="Line 1137"/>
              <p:cNvSpPr>
                <a:spLocks noChangeShapeType="1"/>
              </p:cNvSpPr>
              <p:nvPr/>
            </p:nvSpPr>
            <p:spPr bwMode="auto">
              <a:xfrm flipV="1">
                <a:off x="4447" y="3104"/>
                <a:ext cx="257" cy="38"/>
              </a:xfrm>
              <a:prstGeom prst="line">
                <a:avLst/>
              </a:prstGeom>
              <a:noFill/>
              <a:ln w="127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25984" name="Rectangle 1138"/>
              <p:cNvSpPr>
                <a:spLocks noChangeArrowheads="1"/>
              </p:cNvSpPr>
              <p:nvPr/>
            </p:nvSpPr>
            <p:spPr bwMode="auto">
              <a:xfrm>
                <a:off x="4684" y="3069"/>
                <a:ext cx="46" cy="29"/>
              </a:xfrm>
              <a:prstGeom prst="rect">
                <a:avLst/>
              </a:prstGeom>
              <a:solidFill>
                <a:srgbClr val="FF0000"/>
              </a:solidFill>
              <a:ln w="12700">
                <a:solidFill>
                  <a:srgbClr val="000000"/>
                </a:solidFill>
                <a:miter lim="800000"/>
                <a:headEnd/>
                <a:tailEnd/>
              </a:ln>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125985" name="Line 1139"/>
              <p:cNvSpPr>
                <a:spLocks noChangeShapeType="1"/>
              </p:cNvSpPr>
              <p:nvPr/>
            </p:nvSpPr>
            <p:spPr bwMode="auto">
              <a:xfrm flipH="1" flipV="1">
                <a:off x="4689" y="3072"/>
                <a:ext cx="15" cy="10"/>
              </a:xfrm>
              <a:prstGeom prst="line">
                <a:avLst/>
              </a:prstGeom>
              <a:noFill/>
              <a:ln w="127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25986" name="Line 1140"/>
              <p:cNvSpPr>
                <a:spLocks noChangeShapeType="1"/>
              </p:cNvSpPr>
              <p:nvPr/>
            </p:nvSpPr>
            <p:spPr bwMode="auto">
              <a:xfrm>
                <a:off x="4704" y="3082"/>
                <a:ext cx="15" cy="9"/>
              </a:xfrm>
              <a:prstGeom prst="line">
                <a:avLst/>
              </a:prstGeom>
              <a:noFill/>
              <a:ln w="127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25987" name="Line 1141"/>
              <p:cNvSpPr>
                <a:spLocks noChangeShapeType="1"/>
              </p:cNvSpPr>
              <p:nvPr/>
            </p:nvSpPr>
            <p:spPr bwMode="auto">
              <a:xfrm flipH="1">
                <a:off x="4689" y="3082"/>
                <a:ext cx="15" cy="9"/>
              </a:xfrm>
              <a:prstGeom prst="line">
                <a:avLst/>
              </a:prstGeom>
              <a:noFill/>
              <a:ln w="127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25988" name="Line 1142"/>
              <p:cNvSpPr>
                <a:spLocks noChangeShapeType="1"/>
              </p:cNvSpPr>
              <p:nvPr/>
            </p:nvSpPr>
            <p:spPr bwMode="auto">
              <a:xfrm flipV="1">
                <a:off x="4704" y="3072"/>
                <a:ext cx="15" cy="10"/>
              </a:xfrm>
              <a:prstGeom prst="line">
                <a:avLst/>
              </a:prstGeom>
              <a:noFill/>
              <a:ln w="127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25989" name="Rectangle 1143"/>
              <p:cNvSpPr>
                <a:spLocks noChangeArrowheads="1"/>
              </p:cNvSpPr>
              <p:nvPr/>
            </p:nvSpPr>
            <p:spPr bwMode="auto">
              <a:xfrm>
                <a:off x="4858" y="3145"/>
                <a:ext cx="47" cy="28"/>
              </a:xfrm>
              <a:prstGeom prst="rect">
                <a:avLst/>
              </a:prstGeom>
              <a:solidFill>
                <a:srgbClr val="FF0000"/>
              </a:solidFill>
              <a:ln w="12700">
                <a:solidFill>
                  <a:srgbClr val="000000"/>
                </a:solidFill>
                <a:miter lim="800000"/>
                <a:headEnd/>
                <a:tailEnd/>
              </a:ln>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125990" name="Line 1144"/>
              <p:cNvSpPr>
                <a:spLocks noChangeShapeType="1"/>
              </p:cNvSpPr>
              <p:nvPr/>
            </p:nvSpPr>
            <p:spPr bwMode="auto">
              <a:xfrm flipH="1" flipV="1">
                <a:off x="4863" y="3148"/>
                <a:ext cx="16" cy="9"/>
              </a:xfrm>
              <a:prstGeom prst="line">
                <a:avLst/>
              </a:prstGeom>
              <a:noFill/>
              <a:ln w="127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25991" name="Line 1145"/>
              <p:cNvSpPr>
                <a:spLocks noChangeShapeType="1"/>
              </p:cNvSpPr>
              <p:nvPr/>
            </p:nvSpPr>
            <p:spPr bwMode="auto">
              <a:xfrm>
                <a:off x="4879" y="3157"/>
                <a:ext cx="15" cy="10"/>
              </a:xfrm>
              <a:prstGeom prst="line">
                <a:avLst/>
              </a:prstGeom>
              <a:noFill/>
              <a:ln w="127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25992" name="Line 1146"/>
              <p:cNvSpPr>
                <a:spLocks noChangeShapeType="1"/>
              </p:cNvSpPr>
              <p:nvPr/>
            </p:nvSpPr>
            <p:spPr bwMode="auto">
              <a:xfrm flipH="1">
                <a:off x="4863" y="3157"/>
                <a:ext cx="16" cy="10"/>
              </a:xfrm>
              <a:prstGeom prst="line">
                <a:avLst/>
              </a:prstGeom>
              <a:noFill/>
              <a:ln w="127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25993" name="Line 1147"/>
              <p:cNvSpPr>
                <a:spLocks noChangeShapeType="1"/>
              </p:cNvSpPr>
              <p:nvPr/>
            </p:nvSpPr>
            <p:spPr bwMode="auto">
              <a:xfrm flipV="1">
                <a:off x="4879" y="3148"/>
                <a:ext cx="15" cy="9"/>
              </a:xfrm>
              <a:prstGeom prst="line">
                <a:avLst/>
              </a:prstGeom>
              <a:noFill/>
              <a:ln w="127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25994" name="Rectangle 1148"/>
              <p:cNvSpPr>
                <a:spLocks noChangeArrowheads="1"/>
              </p:cNvSpPr>
              <p:nvPr/>
            </p:nvSpPr>
            <p:spPr bwMode="auto">
              <a:xfrm>
                <a:off x="4915" y="3374"/>
                <a:ext cx="46" cy="28"/>
              </a:xfrm>
              <a:prstGeom prst="rect">
                <a:avLst/>
              </a:prstGeom>
              <a:solidFill>
                <a:srgbClr val="FF0000"/>
              </a:solidFill>
              <a:ln w="12700">
                <a:solidFill>
                  <a:srgbClr val="000000"/>
                </a:solidFill>
                <a:miter lim="800000"/>
                <a:headEnd/>
                <a:tailEnd/>
              </a:ln>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125995" name="Line 1149"/>
              <p:cNvSpPr>
                <a:spLocks noChangeShapeType="1"/>
              </p:cNvSpPr>
              <p:nvPr/>
            </p:nvSpPr>
            <p:spPr bwMode="auto">
              <a:xfrm flipH="1" flipV="1">
                <a:off x="4920" y="3378"/>
                <a:ext cx="15" cy="9"/>
              </a:xfrm>
              <a:prstGeom prst="line">
                <a:avLst/>
              </a:prstGeom>
              <a:noFill/>
              <a:ln w="127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25996" name="Line 1150"/>
              <p:cNvSpPr>
                <a:spLocks noChangeShapeType="1"/>
              </p:cNvSpPr>
              <p:nvPr/>
            </p:nvSpPr>
            <p:spPr bwMode="auto">
              <a:xfrm>
                <a:off x="4935" y="3387"/>
                <a:ext cx="16" cy="9"/>
              </a:xfrm>
              <a:prstGeom prst="line">
                <a:avLst/>
              </a:prstGeom>
              <a:noFill/>
              <a:ln w="127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25997" name="Line 1151"/>
              <p:cNvSpPr>
                <a:spLocks noChangeShapeType="1"/>
              </p:cNvSpPr>
              <p:nvPr/>
            </p:nvSpPr>
            <p:spPr bwMode="auto">
              <a:xfrm flipH="1">
                <a:off x="4920" y="3387"/>
                <a:ext cx="15" cy="9"/>
              </a:xfrm>
              <a:prstGeom prst="line">
                <a:avLst/>
              </a:prstGeom>
              <a:noFill/>
              <a:ln w="127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25998" name="Line 1152"/>
              <p:cNvSpPr>
                <a:spLocks noChangeShapeType="1"/>
              </p:cNvSpPr>
              <p:nvPr/>
            </p:nvSpPr>
            <p:spPr bwMode="auto">
              <a:xfrm flipV="1">
                <a:off x="4935" y="3378"/>
                <a:ext cx="16" cy="9"/>
              </a:xfrm>
              <a:prstGeom prst="line">
                <a:avLst/>
              </a:prstGeom>
              <a:noFill/>
              <a:ln w="127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25999" name="Rectangle 1153"/>
              <p:cNvSpPr>
                <a:spLocks noChangeArrowheads="1"/>
              </p:cNvSpPr>
              <p:nvPr/>
            </p:nvSpPr>
            <p:spPr bwMode="auto">
              <a:xfrm>
                <a:off x="4473" y="3355"/>
                <a:ext cx="46" cy="29"/>
              </a:xfrm>
              <a:prstGeom prst="rect">
                <a:avLst/>
              </a:prstGeom>
              <a:solidFill>
                <a:srgbClr val="FF0000"/>
              </a:solidFill>
              <a:ln w="12700">
                <a:solidFill>
                  <a:srgbClr val="000000"/>
                </a:solidFill>
                <a:miter lim="800000"/>
                <a:headEnd/>
                <a:tailEnd/>
              </a:ln>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126000" name="Line 1154"/>
              <p:cNvSpPr>
                <a:spLocks noChangeShapeType="1"/>
              </p:cNvSpPr>
              <p:nvPr/>
            </p:nvSpPr>
            <p:spPr bwMode="auto">
              <a:xfrm flipH="1" flipV="1">
                <a:off x="4478" y="3359"/>
                <a:ext cx="15" cy="9"/>
              </a:xfrm>
              <a:prstGeom prst="line">
                <a:avLst/>
              </a:prstGeom>
              <a:noFill/>
              <a:ln w="127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26001" name="Line 1155"/>
              <p:cNvSpPr>
                <a:spLocks noChangeShapeType="1"/>
              </p:cNvSpPr>
              <p:nvPr/>
            </p:nvSpPr>
            <p:spPr bwMode="auto">
              <a:xfrm>
                <a:off x="4493" y="3368"/>
                <a:ext cx="16" cy="10"/>
              </a:xfrm>
              <a:prstGeom prst="line">
                <a:avLst/>
              </a:prstGeom>
              <a:noFill/>
              <a:ln w="127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26002" name="Line 1156"/>
              <p:cNvSpPr>
                <a:spLocks noChangeShapeType="1"/>
              </p:cNvSpPr>
              <p:nvPr/>
            </p:nvSpPr>
            <p:spPr bwMode="auto">
              <a:xfrm flipH="1">
                <a:off x="4478" y="3368"/>
                <a:ext cx="15" cy="10"/>
              </a:xfrm>
              <a:prstGeom prst="line">
                <a:avLst/>
              </a:prstGeom>
              <a:noFill/>
              <a:ln w="127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26003" name="Line 1157"/>
              <p:cNvSpPr>
                <a:spLocks noChangeShapeType="1"/>
              </p:cNvSpPr>
              <p:nvPr/>
            </p:nvSpPr>
            <p:spPr bwMode="auto">
              <a:xfrm flipV="1">
                <a:off x="4493" y="3359"/>
                <a:ext cx="16" cy="9"/>
              </a:xfrm>
              <a:prstGeom prst="line">
                <a:avLst/>
              </a:prstGeom>
              <a:noFill/>
              <a:ln w="127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26004" name="Oval 1158"/>
              <p:cNvSpPr>
                <a:spLocks noChangeArrowheads="1"/>
              </p:cNvSpPr>
              <p:nvPr/>
            </p:nvSpPr>
            <p:spPr bwMode="auto">
              <a:xfrm>
                <a:off x="4689" y="3148"/>
                <a:ext cx="25" cy="16"/>
              </a:xfrm>
              <a:prstGeom prst="ellipse">
                <a:avLst/>
              </a:prstGeom>
              <a:solidFill>
                <a:srgbClr val="FF00FF"/>
              </a:solidFill>
              <a:ln w="12700">
                <a:solidFill>
                  <a:srgbClr val="FF00FF"/>
                </a:solidFill>
                <a:round/>
                <a:headEnd/>
                <a:tailEnd/>
              </a:ln>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126005" name="Oval 1159"/>
              <p:cNvSpPr>
                <a:spLocks noChangeArrowheads="1"/>
              </p:cNvSpPr>
              <p:nvPr/>
            </p:nvSpPr>
            <p:spPr bwMode="auto">
              <a:xfrm>
                <a:off x="4807" y="3160"/>
                <a:ext cx="26" cy="16"/>
              </a:xfrm>
              <a:prstGeom prst="ellipse">
                <a:avLst/>
              </a:prstGeom>
              <a:solidFill>
                <a:srgbClr val="FF00FF"/>
              </a:solidFill>
              <a:ln w="12700">
                <a:solidFill>
                  <a:srgbClr val="FF00FF"/>
                </a:solidFill>
                <a:round/>
                <a:headEnd/>
                <a:tailEnd/>
              </a:ln>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126006" name="Oval 1160"/>
              <p:cNvSpPr>
                <a:spLocks noChangeArrowheads="1"/>
              </p:cNvSpPr>
              <p:nvPr/>
            </p:nvSpPr>
            <p:spPr bwMode="auto">
              <a:xfrm>
                <a:off x="4853" y="3321"/>
                <a:ext cx="26" cy="16"/>
              </a:xfrm>
              <a:prstGeom prst="ellipse">
                <a:avLst/>
              </a:prstGeom>
              <a:solidFill>
                <a:srgbClr val="FF00FF"/>
              </a:solidFill>
              <a:ln w="12700">
                <a:solidFill>
                  <a:srgbClr val="FF00FF"/>
                </a:solidFill>
                <a:round/>
                <a:headEnd/>
                <a:tailEnd/>
              </a:ln>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126007" name="Oval 1161"/>
              <p:cNvSpPr>
                <a:spLocks noChangeArrowheads="1"/>
              </p:cNvSpPr>
              <p:nvPr/>
            </p:nvSpPr>
            <p:spPr bwMode="auto">
              <a:xfrm>
                <a:off x="4524" y="3321"/>
                <a:ext cx="26" cy="16"/>
              </a:xfrm>
              <a:prstGeom prst="ellipse">
                <a:avLst/>
              </a:prstGeom>
              <a:solidFill>
                <a:srgbClr val="FF00FF"/>
              </a:solidFill>
              <a:ln w="12700">
                <a:solidFill>
                  <a:srgbClr val="FF00FF"/>
                </a:solidFill>
                <a:round/>
                <a:headEnd/>
                <a:tailEnd/>
              </a:ln>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126008" name="Oval 1162"/>
              <p:cNvSpPr>
                <a:spLocks noChangeArrowheads="1"/>
              </p:cNvSpPr>
              <p:nvPr/>
            </p:nvSpPr>
            <p:spPr bwMode="auto">
              <a:xfrm>
                <a:off x="4689" y="3094"/>
                <a:ext cx="25" cy="16"/>
              </a:xfrm>
              <a:prstGeom prst="ellipse">
                <a:avLst/>
              </a:prstGeom>
              <a:solidFill>
                <a:srgbClr val="FFFF00"/>
              </a:solidFill>
              <a:ln w="12700">
                <a:solidFill>
                  <a:srgbClr val="000000"/>
                </a:solidFill>
                <a:round/>
                <a:headEnd/>
                <a:tailEnd/>
              </a:ln>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126009" name="Oval 1163"/>
              <p:cNvSpPr>
                <a:spLocks noChangeArrowheads="1"/>
              </p:cNvSpPr>
              <p:nvPr/>
            </p:nvSpPr>
            <p:spPr bwMode="auto">
              <a:xfrm>
                <a:off x="4874" y="3145"/>
                <a:ext cx="26" cy="15"/>
              </a:xfrm>
              <a:prstGeom prst="ellipse">
                <a:avLst/>
              </a:prstGeom>
              <a:solidFill>
                <a:srgbClr val="FFFF00"/>
              </a:solidFill>
              <a:ln w="12700">
                <a:solidFill>
                  <a:srgbClr val="000000"/>
                </a:solidFill>
                <a:round/>
                <a:headEnd/>
                <a:tailEnd/>
              </a:ln>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126010" name="Oval 1164"/>
              <p:cNvSpPr>
                <a:spLocks noChangeArrowheads="1"/>
              </p:cNvSpPr>
              <p:nvPr/>
            </p:nvSpPr>
            <p:spPr bwMode="auto">
              <a:xfrm>
                <a:off x="4900" y="3362"/>
                <a:ext cx="25" cy="16"/>
              </a:xfrm>
              <a:prstGeom prst="ellipse">
                <a:avLst/>
              </a:prstGeom>
              <a:solidFill>
                <a:srgbClr val="FFFF00"/>
              </a:solidFill>
              <a:ln w="12700">
                <a:solidFill>
                  <a:srgbClr val="000000"/>
                </a:solidFill>
                <a:round/>
                <a:headEnd/>
                <a:tailEnd/>
              </a:ln>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126011" name="Oval 1165"/>
              <p:cNvSpPr>
                <a:spLocks noChangeArrowheads="1"/>
              </p:cNvSpPr>
              <p:nvPr/>
            </p:nvSpPr>
            <p:spPr bwMode="auto">
              <a:xfrm>
                <a:off x="4493" y="3346"/>
                <a:ext cx="26" cy="16"/>
              </a:xfrm>
              <a:prstGeom prst="ellipse">
                <a:avLst/>
              </a:prstGeom>
              <a:solidFill>
                <a:srgbClr val="FFFF00"/>
              </a:solidFill>
              <a:ln w="12700">
                <a:solidFill>
                  <a:srgbClr val="000000"/>
                </a:solidFill>
                <a:round/>
                <a:headEnd/>
                <a:tailEnd/>
              </a:ln>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grpSp>
      </p:grpSp>
    </p:spTree>
  </p:cSld>
  <p:clrMapOvr>
    <a:overrideClrMapping bg1="dk2" tx1="lt1" bg2="dk1" tx2="lt2" accent1="accent1" accent2="accent2" accent3="accent3" accent4="accent4" accent5="accent5" accent6="accent6" hlink="hlink" folHlink="folHlink"/>
  </p:clrMapOvr>
  <p:transition>
    <p:zoom/>
  </p:transition>
</p:sld>
</file>

<file path=ppt/slides/slide6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a:xfrm>
            <a:off x="1325563" y="305095"/>
            <a:ext cx="6781800" cy="1143000"/>
          </a:xfrm>
        </p:spPr>
        <p:txBody>
          <a:bodyPr/>
          <a:lstStyle/>
          <a:p>
            <a:pPr>
              <a:defRPr/>
            </a:pPr>
            <a:r>
              <a:rPr lang="zh-CN" altLang="en-US" sz="3600" dirty="0">
                <a:solidFill>
                  <a:schemeClr val="bg2"/>
                </a:solidFill>
              </a:rPr>
              <a:t>两个变量间的关系</a:t>
            </a:r>
            <a:r>
              <a:rPr lang="en-US" altLang="zh-CN" sz="3600" dirty="0">
                <a:solidFill>
                  <a:schemeClr val="bg2"/>
                </a:solidFill>
              </a:rPr>
              <a:t>—</a:t>
            </a:r>
            <a:r>
              <a:rPr lang="zh-CN" altLang="en-US" sz="3600" dirty="0">
                <a:solidFill>
                  <a:schemeClr val="bg2"/>
                </a:solidFill>
              </a:rPr>
              <a:t>二维散点图</a:t>
            </a:r>
            <a:br>
              <a:rPr lang="zh-CN" altLang="en-US" sz="4000" dirty="0">
                <a:solidFill>
                  <a:schemeClr val="bg2"/>
                </a:solidFill>
              </a:rPr>
            </a:br>
            <a:r>
              <a:rPr lang="en-US" altLang="zh-CN" sz="3600" dirty="0">
                <a:solidFill>
                  <a:schemeClr val="bg2"/>
                </a:solidFill>
                <a:latin typeface="Arial" panose="020B0604020202020204" pitchFamily="34" charset="0"/>
              </a:rPr>
              <a:t>(2D Scatterplots)</a:t>
            </a:r>
          </a:p>
        </p:txBody>
      </p:sp>
      <p:sp>
        <p:nvSpPr>
          <p:cNvPr id="595971" name="Rectangle 3"/>
          <p:cNvSpPr>
            <a:spLocks noGrp="1" noChangeArrowheads="1"/>
          </p:cNvSpPr>
          <p:nvPr>
            <p:ph type="body" sz="half" idx="1"/>
          </p:nvPr>
        </p:nvSpPr>
        <p:spPr>
          <a:xfrm>
            <a:off x="323850" y="1628775"/>
            <a:ext cx="8496300" cy="1871663"/>
          </a:xfrm>
        </p:spPr>
        <p:txBody>
          <a:bodyPr/>
          <a:lstStyle/>
          <a:p>
            <a:pPr marL="609600" indent="-609600" algn="just">
              <a:buFontTx/>
              <a:buAutoNum type="arabicPeriod"/>
              <a:defRPr/>
            </a:pPr>
            <a:r>
              <a:rPr lang="zh-CN" altLang="en-US" sz="2400" dirty="0">
                <a:solidFill>
                  <a:schemeClr val="bg2"/>
                </a:solidFill>
              </a:rPr>
              <a:t>展示两个变量之间的关系</a:t>
            </a:r>
          </a:p>
          <a:p>
            <a:pPr marL="609600" indent="-609600" algn="just">
              <a:buFontTx/>
              <a:buAutoNum type="arabicPeriod"/>
              <a:defRPr/>
            </a:pPr>
            <a:r>
              <a:rPr lang="zh-CN" altLang="en-US" sz="2400" dirty="0">
                <a:solidFill>
                  <a:schemeClr val="bg2"/>
                </a:solidFill>
              </a:rPr>
              <a:t>用横轴代表变量</a:t>
            </a:r>
            <a:r>
              <a:rPr lang="en-US" altLang="zh-CN" sz="2400" i="1" dirty="0">
                <a:solidFill>
                  <a:schemeClr val="bg2"/>
                </a:solidFill>
                <a:latin typeface="Times New Roman" panose="02020603050405020304" pitchFamily="18" charset="0"/>
              </a:rPr>
              <a:t>x</a:t>
            </a:r>
            <a:r>
              <a:rPr lang="zh-CN" altLang="en-US" sz="2400" dirty="0">
                <a:solidFill>
                  <a:schemeClr val="bg2"/>
                </a:solidFill>
              </a:rPr>
              <a:t>，纵轴代表变量</a:t>
            </a:r>
            <a:r>
              <a:rPr lang="en-US" altLang="zh-CN" sz="2400" i="1" dirty="0">
                <a:solidFill>
                  <a:schemeClr val="bg2"/>
                </a:solidFill>
                <a:latin typeface="Times New Roman" panose="02020603050405020304" pitchFamily="18" charset="0"/>
              </a:rPr>
              <a:t>y</a:t>
            </a:r>
            <a:r>
              <a:rPr lang="zh-CN" altLang="en-US" sz="2400" dirty="0">
                <a:solidFill>
                  <a:schemeClr val="bg2"/>
                </a:solidFill>
              </a:rPr>
              <a:t>，每组数据</a:t>
            </a:r>
            <a:r>
              <a:rPr lang="en-US" altLang="zh-CN" sz="2400" dirty="0">
                <a:solidFill>
                  <a:schemeClr val="bg2"/>
                </a:solidFill>
              </a:rPr>
              <a:t>(</a:t>
            </a:r>
            <a:r>
              <a:rPr lang="en-US" altLang="zh-CN" sz="2400" i="1" dirty="0">
                <a:solidFill>
                  <a:schemeClr val="bg2"/>
                </a:solidFill>
                <a:latin typeface="Times New Roman" panose="02020603050405020304" pitchFamily="18" charset="0"/>
              </a:rPr>
              <a:t>x</a:t>
            </a:r>
            <a:r>
              <a:rPr lang="en-US" altLang="zh-CN" sz="2400" i="1" baseline="-25000" dirty="0">
                <a:solidFill>
                  <a:schemeClr val="bg2"/>
                </a:solidFill>
                <a:latin typeface="Times New Roman" panose="02020603050405020304" pitchFamily="18" charset="0"/>
              </a:rPr>
              <a:t>i</a:t>
            </a:r>
            <a:r>
              <a:rPr lang="en-US" altLang="zh-CN" sz="2400" dirty="0">
                <a:solidFill>
                  <a:schemeClr val="bg2"/>
                </a:solidFill>
              </a:rPr>
              <a:t> </a:t>
            </a:r>
            <a:r>
              <a:rPr lang="zh-CN" altLang="en-US" sz="2400" dirty="0">
                <a:solidFill>
                  <a:schemeClr val="bg2"/>
                </a:solidFill>
              </a:rPr>
              <a:t>， </a:t>
            </a:r>
            <a:r>
              <a:rPr lang="en-US" altLang="zh-CN" sz="2400" i="1" dirty="0" err="1">
                <a:solidFill>
                  <a:schemeClr val="bg2"/>
                </a:solidFill>
                <a:latin typeface="Times New Roman" panose="02020603050405020304" pitchFamily="18" charset="0"/>
              </a:rPr>
              <a:t>y</a:t>
            </a:r>
            <a:r>
              <a:rPr lang="en-US" altLang="zh-CN" sz="2400" i="1" baseline="-25000" dirty="0" err="1">
                <a:solidFill>
                  <a:schemeClr val="bg2"/>
                </a:solidFill>
                <a:latin typeface="Times New Roman" panose="02020603050405020304" pitchFamily="18" charset="0"/>
              </a:rPr>
              <a:t>i</a:t>
            </a:r>
            <a:r>
              <a:rPr lang="en-US" altLang="zh-CN" sz="2400" dirty="0">
                <a:solidFill>
                  <a:schemeClr val="bg2"/>
                </a:solidFill>
              </a:rPr>
              <a:t>)</a:t>
            </a:r>
            <a:r>
              <a:rPr lang="zh-CN" altLang="en-US" sz="2400" dirty="0">
                <a:solidFill>
                  <a:schemeClr val="bg2"/>
                </a:solidFill>
              </a:rPr>
              <a:t>在坐标系中用一个点表示，</a:t>
            </a:r>
            <a:r>
              <a:rPr lang="en-US" altLang="zh-CN" sz="2400" i="1" dirty="0">
                <a:solidFill>
                  <a:schemeClr val="bg2"/>
                </a:solidFill>
              </a:rPr>
              <a:t>n</a:t>
            </a:r>
            <a:r>
              <a:rPr lang="zh-CN" altLang="en-US" sz="2400" dirty="0">
                <a:solidFill>
                  <a:schemeClr val="bg2"/>
                </a:solidFill>
              </a:rPr>
              <a:t>组数据在坐标系中形成的</a:t>
            </a:r>
            <a:r>
              <a:rPr lang="en-US" altLang="zh-CN" sz="2400" i="1" dirty="0">
                <a:solidFill>
                  <a:schemeClr val="bg2"/>
                </a:solidFill>
              </a:rPr>
              <a:t>n</a:t>
            </a:r>
            <a:r>
              <a:rPr lang="zh-CN" altLang="en-US" sz="2400" dirty="0">
                <a:solidFill>
                  <a:schemeClr val="bg2"/>
                </a:solidFill>
              </a:rPr>
              <a:t>个点称为散点，由坐标及其散点形成的二维数据图</a:t>
            </a:r>
          </a:p>
        </p:txBody>
      </p:sp>
      <p:graphicFrame>
        <p:nvGraphicFramePr>
          <p:cNvPr id="596306" name="Group 338"/>
          <p:cNvGraphicFramePr>
            <a:graphicFrameLocks noGrp="1"/>
          </p:cNvGraphicFramePr>
          <p:nvPr>
            <p:ph sz="half" idx="2"/>
            <p:extLst>
              <p:ext uri="{D42A27DB-BD31-4B8C-83A1-F6EECF244321}">
                <p14:modId xmlns:p14="http://schemas.microsoft.com/office/powerpoint/2010/main" val="2536636824"/>
              </p:ext>
            </p:extLst>
          </p:nvPr>
        </p:nvGraphicFramePr>
        <p:xfrm>
          <a:off x="1116013" y="3357563"/>
          <a:ext cx="7200900" cy="3205251"/>
        </p:xfrm>
        <a:graphic>
          <a:graphicData uri="http://schemas.openxmlformats.org/drawingml/2006/table">
            <a:tbl>
              <a:tblPr/>
              <a:tblGrid>
                <a:gridCol w="2389187">
                  <a:extLst>
                    <a:ext uri="{9D8B030D-6E8A-4147-A177-3AD203B41FA5}">
                      <a16:colId xmlns:a16="http://schemas.microsoft.com/office/drawing/2014/main" val="20000"/>
                    </a:ext>
                  </a:extLst>
                </a:gridCol>
                <a:gridCol w="2422525">
                  <a:extLst>
                    <a:ext uri="{9D8B030D-6E8A-4147-A177-3AD203B41FA5}">
                      <a16:colId xmlns:a16="http://schemas.microsoft.com/office/drawing/2014/main" val="20001"/>
                    </a:ext>
                  </a:extLst>
                </a:gridCol>
                <a:gridCol w="2389188">
                  <a:extLst>
                    <a:ext uri="{9D8B030D-6E8A-4147-A177-3AD203B41FA5}">
                      <a16:colId xmlns:a16="http://schemas.microsoft.com/office/drawing/2014/main" val="20002"/>
                    </a:ext>
                  </a:extLst>
                </a:gridCol>
              </a:tblGrid>
              <a:tr h="431711">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bg2"/>
                          </a:solidFill>
                          <a:effectLst/>
                          <a:latin typeface="Arial" panose="020B0604020202020204" pitchFamily="34" charset="0"/>
                          <a:ea typeface="宋体" panose="02010600030101010101" pitchFamily="2" charset="-122"/>
                        </a:rPr>
                        <a:t>温度 </a:t>
                      </a:r>
                      <a:r>
                        <a:rPr kumimoji="1" lang="en-US" altLang="zh-CN" sz="20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Arial" panose="020B0604020202020204" pitchFamily="34" charset="0"/>
                        </a:rPr>
                        <a:t>/ </a:t>
                      </a:r>
                      <a:r>
                        <a:rPr kumimoji="1" lang="en-US" altLang="zh-CN" sz="2000" b="1" i="0" u="none" strike="noStrike" cap="none" normalizeH="0" baseline="30000">
                          <a:ln>
                            <a:noFill/>
                          </a:ln>
                          <a:solidFill>
                            <a:schemeClr val="bg2"/>
                          </a:solidFill>
                          <a:effectLst/>
                          <a:latin typeface="Arial" panose="020B0604020202020204" pitchFamily="34" charset="0"/>
                          <a:ea typeface="宋体" panose="02010600030101010101" pitchFamily="2" charset="-122"/>
                          <a:cs typeface="Arial" panose="020B0604020202020204" pitchFamily="34" charset="0"/>
                        </a:rPr>
                        <a:t>0</a:t>
                      </a:r>
                      <a:r>
                        <a:rPr kumimoji="1" lang="en-US" altLang="zh-CN" sz="20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Arial" panose="020B0604020202020204" pitchFamily="34" charset="0"/>
                        </a:rPr>
                        <a:t>C</a:t>
                      </a:r>
                      <a:endParaRPr kumimoji="1" lang="en-US" altLang="zh-CN" sz="2000" b="0" i="0" u="none" strike="noStrike" cap="none" normalizeH="0" baseline="0">
                        <a:ln>
                          <a:noFill/>
                        </a:ln>
                        <a:solidFill>
                          <a:schemeClr val="bg2"/>
                        </a:solidFill>
                        <a:effectLst/>
                        <a:latin typeface="Arial" panose="020B0604020202020204" pitchFamily="34" charset="0"/>
                        <a:ea typeface="宋体" panose="02010600030101010101" pitchFamily="2" charset="-122"/>
                      </a:endParaRPr>
                    </a:p>
                  </a:txBody>
                  <a:tcPr marT="45710" marB="45710"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bg2"/>
                          </a:solidFill>
                          <a:effectLst/>
                          <a:latin typeface="Arial" panose="020B0604020202020204" pitchFamily="34" charset="0"/>
                          <a:ea typeface="宋体" panose="02010600030101010101" pitchFamily="2" charset="-122"/>
                        </a:rPr>
                        <a:t>降雨量</a:t>
                      </a:r>
                      <a:r>
                        <a:rPr kumimoji="1" lang="en-US" altLang="zh-CN" sz="20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Arial" panose="020B0604020202020204" pitchFamily="34" charset="0"/>
                        </a:rPr>
                        <a:t>/</a:t>
                      </a:r>
                      <a:r>
                        <a:rPr kumimoji="1" lang="en-US" altLang="zh-CN" sz="2000" b="1" i="0" u="none" strike="noStrike" cap="none" normalizeH="0" baseline="0">
                          <a:ln>
                            <a:noFill/>
                          </a:ln>
                          <a:solidFill>
                            <a:schemeClr val="bg2"/>
                          </a:solidFill>
                          <a:effectLst/>
                          <a:latin typeface="Arial" panose="020B0604020202020204" pitchFamily="34" charset="0"/>
                          <a:ea typeface="宋体" panose="02010600030101010101" pitchFamily="2" charset="-122"/>
                        </a:rPr>
                        <a:t>mm</a:t>
                      </a:r>
                      <a:endParaRPr kumimoji="1" lang="en-US" altLang="zh-CN" sz="2000" b="0" i="0" u="none" strike="noStrike" cap="none" normalizeH="0" baseline="0">
                        <a:ln>
                          <a:noFill/>
                        </a:ln>
                        <a:solidFill>
                          <a:schemeClr val="bg2"/>
                        </a:solidFill>
                        <a:effectLst/>
                        <a:latin typeface="Arial" panose="020B0604020202020204" pitchFamily="34" charset="0"/>
                        <a:ea typeface="宋体" panose="02010600030101010101" pitchFamily="2" charset="-122"/>
                      </a:endParaRPr>
                    </a:p>
                  </a:txBody>
                  <a:tcPr marT="45710" marB="45710"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bg2"/>
                          </a:solidFill>
                          <a:effectLst/>
                          <a:latin typeface="Arial" panose="020B0604020202020204" pitchFamily="34" charset="0"/>
                          <a:ea typeface="宋体" panose="02010600030101010101" pitchFamily="2" charset="-122"/>
                        </a:rPr>
                        <a:t>产量</a:t>
                      </a:r>
                      <a:r>
                        <a:rPr kumimoji="1" lang="en-US" altLang="zh-CN" sz="20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Arial" panose="020B0604020202020204" pitchFamily="34" charset="0"/>
                        </a:rPr>
                        <a:t>/</a:t>
                      </a:r>
                      <a:r>
                        <a:rPr kumimoji="1" lang="en-US" altLang="zh-CN" sz="2000" b="1" i="0" u="none" strike="noStrike" cap="none" normalizeH="0" baseline="0">
                          <a:ln>
                            <a:noFill/>
                          </a:ln>
                          <a:solidFill>
                            <a:schemeClr val="bg2"/>
                          </a:solidFill>
                          <a:effectLst/>
                          <a:latin typeface="Arial" panose="020B0604020202020204" pitchFamily="34" charset="0"/>
                          <a:ea typeface="宋体" panose="02010600030101010101" pitchFamily="2" charset="-122"/>
                        </a:rPr>
                        <a:t>kg</a:t>
                      </a:r>
                      <a:r>
                        <a:rPr kumimoji="1" lang="en-US" altLang="zh-CN" sz="20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Arial" panose="020B0604020202020204" pitchFamily="34" charset="0"/>
                        </a:rPr>
                        <a:t>/</a:t>
                      </a:r>
                      <a:r>
                        <a:rPr kumimoji="1" lang="en-US" altLang="zh-CN" sz="2000" b="1" i="0" u="none" strike="noStrike" cap="none" normalizeH="0" baseline="0">
                          <a:ln>
                            <a:noFill/>
                          </a:ln>
                          <a:solidFill>
                            <a:schemeClr val="bg2"/>
                          </a:solidFill>
                          <a:effectLst/>
                          <a:latin typeface="Arial" panose="020B0604020202020204" pitchFamily="34" charset="0"/>
                          <a:ea typeface="宋体" panose="02010600030101010101" pitchFamily="2" charset="-122"/>
                        </a:rPr>
                        <a:t>hm</a:t>
                      </a:r>
                      <a:r>
                        <a:rPr kumimoji="1" lang="en-US" altLang="zh-CN" sz="2000" b="1" i="0" u="none" strike="noStrike" cap="none" normalizeH="0" baseline="30000">
                          <a:ln>
                            <a:noFill/>
                          </a:ln>
                          <a:solidFill>
                            <a:schemeClr val="bg2"/>
                          </a:solidFill>
                          <a:effectLst/>
                          <a:latin typeface="Arial" panose="020B0604020202020204" pitchFamily="34" charset="0"/>
                          <a:ea typeface="宋体" panose="02010600030101010101" pitchFamily="2" charset="-122"/>
                        </a:rPr>
                        <a:t>2</a:t>
                      </a:r>
                      <a:endParaRPr kumimoji="1" lang="en-US" altLang="zh-CN" sz="2000" b="0" i="0" u="none" strike="noStrike" cap="none" normalizeH="0" baseline="0">
                        <a:ln>
                          <a:noFill/>
                        </a:ln>
                        <a:solidFill>
                          <a:schemeClr val="bg2"/>
                        </a:solidFill>
                        <a:effectLst/>
                        <a:latin typeface="Arial" panose="020B0604020202020204" pitchFamily="34" charset="0"/>
                        <a:ea typeface="宋体" panose="02010600030101010101" pitchFamily="2" charset="-122"/>
                      </a:endParaRPr>
                    </a:p>
                  </a:txBody>
                  <a:tcPr marT="45710" marB="45710"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96207">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FF3300"/>
                          </a:solidFill>
                          <a:effectLst/>
                          <a:latin typeface="Arial" panose="020B0604020202020204" pitchFamily="34" charset="0"/>
                          <a:ea typeface="宋体" panose="02010600030101010101" pitchFamily="2" charset="-122"/>
                          <a:cs typeface="Arial" panose="020B0604020202020204" pitchFamily="34" charset="0"/>
                        </a:rPr>
                        <a:t>6</a:t>
                      </a:r>
                      <a:endParaRPr kumimoji="1" lang="en-US" altLang="zh-CN" sz="2000" b="0" i="0" u="none" strike="noStrike" cap="none" normalizeH="0" baseline="0">
                        <a:ln>
                          <a:noFill/>
                        </a:ln>
                        <a:solidFill>
                          <a:srgbClr val="FF3300"/>
                        </a:solidFill>
                        <a:effectLst/>
                        <a:latin typeface="Arial" panose="020B0604020202020204" pitchFamily="34" charset="0"/>
                        <a:ea typeface="宋体" panose="02010600030101010101" pitchFamily="2" charset="-122"/>
                      </a:endParaRPr>
                    </a:p>
                  </a:txBody>
                  <a:tcPr marT="45710" marB="45710"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FF3300"/>
                          </a:solidFill>
                          <a:effectLst/>
                          <a:latin typeface="Arial" panose="020B0604020202020204" pitchFamily="34" charset="0"/>
                          <a:ea typeface="宋体" panose="02010600030101010101" pitchFamily="2" charset="-122"/>
                          <a:cs typeface="Arial" panose="020B0604020202020204" pitchFamily="34" charset="0"/>
                        </a:rPr>
                        <a:t>25</a:t>
                      </a:r>
                      <a:endParaRPr kumimoji="1" lang="en-US" altLang="zh-CN" sz="2000" b="0" i="0" u="none" strike="noStrike" cap="none" normalizeH="0" baseline="0">
                        <a:ln>
                          <a:noFill/>
                        </a:ln>
                        <a:solidFill>
                          <a:srgbClr val="FF3300"/>
                        </a:solidFill>
                        <a:effectLst/>
                        <a:latin typeface="Arial" panose="020B0604020202020204" pitchFamily="34" charset="0"/>
                        <a:ea typeface="宋体" panose="02010600030101010101" pitchFamily="2" charset="-122"/>
                      </a:endParaRPr>
                    </a:p>
                  </a:txBody>
                  <a:tcPr marT="45710" marB="45710"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FF3300"/>
                          </a:solidFill>
                          <a:effectLst/>
                          <a:latin typeface="Arial" panose="020B0604020202020204" pitchFamily="34" charset="0"/>
                          <a:ea typeface="宋体" panose="02010600030101010101" pitchFamily="2" charset="-122"/>
                          <a:cs typeface="Arial" panose="020B0604020202020204" pitchFamily="34" charset="0"/>
                        </a:rPr>
                        <a:t>2250</a:t>
                      </a:r>
                      <a:endParaRPr kumimoji="1" lang="en-US" altLang="zh-CN" sz="2000" b="0" i="0" u="none" strike="noStrike" cap="none" normalizeH="0" baseline="0">
                        <a:ln>
                          <a:noFill/>
                        </a:ln>
                        <a:solidFill>
                          <a:srgbClr val="FF3300"/>
                        </a:solidFill>
                        <a:effectLst/>
                        <a:latin typeface="Arial" panose="020B0604020202020204" pitchFamily="34" charset="0"/>
                        <a:ea typeface="宋体" panose="02010600030101010101" pitchFamily="2" charset="-122"/>
                      </a:endParaRPr>
                    </a:p>
                  </a:txBody>
                  <a:tcPr marT="45710" marB="45710"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1"/>
                  </a:ext>
                </a:extLst>
              </a:tr>
              <a:tr h="396207">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FF3300"/>
                          </a:solidFill>
                          <a:effectLst/>
                          <a:latin typeface="Arial" panose="020B0604020202020204" pitchFamily="34" charset="0"/>
                          <a:ea typeface="宋体" panose="02010600030101010101" pitchFamily="2" charset="-122"/>
                          <a:cs typeface="Arial" panose="020B0604020202020204" pitchFamily="34" charset="0"/>
                        </a:rPr>
                        <a:t>8</a:t>
                      </a:r>
                      <a:endParaRPr kumimoji="1" lang="en-US" altLang="zh-CN" sz="2000" b="0" i="0" u="none" strike="noStrike" cap="none" normalizeH="0" baseline="0">
                        <a:ln>
                          <a:noFill/>
                        </a:ln>
                        <a:solidFill>
                          <a:srgbClr val="FF3300"/>
                        </a:solidFill>
                        <a:effectLst/>
                        <a:latin typeface="Arial" panose="020B0604020202020204" pitchFamily="34" charset="0"/>
                        <a:ea typeface="宋体" panose="02010600030101010101" pitchFamily="2" charset="-122"/>
                      </a:endParaRPr>
                    </a:p>
                  </a:txBody>
                  <a:tcPr marT="45710" marB="45710"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FF3300"/>
                          </a:solidFill>
                          <a:effectLst/>
                          <a:latin typeface="Arial" panose="020B0604020202020204" pitchFamily="34" charset="0"/>
                          <a:ea typeface="宋体" panose="02010600030101010101" pitchFamily="2" charset="-122"/>
                          <a:cs typeface="Arial" panose="020B0604020202020204" pitchFamily="34" charset="0"/>
                        </a:rPr>
                        <a:t>40</a:t>
                      </a:r>
                      <a:endParaRPr kumimoji="1" lang="en-US" altLang="zh-CN" sz="2000" b="0" i="0" u="none" strike="noStrike" cap="none" normalizeH="0" baseline="0">
                        <a:ln>
                          <a:noFill/>
                        </a:ln>
                        <a:solidFill>
                          <a:srgbClr val="FF3300"/>
                        </a:solidFill>
                        <a:effectLst/>
                        <a:latin typeface="Arial" panose="020B0604020202020204" pitchFamily="34" charset="0"/>
                        <a:ea typeface="宋体" panose="02010600030101010101" pitchFamily="2" charset="-122"/>
                      </a:endParaRPr>
                    </a:p>
                  </a:txBody>
                  <a:tcPr marT="45710" marB="45710"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FF3300"/>
                          </a:solidFill>
                          <a:effectLst/>
                          <a:latin typeface="Arial" panose="020B0604020202020204" pitchFamily="34" charset="0"/>
                          <a:ea typeface="宋体" panose="02010600030101010101" pitchFamily="2" charset="-122"/>
                          <a:cs typeface="Arial" panose="020B0604020202020204" pitchFamily="34" charset="0"/>
                        </a:rPr>
                        <a:t>3450</a:t>
                      </a:r>
                      <a:endParaRPr kumimoji="1" lang="en-US" altLang="zh-CN" sz="2000" b="0" i="0" u="none" strike="noStrike" cap="none" normalizeH="0" baseline="0">
                        <a:ln>
                          <a:noFill/>
                        </a:ln>
                        <a:solidFill>
                          <a:srgbClr val="FF3300"/>
                        </a:solidFill>
                        <a:effectLst/>
                        <a:latin typeface="Arial" panose="020B0604020202020204" pitchFamily="34" charset="0"/>
                        <a:ea typeface="宋体" panose="02010600030101010101" pitchFamily="2" charset="-122"/>
                      </a:endParaRPr>
                    </a:p>
                  </a:txBody>
                  <a:tcPr marT="45710" marB="45710"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2"/>
                  </a:ext>
                </a:extLst>
              </a:tr>
              <a:tr h="396207">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FF3300"/>
                          </a:solidFill>
                          <a:effectLst/>
                          <a:latin typeface="Arial" panose="020B0604020202020204" pitchFamily="34" charset="0"/>
                          <a:ea typeface="宋体" panose="02010600030101010101" pitchFamily="2" charset="-122"/>
                          <a:cs typeface="Arial" panose="020B0604020202020204" pitchFamily="34" charset="0"/>
                        </a:rPr>
                        <a:t>10</a:t>
                      </a:r>
                      <a:endParaRPr kumimoji="1" lang="en-US" altLang="zh-CN" sz="2000" b="0" i="0" u="none" strike="noStrike" cap="none" normalizeH="0" baseline="0">
                        <a:ln>
                          <a:noFill/>
                        </a:ln>
                        <a:solidFill>
                          <a:srgbClr val="FF3300"/>
                        </a:solidFill>
                        <a:effectLst/>
                        <a:latin typeface="Arial" panose="020B0604020202020204" pitchFamily="34" charset="0"/>
                        <a:ea typeface="宋体" panose="02010600030101010101" pitchFamily="2" charset="-122"/>
                      </a:endParaRPr>
                    </a:p>
                  </a:txBody>
                  <a:tcPr marT="45710" marB="45710"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FF3300"/>
                          </a:solidFill>
                          <a:effectLst/>
                          <a:latin typeface="Arial" panose="020B0604020202020204" pitchFamily="34" charset="0"/>
                          <a:ea typeface="宋体" panose="02010600030101010101" pitchFamily="2" charset="-122"/>
                          <a:cs typeface="Arial" panose="020B0604020202020204" pitchFamily="34" charset="0"/>
                        </a:rPr>
                        <a:t>58</a:t>
                      </a:r>
                      <a:endParaRPr kumimoji="1" lang="en-US" altLang="zh-CN" sz="2000" b="0" i="0" u="none" strike="noStrike" cap="none" normalizeH="0" baseline="0">
                        <a:ln>
                          <a:noFill/>
                        </a:ln>
                        <a:solidFill>
                          <a:srgbClr val="FF3300"/>
                        </a:solidFill>
                        <a:effectLst/>
                        <a:latin typeface="Arial" panose="020B0604020202020204" pitchFamily="34" charset="0"/>
                        <a:ea typeface="宋体" panose="02010600030101010101" pitchFamily="2" charset="-122"/>
                      </a:endParaRPr>
                    </a:p>
                  </a:txBody>
                  <a:tcPr marT="45710" marB="45710"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FF3300"/>
                          </a:solidFill>
                          <a:effectLst/>
                          <a:latin typeface="Arial" panose="020B0604020202020204" pitchFamily="34" charset="0"/>
                          <a:ea typeface="宋体" panose="02010600030101010101" pitchFamily="2" charset="-122"/>
                          <a:cs typeface="Arial" panose="020B0604020202020204" pitchFamily="34" charset="0"/>
                        </a:rPr>
                        <a:t>4500</a:t>
                      </a:r>
                      <a:endParaRPr kumimoji="1" lang="en-US" altLang="zh-CN" sz="2000" b="0" i="0" u="none" strike="noStrike" cap="none" normalizeH="0" baseline="0">
                        <a:ln>
                          <a:noFill/>
                        </a:ln>
                        <a:solidFill>
                          <a:srgbClr val="FF3300"/>
                        </a:solidFill>
                        <a:effectLst/>
                        <a:latin typeface="Arial" panose="020B0604020202020204" pitchFamily="34" charset="0"/>
                        <a:ea typeface="宋体" panose="02010600030101010101" pitchFamily="2" charset="-122"/>
                      </a:endParaRPr>
                    </a:p>
                  </a:txBody>
                  <a:tcPr marT="45710" marB="45710"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3"/>
                  </a:ext>
                </a:extLst>
              </a:tr>
              <a:tr h="396207">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FF3300"/>
                          </a:solidFill>
                          <a:effectLst/>
                          <a:latin typeface="Arial" panose="020B0604020202020204" pitchFamily="34" charset="0"/>
                          <a:ea typeface="宋体" panose="02010600030101010101" pitchFamily="2" charset="-122"/>
                          <a:cs typeface="Arial" panose="020B0604020202020204" pitchFamily="34" charset="0"/>
                        </a:rPr>
                        <a:t>13</a:t>
                      </a:r>
                      <a:endParaRPr kumimoji="1" lang="en-US" altLang="zh-CN" sz="2000" b="0" i="0" u="none" strike="noStrike" cap="none" normalizeH="0" baseline="0">
                        <a:ln>
                          <a:noFill/>
                        </a:ln>
                        <a:solidFill>
                          <a:srgbClr val="FF3300"/>
                        </a:solidFill>
                        <a:effectLst/>
                        <a:latin typeface="Arial" panose="020B0604020202020204" pitchFamily="34" charset="0"/>
                        <a:ea typeface="宋体" panose="02010600030101010101" pitchFamily="2" charset="-122"/>
                      </a:endParaRPr>
                    </a:p>
                  </a:txBody>
                  <a:tcPr marT="45710" marB="45710"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FF3300"/>
                          </a:solidFill>
                          <a:effectLst/>
                          <a:latin typeface="Arial" panose="020B0604020202020204" pitchFamily="34" charset="0"/>
                          <a:ea typeface="宋体" panose="02010600030101010101" pitchFamily="2" charset="-122"/>
                          <a:cs typeface="Arial" panose="020B0604020202020204" pitchFamily="34" charset="0"/>
                        </a:rPr>
                        <a:t>68</a:t>
                      </a:r>
                      <a:endParaRPr kumimoji="1" lang="en-US" altLang="zh-CN" sz="2000" b="0" i="0" u="none" strike="noStrike" cap="none" normalizeH="0" baseline="0">
                        <a:ln>
                          <a:noFill/>
                        </a:ln>
                        <a:solidFill>
                          <a:srgbClr val="FF3300"/>
                        </a:solidFill>
                        <a:effectLst/>
                        <a:latin typeface="Arial" panose="020B0604020202020204" pitchFamily="34" charset="0"/>
                        <a:ea typeface="宋体" panose="02010600030101010101" pitchFamily="2" charset="-122"/>
                      </a:endParaRPr>
                    </a:p>
                  </a:txBody>
                  <a:tcPr marT="45710" marB="45710"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FF3300"/>
                          </a:solidFill>
                          <a:effectLst/>
                          <a:latin typeface="Arial" panose="020B0604020202020204" pitchFamily="34" charset="0"/>
                          <a:ea typeface="宋体" panose="02010600030101010101" pitchFamily="2" charset="-122"/>
                          <a:cs typeface="Arial" panose="020B0604020202020204" pitchFamily="34" charset="0"/>
                        </a:rPr>
                        <a:t>5750</a:t>
                      </a:r>
                      <a:endParaRPr kumimoji="1" lang="en-US" altLang="zh-CN" sz="2000" b="0" i="0" u="none" strike="noStrike" cap="none" normalizeH="0" baseline="0">
                        <a:ln>
                          <a:noFill/>
                        </a:ln>
                        <a:solidFill>
                          <a:srgbClr val="FF3300"/>
                        </a:solidFill>
                        <a:effectLst/>
                        <a:latin typeface="Arial" panose="020B0604020202020204" pitchFamily="34" charset="0"/>
                        <a:ea typeface="宋体" panose="02010600030101010101" pitchFamily="2" charset="-122"/>
                      </a:endParaRPr>
                    </a:p>
                  </a:txBody>
                  <a:tcPr marT="45710" marB="45710"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4"/>
                  </a:ext>
                </a:extLst>
              </a:tr>
              <a:tr h="396207">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FF3300"/>
                          </a:solidFill>
                          <a:effectLst/>
                          <a:latin typeface="Arial" panose="020B0604020202020204" pitchFamily="34" charset="0"/>
                          <a:ea typeface="宋体" panose="02010600030101010101" pitchFamily="2" charset="-122"/>
                          <a:cs typeface="Arial" panose="020B0604020202020204" pitchFamily="34" charset="0"/>
                        </a:rPr>
                        <a:t>14</a:t>
                      </a:r>
                      <a:endParaRPr kumimoji="1" lang="en-US" altLang="zh-CN" sz="2000" b="0" i="0" u="none" strike="noStrike" cap="none" normalizeH="0" baseline="0">
                        <a:ln>
                          <a:noFill/>
                        </a:ln>
                        <a:solidFill>
                          <a:srgbClr val="FF3300"/>
                        </a:solidFill>
                        <a:effectLst/>
                        <a:latin typeface="Arial" panose="020B0604020202020204" pitchFamily="34" charset="0"/>
                        <a:ea typeface="宋体" panose="02010600030101010101" pitchFamily="2" charset="-122"/>
                      </a:endParaRPr>
                    </a:p>
                  </a:txBody>
                  <a:tcPr marT="45710" marB="45710"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FF3300"/>
                          </a:solidFill>
                          <a:effectLst/>
                          <a:latin typeface="Arial" panose="020B0604020202020204" pitchFamily="34" charset="0"/>
                          <a:ea typeface="宋体" panose="02010600030101010101" pitchFamily="2" charset="-122"/>
                          <a:cs typeface="Arial" panose="020B0604020202020204" pitchFamily="34" charset="0"/>
                        </a:rPr>
                        <a:t>110</a:t>
                      </a:r>
                      <a:endParaRPr kumimoji="1" lang="en-US" altLang="zh-CN" sz="2000" b="0" i="0" u="none" strike="noStrike" cap="none" normalizeH="0" baseline="0">
                        <a:ln>
                          <a:noFill/>
                        </a:ln>
                        <a:solidFill>
                          <a:srgbClr val="FF3300"/>
                        </a:solidFill>
                        <a:effectLst/>
                        <a:latin typeface="Arial" panose="020B0604020202020204" pitchFamily="34" charset="0"/>
                        <a:ea typeface="宋体" panose="02010600030101010101" pitchFamily="2" charset="-122"/>
                      </a:endParaRPr>
                    </a:p>
                  </a:txBody>
                  <a:tcPr marT="45710" marB="45710"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FF3300"/>
                          </a:solidFill>
                          <a:effectLst/>
                          <a:latin typeface="Arial" panose="020B0604020202020204" pitchFamily="34" charset="0"/>
                          <a:ea typeface="宋体" panose="02010600030101010101" pitchFamily="2" charset="-122"/>
                          <a:cs typeface="Arial" panose="020B0604020202020204" pitchFamily="34" charset="0"/>
                        </a:rPr>
                        <a:t>5800</a:t>
                      </a:r>
                      <a:endParaRPr kumimoji="1" lang="en-US" altLang="zh-CN" sz="2000" b="0" i="0" u="none" strike="noStrike" cap="none" normalizeH="0" baseline="0">
                        <a:ln>
                          <a:noFill/>
                        </a:ln>
                        <a:solidFill>
                          <a:srgbClr val="FF3300"/>
                        </a:solidFill>
                        <a:effectLst/>
                        <a:latin typeface="Arial" panose="020B0604020202020204" pitchFamily="34" charset="0"/>
                        <a:ea typeface="宋体" panose="02010600030101010101" pitchFamily="2" charset="-122"/>
                      </a:endParaRPr>
                    </a:p>
                  </a:txBody>
                  <a:tcPr marT="45710" marB="45710"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5"/>
                  </a:ext>
                </a:extLst>
              </a:tr>
              <a:tr h="396207">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FF3300"/>
                          </a:solidFill>
                          <a:effectLst/>
                          <a:latin typeface="Arial" panose="020B0604020202020204" pitchFamily="34" charset="0"/>
                          <a:ea typeface="宋体" panose="02010600030101010101" pitchFamily="2" charset="-122"/>
                          <a:cs typeface="Arial" panose="020B0604020202020204" pitchFamily="34" charset="0"/>
                        </a:rPr>
                        <a:t>16</a:t>
                      </a:r>
                      <a:endParaRPr kumimoji="1" lang="en-US" altLang="zh-CN" sz="2000" b="0" i="0" u="none" strike="noStrike" cap="none" normalizeH="0" baseline="0">
                        <a:ln>
                          <a:noFill/>
                        </a:ln>
                        <a:solidFill>
                          <a:srgbClr val="FF3300"/>
                        </a:solidFill>
                        <a:effectLst/>
                        <a:latin typeface="Arial" panose="020B0604020202020204" pitchFamily="34" charset="0"/>
                        <a:ea typeface="宋体" panose="02010600030101010101" pitchFamily="2" charset="-122"/>
                      </a:endParaRPr>
                    </a:p>
                  </a:txBody>
                  <a:tcPr marT="45710" marB="45710"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FF3300"/>
                          </a:solidFill>
                          <a:effectLst/>
                          <a:latin typeface="Arial" panose="020B0604020202020204" pitchFamily="34" charset="0"/>
                          <a:ea typeface="宋体" panose="02010600030101010101" pitchFamily="2" charset="-122"/>
                          <a:cs typeface="Arial" panose="020B0604020202020204" pitchFamily="34" charset="0"/>
                        </a:rPr>
                        <a:t>98</a:t>
                      </a:r>
                      <a:endParaRPr kumimoji="1" lang="en-US" altLang="zh-CN" sz="2000" b="0" i="0" u="none" strike="noStrike" cap="none" normalizeH="0" baseline="0">
                        <a:ln>
                          <a:noFill/>
                        </a:ln>
                        <a:solidFill>
                          <a:srgbClr val="FF3300"/>
                        </a:solidFill>
                        <a:effectLst/>
                        <a:latin typeface="Arial" panose="020B0604020202020204" pitchFamily="34" charset="0"/>
                        <a:ea typeface="宋体" panose="02010600030101010101" pitchFamily="2" charset="-122"/>
                      </a:endParaRPr>
                    </a:p>
                  </a:txBody>
                  <a:tcPr marT="45710" marB="45710"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FF3300"/>
                          </a:solidFill>
                          <a:effectLst/>
                          <a:latin typeface="Arial" panose="020B0604020202020204" pitchFamily="34" charset="0"/>
                          <a:ea typeface="宋体" panose="02010600030101010101" pitchFamily="2" charset="-122"/>
                          <a:cs typeface="Arial" panose="020B0604020202020204" pitchFamily="34" charset="0"/>
                        </a:rPr>
                        <a:t>7500</a:t>
                      </a:r>
                      <a:endParaRPr kumimoji="1" lang="en-US" altLang="zh-CN" sz="2000" b="0" i="0" u="none" strike="noStrike" cap="none" normalizeH="0" baseline="0">
                        <a:ln>
                          <a:noFill/>
                        </a:ln>
                        <a:solidFill>
                          <a:srgbClr val="FF3300"/>
                        </a:solidFill>
                        <a:effectLst/>
                        <a:latin typeface="Arial" panose="020B0604020202020204" pitchFamily="34" charset="0"/>
                        <a:ea typeface="宋体" panose="02010600030101010101" pitchFamily="2" charset="-122"/>
                      </a:endParaRPr>
                    </a:p>
                  </a:txBody>
                  <a:tcPr marT="45710" marB="45710"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6"/>
                  </a:ext>
                </a:extLst>
              </a:tr>
              <a:tr h="396207">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FF3300"/>
                          </a:solidFill>
                          <a:effectLst/>
                          <a:latin typeface="Arial" panose="020B0604020202020204" pitchFamily="34" charset="0"/>
                          <a:ea typeface="宋体" panose="02010600030101010101" pitchFamily="2" charset="-122"/>
                          <a:cs typeface="Arial" panose="020B0604020202020204" pitchFamily="34" charset="0"/>
                        </a:rPr>
                        <a:t>21</a:t>
                      </a:r>
                      <a:endParaRPr kumimoji="1" lang="en-US" altLang="zh-CN" sz="2000" b="0" i="0" u="none" strike="noStrike" cap="none" normalizeH="0" baseline="0">
                        <a:ln>
                          <a:noFill/>
                        </a:ln>
                        <a:solidFill>
                          <a:srgbClr val="FF3300"/>
                        </a:solidFill>
                        <a:effectLst/>
                        <a:latin typeface="Arial" panose="020B0604020202020204" pitchFamily="34" charset="0"/>
                        <a:ea typeface="宋体" panose="02010600030101010101" pitchFamily="2" charset="-122"/>
                      </a:endParaRPr>
                    </a:p>
                  </a:txBody>
                  <a:tcPr marT="45710" marB="45710"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FF3300"/>
                          </a:solidFill>
                          <a:effectLst/>
                          <a:latin typeface="Arial" panose="020B0604020202020204" pitchFamily="34" charset="0"/>
                          <a:ea typeface="宋体" panose="02010600030101010101" pitchFamily="2" charset="-122"/>
                          <a:cs typeface="Arial" panose="020B0604020202020204" pitchFamily="34" charset="0"/>
                        </a:rPr>
                        <a:t>120</a:t>
                      </a:r>
                      <a:endParaRPr kumimoji="1" lang="en-US" altLang="zh-CN" sz="2000" b="0" i="0" u="none" strike="noStrike" cap="none" normalizeH="0" baseline="0">
                        <a:ln>
                          <a:noFill/>
                        </a:ln>
                        <a:solidFill>
                          <a:srgbClr val="FF3300"/>
                        </a:solidFill>
                        <a:effectLst/>
                        <a:latin typeface="Arial" panose="020B0604020202020204" pitchFamily="34" charset="0"/>
                        <a:ea typeface="宋体" panose="02010600030101010101" pitchFamily="2" charset="-122"/>
                      </a:endParaRPr>
                    </a:p>
                  </a:txBody>
                  <a:tcPr marT="45710" marB="45710"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FF3300"/>
                          </a:solidFill>
                          <a:effectLst/>
                          <a:latin typeface="Arial" panose="020B0604020202020204" pitchFamily="34" charset="0"/>
                          <a:ea typeface="宋体" panose="02010600030101010101" pitchFamily="2" charset="-122"/>
                          <a:cs typeface="Arial" panose="020B0604020202020204" pitchFamily="34" charset="0"/>
                        </a:rPr>
                        <a:t>8250</a:t>
                      </a:r>
                      <a:endParaRPr kumimoji="1" lang="en-US" altLang="zh-CN" sz="2000" b="0" i="0" u="none" strike="noStrike" cap="none" normalizeH="0" baseline="0">
                        <a:ln>
                          <a:noFill/>
                        </a:ln>
                        <a:solidFill>
                          <a:srgbClr val="FF3300"/>
                        </a:solidFill>
                        <a:effectLst/>
                        <a:latin typeface="Arial" panose="020B0604020202020204" pitchFamily="34" charset="0"/>
                        <a:ea typeface="宋体" panose="02010600030101010101" pitchFamily="2" charset="-122"/>
                      </a:endParaRPr>
                    </a:p>
                  </a:txBody>
                  <a:tcPr marT="45710" marB="45710"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7"/>
                  </a:ext>
                </a:extLst>
              </a:tr>
            </a:tbl>
          </a:graphicData>
        </a:graphic>
      </p:graphicFrame>
    </p:spTree>
  </p:cSld>
  <p:clrMapOvr>
    <a:masterClrMapping/>
  </p:clrMapOvr>
  <p:transition>
    <p:wipe dir="r"/>
  </p:transition>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0050" name="Rectangle 7"/>
          <p:cNvSpPr>
            <a:spLocks noChangeArrowheads="1"/>
          </p:cNvSpPr>
          <p:nvPr/>
        </p:nvSpPr>
        <p:spPr bwMode="auto">
          <a:xfrm>
            <a:off x="-25301" y="1566827"/>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lgn="ctr">
              <a:spcBef>
                <a:spcPct val="0"/>
              </a:spcBef>
            </a:pPr>
            <a:endParaRPr lang="zh-CN" altLang="zh-CN" sz="6000">
              <a:solidFill>
                <a:schemeClr val="tx1"/>
              </a:solidFill>
            </a:endParaRPr>
          </a:p>
        </p:txBody>
      </p:sp>
      <p:sp>
        <p:nvSpPr>
          <p:cNvPr id="663554" name="Rectangle 2"/>
          <p:cNvSpPr>
            <a:spLocks noGrp="1" noChangeArrowheads="1"/>
          </p:cNvSpPr>
          <p:nvPr>
            <p:ph type="title"/>
          </p:nvPr>
        </p:nvSpPr>
        <p:spPr>
          <a:xfrm>
            <a:off x="1436787" y="270633"/>
            <a:ext cx="6781800" cy="1143000"/>
          </a:xfrm>
        </p:spPr>
        <p:txBody>
          <a:bodyPr/>
          <a:lstStyle/>
          <a:p>
            <a:pPr>
              <a:defRPr/>
            </a:pPr>
            <a:r>
              <a:rPr lang="zh-CN" altLang="en-US" sz="3600" dirty="0">
                <a:solidFill>
                  <a:schemeClr val="bg2"/>
                </a:solidFill>
              </a:rPr>
              <a:t>两个变量间的关系</a:t>
            </a:r>
            <a:r>
              <a:rPr lang="en-US" altLang="zh-CN" sz="3600" dirty="0">
                <a:solidFill>
                  <a:schemeClr val="bg2"/>
                </a:solidFill>
              </a:rPr>
              <a:t>—</a:t>
            </a:r>
            <a:r>
              <a:rPr lang="zh-CN" altLang="en-US" sz="3600" dirty="0">
                <a:solidFill>
                  <a:schemeClr val="bg2"/>
                </a:solidFill>
              </a:rPr>
              <a:t>二维散点图</a:t>
            </a:r>
            <a:br>
              <a:rPr lang="zh-CN" altLang="en-US" sz="4000" dirty="0">
                <a:solidFill>
                  <a:schemeClr val="bg2"/>
                </a:solidFill>
              </a:rPr>
            </a:br>
            <a:r>
              <a:rPr lang="en-US" altLang="zh-CN" sz="3600" dirty="0">
                <a:solidFill>
                  <a:schemeClr val="bg2"/>
                </a:solidFill>
                <a:latin typeface="Arial" panose="020B0604020202020204" pitchFamily="34" charset="0"/>
              </a:rPr>
              <a:t>(2D Scatterplots)</a:t>
            </a:r>
          </a:p>
        </p:txBody>
      </p:sp>
      <p:graphicFrame>
        <p:nvGraphicFramePr>
          <p:cNvPr id="130052" name="Object 3"/>
          <p:cNvGraphicFramePr>
            <a:graphicFrameLocks noGrp="1" noChangeAspect="1"/>
          </p:cNvGraphicFramePr>
          <p:nvPr>
            <p:ph idx="1"/>
            <p:extLst>
              <p:ext uri="{D42A27DB-BD31-4B8C-83A1-F6EECF244321}">
                <p14:modId xmlns:p14="http://schemas.microsoft.com/office/powerpoint/2010/main" val="326898932"/>
              </p:ext>
            </p:extLst>
          </p:nvPr>
        </p:nvGraphicFramePr>
        <p:xfrm>
          <a:off x="1306612" y="1752564"/>
          <a:ext cx="6911975" cy="4638675"/>
        </p:xfrm>
        <a:graphic>
          <a:graphicData uri="http://schemas.openxmlformats.org/presentationml/2006/ole">
            <mc:AlternateContent xmlns:mc="http://schemas.openxmlformats.org/markup-compatibility/2006">
              <mc:Choice xmlns:v="urn:schemas-microsoft-com:vml" Requires="v">
                <p:oleObj spid="_x0000_s130064" name="图表" r:id="rId4" imgW="3819449" imgH="2524049" progId="Excel.Chart.8">
                  <p:embed/>
                </p:oleObj>
              </mc:Choice>
              <mc:Fallback>
                <p:oleObj name="图表" r:id="rId4" imgW="3819449" imgH="2524049" progId="Excel.Char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6612" y="1752564"/>
                        <a:ext cx="6911975" cy="463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3556" name="Line 4"/>
          <p:cNvSpPr>
            <a:spLocks noChangeShapeType="1"/>
          </p:cNvSpPr>
          <p:nvPr/>
        </p:nvSpPr>
        <p:spPr bwMode="auto">
          <a:xfrm flipV="1">
            <a:off x="3322737" y="2430427"/>
            <a:ext cx="3887787" cy="216058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63556"/>
                                        </p:tgtEl>
                                        <p:attrNameLst>
                                          <p:attrName>style.visibility</p:attrName>
                                        </p:attrNameLst>
                                      </p:cBhvr>
                                      <p:to>
                                        <p:strVal val="visible"/>
                                      </p:to>
                                    </p:set>
                                    <p:animEffect transition="in" filter="wipe(down)">
                                      <p:cBhvr>
                                        <p:cTn id="7" dur="500"/>
                                        <p:tgtEl>
                                          <p:spTgt spid="66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56"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66275" name="Rectangle 3"/>
          <p:cNvSpPr>
            <a:spLocks noGrp="1" noChangeArrowheads="1"/>
          </p:cNvSpPr>
          <p:nvPr>
            <p:ph type="title"/>
          </p:nvPr>
        </p:nvSpPr>
        <p:spPr>
          <a:xfrm>
            <a:off x="1547664" y="336550"/>
            <a:ext cx="6781800" cy="1143000"/>
          </a:xfrm>
        </p:spPr>
        <p:txBody>
          <a:bodyPr/>
          <a:lstStyle/>
          <a:p>
            <a:pPr>
              <a:defRPr/>
            </a:pPr>
            <a:r>
              <a:rPr lang="zh-CN" altLang="en-US" sz="4000" dirty="0">
                <a:solidFill>
                  <a:schemeClr val="bg2"/>
                </a:solidFill>
              </a:rPr>
              <a:t>三个变量间的关系</a:t>
            </a:r>
            <a:r>
              <a:rPr lang="en-US" altLang="zh-CN" sz="4000" dirty="0">
                <a:solidFill>
                  <a:schemeClr val="bg2"/>
                </a:solidFill>
              </a:rPr>
              <a:t>—</a:t>
            </a:r>
            <a:r>
              <a:rPr lang="zh-CN" altLang="en-US" sz="4000" dirty="0">
                <a:solidFill>
                  <a:schemeClr val="bg2"/>
                </a:solidFill>
              </a:rPr>
              <a:t>气泡图</a:t>
            </a:r>
            <a:br>
              <a:rPr lang="zh-CN" altLang="en-US" sz="4000" dirty="0">
                <a:solidFill>
                  <a:schemeClr val="bg2"/>
                </a:solidFill>
              </a:rPr>
            </a:br>
            <a:r>
              <a:rPr lang="en-US" altLang="zh-CN" sz="3600" dirty="0">
                <a:solidFill>
                  <a:schemeClr val="bg2"/>
                </a:solidFill>
                <a:latin typeface="Arial" panose="020B0604020202020204" pitchFamily="34" charset="0"/>
              </a:rPr>
              <a:t>(</a:t>
            </a:r>
            <a:r>
              <a:rPr lang="en-US" altLang="zh-CN" sz="3600" dirty="0">
                <a:solidFill>
                  <a:schemeClr val="bg2"/>
                </a:solidFill>
                <a:latin typeface="Arial" panose="020B0604020202020204" pitchFamily="34" charset="0"/>
                <a:cs typeface="Times New Roman" panose="02020603050405020304" pitchFamily="18" charset="0"/>
              </a:rPr>
              <a:t>bubble chart</a:t>
            </a:r>
            <a:r>
              <a:rPr lang="en-US" altLang="zh-CN" sz="3600" dirty="0">
                <a:solidFill>
                  <a:schemeClr val="bg2"/>
                </a:solidFill>
                <a:latin typeface="Arial" panose="020B0604020202020204" pitchFamily="34" charset="0"/>
              </a:rPr>
              <a:t>)</a:t>
            </a:r>
          </a:p>
        </p:txBody>
      </p:sp>
      <p:sp>
        <p:nvSpPr>
          <p:cNvPr id="566274" name="Rectangle 2"/>
          <p:cNvSpPr>
            <a:spLocks noGrp="1" noChangeArrowheads="1"/>
          </p:cNvSpPr>
          <p:nvPr>
            <p:ph type="body" sz="half" idx="1"/>
          </p:nvPr>
        </p:nvSpPr>
        <p:spPr>
          <a:xfrm>
            <a:off x="539750" y="1773238"/>
            <a:ext cx="2166938" cy="4114800"/>
          </a:xfrm>
        </p:spPr>
        <p:txBody>
          <a:bodyPr/>
          <a:lstStyle/>
          <a:p>
            <a:pPr marL="609600" indent="-609600" algn="just">
              <a:lnSpc>
                <a:spcPct val="90000"/>
              </a:lnSpc>
              <a:buFontTx/>
              <a:buAutoNum type="arabicPeriod"/>
              <a:defRPr/>
            </a:pPr>
            <a:r>
              <a:rPr lang="zh-CN" altLang="en-US" sz="2800" dirty="0">
                <a:solidFill>
                  <a:schemeClr val="bg2"/>
                </a:solidFill>
              </a:rPr>
              <a:t>显示三个变量之间的关系</a:t>
            </a:r>
          </a:p>
          <a:p>
            <a:pPr marL="609600" indent="-609600" algn="just">
              <a:lnSpc>
                <a:spcPct val="90000"/>
              </a:lnSpc>
              <a:buFontTx/>
              <a:buAutoNum type="arabicPeriod"/>
              <a:defRPr/>
            </a:pPr>
            <a:r>
              <a:rPr lang="zh-CN" altLang="en-US" sz="2800" dirty="0">
                <a:solidFill>
                  <a:schemeClr val="bg2"/>
                </a:solidFill>
              </a:rPr>
              <a:t>图中数据点的大小依赖于第三个变量</a:t>
            </a:r>
          </a:p>
        </p:txBody>
      </p:sp>
      <p:graphicFrame>
        <p:nvGraphicFramePr>
          <p:cNvPr id="132100" name="Object 281"/>
          <p:cNvGraphicFramePr>
            <a:graphicFrameLocks noGrp="1" noChangeAspect="1"/>
          </p:cNvGraphicFramePr>
          <p:nvPr>
            <p:ph sz="quarter" idx="3"/>
          </p:nvPr>
        </p:nvGraphicFramePr>
        <p:xfrm>
          <a:off x="2771775" y="1844675"/>
          <a:ext cx="5976938" cy="4105275"/>
        </p:xfrm>
        <a:graphic>
          <a:graphicData uri="http://schemas.openxmlformats.org/presentationml/2006/ole">
            <mc:AlternateContent xmlns:mc="http://schemas.openxmlformats.org/markup-compatibility/2006">
              <mc:Choice xmlns:v="urn:schemas-microsoft-com:vml" Requires="v">
                <p:oleObj spid="_x0000_s132111" name="图表" r:id="rId4" imgW="3838575" imgH="2524125" progId="Excel.Chart.8">
                  <p:embed/>
                </p:oleObj>
              </mc:Choice>
              <mc:Fallback>
                <p:oleObj name="图表" r:id="rId4" imgW="3838575" imgH="2524125" progId="Excel.Chart.8">
                  <p:embed/>
                  <p:pic>
                    <p:nvPicPr>
                      <p:cNvPr id="0" name="Object 2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775" y="1844675"/>
                        <a:ext cx="5976938"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dir="r"/>
  </p:transition>
</p:sld>
</file>

<file path=ppt/slides/slide6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88802" name="Rectangle 2"/>
          <p:cNvSpPr>
            <a:spLocks noGrp="1" noChangeArrowheads="1"/>
          </p:cNvSpPr>
          <p:nvPr>
            <p:ph type="body" idx="1"/>
          </p:nvPr>
        </p:nvSpPr>
        <p:spPr>
          <a:xfrm>
            <a:off x="539750" y="1700213"/>
            <a:ext cx="8077200" cy="4249737"/>
          </a:xfrm>
        </p:spPr>
        <p:txBody>
          <a:bodyPr/>
          <a:lstStyle/>
          <a:p>
            <a:pPr marL="609600" indent="-609600" algn="just">
              <a:buFontTx/>
              <a:buAutoNum type="arabicPeriod"/>
              <a:defRPr/>
            </a:pPr>
            <a:r>
              <a:rPr lang="zh-CN" altLang="en-US" dirty="0">
                <a:solidFill>
                  <a:schemeClr val="bg2"/>
                </a:solidFill>
              </a:rPr>
              <a:t>也称为蜘蛛图</a:t>
            </a:r>
            <a:r>
              <a:rPr lang="en-US" altLang="zh-CN" dirty="0">
                <a:solidFill>
                  <a:schemeClr val="bg2"/>
                </a:solidFill>
              </a:rPr>
              <a:t>(spider chart)</a:t>
            </a:r>
          </a:p>
          <a:p>
            <a:pPr marL="609600" indent="-609600" algn="just">
              <a:buFontTx/>
              <a:buAutoNum type="arabicPeriod"/>
              <a:defRPr/>
            </a:pPr>
            <a:r>
              <a:rPr lang="zh-CN" altLang="en-US" dirty="0">
                <a:solidFill>
                  <a:schemeClr val="bg2"/>
                </a:solidFill>
              </a:rPr>
              <a:t>显示多个变量的图示方法</a:t>
            </a:r>
          </a:p>
          <a:p>
            <a:pPr marL="609600" indent="-609600" algn="just">
              <a:buFontTx/>
              <a:buAutoNum type="arabicPeriod"/>
              <a:defRPr/>
            </a:pPr>
            <a:r>
              <a:rPr lang="zh-CN" altLang="en-US" dirty="0">
                <a:solidFill>
                  <a:schemeClr val="bg2"/>
                </a:solidFill>
              </a:rPr>
              <a:t>在显示或对比各变量的数值总和时十分有用</a:t>
            </a:r>
          </a:p>
          <a:p>
            <a:pPr marL="609600" indent="-609600" algn="just">
              <a:buFontTx/>
              <a:buAutoNum type="arabicPeriod" startAt="3"/>
              <a:defRPr/>
            </a:pPr>
            <a:r>
              <a:rPr lang="zh-CN" altLang="en-US" dirty="0">
                <a:solidFill>
                  <a:schemeClr val="bg2"/>
                </a:solidFill>
              </a:rPr>
              <a:t>假定各变量的取值具有相同的正负号，总的绝对值与图形所围成的区域成正比</a:t>
            </a:r>
          </a:p>
          <a:p>
            <a:pPr marL="609600" indent="-609600" algn="just">
              <a:buFontTx/>
              <a:buAutoNum type="arabicPeriod" startAt="3"/>
              <a:defRPr/>
            </a:pPr>
            <a:r>
              <a:rPr lang="zh-CN" altLang="en-US" dirty="0">
                <a:solidFill>
                  <a:schemeClr val="bg2"/>
                </a:solidFill>
              </a:rPr>
              <a:t>可用于研究多个样本之间的相似程度</a:t>
            </a:r>
          </a:p>
        </p:txBody>
      </p:sp>
      <p:sp>
        <p:nvSpPr>
          <p:cNvPr id="588803" name="Rectangle 3"/>
          <p:cNvSpPr>
            <a:spLocks noGrp="1" noChangeArrowheads="1"/>
          </p:cNvSpPr>
          <p:nvPr>
            <p:ph type="title"/>
          </p:nvPr>
        </p:nvSpPr>
        <p:spPr>
          <a:xfrm>
            <a:off x="1187450" y="412750"/>
            <a:ext cx="6781800" cy="990600"/>
          </a:xfrm>
        </p:spPr>
        <p:txBody>
          <a:bodyPr/>
          <a:lstStyle/>
          <a:p>
            <a:pPr>
              <a:defRPr/>
            </a:pPr>
            <a:r>
              <a:rPr lang="zh-CN" altLang="en-US" sz="4000" dirty="0">
                <a:solidFill>
                  <a:schemeClr val="bg2"/>
                </a:solidFill>
              </a:rPr>
              <a:t>多变量数据</a:t>
            </a:r>
            <a:r>
              <a:rPr lang="en-US" altLang="zh-CN" sz="4000" dirty="0">
                <a:solidFill>
                  <a:schemeClr val="bg2"/>
                </a:solidFill>
              </a:rPr>
              <a:t>—</a:t>
            </a:r>
            <a:r>
              <a:rPr lang="zh-CN" altLang="en-US" sz="4000" dirty="0">
                <a:solidFill>
                  <a:schemeClr val="bg2"/>
                </a:solidFill>
              </a:rPr>
              <a:t>雷达图</a:t>
            </a:r>
            <a:br>
              <a:rPr lang="zh-CN" altLang="en-US" sz="4000" dirty="0">
                <a:solidFill>
                  <a:schemeClr val="bg2"/>
                </a:solidFill>
              </a:rPr>
            </a:br>
            <a:r>
              <a:rPr lang="en-US" altLang="zh-CN" sz="3600" dirty="0">
                <a:solidFill>
                  <a:schemeClr val="bg2"/>
                </a:solidFill>
                <a:latin typeface="Arial" panose="020B0604020202020204" pitchFamily="34" charset="0"/>
              </a:rPr>
              <a:t>(</a:t>
            </a:r>
            <a:r>
              <a:rPr lang="en-US" altLang="zh-CN" sz="3600" dirty="0">
                <a:solidFill>
                  <a:schemeClr val="bg2"/>
                </a:solidFill>
                <a:latin typeface="Arial" panose="020B0604020202020204" pitchFamily="34" charset="0"/>
                <a:cs typeface="Times New Roman" panose="02020603050405020304" pitchFamily="18" charset="0"/>
              </a:rPr>
              <a:t>radar chart</a:t>
            </a:r>
            <a:r>
              <a:rPr lang="en-US" altLang="zh-CN" sz="3600" dirty="0">
                <a:solidFill>
                  <a:schemeClr val="bg2"/>
                </a:solidFill>
                <a:latin typeface="Arial" panose="020B0604020202020204" pitchFamily="34" charset="0"/>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8802">
                                            <p:txEl>
                                              <p:pRg st="0" end="0"/>
                                            </p:txEl>
                                          </p:spTgt>
                                        </p:tgtEl>
                                        <p:attrNameLst>
                                          <p:attrName>style.visibility</p:attrName>
                                        </p:attrNameLst>
                                      </p:cBhvr>
                                      <p:to>
                                        <p:strVal val="visible"/>
                                      </p:to>
                                    </p:set>
                                    <p:animEffect transition="in" filter="wipe(left)">
                                      <p:cBhvr>
                                        <p:cTn id="7" dur="500"/>
                                        <p:tgtEl>
                                          <p:spTgt spid="588802">
                                            <p:txEl>
                                              <p:pRg st="0" end="0"/>
                                            </p:txEl>
                                          </p:spTgt>
                                        </p:tgtEl>
                                      </p:cBhvr>
                                    </p:animEffect>
                                  </p:childTnLst>
                                  <p:subTnLst>
                                    <p:animClr clrSpc="rgb" dir="cw">
                                      <p:cBhvr override="childStyle">
                                        <p:cTn dur="1" fill="hold" display="0" masterRel="nextClick" afterEffect="1"/>
                                        <p:tgtEl>
                                          <p:spTgt spid="588802">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8802">
                                            <p:txEl>
                                              <p:pRg st="1" end="1"/>
                                            </p:txEl>
                                          </p:spTgt>
                                        </p:tgtEl>
                                        <p:attrNameLst>
                                          <p:attrName>style.visibility</p:attrName>
                                        </p:attrNameLst>
                                      </p:cBhvr>
                                      <p:to>
                                        <p:strVal val="visible"/>
                                      </p:to>
                                    </p:set>
                                    <p:animEffect transition="in" filter="wipe(left)">
                                      <p:cBhvr>
                                        <p:cTn id="12" dur="500"/>
                                        <p:tgtEl>
                                          <p:spTgt spid="588802">
                                            <p:txEl>
                                              <p:pRg st="1" end="1"/>
                                            </p:txEl>
                                          </p:spTgt>
                                        </p:tgtEl>
                                      </p:cBhvr>
                                    </p:animEffect>
                                  </p:childTnLst>
                                  <p:subTnLst>
                                    <p:animClr clrSpc="rgb" dir="cw">
                                      <p:cBhvr override="childStyle">
                                        <p:cTn dur="1" fill="hold" display="0" masterRel="nextClick" afterEffect="1"/>
                                        <p:tgtEl>
                                          <p:spTgt spid="588802">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88802">
                                            <p:txEl>
                                              <p:pRg st="2" end="2"/>
                                            </p:txEl>
                                          </p:spTgt>
                                        </p:tgtEl>
                                        <p:attrNameLst>
                                          <p:attrName>style.visibility</p:attrName>
                                        </p:attrNameLst>
                                      </p:cBhvr>
                                      <p:to>
                                        <p:strVal val="visible"/>
                                      </p:to>
                                    </p:set>
                                    <p:animEffect transition="in" filter="wipe(left)">
                                      <p:cBhvr>
                                        <p:cTn id="17" dur="500"/>
                                        <p:tgtEl>
                                          <p:spTgt spid="588802">
                                            <p:txEl>
                                              <p:pRg st="2" end="2"/>
                                            </p:txEl>
                                          </p:spTgt>
                                        </p:tgtEl>
                                      </p:cBhvr>
                                    </p:animEffect>
                                  </p:childTnLst>
                                  <p:subTnLst>
                                    <p:animClr clrSpc="rgb" dir="cw">
                                      <p:cBhvr override="childStyle">
                                        <p:cTn dur="1" fill="hold" display="0" masterRel="nextClick" afterEffect="1"/>
                                        <p:tgtEl>
                                          <p:spTgt spid="588802">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88802">
                                            <p:txEl>
                                              <p:pRg st="3" end="3"/>
                                            </p:txEl>
                                          </p:spTgt>
                                        </p:tgtEl>
                                        <p:attrNameLst>
                                          <p:attrName>style.visibility</p:attrName>
                                        </p:attrNameLst>
                                      </p:cBhvr>
                                      <p:to>
                                        <p:strVal val="visible"/>
                                      </p:to>
                                    </p:set>
                                    <p:animEffect transition="in" filter="wipe(left)">
                                      <p:cBhvr>
                                        <p:cTn id="22" dur="500"/>
                                        <p:tgtEl>
                                          <p:spTgt spid="588802">
                                            <p:txEl>
                                              <p:pRg st="3" end="3"/>
                                            </p:txEl>
                                          </p:spTgt>
                                        </p:tgtEl>
                                      </p:cBhvr>
                                    </p:animEffect>
                                  </p:childTnLst>
                                  <p:subTnLst>
                                    <p:animClr clrSpc="rgb" dir="cw">
                                      <p:cBhvr override="childStyle">
                                        <p:cTn dur="1" fill="hold" display="0" masterRel="nextClick" afterEffect="1"/>
                                        <p:tgtEl>
                                          <p:spTgt spid="588802">
                                            <p:txEl>
                                              <p:pRg st="3" end="3"/>
                                            </p:txEl>
                                          </p:spTgt>
                                        </p:tgtEl>
                                        <p:attrNameLst>
                                          <p:attrName>ppt_c</p:attrName>
                                        </p:attrNameLst>
                                      </p:cBhvr>
                                      <p:to>
                                        <a:schemeClr val="folHlink"/>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88802">
                                            <p:txEl>
                                              <p:pRg st="4" end="4"/>
                                            </p:txEl>
                                          </p:spTgt>
                                        </p:tgtEl>
                                        <p:attrNameLst>
                                          <p:attrName>style.visibility</p:attrName>
                                        </p:attrNameLst>
                                      </p:cBhvr>
                                      <p:to>
                                        <p:strVal val="visible"/>
                                      </p:to>
                                    </p:set>
                                    <p:animEffect transition="in" filter="wipe(left)">
                                      <p:cBhvr>
                                        <p:cTn id="27" dur="500"/>
                                        <p:tgtEl>
                                          <p:spTgt spid="588802">
                                            <p:txEl>
                                              <p:pRg st="4" end="4"/>
                                            </p:txEl>
                                          </p:spTgt>
                                        </p:tgtEl>
                                      </p:cBhvr>
                                    </p:animEffect>
                                  </p:childTnLst>
                                  <p:subTnLst>
                                    <p:animClr clrSpc="rgb" dir="cw">
                                      <p:cBhvr override="childStyle">
                                        <p:cTn dur="1" fill="hold" display="0" masterRel="nextClick" afterEffect="1"/>
                                        <p:tgtEl>
                                          <p:spTgt spid="588802">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2"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1181100" y="405344"/>
            <a:ext cx="6781800" cy="990600"/>
          </a:xfrm>
        </p:spPr>
        <p:txBody>
          <a:bodyPr/>
          <a:lstStyle/>
          <a:p>
            <a:pPr>
              <a:defRPr/>
            </a:pPr>
            <a:r>
              <a:rPr lang="zh-CN" altLang="en-US" sz="4000" dirty="0">
                <a:solidFill>
                  <a:schemeClr val="bg2"/>
                </a:solidFill>
              </a:rPr>
              <a:t>数据的预处理</a:t>
            </a:r>
            <a:endParaRPr lang="zh-CN" altLang="en-US" dirty="0">
              <a:solidFill>
                <a:schemeClr val="bg2"/>
              </a:solidFill>
            </a:endParaRPr>
          </a:p>
        </p:txBody>
      </p:sp>
      <p:sp>
        <p:nvSpPr>
          <p:cNvPr id="273411" name="Rectangle 3"/>
          <p:cNvSpPr>
            <a:spLocks noGrp="1" noChangeArrowheads="1"/>
          </p:cNvSpPr>
          <p:nvPr>
            <p:ph type="body" idx="1"/>
          </p:nvPr>
        </p:nvSpPr>
        <p:spPr>
          <a:xfrm>
            <a:off x="467544" y="2204864"/>
            <a:ext cx="8443664" cy="4327376"/>
          </a:xfrm>
        </p:spPr>
        <p:txBody>
          <a:bodyPr/>
          <a:lstStyle/>
          <a:p>
            <a:pPr marL="609600" indent="-609600">
              <a:buFontTx/>
              <a:buAutoNum type="arabicPeriod"/>
              <a:defRPr/>
            </a:pPr>
            <a:r>
              <a:rPr lang="zh-CN" altLang="en-US" sz="2800" dirty="0">
                <a:solidFill>
                  <a:schemeClr val="bg2"/>
                </a:solidFill>
              </a:rPr>
              <a:t>数据审核</a:t>
            </a:r>
          </a:p>
          <a:p>
            <a:pPr marL="1219200" lvl="1" indent="-533400">
              <a:buSzTx/>
              <a:buFont typeface="Wingdings" panose="05000000000000000000" pitchFamily="2" charset="2"/>
              <a:buChar char="§"/>
              <a:defRPr/>
            </a:pPr>
            <a:r>
              <a:rPr lang="zh-CN" altLang="en-US" sz="2400" dirty="0">
                <a:solidFill>
                  <a:schemeClr val="bg2"/>
                </a:solidFill>
              </a:rPr>
              <a:t>检查数据中的错误</a:t>
            </a:r>
          </a:p>
          <a:p>
            <a:pPr marL="609600" indent="-609600">
              <a:spcBef>
                <a:spcPct val="24000"/>
              </a:spcBef>
              <a:buFontTx/>
              <a:buAutoNum type="arabicPeriod"/>
              <a:defRPr/>
            </a:pPr>
            <a:r>
              <a:rPr lang="zh-CN" altLang="en-US" sz="2800" dirty="0">
                <a:solidFill>
                  <a:schemeClr val="bg2"/>
                </a:solidFill>
              </a:rPr>
              <a:t>数据筛选</a:t>
            </a:r>
          </a:p>
          <a:p>
            <a:pPr marL="1219200" lvl="1" indent="-533400">
              <a:spcBef>
                <a:spcPct val="24000"/>
              </a:spcBef>
              <a:buSzTx/>
              <a:buFont typeface="Wingdings" panose="05000000000000000000" pitchFamily="2" charset="2"/>
              <a:buChar char="§"/>
              <a:defRPr/>
            </a:pPr>
            <a:r>
              <a:rPr lang="zh-CN" altLang="en-US" sz="2400" dirty="0">
                <a:solidFill>
                  <a:schemeClr val="bg2"/>
                </a:solidFill>
              </a:rPr>
              <a:t>找出符合条件的数据</a:t>
            </a:r>
          </a:p>
          <a:p>
            <a:pPr marL="609600" indent="-609600">
              <a:spcBef>
                <a:spcPct val="24000"/>
              </a:spcBef>
              <a:buFontTx/>
              <a:buAutoNum type="arabicPeriod"/>
              <a:defRPr/>
            </a:pPr>
            <a:r>
              <a:rPr lang="zh-CN" altLang="en-US" sz="2800" dirty="0">
                <a:solidFill>
                  <a:schemeClr val="bg2"/>
                </a:solidFill>
              </a:rPr>
              <a:t>数据排序</a:t>
            </a:r>
          </a:p>
          <a:p>
            <a:pPr marL="1219200" lvl="1" indent="-533400">
              <a:spcBef>
                <a:spcPct val="24000"/>
              </a:spcBef>
              <a:buSzTx/>
              <a:buFont typeface="Wingdings" panose="05000000000000000000" pitchFamily="2" charset="2"/>
              <a:buChar char="§"/>
              <a:defRPr/>
            </a:pPr>
            <a:r>
              <a:rPr lang="zh-CN" altLang="en-US" sz="2400" dirty="0">
                <a:solidFill>
                  <a:schemeClr val="bg2"/>
                </a:solidFill>
              </a:rPr>
              <a:t>升序和降序</a:t>
            </a:r>
          </a:p>
          <a:p>
            <a:pPr marL="1219200" lvl="1" indent="-533400">
              <a:spcBef>
                <a:spcPct val="24000"/>
              </a:spcBef>
              <a:buSzTx/>
              <a:buFont typeface="Wingdings" panose="05000000000000000000" pitchFamily="2" charset="2"/>
              <a:buChar char="§"/>
              <a:defRPr/>
            </a:pPr>
            <a:r>
              <a:rPr lang="zh-CN" altLang="en-US" sz="2400" dirty="0">
                <a:solidFill>
                  <a:schemeClr val="bg2"/>
                </a:solidFill>
              </a:rPr>
              <a:t>寻找数据的基本特征</a:t>
            </a:r>
          </a:p>
          <a:p>
            <a:pPr marL="609600" indent="-609600">
              <a:spcBef>
                <a:spcPct val="24000"/>
              </a:spcBef>
              <a:buFontTx/>
              <a:buAutoNum type="arabicPeriod"/>
              <a:defRPr/>
            </a:pPr>
            <a:r>
              <a:rPr lang="zh-CN" altLang="en-US" sz="2800" dirty="0">
                <a:solidFill>
                  <a:schemeClr val="bg2"/>
                </a:solidFill>
              </a:rPr>
              <a:t>数据透视</a:t>
            </a:r>
          </a:p>
          <a:p>
            <a:pPr marL="1219200" lvl="1" indent="-533400">
              <a:spcBef>
                <a:spcPct val="24000"/>
              </a:spcBef>
              <a:buSzPct val="60000"/>
              <a:defRPr/>
            </a:pPr>
            <a:r>
              <a:rPr lang="zh-CN" altLang="en-US" sz="2400" dirty="0">
                <a:solidFill>
                  <a:schemeClr val="bg2"/>
                </a:solidFill>
              </a:rPr>
              <a:t>按需要汇总</a:t>
            </a:r>
          </a:p>
        </p:txBody>
      </p:sp>
      <p:sp>
        <p:nvSpPr>
          <p:cNvPr id="2" name="文本框 1">
            <a:extLst>
              <a:ext uri="{FF2B5EF4-FFF2-40B4-BE49-F238E27FC236}">
                <a16:creationId xmlns:a16="http://schemas.microsoft.com/office/drawing/2014/main" id="{7D31B244-3783-417F-920C-247140073857}"/>
              </a:ext>
            </a:extLst>
          </p:cNvPr>
          <p:cNvSpPr txBox="1"/>
          <p:nvPr/>
        </p:nvSpPr>
        <p:spPr>
          <a:xfrm>
            <a:off x="683568" y="1250757"/>
            <a:ext cx="7776864" cy="990600"/>
          </a:xfrm>
          <a:prstGeom prst="rect">
            <a:avLst/>
          </a:prstGeom>
          <a:noFill/>
        </p:spPr>
        <p:txBody>
          <a:bodyPr wrap="square" rtlCol="0">
            <a:spAutoFit/>
          </a:bodyPr>
          <a:lstStyle/>
          <a:p>
            <a:pPr indent="720000">
              <a:spcBef>
                <a:spcPct val="20000"/>
              </a:spcBef>
              <a:defRPr/>
            </a:pPr>
            <a:r>
              <a:rPr lang="zh-CN" altLang="en-US" sz="2800" dirty="0">
                <a:solidFill>
                  <a:schemeClr val="bg2"/>
                </a:solidFill>
                <a:effectLst>
                  <a:outerShdw blurRad="38100" dist="38100" dir="2700000" algn="tl">
                    <a:srgbClr val="000000"/>
                  </a:outerShdw>
                </a:effectLst>
                <a:latin typeface="+mn-lt"/>
                <a:ea typeface="+mn-ea"/>
              </a:rPr>
              <a:t>数据的预处理是在对数据分类或分组之前所做的必要处理。</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500"/>
                                        <p:tgtEl>
                                          <p:spTgt spid="273411">
                                            <p:txEl>
                                              <p:pRg st="0" end="0"/>
                                            </p:txEl>
                                          </p:spTgt>
                                        </p:tgtEl>
                                      </p:cBhvr>
                                    </p:animEffect>
                                  </p:childTnLst>
                                  <p:subTnLst>
                                    <p:animClr clrSpc="rgb" dir="cw">
                                      <p:cBhvr override="childStyle">
                                        <p:cTn dur="1" fill="hold" display="0" masterRel="nextClick" afterEffect="1"/>
                                        <p:tgtEl>
                                          <p:spTgt spid="273411">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273411">
                                            <p:txEl>
                                              <p:pRg st="1" end="1"/>
                                            </p:txEl>
                                          </p:spTgt>
                                        </p:tgtEl>
                                        <p:attrNameLst>
                                          <p:attrName>style.visibility</p:attrName>
                                        </p:attrNameLst>
                                      </p:cBhvr>
                                      <p:to>
                                        <p:strVal val="visible"/>
                                      </p:to>
                                    </p:set>
                                    <p:animEffect transition="in" filter="wipe(left)">
                                      <p:cBhvr>
                                        <p:cTn id="10" dur="500"/>
                                        <p:tgtEl>
                                          <p:spTgt spid="273411">
                                            <p:txEl>
                                              <p:pRg st="1" end="1"/>
                                            </p:txEl>
                                          </p:spTgt>
                                        </p:tgtEl>
                                      </p:cBhvr>
                                    </p:animEffect>
                                  </p:childTnLst>
                                  <p:subTnLst>
                                    <p:animClr clrSpc="rgb" dir="cw">
                                      <p:cBhvr override="childStyle">
                                        <p:cTn dur="1" fill="hold" display="0" masterRel="nextClick" afterEffect="1"/>
                                        <p:tgtEl>
                                          <p:spTgt spid="273411">
                                            <p:txEl>
                                              <p:pRg st="1" end="1"/>
                                            </p:txEl>
                                          </p:spTgt>
                                        </p:tgtEl>
                                        <p:attrNameLst>
                                          <p:attrName>ppt_c</p:attrName>
                                        </p:attrNameLst>
                                      </p:cBhvr>
                                      <p:to>
                                        <a:schemeClr val="folHlink"/>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73411">
                                            <p:txEl>
                                              <p:pRg st="2" end="2"/>
                                            </p:txEl>
                                          </p:spTgt>
                                        </p:tgtEl>
                                        <p:attrNameLst>
                                          <p:attrName>style.visibility</p:attrName>
                                        </p:attrNameLst>
                                      </p:cBhvr>
                                      <p:to>
                                        <p:strVal val="visible"/>
                                      </p:to>
                                    </p:set>
                                    <p:animEffect transition="in" filter="wipe(left)">
                                      <p:cBhvr>
                                        <p:cTn id="15" dur="500"/>
                                        <p:tgtEl>
                                          <p:spTgt spid="273411">
                                            <p:txEl>
                                              <p:pRg st="2" end="2"/>
                                            </p:txEl>
                                          </p:spTgt>
                                        </p:tgtEl>
                                      </p:cBhvr>
                                    </p:animEffect>
                                  </p:childTnLst>
                                  <p:subTnLst>
                                    <p:animClr clrSpc="rgb" dir="cw">
                                      <p:cBhvr override="childStyle">
                                        <p:cTn dur="1" fill="hold" display="0" masterRel="nextClick" afterEffect="1"/>
                                        <p:tgtEl>
                                          <p:spTgt spid="273411">
                                            <p:txEl>
                                              <p:pRg st="2" end="2"/>
                                            </p:txEl>
                                          </p:spTgt>
                                        </p:tgtEl>
                                        <p:attrNameLst>
                                          <p:attrName>ppt_c</p:attrName>
                                        </p:attrNameLst>
                                      </p:cBhvr>
                                      <p:to>
                                        <a:schemeClr val="folHlink"/>
                                      </p:to>
                                    </p:animClr>
                                  </p:subTnLst>
                                </p:cTn>
                              </p:par>
                              <p:par>
                                <p:cTn id="16" presetID="22" presetClass="entr" presetSubtype="8" fill="hold" grpId="0" nodeType="withEffect">
                                  <p:stCondLst>
                                    <p:cond delay="0"/>
                                  </p:stCondLst>
                                  <p:childTnLst>
                                    <p:set>
                                      <p:cBhvr>
                                        <p:cTn id="17" dur="1" fill="hold">
                                          <p:stCondLst>
                                            <p:cond delay="0"/>
                                          </p:stCondLst>
                                        </p:cTn>
                                        <p:tgtEl>
                                          <p:spTgt spid="273411">
                                            <p:txEl>
                                              <p:pRg st="3" end="3"/>
                                            </p:txEl>
                                          </p:spTgt>
                                        </p:tgtEl>
                                        <p:attrNameLst>
                                          <p:attrName>style.visibility</p:attrName>
                                        </p:attrNameLst>
                                      </p:cBhvr>
                                      <p:to>
                                        <p:strVal val="visible"/>
                                      </p:to>
                                    </p:set>
                                    <p:animEffect transition="in" filter="wipe(left)">
                                      <p:cBhvr>
                                        <p:cTn id="18" dur="500"/>
                                        <p:tgtEl>
                                          <p:spTgt spid="273411">
                                            <p:txEl>
                                              <p:pRg st="3" end="3"/>
                                            </p:txEl>
                                          </p:spTgt>
                                        </p:tgtEl>
                                      </p:cBhvr>
                                    </p:animEffect>
                                  </p:childTnLst>
                                  <p:subTnLst>
                                    <p:animClr clrSpc="rgb" dir="cw">
                                      <p:cBhvr override="childStyle">
                                        <p:cTn dur="1" fill="hold" display="0" masterRel="nextClick" afterEffect="1"/>
                                        <p:tgtEl>
                                          <p:spTgt spid="273411">
                                            <p:txEl>
                                              <p:pRg st="3" end="3"/>
                                            </p:txEl>
                                          </p:spTgt>
                                        </p:tgtEl>
                                        <p:attrNameLst>
                                          <p:attrName>ppt_c</p:attrName>
                                        </p:attrNameLst>
                                      </p:cBhvr>
                                      <p:to>
                                        <a:schemeClr val="folHlink"/>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73411">
                                            <p:txEl>
                                              <p:pRg st="4" end="4"/>
                                            </p:txEl>
                                          </p:spTgt>
                                        </p:tgtEl>
                                        <p:attrNameLst>
                                          <p:attrName>style.visibility</p:attrName>
                                        </p:attrNameLst>
                                      </p:cBhvr>
                                      <p:to>
                                        <p:strVal val="visible"/>
                                      </p:to>
                                    </p:set>
                                    <p:animEffect transition="in" filter="wipe(left)">
                                      <p:cBhvr>
                                        <p:cTn id="23" dur="500"/>
                                        <p:tgtEl>
                                          <p:spTgt spid="273411">
                                            <p:txEl>
                                              <p:pRg st="4" end="4"/>
                                            </p:txEl>
                                          </p:spTgt>
                                        </p:tgtEl>
                                      </p:cBhvr>
                                    </p:animEffect>
                                  </p:childTnLst>
                                  <p:subTnLst>
                                    <p:animClr clrSpc="rgb" dir="cw">
                                      <p:cBhvr override="childStyle">
                                        <p:cTn dur="1" fill="hold" display="0" masterRel="nextClick" afterEffect="1"/>
                                        <p:tgtEl>
                                          <p:spTgt spid="273411">
                                            <p:txEl>
                                              <p:pRg st="4" end="4"/>
                                            </p:txEl>
                                          </p:spTgt>
                                        </p:tgtEl>
                                        <p:attrNameLst>
                                          <p:attrName>ppt_c</p:attrName>
                                        </p:attrNameLst>
                                      </p:cBhvr>
                                      <p:to>
                                        <a:schemeClr val="folHlink"/>
                                      </p:to>
                                    </p:animClr>
                                  </p:subTnLst>
                                </p:cTn>
                              </p:par>
                              <p:par>
                                <p:cTn id="24" presetID="22" presetClass="entr" presetSubtype="8" fill="hold" grpId="0" nodeType="withEffect">
                                  <p:stCondLst>
                                    <p:cond delay="0"/>
                                  </p:stCondLst>
                                  <p:childTnLst>
                                    <p:set>
                                      <p:cBhvr>
                                        <p:cTn id="25" dur="1" fill="hold">
                                          <p:stCondLst>
                                            <p:cond delay="0"/>
                                          </p:stCondLst>
                                        </p:cTn>
                                        <p:tgtEl>
                                          <p:spTgt spid="273411">
                                            <p:txEl>
                                              <p:pRg st="5" end="5"/>
                                            </p:txEl>
                                          </p:spTgt>
                                        </p:tgtEl>
                                        <p:attrNameLst>
                                          <p:attrName>style.visibility</p:attrName>
                                        </p:attrNameLst>
                                      </p:cBhvr>
                                      <p:to>
                                        <p:strVal val="visible"/>
                                      </p:to>
                                    </p:set>
                                    <p:animEffect transition="in" filter="wipe(left)">
                                      <p:cBhvr>
                                        <p:cTn id="26" dur="500"/>
                                        <p:tgtEl>
                                          <p:spTgt spid="273411">
                                            <p:txEl>
                                              <p:pRg st="5" end="5"/>
                                            </p:txEl>
                                          </p:spTgt>
                                        </p:tgtEl>
                                      </p:cBhvr>
                                    </p:animEffect>
                                  </p:childTnLst>
                                  <p:subTnLst>
                                    <p:animClr clrSpc="rgb" dir="cw">
                                      <p:cBhvr override="childStyle">
                                        <p:cTn dur="1" fill="hold" display="0" masterRel="nextClick" afterEffect="1"/>
                                        <p:tgtEl>
                                          <p:spTgt spid="273411">
                                            <p:txEl>
                                              <p:pRg st="5" end="5"/>
                                            </p:txEl>
                                          </p:spTgt>
                                        </p:tgtEl>
                                        <p:attrNameLst>
                                          <p:attrName>ppt_c</p:attrName>
                                        </p:attrNameLst>
                                      </p:cBhvr>
                                      <p:to>
                                        <a:schemeClr val="folHlink"/>
                                      </p:to>
                                    </p:animClr>
                                  </p:subTnLst>
                                </p:cTn>
                              </p:par>
                              <p:par>
                                <p:cTn id="27" presetID="22" presetClass="entr" presetSubtype="8" fill="hold" grpId="0" nodeType="withEffect">
                                  <p:stCondLst>
                                    <p:cond delay="0"/>
                                  </p:stCondLst>
                                  <p:childTnLst>
                                    <p:set>
                                      <p:cBhvr>
                                        <p:cTn id="28" dur="1" fill="hold">
                                          <p:stCondLst>
                                            <p:cond delay="0"/>
                                          </p:stCondLst>
                                        </p:cTn>
                                        <p:tgtEl>
                                          <p:spTgt spid="273411">
                                            <p:txEl>
                                              <p:pRg st="6" end="6"/>
                                            </p:txEl>
                                          </p:spTgt>
                                        </p:tgtEl>
                                        <p:attrNameLst>
                                          <p:attrName>style.visibility</p:attrName>
                                        </p:attrNameLst>
                                      </p:cBhvr>
                                      <p:to>
                                        <p:strVal val="visible"/>
                                      </p:to>
                                    </p:set>
                                    <p:animEffect transition="in" filter="wipe(left)">
                                      <p:cBhvr>
                                        <p:cTn id="29" dur="500"/>
                                        <p:tgtEl>
                                          <p:spTgt spid="273411">
                                            <p:txEl>
                                              <p:pRg st="6" end="6"/>
                                            </p:txEl>
                                          </p:spTgt>
                                        </p:tgtEl>
                                      </p:cBhvr>
                                    </p:animEffect>
                                  </p:childTnLst>
                                  <p:subTnLst>
                                    <p:animClr clrSpc="rgb" dir="cw">
                                      <p:cBhvr override="childStyle">
                                        <p:cTn dur="1" fill="hold" display="0" masterRel="nextClick" afterEffect="1"/>
                                        <p:tgtEl>
                                          <p:spTgt spid="273411">
                                            <p:txEl>
                                              <p:pRg st="6" end="6"/>
                                            </p:txEl>
                                          </p:spTgt>
                                        </p:tgtEl>
                                        <p:attrNameLst>
                                          <p:attrName>ppt_c</p:attrName>
                                        </p:attrNameLst>
                                      </p:cBhvr>
                                      <p:to>
                                        <a:schemeClr val="folHlink"/>
                                      </p:to>
                                    </p:animClr>
                                  </p:sub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73411">
                                            <p:txEl>
                                              <p:pRg st="7" end="7"/>
                                            </p:txEl>
                                          </p:spTgt>
                                        </p:tgtEl>
                                        <p:attrNameLst>
                                          <p:attrName>style.visibility</p:attrName>
                                        </p:attrNameLst>
                                      </p:cBhvr>
                                      <p:to>
                                        <p:strVal val="visible"/>
                                      </p:to>
                                    </p:set>
                                    <p:animEffect transition="in" filter="wipe(left)">
                                      <p:cBhvr>
                                        <p:cTn id="34" dur="500"/>
                                        <p:tgtEl>
                                          <p:spTgt spid="273411">
                                            <p:txEl>
                                              <p:pRg st="7" end="7"/>
                                            </p:txEl>
                                          </p:spTgt>
                                        </p:tgtEl>
                                      </p:cBhvr>
                                    </p:animEffect>
                                  </p:childTnLst>
                                  <p:subTnLst>
                                    <p:animClr clrSpc="rgb" dir="cw">
                                      <p:cBhvr override="childStyle">
                                        <p:cTn dur="1" fill="hold" display="0" masterRel="nextClick" afterEffect="1"/>
                                        <p:tgtEl>
                                          <p:spTgt spid="273411">
                                            <p:txEl>
                                              <p:pRg st="7" end="7"/>
                                            </p:txEl>
                                          </p:spTgt>
                                        </p:tgtEl>
                                        <p:attrNameLst>
                                          <p:attrName>ppt_c</p:attrName>
                                        </p:attrNameLst>
                                      </p:cBhvr>
                                      <p:to>
                                        <a:schemeClr val="folHlink"/>
                                      </p:to>
                                    </p:animClr>
                                  </p:subTnLst>
                                </p:cTn>
                              </p:par>
                              <p:par>
                                <p:cTn id="35" presetID="22" presetClass="entr" presetSubtype="8" fill="hold" grpId="0" nodeType="withEffect">
                                  <p:stCondLst>
                                    <p:cond delay="0"/>
                                  </p:stCondLst>
                                  <p:childTnLst>
                                    <p:set>
                                      <p:cBhvr>
                                        <p:cTn id="36" dur="1" fill="hold">
                                          <p:stCondLst>
                                            <p:cond delay="0"/>
                                          </p:stCondLst>
                                        </p:cTn>
                                        <p:tgtEl>
                                          <p:spTgt spid="273411">
                                            <p:txEl>
                                              <p:pRg st="8" end="8"/>
                                            </p:txEl>
                                          </p:spTgt>
                                        </p:tgtEl>
                                        <p:attrNameLst>
                                          <p:attrName>style.visibility</p:attrName>
                                        </p:attrNameLst>
                                      </p:cBhvr>
                                      <p:to>
                                        <p:strVal val="visible"/>
                                      </p:to>
                                    </p:set>
                                    <p:animEffect transition="in" filter="wipe(left)">
                                      <p:cBhvr>
                                        <p:cTn id="37" dur="500"/>
                                        <p:tgtEl>
                                          <p:spTgt spid="273411">
                                            <p:txEl>
                                              <p:pRg st="8" end="8"/>
                                            </p:txEl>
                                          </p:spTgt>
                                        </p:tgtEl>
                                      </p:cBhvr>
                                    </p:animEffect>
                                  </p:childTnLst>
                                  <p:subTnLst>
                                    <p:animClr clrSpc="rgb" dir="cw">
                                      <p:cBhvr override="childStyle">
                                        <p:cTn dur="1" fill="hold" display="0" masterRel="nextClick" afterEffect="1"/>
                                        <p:tgtEl>
                                          <p:spTgt spid="273411">
                                            <p:txEl>
                                              <p:pRg st="8" end="8"/>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90850" name="Rectangle 2"/>
          <p:cNvSpPr>
            <a:spLocks noGrp="1" noChangeArrowheads="1"/>
          </p:cNvSpPr>
          <p:nvPr>
            <p:ph type="body" idx="1"/>
          </p:nvPr>
        </p:nvSpPr>
        <p:spPr>
          <a:xfrm>
            <a:off x="457200" y="1700213"/>
            <a:ext cx="8153400" cy="1576387"/>
          </a:xfrm>
        </p:spPr>
        <p:txBody>
          <a:bodyPr/>
          <a:lstStyle/>
          <a:p>
            <a:pPr marL="609600" indent="-609600" algn="just">
              <a:lnSpc>
                <a:spcPct val="90000"/>
              </a:lnSpc>
              <a:defRPr/>
            </a:pPr>
            <a:r>
              <a:rPr lang="en-US" altLang="zh-CN" sz="3400" dirty="0">
                <a:solidFill>
                  <a:schemeClr val="bg2"/>
                </a:solidFill>
                <a:latin typeface="Times New Roman" panose="02020603050405020304" pitchFamily="18" charset="0"/>
                <a:sym typeface="Wingdings 3" panose="05040102010807070707" pitchFamily="18" charset="2"/>
              </a:rPr>
              <a:t> </a:t>
            </a:r>
            <a:r>
              <a:rPr lang="zh-CN" altLang="en-US" sz="3400" dirty="0">
                <a:solidFill>
                  <a:schemeClr val="bg2"/>
                </a:solidFill>
                <a:latin typeface="Times New Roman" panose="02020603050405020304" pitchFamily="18" charset="0"/>
              </a:rPr>
              <a:t>设有</a:t>
            </a:r>
            <a:r>
              <a:rPr lang="en-US" altLang="zh-CN" sz="3400" i="1" dirty="0">
                <a:solidFill>
                  <a:schemeClr val="bg2"/>
                </a:solidFill>
                <a:latin typeface="Times New Roman" panose="02020603050405020304" pitchFamily="18" charset="0"/>
              </a:rPr>
              <a:t>n</a:t>
            </a:r>
            <a:r>
              <a:rPr lang="zh-CN" altLang="en-US" sz="3400" dirty="0">
                <a:solidFill>
                  <a:schemeClr val="bg2"/>
                </a:solidFill>
                <a:latin typeface="Times New Roman" panose="02020603050405020304" pitchFamily="18" charset="0"/>
              </a:rPr>
              <a:t>组样本</a:t>
            </a:r>
            <a:r>
              <a:rPr lang="en-US" altLang="zh-CN" sz="3400" i="1" dirty="0">
                <a:solidFill>
                  <a:schemeClr val="bg2"/>
                </a:solidFill>
                <a:latin typeface="Times New Roman" panose="02020603050405020304" pitchFamily="18" charset="0"/>
              </a:rPr>
              <a:t>S</a:t>
            </a:r>
            <a:r>
              <a:rPr lang="en-US" altLang="zh-CN" sz="3400" baseline="-30000" dirty="0">
                <a:solidFill>
                  <a:schemeClr val="bg2"/>
                </a:solidFill>
                <a:latin typeface="Times New Roman" panose="02020603050405020304" pitchFamily="18" charset="0"/>
              </a:rPr>
              <a:t>1</a:t>
            </a:r>
            <a:r>
              <a:rPr lang="zh-CN" altLang="en-US" sz="3400" dirty="0">
                <a:solidFill>
                  <a:schemeClr val="bg2"/>
                </a:solidFill>
                <a:latin typeface="Times New Roman" panose="02020603050405020304" pitchFamily="18" charset="0"/>
              </a:rPr>
              <a:t>，</a:t>
            </a:r>
            <a:r>
              <a:rPr lang="en-US" altLang="zh-CN" sz="3400" i="1" dirty="0">
                <a:solidFill>
                  <a:schemeClr val="bg2"/>
                </a:solidFill>
                <a:latin typeface="Times New Roman" panose="02020603050405020304" pitchFamily="18" charset="0"/>
              </a:rPr>
              <a:t>S</a:t>
            </a:r>
            <a:r>
              <a:rPr lang="en-US" altLang="zh-CN" sz="3400" baseline="-30000" dirty="0">
                <a:solidFill>
                  <a:schemeClr val="bg2"/>
                </a:solidFill>
                <a:latin typeface="Times New Roman" panose="02020603050405020304" pitchFamily="18" charset="0"/>
              </a:rPr>
              <a:t>2</a:t>
            </a:r>
            <a:r>
              <a:rPr lang="zh-CN" altLang="en-US" sz="3400" dirty="0">
                <a:solidFill>
                  <a:schemeClr val="bg2"/>
                </a:solidFill>
                <a:latin typeface="Times New Roman" panose="02020603050405020304" pitchFamily="18" charset="0"/>
              </a:rPr>
              <a:t>，</a:t>
            </a:r>
            <a:r>
              <a:rPr lang="en-US" altLang="zh-CN" sz="3400" dirty="0">
                <a:solidFill>
                  <a:schemeClr val="bg2"/>
                </a:solidFill>
                <a:latin typeface="Times New Roman" panose="02020603050405020304" pitchFamily="18" charset="0"/>
              </a:rPr>
              <a:t>… , </a:t>
            </a:r>
            <a:r>
              <a:rPr lang="en-US" altLang="zh-CN" sz="3400" i="1" dirty="0">
                <a:solidFill>
                  <a:schemeClr val="bg2"/>
                </a:solidFill>
                <a:latin typeface="Times New Roman" panose="02020603050405020304" pitchFamily="18" charset="0"/>
              </a:rPr>
              <a:t>S</a:t>
            </a:r>
            <a:r>
              <a:rPr lang="en-US" altLang="zh-CN" sz="3400" i="1" baseline="-25000" dirty="0">
                <a:solidFill>
                  <a:schemeClr val="bg2"/>
                </a:solidFill>
                <a:latin typeface="Times New Roman" panose="02020603050405020304" pitchFamily="18" charset="0"/>
              </a:rPr>
              <a:t>n</a:t>
            </a:r>
            <a:r>
              <a:rPr lang="zh-CN" altLang="en-US" sz="3400" dirty="0">
                <a:solidFill>
                  <a:schemeClr val="bg2"/>
                </a:solidFill>
                <a:latin typeface="Times New Roman" panose="02020603050405020304" pitchFamily="18" charset="0"/>
              </a:rPr>
              <a:t>，每个样本测得</a:t>
            </a:r>
            <a:r>
              <a:rPr lang="en-US" altLang="zh-CN" sz="3400" i="1" dirty="0">
                <a:solidFill>
                  <a:schemeClr val="bg2"/>
                </a:solidFill>
                <a:latin typeface="Times New Roman" panose="02020603050405020304" pitchFamily="18" charset="0"/>
              </a:rPr>
              <a:t>P</a:t>
            </a:r>
            <a:r>
              <a:rPr lang="zh-CN" altLang="en-US" sz="3400" dirty="0">
                <a:solidFill>
                  <a:schemeClr val="bg2"/>
                </a:solidFill>
                <a:latin typeface="Times New Roman" panose="02020603050405020304" pitchFamily="18" charset="0"/>
              </a:rPr>
              <a:t>个变量</a:t>
            </a:r>
            <a:r>
              <a:rPr lang="en-US" altLang="zh-CN" sz="3400" i="1" dirty="0">
                <a:solidFill>
                  <a:schemeClr val="bg2"/>
                </a:solidFill>
                <a:latin typeface="Times New Roman" panose="02020603050405020304" pitchFamily="18" charset="0"/>
              </a:rPr>
              <a:t>X</a:t>
            </a:r>
            <a:r>
              <a:rPr lang="en-US" altLang="zh-CN" sz="3400" baseline="-30000" dirty="0">
                <a:solidFill>
                  <a:schemeClr val="bg2"/>
                </a:solidFill>
                <a:latin typeface="Times New Roman" panose="02020603050405020304" pitchFamily="18" charset="0"/>
              </a:rPr>
              <a:t>1</a:t>
            </a:r>
            <a:r>
              <a:rPr lang="zh-CN" altLang="en-US" sz="3400" dirty="0">
                <a:solidFill>
                  <a:schemeClr val="bg2"/>
                </a:solidFill>
                <a:latin typeface="Times New Roman" panose="02020603050405020304" pitchFamily="18" charset="0"/>
              </a:rPr>
              <a:t>，</a:t>
            </a:r>
            <a:r>
              <a:rPr lang="en-US" altLang="zh-CN" sz="3400" i="1" dirty="0">
                <a:solidFill>
                  <a:schemeClr val="bg2"/>
                </a:solidFill>
                <a:latin typeface="Times New Roman" panose="02020603050405020304" pitchFamily="18" charset="0"/>
              </a:rPr>
              <a:t>X</a:t>
            </a:r>
            <a:r>
              <a:rPr lang="en-US" altLang="zh-CN" sz="3400" baseline="-30000" dirty="0">
                <a:solidFill>
                  <a:schemeClr val="bg2"/>
                </a:solidFill>
                <a:latin typeface="Times New Roman" panose="02020603050405020304" pitchFamily="18" charset="0"/>
              </a:rPr>
              <a:t>2</a:t>
            </a:r>
            <a:r>
              <a:rPr lang="en-US" altLang="zh-CN" sz="3400" dirty="0">
                <a:solidFill>
                  <a:schemeClr val="bg2"/>
                </a:solidFill>
                <a:latin typeface="Times New Roman" panose="02020603050405020304" pitchFamily="18" charset="0"/>
              </a:rPr>
              <a:t> </a:t>
            </a:r>
            <a:r>
              <a:rPr lang="zh-CN" altLang="en-US" sz="3400" dirty="0">
                <a:solidFill>
                  <a:schemeClr val="bg2"/>
                </a:solidFill>
                <a:latin typeface="Times New Roman" panose="02020603050405020304" pitchFamily="18" charset="0"/>
              </a:rPr>
              <a:t>，</a:t>
            </a:r>
            <a:r>
              <a:rPr lang="en-US" altLang="zh-CN" sz="3400" dirty="0">
                <a:solidFill>
                  <a:schemeClr val="bg2"/>
                </a:solidFill>
                <a:latin typeface="Times New Roman" panose="02020603050405020304" pitchFamily="18" charset="0"/>
              </a:rPr>
              <a:t>… , </a:t>
            </a:r>
            <a:r>
              <a:rPr lang="en-US" altLang="zh-CN" sz="3400" i="1" dirty="0">
                <a:solidFill>
                  <a:schemeClr val="bg2"/>
                </a:solidFill>
                <a:latin typeface="Times New Roman" panose="02020603050405020304" pitchFamily="18" charset="0"/>
              </a:rPr>
              <a:t>X</a:t>
            </a:r>
            <a:r>
              <a:rPr lang="en-US" altLang="zh-CN" sz="3400" i="1" baseline="-25000" dirty="0">
                <a:solidFill>
                  <a:schemeClr val="bg2"/>
                </a:solidFill>
                <a:latin typeface="Times New Roman" panose="02020603050405020304" pitchFamily="18" charset="0"/>
              </a:rPr>
              <a:t>P</a:t>
            </a:r>
            <a:r>
              <a:rPr lang="zh-CN" altLang="en-US" sz="3400" dirty="0">
                <a:solidFill>
                  <a:schemeClr val="bg2"/>
                </a:solidFill>
                <a:latin typeface="Times New Roman" panose="02020603050405020304" pitchFamily="18" charset="0"/>
              </a:rPr>
              <a:t>，要绘制这</a:t>
            </a:r>
            <a:r>
              <a:rPr lang="en-US" altLang="zh-CN" sz="3400" i="1" dirty="0">
                <a:solidFill>
                  <a:schemeClr val="bg2"/>
                </a:solidFill>
                <a:latin typeface="Times New Roman" panose="02020603050405020304" pitchFamily="18" charset="0"/>
              </a:rPr>
              <a:t>P</a:t>
            </a:r>
            <a:r>
              <a:rPr lang="zh-CN" altLang="en-US" sz="3400" dirty="0">
                <a:solidFill>
                  <a:schemeClr val="bg2"/>
                </a:solidFill>
                <a:latin typeface="Times New Roman" panose="02020603050405020304" pitchFamily="18" charset="0"/>
              </a:rPr>
              <a:t>个变量的雷达图，其具体做法是</a:t>
            </a:r>
          </a:p>
        </p:txBody>
      </p:sp>
      <p:sp>
        <p:nvSpPr>
          <p:cNvPr id="590851" name="Rectangle 3"/>
          <p:cNvSpPr>
            <a:spLocks noGrp="1" noChangeArrowheads="1"/>
          </p:cNvSpPr>
          <p:nvPr>
            <p:ph type="title"/>
          </p:nvPr>
        </p:nvSpPr>
        <p:spPr>
          <a:xfrm>
            <a:off x="1181100" y="358775"/>
            <a:ext cx="6781800" cy="990600"/>
          </a:xfrm>
        </p:spPr>
        <p:txBody>
          <a:bodyPr/>
          <a:lstStyle/>
          <a:p>
            <a:pPr>
              <a:defRPr/>
            </a:pPr>
            <a:r>
              <a:rPr lang="zh-CN" altLang="en-US" sz="4000" dirty="0">
                <a:solidFill>
                  <a:schemeClr val="bg2"/>
                </a:solidFill>
              </a:rPr>
              <a:t>多变量数据</a:t>
            </a:r>
            <a:r>
              <a:rPr lang="en-US" altLang="zh-CN" sz="4000" dirty="0">
                <a:solidFill>
                  <a:schemeClr val="bg2"/>
                </a:solidFill>
              </a:rPr>
              <a:t>—</a:t>
            </a:r>
            <a:r>
              <a:rPr lang="zh-CN" altLang="en-US" sz="4000" dirty="0">
                <a:solidFill>
                  <a:schemeClr val="bg2"/>
                </a:solidFill>
              </a:rPr>
              <a:t>雷达图</a:t>
            </a:r>
            <a:br>
              <a:rPr lang="zh-CN" altLang="en-US" sz="4000" dirty="0">
                <a:solidFill>
                  <a:schemeClr val="bg2"/>
                </a:solidFill>
              </a:rPr>
            </a:br>
            <a:r>
              <a:rPr lang="en-US" altLang="zh-CN" sz="3600" dirty="0">
                <a:solidFill>
                  <a:schemeClr val="bg2"/>
                </a:solidFill>
                <a:latin typeface="Arial" panose="020B0604020202020204" pitchFamily="34" charset="0"/>
              </a:rPr>
              <a:t>(</a:t>
            </a:r>
            <a:r>
              <a:rPr lang="zh-CN" altLang="en-US" sz="3600" dirty="0">
                <a:solidFill>
                  <a:schemeClr val="bg2"/>
                </a:solidFill>
                <a:latin typeface="Arial" panose="020B0604020202020204" pitchFamily="34" charset="0"/>
              </a:rPr>
              <a:t>雷达图的制作</a:t>
            </a:r>
            <a:r>
              <a:rPr lang="en-US" altLang="zh-CN" sz="3600" dirty="0">
                <a:solidFill>
                  <a:schemeClr val="bg2"/>
                </a:solidFill>
                <a:latin typeface="Arial" panose="020B0604020202020204" pitchFamily="34" charset="0"/>
              </a:rPr>
              <a:t>)</a:t>
            </a:r>
          </a:p>
        </p:txBody>
      </p:sp>
      <p:sp>
        <p:nvSpPr>
          <p:cNvPr id="590852" name="Rectangle 4"/>
          <p:cNvSpPr>
            <a:spLocks noChangeArrowheads="1"/>
          </p:cNvSpPr>
          <p:nvPr/>
        </p:nvSpPr>
        <p:spPr bwMode="auto">
          <a:xfrm>
            <a:off x="1143000" y="3213100"/>
            <a:ext cx="7086600" cy="279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90000"/>
              </a:lnSpc>
              <a:spcBef>
                <a:spcPct val="50000"/>
              </a:spcBef>
              <a:buClr>
                <a:schemeClr val="hlink"/>
              </a:buClr>
              <a:buSzPct val="65000"/>
              <a:buFont typeface="Wingdings" panose="05000000000000000000" pitchFamily="2" charset="2"/>
              <a:buChar char="n"/>
              <a:defRPr/>
            </a:pPr>
            <a:r>
              <a:rPr lang="en-US" altLang="zh-CN" sz="2600" dirty="0">
                <a:solidFill>
                  <a:schemeClr val="bg2"/>
                </a:solidFill>
                <a:effectLst>
                  <a:outerShdw blurRad="38100" dist="38100" dir="2700000" algn="tl">
                    <a:srgbClr val="000000"/>
                  </a:outerShdw>
                </a:effectLst>
                <a:latin typeface="Times New Roman" panose="02020603050405020304" pitchFamily="18" charset="0"/>
              </a:rPr>
              <a:t> </a:t>
            </a:r>
            <a:r>
              <a:rPr lang="zh-CN" altLang="en-US" sz="2600" dirty="0">
                <a:solidFill>
                  <a:schemeClr val="bg2"/>
                </a:solidFill>
                <a:effectLst>
                  <a:outerShdw blurRad="38100" dist="38100" dir="2700000" algn="tl">
                    <a:srgbClr val="000000"/>
                  </a:outerShdw>
                </a:effectLst>
                <a:latin typeface="Times New Roman" panose="02020603050405020304" pitchFamily="18" charset="0"/>
              </a:rPr>
              <a:t>先做一个圆，然后将圆</a:t>
            </a:r>
            <a:r>
              <a:rPr lang="en-US" altLang="zh-CN" sz="2600" i="1" dirty="0">
                <a:solidFill>
                  <a:schemeClr val="bg2"/>
                </a:solidFill>
                <a:effectLst>
                  <a:outerShdw blurRad="38100" dist="38100" dir="2700000" algn="tl">
                    <a:srgbClr val="000000"/>
                  </a:outerShdw>
                </a:effectLst>
                <a:latin typeface="Times New Roman" panose="02020603050405020304" pitchFamily="18" charset="0"/>
              </a:rPr>
              <a:t>P</a:t>
            </a:r>
            <a:r>
              <a:rPr lang="zh-CN" altLang="en-US" sz="2600" dirty="0">
                <a:solidFill>
                  <a:schemeClr val="bg2"/>
                </a:solidFill>
                <a:effectLst>
                  <a:outerShdw blurRad="38100" dist="38100" dir="2700000" algn="tl">
                    <a:srgbClr val="000000"/>
                  </a:outerShdw>
                </a:effectLst>
                <a:latin typeface="Times New Roman" panose="02020603050405020304" pitchFamily="18" charset="0"/>
              </a:rPr>
              <a:t>等分，得到</a:t>
            </a:r>
            <a:r>
              <a:rPr lang="en-US" altLang="zh-CN" sz="2600" i="1" dirty="0">
                <a:solidFill>
                  <a:schemeClr val="bg2"/>
                </a:solidFill>
                <a:effectLst>
                  <a:outerShdw blurRad="38100" dist="38100" dir="2700000" algn="tl">
                    <a:srgbClr val="000000"/>
                  </a:outerShdw>
                </a:effectLst>
                <a:latin typeface="Times New Roman" panose="02020603050405020304" pitchFamily="18" charset="0"/>
              </a:rPr>
              <a:t>P</a:t>
            </a:r>
            <a:r>
              <a:rPr lang="zh-CN" altLang="en-US" sz="2600" dirty="0">
                <a:solidFill>
                  <a:schemeClr val="bg2"/>
                </a:solidFill>
                <a:effectLst>
                  <a:outerShdw blurRad="38100" dist="38100" dir="2700000" algn="tl">
                    <a:srgbClr val="000000"/>
                  </a:outerShdw>
                </a:effectLst>
                <a:latin typeface="Times New Roman" panose="02020603050405020304" pitchFamily="18" charset="0"/>
              </a:rPr>
              <a:t>个点，令这</a:t>
            </a:r>
            <a:r>
              <a:rPr lang="en-US" altLang="zh-CN" sz="2600" i="1" dirty="0">
                <a:solidFill>
                  <a:schemeClr val="bg2"/>
                </a:solidFill>
                <a:effectLst>
                  <a:outerShdw blurRad="38100" dist="38100" dir="2700000" algn="tl">
                    <a:srgbClr val="000000"/>
                  </a:outerShdw>
                </a:effectLst>
                <a:latin typeface="Times New Roman" panose="02020603050405020304" pitchFamily="18" charset="0"/>
              </a:rPr>
              <a:t>P</a:t>
            </a:r>
            <a:r>
              <a:rPr lang="zh-CN" altLang="en-US" sz="2600" dirty="0">
                <a:solidFill>
                  <a:schemeClr val="bg2"/>
                </a:solidFill>
                <a:effectLst>
                  <a:outerShdw blurRad="38100" dist="38100" dir="2700000" algn="tl">
                    <a:srgbClr val="000000"/>
                  </a:outerShdw>
                </a:effectLst>
                <a:latin typeface="Times New Roman" panose="02020603050405020304" pitchFamily="18" charset="0"/>
              </a:rPr>
              <a:t>个点分别对应</a:t>
            </a:r>
            <a:r>
              <a:rPr lang="en-US" altLang="zh-CN" sz="2600" i="1" dirty="0">
                <a:solidFill>
                  <a:schemeClr val="bg2"/>
                </a:solidFill>
                <a:effectLst>
                  <a:outerShdw blurRad="38100" dist="38100" dir="2700000" algn="tl">
                    <a:srgbClr val="000000"/>
                  </a:outerShdw>
                </a:effectLst>
                <a:latin typeface="Times New Roman" panose="02020603050405020304" pitchFamily="18" charset="0"/>
              </a:rPr>
              <a:t>P</a:t>
            </a:r>
            <a:r>
              <a:rPr lang="zh-CN" altLang="en-US" sz="2600" dirty="0">
                <a:solidFill>
                  <a:schemeClr val="bg2"/>
                </a:solidFill>
                <a:effectLst>
                  <a:outerShdw blurRad="38100" dist="38100" dir="2700000" algn="tl">
                    <a:srgbClr val="000000"/>
                  </a:outerShdw>
                </a:effectLst>
                <a:latin typeface="Times New Roman" panose="02020603050405020304" pitchFamily="18" charset="0"/>
              </a:rPr>
              <a:t>个变量，在将这</a:t>
            </a:r>
            <a:r>
              <a:rPr lang="en-US" altLang="zh-CN" sz="2600" i="1" dirty="0">
                <a:solidFill>
                  <a:schemeClr val="bg2"/>
                </a:solidFill>
                <a:effectLst>
                  <a:outerShdw blurRad="38100" dist="38100" dir="2700000" algn="tl">
                    <a:srgbClr val="000000"/>
                  </a:outerShdw>
                </a:effectLst>
                <a:latin typeface="Times New Roman" panose="02020603050405020304" pitchFamily="18" charset="0"/>
              </a:rPr>
              <a:t>P</a:t>
            </a:r>
            <a:r>
              <a:rPr lang="zh-CN" altLang="en-US" sz="2600" dirty="0">
                <a:solidFill>
                  <a:schemeClr val="bg2"/>
                </a:solidFill>
                <a:effectLst>
                  <a:outerShdw blurRad="38100" dist="38100" dir="2700000" algn="tl">
                    <a:srgbClr val="000000"/>
                  </a:outerShdw>
                </a:effectLst>
                <a:latin typeface="Times New Roman" panose="02020603050405020304" pitchFamily="18" charset="0"/>
              </a:rPr>
              <a:t>个点与圆心连线，得到</a:t>
            </a:r>
            <a:r>
              <a:rPr lang="en-US" altLang="zh-CN" sz="2600" i="1" dirty="0">
                <a:solidFill>
                  <a:schemeClr val="bg2"/>
                </a:solidFill>
                <a:effectLst>
                  <a:outerShdw blurRad="38100" dist="38100" dir="2700000" algn="tl">
                    <a:srgbClr val="000000"/>
                  </a:outerShdw>
                </a:effectLst>
                <a:latin typeface="Times New Roman" panose="02020603050405020304" pitchFamily="18" charset="0"/>
              </a:rPr>
              <a:t>P</a:t>
            </a:r>
            <a:r>
              <a:rPr lang="zh-CN" altLang="en-US" sz="2600" dirty="0">
                <a:solidFill>
                  <a:schemeClr val="bg2"/>
                </a:solidFill>
                <a:effectLst>
                  <a:outerShdw blurRad="38100" dist="38100" dir="2700000" algn="tl">
                    <a:srgbClr val="000000"/>
                  </a:outerShdw>
                </a:effectLst>
                <a:latin typeface="Times New Roman" panose="02020603050405020304" pitchFamily="18" charset="0"/>
              </a:rPr>
              <a:t>个幅射状的半径，这</a:t>
            </a:r>
            <a:r>
              <a:rPr lang="en-US" altLang="zh-CN" sz="2600" i="1" dirty="0">
                <a:solidFill>
                  <a:schemeClr val="bg2"/>
                </a:solidFill>
                <a:effectLst>
                  <a:outerShdw blurRad="38100" dist="38100" dir="2700000" algn="tl">
                    <a:srgbClr val="000000"/>
                  </a:outerShdw>
                </a:effectLst>
                <a:latin typeface="Times New Roman" panose="02020603050405020304" pitchFamily="18" charset="0"/>
              </a:rPr>
              <a:t>P</a:t>
            </a:r>
            <a:r>
              <a:rPr lang="zh-CN" altLang="en-US" sz="2600" dirty="0">
                <a:solidFill>
                  <a:schemeClr val="bg2"/>
                </a:solidFill>
                <a:effectLst>
                  <a:outerShdw blurRad="38100" dist="38100" dir="2700000" algn="tl">
                    <a:srgbClr val="000000"/>
                  </a:outerShdw>
                </a:effectLst>
                <a:latin typeface="Times New Roman" panose="02020603050405020304" pitchFamily="18" charset="0"/>
              </a:rPr>
              <a:t>个半径分别作为</a:t>
            </a:r>
            <a:r>
              <a:rPr lang="en-US" altLang="zh-CN" sz="2600" i="1" dirty="0">
                <a:solidFill>
                  <a:schemeClr val="bg2"/>
                </a:solidFill>
                <a:effectLst>
                  <a:outerShdw blurRad="38100" dist="38100" dir="2700000" algn="tl">
                    <a:srgbClr val="000000"/>
                  </a:outerShdw>
                </a:effectLst>
                <a:latin typeface="Times New Roman" panose="02020603050405020304" pitchFamily="18" charset="0"/>
              </a:rPr>
              <a:t>P</a:t>
            </a:r>
            <a:r>
              <a:rPr lang="zh-CN" altLang="en-US" sz="2600" dirty="0">
                <a:solidFill>
                  <a:schemeClr val="bg2"/>
                </a:solidFill>
                <a:effectLst>
                  <a:outerShdw blurRad="38100" dist="38100" dir="2700000" algn="tl">
                    <a:srgbClr val="000000"/>
                  </a:outerShdw>
                </a:effectLst>
                <a:latin typeface="Times New Roman" panose="02020603050405020304" pitchFamily="18" charset="0"/>
              </a:rPr>
              <a:t>个变量的坐标轴，每个变量值的大小由半径上的点到圆心的距离表示</a:t>
            </a:r>
          </a:p>
          <a:p>
            <a:pPr algn="just">
              <a:lnSpc>
                <a:spcPct val="90000"/>
              </a:lnSpc>
              <a:spcBef>
                <a:spcPct val="50000"/>
              </a:spcBef>
              <a:buClr>
                <a:schemeClr val="hlink"/>
              </a:buClr>
              <a:buSzPct val="65000"/>
              <a:buFont typeface="Wingdings" panose="05000000000000000000" pitchFamily="2" charset="2"/>
              <a:buChar char="n"/>
              <a:defRPr/>
            </a:pPr>
            <a:r>
              <a:rPr lang="zh-CN" altLang="en-US" sz="2600" dirty="0">
                <a:solidFill>
                  <a:schemeClr val="bg2"/>
                </a:solidFill>
                <a:effectLst>
                  <a:outerShdw blurRad="38100" dist="38100" dir="2700000" algn="tl">
                    <a:srgbClr val="000000"/>
                  </a:outerShdw>
                </a:effectLst>
                <a:latin typeface="Times New Roman" panose="02020603050405020304" pitchFamily="18" charset="0"/>
              </a:rPr>
              <a:t> 将同一样本的值在</a:t>
            </a:r>
            <a:r>
              <a:rPr lang="en-US" altLang="zh-CN" sz="2600" i="1" dirty="0">
                <a:solidFill>
                  <a:schemeClr val="bg2"/>
                </a:solidFill>
                <a:effectLst>
                  <a:outerShdw blurRad="38100" dist="38100" dir="2700000" algn="tl">
                    <a:srgbClr val="000000"/>
                  </a:outerShdw>
                </a:effectLst>
                <a:latin typeface="Times New Roman" panose="02020603050405020304" pitchFamily="18" charset="0"/>
              </a:rPr>
              <a:t>P</a:t>
            </a:r>
            <a:r>
              <a:rPr lang="zh-CN" altLang="en-US" sz="2600" dirty="0">
                <a:solidFill>
                  <a:schemeClr val="bg2"/>
                </a:solidFill>
                <a:effectLst>
                  <a:outerShdw blurRad="38100" dist="38100" dir="2700000" algn="tl">
                    <a:srgbClr val="000000"/>
                  </a:outerShdw>
                </a:effectLst>
                <a:latin typeface="Times New Roman" panose="02020603050405020304" pitchFamily="18" charset="0"/>
              </a:rPr>
              <a:t>个坐标上的点连线。这样，</a:t>
            </a:r>
            <a:r>
              <a:rPr lang="en-US" altLang="zh-CN" sz="2600" i="1" dirty="0">
                <a:solidFill>
                  <a:schemeClr val="bg2"/>
                </a:solidFill>
                <a:effectLst>
                  <a:outerShdw blurRad="38100" dist="38100" dir="2700000" algn="tl">
                    <a:srgbClr val="000000"/>
                  </a:outerShdw>
                </a:effectLst>
                <a:latin typeface="Times New Roman" panose="02020603050405020304" pitchFamily="18" charset="0"/>
              </a:rPr>
              <a:t>n</a:t>
            </a:r>
            <a:r>
              <a:rPr lang="zh-CN" altLang="en-US" sz="2600" dirty="0">
                <a:solidFill>
                  <a:schemeClr val="bg2"/>
                </a:solidFill>
                <a:effectLst>
                  <a:outerShdw blurRad="38100" dist="38100" dir="2700000" algn="tl">
                    <a:srgbClr val="000000"/>
                  </a:outerShdw>
                </a:effectLst>
                <a:latin typeface="Times New Roman" panose="02020603050405020304" pitchFamily="18" charset="0"/>
              </a:rPr>
              <a:t>个样本形成的</a:t>
            </a:r>
            <a:r>
              <a:rPr lang="en-US" altLang="zh-CN" sz="2600" i="1" dirty="0">
                <a:solidFill>
                  <a:schemeClr val="bg2"/>
                </a:solidFill>
                <a:effectLst>
                  <a:outerShdw blurRad="38100" dist="38100" dir="2700000" algn="tl">
                    <a:srgbClr val="000000"/>
                  </a:outerShdw>
                </a:effectLst>
                <a:latin typeface="Times New Roman" panose="02020603050405020304" pitchFamily="18" charset="0"/>
              </a:rPr>
              <a:t>n</a:t>
            </a:r>
            <a:r>
              <a:rPr lang="zh-CN" altLang="en-US" sz="2600" dirty="0">
                <a:solidFill>
                  <a:schemeClr val="bg2"/>
                </a:solidFill>
                <a:effectLst>
                  <a:outerShdw blurRad="38100" dist="38100" dir="2700000" algn="tl">
                    <a:srgbClr val="000000"/>
                  </a:outerShdw>
                </a:effectLst>
                <a:latin typeface="Times New Roman" panose="02020603050405020304" pitchFamily="18" charset="0"/>
              </a:rPr>
              <a:t>个多边形就是一个雷达图</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0850">
                                            <p:txEl>
                                              <p:pRg st="0" end="0"/>
                                            </p:txEl>
                                          </p:spTgt>
                                        </p:tgtEl>
                                        <p:attrNameLst>
                                          <p:attrName>style.visibility</p:attrName>
                                        </p:attrNameLst>
                                      </p:cBhvr>
                                      <p:to>
                                        <p:strVal val="visible"/>
                                      </p:to>
                                    </p:set>
                                    <p:animEffect transition="in" filter="wipe(left)">
                                      <p:cBhvr>
                                        <p:cTn id="7" dur="500"/>
                                        <p:tgtEl>
                                          <p:spTgt spid="5908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0852">
                                            <p:txEl>
                                              <p:pRg st="0" end="0"/>
                                            </p:txEl>
                                          </p:spTgt>
                                        </p:tgtEl>
                                        <p:attrNameLst>
                                          <p:attrName>style.visibility</p:attrName>
                                        </p:attrNameLst>
                                      </p:cBhvr>
                                      <p:to>
                                        <p:strVal val="visible"/>
                                      </p:to>
                                    </p:set>
                                    <p:animEffect transition="in" filter="wipe(left)">
                                      <p:cBhvr>
                                        <p:cTn id="12" dur="500"/>
                                        <p:tgtEl>
                                          <p:spTgt spid="59085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0852">
                                            <p:txEl>
                                              <p:pRg st="1" end="1"/>
                                            </p:txEl>
                                          </p:spTgt>
                                        </p:tgtEl>
                                        <p:attrNameLst>
                                          <p:attrName>style.visibility</p:attrName>
                                        </p:attrNameLst>
                                      </p:cBhvr>
                                      <p:to>
                                        <p:strVal val="visible"/>
                                      </p:to>
                                    </p:set>
                                    <p:animEffect transition="in" filter="wipe(left)">
                                      <p:cBhvr>
                                        <p:cTn id="17" dur="500"/>
                                        <p:tgtEl>
                                          <p:spTgt spid="59085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0" grpId="0" build="p" autoUpdateAnimBg="0"/>
      <p:bldP spid="590852"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8242" name="Rectangle 2"/>
          <p:cNvSpPr>
            <a:spLocks noChangeArrowheads="1"/>
          </p:cNvSpPr>
          <p:nvPr/>
        </p:nvSpPr>
        <p:spPr bwMode="auto">
          <a:xfrm>
            <a:off x="609600" y="2238375"/>
            <a:ext cx="2955925" cy="15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138243" name="Rectangle 3"/>
          <p:cNvSpPr>
            <a:spLocks noChangeArrowheads="1"/>
          </p:cNvSpPr>
          <p:nvPr/>
        </p:nvSpPr>
        <p:spPr bwMode="auto">
          <a:xfrm>
            <a:off x="3581400" y="2238375"/>
            <a:ext cx="15875" cy="15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138244" name="Rectangle 4"/>
          <p:cNvSpPr>
            <a:spLocks noChangeArrowheads="1"/>
          </p:cNvSpPr>
          <p:nvPr/>
        </p:nvSpPr>
        <p:spPr bwMode="auto">
          <a:xfrm>
            <a:off x="3565525" y="2238375"/>
            <a:ext cx="15875"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138245" name="Rectangle 5"/>
          <p:cNvSpPr>
            <a:spLocks noChangeArrowheads="1"/>
          </p:cNvSpPr>
          <p:nvPr/>
        </p:nvSpPr>
        <p:spPr bwMode="auto">
          <a:xfrm>
            <a:off x="3597275" y="2238375"/>
            <a:ext cx="2454275" cy="15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138246" name="Rectangle 6"/>
          <p:cNvSpPr>
            <a:spLocks noChangeArrowheads="1"/>
          </p:cNvSpPr>
          <p:nvPr/>
        </p:nvSpPr>
        <p:spPr bwMode="auto">
          <a:xfrm>
            <a:off x="6067425" y="2238375"/>
            <a:ext cx="15875" cy="15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138247" name="Rectangle 7"/>
          <p:cNvSpPr>
            <a:spLocks noChangeArrowheads="1"/>
          </p:cNvSpPr>
          <p:nvPr/>
        </p:nvSpPr>
        <p:spPr bwMode="auto">
          <a:xfrm>
            <a:off x="6051550" y="2238375"/>
            <a:ext cx="15875"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138248" name="Rectangle 8"/>
          <p:cNvSpPr>
            <a:spLocks noChangeArrowheads="1"/>
          </p:cNvSpPr>
          <p:nvPr/>
        </p:nvSpPr>
        <p:spPr bwMode="auto">
          <a:xfrm>
            <a:off x="6083300" y="2238375"/>
            <a:ext cx="2452688" cy="15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bg2"/>
              </a:solidFill>
            </a:endParaRPr>
          </a:p>
        </p:txBody>
      </p:sp>
      <p:sp>
        <p:nvSpPr>
          <p:cNvPr id="658441" name="Rectangle 9"/>
          <p:cNvSpPr>
            <a:spLocks noGrp="1" noChangeArrowheads="1"/>
          </p:cNvSpPr>
          <p:nvPr>
            <p:ph type="title"/>
          </p:nvPr>
        </p:nvSpPr>
        <p:spPr>
          <a:xfrm>
            <a:off x="1905000" y="304800"/>
            <a:ext cx="6781800" cy="990600"/>
          </a:xfrm>
        </p:spPr>
        <p:txBody>
          <a:bodyPr/>
          <a:lstStyle/>
          <a:p>
            <a:pPr>
              <a:defRPr/>
            </a:pPr>
            <a:r>
              <a:rPr lang="zh-CN" altLang="en-US" sz="4000" dirty="0">
                <a:solidFill>
                  <a:schemeClr val="bg2"/>
                </a:solidFill>
              </a:rPr>
              <a:t>多变量数据</a:t>
            </a:r>
            <a:r>
              <a:rPr lang="en-US" altLang="zh-CN" sz="4000" dirty="0">
                <a:solidFill>
                  <a:schemeClr val="bg2"/>
                </a:solidFill>
              </a:rPr>
              <a:t>—</a:t>
            </a:r>
            <a:r>
              <a:rPr lang="zh-CN" altLang="en-US" sz="4000" dirty="0">
                <a:solidFill>
                  <a:schemeClr val="bg2"/>
                </a:solidFill>
              </a:rPr>
              <a:t>雷达图</a:t>
            </a:r>
            <a:br>
              <a:rPr lang="zh-CN" altLang="en-US" sz="4000" dirty="0">
                <a:solidFill>
                  <a:schemeClr val="bg2"/>
                </a:solidFill>
              </a:rPr>
            </a:br>
            <a:r>
              <a:rPr lang="zh-CN" altLang="en-US" sz="4000" dirty="0">
                <a:solidFill>
                  <a:schemeClr val="bg2"/>
                </a:solidFill>
              </a:rPr>
              <a:t> </a:t>
            </a:r>
            <a:r>
              <a:rPr lang="en-US" altLang="zh-CN" sz="3600" dirty="0">
                <a:solidFill>
                  <a:schemeClr val="bg2"/>
                </a:solidFill>
                <a:latin typeface="Arial" panose="020B0604020202020204" pitchFamily="34" charset="0"/>
              </a:rPr>
              <a:t>(</a:t>
            </a:r>
            <a:r>
              <a:rPr lang="zh-CN" altLang="en-US" sz="3600" dirty="0">
                <a:solidFill>
                  <a:schemeClr val="bg2"/>
                </a:solidFill>
                <a:latin typeface="Arial" panose="020B0604020202020204" pitchFamily="34" charset="0"/>
              </a:rPr>
              <a:t>例题分析</a:t>
            </a:r>
            <a:r>
              <a:rPr lang="en-US" altLang="zh-CN" sz="3600" dirty="0">
                <a:solidFill>
                  <a:schemeClr val="bg2"/>
                </a:solidFill>
                <a:latin typeface="Arial" panose="020B0604020202020204" pitchFamily="34" charset="0"/>
              </a:rPr>
              <a:t>)</a:t>
            </a:r>
          </a:p>
        </p:txBody>
      </p:sp>
      <p:sp>
        <p:nvSpPr>
          <p:cNvPr id="658442" name="Text Box 10"/>
          <p:cNvSpPr txBox="1">
            <a:spLocks noChangeArrowheads="1"/>
          </p:cNvSpPr>
          <p:nvPr/>
        </p:nvSpPr>
        <p:spPr bwMode="auto">
          <a:xfrm>
            <a:off x="514350" y="1828800"/>
            <a:ext cx="2170113" cy="4246563"/>
          </a:xfrm>
          <a:prstGeom prst="rect">
            <a:avLst/>
          </a:prstGeom>
          <a:noFill/>
          <a:ln w="12700">
            <a:solidFill>
              <a:srgbClr val="00F8E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defRPr/>
            </a:pPr>
            <a:r>
              <a:rPr lang="en-US" altLang="zh-CN" sz="3000" b="1" dirty="0">
                <a:solidFill>
                  <a:schemeClr val="bg2"/>
                </a:solidFill>
                <a:effectLst>
                  <a:outerShdw blurRad="38100" dist="38100" dir="2700000" algn="tl">
                    <a:srgbClr val="000000"/>
                  </a:outerShdw>
                </a:effectLst>
              </a:rPr>
              <a:t>【</a:t>
            </a:r>
            <a:r>
              <a:rPr lang="zh-CN" altLang="en-US" sz="3000" b="1" dirty="0">
                <a:solidFill>
                  <a:schemeClr val="bg2"/>
                </a:solidFill>
                <a:effectLst>
                  <a:outerShdw blurRad="38100" dist="38100" dir="2700000" algn="tl">
                    <a:srgbClr val="000000"/>
                  </a:outerShdw>
                </a:effectLst>
              </a:rPr>
              <a:t>例</a:t>
            </a:r>
            <a:r>
              <a:rPr lang="en-US" altLang="zh-CN" sz="3000" b="1" dirty="0">
                <a:solidFill>
                  <a:schemeClr val="bg2"/>
                </a:solidFill>
                <a:effectLst>
                  <a:outerShdw blurRad="38100" dist="38100" dir="2700000" algn="tl">
                    <a:srgbClr val="000000"/>
                  </a:outerShdw>
                </a:effectLst>
              </a:rPr>
              <a:t>】</a:t>
            </a:r>
            <a:r>
              <a:rPr lang="zh-CN" altLang="zh-CN" sz="3000" dirty="0">
                <a:solidFill>
                  <a:schemeClr val="bg2"/>
                </a:solidFill>
              </a:rPr>
              <a:t>沿用例</a:t>
            </a:r>
            <a:r>
              <a:rPr lang="en-US" altLang="zh-CN" sz="3000" dirty="0">
                <a:solidFill>
                  <a:schemeClr val="bg2"/>
                </a:solidFill>
              </a:rPr>
              <a:t>3.4</a:t>
            </a:r>
            <a:r>
              <a:rPr lang="zh-CN" altLang="zh-CN" sz="3000" dirty="0">
                <a:solidFill>
                  <a:schemeClr val="bg2"/>
                </a:solidFill>
              </a:rPr>
              <a:t>。绘制雷达图，比较北京、天津、上海和重庆的家庭消费支出的特点和相似性</a:t>
            </a:r>
            <a:endParaRPr lang="en-US" altLang="zh-CN" sz="3000" dirty="0">
              <a:solidFill>
                <a:schemeClr val="bg2"/>
              </a:solidFill>
              <a:effectLst>
                <a:outerShdw blurRad="38100" dist="38100" dir="2700000" algn="tl">
                  <a:srgbClr val="000000"/>
                </a:outerShdw>
              </a:effectLst>
            </a:endParaRPr>
          </a:p>
        </p:txBody>
      </p:sp>
      <p:pic>
        <p:nvPicPr>
          <p:cNvPr id="138251" name="图表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625" y="1828800"/>
            <a:ext cx="5851525" cy="433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2146" name="Rectangle 2"/>
          <p:cNvSpPr>
            <a:spLocks noChangeArrowheads="1"/>
          </p:cNvSpPr>
          <p:nvPr/>
        </p:nvSpPr>
        <p:spPr bwMode="auto">
          <a:xfrm>
            <a:off x="1905000" y="304800"/>
            <a:ext cx="6781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lvl1pPr algn="ctr">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1pPr>
            <a:lvl2pPr algn="ctr">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2pPr>
            <a:lvl3pPr algn="ctr">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3pPr>
            <a:lvl4pPr algn="ctr">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4pPr>
            <a:lvl5pPr algn="ctr">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5pPr>
            <a:lvl6pPr marL="457200" algn="ctr"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6pPr>
            <a:lvl7pPr marL="914400" algn="ctr"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7pPr>
            <a:lvl8pPr marL="1371600" algn="ctr"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8pPr>
            <a:lvl9pPr marL="1828800" algn="ctr"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9pPr>
          </a:lstStyle>
          <a:p>
            <a:pPr>
              <a:defRPr/>
            </a:pPr>
            <a:r>
              <a:rPr lang="en-US" altLang="zh-CN" sz="4000">
                <a:solidFill>
                  <a:schemeClr val="accent4">
                    <a:lumMod val="10000"/>
                  </a:schemeClr>
                </a:solidFill>
                <a:latin typeface="Arial" panose="020B0604020202020204" pitchFamily="34" charset="0"/>
                <a:cs typeface="Times New Roman" panose="02020603050405020304" pitchFamily="18" charset="0"/>
              </a:rPr>
              <a:t>3.4   </a:t>
            </a:r>
            <a:r>
              <a:rPr lang="zh-CN" altLang="en-US" sz="3800">
                <a:solidFill>
                  <a:schemeClr val="accent4">
                    <a:lumMod val="10000"/>
                  </a:schemeClr>
                </a:solidFill>
              </a:rPr>
              <a:t>合理使用图表</a:t>
            </a:r>
          </a:p>
        </p:txBody>
      </p:sp>
      <p:sp>
        <p:nvSpPr>
          <p:cNvPr id="262147" name="Rectangle 3"/>
          <p:cNvSpPr>
            <a:spLocks noChangeArrowheads="1"/>
          </p:cNvSpPr>
          <p:nvPr/>
        </p:nvSpPr>
        <p:spPr bwMode="auto">
          <a:xfrm>
            <a:off x="609600" y="1981200"/>
            <a:ext cx="8153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lgn="ctr">
              <a:spcBef>
                <a:spcPct val="20000"/>
              </a:spcBef>
              <a:defRPr kumimoji="1" sz="16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indent="228600" algn="ctr">
              <a:spcBef>
                <a:spcPct val="20000"/>
              </a:spcBef>
              <a:buClr>
                <a:schemeClr val="hlink"/>
              </a:buClr>
              <a:buSzPct val="65000"/>
              <a:buFont typeface="Wingdings" panose="05000000000000000000" pitchFamily="2" charset="2"/>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indent="171450" algn="ctr">
              <a:spcBef>
                <a:spcPct val="20000"/>
              </a:spcBef>
              <a:buClr>
                <a:schemeClr val="tx2"/>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indent="57150" algn="ctr">
              <a:spcBef>
                <a:spcPct val="20000"/>
              </a:spcBef>
              <a:buClr>
                <a:schemeClr val="accent1"/>
              </a:buClr>
              <a:buSzPct val="65000"/>
              <a:buFont typeface="Monotype Sorts"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spcBef>
                <a:spcPct val="20000"/>
              </a:spcBef>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a:defRPr/>
            </a:pPr>
            <a:r>
              <a:rPr lang="en-US" altLang="zh-CN" sz="3200" b="1">
                <a:solidFill>
                  <a:schemeClr val="accent4">
                    <a:lumMod val="10000"/>
                  </a:schemeClr>
                </a:solidFill>
              </a:rPr>
              <a:t>3.4.1  </a:t>
            </a:r>
            <a:r>
              <a:rPr lang="zh-CN" altLang="en-US" sz="3200" b="1">
                <a:solidFill>
                  <a:schemeClr val="accent4">
                    <a:lumMod val="10000"/>
                  </a:schemeClr>
                </a:solidFill>
              </a:rPr>
              <a:t>鉴别图形优劣的准则</a:t>
            </a:r>
          </a:p>
          <a:p>
            <a:pPr algn="l">
              <a:spcBef>
                <a:spcPct val="24000"/>
              </a:spcBef>
              <a:defRPr/>
            </a:pPr>
            <a:r>
              <a:rPr lang="en-US" altLang="zh-CN" sz="3200" b="1">
                <a:solidFill>
                  <a:schemeClr val="accent4">
                    <a:lumMod val="10000"/>
                  </a:schemeClr>
                </a:solidFill>
              </a:rPr>
              <a:t>3.4.2  </a:t>
            </a:r>
            <a:r>
              <a:rPr lang="zh-CN" altLang="en-US" sz="3200" b="1">
                <a:solidFill>
                  <a:schemeClr val="accent4">
                    <a:lumMod val="10000"/>
                  </a:schemeClr>
                </a:solidFill>
              </a:rPr>
              <a:t>统计表的设计</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7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05186" name="Rectangle 2"/>
          <p:cNvSpPr>
            <a:spLocks noGrp="1" noChangeArrowheads="1"/>
          </p:cNvSpPr>
          <p:nvPr>
            <p:ph type="body" idx="1"/>
          </p:nvPr>
        </p:nvSpPr>
        <p:spPr>
          <a:xfrm>
            <a:off x="287337" y="1376408"/>
            <a:ext cx="8569325" cy="4752975"/>
          </a:xfrm>
        </p:spPr>
        <p:txBody>
          <a:bodyPr/>
          <a:lstStyle/>
          <a:p>
            <a:pPr marL="609600" indent="-609600" algn="just">
              <a:lnSpc>
                <a:spcPct val="80000"/>
              </a:lnSpc>
              <a:buFontTx/>
              <a:buAutoNum type="arabicPeriod"/>
              <a:defRPr/>
            </a:pPr>
            <a:r>
              <a:rPr lang="zh-CN" altLang="en-US" sz="2600" dirty="0">
                <a:solidFill>
                  <a:schemeClr val="accent4">
                    <a:lumMod val="10000"/>
                  </a:schemeClr>
                </a:solidFill>
              </a:rPr>
              <a:t>一张好的图表应包括以下基本特征</a:t>
            </a:r>
          </a:p>
          <a:p>
            <a:pPr marL="1219200" lvl="1" indent="-533400" algn="just">
              <a:lnSpc>
                <a:spcPct val="80000"/>
              </a:lnSpc>
              <a:buSzPct val="70000"/>
              <a:defRPr/>
            </a:pPr>
            <a:r>
              <a:rPr lang="zh-CN" altLang="en-US" sz="2200" dirty="0">
                <a:solidFill>
                  <a:schemeClr val="accent4">
                    <a:lumMod val="10000"/>
                  </a:schemeClr>
                </a:solidFill>
              </a:rPr>
              <a:t>显示数据</a:t>
            </a:r>
          </a:p>
          <a:p>
            <a:pPr marL="1219200" lvl="1" indent="-533400" algn="just">
              <a:lnSpc>
                <a:spcPct val="80000"/>
              </a:lnSpc>
              <a:buSzPct val="70000"/>
              <a:defRPr/>
            </a:pPr>
            <a:r>
              <a:rPr lang="zh-CN" altLang="en-US" sz="2200" dirty="0">
                <a:solidFill>
                  <a:schemeClr val="accent4">
                    <a:lumMod val="10000"/>
                  </a:schemeClr>
                </a:solidFill>
              </a:rPr>
              <a:t>让读者把注意力集中在图表的内容上，而不是制作图表的程序上</a:t>
            </a:r>
          </a:p>
          <a:p>
            <a:pPr marL="1219200" lvl="1" indent="-533400" algn="just">
              <a:lnSpc>
                <a:spcPct val="80000"/>
              </a:lnSpc>
              <a:buSzPct val="70000"/>
              <a:defRPr/>
            </a:pPr>
            <a:r>
              <a:rPr lang="zh-CN" altLang="en-US" sz="2200" dirty="0">
                <a:solidFill>
                  <a:schemeClr val="accent4">
                    <a:lumMod val="10000"/>
                  </a:schemeClr>
                </a:solidFill>
              </a:rPr>
              <a:t>避免歪曲</a:t>
            </a:r>
          </a:p>
          <a:p>
            <a:pPr marL="1219200" lvl="1" indent="-533400" algn="just">
              <a:lnSpc>
                <a:spcPct val="80000"/>
              </a:lnSpc>
              <a:buSzPct val="70000"/>
              <a:defRPr/>
            </a:pPr>
            <a:r>
              <a:rPr lang="zh-CN" altLang="en-US" sz="2200" dirty="0">
                <a:solidFill>
                  <a:schemeClr val="accent4">
                    <a:lumMod val="10000"/>
                  </a:schemeClr>
                </a:solidFill>
              </a:rPr>
              <a:t>强调数据之间的比较</a:t>
            </a:r>
          </a:p>
          <a:p>
            <a:pPr marL="1219200" lvl="1" indent="-533400" algn="just">
              <a:lnSpc>
                <a:spcPct val="80000"/>
              </a:lnSpc>
              <a:buSzPct val="70000"/>
              <a:defRPr/>
            </a:pPr>
            <a:r>
              <a:rPr lang="zh-CN" altLang="en-US" sz="2200" dirty="0">
                <a:solidFill>
                  <a:schemeClr val="accent4">
                    <a:lumMod val="10000"/>
                  </a:schemeClr>
                </a:solidFill>
              </a:rPr>
              <a:t>服务于一个明确的目的</a:t>
            </a:r>
          </a:p>
          <a:p>
            <a:pPr marL="1219200" lvl="1" indent="-533400" algn="just">
              <a:lnSpc>
                <a:spcPct val="80000"/>
              </a:lnSpc>
              <a:buSzPct val="70000"/>
              <a:defRPr/>
            </a:pPr>
            <a:r>
              <a:rPr lang="zh-CN" altLang="en-US" sz="2200" dirty="0">
                <a:solidFill>
                  <a:schemeClr val="accent4">
                    <a:lumMod val="10000"/>
                  </a:schemeClr>
                </a:solidFill>
              </a:rPr>
              <a:t>有对图表的统计描述和文字说明</a:t>
            </a:r>
          </a:p>
          <a:p>
            <a:pPr marL="609600" indent="-609600" algn="just">
              <a:lnSpc>
                <a:spcPct val="80000"/>
              </a:lnSpc>
              <a:buFontTx/>
              <a:buAutoNum type="arabicPeriod"/>
              <a:defRPr/>
            </a:pPr>
            <a:r>
              <a:rPr lang="en-US" altLang="zh-CN" sz="2600" dirty="0">
                <a:solidFill>
                  <a:schemeClr val="accent4">
                    <a:lumMod val="10000"/>
                  </a:schemeClr>
                </a:solidFill>
              </a:rPr>
              <a:t>5</a:t>
            </a:r>
            <a:r>
              <a:rPr lang="zh-CN" altLang="en-US" sz="2600" dirty="0">
                <a:solidFill>
                  <a:schemeClr val="accent4">
                    <a:lumMod val="10000"/>
                  </a:schemeClr>
                </a:solidFill>
              </a:rPr>
              <a:t>种鉴别图表优劣的准则：一张好的图表应当</a:t>
            </a:r>
          </a:p>
          <a:p>
            <a:pPr marL="1219200" lvl="1" indent="-533400" algn="just">
              <a:lnSpc>
                <a:spcPct val="80000"/>
              </a:lnSpc>
              <a:buSzPct val="70000"/>
              <a:defRPr/>
            </a:pPr>
            <a:r>
              <a:rPr lang="zh-CN" altLang="en-US" sz="2200" dirty="0">
                <a:solidFill>
                  <a:schemeClr val="accent4">
                    <a:lumMod val="10000"/>
                  </a:schemeClr>
                </a:solidFill>
              </a:rPr>
              <a:t>精心设计、有助于洞察问题的实质</a:t>
            </a:r>
          </a:p>
          <a:p>
            <a:pPr marL="1219200" lvl="1" indent="-533400" algn="just">
              <a:lnSpc>
                <a:spcPct val="80000"/>
              </a:lnSpc>
              <a:buSzPct val="70000"/>
              <a:defRPr/>
            </a:pPr>
            <a:r>
              <a:rPr lang="zh-CN" altLang="en-US" sz="2200" dirty="0">
                <a:solidFill>
                  <a:schemeClr val="accent4">
                    <a:lumMod val="10000"/>
                  </a:schemeClr>
                </a:solidFill>
              </a:rPr>
              <a:t>使复杂的观点得到简明、确切、高效的阐述</a:t>
            </a:r>
          </a:p>
          <a:p>
            <a:pPr marL="1219200" lvl="1" indent="-533400" algn="just">
              <a:lnSpc>
                <a:spcPct val="80000"/>
              </a:lnSpc>
              <a:buSzPct val="70000"/>
              <a:defRPr/>
            </a:pPr>
            <a:r>
              <a:rPr lang="zh-CN" altLang="en-US" sz="2200" dirty="0">
                <a:solidFill>
                  <a:schemeClr val="accent4">
                    <a:lumMod val="10000"/>
                  </a:schemeClr>
                </a:solidFill>
              </a:rPr>
              <a:t>能在最短的时间内以最少的笔墨给读者提供最大量的信息</a:t>
            </a:r>
          </a:p>
          <a:p>
            <a:pPr marL="1219200" lvl="1" indent="-533400" algn="just">
              <a:lnSpc>
                <a:spcPct val="80000"/>
              </a:lnSpc>
              <a:buSzPct val="70000"/>
              <a:defRPr/>
            </a:pPr>
            <a:r>
              <a:rPr lang="zh-CN" altLang="en-US" sz="2200" dirty="0">
                <a:solidFill>
                  <a:schemeClr val="accent4">
                    <a:lumMod val="10000"/>
                  </a:schemeClr>
                </a:solidFill>
              </a:rPr>
              <a:t>是多维的</a:t>
            </a:r>
          </a:p>
          <a:p>
            <a:pPr marL="1219200" lvl="1" indent="-533400" algn="just">
              <a:lnSpc>
                <a:spcPct val="80000"/>
              </a:lnSpc>
              <a:buSzPct val="70000"/>
              <a:defRPr/>
            </a:pPr>
            <a:r>
              <a:rPr lang="zh-CN" altLang="en-US" sz="2200" dirty="0">
                <a:solidFill>
                  <a:schemeClr val="accent4">
                    <a:lumMod val="10000"/>
                  </a:schemeClr>
                </a:solidFill>
              </a:rPr>
              <a:t>表述数据的真实情况</a:t>
            </a:r>
          </a:p>
        </p:txBody>
      </p:sp>
      <p:sp>
        <p:nvSpPr>
          <p:cNvPr id="605187" name="Rectangle 3"/>
          <p:cNvSpPr>
            <a:spLocks noGrp="1" noChangeArrowheads="1"/>
          </p:cNvSpPr>
          <p:nvPr>
            <p:ph type="title"/>
          </p:nvPr>
        </p:nvSpPr>
        <p:spPr>
          <a:xfrm>
            <a:off x="1331640" y="152354"/>
            <a:ext cx="6781800" cy="1152525"/>
          </a:xfrm>
        </p:spPr>
        <p:txBody>
          <a:bodyPr/>
          <a:lstStyle/>
          <a:p>
            <a:pPr>
              <a:defRPr/>
            </a:pPr>
            <a:r>
              <a:rPr lang="zh-CN" altLang="en-US" sz="4000" dirty="0">
                <a:solidFill>
                  <a:schemeClr val="accent4">
                    <a:lumMod val="10000"/>
                  </a:schemeClr>
                </a:solidFill>
              </a:rPr>
              <a:t>鉴别图表优劣的准则</a:t>
            </a:r>
            <a:endParaRPr lang="zh-CN" altLang="en-US" sz="3600" dirty="0">
              <a:solidFill>
                <a:schemeClr val="accent4">
                  <a:lumMod val="10000"/>
                </a:schemeClr>
              </a:solidFill>
              <a:latin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5186">
                                            <p:txEl>
                                              <p:pRg st="0" end="0"/>
                                            </p:txEl>
                                          </p:spTgt>
                                        </p:tgtEl>
                                        <p:attrNameLst>
                                          <p:attrName>style.visibility</p:attrName>
                                        </p:attrNameLst>
                                      </p:cBhvr>
                                      <p:to>
                                        <p:strVal val="visible"/>
                                      </p:to>
                                    </p:set>
                                    <p:animEffect transition="in" filter="wipe(left)">
                                      <p:cBhvr>
                                        <p:cTn id="7" dur="500"/>
                                        <p:tgtEl>
                                          <p:spTgt spid="605186">
                                            <p:txEl>
                                              <p:pRg st="0" end="0"/>
                                            </p:txEl>
                                          </p:spTgt>
                                        </p:tgtEl>
                                      </p:cBhvr>
                                    </p:animEffect>
                                  </p:childTnLst>
                                  <p:subTnLst>
                                    <p:animClr clrSpc="rgb" dir="cw">
                                      <p:cBhvr override="childStyle">
                                        <p:cTn dur="1" fill="hold" display="0" masterRel="nextClick" afterEffect="1"/>
                                        <p:tgtEl>
                                          <p:spTgt spid="605186">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605186">
                                            <p:txEl>
                                              <p:pRg st="1" end="1"/>
                                            </p:txEl>
                                          </p:spTgt>
                                        </p:tgtEl>
                                        <p:attrNameLst>
                                          <p:attrName>style.visibility</p:attrName>
                                        </p:attrNameLst>
                                      </p:cBhvr>
                                      <p:to>
                                        <p:strVal val="visible"/>
                                      </p:to>
                                    </p:set>
                                    <p:animEffect transition="in" filter="wipe(left)">
                                      <p:cBhvr>
                                        <p:cTn id="10" dur="500"/>
                                        <p:tgtEl>
                                          <p:spTgt spid="605186">
                                            <p:txEl>
                                              <p:pRg st="1" end="1"/>
                                            </p:txEl>
                                          </p:spTgt>
                                        </p:tgtEl>
                                      </p:cBhvr>
                                    </p:animEffect>
                                  </p:childTnLst>
                                  <p:subTnLst>
                                    <p:animClr clrSpc="rgb" dir="cw">
                                      <p:cBhvr override="childStyle">
                                        <p:cTn dur="1" fill="hold" display="0" masterRel="nextClick" afterEffect="1"/>
                                        <p:tgtEl>
                                          <p:spTgt spid="605186">
                                            <p:txEl>
                                              <p:pRg st="1" end="1"/>
                                            </p:txEl>
                                          </p:spTgt>
                                        </p:tgtEl>
                                        <p:attrNameLst>
                                          <p:attrName>ppt_c</p:attrName>
                                        </p:attrNameLst>
                                      </p:cBhvr>
                                      <p:to>
                                        <a:schemeClr val="folHlink"/>
                                      </p:to>
                                    </p:animClr>
                                  </p:subTnLst>
                                </p:cTn>
                              </p:par>
                              <p:par>
                                <p:cTn id="11" presetID="22" presetClass="entr" presetSubtype="8" fill="hold" grpId="0" nodeType="withEffect">
                                  <p:stCondLst>
                                    <p:cond delay="0"/>
                                  </p:stCondLst>
                                  <p:childTnLst>
                                    <p:set>
                                      <p:cBhvr>
                                        <p:cTn id="12" dur="1" fill="hold">
                                          <p:stCondLst>
                                            <p:cond delay="0"/>
                                          </p:stCondLst>
                                        </p:cTn>
                                        <p:tgtEl>
                                          <p:spTgt spid="605186">
                                            <p:txEl>
                                              <p:pRg st="2" end="2"/>
                                            </p:txEl>
                                          </p:spTgt>
                                        </p:tgtEl>
                                        <p:attrNameLst>
                                          <p:attrName>style.visibility</p:attrName>
                                        </p:attrNameLst>
                                      </p:cBhvr>
                                      <p:to>
                                        <p:strVal val="visible"/>
                                      </p:to>
                                    </p:set>
                                    <p:animEffect transition="in" filter="wipe(left)">
                                      <p:cBhvr>
                                        <p:cTn id="13" dur="500"/>
                                        <p:tgtEl>
                                          <p:spTgt spid="605186">
                                            <p:txEl>
                                              <p:pRg st="2" end="2"/>
                                            </p:txEl>
                                          </p:spTgt>
                                        </p:tgtEl>
                                      </p:cBhvr>
                                    </p:animEffect>
                                  </p:childTnLst>
                                  <p:subTnLst>
                                    <p:animClr clrSpc="rgb" dir="cw">
                                      <p:cBhvr override="childStyle">
                                        <p:cTn dur="1" fill="hold" display="0" masterRel="nextClick" afterEffect="1"/>
                                        <p:tgtEl>
                                          <p:spTgt spid="605186">
                                            <p:txEl>
                                              <p:pRg st="2" end="2"/>
                                            </p:txEl>
                                          </p:spTgt>
                                        </p:tgtEl>
                                        <p:attrNameLst>
                                          <p:attrName>ppt_c</p:attrName>
                                        </p:attrNameLst>
                                      </p:cBhvr>
                                      <p:to>
                                        <a:schemeClr val="folHlink"/>
                                      </p:to>
                                    </p:animClr>
                                  </p:subTnLst>
                                </p:cTn>
                              </p:par>
                              <p:par>
                                <p:cTn id="14" presetID="22" presetClass="entr" presetSubtype="8" fill="hold" grpId="0" nodeType="withEffect">
                                  <p:stCondLst>
                                    <p:cond delay="0"/>
                                  </p:stCondLst>
                                  <p:childTnLst>
                                    <p:set>
                                      <p:cBhvr>
                                        <p:cTn id="15" dur="1" fill="hold">
                                          <p:stCondLst>
                                            <p:cond delay="0"/>
                                          </p:stCondLst>
                                        </p:cTn>
                                        <p:tgtEl>
                                          <p:spTgt spid="605186">
                                            <p:txEl>
                                              <p:pRg st="3" end="3"/>
                                            </p:txEl>
                                          </p:spTgt>
                                        </p:tgtEl>
                                        <p:attrNameLst>
                                          <p:attrName>style.visibility</p:attrName>
                                        </p:attrNameLst>
                                      </p:cBhvr>
                                      <p:to>
                                        <p:strVal val="visible"/>
                                      </p:to>
                                    </p:set>
                                    <p:animEffect transition="in" filter="wipe(left)">
                                      <p:cBhvr>
                                        <p:cTn id="16" dur="500"/>
                                        <p:tgtEl>
                                          <p:spTgt spid="605186">
                                            <p:txEl>
                                              <p:pRg st="3" end="3"/>
                                            </p:txEl>
                                          </p:spTgt>
                                        </p:tgtEl>
                                      </p:cBhvr>
                                    </p:animEffect>
                                  </p:childTnLst>
                                  <p:subTnLst>
                                    <p:animClr clrSpc="rgb" dir="cw">
                                      <p:cBhvr override="childStyle">
                                        <p:cTn dur="1" fill="hold" display="0" masterRel="nextClick" afterEffect="1"/>
                                        <p:tgtEl>
                                          <p:spTgt spid="605186">
                                            <p:txEl>
                                              <p:pRg st="3" end="3"/>
                                            </p:txEl>
                                          </p:spTgt>
                                        </p:tgtEl>
                                        <p:attrNameLst>
                                          <p:attrName>ppt_c</p:attrName>
                                        </p:attrNameLst>
                                      </p:cBhvr>
                                      <p:to>
                                        <a:schemeClr val="folHlink"/>
                                      </p:to>
                                    </p:animClr>
                                  </p:subTnLst>
                                </p:cTn>
                              </p:par>
                              <p:par>
                                <p:cTn id="17" presetID="22" presetClass="entr" presetSubtype="8" fill="hold" grpId="0" nodeType="withEffect">
                                  <p:stCondLst>
                                    <p:cond delay="0"/>
                                  </p:stCondLst>
                                  <p:childTnLst>
                                    <p:set>
                                      <p:cBhvr>
                                        <p:cTn id="18" dur="1" fill="hold">
                                          <p:stCondLst>
                                            <p:cond delay="0"/>
                                          </p:stCondLst>
                                        </p:cTn>
                                        <p:tgtEl>
                                          <p:spTgt spid="605186">
                                            <p:txEl>
                                              <p:pRg st="4" end="4"/>
                                            </p:txEl>
                                          </p:spTgt>
                                        </p:tgtEl>
                                        <p:attrNameLst>
                                          <p:attrName>style.visibility</p:attrName>
                                        </p:attrNameLst>
                                      </p:cBhvr>
                                      <p:to>
                                        <p:strVal val="visible"/>
                                      </p:to>
                                    </p:set>
                                    <p:animEffect transition="in" filter="wipe(left)">
                                      <p:cBhvr>
                                        <p:cTn id="19" dur="500"/>
                                        <p:tgtEl>
                                          <p:spTgt spid="605186">
                                            <p:txEl>
                                              <p:pRg st="4" end="4"/>
                                            </p:txEl>
                                          </p:spTgt>
                                        </p:tgtEl>
                                      </p:cBhvr>
                                    </p:animEffect>
                                  </p:childTnLst>
                                  <p:subTnLst>
                                    <p:animClr clrSpc="rgb" dir="cw">
                                      <p:cBhvr override="childStyle">
                                        <p:cTn dur="1" fill="hold" display="0" masterRel="nextClick" afterEffect="1"/>
                                        <p:tgtEl>
                                          <p:spTgt spid="605186">
                                            <p:txEl>
                                              <p:pRg st="4" end="4"/>
                                            </p:txEl>
                                          </p:spTgt>
                                        </p:tgtEl>
                                        <p:attrNameLst>
                                          <p:attrName>ppt_c</p:attrName>
                                        </p:attrNameLst>
                                      </p:cBhvr>
                                      <p:to>
                                        <a:schemeClr val="folHlink"/>
                                      </p:to>
                                    </p:animClr>
                                  </p:subTnLst>
                                </p:cTn>
                              </p:par>
                              <p:par>
                                <p:cTn id="20" presetID="22" presetClass="entr" presetSubtype="8" fill="hold" grpId="0" nodeType="withEffect">
                                  <p:stCondLst>
                                    <p:cond delay="0"/>
                                  </p:stCondLst>
                                  <p:childTnLst>
                                    <p:set>
                                      <p:cBhvr>
                                        <p:cTn id="21" dur="1" fill="hold">
                                          <p:stCondLst>
                                            <p:cond delay="0"/>
                                          </p:stCondLst>
                                        </p:cTn>
                                        <p:tgtEl>
                                          <p:spTgt spid="605186">
                                            <p:txEl>
                                              <p:pRg st="5" end="5"/>
                                            </p:txEl>
                                          </p:spTgt>
                                        </p:tgtEl>
                                        <p:attrNameLst>
                                          <p:attrName>style.visibility</p:attrName>
                                        </p:attrNameLst>
                                      </p:cBhvr>
                                      <p:to>
                                        <p:strVal val="visible"/>
                                      </p:to>
                                    </p:set>
                                    <p:animEffect transition="in" filter="wipe(left)">
                                      <p:cBhvr>
                                        <p:cTn id="22" dur="500"/>
                                        <p:tgtEl>
                                          <p:spTgt spid="605186">
                                            <p:txEl>
                                              <p:pRg st="5" end="5"/>
                                            </p:txEl>
                                          </p:spTgt>
                                        </p:tgtEl>
                                      </p:cBhvr>
                                    </p:animEffect>
                                  </p:childTnLst>
                                  <p:subTnLst>
                                    <p:animClr clrSpc="rgb" dir="cw">
                                      <p:cBhvr override="childStyle">
                                        <p:cTn dur="1" fill="hold" display="0" masterRel="nextClick" afterEffect="1"/>
                                        <p:tgtEl>
                                          <p:spTgt spid="605186">
                                            <p:txEl>
                                              <p:pRg st="5" end="5"/>
                                            </p:txEl>
                                          </p:spTgt>
                                        </p:tgtEl>
                                        <p:attrNameLst>
                                          <p:attrName>ppt_c</p:attrName>
                                        </p:attrNameLst>
                                      </p:cBhvr>
                                      <p:to>
                                        <a:schemeClr val="folHlink"/>
                                      </p:to>
                                    </p:animClr>
                                  </p:subTnLst>
                                </p:cTn>
                              </p:par>
                              <p:par>
                                <p:cTn id="23" presetID="22" presetClass="entr" presetSubtype="8" fill="hold" grpId="0" nodeType="withEffect">
                                  <p:stCondLst>
                                    <p:cond delay="0"/>
                                  </p:stCondLst>
                                  <p:childTnLst>
                                    <p:set>
                                      <p:cBhvr>
                                        <p:cTn id="24" dur="1" fill="hold">
                                          <p:stCondLst>
                                            <p:cond delay="0"/>
                                          </p:stCondLst>
                                        </p:cTn>
                                        <p:tgtEl>
                                          <p:spTgt spid="605186">
                                            <p:txEl>
                                              <p:pRg st="6" end="6"/>
                                            </p:txEl>
                                          </p:spTgt>
                                        </p:tgtEl>
                                        <p:attrNameLst>
                                          <p:attrName>style.visibility</p:attrName>
                                        </p:attrNameLst>
                                      </p:cBhvr>
                                      <p:to>
                                        <p:strVal val="visible"/>
                                      </p:to>
                                    </p:set>
                                    <p:animEffect transition="in" filter="wipe(left)">
                                      <p:cBhvr>
                                        <p:cTn id="25" dur="500"/>
                                        <p:tgtEl>
                                          <p:spTgt spid="605186">
                                            <p:txEl>
                                              <p:pRg st="6" end="6"/>
                                            </p:txEl>
                                          </p:spTgt>
                                        </p:tgtEl>
                                      </p:cBhvr>
                                    </p:animEffect>
                                  </p:childTnLst>
                                  <p:subTnLst>
                                    <p:animClr clrSpc="rgb" dir="cw">
                                      <p:cBhvr override="childStyle">
                                        <p:cTn dur="1" fill="hold" display="0" masterRel="nextClick" afterEffect="1"/>
                                        <p:tgtEl>
                                          <p:spTgt spid="605186">
                                            <p:txEl>
                                              <p:pRg st="6" end="6"/>
                                            </p:txEl>
                                          </p:spTgt>
                                        </p:tgtEl>
                                        <p:attrNameLst>
                                          <p:attrName>ppt_c</p:attrName>
                                        </p:attrNameLst>
                                      </p:cBhvr>
                                      <p:to>
                                        <a:schemeClr val="folHlink"/>
                                      </p:to>
                                    </p:animClr>
                                  </p:sub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05186">
                                            <p:txEl>
                                              <p:pRg st="7" end="7"/>
                                            </p:txEl>
                                          </p:spTgt>
                                        </p:tgtEl>
                                        <p:attrNameLst>
                                          <p:attrName>style.visibility</p:attrName>
                                        </p:attrNameLst>
                                      </p:cBhvr>
                                      <p:to>
                                        <p:strVal val="visible"/>
                                      </p:to>
                                    </p:set>
                                    <p:animEffect transition="in" filter="wipe(left)">
                                      <p:cBhvr>
                                        <p:cTn id="30" dur="500"/>
                                        <p:tgtEl>
                                          <p:spTgt spid="605186">
                                            <p:txEl>
                                              <p:pRg st="7" end="7"/>
                                            </p:txEl>
                                          </p:spTgt>
                                        </p:tgtEl>
                                      </p:cBhvr>
                                    </p:animEffect>
                                  </p:childTnLst>
                                  <p:subTnLst>
                                    <p:animClr clrSpc="rgb" dir="cw">
                                      <p:cBhvr override="childStyle">
                                        <p:cTn dur="1" fill="hold" display="0" masterRel="nextClick" afterEffect="1"/>
                                        <p:tgtEl>
                                          <p:spTgt spid="605186">
                                            <p:txEl>
                                              <p:pRg st="7" end="7"/>
                                            </p:txEl>
                                          </p:spTgt>
                                        </p:tgtEl>
                                        <p:attrNameLst>
                                          <p:attrName>ppt_c</p:attrName>
                                        </p:attrNameLst>
                                      </p:cBhvr>
                                      <p:to>
                                        <a:schemeClr val="folHlink"/>
                                      </p:to>
                                    </p:animClr>
                                  </p:subTnLst>
                                </p:cTn>
                              </p:par>
                              <p:par>
                                <p:cTn id="31" presetID="22" presetClass="entr" presetSubtype="8" fill="hold" grpId="0" nodeType="withEffect">
                                  <p:stCondLst>
                                    <p:cond delay="0"/>
                                  </p:stCondLst>
                                  <p:childTnLst>
                                    <p:set>
                                      <p:cBhvr>
                                        <p:cTn id="32" dur="1" fill="hold">
                                          <p:stCondLst>
                                            <p:cond delay="0"/>
                                          </p:stCondLst>
                                        </p:cTn>
                                        <p:tgtEl>
                                          <p:spTgt spid="605186">
                                            <p:txEl>
                                              <p:pRg st="8" end="8"/>
                                            </p:txEl>
                                          </p:spTgt>
                                        </p:tgtEl>
                                        <p:attrNameLst>
                                          <p:attrName>style.visibility</p:attrName>
                                        </p:attrNameLst>
                                      </p:cBhvr>
                                      <p:to>
                                        <p:strVal val="visible"/>
                                      </p:to>
                                    </p:set>
                                    <p:animEffect transition="in" filter="wipe(left)">
                                      <p:cBhvr>
                                        <p:cTn id="33" dur="500"/>
                                        <p:tgtEl>
                                          <p:spTgt spid="605186">
                                            <p:txEl>
                                              <p:pRg st="8" end="8"/>
                                            </p:txEl>
                                          </p:spTgt>
                                        </p:tgtEl>
                                      </p:cBhvr>
                                    </p:animEffect>
                                  </p:childTnLst>
                                  <p:subTnLst>
                                    <p:animClr clrSpc="rgb" dir="cw">
                                      <p:cBhvr override="childStyle">
                                        <p:cTn dur="1" fill="hold" display="0" masterRel="nextClick" afterEffect="1"/>
                                        <p:tgtEl>
                                          <p:spTgt spid="605186">
                                            <p:txEl>
                                              <p:pRg st="8" end="8"/>
                                            </p:txEl>
                                          </p:spTgt>
                                        </p:tgtEl>
                                        <p:attrNameLst>
                                          <p:attrName>ppt_c</p:attrName>
                                        </p:attrNameLst>
                                      </p:cBhvr>
                                      <p:to>
                                        <a:schemeClr val="folHlink"/>
                                      </p:to>
                                    </p:animClr>
                                  </p:subTnLst>
                                </p:cTn>
                              </p:par>
                              <p:par>
                                <p:cTn id="34" presetID="22" presetClass="entr" presetSubtype="8" fill="hold" grpId="0" nodeType="withEffect">
                                  <p:stCondLst>
                                    <p:cond delay="0"/>
                                  </p:stCondLst>
                                  <p:childTnLst>
                                    <p:set>
                                      <p:cBhvr>
                                        <p:cTn id="35" dur="1" fill="hold">
                                          <p:stCondLst>
                                            <p:cond delay="0"/>
                                          </p:stCondLst>
                                        </p:cTn>
                                        <p:tgtEl>
                                          <p:spTgt spid="605186">
                                            <p:txEl>
                                              <p:pRg st="9" end="9"/>
                                            </p:txEl>
                                          </p:spTgt>
                                        </p:tgtEl>
                                        <p:attrNameLst>
                                          <p:attrName>style.visibility</p:attrName>
                                        </p:attrNameLst>
                                      </p:cBhvr>
                                      <p:to>
                                        <p:strVal val="visible"/>
                                      </p:to>
                                    </p:set>
                                    <p:animEffect transition="in" filter="wipe(left)">
                                      <p:cBhvr>
                                        <p:cTn id="36" dur="500"/>
                                        <p:tgtEl>
                                          <p:spTgt spid="605186">
                                            <p:txEl>
                                              <p:pRg st="9" end="9"/>
                                            </p:txEl>
                                          </p:spTgt>
                                        </p:tgtEl>
                                      </p:cBhvr>
                                    </p:animEffect>
                                  </p:childTnLst>
                                  <p:subTnLst>
                                    <p:animClr clrSpc="rgb" dir="cw">
                                      <p:cBhvr override="childStyle">
                                        <p:cTn dur="1" fill="hold" display="0" masterRel="nextClick" afterEffect="1"/>
                                        <p:tgtEl>
                                          <p:spTgt spid="605186">
                                            <p:txEl>
                                              <p:pRg st="9" end="9"/>
                                            </p:txEl>
                                          </p:spTgt>
                                        </p:tgtEl>
                                        <p:attrNameLst>
                                          <p:attrName>ppt_c</p:attrName>
                                        </p:attrNameLst>
                                      </p:cBhvr>
                                      <p:to>
                                        <a:schemeClr val="folHlink"/>
                                      </p:to>
                                    </p:animClr>
                                  </p:subTnLst>
                                </p:cTn>
                              </p:par>
                              <p:par>
                                <p:cTn id="37" presetID="22" presetClass="entr" presetSubtype="8" fill="hold" grpId="0" nodeType="withEffect">
                                  <p:stCondLst>
                                    <p:cond delay="0"/>
                                  </p:stCondLst>
                                  <p:childTnLst>
                                    <p:set>
                                      <p:cBhvr>
                                        <p:cTn id="38" dur="1" fill="hold">
                                          <p:stCondLst>
                                            <p:cond delay="0"/>
                                          </p:stCondLst>
                                        </p:cTn>
                                        <p:tgtEl>
                                          <p:spTgt spid="605186">
                                            <p:txEl>
                                              <p:pRg st="10" end="10"/>
                                            </p:txEl>
                                          </p:spTgt>
                                        </p:tgtEl>
                                        <p:attrNameLst>
                                          <p:attrName>style.visibility</p:attrName>
                                        </p:attrNameLst>
                                      </p:cBhvr>
                                      <p:to>
                                        <p:strVal val="visible"/>
                                      </p:to>
                                    </p:set>
                                    <p:animEffect transition="in" filter="wipe(left)">
                                      <p:cBhvr>
                                        <p:cTn id="39" dur="500"/>
                                        <p:tgtEl>
                                          <p:spTgt spid="605186">
                                            <p:txEl>
                                              <p:pRg st="10" end="10"/>
                                            </p:txEl>
                                          </p:spTgt>
                                        </p:tgtEl>
                                      </p:cBhvr>
                                    </p:animEffect>
                                  </p:childTnLst>
                                  <p:subTnLst>
                                    <p:animClr clrSpc="rgb" dir="cw">
                                      <p:cBhvr override="childStyle">
                                        <p:cTn dur="1" fill="hold" display="0" masterRel="nextClick" afterEffect="1"/>
                                        <p:tgtEl>
                                          <p:spTgt spid="605186">
                                            <p:txEl>
                                              <p:pRg st="10" end="10"/>
                                            </p:txEl>
                                          </p:spTgt>
                                        </p:tgtEl>
                                        <p:attrNameLst>
                                          <p:attrName>ppt_c</p:attrName>
                                        </p:attrNameLst>
                                      </p:cBhvr>
                                      <p:to>
                                        <a:schemeClr val="folHlink"/>
                                      </p:to>
                                    </p:animClr>
                                  </p:subTnLst>
                                </p:cTn>
                              </p:par>
                              <p:par>
                                <p:cTn id="40" presetID="22" presetClass="entr" presetSubtype="8" fill="hold" grpId="0" nodeType="withEffect">
                                  <p:stCondLst>
                                    <p:cond delay="0"/>
                                  </p:stCondLst>
                                  <p:childTnLst>
                                    <p:set>
                                      <p:cBhvr>
                                        <p:cTn id="41" dur="1" fill="hold">
                                          <p:stCondLst>
                                            <p:cond delay="0"/>
                                          </p:stCondLst>
                                        </p:cTn>
                                        <p:tgtEl>
                                          <p:spTgt spid="605186">
                                            <p:txEl>
                                              <p:pRg st="11" end="11"/>
                                            </p:txEl>
                                          </p:spTgt>
                                        </p:tgtEl>
                                        <p:attrNameLst>
                                          <p:attrName>style.visibility</p:attrName>
                                        </p:attrNameLst>
                                      </p:cBhvr>
                                      <p:to>
                                        <p:strVal val="visible"/>
                                      </p:to>
                                    </p:set>
                                    <p:animEffect transition="in" filter="wipe(left)">
                                      <p:cBhvr>
                                        <p:cTn id="42" dur="500"/>
                                        <p:tgtEl>
                                          <p:spTgt spid="605186">
                                            <p:txEl>
                                              <p:pRg st="11" end="11"/>
                                            </p:txEl>
                                          </p:spTgt>
                                        </p:tgtEl>
                                      </p:cBhvr>
                                    </p:animEffect>
                                  </p:childTnLst>
                                  <p:subTnLst>
                                    <p:animClr clrSpc="rgb" dir="cw">
                                      <p:cBhvr override="childStyle">
                                        <p:cTn dur="1" fill="hold" display="0" masterRel="nextClick" afterEffect="1"/>
                                        <p:tgtEl>
                                          <p:spTgt spid="605186">
                                            <p:txEl>
                                              <p:pRg st="11" end="11"/>
                                            </p:txEl>
                                          </p:spTgt>
                                        </p:tgtEl>
                                        <p:attrNameLst>
                                          <p:attrName>ppt_c</p:attrName>
                                        </p:attrNameLst>
                                      </p:cBhvr>
                                      <p:to>
                                        <a:schemeClr val="folHlink"/>
                                      </p:to>
                                    </p:animClr>
                                  </p:subTnLst>
                                </p:cTn>
                              </p:par>
                              <p:par>
                                <p:cTn id="43" presetID="22" presetClass="entr" presetSubtype="8" fill="hold" grpId="0" nodeType="withEffect">
                                  <p:stCondLst>
                                    <p:cond delay="0"/>
                                  </p:stCondLst>
                                  <p:childTnLst>
                                    <p:set>
                                      <p:cBhvr>
                                        <p:cTn id="44" dur="1" fill="hold">
                                          <p:stCondLst>
                                            <p:cond delay="0"/>
                                          </p:stCondLst>
                                        </p:cTn>
                                        <p:tgtEl>
                                          <p:spTgt spid="605186">
                                            <p:txEl>
                                              <p:pRg st="12" end="12"/>
                                            </p:txEl>
                                          </p:spTgt>
                                        </p:tgtEl>
                                        <p:attrNameLst>
                                          <p:attrName>style.visibility</p:attrName>
                                        </p:attrNameLst>
                                      </p:cBhvr>
                                      <p:to>
                                        <p:strVal val="visible"/>
                                      </p:to>
                                    </p:set>
                                    <p:animEffect transition="in" filter="wipe(left)">
                                      <p:cBhvr>
                                        <p:cTn id="45" dur="500"/>
                                        <p:tgtEl>
                                          <p:spTgt spid="605186">
                                            <p:txEl>
                                              <p:pRg st="12" end="12"/>
                                            </p:txEl>
                                          </p:spTgt>
                                        </p:tgtEl>
                                      </p:cBhvr>
                                    </p:animEffect>
                                  </p:childTnLst>
                                  <p:subTnLst>
                                    <p:animClr clrSpc="rgb" dir="cw">
                                      <p:cBhvr override="childStyle">
                                        <p:cTn dur="1" fill="hold" display="0" masterRel="nextClick" afterEffect="1"/>
                                        <p:tgtEl>
                                          <p:spTgt spid="605186">
                                            <p:txEl>
                                              <p:pRg st="12" end="1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186"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1506" name="Rectangle 2"/>
          <p:cNvSpPr>
            <a:spLocks noGrp="1" noChangeArrowheads="1"/>
          </p:cNvSpPr>
          <p:nvPr>
            <p:ph type="title"/>
          </p:nvPr>
        </p:nvSpPr>
        <p:spPr>
          <a:xfrm>
            <a:off x="1905000" y="304800"/>
            <a:ext cx="6781800" cy="990600"/>
          </a:xfrm>
        </p:spPr>
        <p:txBody>
          <a:bodyPr/>
          <a:lstStyle/>
          <a:p>
            <a:pPr>
              <a:defRPr/>
            </a:pPr>
            <a:r>
              <a:rPr lang="zh-CN" altLang="en-US" sz="4000">
                <a:solidFill>
                  <a:schemeClr val="tx1"/>
                </a:solidFill>
              </a:rPr>
              <a:t>统计表的结构</a:t>
            </a:r>
          </a:p>
        </p:txBody>
      </p:sp>
      <p:graphicFrame>
        <p:nvGraphicFramePr>
          <p:cNvPr id="661507" name="Group 3"/>
          <p:cNvGraphicFramePr>
            <a:graphicFrameLocks noGrp="1"/>
          </p:cNvGraphicFramePr>
          <p:nvPr/>
        </p:nvGraphicFramePr>
        <p:xfrm>
          <a:off x="381000" y="1752600"/>
          <a:ext cx="8458200" cy="4689475"/>
        </p:xfrm>
        <a:graphic>
          <a:graphicData uri="http://schemas.openxmlformats.org/drawingml/2006/table">
            <a:tbl>
              <a:tblPr/>
              <a:tblGrid>
                <a:gridCol w="38100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2362200">
                  <a:extLst>
                    <a:ext uri="{9D8B030D-6E8A-4147-A177-3AD203B41FA5}">
                      <a16:colId xmlns:a16="http://schemas.microsoft.com/office/drawing/2014/main" val="20003"/>
                    </a:ext>
                  </a:extLst>
                </a:gridCol>
              </a:tblGrid>
              <a:tr h="462038">
                <a:tc gridSpan="4">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100" b="1"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2002</a:t>
                      </a:r>
                      <a:r>
                        <a:rPr kumimoji="1" lang="zh-CN" altLang="en-US" sz="2100" b="1"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a:t>
                      </a:r>
                      <a:r>
                        <a:rPr kumimoji="1" lang="en-US" altLang="zh-CN" sz="2100" b="1"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2003</a:t>
                      </a:r>
                      <a:r>
                        <a:rPr kumimoji="1" lang="zh-CN" altLang="en-US" sz="2100" b="1"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年城镇居民家庭抽样调查资料</a:t>
                      </a:r>
                    </a:p>
                  </a:txBody>
                  <a:tcPr marT="45727" marB="45727"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C747B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96304">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a:ln>
                            <a:noFill/>
                          </a:ln>
                          <a:solidFill>
                            <a:schemeClr val="bg2"/>
                          </a:solidFill>
                          <a:effectLst/>
                          <a:latin typeface="Arial" panose="020B0604020202020204" pitchFamily="34" charset="0"/>
                          <a:ea typeface="宋体" panose="02010600030101010101" pitchFamily="2" charset="-122"/>
                        </a:rPr>
                        <a:t>项目</a:t>
                      </a:r>
                    </a:p>
                  </a:txBody>
                  <a:tcPr marT="45727" marB="45727"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a:ln>
                            <a:noFill/>
                          </a:ln>
                          <a:solidFill>
                            <a:schemeClr val="bg2"/>
                          </a:solidFill>
                          <a:effectLst/>
                          <a:latin typeface="Arial" panose="020B0604020202020204" pitchFamily="34" charset="0"/>
                          <a:ea typeface="宋体" panose="02010600030101010101" pitchFamily="2" charset="-122"/>
                        </a:rPr>
                        <a:t>单位</a:t>
                      </a:r>
                    </a:p>
                  </a:txBody>
                  <a:tcPr marT="45727" marB="45727"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bg2"/>
                          </a:solidFill>
                          <a:effectLst/>
                          <a:latin typeface="Arial" panose="020B0604020202020204" pitchFamily="34" charset="0"/>
                          <a:ea typeface="宋体" panose="02010600030101010101" pitchFamily="2" charset="-122"/>
                        </a:rPr>
                        <a:t>2002</a:t>
                      </a:r>
                      <a:r>
                        <a:rPr kumimoji="1" lang="zh-CN" altLang="en-US" sz="2000" b="1" i="0" u="none" strike="noStrike" cap="none" normalizeH="0" baseline="0">
                          <a:ln>
                            <a:noFill/>
                          </a:ln>
                          <a:solidFill>
                            <a:schemeClr val="bg2"/>
                          </a:solidFill>
                          <a:effectLst/>
                          <a:latin typeface="Arial" panose="020B0604020202020204" pitchFamily="34" charset="0"/>
                          <a:ea typeface="宋体" panose="02010600030101010101" pitchFamily="2" charset="-122"/>
                        </a:rPr>
                        <a:t>年</a:t>
                      </a:r>
                    </a:p>
                  </a:txBody>
                  <a:tcPr marT="45727" marB="45727"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bg2"/>
                          </a:solidFill>
                          <a:effectLst/>
                          <a:latin typeface="Arial" panose="020B0604020202020204" pitchFamily="34" charset="0"/>
                          <a:ea typeface="宋体" panose="02010600030101010101" pitchFamily="2" charset="-122"/>
                        </a:rPr>
                        <a:t>  2003</a:t>
                      </a:r>
                      <a:r>
                        <a:rPr kumimoji="1" lang="zh-CN" altLang="en-US" sz="2000" b="1" i="0" u="none" strike="noStrike" cap="none" normalizeH="0" baseline="0">
                          <a:ln>
                            <a:noFill/>
                          </a:ln>
                          <a:solidFill>
                            <a:schemeClr val="bg2"/>
                          </a:solidFill>
                          <a:effectLst/>
                          <a:latin typeface="Arial" panose="020B0604020202020204" pitchFamily="34" charset="0"/>
                          <a:ea typeface="宋体" panose="02010600030101010101" pitchFamily="2" charset="-122"/>
                        </a:rPr>
                        <a:t>年</a:t>
                      </a:r>
                    </a:p>
                  </a:txBody>
                  <a:tcPr marT="45727" marB="45727"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extLst>
                  <a:ext uri="{0D108BD9-81ED-4DB2-BD59-A6C34878D82A}">
                    <a16:rowId xmlns:a16="http://schemas.microsoft.com/office/drawing/2014/main" val="10001"/>
                  </a:ext>
                </a:extLst>
              </a:tr>
              <a:tr h="2670482">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bg2"/>
                          </a:solidFill>
                          <a:effectLst/>
                          <a:latin typeface="Arial" panose="020B0604020202020204" pitchFamily="34" charset="0"/>
                          <a:ea typeface="宋体" panose="02010600030101010101" pitchFamily="2" charset="-122"/>
                        </a:rPr>
                        <a:t>                   </a:t>
                      </a: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调查户数</a:t>
                      </a:r>
                      <a:endPar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                 平均每户家庭人口</a:t>
                      </a:r>
                      <a:endPar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                 平均每户就业人口</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                 平均每户就业面</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                 平均一名就业者负担人数</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                 平均每人全部年收入</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                         ＃可支配收入</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                 平均每人消费性支出</a:t>
                      </a:r>
                      <a:endPar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marT="45727" marB="45727"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EC674"/>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户</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人</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人</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人</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元</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元</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bg2"/>
                          </a:solidFill>
                          <a:effectLst/>
                          <a:latin typeface="Arial" panose="020B0604020202020204" pitchFamily="34" charset="0"/>
                          <a:ea typeface="宋体" panose="02010600030101010101" pitchFamily="2" charset="-122"/>
                        </a:rPr>
                        <a:t>元</a:t>
                      </a:r>
                    </a:p>
                  </a:txBody>
                  <a:tcPr marT="45727" marB="45727"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D89F"/>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0066"/>
                          </a:solidFill>
                          <a:effectLst/>
                          <a:latin typeface="Arial" panose="020B0604020202020204" pitchFamily="34" charset="0"/>
                          <a:ea typeface="宋体" panose="02010600030101010101" pitchFamily="2" charset="-122"/>
                        </a:rPr>
                        <a:t>45317</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0066"/>
                          </a:solidFill>
                          <a:effectLst/>
                          <a:latin typeface="Arial" panose="020B0604020202020204" pitchFamily="34" charset="0"/>
                          <a:ea typeface="宋体" panose="02010600030101010101" pitchFamily="2" charset="-122"/>
                        </a:rPr>
                        <a:t>3.04</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0066"/>
                          </a:solidFill>
                          <a:effectLst/>
                          <a:latin typeface="Arial" panose="020B0604020202020204" pitchFamily="34" charset="0"/>
                          <a:ea typeface="宋体" panose="02010600030101010101" pitchFamily="2" charset="-122"/>
                        </a:rPr>
                        <a:t>1.58</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0066"/>
                          </a:solidFill>
                          <a:effectLst/>
                          <a:latin typeface="Arial" panose="020B0604020202020204" pitchFamily="34" charset="0"/>
                          <a:ea typeface="宋体" panose="02010600030101010101" pitchFamily="2" charset="-122"/>
                        </a:rPr>
                        <a:t>51.97</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0066"/>
                          </a:solidFill>
                          <a:effectLst/>
                          <a:latin typeface="Arial" panose="020B0604020202020204" pitchFamily="34" charset="0"/>
                          <a:ea typeface="宋体" panose="02010600030101010101" pitchFamily="2" charset="-122"/>
                        </a:rPr>
                        <a:t>1.92</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0066"/>
                          </a:solidFill>
                          <a:effectLst/>
                          <a:latin typeface="Arial" panose="020B0604020202020204" pitchFamily="34" charset="0"/>
                          <a:ea typeface="宋体" panose="02010600030101010101" pitchFamily="2" charset="-122"/>
                        </a:rPr>
                        <a:t>8177.40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0066"/>
                          </a:solidFill>
                          <a:effectLst/>
                          <a:latin typeface="Arial" panose="020B0604020202020204" pitchFamily="34" charset="0"/>
                          <a:ea typeface="宋体" panose="02010600030101010101" pitchFamily="2" charset="-122"/>
                        </a:rPr>
                        <a:t>7702.80</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0066"/>
                          </a:solidFill>
                          <a:effectLst/>
                          <a:latin typeface="Arial" panose="020B0604020202020204" pitchFamily="34" charset="0"/>
                          <a:ea typeface="宋体" panose="02010600030101010101" pitchFamily="2" charset="-122"/>
                        </a:rPr>
                        <a:t>6029.88</a:t>
                      </a:r>
                    </a:p>
                  </a:txBody>
                  <a:tcPr marT="45727" marB="45727"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0066"/>
                          </a:solidFill>
                          <a:effectLst/>
                          <a:latin typeface="Arial" panose="020B0604020202020204" pitchFamily="34" charset="0"/>
                          <a:ea typeface="宋体" panose="02010600030101010101" pitchFamily="2" charset="-122"/>
                        </a:rPr>
                        <a:t>48028</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0066"/>
                          </a:solidFill>
                          <a:effectLst/>
                          <a:latin typeface="Arial" panose="020B0604020202020204" pitchFamily="34" charset="0"/>
                          <a:ea typeface="宋体" panose="02010600030101010101" pitchFamily="2" charset="-122"/>
                        </a:rPr>
                        <a:t>3.01</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0066"/>
                          </a:solidFill>
                          <a:effectLst/>
                          <a:latin typeface="Arial" panose="020B0604020202020204" pitchFamily="34" charset="0"/>
                          <a:ea typeface="宋体" panose="02010600030101010101" pitchFamily="2" charset="-122"/>
                        </a:rPr>
                        <a:t>1.58</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0066"/>
                          </a:solidFill>
                          <a:effectLst/>
                          <a:latin typeface="Arial" panose="020B0604020202020204" pitchFamily="34" charset="0"/>
                          <a:ea typeface="宋体" panose="02010600030101010101" pitchFamily="2" charset="-122"/>
                        </a:rPr>
                        <a:t>52.49</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0066"/>
                          </a:solidFill>
                          <a:effectLst/>
                          <a:latin typeface="Arial" panose="020B0604020202020204" pitchFamily="34" charset="0"/>
                          <a:ea typeface="宋体" panose="02010600030101010101" pitchFamily="2" charset="-122"/>
                        </a:rPr>
                        <a:t>1.91</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0066"/>
                          </a:solidFill>
                          <a:effectLst/>
                          <a:latin typeface="Arial" panose="020B0604020202020204" pitchFamily="34" charset="0"/>
                          <a:ea typeface="宋体" panose="02010600030101010101" pitchFamily="2" charset="-122"/>
                        </a:rPr>
                        <a:t>9061.22</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0066"/>
                          </a:solidFill>
                          <a:effectLst/>
                          <a:latin typeface="Arial" panose="020B0604020202020204" pitchFamily="34" charset="0"/>
                          <a:ea typeface="宋体" panose="02010600030101010101" pitchFamily="2" charset="-122"/>
                        </a:rPr>
                        <a:t>8472.20</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1800" b="1" i="0" u="none" strike="noStrike" cap="none" normalizeH="0" baseline="0">
                          <a:ln>
                            <a:noFill/>
                          </a:ln>
                          <a:solidFill>
                            <a:srgbClr val="FF0066"/>
                          </a:solidFill>
                          <a:effectLst/>
                          <a:latin typeface="Arial" panose="020B0604020202020204" pitchFamily="34" charset="0"/>
                          <a:ea typeface="宋体" panose="02010600030101010101" pitchFamily="2" charset="-122"/>
                        </a:rPr>
                        <a:t>6510.94</a:t>
                      </a:r>
                    </a:p>
                  </a:txBody>
                  <a:tcPr marT="45727" marB="45727"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extLst>
                  <a:ext uri="{0D108BD9-81ED-4DB2-BD59-A6C34878D82A}">
                    <a16:rowId xmlns:a16="http://schemas.microsoft.com/office/drawing/2014/main" val="10002"/>
                  </a:ext>
                </a:extLst>
              </a:tr>
              <a:tr h="1160651">
                <a:tc gridSpan="4">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pPr>
                      <a:r>
                        <a:rPr kumimoji="1" lang="zh-CN"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资料来源：</a:t>
                      </a:r>
                      <a:r>
                        <a:rPr kumimoji="1" lang="en-US" altLang="zh-CN"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a:t>
                      </a:r>
                      <a:r>
                        <a:rPr kumimoji="1" lang="zh-CN"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中国统计年鉴</a:t>
                      </a:r>
                      <a:r>
                        <a:rPr kumimoji="1" lang="en-US" altLang="zh-CN"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2004》</a:t>
                      </a:r>
                      <a:r>
                        <a:rPr kumimoji="1" lang="zh-CN"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，中国统计出版社，</a:t>
                      </a:r>
                      <a:r>
                        <a:rPr kumimoji="1" lang="en-US" altLang="zh-CN"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2004</a:t>
                      </a:r>
                      <a:r>
                        <a:rPr kumimoji="1" lang="zh-CN"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，第</a:t>
                      </a:r>
                      <a:r>
                        <a:rPr kumimoji="1" lang="en-US" altLang="zh-CN"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359</a:t>
                      </a:r>
                      <a:r>
                        <a:rPr kumimoji="1" lang="zh-CN"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页。</a:t>
                      </a: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注：本表为城市和县城的城镇居民家庭抽样调查资料。</a:t>
                      </a:r>
                      <a:r>
                        <a:rPr kumimoji="1" lang="zh-CN" altLang="en-US" sz="16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                    </a:t>
                      </a:r>
                    </a:p>
                  </a:txBody>
                  <a:tcPr marT="45727" marB="45727"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D577C5"/>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bl>
          </a:graphicData>
        </a:graphic>
      </p:graphicFrame>
      <p:sp>
        <p:nvSpPr>
          <p:cNvPr id="661528" name="Text Box 24"/>
          <p:cNvSpPr txBox="1">
            <a:spLocks noChangeArrowheads="1"/>
          </p:cNvSpPr>
          <p:nvPr/>
        </p:nvSpPr>
        <p:spPr bwMode="auto">
          <a:xfrm>
            <a:off x="609600" y="3324225"/>
            <a:ext cx="457200" cy="1019175"/>
          </a:xfrm>
          <a:prstGeom prst="rect">
            <a:avLst/>
          </a:prstGeom>
          <a:solidFill>
            <a:schemeClr val="hlink"/>
          </a:solidFill>
          <a:ln w="12700">
            <a:solidFill>
              <a:schemeClr val="bg2"/>
            </a:solidFill>
            <a:miter lim="800000"/>
            <a:headEnd/>
            <a:tailEnd/>
          </a:ln>
          <a:effectLst>
            <a:outerShdw dist="35921" dir="2700000" algn="ctr" rotWithShape="0">
              <a:schemeClr val="bg2"/>
            </a:outerShdw>
          </a:effectLst>
        </p:spPr>
        <p:txBody>
          <a:bodyPr>
            <a:spAutoFit/>
          </a:bodyPr>
          <a:lstStyle/>
          <a:p>
            <a:pPr algn="ctr">
              <a:spcBef>
                <a:spcPct val="50000"/>
              </a:spcBef>
              <a:defRPr/>
            </a:pPr>
            <a:r>
              <a:rPr lang="zh-CN" altLang="en-US" sz="2000" b="1">
                <a:effectLst>
                  <a:outerShdw blurRad="38100" dist="38100" dir="2700000" algn="tl">
                    <a:srgbClr val="000000"/>
                  </a:outerShdw>
                </a:effectLst>
              </a:rPr>
              <a:t>行标题</a:t>
            </a:r>
            <a:endParaRPr lang="zh-CN" altLang="en-US" sz="2000" b="1">
              <a:solidFill>
                <a:schemeClr val="bg2"/>
              </a:solidFill>
              <a:effectLst>
                <a:outerShdw blurRad="38100" dist="38100" dir="2700000" algn="tl">
                  <a:srgbClr val="FFFFFF"/>
                </a:outerShdw>
              </a:effectLst>
            </a:endParaRPr>
          </a:p>
        </p:txBody>
      </p:sp>
      <p:sp>
        <p:nvSpPr>
          <p:cNvPr id="661529" name="Text Box 25"/>
          <p:cNvSpPr txBox="1">
            <a:spLocks noChangeArrowheads="1"/>
          </p:cNvSpPr>
          <p:nvPr/>
        </p:nvSpPr>
        <p:spPr bwMode="auto">
          <a:xfrm>
            <a:off x="8382000" y="2362200"/>
            <a:ext cx="381000" cy="1019175"/>
          </a:xfrm>
          <a:prstGeom prst="rect">
            <a:avLst/>
          </a:prstGeom>
          <a:solidFill>
            <a:schemeClr val="hlink"/>
          </a:solidFill>
          <a:ln w="12700">
            <a:solidFill>
              <a:schemeClr val="bg2"/>
            </a:solidFill>
            <a:miter lim="800000"/>
            <a:headEnd/>
            <a:tailEnd/>
          </a:ln>
          <a:effectLst>
            <a:outerShdw dist="35921" dir="2700000" algn="ctr" rotWithShape="0">
              <a:schemeClr val="bg2"/>
            </a:outerShdw>
          </a:effectLst>
        </p:spPr>
        <p:txBody>
          <a:bodyPr>
            <a:spAutoFit/>
          </a:bodyPr>
          <a:lstStyle/>
          <a:p>
            <a:pPr>
              <a:spcBef>
                <a:spcPct val="50000"/>
              </a:spcBef>
              <a:defRPr/>
            </a:pPr>
            <a:r>
              <a:rPr lang="zh-CN" altLang="en-US" sz="2000" b="1">
                <a:effectLst>
                  <a:outerShdw blurRad="38100" dist="38100" dir="2700000" algn="tl">
                    <a:srgbClr val="000000"/>
                  </a:outerShdw>
                </a:effectLst>
              </a:rPr>
              <a:t>列标题</a:t>
            </a:r>
            <a:endParaRPr lang="zh-CN" altLang="en-US" sz="2000" b="1"/>
          </a:p>
        </p:txBody>
      </p:sp>
      <p:sp>
        <p:nvSpPr>
          <p:cNvPr id="661530" name="Text Box 26"/>
          <p:cNvSpPr txBox="1">
            <a:spLocks noChangeArrowheads="1"/>
          </p:cNvSpPr>
          <p:nvPr/>
        </p:nvSpPr>
        <p:spPr bwMode="auto">
          <a:xfrm>
            <a:off x="7772400" y="3352800"/>
            <a:ext cx="381000" cy="1323975"/>
          </a:xfrm>
          <a:prstGeom prst="rect">
            <a:avLst/>
          </a:prstGeom>
          <a:solidFill>
            <a:schemeClr val="hlink"/>
          </a:solidFill>
          <a:ln w="12700">
            <a:solidFill>
              <a:schemeClr val="bg2"/>
            </a:solidFill>
            <a:miter lim="800000"/>
            <a:headEnd/>
            <a:tailEnd/>
          </a:ln>
          <a:effectLst>
            <a:outerShdw dist="35921" dir="2700000" algn="ctr" rotWithShape="0">
              <a:schemeClr val="bg2"/>
            </a:outerShdw>
          </a:effectLst>
        </p:spPr>
        <p:txBody>
          <a:bodyPr>
            <a:spAutoFit/>
          </a:bodyPr>
          <a:lstStyle/>
          <a:p>
            <a:pPr algn="ctr">
              <a:spcBef>
                <a:spcPct val="50000"/>
              </a:spcBef>
              <a:defRPr/>
            </a:pPr>
            <a:r>
              <a:rPr lang="zh-CN" altLang="en-US" sz="2000" b="1">
                <a:effectLst>
                  <a:outerShdw blurRad="38100" dist="38100" dir="2700000" algn="tl">
                    <a:srgbClr val="000000"/>
                  </a:outerShdw>
                </a:effectLst>
              </a:rPr>
              <a:t>数字资料</a:t>
            </a:r>
            <a:endParaRPr lang="zh-CN" altLang="en-US" sz="2000" b="1">
              <a:solidFill>
                <a:srgbClr val="11F6F1"/>
              </a:solidFill>
            </a:endParaRPr>
          </a:p>
        </p:txBody>
      </p:sp>
      <p:sp>
        <p:nvSpPr>
          <p:cNvPr id="661531" name="Line 27"/>
          <p:cNvSpPr>
            <a:spLocks noChangeShapeType="1"/>
          </p:cNvSpPr>
          <p:nvPr/>
        </p:nvSpPr>
        <p:spPr bwMode="auto">
          <a:xfrm flipH="1">
            <a:off x="7696200" y="2438400"/>
            <a:ext cx="685800" cy="0"/>
          </a:xfrm>
          <a:prstGeom prst="line">
            <a:avLst/>
          </a:prstGeom>
          <a:noFill/>
          <a:ln w="19050">
            <a:solidFill>
              <a:srgbClr val="FF3300"/>
            </a:solidFill>
            <a:round/>
            <a:headEnd/>
            <a:tailEnd type="triangle" w="med" len="me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661532" name="AutoShape 28"/>
          <p:cNvSpPr>
            <a:spLocks/>
          </p:cNvSpPr>
          <p:nvPr/>
        </p:nvSpPr>
        <p:spPr bwMode="auto">
          <a:xfrm>
            <a:off x="7620000" y="2895600"/>
            <a:ext cx="76200" cy="2209800"/>
          </a:xfrm>
          <a:prstGeom prst="rightBrace">
            <a:avLst>
              <a:gd name="adj1" fmla="val 241667"/>
              <a:gd name="adj2" fmla="val 50000"/>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661533" name="Line 29"/>
          <p:cNvSpPr>
            <a:spLocks noChangeShapeType="1"/>
          </p:cNvSpPr>
          <p:nvPr/>
        </p:nvSpPr>
        <p:spPr bwMode="auto">
          <a:xfrm flipH="1">
            <a:off x="7620000" y="1981200"/>
            <a:ext cx="304800" cy="0"/>
          </a:xfrm>
          <a:prstGeom prst="line">
            <a:avLst/>
          </a:prstGeom>
          <a:noFill/>
          <a:ln w="19050">
            <a:solidFill>
              <a:srgbClr val="FF3300"/>
            </a:solidFill>
            <a:round/>
            <a:headEnd/>
            <a:tailEnd type="triangle" w="med" len="me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661534" name="AutoShape 30"/>
          <p:cNvSpPr>
            <a:spLocks/>
          </p:cNvSpPr>
          <p:nvPr/>
        </p:nvSpPr>
        <p:spPr bwMode="auto">
          <a:xfrm>
            <a:off x="1219200" y="2819400"/>
            <a:ext cx="152400" cy="2286000"/>
          </a:xfrm>
          <a:prstGeom prst="leftBrace">
            <a:avLst>
              <a:gd name="adj1" fmla="val 125000"/>
              <a:gd name="adj2" fmla="val 50000"/>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
        <p:nvSpPr>
          <p:cNvPr id="661535" name="Text Box 31"/>
          <p:cNvSpPr txBox="1">
            <a:spLocks noChangeArrowheads="1"/>
          </p:cNvSpPr>
          <p:nvPr/>
        </p:nvSpPr>
        <p:spPr bwMode="auto">
          <a:xfrm>
            <a:off x="7924800" y="1828800"/>
            <a:ext cx="838200" cy="409575"/>
          </a:xfrm>
          <a:prstGeom prst="rect">
            <a:avLst/>
          </a:prstGeom>
          <a:solidFill>
            <a:schemeClr val="hlink"/>
          </a:solidFill>
          <a:ln w="12700">
            <a:solidFill>
              <a:schemeClr val="bg2"/>
            </a:solidFill>
            <a:miter lim="800000"/>
            <a:headEnd/>
            <a:tailEnd/>
          </a:ln>
          <a:effectLst>
            <a:outerShdw dist="35921" dir="2700000" algn="ctr" rotWithShape="0">
              <a:schemeClr val="bg2"/>
            </a:outerShdw>
          </a:effectLst>
        </p:spPr>
        <p:txBody>
          <a:bodyPr>
            <a:spAutoFit/>
          </a:bodyPr>
          <a:lstStyle/>
          <a:p>
            <a:pPr algn="ctr">
              <a:spcBef>
                <a:spcPct val="50000"/>
              </a:spcBef>
              <a:defRPr/>
            </a:pPr>
            <a:r>
              <a:rPr lang="zh-CN" altLang="en-US" sz="2000" b="1">
                <a:effectLst>
                  <a:outerShdw blurRad="38100" dist="38100" dir="2700000" algn="tl">
                    <a:srgbClr val="000000"/>
                  </a:outerShdw>
                </a:effectLst>
              </a:rPr>
              <a:t>表头</a:t>
            </a:r>
            <a:endParaRPr lang="zh-CN" altLang="en-US" sz="2000" b="1"/>
          </a:p>
        </p:txBody>
      </p:sp>
      <p:sp>
        <p:nvSpPr>
          <p:cNvPr id="661536" name="Text Box 32"/>
          <p:cNvSpPr txBox="1">
            <a:spLocks noChangeArrowheads="1"/>
          </p:cNvSpPr>
          <p:nvPr/>
        </p:nvSpPr>
        <p:spPr bwMode="auto">
          <a:xfrm>
            <a:off x="8077200" y="5534025"/>
            <a:ext cx="457200" cy="714375"/>
          </a:xfrm>
          <a:prstGeom prst="rect">
            <a:avLst/>
          </a:prstGeom>
          <a:solidFill>
            <a:schemeClr val="hlink"/>
          </a:solidFill>
          <a:ln w="12700">
            <a:solidFill>
              <a:schemeClr val="bg2"/>
            </a:solidFill>
            <a:miter lim="800000"/>
            <a:headEnd/>
            <a:tailEnd/>
          </a:ln>
          <a:effectLst>
            <a:outerShdw dist="35921" dir="2700000" algn="ctr" rotWithShape="0">
              <a:schemeClr val="bg2"/>
            </a:outerShdw>
          </a:effectLst>
        </p:spPr>
        <p:txBody>
          <a:bodyPr>
            <a:spAutoFit/>
          </a:bodyPr>
          <a:lstStyle/>
          <a:p>
            <a:pPr algn="ctr">
              <a:spcBef>
                <a:spcPct val="50000"/>
              </a:spcBef>
              <a:defRPr/>
            </a:pPr>
            <a:r>
              <a:rPr lang="zh-CN" altLang="en-US" sz="2000" b="1">
                <a:effectLst>
                  <a:outerShdw blurRad="38100" dist="38100" dir="2700000" algn="tl">
                    <a:srgbClr val="000000"/>
                  </a:outerShdw>
                </a:effectLst>
              </a:rPr>
              <a:t>附加</a:t>
            </a:r>
          </a:p>
        </p:txBody>
      </p:sp>
      <p:sp>
        <p:nvSpPr>
          <p:cNvPr id="661538" name="AutoShape 34"/>
          <p:cNvSpPr>
            <a:spLocks/>
          </p:cNvSpPr>
          <p:nvPr/>
        </p:nvSpPr>
        <p:spPr bwMode="auto">
          <a:xfrm>
            <a:off x="7880350" y="5445125"/>
            <a:ext cx="76200" cy="792163"/>
          </a:xfrm>
          <a:prstGeom prst="rightBrace">
            <a:avLst>
              <a:gd name="adj1" fmla="val 86632"/>
              <a:gd name="adj2" fmla="val 50000"/>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rgbClr val="F0F0F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n"/>
              <a:defRPr kumimoji="1" sz="2800">
                <a:solidFill>
                  <a:srgbClr val="F0F0F0"/>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l"/>
              <a:defRPr kumimoji="1" sz="2400">
                <a:solidFill>
                  <a:srgbClr val="F0F0F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5000"/>
              <a:buFont typeface="Monotype Sorts" panose="05000000000000000000" pitchFamily="2" charset="2"/>
              <a:buChar char="l"/>
              <a:defRPr kumimoji="1" sz="2000">
                <a:solidFill>
                  <a:srgbClr val="F0F0F0"/>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00000"/>
              <a:buChar char="»"/>
              <a:defRPr kumimoji="1" sz="2000">
                <a:solidFill>
                  <a:srgbClr val="F0F0F0"/>
                </a:solidFill>
                <a:latin typeface="Arial" panose="020B0604020202020204" pitchFamily="34" charset="0"/>
                <a:ea typeface="宋体" panose="02010600030101010101" pitchFamily="2" charset="-122"/>
              </a:defRPr>
            </a:lvl9pPr>
          </a:lstStyle>
          <a:p>
            <a:pPr>
              <a:spcBef>
                <a:spcPct val="0"/>
              </a:spcBef>
            </a:pPr>
            <a:endParaRPr lang="zh-CN" altLang="en-US" sz="6000">
              <a:solidFill>
                <a:schemeClr val="tx1"/>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2" fill="hold" grpId="0" nodeType="clickEffect">
                                  <p:stCondLst>
                                    <p:cond delay="0"/>
                                  </p:stCondLst>
                                  <p:childTnLst>
                                    <p:set>
                                      <p:cBhvr>
                                        <p:cTn id="6" dur="1" fill="hold">
                                          <p:stCondLst>
                                            <p:cond delay="0"/>
                                          </p:stCondLst>
                                        </p:cTn>
                                        <p:tgtEl>
                                          <p:spTgt spid="661533"/>
                                        </p:tgtEl>
                                        <p:attrNameLst>
                                          <p:attrName>style.visibility</p:attrName>
                                        </p:attrNameLst>
                                      </p:cBhvr>
                                      <p:to>
                                        <p:strVal val="visible"/>
                                      </p:to>
                                    </p:set>
                                    <p:anim calcmode="lin" valueType="num">
                                      <p:cBhvr>
                                        <p:cTn id="7" dur="500" fill="hold"/>
                                        <p:tgtEl>
                                          <p:spTgt spid="661533"/>
                                        </p:tgtEl>
                                        <p:attrNameLst>
                                          <p:attrName>ppt_x</p:attrName>
                                        </p:attrNameLst>
                                      </p:cBhvr>
                                      <p:tavLst>
                                        <p:tav tm="0">
                                          <p:val>
                                            <p:strVal val="#ppt_x+#ppt_w/2"/>
                                          </p:val>
                                        </p:tav>
                                        <p:tav tm="100000">
                                          <p:val>
                                            <p:strVal val="#ppt_x"/>
                                          </p:val>
                                        </p:tav>
                                      </p:tavLst>
                                    </p:anim>
                                    <p:anim calcmode="lin" valueType="num">
                                      <p:cBhvr>
                                        <p:cTn id="8" dur="500" fill="hold"/>
                                        <p:tgtEl>
                                          <p:spTgt spid="661533"/>
                                        </p:tgtEl>
                                        <p:attrNameLst>
                                          <p:attrName>ppt_y</p:attrName>
                                        </p:attrNameLst>
                                      </p:cBhvr>
                                      <p:tavLst>
                                        <p:tav tm="0">
                                          <p:val>
                                            <p:strVal val="#ppt_y"/>
                                          </p:val>
                                        </p:tav>
                                        <p:tav tm="100000">
                                          <p:val>
                                            <p:strVal val="#ppt_y"/>
                                          </p:val>
                                        </p:tav>
                                      </p:tavLst>
                                    </p:anim>
                                    <p:anim calcmode="lin" valueType="num">
                                      <p:cBhvr>
                                        <p:cTn id="9" dur="500" fill="hold"/>
                                        <p:tgtEl>
                                          <p:spTgt spid="661533"/>
                                        </p:tgtEl>
                                        <p:attrNameLst>
                                          <p:attrName>ppt_w</p:attrName>
                                        </p:attrNameLst>
                                      </p:cBhvr>
                                      <p:tavLst>
                                        <p:tav tm="0">
                                          <p:val>
                                            <p:fltVal val="0"/>
                                          </p:val>
                                        </p:tav>
                                        <p:tav tm="100000">
                                          <p:val>
                                            <p:strVal val="#ppt_w"/>
                                          </p:val>
                                        </p:tav>
                                      </p:tavLst>
                                    </p:anim>
                                    <p:anim calcmode="lin" valueType="num">
                                      <p:cBhvr>
                                        <p:cTn id="10" dur="500" fill="hold"/>
                                        <p:tgtEl>
                                          <p:spTgt spid="661533"/>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61535"/>
                                        </p:tgtEl>
                                        <p:attrNameLst>
                                          <p:attrName>style.visibility</p:attrName>
                                        </p:attrNameLst>
                                      </p:cBhvr>
                                      <p:to>
                                        <p:strVal val="visible"/>
                                      </p:to>
                                    </p:set>
                                    <p:animEffect transition="in" filter="wipe(left)">
                                      <p:cBhvr>
                                        <p:cTn id="15" dur="500"/>
                                        <p:tgtEl>
                                          <p:spTgt spid="66153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1" fill="hold" grpId="0" nodeType="clickEffect">
                                  <p:stCondLst>
                                    <p:cond delay="0"/>
                                  </p:stCondLst>
                                  <p:childTnLst>
                                    <p:set>
                                      <p:cBhvr>
                                        <p:cTn id="19" dur="1" fill="hold">
                                          <p:stCondLst>
                                            <p:cond delay="0"/>
                                          </p:stCondLst>
                                        </p:cTn>
                                        <p:tgtEl>
                                          <p:spTgt spid="661534"/>
                                        </p:tgtEl>
                                        <p:attrNameLst>
                                          <p:attrName>style.visibility</p:attrName>
                                        </p:attrNameLst>
                                      </p:cBhvr>
                                      <p:to>
                                        <p:strVal val="visible"/>
                                      </p:to>
                                    </p:set>
                                    <p:animEffect transition="in" filter="slide(fromTop)">
                                      <p:cBhvr>
                                        <p:cTn id="20" dur="500"/>
                                        <p:tgtEl>
                                          <p:spTgt spid="66153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61528"/>
                                        </p:tgtEl>
                                        <p:attrNameLst>
                                          <p:attrName>style.visibility</p:attrName>
                                        </p:attrNameLst>
                                      </p:cBhvr>
                                      <p:to>
                                        <p:strVal val="visible"/>
                                      </p:to>
                                    </p:set>
                                    <p:animEffect transition="in" filter="wipe(left)">
                                      <p:cBhvr>
                                        <p:cTn id="25" dur="500"/>
                                        <p:tgtEl>
                                          <p:spTgt spid="6615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7" presetClass="entr" presetSubtype="2" fill="hold" grpId="0" nodeType="clickEffect">
                                  <p:stCondLst>
                                    <p:cond delay="0"/>
                                  </p:stCondLst>
                                  <p:childTnLst>
                                    <p:set>
                                      <p:cBhvr>
                                        <p:cTn id="29" dur="1" fill="hold">
                                          <p:stCondLst>
                                            <p:cond delay="0"/>
                                          </p:stCondLst>
                                        </p:cTn>
                                        <p:tgtEl>
                                          <p:spTgt spid="661531"/>
                                        </p:tgtEl>
                                        <p:attrNameLst>
                                          <p:attrName>style.visibility</p:attrName>
                                        </p:attrNameLst>
                                      </p:cBhvr>
                                      <p:to>
                                        <p:strVal val="visible"/>
                                      </p:to>
                                    </p:set>
                                    <p:anim calcmode="lin" valueType="num">
                                      <p:cBhvr>
                                        <p:cTn id="30" dur="500" fill="hold"/>
                                        <p:tgtEl>
                                          <p:spTgt spid="661531"/>
                                        </p:tgtEl>
                                        <p:attrNameLst>
                                          <p:attrName>ppt_x</p:attrName>
                                        </p:attrNameLst>
                                      </p:cBhvr>
                                      <p:tavLst>
                                        <p:tav tm="0">
                                          <p:val>
                                            <p:strVal val="#ppt_x+#ppt_w/2"/>
                                          </p:val>
                                        </p:tav>
                                        <p:tav tm="100000">
                                          <p:val>
                                            <p:strVal val="#ppt_x"/>
                                          </p:val>
                                        </p:tav>
                                      </p:tavLst>
                                    </p:anim>
                                    <p:anim calcmode="lin" valueType="num">
                                      <p:cBhvr>
                                        <p:cTn id="31" dur="500" fill="hold"/>
                                        <p:tgtEl>
                                          <p:spTgt spid="661531"/>
                                        </p:tgtEl>
                                        <p:attrNameLst>
                                          <p:attrName>ppt_y</p:attrName>
                                        </p:attrNameLst>
                                      </p:cBhvr>
                                      <p:tavLst>
                                        <p:tav tm="0">
                                          <p:val>
                                            <p:strVal val="#ppt_y"/>
                                          </p:val>
                                        </p:tav>
                                        <p:tav tm="100000">
                                          <p:val>
                                            <p:strVal val="#ppt_y"/>
                                          </p:val>
                                        </p:tav>
                                      </p:tavLst>
                                    </p:anim>
                                    <p:anim calcmode="lin" valueType="num">
                                      <p:cBhvr>
                                        <p:cTn id="32" dur="500" fill="hold"/>
                                        <p:tgtEl>
                                          <p:spTgt spid="661531"/>
                                        </p:tgtEl>
                                        <p:attrNameLst>
                                          <p:attrName>ppt_w</p:attrName>
                                        </p:attrNameLst>
                                      </p:cBhvr>
                                      <p:tavLst>
                                        <p:tav tm="0">
                                          <p:val>
                                            <p:fltVal val="0"/>
                                          </p:val>
                                        </p:tav>
                                        <p:tav tm="100000">
                                          <p:val>
                                            <p:strVal val="#ppt_w"/>
                                          </p:val>
                                        </p:tav>
                                      </p:tavLst>
                                    </p:anim>
                                    <p:anim calcmode="lin" valueType="num">
                                      <p:cBhvr>
                                        <p:cTn id="33" dur="500" fill="hold"/>
                                        <p:tgtEl>
                                          <p:spTgt spid="661531"/>
                                        </p:tgtEl>
                                        <p:attrNameLst>
                                          <p:attrName>ppt_h</p:attrName>
                                        </p:attrNameLst>
                                      </p:cBhvr>
                                      <p:tavLst>
                                        <p:tav tm="0">
                                          <p:val>
                                            <p:strVal val="#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661529"/>
                                        </p:tgtEl>
                                        <p:attrNameLst>
                                          <p:attrName>style.visibility</p:attrName>
                                        </p:attrNameLst>
                                      </p:cBhvr>
                                      <p:to>
                                        <p:strVal val="visible"/>
                                      </p:to>
                                    </p:set>
                                    <p:animEffect transition="in" filter="wipe(left)">
                                      <p:cBhvr>
                                        <p:cTn id="38" dur="500"/>
                                        <p:tgtEl>
                                          <p:spTgt spid="66152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1" fill="hold" grpId="0" nodeType="clickEffect">
                                  <p:stCondLst>
                                    <p:cond delay="0"/>
                                  </p:stCondLst>
                                  <p:childTnLst>
                                    <p:set>
                                      <p:cBhvr>
                                        <p:cTn id="42" dur="1" fill="hold">
                                          <p:stCondLst>
                                            <p:cond delay="0"/>
                                          </p:stCondLst>
                                        </p:cTn>
                                        <p:tgtEl>
                                          <p:spTgt spid="661532"/>
                                        </p:tgtEl>
                                        <p:attrNameLst>
                                          <p:attrName>style.visibility</p:attrName>
                                        </p:attrNameLst>
                                      </p:cBhvr>
                                      <p:to>
                                        <p:strVal val="visible"/>
                                      </p:to>
                                    </p:set>
                                    <p:animEffect transition="in" filter="slide(fromTop)">
                                      <p:cBhvr>
                                        <p:cTn id="43" dur="500"/>
                                        <p:tgtEl>
                                          <p:spTgt spid="66153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661530"/>
                                        </p:tgtEl>
                                        <p:attrNameLst>
                                          <p:attrName>style.visibility</p:attrName>
                                        </p:attrNameLst>
                                      </p:cBhvr>
                                      <p:to>
                                        <p:strVal val="visible"/>
                                      </p:to>
                                    </p:set>
                                    <p:animEffect transition="in" filter="wipe(left)">
                                      <p:cBhvr>
                                        <p:cTn id="48" dur="500"/>
                                        <p:tgtEl>
                                          <p:spTgt spid="66153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2" presetClass="entr" presetSubtype="1" fill="hold" grpId="0" nodeType="clickEffect">
                                  <p:stCondLst>
                                    <p:cond delay="0"/>
                                  </p:stCondLst>
                                  <p:childTnLst>
                                    <p:set>
                                      <p:cBhvr>
                                        <p:cTn id="52" dur="1" fill="hold">
                                          <p:stCondLst>
                                            <p:cond delay="0"/>
                                          </p:stCondLst>
                                        </p:cTn>
                                        <p:tgtEl>
                                          <p:spTgt spid="661538"/>
                                        </p:tgtEl>
                                        <p:attrNameLst>
                                          <p:attrName>style.visibility</p:attrName>
                                        </p:attrNameLst>
                                      </p:cBhvr>
                                      <p:to>
                                        <p:strVal val="visible"/>
                                      </p:to>
                                    </p:set>
                                    <p:animEffect transition="in" filter="slide(fromTop)">
                                      <p:cBhvr>
                                        <p:cTn id="53" dur="500"/>
                                        <p:tgtEl>
                                          <p:spTgt spid="66153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661536"/>
                                        </p:tgtEl>
                                        <p:attrNameLst>
                                          <p:attrName>style.visibility</p:attrName>
                                        </p:attrNameLst>
                                      </p:cBhvr>
                                      <p:to>
                                        <p:strVal val="visible"/>
                                      </p:to>
                                    </p:set>
                                    <p:animEffect transition="in" filter="wipe(left)">
                                      <p:cBhvr>
                                        <p:cTn id="58" dur="500"/>
                                        <p:tgtEl>
                                          <p:spTgt spid="661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28" grpId="0" animBg="1" autoUpdateAnimBg="0"/>
      <p:bldP spid="661529" grpId="0" animBg="1" autoUpdateAnimBg="0"/>
      <p:bldP spid="661530" grpId="0" animBg="1" autoUpdateAnimBg="0"/>
      <p:bldP spid="661531" grpId="0" animBg="1"/>
      <p:bldP spid="661532" grpId="0" animBg="1"/>
      <p:bldP spid="661533" grpId="0" animBg="1"/>
      <p:bldP spid="661534" grpId="0" animBg="1"/>
      <p:bldP spid="661535" grpId="0" animBg="1" autoUpdateAnimBg="0"/>
      <p:bldP spid="661536" grpId="0" animBg="1" autoUpdateAnimBg="0"/>
      <p:bldP spid="661538"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74786" name="Rectangle 2"/>
          <p:cNvSpPr>
            <a:spLocks noGrp="1" noChangeArrowheads="1"/>
          </p:cNvSpPr>
          <p:nvPr>
            <p:ph type="body" idx="1"/>
          </p:nvPr>
        </p:nvSpPr>
        <p:spPr>
          <a:xfrm>
            <a:off x="381000" y="1676400"/>
            <a:ext cx="8382000" cy="4572000"/>
          </a:xfrm>
        </p:spPr>
        <p:txBody>
          <a:bodyPr/>
          <a:lstStyle/>
          <a:p>
            <a:pPr marL="609600" indent="-609600" algn="just">
              <a:lnSpc>
                <a:spcPct val="90000"/>
              </a:lnSpc>
              <a:buFontTx/>
              <a:buAutoNum type="arabicPeriod"/>
              <a:defRPr/>
            </a:pPr>
            <a:r>
              <a:rPr lang="zh-CN" altLang="en-US" sz="2800" dirty="0">
                <a:solidFill>
                  <a:schemeClr val="accent4">
                    <a:lumMod val="10000"/>
                  </a:schemeClr>
                </a:solidFill>
              </a:rPr>
              <a:t>合理安排统计表的结构</a:t>
            </a:r>
          </a:p>
          <a:p>
            <a:pPr marL="609600" indent="-609600" algn="just">
              <a:lnSpc>
                <a:spcPct val="90000"/>
              </a:lnSpc>
              <a:buFontTx/>
              <a:buAutoNum type="arabicPeriod"/>
              <a:defRPr/>
            </a:pPr>
            <a:r>
              <a:rPr lang="zh-CN" altLang="en-US" sz="2800" dirty="0">
                <a:solidFill>
                  <a:schemeClr val="accent4">
                    <a:lumMod val="10000"/>
                  </a:schemeClr>
                </a:solidFill>
              </a:rPr>
              <a:t>总标题内容应满足</a:t>
            </a:r>
            <a:r>
              <a:rPr lang="en-US" altLang="zh-CN" sz="2800" b="1" dirty="0">
                <a:solidFill>
                  <a:srgbClr val="FF0000"/>
                </a:solidFill>
              </a:rPr>
              <a:t>3W</a:t>
            </a:r>
            <a:r>
              <a:rPr lang="en-US" altLang="zh-CN" sz="2800" b="1" i="1" dirty="0">
                <a:solidFill>
                  <a:schemeClr val="accent4">
                    <a:lumMod val="10000"/>
                  </a:schemeClr>
                </a:solidFill>
              </a:rPr>
              <a:t> </a:t>
            </a:r>
            <a:r>
              <a:rPr lang="zh-CN" altLang="en-US" sz="2800" dirty="0">
                <a:solidFill>
                  <a:schemeClr val="accent4">
                    <a:lumMod val="10000"/>
                  </a:schemeClr>
                </a:solidFill>
              </a:rPr>
              <a:t>要求</a:t>
            </a:r>
          </a:p>
          <a:p>
            <a:pPr marL="609600" indent="-609600" algn="just">
              <a:lnSpc>
                <a:spcPct val="90000"/>
              </a:lnSpc>
              <a:buFontTx/>
              <a:buAutoNum type="arabicPeriod"/>
              <a:defRPr/>
            </a:pPr>
            <a:r>
              <a:rPr lang="zh-CN" altLang="en-US" sz="2800" dirty="0">
                <a:solidFill>
                  <a:schemeClr val="accent4">
                    <a:lumMod val="10000"/>
                  </a:schemeClr>
                </a:solidFill>
              </a:rPr>
              <a:t>数据计量单位相同时，可放在表的右上角标明，不同时应放在每个变量后或单列出一列标明</a:t>
            </a:r>
          </a:p>
          <a:p>
            <a:pPr marL="609600" indent="-609600" algn="just">
              <a:lnSpc>
                <a:spcPct val="90000"/>
              </a:lnSpc>
              <a:buFontTx/>
              <a:buAutoNum type="arabicPeriod"/>
              <a:defRPr/>
            </a:pPr>
            <a:r>
              <a:rPr lang="zh-CN" altLang="en-US" sz="2800" dirty="0">
                <a:solidFill>
                  <a:schemeClr val="accent4">
                    <a:lumMod val="10000"/>
                  </a:schemeClr>
                </a:solidFill>
              </a:rPr>
              <a:t>表中的上下两条横线一般用粗线，其他线用细线</a:t>
            </a:r>
          </a:p>
          <a:p>
            <a:pPr marL="609600" indent="-609600" algn="just">
              <a:lnSpc>
                <a:spcPct val="90000"/>
              </a:lnSpc>
              <a:buFontTx/>
              <a:buAutoNum type="arabicPeriod"/>
              <a:defRPr/>
            </a:pPr>
            <a:r>
              <a:rPr lang="zh-CN" altLang="en-US" sz="2800" dirty="0">
                <a:solidFill>
                  <a:srgbClr val="FF0000"/>
                </a:solidFill>
              </a:rPr>
              <a:t>通常情况下，统计表的左右两边不封口</a:t>
            </a:r>
          </a:p>
          <a:p>
            <a:pPr marL="609600" indent="-609600" algn="just">
              <a:lnSpc>
                <a:spcPct val="90000"/>
              </a:lnSpc>
              <a:buFontTx/>
              <a:buAutoNum type="arabicPeriod"/>
              <a:defRPr/>
            </a:pPr>
            <a:r>
              <a:rPr lang="zh-CN" altLang="en-US" sz="2800" dirty="0">
                <a:solidFill>
                  <a:schemeClr val="accent4">
                    <a:lumMod val="10000"/>
                  </a:schemeClr>
                </a:solidFill>
              </a:rPr>
              <a:t>表中的数据一般是右对齐，有小数点时应以小数点对齐，而且小数点的位数应统一</a:t>
            </a:r>
          </a:p>
          <a:p>
            <a:pPr marL="609600" indent="-609600" algn="just">
              <a:lnSpc>
                <a:spcPct val="90000"/>
              </a:lnSpc>
              <a:buFontTx/>
              <a:buAutoNum type="arabicPeriod"/>
              <a:defRPr/>
            </a:pPr>
            <a:r>
              <a:rPr lang="zh-CN" altLang="en-US" sz="2800" dirty="0">
                <a:solidFill>
                  <a:schemeClr val="accent4">
                    <a:lumMod val="10000"/>
                  </a:schemeClr>
                </a:solidFill>
              </a:rPr>
              <a:t>对于没有数字的表格单元，一般用“</a:t>
            </a:r>
            <a:r>
              <a:rPr lang="en-US" altLang="zh-CN" sz="2800" dirty="0">
                <a:solidFill>
                  <a:schemeClr val="accent4">
                    <a:lumMod val="10000"/>
                  </a:schemeClr>
                </a:solidFill>
              </a:rPr>
              <a:t>—”</a:t>
            </a:r>
            <a:r>
              <a:rPr lang="zh-CN" altLang="en-US" sz="2800" dirty="0">
                <a:solidFill>
                  <a:schemeClr val="accent4">
                    <a:lumMod val="10000"/>
                  </a:schemeClr>
                </a:solidFill>
              </a:rPr>
              <a:t>表示</a:t>
            </a:r>
          </a:p>
          <a:p>
            <a:pPr marL="609600" indent="-609600" algn="just">
              <a:lnSpc>
                <a:spcPct val="90000"/>
              </a:lnSpc>
              <a:buFontTx/>
              <a:buAutoNum type="arabicPeriod"/>
              <a:defRPr/>
            </a:pPr>
            <a:r>
              <a:rPr lang="zh-CN" altLang="en-US" sz="2800" dirty="0">
                <a:solidFill>
                  <a:schemeClr val="accent4">
                    <a:lumMod val="10000"/>
                  </a:schemeClr>
                </a:solidFill>
              </a:rPr>
              <a:t>必要时可在表的下方加上注释</a:t>
            </a:r>
          </a:p>
        </p:txBody>
      </p:sp>
      <p:sp>
        <p:nvSpPr>
          <p:cNvPr id="374789" name="Rectangle 5"/>
          <p:cNvSpPr>
            <a:spLocks noGrp="1" noChangeArrowheads="1"/>
          </p:cNvSpPr>
          <p:nvPr>
            <p:ph type="title"/>
          </p:nvPr>
        </p:nvSpPr>
        <p:spPr>
          <a:xfrm>
            <a:off x="1259632" y="404664"/>
            <a:ext cx="6781800" cy="1066800"/>
          </a:xfrm>
        </p:spPr>
        <p:txBody>
          <a:bodyPr/>
          <a:lstStyle/>
          <a:p>
            <a:pPr>
              <a:defRPr/>
            </a:pPr>
            <a:r>
              <a:rPr lang="zh-CN" altLang="en-US" sz="4000" dirty="0">
                <a:solidFill>
                  <a:schemeClr val="accent4">
                    <a:lumMod val="10000"/>
                  </a:schemeClr>
                </a:solidFill>
                <a:latin typeface="Arial" panose="020B0604020202020204" pitchFamily="34" charset="0"/>
              </a:rPr>
              <a:t>统计表的设计</a:t>
            </a:r>
            <a:endParaRPr lang="zh-CN" altLang="en-US" b="0" dirty="0">
              <a:solidFill>
                <a:schemeClr val="accent4">
                  <a:lumMod val="10000"/>
                </a:schemeClr>
              </a:solidFill>
              <a:latin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4786">
                                            <p:txEl>
                                              <p:pRg st="0" end="0"/>
                                            </p:txEl>
                                          </p:spTgt>
                                        </p:tgtEl>
                                        <p:attrNameLst>
                                          <p:attrName>style.visibility</p:attrName>
                                        </p:attrNameLst>
                                      </p:cBhvr>
                                      <p:to>
                                        <p:strVal val="visible"/>
                                      </p:to>
                                    </p:set>
                                    <p:animEffect transition="in" filter="wipe(left)">
                                      <p:cBhvr>
                                        <p:cTn id="7" dur="500"/>
                                        <p:tgtEl>
                                          <p:spTgt spid="374786">
                                            <p:txEl>
                                              <p:pRg st="0" end="0"/>
                                            </p:txEl>
                                          </p:spTgt>
                                        </p:tgtEl>
                                      </p:cBhvr>
                                    </p:animEffect>
                                  </p:childTnLst>
                                  <p:subTnLst>
                                    <p:animClr clrSpc="rgb" dir="cw">
                                      <p:cBhvr override="childStyle">
                                        <p:cTn dur="1" fill="hold" display="0" masterRel="nextClick" afterEffect="1"/>
                                        <p:tgtEl>
                                          <p:spTgt spid="374786">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4786">
                                            <p:txEl>
                                              <p:pRg st="1" end="1"/>
                                            </p:txEl>
                                          </p:spTgt>
                                        </p:tgtEl>
                                        <p:attrNameLst>
                                          <p:attrName>style.visibility</p:attrName>
                                        </p:attrNameLst>
                                      </p:cBhvr>
                                      <p:to>
                                        <p:strVal val="visible"/>
                                      </p:to>
                                    </p:set>
                                    <p:animEffect transition="in" filter="wipe(left)">
                                      <p:cBhvr>
                                        <p:cTn id="12" dur="500"/>
                                        <p:tgtEl>
                                          <p:spTgt spid="374786">
                                            <p:txEl>
                                              <p:pRg st="1" end="1"/>
                                            </p:txEl>
                                          </p:spTgt>
                                        </p:tgtEl>
                                      </p:cBhvr>
                                    </p:animEffect>
                                  </p:childTnLst>
                                  <p:subTnLst>
                                    <p:animClr clrSpc="rgb" dir="cw">
                                      <p:cBhvr override="childStyle">
                                        <p:cTn dur="1" fill="hold" display="0" masterRel="nextClick" afterEffect="1"/>
                                        <p:tgtEl>
                                          <p:spTgt spid="374786">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4786">
                                            <p:txEl>
                                              <p:pRg st="2" end="2"/>
                                            </p:txEl>
                                          </p:spTgt>
                                        </p:tgtEl>
                                        <p:attrNameLst>
                                          <p:attrName>style.visibility</p:attrName>
                                        </p:attrNameLst>
                                      </p:cBhvr>
                                      <p:to>
                                        <p:strVal val="visible"/>
                                      </p:to>
                                    </p:set>
                                    <p:animEffect transition="in" filter="wipe(left)">
                                      <p:cBhvr>
                                        <p:cTn id="17" dur="500"/>
                                        <p:tgtEl>
                                          <p:spTgt spid="374786">
                                            <p:txEl>
                                              <p:pRg st="2" end="2"/>
                                            </p:txEl>
                                          </p:spTgt>
                                        </p:tgtEl>
                                      </p:cBhvr>
                                    </p:animEffect>
                                  </p:childTnLst>
                                  <p:subTnLst>
                                    <p:animClr clrSpc="rgb" dir="cw">
                                      <p:cBhvr override="childStyle">
                                        <p:cTn dur="1" fill="hold" display="0" masterRel="nextClick" afterEffect="1"/>
                                        <p:tgtEl>
                                          <p:spTgt spid="374786">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74786">
                                            <p:txEl>
                                              <p:pRg st="3" end="3"/>
                                            </p:txEl>
                                          </p:spTgt>
                                        </p:tgtEl>
                                        <p:attrNameLst>
                                          <p:attrName>style.visibility</p:attrName>
                                        </p:attrNameLst>
                                      </p:cBhvr>
                                      <p:to>
                                        <p:strVal val="visible"/>
                                      </p:to>
                                    </p:set>
                                    <p:animEffect transition="in" filter="wipe(left)">
                                      <p:cBhvr>
                                        <p:cTn id="22" dur="500"/>
                                        <p:tgtEl>
                                          <p:spTgt spid="374786">
                                            <p:txEl>
                                              <p:pRg st="3" end="3"/>
                                            </p:txEl>
                                          </p:spTgt>
                                        </p:tgtEl>
                                      </p:cBhvr>
                                    </p:animEffect>
                                  </p:childTnLst>
                                  <p:subTnLst>
                                    <p:animClr clrSpc="rgb" dir="cw">
                                      <p:cBhvr override="childStyle">
                                        <p:cTn dur="1" fill="hold" display="0" masterRel="nextClick" afterEffect="1"/>
                                        <p:tgtEl>
                                          <p:spTgt spid="374786">
                                            <p:txEl>
                                              <p:pRg st="3" end="3"/>
                                            </p:txEl>
                                          </p:spTgt>
                                        </p:tgtEl>
                                        <p:attrNameLst>
                                          <p:attrName>ppt_c</p:attrName>
                                        </p:attrNameLst>
                                      </p:cBhvr>
                                      <p:to>
                                        <a:schemeClr val="folHlink"/>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74786">
                                            <p:txEl>
                                              <p:pRg st="4" end="4"/>
                                            </p:txEl>
                                          </p:spTgt>
                                        </p:tgtEl>
                                        <p:attrNameLst>
                                          <p:attrName>style.visibility</p:attrName>
                                        </p:attrNameLst>
                                      </p:cBhvr>
                                      <p:to>
                                        <p:strVal val="visible"/>
                                      </p:to>
                                    </p:set>
                                    <p:animEffect transition="in" filter="wipe(left)">
                                      <p:cBhvr>
                                        <p:cTn id="27" dur="500"/>
                                        <p:tgtEl>
                                          <p:spTgt spid="374786">
                                            <p:txEl>
                                              <p:pRg st="4" end="4"/>
                                            </p:txEl>
                                          </p:spTgt>
                                        </p:tgtEl>
                                      </p:cBhvr>
                                    </p:animEffect>
                                  </p:childTnLst>
                                  <p:subTnLst>
                                    <p:animClr clrSpc="rgb" dir="cw">
                                      <p:cBhvr override="childStyle">
                                        <p:cTn dur="1" fill="hold" display="0" masterRel="nextClick" afterEffect="1"/>
                                        <p:tgtEl>
                                          <p:spTgt spid="374786">
                                            <p:txEl>
                                              <p:pRg st="4" end="4"/>
                                            </p:txEl>
                                          </p:spTgt>
                                        </p:tgtEl>
                                        <p:attrNameLst>
                                          <p:attrName>ppt_c</p:attrName>
                                        </p:attrNameLst>
                                      </p:cBhvr>
                                      <p:to>
                                        <a:schemeClr val="folHlink"/>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74786">
                                            <p:txEl>
                                              <p:pRg st="5" end="5"/>
                                            </p:txEl>
                                          </p:spTgt>
                                        </p:tgtEl>
                                        <p:attrNameLst>
                                          <p:attrName>style.visibility</p:attrName>
                                        </p:attrNameLst>
                                      </p:cBhvr>
                                      <p:to>
                                        <p:strVal val="visible"/>
                                      </p:to>
                                    </p:set>
                                    <p:animEffect transition="in" filter="wipe(left)">
                                      <p:cBhvr>
                                        <p:cTn id="32" dur="500"/>
                                        <p:tgtEl>
                                          <p:spTgt spid="374786">
                                            <p:txEl>
                                              <p:pRg st="5" end="5"/>
                                            </p:txEl>
                                          </p:spTgt>
                                        </p:tgtEl>
                                      </p:cBhvr>
                                    </p:animEffect>
                                  </p:childTnLst>
                                  <p:subTnLst>
                                    <p:animClr clrSpc="rgb" dir="cw">
                                      <p:cBhvr override="childStyle">
                                        <p:cTn dur="1" fill="hold" display="0" masterRel="nextClick" afterEffect="1"/>
                                        <p:tgtEl>
                                          <p:spTgt spid="374786">
                                            <p:txEl>
                                              <p:pRg st="5" end="5"/>
                                            </p:txEl>
                                          </p:spTgt>
                                        </p:tgtEl>
                                        <p:attrNameLst>
                                          <p:attrName>ppt_c</p:attrName>
                                        </p:attrNameLst>
                                      </p:cBhvr>
                                      <p:to>
                                        <a:schemeClr val="folHlink"/>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74786">
                                            <p:txEl>
                                              <p:pRg st="6" end="6"/>
                                            </p:txEl>
                                          </p:spTgt>
                                        </p:tgtEl>
                                        <p:attrNameLst>
                                          <p:attrName>style.visibility</p:attrName>
                                        </p:attrNameLst>
                                      </p:cBhvr>
                                      <p:to>
                                        <p:strVal val="visible"/>
                                      </p:to>
                                    </p:set>
                                    <p:animEffect transition="in" filter="wipe(left)">
                                      <p:cBhvr>
                                        <p:cTn id="37" dur="500"/>
                                        <p:tgtEl>
                                          <p:spTgt spid="374786">
                                            <p:txEl>
                                              <p:pRg st="6" end="6"/>
                                            </p:txEl>
                                          </p:spTgt>
                                        </p:tgtEl>
                                      </p:cBhvr>
                                    </p:animEffect>
                                  </p:childTnLst>
                                  <p:subTnLst>
                                    <p:animClr clrSpc="rgb" dir="cw">
                                      <p:cBhvr override="childStyle">
                                        <p:cTn dur="1" fill="hold" display="0" masterRel="nextClick" afterEffect="1"/>
                                        <p:tgtEl>
                                          <p:spTgt spid="374786">
                                            <p:txEl>
                                              <p:pRg st="6" end="6"/>
                                            </p:txEl>
                                          </p:spTgt>
                                        </p:tgtEl>
                                        <p:attrNameLst>
                                          <p:attrName>ppt_c</p:attrName>
                                        </p:attrNameLst>
                                      </p:cBhvr>
                                      <p:to>
                                        <a:schemeClr val="folHlink"/>
                                      </p:to>
                                    </p:animClr>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74786">
                                            <p:txEl>
                                              <p:pRg st="7" end="7"/>
                                            </p:txEl>
                                          </p:spTgt>
                                        </p:tgtEl>
                                        <p:attrNameLst>
                                          <p:attrName>style.visibility</p:attrName>
                                        </p:attrNameLst>
                                      </p:cBhvr>
                                      <p:to>
                                        <p:strVal val="visible"/>
                                      </p:to>
                                    </p:set>
                                    <p:animEffect transition="in" filter="wipe(left)">
                                      <p:cBhvr>
                                        <p:cTn id="42" dur="500"/>
                                        <p:tgtEl>
                                          <p:spTgt spid="374786">
                                            <p:txEl>
                                              <p:pRg st="7" end="7"/>
                                            </p:txEl>
                                          </p:spTgt>
                                        </p:tgtEl>
                                      </p:cBhvr>
                                    </p:animEffect>
                                  </p:childTnLst>
                                  <p:subTnLst>
                                    <p:animClr clrSpc="rgb" dir="cw">
                                      <p:cBhvr override="childStyle">
                                        <p:cTn dur="1" fill="hold" display="0" masterRel="nextClick" afterEffect="1"/>
                                        <p:tgtEl>
                                          <p:spTgt spid="374786">
                                            <p:txEl>
                                              <p:pRg st="7" end="7"/>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6"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1181100" y="548680"/>
            <a:ext cx="6781800" cy="1066800"/>
          </a:xfrm>
        </p:spPr>
        <p:txBody>
          <a:bodyPr/>
          <a:lstStyle/>
          <a:p>
            <a:pPr>
              <a:defRPr/>
            </a:pPr>
            <a:r>
              <a:rPr lang="zh-CN" altLang="en-US" sz="4000">
                <a:solidFill>
                  <a:schemeClr val="accent4">
                    <a:lumMod val="10000"/>
                  </a:schemeClr>
                </a:solidFill>
              </a:rPr>
              <a:t>本章小结</a:t>
            </a:r>
            <a:endParaRPr lang="zh-CN" altLang="en-US">
              <a:solidFill>
                <a:schemeClr val="accent4">
                  <a:lumMod val="10000"/>
                </a:schemeClr>
              </a:solidFill>
            </a:endParaRPr>
          </a:p>
        </p:txBody>
      </p:sp>
      <p:sp>
        <p:nvSpPr>
          <p:cNvPr id="352259" name="Rectangle 3"/>
          <p:cNvSpPr>
            <a:spLocks noGrp="1" noChangeArrowheads="1"/>
          </p:cNvSpPr>
          <p:nvPr>
            <p:ph type="body" idx="1"/>
          </p:nvPr>
        </p:nvSpPr>
        <p:spPr>
          <a:xfrm>
            <a:off x="609600" y="1773238"/>
            <a:ext cx="8153400" cy="4322762"/>
          </a:xfrm>
        </p:spPr>
        <p:txBody>
          <a:bodyPr/>
          <a:lstStyle/>
          <a:p>
            <a:pPr marL="609600" indent="-609600">
              <a:buFontTx/>
              <a:buAutoNum type="arabicPeriod"/>
              <a:defRPr/>
            </a:pPr>
            <a:r>
              <a:rPr lang="zh-CN" altLang="en-US" b="1" dirty="0">
                <a:solidFill>
                  <a:schemeClr val="accent4">
                    <a:lumMod val="10000"/>
                  </a:schemeClr>
                </a:solidFill>
              </a:rPr>
              <a:t>数据预处理的内容和目的</a:t>
            </a:r>
          </a:p>
          <a:p>
            <a:pPr marL="609600" indent="-609600">
              <a:spcBef>
                <a:spcPct val="24000"/>
              </a:spcBef>
              <a:buFontTx/>
              <a:buAutoNum type="arabicPeriod"/>
              <a:defRPr/>
            </a:pPr>
            <a:r>
              <a:rPr lang="zh-CN" altLang="en-US" b="1" dirty="0">
                <a:solidFill>
                  <a:schemeClr val="accent4">
                    <a:lumMod val="10000"/>
                  </a:schemeClr>
                </a:solidFill>
              </a:rPr>
              <a:t>分类和顺序数据的整理与显示方法</a:t>
            </a:r>
          </a:p>
          <a:p>
            <a:pPr marL="609600" indent="-609600">
              <a:spcBef>
                <a:spcPct val="24000"/>
              </a:spcBef>
              <a:buFontTx/>
              <a:buAutoNum type="arabicPeriod"/>
              <a:defRPr/>
            </a:pPr>
            <a:r>
              <a:rPr lang="zh-CN" altLang="en-US" b="1" dirty="0">
                <a:solidFill>
                  <a:schemeClr val="accent4">
                    <a:lumMod val="10000"/>
                  </a:schemeClr>
                </a:solidFill>
              </a:rPr>
              <a:t>数值型数据的整理与显示方法</a:t>
            </a:r>
          </a:p>
          <a:p>
            <a:pPr marL="609600" indent="-609600">
              <a:spcBef>
                <a:spcPct val="24000"/>
              </a:spcBef>
              <a:buFontTx/>
              <a:buAutoNum type="arabicPeriod"/>
              <a:defRPr/>
            </a:pPr>
            <a:r>
              <a:rPr lang="zh-CN" altLang="en-US" b="1" dirty="0">
                <a:solidFill>
                  <a:schemeClr val="accent4">
                    <a:lumMod val="10000"/>
                  </a:schemeClr>
                </a:solidFill>
              </a:rPr>
              <a:t>合理使用图表</a:t>
            </a:r>
          </a:p>
          <a:p>
            <a:pPr marL="609600" indent="-609600">
              <a:spcBef>
                <a:spcPct val="24000"/>
              </a:spcBef>
              <a:buFontTx/>
              <a:buAutoNum type="arabicPeriod"/>
              <a:defRPr/>
            </a:pPr>
            <a:r>
              <a:rPr lang="zh-CN" altLang="en-US" b="1" dirty="0">
                <a:solidFill>
                  <a:schemeClr val="accent4">
                    <a:lumMod val="10000"/>
                  </a:schemeClr>
                </a:solidFill>
              </a:rPr>
              <a:t>用</a:t>
            </a:r>
            <a:r>
              <a:rPr lang="en-US" altLang="zh-CN" b="1" dirty="0">
                <a:solidFill>
                  <a:schemeClr val="accent4">
                    <a:lumMod val="10000"/>
                  </a:schemeClr>
                </a:solidFill>
              </a:rPr>
              <a:t>Excel</a:t>
            </a:r>
            <a:r>
              <a:rPr lang="zh-CN" altLang="zh-CN" b="1" dirty="0">
                <a:solidFill>
                  <a:schemeClr val="accent4">
                    <a:lumMod val="10000"/>
                  </a:schemeClr>
                </a:solidFill>
              </a:rPr>
              <a:t>作</a:t>
            </a:r>
            <a:r>
              <a:rPr lang="zh-CN" altLang="en-US" b="1" dirty="0">
                <a:solidFill>
                  <a:schemeClr val="accent4">
                    <a:lumMod val="10000"/>
                  </a:schemeClr>
                </a:solidFill>
              </a:rPr>
              <a:t>频数分布表和图形</a:t>
            </a: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a:xfrm>
            <a:off x="755576" y="332656"/>
            <a:ext cx="7207324" cy="1296144"/>
          </a:xfrm>
        </p:spPr>
        <p:txBody>
          <a:bodyPr/>
          <a:lstStyle/>
          <a:p>
            <a:pPr>
              <a:defRPr/>
            </a:pPr>
            <a:r>
              <a:rPr lang="zh-CN" altLang="en-US" sz="4000" dirty="0">
                <a:solidFill>
                  <a:schemeClr val="bg2"/>
                </a:solidFill>
              </a:rPr>
              <a:t>数据审核</a:t>
            </a:r>
            <a:r>
              <a:rPr lang="en-US" altLang="zh-CN" sz="4000" dirty="0">
                <a:solidFill>
                  <a:schemeClr val="bg2"/>
                </a:solidFill>
              </a:rPr>
              <a:t>—</a:t>
            </a:r>
            <a:r>
              <a:rPr lang="zh-CN" altLang="en-US" sz="4000" dirty="0">
                <a:solidFill>
                  <a:schemeClr val="bg2"/>
                </a:solidFill>
              </a:rPr>
              <a:t>原始数据</a:t>
            </a:r>
            <a:r>
              <a:rPr lang="en-US" altLang="zh-CN" sz="3600" dirty="0">
                <a:solidFill>
                  <a:schemeClr val="bg2"/>
                </a:solidFill>
                <a:latin typeface="Arial" panose="020B0604020202020204" pitchFamily="34" charset="0"/>
              </a:rPr>
              <a:t>(raw data)</a:t>
            </a:r>
          </a:p>
        </p:txBody>
      </p:sp>
      <p:sp>
        <p:nvSpPr>
          <p:cNvPr id="465923" name="Rectangle 3"/>
          <p:cNvSpPr>
            <a:spLocks noGrp="1" noChangeArrowheads="1"/>
          </p:cNvSpPr>
          <p:nvPr>
            <p:ph type="body" idx="1"/>
          </p:nvPr>
        </p:nvSpPr>
        <p:spPr>
          <a:xfrm>
            <a:off x="395287" y="1844824"/>
            <a:ext cx="8353425" cy="4471987"/>
          </a:xfrm>
        </p:spPr>
        <p:txBody>
          <a:bodyPr/>
          <a:lstStyle/>
          <a:p>
            <a:pPr marL="609600" indent="-609600" algn="just">
              <a:spcBef>
                <a:spcPct val="24000"/>
              </a:spcBef>
              <a:buFontTx/>
              <a:buAutoNum type="arabicPeriod"/>
              <a:defRPr/>
            </a:pPr>
            <a:r>
              <a:rPr lang="zh-CN" altLang="en-US" dirty="0">
                <a:solidFill>
                  <a:schemeClr val="bg2"/>
                </a:solidFill>
                <a:sym typeface="Wingdings 2" panose="05020102010507070707" pitchFamily="18" charset="2"/>
              </a:rPr>
              <a:t>完整性审核</a:t>
            </a:r>
          </a:p>
          <a:p>
            <a:pPr marL="1219200" lvl="1" indent="-533400" algn="just">
              <a:spcBef>
                <a:spcPct val="24000"/>
              </a:spcBef>
              <a:buSzPct val="50000"/>
              <a:defRPr/>
            </a:pPr>
            <a:r>
              <a:rPr lang="zh-CN" altLang="en-US" dirty="0">
                <a:solidFill>
                  <a:schemeClr val="bg2"/>
                </a:solidFill>
                <a:sym typeface="Wingdings 2" panose="05020102010507070707" pitchFamily="18" charset="2"/>
              </a:rPr>
              <a:t>应调查的单位或个体是否有遗漏。</a:t>
            </a:r>
          </a:p>
          <a:p>
            <a:pPr marL="1219200" lvl="1" indent="-533400" algn="just">
              <a:spcBef>
                <a:spcPct val="24000"/>
              </a:spcBef>
              <a:buSzPct val="50000"/>
              <a:defRPr/>
            </a:pPr>
            <a:r>
              <a:rPr lang="zh-CN" altLang="en-US" dirty="0">
                <a:solidFill>
                  <a:schemeClr val="bg2"/>
                </a:solidFill>
                <a:sym typeface="Wingdings 2" panose="05020102010507070707" pitchFamily="18" charset="2"/>
              </a:rPr>
              <a:t>所有的调查项目或变量是否填写齐全。</a:t>
            </a:r>
          </a:p>
          <a:p>
            <a:pPr marL="609600" indent="-609600" algn="just">
              <a:spcBef>
                <a:spcPct val="24000"/>
              </a:spcBef>
              <a:buFontTx/>
              <a:buAutoNum type="arabicPeriod"/>
              <a:defRPr/>
            </a:pPr>
            <a:r>
              <a:rPr lang="zh-CN" altLang="en-US" dirty="0">
                <a:solidFill>
                  <a:schemeClr val="bg2"/>
                </a:solidFill>
                <a:sym typeface="Wingdings 2" panose="05020102010507070707" pitchFamily="18" charset="2"/>
              </a:rPr>
              <a:t>准确性审核</a:t>
            </a:r>
          </a:p>
          <a:p>
            <a:pPr marL="1219200" lvl="1" indent="-533400" algn="just">
              <a:spcBef>
                <a:spcPct val="24000"/>
              </a:spcBef>
              <a:buSzPct val="50000"/>
              <a:defRPr/>
            </a:pPr>
            <a:r>
              <a:rPr lang="zh-CN" altLang="en-US" dirty="0">
                <a:solidFill>
                  <a:schemeClr val="bg2"/>
                </a:solidFill>
                <a:sym typeface="Wingdings 2" panose="05020102010507070707" pitchFamily="18" charset="2"/>
              </a:rPr>
              <a:t>数据是否真实反映实际情况，内容是否符合实际。</a:t>
            </a:r>
          </a:p>
          <a:p>
            <a:pPr marL="1219200" lvl="1" indent="-533400" algn="just">
              <a:spcBef>
                <a:spcPct val="24000"/>
              </a:spcBef>
              <a:buSzPct val="50000"/>
              <a:defRPr/>
            </a:pPr>
            <a:r>
              <a:rPr lang="zh-CN" altLang="en-US" dirty="0">
                <a:solidFill>
                  <a:schemeClr val="bg2"/>
                </a:solidFill>
                <a:sym typeface="Wingdings 2" panose="05020102010507070707" pitchFamily="18" charset="2"/>
              </a:rPr>
              <a:t>数据是否有错误，计算是否正确，是否有明显异常值等。</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5923">
                                            <p:txEl>
                                              <p:pRg st="0" end="0"/>
                                            </p:txEl>
                                          </p:spTgt>
                                        </p:tgtEl>
                                        <p:attrNameLst>
                                          <p:attrName>style.visibility</p:attrName>
                                        </p:attrNameLst>
                                      </p:cBhvr>
                                      <p:to>
                                        <p:strVal val="visible"/>
                                      </p:to>
                                    </p:set>
                                    <p:animEffect transition="in" filter="wipe(left)">
                                      <p:cBhvr>
                                        <p:cTn id="7" dur="500"/>
                                        <p:tgtEl>
                                          <p:spTgt spid="465923">
                                            <p:txEl>
                                              <p:pRg st="0" end="0"/>
                                            </p:txEl>
                                          </p:spTgt>
                                        </p:tgtEl>
                                      </p:cBhvr>
                                    </p:animEffect>
                                  </p:childTnLst>
                                  <p:subTnLst>
                                    <p:animClr clrSpc="rgb" dir="cw">
                                      <p:cBhvr override="childStyle">
                                        <p:cTn dur="1" fill="hold" display="0" masterRel="nextClick" afterEffect="1"/>
                                        <p:tgtEl>
                                          <p:spTgt spid="465923">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465923">
                                            <p:txEl>
                                              <p:pRg st="1" end="1"/>
                                            </p:txEl>
                                          </p:spTgt>
                                        </p:tgtEl>
                                        <p:attrNameLst>
                                          <p:attrName>style.visibility</p:attrName>
                                        </p:attrNameLst>
                                      </p:cBhvr>
                                      <p:to>
                                        <p:strVal val="visible"/>
                                      </p:to>
                                    </p:set>
                                    <p:animEffect transition="in" filter="wipe(left)">
                                      <p:cBhvr>
                                        <p:cTn id="10" dur="500"/>
                                        <p:tgtEl>
                                          <p:spTgt spid="465923">
                                            <p:txEl>
                                              <p:pRg st="1" end="1"/>
                                            </p:txEl>
                                          </p:spTgt>
                                        </p:tgtEl>
                                      </p:cBhvr>
                                    </p:animEffect>
                                  </p:childTnLst>
                                  <p:subTnLst>
                                    <p:animClr clrSpc="rgb" dir="cw">
                                      <p:cBhvr override="childStyle">
                                        <p:cTn dur="1" fill="hold" display="0" masterRel="nextClick" afterEffect="1"/>
                                        <p:tgtEl>
                                          <p:spTgt spid="465923">
                                            <p:txEl>
                                              <p:pRg st="1" end="1"/>
                                            </p:txEl>
                                          </p:spTgt>
                                        </p:tgtEl>
                                        <p:attrNameLst>
                                          <p:attrName>ppt_c</p:attrName>
                                        </p:attrNameLst>
                                      </p:cBhvr>
                                      <p:to>
                                        <a:schemeClr val="folHlink"/>
                                      </p:to>
                                    </p:animClr>
                                  </p:subTnLst>
                                </p:cTn>
                              </p:par>
                              <p:par>
                                <p:cTn id="11" presetID="22" presetClass="entr" presetSubtype="8" fill="hold" grpId="0" nodeType="withEffect">
                                  <p:stCondLst>
                                    <p:cond delay="0"/>
                                  </p:stCondLst>
                                  <p:childTnLst>
                                    <p:set>
                                      <p:cBhvr>
                                        <p:cTn id="12" dur="1" fill="hold">
                                          <p:stCondLst>
                                            <p:cond delay="0"/>
                                          </p:stCondLst>
                                        </p:cTn>
                                        <p:tgtEl>
                                          <p:spTgt spid="465923">
                                            <p:txEl>
                                              <p:pRg st="2" end="2"/>
                                            </p:txEl>
                                          </p:spTgt>
                                        </p:tgtEl>
                                        <p:attrNameLst>
                                          <p:attrName>style.visibility</p:attrName>
                                        </p:attrNameLst>
                                      </p:cBhvr>
                                      <p:to>
                                        <p:strVal val="visible"/>
                                      </p:to>
                                    </p:set>
                                    <p:animEffect transition="in" filter="wipe(left)">
                                      <p:cBhvr>
                                        <p:cTn id="13" dur="500"/>
                                        <p:tgtEl>
                                          <p:spTgt spid="465923">
                                            <p:txEl>
                                              <p:pRg st="2" end="2"/>
                                            </p:txEl>
                                          </p:spTgt>
                                        </p:tgtEl>
                                      </p:cBhvr>
                                    </p:animEffect>
                                  </p:childTnLst>
                                  <p:subTnLst>
                                    <p:animClr clrSpc="rgb" dir="cw">
                                      <p:cBhvr override="childStyle">
                                        <p:cTn dur="1" fill="hold" display="0" masterRel="nextClick" afterEffect="1"/>
                                        <p:tgtEl>
                                          <p:spTgt spid="465923">
                                            <p:txEl>
                                              <p:pRg st="2" end="2"/>
                                            </p:txEl>
                                          </p:spTgt>
                                        </p:tgtEl>
                                        <p:attrNameLst>
                                          <p:attrName>ppt_c</p:attrName>
                                        </p:attrNameLst>
                                      </p:cBhvr>
                                      <p:to>
                                        <a:schemeClr val="folHlink"/>
                                      </p:to>
                                    </p:animClr>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65923">
                                            <p:txEl>
                                              <p:pRg st="3" end="3"/>
                                            </p:txEl>
                                          </p:spTgt>
                                        </p:tgtEl>
                                        <p:attrNameLst>
                                          <p:attrName>style.visibility</p:attrName>
                                        </p:attrNameLst>
                                      </p:cBhvr>
                                      <p:to>
                                        <p:strVal val="visible"/>
                                      </p:to>
                                    </p:set>
                                    <p:animEffect transition="in" filter="wipe(left)">
                                      <p:cBhvr>
                                        <p:cTn id="18" dur="500"/>
                                        <p:tgtEl>
                                          <p:spTgt spid="465923">
                                            <p:txEl>
                                              <p:pRg st="3" end="3"/>
                                            </p:txEl>
                                          </p:spTgt>
                                        </p:tgtEl>
                                      </p:cBhvr>
                                    </p:animEffect>
                                  </p:childTnLst>
                                  <p:subTnLst>
                                    <p:animClr clrSpc="rgb" dir="cw">
                                      <p:cBhvr override="childStyle">
                                        <p:cTn dur="1" fill="hold" display="0" masterRel="nextClick" afterEffect="1"/>
                                        <p:tgtEl>
                                          <p:spTgt spid="465923">
                                            <p:txEl>
                                              <p:pRg st="3" end="3"/>
                                            </p:txEl>
                                          </p:spTgt>
                                        </p:tgtEl>
                                        <p:attrNameLst>
                                          <p:attrName>ppt_c</p:attrName>
                                        </p:attrNameLst>
                                      </p:cBhvr>
                                      <p:to>
                                        <a:schemeClr val="folHlink"/>
                                      </p:to>
                                    </p:animClr>
                                  </p:subTnLst>
                                </p:cTn>
                              </p:par>
                              <p:par>
                                <p:cTn id="19" presetID="22" presetClass="entr" presetSubtype="8" fill="hold" grpId="0" nodeType="withEffect">
                                  <p:stCondLst>
                                    <p:cond delay="0"/>
                                  </p:stCondLst>
                                  <p:childTnLst>
                                    <p:set>
                                      <p:cBhvr>
                                        <p:cTn id="20" dur="1" fill="hold">
                                          <p:stCondLst>
                                            <p:cond delay="0"/>
                                          </p:stCondLst>
                                        </p:cTn>
                                        <p:tgtEl>
                                          <p:spTgt spid="465923">
                                            <p:txEl>
                                              <p:pRg st="4" end="4"/>
                                            </p:txEl>
                                          </p:spTgt>
                                        </p:tgtEl>
                                        <p:attrNameLst>
                                          <p:attrName>style.visibility</p:attrName>
                                        </p:attrNameLst>
                                      </p:cBhvr>
                                      <p:to>
                                        <p:strVal val="visible"/>
                                      </p:to>
                                    </p:set>
                                    <p:animEffect transition="in" filter="wipe(left)">
                                      <p:cBhvr>
                                        <p:cTn id="21" dur="500"/>
                                        <p:tgtEl>
                                          <p:spTgt spid="465923">
                                            <p:txEl>
                                              <p:pRg st="4" end="4"/>
                                            </p:txEl>
                                          </p:spTgt>
                                        </p:tgtEl>
                                      </p:cBhvr>
                                    </p:animEffect>
                                  </p:childTnLst>
                                  <p:subTnLst>
                                    <p:animClr clrSpc="rgb" dir="cw">
                                      <p:cBhvr override="childStyle">
                                        <p:cTn dur="1" fill="hold" display="0" masterRel="nextClick" afterEffect="1"/>
                                        <p:tgtEl>
                                          <p:spTgt spid="465923">
                                            <p:txEl>
                                              <p:pRg st="4" end="4"/>
                                            </p:txEl>
                                          </p:spTgt>
                                        </p:tgtEl>
                                        <p:attrNameLst>
                                          <p:attrName>ppt_c</p:attrName>
                                        </p:attrNameLst>
                                      </p:cBhvr>
                                      <p:to>
                                        <a:schemeClr val="folHlink"/>
                                      </p:to>
                                    </p:animClr>
                                  </p:subTnLst>
                                </p:cTn>
                              </p:par>
                              <p:par>
                                <p:cTn id="22" presetID="22" presetClass="entr" presetSubtype="8" fill="hold" grpId="0" nodeType="withEffect">
                                  <p:stCondLst>
                                    <p:cond delay="0"/>
                                  </p:stCondLst>
                                  <p:childTnLst>
                                    <p:set>
                                      <p:cBhvr>
                                        <p:cTn id="23" dur="1" fill="hold">
                                          <p:stCondLst>
                                            <p:cond delay="0"/>
                                          </p:stCondLst>
                                        </p:cTn>
                                        <p:tgtEl>
                                          <p:spTgt spid="465923">
                                            <p:txEl>
                                              <p:pRg st="5" end="5"/>
                                            </p:txEl>
                                          </p:spTgt>
                                        </p:tgtEl>
                                        <p:attrNameLst>
                                          <p:attrName>style.visibility</p:attrName>
                                        </p:attrNameLst>
                                      </p:cBhvr>
                                      <p:to>
                                        <p:strVal val="visible"/>
                                      </p:to>
                                    </p:set>
                                    <p:animEffect transition="in" filter="wipe(left)">
                                      <p:cBhvr>
                                        <p:cTn id="24" dur="500"/>
                                        <p:tgtEl>
                                          <p:spTgt spid="465923">
                                            <p:txEl>
                                              <p:pRg st="5" end="5"/>
                                            </p:txEl>
                                          </p:spTgt>
                                        </p:tgtEl>
                                      </p:cBhvr>
                                    </p:animEffect>
                                  </p:childTnLst>
                                  <p:subTnLst>
                                    <p:animClr clrSpc="rgb" dir="cw">
                                      <p:cBhvr override="childStyle">
                                        <p:cTn dur="1" fill="hold" display="0" masterRel="nextClick" afterEffect="1"/>
                                        <p:tgtEl>
                                          <p:spTgt spid="465923">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3"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381000" y="228600"/>
            <a:ext cx="8305800" cy="1328192"/>
          </a:xfrm>
        </p:spPr>
        <p:txBody>
          <a:bodyPr/>
          <a:lstStyle/>
          <a:p>
            <a:pPr>
              <a:defRPr/>
            </a:pPr>
            <a:r>
              <a:rPr lang="zh-CN" altLang="en-US" sz="4000" dirty="0">
                <a:solidFill>
                  <a:schemeClr val="bg2"/>
                </a:solidFill>
              </a:rPr>
              <a:t>数据的审核</a:t>
            </a:r>
            <a:r>
              <a:rPr lang="en-US" altLang="zh-CN" sz="4000" dirty="0">
                <a:solidFill>
                  <a:schemeClr val="bg2"/>
                </a:solidFill>
              </a:rPr>
              <a:t>—</a:t>
            </a:r>
            <a:r>
              <a:rPr lang="zh-CN" altLang="en-US" sz="4000" dirty="0">
                <a:solidFill>
                  <a:schemeClr val="bg2"/>
                </a:solidFill>
              </a:rPr>
              <a:t>二手数据</a:t>
            </a:r>
            <a:br>
              <a:rPr lang="en-US" altLang="zh-CN" sz="4000" dirty="0">
                <a:solidFill>
                  <a:schemeClr val="bg2"/>
                </a:solidFill>
              </a:rPr>
            </a:br>
            <a:r>
              <a:rPr lang="en-US" altLang="zh-CN" sz="3600" dirty="0">
                <a:solidFill>
                  <a:schemeClr val="bg2"/>
                </a:solidFill>
                <a:latin typeface="Arial" panose="020B0604020202020204" pitchFamily="34" charset="0"/>
              </a:rPr>
              <a:t>(second hand data)</a:t>
            </a:r>
          </a:p>
        </p:txBody>
      </p:sp>
      <p:sp>
        <p:nvSpPr>
          <p:cNvPr id="380931" name="Rectangle 3"/>
          <p:cNvSpPr>
            <a:spLocks noGrp="1" noChangeArrowheads="1"/>
          </p:cNvSpPr>
          <p:nvPr>
            <p:ph type="body" idx="1"/>
          </p:nvPr>
        </p:nvSpPr>
        <p:spPr>
          <a:xfrm>
            <a:off x="457200" y="1700213"/>
            <a:ext cx="8305800" cy="4319587"/>
          </a:xfrm>
        </p:spPr>
        <p:txBody>
          <a:bodyPr/>
          <a:lstStyle/>
          <a:p>
            <a:pPr marL="609600" indent="-609600" algn="just">
              <a:spcBef>
                <a:spcPct val="24000"/>
              </a:spcBef>
              <a:buFontTx/>
              <a:buAutoNum type="arabicPeriod"/>
              <a:defRPr/>
            </a:pPr>
            <a:r>
              <a:rPr lang="zh-CN" altLang="en-US" dirty="0">
                <a:solidFill>
                  <a:schemeClr val="bg2"/>
                </a:solidFill>
                <a:sym typeface="Wingdings 2" panose="05020102010507070707" pitchFamily="18" charset="2"/>
              </a:rPr>
              <a:t>适用性审核</a:t>
            </a:r>
          </a:p>
          <a:p>
            <a:pPr marL="1219200" lvl="1" indent="-533400" algn="just">
              <a:spcBef>
                <a:spcPct val="24000"/>
              </a:spcBef>
              <a:defRPr/>
            </a:pPr>
            <a:r>
              <a:rPr lang="zh-CN" altLang="en-US" dirty="0">
                <a:solidFill>
                  <a:schemeClr val="bg2"/>
                </a:solidFill>
                <a:sym typeface="Wingdings 2" panose="05020102010507070707" pitchFamily="18" charset="2"/>
              </a:rPr>
              <a:t>弄清楚数据的来源、数据的口径以及有关的背景材料。</a:t>
            </a:r>
          </a:p>
          <a:p>
            <a:pPr marL="1219200" lvl="1" indent="-533400" algn="just">
              <a:spcBef>
                <a:spcPct val="24000"/>
              </a:spcBef>
              <a:defRPr/>
            </a:pPr>
            <a:r>
              <a:rPr lang="zh-CN" altLang="en-US" dirty="0">
                <a:solidFill>
                  <a:schemeClr val="bg2"/>
                </a:solidFill>
                <a:sym typeface="Wingdings 2" panose="05020102010507070707" pitchFamily="18" charset="2"/>
              </a:rPr>
              <a:t>确定数据是否符合自己分析研究的需要。</a:t>
            </a:r>
          </a:p>
          <a:p>
            <a:pPr marL="609600" indent="-609600" algn="just">
              <a:spcBef>
                <a:spcPct val="24000"/>
              </a:spcBef>
              <a:buFontTx/>
              <a:buAutoNum type="arabicPeriod"/>
              <a:defRPr/>
            </a:pPr>
            <a:r>
              <a:rPr lang="zh-CN" altLang="en-US" dirty="0">
                <a:solidFill>
                  <a:schemeClr val="bg2"/>
                </a:solidFill>
                <a:sym typeface="Wingdings 2" panose="05020102010507070707" pitchFamily="18" charset="2"/>
              </a:rPr>
              <a:t>时效性审核</a:t>
            </a:r>
          </a:p>
          <a:p>
            <a:pPr marL="1219200" lvl="1" indent="-533400" algn="just">
              <a:spcBef>
                <a:spcPct val="24000"/>
              </a:spcBef>
              <a:defRPr/>
            </a:pPr>
            <a:r>
              <a:rPr lang="zh-CN" altLang="en-US" dirty="0">
                <a:solidFill>
                  <a:schemeClr val="bg2"/>
                </a:solidFill>
                <a:sym typeface="Wingdings 2" panose="05020102010507070707" pitchFamily="18" charset="2"/>
              </a:rPr>
              <a:t>尽可能使用最新的数据。</a:t>
            </a:r>
          </a:p>
          <a:p>
            <a:pPr marL="609600" indent="-609600" algn="just">
              <a:spcBef>
                <a:spcPct val="24000"/>
              </a:spcBef>
              <a:buFontTx/>
              <a:buAutoNum type="arabicPeriod"/>
              <a:defRPr/>
            </a:pPr>
            <a:r>
              <a:rPr lang="zh-CN" altLang="en-US" dirty="0">
                <a:solidFill>
                  <a:schemeClr val="bg2"/>
                </a:solidFill>
                <a:sym typeface="Wingdings 2" panose="05020102010507070707" pitchFamily="18" charset="2"/>
              </a:rPr>
              <a:t>确认是否有必要做进一步的加工整理</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0931">
                                            <p:txEl>
                                              <p:pRg st="0" end="0"/>
                                            </p:txEl>
                                          </p:spTgt>
                                        </p:tgtEl>
                                        <p:attrNameLst>
                                          <p:attrName>style.visibility</p:attrName>
                                        </p:attrNameLst>
                                      </p:cBhvr>
                                      <p:to>
                                        <p:strVal val="visible"/>
                                      </p:to>
                                    </p:set>
                                    <p:animEffect transition="in" filter="wipe(left)">
                                      <p:cBhvr>
                                        <p:cTn id="7" dur="500"/>
                                        <p:tgtEl>
                                          <p:spTgt spid="380931">
                                            <p:txEl>
                                              <p:pRg st="0" end="0"/>
                                            </p:txEl>
                                          </p:spTgt>
                                        </p:tgtEl>
                                      </p:cBhvr>
                                    </p:animEffect>
                                  </p:childTnLst>
                                  <p:subTnLst>
                                    <p:animClr clrSpc="rgb" dir="cw">
                                      <p:cBhvr override="childStyle">
                                        <p:cTn dur="1" fill="hold" display="0" masterRel="nextClick" afterEffect="1"/>
                                        <p:tgtEl>
                                          <p:spTgt spid="380931">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380931">
                                            <p:txEl>
                                              <p:pRg st="1" end="1"/>
                                            </p:txEl>
                                          </p:spTgt>
                                        </p:tgtEl>
                                        <p:attrNameLst>
                                          <p:attrName>style.visibility</p:attrName>
                                        </p:attrNameLst>
                                      </p:cBhvr>
                                      <p:to>
                                        <p:strVal val="visible"/>
                                      </p:to>
                                    </p:set>
                                    <p:animEffect transition="in" filter="wipe(left)">
                                      <p:cBhvr>
                                        <p:cTn id="10" dur="500"/>
                                        <p:tgtEl>
                                          <p:spTgt spid="380931">
                                            <p:txEl>
                                              <p:pRg st="1" end="1"/>
                                            </p:txEl>
                                          </p:spTgt>
                                        </p:tgtEl>
                                      </p:cBhvr>
                                    </p:animEffect>
                                  </p:childTnLst>
                                  <p:subTnLst>
                                    <p:animClr clrSpc="rgb" dir="cw">
                                      <p:cBhvr override="childStyle">
                                        <p:cTn dur="1" fill="hold" display="0" masterRel="nextClick" afterEffect="1"/>
                                        <p:tgtEl>
                                          <p:spTgt spid="380931">
                                            <p:txEl>
                                              <p:pRg st="1" end="1"/>
                                            </p:txEl>
                                          </p:spTgt>
                                        </p:tgtEl>
                                        <p:attrNameLst>
                                          <p:attrName>ppt_c</p:attrName>
                                        </p:attrNameLst>
                                      </p:cBhvr>
                                      <p:to>
                                        <a:schemeClr val="folHlink"/>
                                      </p:to>
                                    </p:animClr>
                                  </p:subTnLst>
                                </p:cTn>
                              </p:par>
                              <p:par>
                                <p:cTn id="11" presetID="22" presetClass="entr" presetSubtype="8" fill="hold" grpId="0" nodeType="withEffect">
                                  <p:stCondLst>
                                    <p:cond delay="0"/>
                                  </p:stCondLst>
                                  <p:childTnLst>
                                    <p:set>
                                      <p:cBhvr>
                                        <p:cTn id="12" dur="1" fill="hold">
                                          <p:stCondLst>
                                            <p:cond delay="0"/>
                                          </p:stCondLst>
                                        </p:cTn>
                                        <p:tgtEl>
                                          <p:spTgt spid="380931">
                                            <p:txEl>
                                              <p:pRg st="2" end="2"/>
                                            </p:txEl>
                                          </p:spTgt>
                                        </p:tgtEl>
                                        <p:attrNameLst>
                                          <p:attrName>style.visibility</p:attrName>
                                        </p:attrNameLst>
                                      </p:cBhvr>
                                      <p:to>
                                        <p:strVal val="visible"/>
                                      </p:to>
                                    </p:set>
                                    <p:animEffect transition="in" filter="wipe(left)">
                                      <p:cBhvr>
                                        <p:cTn id="13" dur="500"/>
                                        <p:tgtEl>
                                          <p:spTgt spid="380931">
                                            <p:txEl>
                                              <p:pRg st="2" end="2"/>
                                            </p:txEl>
                                          </p:spTgt>
                                        </p:tgtEl>
                                      </p:cBhvr>
                                    </p:animEffect>
                                  </p:childTnLst>
                                  <p:subTnLst>
                                    <p:animClr clrSpc="rgb" dir="cw">
                                      <p:cBhvr override="childStyle">
                                        <p:cTn dur="1" fill="hold" display="0" masterRel="nextClick" afterEffect="1"/>
                                        <p:tgtEl>
                                          <p:spTgt spid="380931">
                                            <p:txEl>
                                              <p:pRg st="2" end="2"/>
                                            </p:txEl>
                                          </p:spTgt>
                                        </p:tgtEl>
                                        <p:attrNameLst>
                                          <p:attrName>ppt_c</p:attrName>
                                        </p:attrNameLst>
                                      </p:cBhvr>
                                      <p:to>
                                        <a:schemeClr val="folHlink"/>
                                      </p:to>
                                    </p:animClr>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80931">
                                            <p:txEl>
                                              <p:pRg st="3" end="3"/>
                                            </p:txEl>
                                          </p:spTgt>
                                        </p:tgtEl>
                                        <p:attrNameLst>
                                          <p:attrName>style.visibility</p:attrName>
                                        </p:attrNameLst>
                                      </p:cBhvr>
                                      <p:to>
                                        <p:strVal val="visible"/>
                                      </p:to>
                                    </p:set>
                                    <p:animEffect transition="in" filter="wipe(left)">
                                      <p:cBhvr>
                                        <p:cTn id="18" dur="500"/>
                                        <p:tgtEl>
                                          <p:spTgt spid="380931">
                                            <p:txEl>
                                              <p:pRg st="3" end="3"/>
                                            </p:txEl>
                                          </p:spTgt>
                                        </p:tgtEl>
                                      </p:cBhvr>
                                    </p:animEffect>
                                  </p:childTnLst>
                                  <p:subTnLst>
                                    <p:animClr clrSpc="rgb" dir="cw">
                                      <p:cBhvr override="childStyle">
                                        <p:cTn dur="1" fill="hold" display="0" masterRel="nextClick" afterEffect="1"/>
                                        <p:tgtEl>
                                          <p:spTgt spid="380931">
                                            <p:txEl>
                                              <p:pRg st="3" end="3"/>
                                            </p:txEl>
                                          </p:spTgt>
                                        </p:tgtEl>
                                        <p:attrNameLst>
                                          <p:attrName>ppt_c</p:attrName>
                                        </p:attrNameLst>
                                      </p:cBhvr>
                                      <p:to>
                                        <a:schemeClr val="folHlink"/>
                                      </p:to>
                                    </p:animClr>
                                  </p:subTnLst>
                                </p:cTn>
                              </p:par>
                              <p:par>
                                <p:cTn id="19" presetID="22" presetClass="entr" presetSubtype="8" fill="hold" grpId="0" nodeType="withEffect">
                                  <p:stCondLst>
                                    <p:cond delay="0"/>
                                  </p:stCondLst>
                                  <p:childTnLst>
                                    <p:set>
                                      <p:cBhvr>
                                        <p:cTn id="20" dur="1" fill="hold">
                                          <p:stCondLst>
                                            <p:cond delay="0"/>
                                          </p:stCondLst>
                                        </p:cTn>
                                        <p:tgtEl>
                                          <p:spTgt spid="380931">
                                            <p:txEl>
                                              <p:pRg st="4" end="4"/>
                                            </p:txEl>
                                          </p:spTgt>
                                        </p:tgtEl>
                                        <p:attrNameLst>
                                          <p:attrName>style.visibility</p:attrName>
                                        </p:attrNameLst>
                                      </p:cBhvr>
                                      <p:to>
                                        <p:strVal val="visible"/>
                                      </p:to>
                                    </p:set>
                                    <p:animEffect transition="in" filter="wipe(left)">
                                      <p:cBhvr>
                                        <p:cTn id="21" dur="500"/>
                                        <p:tgtEl>
                                          <p:spTgt spid="380931">
                                            <p:txEl>
                                              <p:pRg st="4" end="4"/>
                                            </p:txEl>
                                          </p:spTgt>
                                        </p:tgtEl>
                                      </p:cBhvr>
                                    </p:animEffect>
                                  </p:childTnLst>
                                  <p:subTnLst>
                                    <p:animClr clrSpc="rgb" dir="cw">
                                      <p:cBhvr override="childStyle">
                                        <p:cTn dur="1" fill="hold" display="0" masterRel="nextClick" afterEffect="1"/>
                                        <p:tgtEl>
                                          <p:spTgt spid="380931">
                                            <p:txEl>
                                              <p:pRg st="4" end="4"/>
                                            </p:txEl>
                                          </p:spTgt>
                                        </p:tgtEl>
                                        <p:attrNameLst>
                                          <p:attrName>ppt_c</p:attrName>
                                        </p:attrNameLst>
                                      </p:cBhvr>
                                      <p:to>
                                        <a:schemeClr val="folHlink"/>
                                      </p:to>
                                    </p:animClr>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80931">
                                            <p:txEl>
                                              <p:pRg st="5" end="5"/>
                                            </p:txEl>
                                          </p:spTgt>
                                        </p:tgtEl>
                                        <p:attrNameLst>
                                          <p:attrName>style.visibility</p:attrName>
                                        </p:attrNameLst>
                                      </p:cBhvr>
                                      <p:to>
                                        <p:strVal val="visible"/>
                                      </p:to>
                                    </p:set>
                                    <p:animEffect transition="in" filter="wipe(left)">
                                      <p:cBhvr>
                                        <p:cTn id="26" dur="500"/>
                                        <p:tgtEl>
                                          <p:spTgt spid="380931">
                                            <p:txEl>
                                              <p:pRg st="5" end="5"/>
                                            </p:txEl>
                                          </p:spTgt>
                                        </p:tgtEl>
                                      </p:cBhvr>
                                    </p:animEffect>
                                  </p:childTnLst>
                                  <p:subTnLst>
                                    <p:animClr clrSpc="rgb" dir="cw">
                                      <p:cBhvr override="childStyle">
                                        <p:cTn dur="1" fill="hold" display="0" masterRel="nextClick" afterEffect="1"/>
                                        <p:tgtEl>
                                          <p:spTgt spid="380931">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1" grpId="0" build="p" autoUpdateAnimBg="0"/>
    </p:bldLst>
  </p:timing>
</p:sld>
</file>

<file path=ppt/theme/theme1.xml><?xml version="1.0" encoding="utf-8"?>
<a:theme xmlns:a="http://schemas.openxmlformats.org/drawingml/2006/main" name="mcbensin">
  <a:themeElements>
    <a:clrScheme name="">
      <a:dk1>
        <a:srgbClr val="000000"/>
      </a:dk1>
      <a:lt1>
        <a:srgbClr val="FFFFFF"/>
      </a:lt1>
      <a:dk2>
        <a:srgbClr val="0A578C"/>
      </a:dk2>
      <a:lt2>
        <a:srgbClr val="00DFCA"/>
      </a:lt2>
      <a:accent1>
        <a:srgbClr val="DC0081"/>
      </a:accent1>
      <a:accent2>
        <a:srgbClr val="FAFD00"/>
      </a:accent2>
      <a:accent3>
        <a:srgbClr val="AAB4C5"/>
      </a:accent3>
      <a:accent4>
        <a:srgbClr val="DADADA"/>
      </a:accent4>
      <a:accent5>
        <a:srgbClr val="EBAAC1"/>
      </a:accent5>
      <a:accent6>
        <a:srgbClr val="E3E500"/>
      </a:accent6>
      <a:hlink>
        <a:srgbClr val="FE9B03"/>
      </a:hlink>
      <a:folHlink>
        <a:srgbClr val="E7B3D1"/>
      </a:folHlink>
    </a:clrScheme>
    <a:fontScheme name="mcbensin">
      <a:majorFont>
        <a:latin typeface="Book Antiqua"/>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6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6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mcbensi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cbensi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cbensi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cbensi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cbensi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cbensi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cbensi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50014"/>
    </a:dk1>
    <a:lt1>
      <a:srgbClr val="FFFFFF"/>
    </a:lt1>
    <a:dk2>
      <a:srgbClr val="DC0081"/>
    </a:dk2>
    <a:lt2>
      <a:srgbClr val="FAFD00"/>
    </a:lt2>
    <a:accent1>
      <a:srgbClr val="DC0081"/>
    </a:accent1>
    <a:accent2>
      <a:srgbClr val="00DFCA"/>
    </a:accent2>
    <a:accent3>
      <a:srgbClr val="EBAAC1"/>
    </a:accent3>
    <a:accent4>
      <a:srgbClr val="DADADA"/>
    </a:accent4>
    <a:accent5>
      <a:srgbClr val="EBAAC1"/>
    </a:accent5>
    <a:accent6>
      <a:srgbClr val="00CAB7"/>
    </a:accent6>
    <a:hlink>
      <a:srgbClr val="F57B49"/>
    </a:hlink>
    <a:folHlink>
      <a:srgbClr val="E0D3FF"/>
    </a:folHlink>
  </a:clrScheme>
</a:themeOverride>
</file>

<file path=ppt/theme/themeOverride2.xml><?xml version="1.0" encoding="utf-8"?>
<a:themeOverride xmlns:a="http://schemas.openxmlformats.org/drawingml/2006/main">
  <a:clrScheme name="">
    <a:dk1>
      <a:srgbClr val="050014"/>
    </a:dk1>
    <a:lt1>
      <a:srgbClr val="FFFFFF"/>
    </a:lt1>
    <a:dk2>
      <a:srgbClr val="DC0081"/>
    </a:dk2>
    <a:lt2>
      <a:srgbClr val="FAFD00"/>
    </a:lt2>
    <a:accent1>
      <a:srgbClr val="DC0081"/>
    </a:accent1>
    <a:accent2>
      <a:srgbClr val="00DFCA"/>
    </a:accent2>
    <a:accent3>
      <a:srgbClr val="EBAAC1"/>
    </a:accent3>
    <a:accent4>
      <a:srgbClr val="DADADA"/>
    </a:accent4>
    <a:accent5>
      <a:srgbClr val="EBAAC1"/>
    </a:accent5>
    <a:accent6>
      <a:srgbClr val="00CAB7"/>
    </a:accent6>
    <a:hlink>
      <a:srgbClr val="F57B49"/>
    </a:hlink>
    <a:folHlink>
      <a:srgbClr val="E0D3FF"/>
    </a:folHlink>
  </a:clrScheme>
</a:themeOverride>
</file>

<file path=ppt/theme/themeOverride3.xml><?xml version="1.0" encoding="utf-8"?>
<a:themeOverride xmlns:a="http://schemas.openxmlformats.org/drawingml/2006/main">
  <a:clrScheme name="">
    <a:dk1>
      <a:srgbClr val="050014"/>
    </a:dk1>
    <a:lt1>
      <a:srgbClr val="FFFFFF"/>
    </a:lt1>
    <a:dk2>
      <a:srgbClr val="389045"/>
    </a:dk2>
    <a:lt2>
      <a:srgbClr val="FAFD00"/>
    </a:lt2>
    <a:accent1>
      <a:srgbClr val="DC0081"/>
    </a:accent1>
    <a:accent2>
      <a:srgbClr val="00DFCA"/>
    </a:accent2>
    <a:accent3>
      <a:srgbClr val="AEC6B0"/>
    </a:accent3>
    <a:accent4>
      <a:srgbClr val="DADADA"/>
    </a:accent4>
    <a:accent5>
      <a:srgbClr val="EBAAC1"/>
    </a:accent5>
    <a:accent6>
      <a:srgbClr val="00CAB7"/>
    </a:accent6>
    <a:hlink>
      <a:srgbClr val="F57B49"/>
    </a:hlink>
    <a:folHlink>
      <a:srgbClr val="E0D3FF"/>
    </a:folHlink>
  </a:clrScheme>
</a:themeOverride>
</file>

<file path=ppt/theme/themeOverride4.xml><?xml version="1.0" encoding="utf-8"?>
<a:themeOverride xmlns:a="http://schemas.openxmlformats.org/drawingml/2006/main">
  <a:clrScheme name="">
    <a:dk1>
      <a:srgbClr val="050014"/>
    </a:dk1>
    <a:lt1>
      <a:srgbClr val="FFFFFF"/>
    </a:lt1>
    <a:dk2>
      <a:srgbClr val="DC0081"/>
    </a:dk2>
    <a:lt2>
      <a:srgbClr val="FAFD00"/>
    </a:lt2>
    <a:accent1>
      <a:srgbClr val="DC0081"/>
    </a:accent1>
    <a:accent2>
      <a:srgbClr val="00DFCA"/>
    </a:accent2>
    <a:accent3>
      <a:srgbClr val="EBAAC1"/>
    </a:accent3>
    <a:accent4>
      <a:srgbClr val="DADADA"/>
    </a:accent4>
    <a:accent5>
      <a:srgbClr val="EBAAC1"/>
    </a:accent5>
    <a:accent6>
      <a:srgbClr val="00CAB7"/>
    </a:accent6>
    <a:hlink>
      <a:srgbClr val="F57B49"/>
    </a:hlink>
    <a:folHlink>
      <a:srgbClr val="E0D3FF"/>
    </a:folHlink>
  </a:clrScheme>
</a:themeOverride>
</file>

<file path=ppt/theme/themeOverride5.xml><?xml version="1.0" encoding="utf-8"?>
<a:themeOverride xmlns:a="http://schemas.openxmlformats.org/drawingml/2006/main">
  <a:clrScheme name="">
    <a:dk1>
      <a:srgbClr val="050014"/>
    </a:dk1>
    <a:lt1>
      <a:srgbClr val="FFFFFF"/>
    </a:lt1>
    <a:dk2>
      <a:srgbClr val="389045"/>
    </a:dk2>
    <a:lt2>
      <a:srgbClr val="FAFD00"/>
    </a:lt2>
    <a:accent1>
      <a:srgbClr val="DC0081"/>
    </a:accent1>
    <a:accent2>
      <a:srgbClr val="00DFCA"/>
    </a:accent2>
    <a:accent3>
      <a:srgbClr val="AEC6B0"/>
    </a:accent3>
    <a:accent4>
      <a:srgbClr val="DADADA"/>
    </a:accent4>
    <a:accent5>
      <a:srgbClr val="EBAAC1"/>
    </a:accent5>
    <a:accent6>
      <a:srgbClr val="00CAB7"/>
    </a:accent6>
    <a:hlink>
      <a:srgbClr val="F57B49"/>
    </a:hlink>
    <a:folHlink>
      <a:srgbClr val="E0D3FF"/>
    </a:folHlink>
  </a:clrScheme>
</a:themeOverride>
</file>

<file path=ppt/theme/themeOverride6.xml><?xml version="1.0" encoding="utf-8"?>
<a:themeOverride xmlns:a="http://schemas.openxmlformats.org/drawingml/2006/main">
  <a:clrScheme name="">
    <a:dk1>
      <a:srgbClr val="050014"/>
    </a:dk1>
    <a:lt1>
      <a:srgbClr val="FFFFFF"/>
    </a:lt1>
    <a:dk2>
      <a:srgbClr val="389045"/>
    </a:dk2>
    <a:lt2>
      <a:srgbClr val="FAFD00"/>
    </a:lt2>
    <a:accent1>
      <a:srgbClr val="DC0081"/>
    </a:accent1>
    <a:accent2>
      <a:srgbClr val="00DFCA"/>
    </a:accent2>
    <a:accent3>
      <a:srgbClr val="AEC6B0"/>
    </a:accent3>
    <a:accent4>
      <a:srgbClr val="DADADA"/>
    </a:accent4>
    <a:accent5>
      <a:srgbClr val="EBAAC1"/>
    </a:accent5>
    <a:accent6>
      <a:srgbClr val="00CAB7"/>
    </a:accent6>
    <a:hlink>
      <a:srgbClr val="F57B49"/>
    </a:hlink>
    <a:folHlink>
      <a:srgbClr val="E0D3FF"/>
    </a:folHlink>
  </a:clrScheme>
</a:themeOverride>
</file>

<file path=ppt/theme/themeOverride7.xml><?xml version="1.0" encoding="utf-8"?>
<a:themeOverride xmlns:a="http://schemas.openxmlformats.org/drawingml/2006/main">
  <a:clrScheme name="">
    <a:dk1>
      <a:srgbClr val="050014"/>
    </a:dk1>
    <a:lt1>
      <a:srgbClr val="FFFFFF"/>
    </a:lt1>
    <a:dk2>
      <a:srgbClr val="389045"/>
    </a:dk2>
    <a:lt2>
      <a:srgbClr val="FAFD00"/>
    </a:lt2>
    <a:accent1>
      <a:srgbClr val="DC0081"/>
    </a:accent1>
    <a:accent2>
      <a:srgbClr val="00DFCA"/>
    </a:accent2>
    <a:accent3>
      <a:srgbClr val="AEC6B0"/>
    </a:accent3>
    <a:accent4>
      <a:srgbClr val="DADADA"/>
    </a:accent4>
    <a:accent5>
      <a:srgbClr val="EBAAC1"/>
    </a:accent5>
    <a:accent6>
      <a:srgbClr val="00CAB7"/>
    </a:accent6>
    <a:hlink>
      <a:srgbClr val="F57B49"/>
    </a:hlink>
    <a:folHlink>
      <a:srgbClr val="E0D3FF"/>
    </a:folHlink>
  </a:clrScheme>
</a:themeOverride>
</file>

<file path=ppt/theme/themeOverride8.xml><?xml version="1.0" encoding="utf-8"?>
<a:themeOverride xmlns:a="http://schemas.openxmlformats.org/drawingml/2006/main">
  <a:clrScheme name="">
    <a:dk1>
      <a:srgbClr val="050014"/>
    </a:dk1>
    <a:lt1>
      <a:srgbClr val="FFFFFF"/>
    </a:lt1>
    <a:dk2>
      <a:srgbClr val="389045"/>
    </a:dk2>
    <a:lt2>
      <a:srgbClr val="FAFD00"/>
    </a:lt2>
    <a:accent1>
      <a:srgbClr val="DC0081"/>
    </a:accent1>
    <a:accent2>
      <a:srgbClr val="00DFCA"/>
    </a:accent2>
    <a:accent3>
      <a:srgbClr val="AEC6B0"/>
    </a:accent3>
    <a:accent4>
      <a:srgbClr val="DADADA"/>
    </a:accent4>
    <a:accent5>
      <a:srgbClr val="EBAAC1"/>
    </a:accent5>
    <a:accent6>
      <a:srgbClr val="00CAB7"/>
    </a:accent6>
    <a:hlink>
      <a:srgbClr val="F57B49"/>
    </a:hlink>
    <a:folHlink>
      <a:srgbClr val="E0D3FF"/>
    </a:folHlink>
  </a:clrScheme>
</a:themeOverride>
</file>

<file path=ppt/theme/themeOverride9.xml><?xml version="1.0" encoding="utf-8"?>
<a:themeOverride xmlns:a="http://schemas.openxmlformats.org/drawingml/2006/main">
  <a:clrScheme name="">
    <a:dk1>
      <a:srgbClr val="050014"/>
    </a:dk1>
    <a:lt1>
      <a:srgbClr val="FFFFFF"/>
    </a:lt1>
    <a:dk2>
      <a:srgbClr val="DC0081"/>
    </a:dk2>
    <a:lt2>
      <a:srgbClr val="FAFD00"/>
    </a:lt2>
    <a:accent1>
      <a:srgbClr val="DC0081"/>
    </a:accent1>
    <a:accent2>
      <a:srgbClr val="00DFCA"/>
    </a:accent2>
    <a:accent3>
      <a:srgbClr val="EBAAC1"/>
    </a:accent3>
    <a:accent4>
      <a:srgbClr val="DADADA"/>
    </a:accent4>
    <a:accent5>
      <a:srgbClr val="EBAAC1"/>
    </a:accent5>
    <a:accent6>
      <a:srgbClr val="00CAB7"/>
    </a:accent6>
    <a:hlink>
      <a:srgbClr val="F57B49"/>
    </a:hlink>
    <a:folHlink>
      <a:srgbClr val="E0D3FF"/>
    </a:folHlink>
  </a:clrScheme>
</a:themeOverride>
</file>

<file path=docProps/app.xml><?xml version="1.0" encoding="utf-8"?>
<Properties xmlns="http://schemas.openxmlformats.org/officeDocument/2006/extended-properties" xmlns:vt="http://schemas.openxmlformats.org/officeDocument/2006/docPropsVTypes">
  <Template>c:\powerpnt\template\sldshow\mcbensin.ppt</Template>
  <TotalTime>12503</TotalTime>
  <Pages>86</Pages>
  <Words>4444</Words>
  <Application>Microsoft Office PowerPoint</Application>
  <PresentationFormat>全屏显示(4:3)</PresentationFormat>
  <Paragraphs>760</Paragraphs>
  <Slides>76</Slides>
  <Notes>67</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3</vt:i4>
      </vt:variant>
      <vt:variant>
        <vt:lpstr>幻灯片标题</vt:lpstr>
      </vt:variant>
      <vt:variant>
        <vt:i4>76</vt:i4>
      </vt:variant>
    </vt:vector>
  </HeadingPairs>
  <TitlesOfParts>
    <vt:vector size="86" baseType="lpstr">
      <vt:lpstr>Arial</vt:lpstr>
      <vt:lpstr>Times New Roman</vt:lpstr>
      <vt:lpstr>Wingdings</vt:lpstr>
      <vt:lpstr>Monotype Sorts</vt:lpstr>
      <vt:lpstr>宋体</vt:lpstr>
      <vt:lpstr>Book Antiqua</vt:lpstr>
      <vt:lpstr>mcbensin</vt:lpstr>
      <vt:lpstr>剪辑</vt:lpstr>
      <vt:lpstr>BMP 图象</vt:lpstr>
      <vt:lpstr>图表</vt:lpstr>
      <vt:lpstr>第 3 章   数据的图表展示</vt:lpstr>
      <vt:lpstr>第 3 章   数据的图表展示</vt:lpstr>
      <vt:lpstr>PowerPoint 演示文稿</vt:lpstr>
      <vt:lpstr>PowerPoint 演示文稿</vt:lpstr>
      <vt:lpstr>学习目标</vt:lpstr>
      <vt:lpstr>PowerPoint 演示文稿</vt:lpstr>
      <vt:lpstr>数据的预处理</vt:lpstr>
      <vt:lpstr>数据审核—原始数据(raw data)</vt:lpstr>
      <vt:lpstr>数据的审核—二手数据 (second hand data)</vt:lpstr>
      <vt:lpstr>数据筛选 (data filter)</vt:lpstr>
      <vt:lpstr>数据筛选实现</vt:lpstr>
      <vt:lpstr>数据排序(data rank)</vt:lpstr>
      <vt:lpstr>数据排序(方法)</vt:lpstr>
      <vt:lpstr>数据透视表(pivot table )</vt:lpstr>
      <vt:lpstr>数据透视表 (用Excel创建数据透视表)</vt:lpstr>
      <vt:lpstr>PowerPoint 演示文稿</vt:lpstr>
      <vt:lpstr>PowerPoint 演示文稿</vt:lpstr>
      <vt:lpstr>数据的整理与显示(基本问题)</vt:lpstr>
      <vt:lpstr>分类数据的整理与图示</vt:lpstr>
      <vt:lpstr>分类数据的整理(基本过程)</vt:lpstr>
      <vt:lpstr>分类数据的整理(可计算的统计量)</vt:lpstr>
      <vt:lpstr>分类数据整理—频数分布表(例题分析)</vt:lpstr>
      <vt:lpstr>PowerPoint 演示文稿</vt:lpstr>
      <vt:lpstr>PowerPoint 演示文稿</vt:lpstr>
      <vt:lpstr>分类数据整理—频数分布表(例题分析)</vt:lpstr>
      <vt:lpstr>分类数据整理—频数分布表  (例题分析)</vt:lpstr>
      <vt:lpstr>分类数据的图示—条形图(bar Chart)</vt:lpstr>
      <vt:lpstr>分类数据的图示—条形图 (例题分析)</vt:lpstr>
      <vt:lpstr>分类数据的图示—帕累托图(pareto chart)</vt:lpstr>
      <vt:lpstr>分类数据的图示—饼图(pie Chart)</vt:lpstr>
      <vt:lpstr>PowerPoint 演示文稿</vt:lpstr>
      <vt:lpstr>分类数据的图示—饼图(例题分析)</vt:lpstr>
      <vt:lpstr>环形图(doughnut chart)</vt:lpstr>
      <vt:lpstr>环形图 （不同城市居民支出）</vt:lpstr>
      <vt:lpstr>顺序数据的整理 (可计算的统计量)</vt:lpstr>
      <vt:lpstr>顺序数据的频数分布表(例题分析)</vt:lpstr>
      <vt:lpstr>顺序数据的频数分布表(例题分析)</vt:lpstr>
      <vt:lpstr>顺序数据的图示—累计频数分布图  (例题分析)</vt:lpstr>
      <vt:lpstr>PowerPoint 演示文稿</vt:lpstr>
      <vt:lpstr>组距分组</vt:lpstr>
      <vt:lpstr>组距分组 (步骤)</vt:lpstr>
      <vt:lpstr>组距分组 (几个概念)</vt:lpstr>
      <vt:lpstr>频数分布表的编制 (例题分析)</vt:lpstr>
      <vt:lpstr>等距分组表 (上下组限重叠)</vt:lpstr>
      <vt:lpstr>等距分组表 (上下组限间断)</vt:lpstr>
      <vt:lpstr>等距分组表(使用开口组)</vt:lpstr>
      <vt:lpstr>PowerPoint 演示文稿</vt:lpstr>
      <vt:lpstr>分组数据—直方图 (histogram)</vt:lpstr>
      <vt:lpstr>分组数据的图示 (直方图的绘制)</vt:lpstr>
      <vt:lpstr>分组数据—直方图 (直方图与条形图的区别)</vt:lpstr>
      <vt:lpstr>PowerPoint 演示文稿</vt:lpstr>
      <vt:lpstr>未分组数据—茎叶图 (stem-and-leaf display)</vt:lpstr>
      <vt:lpstr>未分组数据—茎叶图 (例题分析)</vt:lpstr>
      <vt:lpstr>未分组数据—箱线图 (box plot)</vt:lpstr>
      <vt:lpstr>未分组数据—单批数据箱线图 (箱线图的构成)</vt:lpstr>
      <vt:lpstr>未分组数据—单批数据箱线(例题分析)</vt:lpstr>
      <vt:lpstr>分布的形状与箱线图</vt:lpstr>
      <vt:lpstr>未分组数据—多批数据箱线图  (例题分析)</vt:lpstr>
      <vt:lpstr>未分组数据—多批数据箱线图 (例题分析—Median/Quart./Range)</vt:lpstr>
      <vt:lpstr>未分组数据—多批数据箱线图  (例题分析—Median/Quart./Range)</vt:lpstr>
      <vt:lpstr>PowerPoint 演示文稿</vt:lpstr>
      <vt:lpstr>时间序列数据—线图 (line plot)</vt:lpstr>
      <vt:lpstr>时间序列数据—线图  (例题分析)</vt:lpstr>
      <vt:lpstr>时间序列数据—线图  (例题分析)</vt:lpstr>
      <vt:lpstr>PowerPoint 演示文稿</vt:lpstr>
      <vt:lpstr>两个变量间的关系—二维散点图 (2D Scatterplots)</vt:lpstr>
      <vt:lpstr>两个变量间的关系—二维散点图 (2D Scatterplots)</vt:lpstr>
      <vt:lpstr>三个变量间的关系—气泡图 (bubble chart)</vt:lpstr>
      <vt:lpstr>多变量数据—雷达图 (radar chart)</vt:lpstr>
      <vt:lpstr>多变量数据—雷达图 (雷达图的制作)</vt:lpstr>
      <vt:lpstr>多变量数据—雷达图  (例题分析)</vt:lpstr>
      <vt:lpstr>PowerPoint 演示文稿</vt:lpstr>
      <vt:lpstr>鉴别图表优劣的准则</vt:lpstr>
      <vt:lpstr>统计表的结构</vt:lpstr>
      <vt:lpstr>统计表的设计</vt:lpstr>
      <vt:lpstr>本章小结</vt:lpstr>
    </vt:vector>
  </TitlesOfParts>
  <Company>中国人民大学统计学系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数据的整理与显示</dc:title>
  <dc:subject>统计学—PowerPoint</dc:subject>
  <dc:creator>贾俊平</dc:creator>
  <cp:keywords/>
  <dc:description/>
  <cp:lastModifiedBy>Yoooooooooo Song</cp:lastModifiedBy>
  <cp:revision>815</cp:revision>
  <cp:lastPrinted>1995-05-18T16:06:48Z</cp:lastPrinted>
  <dcterms:created xsi:type="dcterms:W3CDTF">1995-07-12T16:26:12Z</dcterms:created>
  <dcterms:modified xsi:type="dcterms:W3CDTF">2020-03-19T03:21:52Z</dcterms:modified>
</cp:coreProperties>
</file>