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6.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7.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33"/>
  </p:notesMasterIdLst>
  <p:handoutMasterIdLst>
    <p:handoutMasterId r:id="rId34"/>
  </p:handoutMasterIdLst>
  <p:sldIdLst>
    <p:sldId id="559" r:id="rId2"/>
    <p:sldId id="341" r:id="rId3"/>
    <p:sldId id="342" r:id="rId4"/>
    <p:sldId id="601" r:id="rId5"/>
    <p:sldId id="640" r:id="rId6"/>
    <p:sldId id="652" r:id="rId7"/>
    <p:sldId id="653" r:id="rId8"/>
    <p:sldId id="603" r:id="rId9"/>
    <p:sldId id="565" r:id="rId10"/>
    <p:sldId id="409" r:id="rId11"/>
    <p:sldId id="644" r:id="rId12"/>
    <p:sldId id="641" r:id="rId13"/>
    <p:sldId id="643" r:id="rId14"/>
    <p:sldId id="642" r:id="rId15"/>
    <p:sldId id="655" r:id="rId16"/>
    <p:sldId id="566" r:id="rId17"/>
    <p:sldId id="646" r:id="rId18"/>
    <p:sldId id="645" r:id="rId19"/>
    <p:sldId id="654" r:id="rId20"/>
    <p:sldId id="647" r:id="rId21"/>
    <p:sldId id="649" r:id="rId22"/>
    <p:sldId id="648" r:id="rId23"/>
    <p:sldId id="651" r:id="rId24"/>
    <p:sldId id="567" r:id="rId25"/>
    <p:sldId id="443" r:id="rId26"/>
    <p:sldId id="448" r:id="rId27"/>
    <p:sldId id="569" r:id="rId28"/>
    <p:sldId id="656" r:id="rId29"/>
    <p:sldId id="657" r:id="rId30"/>
    <p:sldId id="338" r:id="rId31"/>
    <p:sldId id="472" r:id="rId32"/>
  </p:sldIdLst>
  <p:sldSz cx="9144000" cy="6858000" type="screen4x3"/>
  <p:notesSz cx="6858000" cy="9144000"/>
  <p:embeddedFontLst>
    <p:embeddedFont>
      <p:font typeface="Book Antiqua" panose="02040602050305030304" pitchFamily="18" charset="0"/>
      <p:regular r:id="rId35"/>
      <p:bold r:id="rId36"/>
      <p:italic r:id="rId37"/>
      <p:boldItalic r:id="rId38"/>
    </p:embeddedFont>
    <p:embeddedFont>
      <p:font typeface="Cambria Math" panose="02040503050406030204" pitchFamily="18" charset="0"/>
      <p:regular r:id="rId39"/>
    </p:embeddedFont>
    <p:embeddedFont>
      <p:font typeface="Monotype Sorts" panose="02010600030101010101"/>
      <p:regular r:id="rId40"/>
    </p:embeddedFont>
    <p:embeddedFont>
      <p:font typeface="Wingdings 2" panose="05020102010507070707" pitchFamily="18" charset="2"/>
      <p:regular r:id="rId41"/>
    </p:embeddedFont>
  </p:embeddedFontLst>
  <p:kinsoku lang="zh-CN" invalStChars="!),.:;?]}、。—ˇ¨〃々—～‖…’”〕〉》」』〗】∶！＂＇），．：；？］｀｜｝·" invalEndChars="([{‘“〔〈《「『〖【（［｛．·"/>
  <p:defaultTextStyle>
    <a:defPPr>
      <a:defRPr lang="zh-CN"/>
    </a:defPPr>
    <a:lvl1pPr algn="l" rtl="0" eaLnBrk="0" fontAlgn="base" hangingPunct="0">
      <a:spcBef>
        <a:spcPct val="0"/>
      </a:spcBef>
      <a:spcAft>
        <a:spcPct val="0"/>
      </a:spcAft>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5pPr>
    <a:lvl6pPr marL="2286000" algn="l" defTabSz="914400" rtl="0" eaLnBrk="1" latinLnBrk="0" hangingPunct="1">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6pPr>
    <a:lvl7pPr marL="2743200" algn="l" defTabSz="914400" rtl="0" eaLnBrk="1" latinLnBrk="0" hangingPunct="1">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7pPr>
    <a:lvl8pPr marL="3200400" algn="l" defTabSz="914400" rtl="0" eaLnBrk="1" latinLnBrk="0" hangingPunct="1">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8pPr>
    <a:lvl9pPr marL="3657600" algn="l" defTabSz="914400" rtl="0" eaLnBrk="1" latinLnBrk="0" hangingPunct="1">
      <a:defRPr kumimoji="1" sz="2800" b="1" kern="1200">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9CB57F3-3057-4B06-B2E8-5C7F35B8FA34}">
          <p14:sldIdLst>
            <p14:sldId id="559"/>
            <p14:sldId id="341"/>
            <p14:sldId id="342"/>
            <p14:sldId id="601"/>
            <p14:sldId id="640"/>
            <p14:sldId id="652"/>
            <p14:sldId id="653"/>
            <p14:sldId id="603"/>
            <p14:sldId id="565"/>
            <p14:sldId id="409"/>
            <p14:sldId id="644"/>
            <p14:sldId id="641"/>
            <p14:sldId id="643"/>
            <p14:sldId id="642"/>
            <p14:sldId id="655"/>
            <p14:sldId id="566"/>
            <p14:sldId id="646"/>
            <p14:sldId id="645"/>
            <p14:sldId id="654"/>
            <p14:sldId id="647"/>
            <p14:sldId id="649"/>
            <p14:sldId id="648"/>
            <p14:sldId id="651"/>
            <p14:sldId id="567"/>
            <p14:sldId id="443"/>
            <p14:sldId id="448"/>
            <p14:sldId id="569"/>
            <p14:sldId id="656"/>
            <p14:sldId id="657"/>
            <p14:sldId id="338"/>
            <p14:sldId id="472"/>
          </p14:sldIdLst>
        </p14:section>
      </p14:sectionLst>
    </p:ext>
    <p:ext uri="{EFAFB233-063F-42B5-8137-9DF3F51BA10A}">
      <p15:sldGuideLst xmlns:p15="http://schemas.microsoft.com/office/powerpoint/2012/main">
        <p15:guide id="1" orient="horz" pos="2160">
          <p15:clr>
            <a:srgbClr val="A4A3A4"/>
          </p15:clr>
        </p15:guide>
        <p15:guide id="2" pos="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26AC1"/>
    <a:srgbClr val="C747B2"/>
    <a:srgbClr val="FFFF93"/>
    <a:srgbClr val="66FFFF"/>
    <a:srgbClr val="EAEAEA"/>
    <a:srgbClr val="FF66FF"/>
    <a:srgbClr val="FFFF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4614" autoAdjust="0"/>
  </p:normalViewPr>
  <p:slideViewPr>
    <p:cSldViewPr>
      <p:cViewPr varScale="1">
        <p:scale>
          <a:sx n="127" d="100"/>
          <a:sy n="127" d="100"/>
        </p:scale>
        <p:origin x="1518" y="120"/>
      </p:cViewPr>
      <p:guideLst>
        <p:guide orient="horz" pos="2160"/>
        <p:guide pos="7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69900" y="850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Rectangle 3"/>
          <p:cNvSpPr>
            <a:spLocks noChangeArrowheads="1"/>
          </p:cNvSpPr>
          <p:nvPr/>
        </p:nvSpPr>
        <p:spPr bwMode="auto">
          <a:xfrm>
            <a:off x="469900" y="3517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ChangeArrowheads="1"/>
          </p:cNvSpPr>
          <p:nvPr/>
        </p:nvSpPr>
        <p:spPr bwMode="auto">
          <a:xfrm>
            <a:off x="469900" y="6184900"/>
            <a:ext cx="2794000" cy="2108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Line 5"/>
          <p:cNvSpPr>
            <a:spLocks noChangeShapeType="1"/>
          </p:cNvSpPr>
          <p:nvPr/>
        </p:nvSpPr>
        <p:spPr bwMode="auto">
          <a:xfrm>
            <a:off x="3663950" y="1143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Line 6"/>
          <p:cNvSpPr>
            <a:spLocks noChangeShapeType="1"/>
          </p:cNvSpPr>
          <p:nvPr/>
        </p:nvSpPr>
        <p:spPr bwMode="auto">
          <a:xfrm>
            <a:off x="3663950" y="1447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Line 7"/>
          <p:cNvSpPr>
            <a:spLocks noChangeShapeType="1"/>
          </p:cNvSpPr>
          <p:nvPr/>
        </p:nvSpPr>
        <p:spPr bwMode="auto">
          <a:xfrm>
            <a:off x="3663950" y="2057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Line 8"/>
          <p:cNvSpPr>
            <a:spLocks noChangeShapeType="1"/>
          </p:cNvSpPr>
          <p:nvPr/>
        </p:nvSpPr>
        <p:spPr bwMode="auto">
          <a:xfrm>
            <a:off x="3663950" y="236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Line 9"/>
          <p:cNvSpPr>
            <a:spLocks noChangeShapeType="1"/>
          </p:cNvSpPr>
          <p:nvPr/>
        </p:nvSpPr>
        <p:spPr bwMode="auto">
          <a:xfrm>
            <a:off x="3663950" y="266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Line 10"/>
          <p:cNvSpPr>
            <a:spLocks noChangeShapeType="1"/>
          </p:cNvSpPr>
          <p:nvPr/>
        </p:nvSpPr>
        <p:spPr bwMode="auto">
          <a:xfrm>
            <a:off x="3663950" y="297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Line 11"/>
          <p:cNvSpPr>
            <a:spLocks noChangeShapeType="1"/>
          </p:cNvSpPr>
          <p:nvPr/>
        </p:nvSpPr>
        <p:spPr bwMode="auto">
          <a:xfrm>
            <a:off x="3663950" y="1752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Line 12"/>
          <p:cNvSpPr>
            <a:spLocks noChangeShapeType="1"/>
          </p:cNvSpPr>
          <p:nvPr/>
        </p:nvSpPr>
        <p:spPr bwMode="auto">
          <a:xfrm>
            <a:off x="3663950" y="838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Line 13"/>
          <p:cNvSpPr>
            <a:spLocks noChangeShapeType="1"/>
          </p:cNvSpPr>
          <p:nvPr/>
        </p:nvSpPr>
        <p:spPr bwMode="auto">
          <a:xfrm>
            <a:off x="3663950" y="3810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Line 14"/>
          <p:cNvSpPr>
            <a:spLocks noChangeShapeType="1"/>
          </p:cNvSpPr>
          <p:nvPr/>
        </p:nvSpPr>
        <p:spPr bwMode="auto">
          <a:xfrm>
            <a:off x="3663950" y="4114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Line 15"/>
          <p:cNvSpPr>
            <a:spLocks noChangeShapeType="1"/>
          </p:cNvSpPr>
          <p:nvPr/>
        </p:nvSpPr>
        <p:spPr bwMode="auto">
          <a:xfrm>
            <a:off x="3663950" y="4724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Line 16"/>
          <p:cNvSpPr>
            <a:spLocks noChangeShapeType="1"/>
          </p:cNvSpPr>
          <p:nvPr/>
        </p:nvSpPr>
        <p:spPr bwMode="auto">
          <a:xfrm>
            <a:off x="3663950" y="5029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Line 17"/>
          <p:cNvSpPr>
            <a:spLocks noChangeShapeType="1"/>
          </p:cNvSpPr>
          <p:nvPr/>
        </p:nvSpPr>
        <p:spPr bwMode="auto">
          <a:xfrm>
            <a:off x="3663950" y="5334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Line 18"/>
          <p:cNvSpPr>
            <a:spLocks noChangeShapeType="1"/>
          </p:cNvSpPr>
          <p:nvPr/>
        </p:nvSpPr>
        <p:spPr bwMode="auto">
          <a:xfrm>
            <a:off x="3663950" y="5638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Line 19"/>
          <p:cNvSpPr>
            <a:spLocks noChangeShapeType="1"/>
          </p:cNvSpPr>
          <p:nvPr/>
        </p:nvSpPr>
        <p:spPr bwMode="auto">
          <a:xfrm>
            <a:off x="3663950" y="4419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Line 20"/>
          <p:cNvSpPr>
            <a:spLocks noChangeShapeType="1"/>
          </p:cNvSpPr>
          <p:nvPr/>
        </p:nvSpPr>
        <p:spPr bwMode="auto">
          <a:xfrm>
            <a:off x="3663950" y="3505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Line 21"/>
          <p:cNvSpPr>
            <a:spLocks noChangeShapeType="1"/>
          </p:cNvSpPr>
          <p:nvPr/>
        </p:nvSpPr>
        <p:spPr bwMode="auto">
          <a:xfrm>
            <a:off x="3663950" y="6477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Line 22"/>
          <p:cNvSpPr>
            <a:spLocks noChangeShapeType="1"/>
          </p:cNvSpPr>
          <p:nvPr/>
        </p:nvSpPr>
        <p:spPr bwMode="auto">
          <a:xfrm>
            <a:off x="3663950" y="6781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Line 23"/>
          <p:cNvSpPr>
            <a:spLocks noChangeShapeType="1"/>
          </p:cNvSpPr>
          <p:nvPr/>
        </p:nvSpPr>
        <p:spPr bwMode="auto">
          <a:xfrm>
            <a:off x="3663950" y="73914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Line 24"/>
          <p:cNvSpPr>
            <a:spLocks noChangeShapeType="1"/>
          </p:cNvSpPr>
          <p:nvPr/>
        </p:nvSpPr>
        <p:spPr bwMode="auto">
          <a:xfrm>
            <a:off x="3663950" y="7696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Line 25"/>
          <p:cNvSpPr>
            <a:spLocks noChangeShapeType="1"/>
          </p:cNvSpPr>
          <p:nvPr/>
        </p:nvSpPr>
        <p:spPr bwMode="auto">
          <a:xfrm>
            <a:off x="3663950" y="80010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Line 26"/>
          <p:cNvSpPr>
            <a:spLocks noChangeShapeType="1"/>
          </p:cNvSpPr>
          <p:nvPr/>
        </p:nvSpPr>
        <p:spPr bwMode="auto">
          <a:xfrm>
            <a:off x="3663950" y="83058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Line 27"/>
          <p:cNvSpPr>
            <a:spLocks noChangeShapeType="1"/>
          </p:cNvSpPr>
          <p:nvPr/>
        </p:nvSpPr>
        <p:spPr bwMode="auto">
          <a:xfrm>
            <a:off x="3663950" y="70866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Line 28"/>
          <p:cNvSpPr>
            <a:spLocks noChangeShapeType="1"/>
          </p:cNvSpPr>
          <p:nvPr/>
        </p:nvSpPr>
        <p:spPr bwMode="auto">
          <a:xfrm>
            <a:off x="3663950" y="6172200"/>
            <a:ext cx="3111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Rectangle 29"/>
          <p:cNvSpPr>
            <a:spLocks noChangeArrowheads="1"/>
          </p:cNvSpPr>
          <p:nvPr/>
        </p:nvSpPr>
        <p:spPr bwMode="auto">
          <a:xfrm>
            <a:off x="76200" y="8823325"/>
            <a:ext cx="670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2" name="Line 30"/>
          <p:cNvSpPr>
            <a:spLocks noChangeShapeType="1"/>
          </p:cNvSpPr>
          <p:nvPr/>
        </p:nvSpPr>
        <p:spPr bwMode="auto">
          <a:xfrm>
            <a:off x="469900" y="381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Line 31"/>
          <p:cNvSpPr>
            <a:spLocks noChangeShapeType="1"/>
          </p:cNvSpPr>
          <p:nvPr/>
        </p:nvSpPr>
        <p:spPr bwMode="auto">
          <a:xfrm>
            <a:off x="469900" y="8763000"/>
            <a:ext cx="629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Rectangle 32"/>
          <p:cNvSpPr>
            <a:spLocks noChangeArrowheads="1"/>
          </p:cNvSpPr>
          <p:nvPr/>
        </p:nvSpPr>
        <p:spPr bwMode="auto">
          <a:xfrm>
            <a:off x="71438" y="8818563"/>
            <a:ext cx="67151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b="0">
                <a:effectLst/>
                <a:latin typeface="Arial" panose="020B0604020202020204" pitchFamily="34" charset="0"/>
              </a:rPr>
              <a:t>	Statistics, 7/e	?1997 Prentice-Hall, Inc.</a:t>
            </a:r>
          </a:p>
        </p:txBody>
      </p:sp>
      <p:sp>
        <p:nvSpPr>
          <p:cNvPr id="3105" name="Rectangle 33"/>
          <p:cNvSpPr>
            <a:spLocks noChangeArrowheads="1"/>
          </p:cNvSpPr>
          <p:nvPr/>
        </p:nvSpPr>
        <p:spPr bwMode="auto">
          <a:xfrm>
            <a:off x="71438" y="55563"/>
            <a:ext cx="6715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0">
                <a:effectLst/>
                <a:latin typeface="Arial" panose="020B0604020202020204" pitchFamily="34" charset="0"/>
              </a:rPr>
              <a:t>	Chapter 7 	</a:t>
            </a:r>
            <a:r>
              <a:rPr lang="en-US" altLang="zh-CN" sz="1200">
                <a:effectLst/>
                <a:latin typeface="Arial" panose="020B0604020202020204" pitchFamily="34" charset="0"/>
              </a:rPr>
              <a:t>Student Lecture Notes</a:t>
            </a:r>
            <a:r>
              <a:rPr lang="en-US" altLang="zh-CN" sz="1200" b="0">
                <a:effectLst/>
                <a:latin typeface="Arial" panose="020B0604020202020204" pitchFamily="34" charset="0"/>
              </a:rPr>
              <a:t>	 7-</a:t>
            </a:r>
            <a:fld id="{38FAB994-2643-4BBE-A277-A8EE2C23C4D3}" type="slidenum">
              <a:rPr lang="en-US" altLang="zh-CN" sz="1200" b="0">
                <a:effectLst/>
                <a:latin typeface="Arial" panose="020B0604020202020204" pitchFamily="34" charset="0"/>
              </a:rPr>
              <a:pPr/>
              <a:t>‹#›</a:t>
            </a:fld>
            <a:endParaRPr lang="en-US" altLang="zh-CN" sz="1200" b="0">
              <a:effectLst/>
              <a:latin typeface="Arial" panose="020B0604020202020204" pitchFamily="34" charset="0"/>
            </a:endParaRPr>
          </a:p>
        </p:txBody>
      </p:sp>
    </p:spTree>
    <p:extLst>
      <p:ext uri="{BB962C8B-B14F-4D97-AF65-F5344CB8AC3E}">
        <p14:creationId xmlns:p14="http://schemas.microsoft.com/office/powerpoint/2010/main" val="27646730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3276600"/>
            <a:ext cx="5029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1" name="Rectangle 3"/>
          <p:cNvSpPr>
            <a:spLocks noGrp="1" noRot="1" noChangeAspect="1" noChangeArrowheads="1" noTextEdit="1"/>
          </p:cNvSpPr>
          <p:nvPr>
            <p:ph type="sldImg" idx="2"/>
          </p:nvPr>
        </p:nvSpPr>
        <p:spPr bwMode="auto">
          <a:xfrm>
            <a:off x="1911350" y="692150"/>
            <a:ext cx="3035300" cy="2273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Line 4"/>
          <p:cNvSpPr>
            <a:spLocks noChangeShapeType="1"/>
          </p:cNvSpPr>
          <p:nvPr/>
        </p:nvSpPr>
        <p:spPr bwMode="auto">
          <a:xfrm>
            <a:off x="920750" y="3581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3" name="Line 5"/>
          <p:cNvSpPr>
            <a:spLocks noChangeShapeType="1"/>
          </p:cNvSpPr>
          <p:nvPr/>
        </p:nvSpPr>
        <p:spPr bwMode="auto">
          <a:xfrm>
            <a:off x="920750" y="3886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4" name="Line 6"/>
          <p:cNvSpPr>
            <a:spLocks noChangeShapeType="1"/>
          </p:cNvSpPr>
          <p:nvPr/>
        </p:nvSpPr>
        <p:spPr bwMode="auto">
          <a:xfrm>
            <a:off x="920750" y="4191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Line 7"/>
          <p:cNvSpPr>
            <a:spLocks noChangeShapeType="1"/>
          </p:cNvSpPr>
          <p:nvPr/>
        </p:nvSpPr>
        <p:spPr bwMode="auto">
          <a:xfrm>
            <a:off x="920750" y="4495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 name="Line 8"/>
          <p:cNvSpPr>
            <a:spLocks noChangeShapeType="1"/>
          </p:cNvSpPr>
          <p:nvPr/>
        </p:nvSpPr>
        <p:spPr bwMode="auto">
          <a:xfrm>
            <a:off x="920750" y="4800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 name="Line 9"/>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 name="Line 10"/>
          <p:cNvSpPr>
            <a:spLocks noChangeShapeType="1"/>
          </p:cNvSpPr>
          <p:nvPr/>
        </p:nvSpPr>
        <p:spPr bwMode="auto">
          <a:xfrm>
            <a:off x="920750" y="5105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 name="Line 11"/>
          <p:cNvSpPr>
            <a:spLocks noChangeShapeType="1"/>
          </p:cNvSpPr>
          <p:nvPr/>
        </p:nvSpPr>
        <p:spPr bwMode="auto">
          <a:xfrm>
            <a:off x="920750" y="5410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 name="Line 12"/>
          <p:cNvSpPr>
            <a:spLocks noChangeShapeType="1"/>
          </p:cNvSpPr>
          <p:nvPr/>
        </p:nvSpPr>
        <p:spPr bwMode="auto">
          <a:xfrm>
            <a:off x="920750" y="5715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1" name="Line 13"/>
          <p:cNvSpPr>
            <a:spLocks noChangeShapeType="1"/>
          </p:cNvSpPr>
          <p:nvPr/>
        </p:nvSpPr>
        <p:spPr bwMode="auto">
          <a:xfrm>
            <a:off x="920750" y="6019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 name="Line 14"/>
          <p:cNvSpPr>
            <a:spLocks noChangeShapeType="1"/>
          </p:cNvSpPr>
          <p:nvPr/>
        </p:nvSpPr>
        <p:spPr bwMode="auto">
          <a:xfrm>
            <a:off x="920750" y="6324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 name="Line 15"/>
          <p:cNvSpPr>
            <a:spLocks noChangeShapeType="1"/>
          </p:cNvSpPr>
          <p:nvPr/>
        </p:nvSpPr>
        <p:spPr bwMode="auto">
          <a:xfrm>
            <a:off x="920750" y="6629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4" name="Line 16"/>
          <p:cNvSpPr>
            <a:spLocks noChangeShapeType="1"/>
          </p:cNvSpPr>
          <p:nvPr/>
        </p:nvSpPr>
        <p:spPr bwMode="auto">
          <a:xfrm>
            <a:off x="920750" y="6934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5" name="Line 17"/>
          <p:cNvSpPr>
            <a:spLocks noChangeShapeType="1"/>
          </p:cNvSpPr>
          <p:nvPr/>
        </p:nvSpPr>
        <p:spPr bwMode="auto">
          <a:xfrm>
            <a:off x="920750" y="72390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6" name="Line 18"/>
          <p:cNvSpPr>
            <a:spLocks noChangeShapeType="1"/>
          </p:cNvSpPr>
          <p:nvPr/>
        </p:nvSpPr>
        <p:spPr bwMode="auto">
          <a:xfrm>
            <a:off x="920750" y="75438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 name="Line 19"/>
          <p:cNvSpPr>
            <a:spLocks noChangeShapeType="1"/>
          </p:cNvSpPr>
          <p:nvPr/>
        </p:nvSpPr>
        <p:spPr bwMode="auto">
          <a:xfrm>
            <a:off x="920750" y="78486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 name="Line 20"/>
          <p:cNvSpPr>
            <a:spLocks noChangeShapeType="1"/>
          </p:cNvSpPr>
          <p:nvPr/>
        </p:nvSpPr>
        <p:spPr bwMode="auto">
          <a:xfrm>
            <a:off x="920750" y="81534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 name="Line 21"/>
          <p:cNvSpPr>
            <a:spLocks noChangeShapeType="1"/>
          </p:cNvSpPr>
          <p:nvPr/>
        </p:nvSpPr>
        <p:spPr bwMode="auto">
          <a:xfrm>
            <a:off x="920750" y="8458200"/>
            <a:ext cx="50165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 name="Line 22"/>
          <p:cNvSpPr>
            <a:spLocks noChangeShapeType="1"/>
          </p:cNvSpPr>
          <p:nvPr/>
        </p:nvSpPr>
        <p:spPr bwMode="auto">
          <a:xfrm>
            <a:off x="165100" y="381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1" name="Rectangle 23"/>
          <p:cNvSpPr>
            <a:spLocks noChangeArrowheads="1"/>
          </p:cNvSpPr>
          <p:nvPr/>
        </p:nvSpPr>
        <p:spPr bwMode="auto">
          <a:xfrm>
            <a:off x="71438" y="8818563"/>
            <a:ext cx="67151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6457950" algn="r"/>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000" b="0">
                <a:effectLst/>
                <a:latin typeface="Arial" panose="020B0604020202020204" pitchFamily="34" charset="0"/>
              </a:rPr>
              <a:t>	Statistics, 7/e	?1997 Prentice-Hall, Inc.</a:t>
            </a:r>
          </a:p>
        </p:txBody>
      </p:sp>
      <p:sp>
        <p:nvSpPr>
          <p:cNvPr id="2072" name="Line 24"/>
          <p:cNvSpPr>
            <a:spLocks noChangeShapeType="1"/>
          </p:cNvSpPr>
          <p:nvPr/>
        </p:nvSpPr>
        <p:spPr bwMode="auto">
          <a:xfrm>
            <a:off x="165100" y="8763000"/>
            <a:ext cx="652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3" name="Rectangle 25"/>
          <p:cNvSpPr>
            <a:spLocks noChangeArrowheads="1"/>
          </p:cNvSpPr>
          <p:nvPr/>
        </p:nvSpPr>
        <p:spPr bwMode="auto">
          <a:xfrm>
            <a:off x="71438" y="55563"/>
            <a:ext cx="6715125"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1pPr>
            <a:lvl2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2pPr>
            <a:lvl3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3pPr>
            <a:lvl4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4pPr>
            <a:lvl5pPr>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85750" algn="l"/>
                <a:tab pos="3257550" algn="ctr"/>
                <a:tab pos="6457950" algn="r"/>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b="0">
                <a:effectLst/>
                <a:latin typeface="Arial" panose="020B0604020202020204" pitchFamily="34" charset="0"/>
              </a:rPr>
              <a:t>	Chapter 7	</a:t>
            </a:r>
            <a:r>
              <a:rPr lang="en-US" altLang="zh-CN" sz="1200">
                <a:effectLst/>
                <a:latin typeface="Arial" panose="020B0604020202020204" pitchFamily="34" charset="0"/>
              </a:rPr>
              <a:t>Instructor Notes</a:t>
            </a:r>
            <a:r>
              <a:rPr lang="en-US" altLang="zh-CN" sz="1200" b="0">
                <a:effectLst/>
                <a:latin typeface="Arial" panose="020B0604020202020204" pitchFamily="34" charset="0"/>
              </a:rPr>
              <a:t>	7-</a:t>
            </a:r>
            <a:fld id="{7B9608B6-0F90-4B13-911E-351803A11AB1}" type="slidenum">
              <a:rPr lang="en-US" altLang="zh-CN" sz="1200" b="0">
                <a:effectLst/>
                <a:latin typeface="Arial" panose="020B0604020202020204" pitchFamily="34" charset="0"/>
              </a:rPr>
              <a:pPr/>
              <a:t>‹#›</a:t>
            </a:fld>
            <a:endParaRPr lang="en-US" altLang="zh-CN" sz="1200" b="0">
              <a:effectLst/>
              <a:latin typeface="Arial" panose="020B0604020202020204" pitchFamily="34" charset="0"/>
            </a:endParaRPr>
          </a:p>
        </p:txBody>
      </p:sp>
    </p:spTree>
    <p:extLst>
      <p:ext uri="{BB962C8B-B14F-4D97-AF65-F5344CB8AC3E}">
        <p14:creationId xmlns:p14="http://schemas.microsoft.com/office/powerpoint/2010/main" val="6766847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7817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160565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93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b="0" i="1">
                <a:effectLst/>
                <a:latin typeface="Times New Roman" panose="02020603050405020304" pitchFamily="18" charset="0"/>
              </a:rPr>
              <a:t>65</a:t>
            </a:r>
          </a:p>
        </p:txBody>
      </p:sp>
      <p:sp>
        <p:nvSpPr>
          <p:cNvPr id="9093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93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9318" name="Rectangle 6"/>
          <p:cNvSpPr>
            <a:spLocks noGrp="1" noChangeArrowheads="1"/>
          </p:cNvSpPr>
          <p:nvPr>
            <p:ph type="body" idx="1"/>
          </p:nvPr>
        </p:nvSpPr>
        <p:spPr>
          <a:noFill/>
          <a:ln/>
        </p:spPr>
        <p:txBody>
          <a:bodyPr/>
          <a:lstStyle/>
          <a:p>
            <a:r>
              <a:rPr lang="en-US" altLang="zh-CN"/>
              <a:t>The sampling distribution is a function of the sample sizes upon which the sample variances are based.</a:t>
            </a:r>
          </a:p>
          <a:p>
            <a:r>
              <a:rPr lang="en-US" altLang="zh-CN"/>
              <a:t>Hint:  Recall the formula for variance!</a:t>
            </a:r>
          </a:p>
          <a:p>
            <a:r>
              <a:rPr lang="en-US" altLang="zh-CN"/>
              <a:t>  s</a:t>
            </a:r>
            <a:r>
              <a:rPr lang="en-US" altLang="zh-CN" baseline="30000"/>
              <a:t>2</a:t>
            </a:r>
            <a:r>
              <a:rPr lang="en-US" altLang="zh-CN"/>
              <a:t> = </a:t>
            </a:r>
            <a:r>
              <a:rPr lang="en-US" altLang="zh-CN">
                <a:latin typeface="Symbol" panose="05050102010706020507" pitchFamily="18" charset="2"/>
              </a:rPr>
              <a:t>S</a:t>
            </a:r>
            <a:r>
              <a:rPr lang="en-US" altLang="zh-CN"/>
              <a:t>(x -</a:t>
            </a:r>
            <a:r>
              <a:rPr lang="en-US" altLang="zh-CN">
                <a:latin typeface="Symbol" panose="05050102010706020507" pitchFamily="18" charset="2"/>
              </a:rPr>
              <a:t>`</a:t>
            </a:r>
            <a:r>
              <a:rPr lang="en-US" altLang="zh-CN"/>
              <a:t>x)</a:t>
            </a:r>
            <a:r>
              <a:rPr lang="en-US" altLang="zh-CN" baseline="30000"/>
              <a:t>2</a:t>
            </a:r>
            <a:r>
              <a:rPr lang="en-US" altLang="zh-CN"/>
              <a:t>/(n-1)</a:t>
            </a:r>
          </a:p>
          <a:p>
            <a:endParaRPr lang="en-US" altLang="zh-CN"/>
          </a:p>
        </p:txBody>
      </p:sp>
      <p:sp>
        <p:nvSpPr>
          <p:cNvPr id="909319" name="Rectangle 7"/>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7100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body" idx="1"/>
          </p:nvPr>
        </p:nvSpPr>
        <p:spPr>
          <a:ln/>
        </p:spPr>
        <p:txBody>
          <a:bodyPr/>
          <a:lstStyle/>
          <a:p>
            <a:endParaRPr lang="zh-CN" altLang="zh-CN"/>
          </a:p>
        </p:txBody>
      </p:sp>
      <p:sp>
        <p:nvSpPr>
          <p:cNvPr id="90726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270344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4995"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413203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body" idx="1"/>
          </p:nvPr>
        </p:nvSpPr>
        <p:spPr>
          <a:noFill/>
          <a:ln/>
        </p:spPr>
        <p:txBody>
          <a:bodyPr/>
          <a:lstStyle/>
          <a:p>
            <a:r>
              <a:rPr lang="en-US" altLang="zh-CN"/>
              <a:t>As a result of this class, you will be able to ...</a:t>
            </a:r>
          </a:p>
        </p:txBody>
      </p:sp>
      <p:sp>
        <p:nvSpPr>
          <p:cNvPr id="91545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047715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body" idx="1"/>
          </p:nvPr>
        </p:nvSpPr>
        <p:spPr>
          <a:noFill/>
          <a:ln/>
        </p:spPr>
        <p:txBody>
          <a:bodyPr/>
          <a:lstStyle/>
          <a:p>
            <a:r>
              <a:rPr lang="en-US" altLang="zh-CN"/>
              <a:t>As a result of this class, you will be able to ...</a:t>
            </a:r>
          </a:p>
        </p:txBody>
      </p:sp>
      <p:sp>
        <p:nvSpPr>
          <p:cNvPr id="91341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735044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3651"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2099453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body" idx="1"/>
          </p:nvPr>
        </p:nvSpPr>
        <p:spPr>
          <a:ln/>
        </p:spPr>
        <p:txBody>
          <a:bodyPr/>
          <a:lstStyle/>
          <a:p>
            <a:endParaRPr lang="zh-CN" altLang="zh-CN"/>
          </a:p>
        </p:txBody>
      </p:sp>
      <p:sp>
        <p:nvSpPr>
          <p:cNvPr id="927747"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741771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body" idx="1"/>
          </p:nvPr>
        </p:nvSpPr>
        <p:spPr>
          <a:noFill/>
          <a:ln/>
        </p:spPr>
        <p:txBody>
          <a:bodyPr/>
          <a:lstStyle/>
          <a:p>
            <a:r>
              <a:rPr lang="en-US" altLang="zh-CN"/>
              <a:t>As a result of this class, you will be able to ...</a:t>
            </a:r>
          </a:p>
        </p:txBody>
      </p:sp>
      <p:sp>
        <p:nvSpPr>
          <p:cNvPr id="92569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1302520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3891"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1906775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2704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76541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180227"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024402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38912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315512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39936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60576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73113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182625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body" idx="1"/>
          </p:nvPr>
        </p:nvSpPr>
        <p:spPr>
          <a:ln/>
        </p:spPr>
        <p:txBody>
          <a:bodyPr/>
          <a:lstStyle/>
          <a:p>
            <a:endParaRPr lang="zh-CN" altLang="zh-CN"/>
          </a:p>
        </p:txBody>
      </p:sp>
      <p:sp>
        <p:nvSpPr>
          <p:cNvPr id="17305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2326753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47513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128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23"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1966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body" idx="1"/>
          </p:nvPr>
        </p:nvSpPr>
        <p:spPr>
          <a:ln/>
        </p:spPr>
        <p:txBody>
          <a:bodyPr/>
          <a:lstStyle/>
          <a:p>
            <a:endParaRPr lang="zh-CN" altLang="zh-CN"/>
          </a:p>
        </p:txBody>
      </p:sp>
      <p:sp>
        <p:nvSpPr>
          <p:cNvPr id="903171"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750853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80281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91313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2947"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2467543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31641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184763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63" name="Rectangle 3"/>
          <p:cNvSpPr>
            <a:spLocks noGrp="1" noChangeArrowheads="1"/>
          </p:cNvSpPr>
          <p:nvPr>
            <p:ph type="body" idx="1"/>
          </p:nvPr>
        </p:nvSpPr>
        <p:spPr bwMode="auto">
          <a:xfrm>
            <a:off x="914400" y="3276600"/>
            <a:ext cx="5029200" cy="5181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Tree>
    <p:extLst>
      <p:ext uri="{BB962C8B-B14F-4D97-AF65-F5344CB8AC3E}">
        <p14:creationId xmlns:p14="http://schemas.microsoft.com/office/powerpoint/2010/main" val="3950670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body" idx="1"/>
          </p:nvPr>
        </p:nvSpPr>
        <p:spPr>
          <a:ln/>
        </p:spPr>
        <p:txBody>
          <a:bodyPr/>
          <a:lstStyle/>
          <a:p>
            <a:endParaRPr lang="zh-CN" altLang="zh-CN"/>
          </a:p>
        </p:txBody>
      </p:sp>
      <p:sp>
        <p:nvSpPr>
          <p:cNvPr id="905219" name="Rectangle 3"/>
          <p:cNvSpPr>
            <a:spLocks noGrp="1" noRot="1" noChangeAspect="1" noChangeArrowheads="1" noTextEdit="1"/>
          </p:cNvSpPr>
          <p:nvPr>
            <p:ph type="sldImg"/>
          </p:nvPr>
        </p:nvSpPr>
        <p:spPr>
          <a:xfrm>
            <a:off x="1912938" y="692150"/>
            <a:ext cx="3032125" cy="2273300"/>
          </a:xfrm>
          <a:ln cap="flat"/>
        </p:spPr>
      </p:sp>
    </p:spTree>
    <p:extLst>
      <p:ext uri="{BB962C8B-B14F-4D97-AF65-F5344CB8AC3E}">
        <p14:creationId xmlns:p14="http://schemas.microsoft.com/office/powerpoint/2010/main" val="319387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15350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011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28600"/>
            <a:ext cx="20002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8483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237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47700" y="1844824"/>
            <a:ext cx="78486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254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6706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560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8777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7581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70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23917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70810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1828800" y="2286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prstTxWarp prst="textNoShape">
              <a:avLst/>
            </a:prstTxWarp>
          </a:bodyPr>
          <a:lstStyle/>
          <a:p>
            <a:pPr lvl="0"/>
            <a:r>
              <a:rPr lang="en-US" altLang="zh-CN"/>
              <a:t>Click to edit Master title</a:t>
            </a:r>
          </a:p>
        </p:txBody>
      </p:sp>
      <p:sp>
        <p:nvSpPr>
          <p:cNvPr id="1028" name="Rectangle 4"/>
          <p:cNvSpPr>
            <a:spLocks noGrp="1" noChangeArrowheads="1"/>
          </p:cNvSpPr>
          <p:nvPr>
            <p:ph type="body" idx="1"/>
          </p:nvPr>
        </p:nvSpPr>
        <p:spPr bwMode="auto">
          <a:xfrm>
            <a:off x="609600" y="18288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ChangeArrowheads="1"/>
          </p:cNvSpPr>
          <p:nvPr/>
        </p:nvSpPr>
        <p:spPr bwMode="auto">
          <a:xfrm>
            <a:off x="0" y="1428750"/>
            <a:ext cx="9132888" cy="73025"/>
          </a:xfrm>
          <a:prstGeom prst="rect">
            <a:avLst/>
          </a:prstGeom>
          <a:solidFill>
            <a:schemeClr val="hlink"/>
          </a:solidFill>
          <a:ln>
            <a:noFill/>
          </a:ln>
          <a:effectLst>
            <a:outerShdw dist="77251" dir="567739"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p>
        </p:txBody>
      </p:sp>
      <p:sp>
        <p:nvSpPr>
          <p:cNvPr id="1030" name="Rectangle 6"/>
          <p:cNvSpPr>
            <a:spLocks noChangeArrowheads="1"/>
          </p:cNvSpPr>
          <p:nvPr/>
        </p:nvSpPr>
        <p:spPr bwMode="auto">
          <a:xfrm>
            <a:off x="0" y="1543050"/>
            <a:ext cx="9132888" cy="38100"/>
          </a:xfrm>
          <a:prstGeom prst="rect">
            <a:avLst/>
          </a:prstGeom>
          <a:solidFill>
            <a:srgbClr val="D989B8"/>
          </a:solidFill>
          <a:ln>
            <a:noFill/>
          </a:ln>
          <a:effectLst>
            <a:outerShdw dist="80322" dir="1106097"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p>
        </p:txBody>
      </p:sp>
      <p:sp>
        <p:nvSpPr>
          <p:cNvPr id="1031" name="Rectangle 7"/>
          <p:cNvSpPr>
            <a:spLocks noChangeArrowheads="1"/>
          </p:cNvSpPr>
          <p:nvPr/>
        </p:nvSpPr>
        <p:spPr bwMode="auto">
          <a:xfrm>
            <a:off x="609600" y="6096000"/>
            <a:ext cx="8556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b="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t>6 - </a:t>
            </a:r>
            <a:fld id="{3FA91E66-26D0-4C30-92A6-0A5B34B552BE}" type="slidenum">
              <a:rPr lang="en-US" altLang="zh-CN" sz="2000" b="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pPr/>
              <a:t>‹#›</a:t>
            </a:fld>
            <a:endParaRPr lang="en-US" altLang="zh-CN" sz="2000" b="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ndParaRPr>
          </a:p>
        </p:txBody>
      </p:sp>
      <p:sp>
        <p:nvSpPr>
          <p:cNvPr id="1032" name="Rectangle 8"/>
          <p:cNvSpPr>
            <a:spLocks noChangeArrowheads="1"/>
          </p:cNvSpPr>
          <p:nvPr/>
        </p:nvSpPr>
        <p:spPr bwMode="auto">
          <a:xfrm>
            <a:off x="73025" y="1139825"/>
            <a:ext cx="199072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endParaRPr lang="zh-CN" altLang="zh-CN" sz="1000" b="0">
              <a:effectLst>
                <a:outerShdw blurRad="38100" dist="38100" dir="2700000" algn="tl">
                  <a:srgbClr val="000000"/>
                </a:outerShdw>
              </a:effectLst>
            </a:endParaRPr>
          </a:p>
        </p:txBody>
      </p:sp>
      <p:sp>
        <p:nvSpPr>
          <p:cNvPr id="1040" name="Rectangle 16"/>
          <p:cNvSpPr>
            <a:spLocks noChangeArrowheads="1"/>
          </p:cNvSpPr>
          <p:nvPr userDrawn="1"/>
        </p:nvSpPr>
        <p:spPr bwMode="auto">
          <a:xfrm>
            <a:off x="5580063" y="6308725"/>
            <a:ext cx="3311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作者：贾俊平，中国人民大学统计学院</a:t>
            </a:r>
            <a:endParaRPr lang="zh-CN" altLang="en-US">
              <a:effectLst>
                <a:outerShdw blurRad="38100" dist="38100" dir="2700000" algn="tl">
                  <a:srgbClr val="000000"/>
                </a:outerShdw>
              </a:effectLst>
            </a:endParaRPr>
          </a:p>
        </p:txBody>
      </p:sp>
      <p:sp>
        <p:nvSpPr>
          <p:cNvPr id="10" name="Rectangle 15"/>
          <p:cNvSpPr>
            <a:spLocks noChangeArrowheads="1"/>
          </p:cNvSpPr>
          <p:nvPr userDrawn="1"/>
        </p:nvSpPr>
        <p:spPr bwMode="auto">
          <a:xfrm>
            <a:off x="152400" y="104775"/>
            <a:ext cx="17526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defRPr/>
            </a:pPr>
            <a:endParaRPr lang="en-US" altLang="zh-CN" sz="400" dirty="0">
              <a:effectLst>
                <a:outerShdw blurRad="38100" dist="38100" dir="2700000" algn="tl">
                  <a:srgbClr val="000000"/>
                </a:outerShdw>
              </a:effectLst>
              <a:ea typeface="黑体" panose="02010609060101010101" pitchFamily="49" charset="-122"/>
            </a:endParaRPr>
          </a:p>
          <a:p>
            <a:pPr algn="ctr">
              <a:defRPr/>
            </a:pPr>
            <a:r>
              <a:rPr lang="zh-CN" altLang="en-US" sz="36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统计学</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STATISTICS</a:t>
            </a:r>
          </a:p>
          <a:p>
            <a:pPr algn="ctr">
              <a:defRPr/>
            </a:pP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第</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7</a:t>
            </a:r>
            <a:r>
              <a:rPr lang="zh-CN" altLang="en-US"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版</a:t>
            </a:r>
            <a:r>
              <a:rPr lang="en-US" altLang="zh-CN" sz="2000" b="1" dirty="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隶书" panose="02010509060101010101" pitchFamily="49" charset="-122"/>
              </a:rPr>
              <a:t>)</a:t>
            </a:r>
            <a:endParaRPr lang="en-US" altLang="zh-C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lnSpc>
          <a:spcPct val="95000"/>
        </a:lnSpc>
        <a:spcBef>
          <a:spcPct val="0"/>
        </a:spcBef>
        <a:spcAft>
          <a:spcPct val="0"/>
        </a:spcAft>
        <a:defRPr kumimoji="1" sz="4000" b="1" kern="1200">
          <a:solidFill>
            <a:schemeClr val="tx1"/>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p:titleStyle>
    <p:bodyStyle>
      <a:lvl1pPr marL="571500" indent="-571500" algn="l" rtl="0" eaLnBrk="0" fontAlgn="base" hangingPunct="0">
        <a:spcBef>
          <a:spcPct val="20000"/>
        </a:spcBef>
        <a:spcAft>
          <a:spcPct val="0"/>
        </a:spcAft>
        <a:defRPr kumimoji="1" sz="3200" kern="1200">
          <a:solidFill>
            <a:schemeClr val="tx1"/>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anose="05000000000000000000"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2pPr>
      <a:lvl3pPr marL="1314450" indent="-228600" algn="l" rtl="0" eaLnBrk="0" fontAlgn="base" hangingPunct="0">
        <a:spcBef>
          <a:spcPct val="20000"/>
        </a:spcBef>
        <a:spcAft>
          <a:spcPct val="0"/>
        </a:spcAft>
        <a:buClr>
          <a:schemeClr val="tx2"/>
        </a:buClr>
        <a:buSzPct val="65000"/>
        <a:buFont typeface="Wingdings" panose="05000000000000000000" pitchFamily="2" charset="2"/>
        <a:buChar char="l"/>
        <a:defRPr kumimoji="1" sz="2400" kern="1200">
          <a:solidFill>
            <a:schemeClr val="tx1"/>
          </a:solidFill>
          <a:effectLst>
            <a:outerShdw blurRad="38100" dist="38100" dir="2700000" algn="tl">
              <a:srgbClr val="000000"/>
            </a:outerShdw>
          </a:effectLst>
          <a:latin typeface="+mn-lt"/>
          <a:ea typeface="+mn-ea"/>
          <a:cs typeface="+mn-cs"/>
        </a:defRPr>
      </a:lvl3pPr>
      <a:lvl4pPr marL="1657350" indent="-228600" algn="l" rtl="0" eaLnBrk="0" fontAlgn="base" hangingPunct="0">
        <a:spcBef>
          <a:spcPct val="20000"/>
        </a:spcBef>
        <a:spcAft>
          <a:spcPct val="0"/>
        </a:spcAft>
        <a:buClr>
          <a:schemeClr val="accent1"/>
        </a:buClr>
        <a:buSzPct val="65000"/>
        <a:buFont typeface="Monotype Sorts" panose="05000000000000000000" pitchFamily="2" charset="2"/>
        <a:buChar char="l"/>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folHlink"/>
        </a:buClr>
        <a:buSzPct val="100000"/>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2"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11" Type="http://schemas.openxmlformats.org/officeDocument/2006/relationships/image" Target="../media/image9.png"/><Relationship Id="rId10"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9"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1682" name="Rectangle 2"/>
          <p:cNvSpPr>
            <a:spLocks noGrp="1" noChangeArrowheads="1"/>
          </p:cNvSpPr>
          <p:nvPr>
            <p:ph type="ctrTitle" idx="4294967295"/>
          </p:nvPr>
        </p:nvSpPr>
        <p:spPr>
          <a:xfrm>
            <a:off x="1252538" y="543174"/>
            <a:ext cx="6985000" cy="1066800"/>
          </a:xfrm>
        </p:spPr>
        <p:txBody>
          <a:bodyPr anchor="ctr"/>
          <a:lstStyle/>
          <a:p>
            <a:pPr algn="just"/>
            <a:r>
              <a:rPr lang="zh-CN" altLang="en-US" sz="4000" dirty="0">
                <a:solidFill>
                  <a:schemeClr val="bg2"/>
                </a:solidFill>
                <a:latin typeface="Arial" panose="020B0604020202020204" pitchFamily="34" charset="0"/>
              </a:rPr>
              <a:t>第 </a:t>
            </a:r>
            <a:r>
              <a:rPr lang="en-US" altLang="zh-CN" sz="4000" dirty="0">
                <a:solidFill>
                  <a:schemeClr val="bg2"/>
                </a:solidFill>
                <a:latin typeface="Arial" panose="020B0604020202020204" pitchFamily="34" charset="0"/>
              </a:rPr>
              <a:t>6 </a:t>
            </a:r>
            <a:r>
              <a:rPr lang="zh-CN" altLang="en-US" sz="4000" dirty="0">
                <a:solidFill>
                  <a:schemeClr val="bg2"/>
                </a:solidFill>
                <a:latin typeface="Arial" panose="020B0604020202020204" pitchFamily="34" charset="0"/>
              </a:rPr>
              <a:t>章   统计量及其抽样分布</a:t>
            </a:r>
          </a:p>
        </p:txBody>
      </p:sp>
      <p:grpSp>
        <p:nvGrpSpPr>
          <p:cNvPr id="711783" name="Group 103"/>
          <p:cNvGrpSpPr>
            <a:grpSpLocks/>
          </p:cNvGrpSpPr>
          <p:nvPr/>
        </p:nvGrpSpPr>
        <p:grpSpPr bwMode="auto">
          <a:xfrm>
            <a:off x="1371600" y="1600200"/>
            <a:ext cx="6096000" cy="4572000"/>
            <a:chOff x="864" y="1008"/>
            <a:chExt cx="3840" cy="2880"/>
          </a:xfrm>
        </p:grpSpPr>
        <p:sp>
          <p:nvSpPr>
            <p:cNvPr id="711785" name="WordArt 105"/>
            <p:cNvSpPr>
              <a:spLocks noChangeArrowheads="1" noChangeShapeType="1" noTextEdit="1"/>
            </p:cNvSpPr>
            <p:nvPr/>
          </p:nvSpPr>
          <p:spPr bwMode="auto">
            <a:xfrm>
              <a:off x="864" y="1008"/>
              <a:ext cx="3840" cy="1929"/>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26227"/>
                </a:avLst>
              </a:prstTxWarp>
            </a:bodyPr>
            <a:lstStyle/>
            <a:p>
              <a:pPr algn="ctr"/>
              <a:r>
                <a:rPr lang="en-US" altLang="zh-CN" sz="3600" kern="10" dirty="0">
                  <a:ln w="19050">
                    <a:solidFill>
                      <a:srgbClr val="00FFFF"/>
                    </a:solidFill>
                    <a:round/>
                    <a:headEnd/>
                    <a:tailEnd/>
                  </a:ln>
                  <a:solidFill>
                    <a:srgbClr val="FF0000"/>
                  </a:solidFill>
                  <a:effectLst/>
                  <a:latin typeface="宋体" panose="02010600030101010101" pitchFamily="2" charset="-122"/>
                </a:rPr>
                <a:t>PowerPoint</a:t>
              </a:r>
              <a:endParaRPr lang="zh-CN" altLang="en-US" sz="3600" kern="10" dirty="0">
                <a:ln w="19050">
                  <a:solidFill>
                    <a:srgbClr val="00FFFF"/>
                  </a:solidFill>
                  <a:round/>
                  <a:headEnd/>
                  <a:tailEnd/>
                </a:ln>
                <a:solidFill>
                  <a:srgbClr val="FF0000"/>
                </a:solidFill>
                <a:effectLst/>
                <a:latin typeface="宋体" panose="02010600030101010101" pitchFamily="2" charset="-122"/>
              </a:endParaRPr>
            </a:p>
          </p:txBody>
        </p:sp>
        <p:grpSp>
          <p:nvGrpSpPr>
            <p:cNvPr id="711786" name="Group 106"/>
            <p:cNvGrpSpPr>
              <a:grpSpLocks/>
            </p:cNvGrpSpPr>
            <p:nvPr/>
          </p:nvGrpSpPr>
          <p:grpSpPr bwMode="auto">
            <a:xfrm>
              <a:off x="1926" y="2553"/>
              <a:ext cx="1905" cy="1335"/>
              <a:chOff x="1926" y="2553"/>
              <a:chExt cx="1905" cy="1335"/>
            </a:xfrm>
          </p:grpSpPr>
          <p:grpSp>
            <p:nvGrpSpPr>
              <p:cNvPr id="711787" name="Group 107"/>
              <p:cNvGrpSpPr>
                <a:grpSpLocks/>
              </p:cNvGrpSpPr>
              <p:nvPr/>
            </p:nvGrpSpPr>
            <p:grpSpPr bwMode="auto">
              <a:xfrm>
                <a:off x="2846" y="3144"/>
                <a:ext cx="985" cy="318"/>
                <a:chOff x="3038" y="3135"/>
                <a:chExt cx="985" cy="318"/>
              </a:xfrm>
            </p:grpSpPr>
            <p:sp>
              <p:nvSpPr>
                <p:cNvPr id="711788" name="Freeform 108"/>
                <p:cNvSpPr>
                  <a:spLocks/>
                </p:cNvSpPr>
                <p:nvPr/>
              </p:nvSpPr>
              <p:spPr bwMode="auto">
                <a:xfrm>
                  <a:off x="3038" y="3135"/>
                  <a:ext cx="565" cy="318"/>
                </a:xfrm>
                <a:custGeom>
                  <a:avLst/>
                  <a:gdLst>
                    <a:gd name="T0" fmla="*/ 1129 w 1129"/>
                    <a:gd name="T1" fmla="*/ 293 h 954"/>
                    <a:gd name="T2" fmla="*/ 1129 w 1129"/>
                    <a:gd name="T3" fmla="*/ 954 h 954"/>
                    <a:gd name="T4" fmla="*/ 0 w 1129"/>
                    <a:gd name="T5" fmla="*/ 467 h 954"/>
                    <a:gd name="T6" fmla="*/ 0 w 1129"/>
                    <a:gd name="T7" fmla="*/ 0 h 954"/>
                    <a:gd name="T8" fmla="*/ 1129 w 1129"/>
                    <a:gd name="T9" fmla="*/ 293 h 954"/>
                  </a:gdLst>
                  <a:ahLst/>
                  <a:cxnLst>
                    <a:cxn ang="0">
                      <a:pos x="T0" y="T1"/>
                    </a:cxn>
                    <a:cxn ang="0">
                      <a:pos x="T2" y="T3"/>
                    </a:cxn>
                    <a:cxn ang="0">
                      <a:pos x="T4" y="T5"/>
                    </a:cxn>
                    <a:cxn ang="0">
                      <a:pos x="T6" y="T7"/>
                    </a:cxn>
                    <a:cxn ang="0">
                      <a:pos x="T8" y="T9"/>
                    </a:cxn>
                  </a:cxnLst>
                  <a:rect l="0" t="0" r="r" b="b"/>
                  <a:pathLst>
                    <a:path w="1129" h="954">
                      <a:moveTo>
                        <a:pt x="1129" y="293"/>
                      </a:moveTo>
                      <a:lnTo>
                        <a:pt x="1129" y="954"/>
                      </a:lnTo>
                      <a:lnTo>
                        <a:pt x="0" y="467"/>
                      </a:lnTo>
                      <a:lnTo>
                        <a:pt x="0" y="0"/>
                      </a:lnTo>
                      <a:lnTo>
                        <a:pt x="1129" y="29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711789" name="Freeform 109"/>
                <p:cNvSpPr>
                  <a:spLocks/>
                </p:cNvSpPr>
                <p:nvPr/>
              </p:nvSpPr>
              <p:spPr bwMode="auto">
                <a:xfrm>
                  <a:off x="3603" y="3211"/>
                  <a:ext cx="420" cy="242"/>
                </a:xfrm>
                <a:custGeom>
                  <a:avLst/>
                  <a:gdLst>
                    <a:gd name="T0" fmla="*/ 0 w 841"/>
                    <a:gd name="T1" fmla="*/ 65 h 726"/>
                    <a:gd name="T2" fmla="*/ 0 w 841"/>
                    <a:gd name="T3" fmla="*/ 726 h 726"/>
                    <a:gd name="T4" fmla="*/ 841 w 841"/>
                    <a:gd name="T5" fmla="*/ 563 h 726"/>
                    <a:gd name="T6" fmla="*/ 841 w 841"/>
                    <a:gd name="T7" fmla="*/ 0 h 726"/>
                    <a:gd name="T8" fmla="*/ 0 w 841"/>
                    <a:gd name="T9" fmla="*/ 65 h 726"/>
                  </a:gdLst>
                  <a:ahLst/>
                  <a:cxnLst>
                    <a:cxn ang="0">
                      <a:pos x="T0" y="T1"/>
                    </a:cxn>
                    <a:cxn ang="0">
                      <a:pos x="T2" y="T3"/>
                    </a:cxn>
                    <a:cxn ang="0">
                      <a:pos x="T4" y="T5"/>
                    </a:cxn>
                    <a:cxn ang="0">
                      <a:pos x="T6" y="T7"/>
                    </a:cxn>
                    <a:cxn ang="0">
                      <a:pos x="T8" y="T9"/>
                    </a:cxn>
                  </a:cxnLst>
                  <a:rect l="0" t="0" r="r" b="b"/>
                  <a:pathLst>
                    <a:path w="841" h="726">
                      <a:moveTo>
                        <a:pt x="0" y="65"/>
                      </a:moveTo>
                      <a:lnTo>
                        <a:pt x="0" y="726"/>
                      </a:lnTo>
                      <a:lnTo>
                        <a:pt x="841" y="563"/>
                      </a:lnTo>
                      <a:lnTo>
                        <a:pt x="841" y="0"/>
                      </a:lnTo>
                      <a:lnTo>
                        <a:pt x="0" y="65"/>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711790" name="Freeform 110"/>
                <p:cNvSpPr>
                  <a:spLocks/>
                </p:cNvSpPr>
                <p:nvPr/>
              </p:nvSpPr>
              <p:spPr bwMode="auto">
                <a:xfrm>
                  <a:off x="3038" y="3135"/>
                  <a:ext cx="985" cy="98"/>
                </a:xfrm>
                <a:custGeom>
                  <a:avLst/>
                  <a:gdLst>
                    <a:gd name="T0" fmla="*/ 1970 w 1970"/>
                    <a:gd name="T1" fmla="*/ 228 h 293"/>
                    <a:gd name="T2" fmla="*/ 1121 w 1970"/>
                    <a:gd name="T3" fmla="*/ 293 h 293"/>
                    <a:gd name="T4" fmla="*/ 0 w 1970"/>
                    <a:gd name="T5" fmla="*/ 0 h 293"/>
                    <a:gd name="T6" fmla="*/ 825 w 1970"/>
                    <a:gd name="T7" fmla="*/ 0 h 293"/>
                    <a:gd name="T8" fmla="*/ 1970 w 1970"/>
                    <a:gd name="T9" fmla="*/ 228 h 293"/>
                  </a:gdLst>
                  <a:ahLst/>
                  <a:cxnLst>
                    <a:cxn ang="0">
                      <a:pos x="T0" y="T1"/>
                    </a:cxn>
                    <a:cxn ang="0">
                      <a:pos x="T2" y="T3"/>
                    </a:cxn>
                    <a:cxn ang="0">
                      <a:pos x="T4" y="T5"/>
                    </a:cxn>
                    <a:cxn ang="0">
                      <a:pos x="T6" y="T7"/>
                    </a:cxn>
                    <a:cxn ang="0">
                      <a:pos x="T8" y="T9"/>
                    </a:cxn>
                  </a:cxnLst>
                  <a:rect l="0" t="0" r="r" b="b"/>
                  <a:pathLst>
                    <a:path w="1970" h="293">
                      <a:moveTo>
                        <a:pt x="1970" y="228"/>
                      </a:moveTo>
                      <a:lnTo>
                        <a:pt x="1121" y="293"/>
                      </a:lnTo>
                      <a:lnTo>
                        <a:pt x="0" y="0"/>
                      </a:lnTo>
                      <a:lnTo>
                        <a:pt x="825" y="0"/>
                      </a:lnTo>
                      <a:lnTo>
                        <a:pt x="1970" y="228"/>
                      </a:lnTo>
                      <a:close/>
                    </a:path>
                  </a:pathLst>
                </a:custGeom>
                <a:solidFill>
                  <a:srgbClr val="C0C0C0"/>
                </a:solidFill>
                <a:ln w="6350">
                  <a:solidFill>
                    <a:srgbClr val="000000"/>
                  </a:solidFill>
                  <a:prstDash val="solid"/>
                  <a:round/>
                  <a:headEnd/>
                  <a:tailEnd/>
                </a:ln>
              </p:spPr>
              <p:txBody>
                <a:bodyPr/>
                <a:lstStyle/>
                <a:p>
                  <a:endParaRPr lang="zh-CN" altLang="en-US"/>
                </a:p>
              </p:txBody>
            </p:sp>
          </p:grpSp>
          <p:sp>
            <p:nvSpPr>
              <p:cNvPr id="711791" name="Freeform 111"/>
              <p:cNvSpPr>
                <a:spLocks/>
              </p:cNvSpPr>
              <p:nvPr/>
            </p:nvSpPr>
            <p:spPr bwMode="auto">
              <a:xfrm>
                <a:off x="3154" y="3118"/>
                <a:ext cx="357" cy="91"/>
              </a:xfrm>
              <a:custGeom>
                <a:avLst/>
                <a:gdLst>
                  <a:gd name="T0" fmla="*/ 715 w 715"/>
                  <a:gd name="T1" fmla="*/ 155 h 273"/>
                  <a:gd name="T2" fmla="*/ 715 w 715"/>
                  <a:gd name="T3" fmla="*/ 244 h 273"/>
                  <a:gd name="T4" fmla="*/ 382 w 715"/>
                  <a:gd name="T5" fmla="*/ 273 h 273"/>
                  <a:gd name="T6" fmla="*/ 0 w 715"/>
                  <a:gd name="T7" fmla="*/ 175 h 273"/>
                  <a:gd name="T8" fmla="*/ 0 w 715"/>
                  <a:gd name="T9" fmla="*/ 0 h 273"/>
                  <a:gd name="T10" fmla="*/ 715 w 715"/>
                  <a:gd name="T11" fmla="*/ 155 h 273"/>
                </a:gdLst>
                <a:ahLst/>
                <a:cxnLst>
                  <a:cxn ang="0">
                    <a:pos x="T0" y="T1"/>
                  </a:cxn>
                  <a:cxn ang="0">
                    <a:pos x="T2" y="T3"/>
                  </a:cxn>
                  <a:cxn ang="0">
                    <a:pos x="T4" y="T5"/>
                  </a:cxn>
                  <a:cxn ang="0">
                    <a:pos x="T6" y="T7"/>
                  </a:cxn>
                  <a:cxn ang="0">
                    <a:pos x="T8" y="T9"/>
                  </a:cxn>
                  <a:cxn ang="0">
                    <a:pos x="T10" y="T11"/>
                  </a:cxn>
                </a:cxnLst>
                <a:rect l="0" t="0" r="r" b="b"/>
                <a:pathLst>
                  <a:path w="715" h="273">
                    <a:moveTo>
                      <a:pt x="715" y="155"/>
                    </a:moveTo>
                    <a:lnTo>
                      <a:pt x="715" y="244"/>
                    </a:lnTo>
                    <a:lnTo>
                      <a:pt x="382" y="273"/>
                    </a:lnTo>
                    <a:lnTo>
                      <a:pt x="0" y="175"/>
                    </a:lnTo>
                    <a:lnTo>
                      <a:pt x="0" y="0"/>
                    </a:lnTo>
                    <a:lnTo>
                      <a:pt x="715" y="155"/>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711792" name="Freeform 112"/>
              <p:cNvSpPr>
                <a:spLocks/>
              </p:cNvSpPr>
              <p:nvPr/>
            </p:nvSpPr>
            <p:spPr bwMode="auto">
              <a:xfrm>
                <a:off x="2959" y="2733"/>
                <a:ext cx="456" cy="444"/>
              </a:xfrm>
              <a:custGeom>
                <a:avLst/>
                <a:gdLst>
                  <a:gd name="T0" fmla="*/ 785 w 913"/>
                  <a:gd name="T1" fmla="*/ 1333 h 1333"/>
                  <a:gd name="T2" fmla="*/ 913 w 913"/>
                  <a:gd name="T3" fmla="*/ 44 h 1333"/>
                  <a:gd name="T4" fmla="*/ 129 w 913"/>
                  <a:gd name="T5" fmla="*/ 0 h 1333"/>
                  <a:gd name="T6" fmla="*/ 0 w 913"/>
                  <a:gd name="T7" fmla="*/ 1148 h 1333"/>
                  <a:gd name="T8" fmla="*/ 785 w 913"/>
                  <a:gd name="T9" fmla="*/ 1333 h 1333"/>
                </a:gdLst>
                <a:ahLst/>
                <a:cxnLst>
                  <a:cxn ang="0">
                    <a:pos x="T0" y="T1"/>
                  </a:cxn>
                  <a:cxn ang="0">
                    <a:pos x="T2" y="T3"/>
                  </a:cxn>
                  <a:cxn ang="0">
                    <a:pos x="T4" y="T5"/>
                  </a:cxn>
                  <a:cxn ang="0">
                    <a:pos x="T6" y="T7"/>
                  </a:cxn>
                  <a:cxn ang="0">
                    <a:pos x="T8" y="T9"/>
                  </a:cxn>
                </a:cxnLst>
                <a:rect l="0" t="0" r="r" b="b"/>
                <a:pathLst>
                  <a:path w="913" h="1333">
                    <a:moveTo>
                      <a:pt x="785" y="1333"/>
                    </a:moveTo>
                    <a:lnTo>
                      <a:pt x="913" y="44"/>
                    </a:lnTo>
                    <a:lnTo>
                      <a:pt x="129" y="0"/>
                    </a:lnTo>
                    <a:lnTo>
                      <a:pt x="0" y="1148"/>
                    </a:lnTo>
                    <a:lnTo>
                      <a:pt x="785" y="1333"/>
                    </a:lnTo>
                    <a:close/>
                  </a:path>
                </a:pathLst>
              </a:custGeom>
              <a:solidFill>
                <a:srgbClr val="A0A0A0"/>
              </a:solidFill>
              <a:ln w="6350">
                <a:solidFill>
                  <a:srgbClr val="000000"/>
                </a:solidFill>
                <a:prstDash val="solid"/>
                <a:round/>
                <a:headEnd/>
                <a:tailEnd/>
              </a:ln>
            </p:spPr>
            <p:txBody>
              <a:bodyPr/>
              <a:lstStyle/>
              <a:p>
                <a:endParaRPr lang="zh-CN" altLang="en-US"/>
              </a:p>
            </p:txBody>
          </p:sp>
          <p:sp>
            <p:nvSpPr>
              <p:cNvPr id="711793" name="Freeform 113"/>
              <p:cNvSpPr>
                <a:spLocks/>
              </p:cNvSpPr>
              <p:nvPr/>
            </p:nvSpPr>
            <p:spPr bwMode="auto">
              <a:xfrm>
                <a:off x="3351" y="2747"/>
                <a:ext cx="404" cy="441"/>
              </a:xfrm>
              <a:custGeom>
                <a:avLst/>
                <a:gdLst>
                  <a:gd name="T0" fmla="*/ 128 w 809"/>
                  <a:gd name="T1" fmla="*/ 0 h 1323"/>
                  <a:gd name="T2" fmla="*/ 809 w 809"/>
                  <a:gd name="T3" fmla="*/ 295 h 1323"/>
                  <a:gd name="T4" fmla="*/ 712 w 809"/>
                  <a:gd name="T5" fmla="*/ 1323 h 1323"/>
                  <a:gd name="T6" fmla="*/ 0 w 809"/>
                  <a:gd name="T7" fmla="*/ 1291 h 1323"/>
                  <a:gd name="T8" fmla="*/ 128 w 809"/>
                  <a:gd name="T9" fmla="*/ 0 h 1323"/>
                </a:gdLst>
                <a:ahLst/>
                <a:cxnLst>
                  <a:cxn ang="0">
                    <a:pos x="T0" y="T1"/>
                  </a:cxn>
                  <a:cxn ang="0">
                    <a:pos x="T2" y="T3"/>
                  </a:cxn>
                  <a:cxn ang="0">
                    <a:pos x="T4" y="T5"/>
                  </a:cxn>
                  <a:cxn ang="0">
                    <a:pos x="T6" y="T7"/>
                  </a:cxn>
                  <a:cxn ang="0">
                    <a:pos x="T8" y="T9"/>
                  </a:cxn>
                </a:cxnLst>
                <a:rect l="0" t="0" r="r" b="b"/>
                <a:pathLst>
                  <a:path w="809" h="1323">
                    <a:moveTo>
                      <a:pt x="128" y="0"/>
                    </a:moveTo>
                    <a:lnTo>
                      <a:pt x="809" y="295"/>
                    </a:lnTo>
                    <a:lnTo>
                      <a:pt x="712" y="1323"/>
                    </a:lnTo>
                    <a:lnTo>
                      <a:pt x="0" y="1291"/>
                    </a:lnTo>
                    <a:lnTo>
                      <a:pt x="128" y="0"/>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711794" name="Freeform 114">
                <a:hlinkHover r:id="" action="ppaction://noaction" highlightClick="1"/>
              </p:cNvPr>
              <p:cNvSpPr>
                <a:spLocks/>
              </p:cNvSpPr>
              <p:nvPr/>
            </p:nvSpPr>
            <p:spPr bwMode="auto">
              <a:xfrm>
                <a:off x="3011" y="2777"/>
                <a:ext cx="328" cy="334"/>
              </a:xfrm>
              <a:custGeom>
                <a:avLst/>
                <a:gdLst>
                  <a:gd name="T0" fmla="*/ 654 w 654"/>
                  <a:gd name="T1" fmla="*/ 45 h 1003"/>
                  <a:gd name="T2" fmla="*/ 561 w 654"/>
                  <a:gd name="T3" fmla="*/ 1003 h 1003"/>
                  <a:gd name="T4" fmla="*/ 0 w 654"/>
                  <a:gd name="T5" fmla="*/ 890 h 1003"/>
                  <a:gd name="T6" fmla="*/ 95 w 654"/>
                  <a:gd name="T7" fmla="*/ 0 h 1003"/>
                  <a:gd name="T8" fmla="*/ 654 w 654"/>
                  <a:gd name="T9" fmla="*/ 45 h 1003"/>
                </a:gdLst>
                <a:ahLst/>
                <a:cxnLst>
                  <a:cxn ang="0">
                    <a:pos x="T0" y="T1"/>
                  </a:cxn>
                  <a:cxn ang="0">
                    <a:pos x="T2" y="T3"/>
                  </a:cxn>
                  <a:cxn ang="0">
                    <a:pos x="T4" y="T5"/>
                  </a:cxn>
                  <a:cxn ang="0">
                    <a:pos x="T6" y="T7"/>
                  </a:cxn>
                  <a:cxn ang="0">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headEnd/>
                <a:tailEnd/>
              </a:ln>
            </p:spPr>
            <p:txBody>
              <a:bodyPr/>
              <a:lstStyle/>
              <a:p>
                <a:endParaRPr lang="zh-CN" altLang="en-US"/>
              </a:p>
            </p:txBody>
          </p:sp>
          <p:grpSp>
            <p:nvGrpSpPr>
              <p:cNvPr id="711795" name="Group 115"/>
              <p:cNvGrpSpPr>
                <a:grpSpLocks/>
              </p:cNvGrpSpPr>
              <p:nvPr/>
            </p:nvGrpSpPr>
            <p:grpSpPr bwMode="auto">
              <a:xfrm>
                <a:off x="2887" y="3178"/>
                <a:ext cx="321" cy="207"/>
                <a:chOff x="3079" y="3169"/>
                <a:chExt cx="321" cy="207"/>
              </a:xfrm>
            </p:grpSpPr>
            <p:sp>
              <p:nvSpPr>
                <p:cNvPr id="711796" name="Freeform 116"/>
                <p:cNvSpPr>
                  <a:spLocks/>
                </p:cNvSpPr>
                <p:nvPr/>
              </p:nvSpPr>
              <p:spPr bwMode="auto">
                <a:xfrm>
                  <a:off x="3079" y="3169"/>
                  <a:ext cx="321" cy="207"/>
                </a:xfrm>
                <a:custGeom>
                  <a:avLst/>
                  <a:gdLst>
                    <a:gd name="T0" fmla="*/ 0 w 643"/>
                    <a:gd name="T1" fmla="*/ 0 h 621"/>
                    <a:gd name="T2" fmla="*/ 643 w 643"/>
                    <a:gd name="T3" fmla="*/ 187 h 621"/>
                    <a:gd name="T4" fmla="*/ 643 w 643"/>
                    <a:gd name="T5" fmla="*/ 621 h 621"/>
                    <a:gd name="T6" fmla="*/ 0 w 643"/>
                    <a:gd name="T7" fmla="*/ 350 h 621"/>
                    <a:gd name="T8" fmla="*/ 0 w 643"/>
                    <a:gd name="T9" fmla="*/ 0 h 621"/>
                  </a:gdLst>
                  <a:ahLst/>
                  <a:cxnLst>
                    <a:cxn ang="0">
                      <a:pos x="T0" y="T1"/>
                    </a:cxn>
                    <a:cxn ang="0">
                      <a:pos x="T2" y="T3"/>
                    </a:cxn>
                    <a:cxn ang="0">
                      <a:pos x="T4" y="T5"/>
                    </a:cxn>
                    <a:cxn ang="0">
                      <a:pos x="T6" y="T7"/>
                    </a:cxn>
                    <a:cxn ang="0">
                      <a:pos x="T8" y="T9"/>
                    </a:cxn>
                  </a:cxnLst>
                  <a:rect l="0" t="0" r="r" b="b"/>
                  <a:pathLst>
                    <a:path w="643" h="621">
                      <a:moveTo>
                        <a:pt x="0" y="0"/>
                      </a:moveTo>
                      <a:lnTo>
                        <a:pt x="643" y="187"/>
                      </a:lnTo>
                      <a:lnTo>
                        <a:pt x="643" y="621"/>
                      </a:lnTo>
                      <a:lnTo>
                        <a:pt x="0" y="350"/>
                      </a:lnTo>
                      <a:lnTo>
                        <a:pt x="0" y="0"/>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711797" name="Line 117"/>
                <p:cNvSpPr>
                  <a:spLocks noChangeShapeType="1"/>
                </p:cNvSpPr>
                <p:nvPr/>
              </p:nvSpPr>
              <p:spPr bwMode="auto">
                <a:xfrm flipH="1" flipV="1">
                  <a:off x="3107" y="3219"/>
                  <a:ext cx="85" cy="1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798" name="Line 118"/>
                <p:cNvSpPr>
                  <a:spLocks noChangeShapeType="1"/>
                </p:cNvSpPr>
                <p:nvPr/>
              </p:nvSpPr>
              <p:spPr bwMode="auto">
                <a:xfrm>
                  <a:off x="3236" y="3248"/>
                  <a:ext cx="112" cy="2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799" name="Line 119"/>
                <p:cNvSpPr>
                  <a:spLocks noChangeShapeType="1"/>
                </p:cNvSpPr>
                <p:nvPr/>
              </p:nvSpPr>
              <p:spPr bwMode="auto">
                <a:xfrm>
                  <a:off x="3214" y="3195"/>
                  <a:ext cx="1" cy="13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00" name="Line 120"/>
                <p:cNvSpPr>
                  <a:spLocks noChangeShapeType="1"/>
                </p:cNvSpPr>
                <p:nvPr/>
              </p:nvSpPr>
              <p:spPr bwMode="auto">
                <a:xfrm>
                  <a:off x="3368" y="3226"/>
                  <a:ext cx="1" cy="14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01" name="Line 121"/>
                <p:cNvSpPr>
                  <a:spLocks noChangeShapeType="1"/>
                </p:cNvSpPr>
                <p:nvPr/>
              </p:nvSpPr>
              <p:spPr bwMode="auto">
                <a:xfrm>
                  <a:off x="3080" y="3223"/>
                  <a:ext cx="292" cy="6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02" name="Line 122"/>
                <p:cNvSpPr>
                  <a:spLocks noChangeShapeType="1"/>
                </p:cNvSpPr>
                <p:nvPr/>
              </p:nvSpPr>
              <p:spPr bwMode="auto">
                <a:xfrm flipH="1" flipV="1">
                  <a:off x="3079" y="3201"/>
                  <a:ext cx="293" cy="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1803" name="Group 123"/>
              <p:cNvGrpSpPr>
                <a:grpSpLocks/>
              </p:cNvGrpSpPr>
              <p:nvPr/>
            </p:nvGrpSpPr>
            <p:grpSpPr bwMode="auto">
              <a:xfrm>
                <a:off x="2556" y="3183"/>
                <a:ext cx="769" cy="356"/>
                <a:chOff x="2748" y="3174"/>
                <a:chExt cx="769" cy="356"/>
              </a:xfrm>
            </p:grpSpPr>
            <p:grpSp>
              <p:nvGrpSpPr>
                <p:cNvPr id="711804" name="Group 124"/>
                <p:cNvGrpSpPr>
                  <a:grpSpLocks/>
                </p:cNvGrpSpPr>
                <p:nvPr/>
              </p:nvGrpSpPr>
              <p:grpSpPr bwMode="auto">
                <a:xfrm>
                  <a:off x="3343" y="3367"/>
                  <a:ext cx="125" cy="84"/>
                  <a:chOff x="3343" y="3367"/>
                  <a:chExt cx="125" cy="84"/>
                </a:xfrm>
              </p:grpSpPr>
              <p:sp>
                <p:nvSpPr>
                  <p:cNvPr id="711805" name="Freeform 125"/>
                  <p:cNvSpPr>
                    <a:spLocks/>
                  </p:cNvSpPr>
                  <p:nvPr/>
                </p:nvSpPr>
                <p:spPr bwMode="auto">
                  <a:xfrm>
                    <a:off x="3431" y="3367"/>
                    <a:ext cx="37" cy="84"/>
                  </a:xfrm>
                  <a:custGeom>
                    <a:avLst/>
                    <a:gdLst>
                      <a:gd name="T0" fmla="*/ 51 w 72"/>
                      <a:gd name="T1" fmla="*/ 0 h 252"/>
                      <a:gd name="T2" fmla="*/ 72 w 72"/>
                      <a:gd name="T3" fmla="*/ 236 h 252"/>
                      <a:gd name="T4" fmla="*/ 21 w 72"/>
                      <a:gd name="T5" fmla="*/ 252 h 252"/>
                      <a:gd name="T6" fmla="*/ 0 w 72"/>
                      <a:gd name="T7" fmla="*/ 12 h 252"/>
                      <a:gd name="T8" fmla="*/ 51 w 72"/>
                      <a:gd name="T9" fmla="*/ 0 h 252"/>
                    </a:gdLst>
                    <a:ahLst/>
                    <a:cxnLst>
                      <a:cxn ang="0">
                        <a:pos x="T0" y="T1"/>
                      </a:cxn>
                      <a:cxn ang="0">
                        <a:pos x="T2" y="T3"/>
                      </a:cxn>
                      <a:cxn ang="0">
                        <a:pos x="T4" y="T5"/>
                      </a:cxn>
                      <a:cxn ang="0">
                        <a:pos x="T6" y="T7"/>
                      </a:cxn>
                      <a:cxn ang="0">
                        <a:pos x="T8" y="T9"/>
                      </a:cxn>
                    </a:cxnLst>
                    <a:rect l="0" t="0" r="r" b="b"/>
                    <a:pathLst>
                      <a:path w="72" h="252">
                        <a:moveTo>
                          <a:pt x="51" y="0"/>
                        </a:moveTo>
                        <a:lnTo>
                          <a:pt x="72" y="236"/>
                        </a:lnTo>
                        <a:lnTo>
                          <a:pt x="21" y="252"/>
                        </a:lnTo>
                        <a:lnTo>
                          <a:pt x="0" y="12"/>
                        </a:lnTo>
                        <a:lnTo>
                          <a:pt x="51"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711806" name="Freeform 126"/>
                  <p:cNvSpPr>
                    <a:spLocks/>
                  </p:cNvSpPr>
                  <p:nvPr/>
                </p:nvSpPr>
                <p:spPr bwMode="auto">
                  <a:xfrm>
                    <a:off x="3343" y="3378"/>
                    <a:ext cx="99" cy="73"/>
                  </a:xfrm>
                  <a:custGeom>
                    <a:avLst/>
                    <a:gdLst>
                      <a:gd name="T0" fmla="*/ 181 w 199"/>
                      <a:gd name="T1" fmla="*/ 8 h 219"/>
                      <a:gd name="T2" fmla="*/ 199 w 199"/>
                      <a:gd name="T3" fmla="*/ 219 h 219"/>
                      <a:gd name="T4" fmla="*/ 0 w 199"/>
                      <a:gd name="T5" fmla="*/ 109 h 219"/>
                      <a:gd name="T6" fmla="*/ 79 w 199"/>
                      <a:gd name="T7" fmla="*/ 77 h 219"/>
                      <a:gd name="T8" fmla="*/ 148 w 199"/>
                      <a:gd name="T9" fmla="*/ 126 h 219"/>
                      <a:gd name="T10" fmla="*/ 127 w 199"/>
                      <a:gd name="T11" fmla="*/ 0 h 219"/>
                      <a:gd name="T12" fmla="*/ 181 w 199"/>
                      <a:gd name="T13" fmla="*/ 8 h 219"/>
                    </a:gdLst>
                    <a:ahLst/>
                    <a:cxnLst>
                      <a:cxn ang="0">
                        <a:pos x="T0" y="T1"/>
                      </a:cxn>
                      <a:cxn ang="0">
                        <a:pos x="T2" y="T3"/>
                      </a:cxn>
                      <a:cxn ang="0">
                        <a:pos x="T4" y="T5"/>
                      </a:cxn>
                      <a:cxn ang="0">
                        <a:pos x="T6" y="T7"/>
                      </a:cxn>
                      <a:cxn ang="0">
                        <a:pos x="T8" y="T9"/>
                      </a:cxn>
                      <a:cxn ang="0">
                        <a:pos x="T10" y="T11"/>
                      </a:cxn>
                      <a:cxn ang="0">
                        <a:pos x="T12" y="T13"/>
                      </a:cxn>
                    </a:cxnLst>
                    <a:rect l="0" t="0" r="r" b="b"/>
                    <a:pathLst>
                      <a:path w="199" h="219">
                        <a:moveTo>
                          <a:pt x="181" y="8"/>
                        </a:moveTo>
                        <a:lnTo>
                          <a:pt x="199" y="219"/>
                        </a:lnTo>
                        <a:lnTo>
                          <a:pt x="0" y="109"/>
                        </a:lnTo>
                        <a:lnTo>
                          <a:pt x="79" y="77"/>
                        </a:lnTo>
                        <a:lnTo>
                          <a:pt x="148" y="126"/>
                        </a:lnTo>
                        <a:lnTo>
                          <a:pt x="127" y="0"/>
                        </a:lnTo>
                        <a:lnTo>
                          <a:pt x="181" y="8"/>
                        </a:lnTo>
                        <a:close/>
                      </a:path>
                    </a:pathLst>
                  </a:custGeom>
                  <a:solidFill>
                    <a:srgbClr val="404040"/>
                  </a:solidFill>
                  <a:ln w="6350">
                    <a:solidFill>
                      <a:srgbClr val="000000"/>
                    </a:solidFill>
                    <a:prstDash val="solid"/>
                    <a:round/>
                    <a:headEnd/>
                    <a:tailEnd/>
                  </a:ln>
                </p:spPr>
                <p:txBody>
                  <a:bodyPr/>
                  <a:lstStyle/>
                  <a:p>
                    <a:endParaRPr lang="zh-CN" altLang="en-US"/>
                  </a:p>
                </p:txBody>
              </p:sp>
            </p:grpSp>
            <p:grpSp>
              <p:nvGrpSpPr>
                <p:cNvPr id="711807" name="Group 127"/>
                <p:cNvGrpSpPr>
                  <a:grpSpLocks/>
                </p:cNvGrpSpPr>
                <p:nvPr/>
              </p:nvGrpSpPr>
              <p:grpSpPr bwMode="auto">
                <a:xfrm>
                  <a:off x="2748" y="3174"/>
                  <a:ext cx="769" cy="356"/>
                  <a:chOff x="2748" y="3174"/>
                  <a:chExt cx="769" cy="356"/>
                </a:xfrm>
              </p:grpSpPr>
              <p:sp>
                <p:nvSpPr>
                  <p:cNvPr id="711808" name="Freeform 128"/>
                  <p:cNvSpPr>
                    <a:spLocks/>
                  </p:cNvSpPr>
                  <p:nvPr/>
                </p:nvSpPr>
                <p:spPr bwMode="auto">
                  <a:xfrm>
                    <a:off x="2750" y="3174"/>
                    <a:ext cx="753" cy="315"/>
                  </a:xfrm>
                  <a:custGeom>
                    <a:avLst/>
                    <a:gdLst>
                      <a:gd name="T0" fmla="*/ 1506 w 1506"/>
                      <a:gd name="T1" fmla="*/ 402 h 944"/>
                      <a:gd name="T2" fmla="*/ 785 w 1506"/>
                      <a:gd name="T3" fmla="*/ 944 h 944"/>
                      <a:gd name="T4" fmla="*/ 0 w 1506"/>
                      <a:gd name="T5" fmla="*/ 413 h 944"/>
                      <a:gd name="T6" fmla="*/ 601 w 1506"/>
                      <a:gd name="T7" fmla="*/ 0 h 944"/>
                      <a:gd name="T8" fmla="*/ 1506 w 1506"/>
                      <a:gd name="T9" fmla="*/ 402 h 944"/>
                    </a:gdLst>
                    <a:ahLst/>
                    <a:cxnLst>
                      <a:cxn ang="0">
                        <a:pos x="T0" y="T1"/>
                      </a:cxn>
                      <a:cxn ang="0">
                        <a:pos x="T2" y="T3"/>
                      </a:cxn>
                      <a:cxn ang="0">
                        <a:pos x="T4" y="T5"/>
                      </a:cxn>
                      <a:cxn ang="0">
                        <a:pos x="T6" y="T7"/>
                      </a:cxn>
                      <a:cxn ang="0">
                        <a:pos x="T8" y="T9"/>
                      </a:cxn>
                    </a:cxnLst>
                    <a:rect l="0" t="0" r="r" b="b"/>
                    <a:pathLst>
                      <a:path w="1506" h="944">
                        <a:moveTo>
                          <a:pt x="1506" y="402"/>
                        </a:moveTo>
                        <a:lnTo>
                          <a:pt x="785" y="944"/>
                        </a:lnTo>
                        <a:lnTo>
                          <a:pt x="0" y="413"/>
                        </a:lnTo>
                        <a:lnTo>
                          <a:pt x="601" y="0"/>
                        </a:lnTo>
                        <a:lnTo>
                          <a:pt x="1506" y="402"/>
                        </a:lnTo>
                        <a:close/>
                      </a:path>
                    </a:pathLst>
                  </a:custGeom>
                  <a:solidFill>
                    <a:srgbClr val="808080"/>
                  </a:solidFill>
                  <a:ln w="6350">
                    <a:solidFill>
                      <a:srgbClr val="000000"/>
                    </a:solidFill>
                    <a:prstDash val="solid"/>
                    <a:round/>
                    <a:headEnd/>
                    <a:tailEnd/>
                  </a:ln>
                </p:spPr>
                <p:txBody>
                  <a:bodyPr/>
                  <a:lstStyle/>
                  <a:p>
                    <a:endParaRPr lang="zh-CN" altLang="en-US"/>
                  </a:p>
                </p:txBody>
              </p:sp>
              <p:sp>
                <p:nvSpPr>
                  <p:cNvPr id="711809" name="Freeform 129"/>
                  <p:cNvSpPr>
                    <a:spLocks/>
                  </p:cNvSpPr>
                  <p:nvPr/>
                </p:nvSpPr>
                <p:spPr bwMode="auto">
                  <a:xfrm>
                    <a:off x="3140" y="3306"/>
                    <a:ext cx="377" cy="222"/>
                  </a:xfrm>
                  <a:custGeom>
                    <a:avLst/>
                    <a:gdLst>
                      <a:gd name="T0" fmla="*/ 727 w 754"/>
                      <a:gd name="T1" fmla="*/ 0 h 666"/>
                      <a:gd name="T2" fmla="*/ 0 w 754"/>
                      <a:gd name="T3" fmla="*/ 552 h 666"/>
                      <a:gd name="T4" fmla="*/ 21 w 754"/>
                      <a:gd name="T5" fmla="*/ 666 h 666"/>
                      <a:gd name="T6" fmla="*/ 754 w 754"/>
                      <a:gd name="T7" fmla="*/ 104 h 666"/>
                      <a:gd name="T8" fmla="*/ 727 w 754"/>
                      <a:gd name="T9" fmla="*/ 0 h 666"/>
                    </a:gdLst>
                    <a:ahLst/>
                    <a:cxnLst>
                      <a:cxn ang="0">
                        <a:pos x="T0" y="T1"/>
                      </a:cxn>
                      <a:cxn ang="0">
                        <a:pos x="T2" y="T3"/>
                      </a:cxn>
                      <a:cxn ang="0">
                        <a:pos x="T4" y="T5"/>
                      </a:cxn>
                      <a:cxn ang="0">
                        <a:pos x="T6" y="T7"/>
                      </a:cxn>
                      <a:cxn ang="0">
                        <a:pos x="T8" y="T9"/>
                      </a:cxn>
                    </a:cxnLst>
                    <a:rect l="0" t="0" r="r" b="b"/>
                    <a:pathLst>
                      <a:path w="754" h="666">
                        <a:moveTo>
                          <a:pt x="727" y="0"/>
                        </a:moveTo>
                        <a:lnTo>
                          <a:pt x="0" y="552"/>
                        </a:lnTo>
                        <a:lnTo>
                          <a:pt x="21" y="666"/>
                        </a:lnTo>
                        <a:lnTo>
                          <a:pt x="754" y="104"/>
                        </a:lnTo>
                        <a:lnTo>
                          <a:pt x="727" y="0"/>
                        </a:lnTo>
                        <a:close/>
                      </a:path>
                    </a:pathLst>
                  </a:custGeom>
                  <a:solidFill>
                    <a:srgbClr val="606060"/>
                  </a:solidFill>
                  <a:ln w="6350">
                    <a:solidFill>
                      <a:srgbClr val="000000"/>
                    </a:solidFill>
                    <a:prstDash val="solid"/>
                    <a:round/>
                    <a:headEnd/>
                    <a:tailEnd/>
                  </a:ln>
                </p:spPr>
                <p:txBody>
                  <a:bodyPr/>
                  <a:lstStyle/>
                  <a:p>
                    <a:endParaRPr lang="zh-CN" altLang="en-US"/>
                  </a:p>
                </p:txBody>
              </p:sp>
              <p:sp>
                <p:nvSpPr>
                  <p:cNvPr id="711810" name="Freeform 130"/>
                  <p:cNvSpPr>
                    <a:spLocks/>
                  </p:cNvSpPr>
                  <p:nvPr/>
                </p:nvSpPr>
                <p:spPr bwMode="auto">
                  <a:xfrm>
                    <a:off x="2748" y="3312"/>
                    <a:ext cx="403" cy="218"/>
                  </a:xfrm>
                  <a:custGeom>
                    <a:avLst/>
                    <a:gdLst>
                      <a:gd name="T0" fmla="*/ 805 w 805"/>
                      <a:gd name="T1" fmla="*/ 654 h 654"/>
                      <a:gd name="T2" fmla="*/ 781 w 805"/>
                      <a:gd name="T3" fmla="*/ 532 h 654"/>
                      <a:gd name="T4" fmla="*/ 0 w 805"/>
                      <a:gd name="T5" fmla="*/ 0 h 654"/>
                      <a:gd name="T6" fmla="*/ 27 w 805"/>
                      <a:gd name="T7" fmla="*/ 96 h 654"/>
                      <a:gd name="T8" fmla="*/ 805 w 805"/>
                      <a:gd name="T9" fmla="*/ 654 h 654"/>
                    </a:gdLst>
                    <a:ahLst/>
                    <a:cxnLst>
                      <a:cxn ang="0">
                        <a:pos x="T0" y="T1"/>
                      </a:cxn>
                      <a:cxn ang="0">
                        <a:pos x="T2" y="T3"/>
                      </a:cxn>
                      <a:cxn ang="0">
                        <a:pos x="T4" y="T5"/>
                      </a:cxn>
                      <a:cxn ang="0">
                        <a:pos x="T6" y="T7"/>
                      </a:cxn>
                      <a:cxn ang="0">
                        <a:pos x="T8" y="T9"/>
                      </a:cxn>
                    </a:cxnLst>
                    <a:rect l="0" t="0" r="r" b="b"/>
                    <a:pathLst>
                      <a:path w="805" h="654">
                        <a:moveTo>
                          <a:pt x="805" y="654"/>
                        </a:moveTo>
                        <a:lnTo>
                          <a:pt x="781" y="532"/>
                        </a:lnTo>
                        <a:lnTo>
                          <a:pt x="0" y="0"/>
                        </a:lnTo>
                        <a:lnTo>
                          <a:pt x="27" y="96"/>
                        </a:lnTo>
                        <a:lnTo>
                          <a:pt x="805" y="654"/>
                        </a:lnTo>
                        <a:close/>
                      </a:path>
                    </a:pathLst>
                  </a:custGeom>
                  <a:solidFill>
                    <a:srgbClr val="404040"/>
                  </a:solidFill>
                  <a:ln w="6350">
                    <a:solidFill>
                      <a:srgbClr val="000000"/>
                    </a:solidFill>
                    <a:prstDash val="solid"/>
                    <a:round/>
                    <a:headEnd/>
                    <a:tailEnd/>
                  </a:ln>
                </p:spPr>
                <p:txBody>
                  <a:bodyPr/>
                  <a:lstStyle/>
                  <a:p>
                    <a:endParaRPr lang="zh-CN" altLang="en-US"/>
                  </a:p>
                </p:txBody>
              </p:sp>
              <p:sp>
                <p:nvSpPr>
                  <p:cNvPr id="711811" name="Freeform 131"/>
                  <p:cNvSpPr>
                    <a:spLocks/>
                  </p:cNvSpPr>
                  <p:nvPr/>
                </p:nvSpPr>
                <p:spPr bwMode="auto">
                  <a:xfrm>
                    <a:off x="3053" y="3323"/>
                    <a:ext cx="302" cy="138"/>
                  </a:xfrm>
                  <a:custGeom>
                    <a:avLst/>
                    <a:gdLst>
                      <a:gd name="T0" fmla="*/ 604 w 604"/>
                      <a:gd name="T1" fmla="*/ 107 h 415"/>
                      <a:gd name="T2" fmla="*/ 395 w 604"/>
                      <a:gd name="T3" fmla="*/ 0 h 415"/>
                      <a:gd name="T4" fmla="*/ 0 w 604"/>
                      <a:gd name="T5" fmla="*/ 290 h 415"/>
                      <a:gd name="T6" fmla="*/ 200 w 604"/>
                      <a:gd name="T7" fmla="*/ 415 h 415"/>
                      <a:gd name="T8" fmla="*/ 604 w 604"/>
                      <a:gd name="T9" fmla="*/ 107 h 415"/>
                    </a:gdLst>
                    <a:ahLst/>
                    <a:cxnLst>
                      <a:cxn ang="0">
                        <a:pos x="T0" y="T1"/>
                      </a:cxn>
                      <a:cxn ang="0">
                        <a:pos x="T2" y="T3"/>
                      </a:cxn>
                      <a:cxn ang="0">
                        <a:pos x="T4" y="T5"/>
                      </a:cxn>
                      <a:cxn ang="0">
                        <a:pos x="T6" y="T7"/>
                      </a:cxn>
                      <a:cxn ang="0">
                        <a:pos x="T8" y="T9"/>
                      </a:cxn>
                    </a:cxnLst>
                    <a:rect l="0" t="0" r="r" b="b"/>
                    <a:pathLst>
                      <a:path w="604" h="415">
                        <a:moveTo>
                          <a:pt x="604" y="107"/>
                        </a:moveTo>
                        <a:lnTo>
                          <a:pt x="395" y="0"/>
                        </a:lnTo>
                        <a:lnTo>
                          <a:pt x="0" y="290"/>
                        </a:lnTo>
                        <a:lnTo>
                          <a:pt x="200" y="415"/>
                        </a:lnTo>
                        <a:lnTo>
                          <a:pt x="604" y="10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12" name="Freeform 132"/>
                  <p:cNvSpPr>
                    <a:spLocks/>
                  </p:cNvSpPr>
                  <p:nvPr/>
                </p:nvSpPr>
                <p:spPr bwMode="auto">
                  <a:xfrm>
                    <a:off x="2786" y="3225"/>
                    <a:ext cx="446" cy="186"/>
                  </a:xfrm>
                  <a:custGeom>
                    <a:avLst/>
                    <a:gdLst>
                      <a:gd name="T0" fmla="*/ 892 w 892"/>
                      <a:gd name="T1" fmla="*/ 272 h 558"/>
                      <a:gd name="T2" fmla="*/ 503 w 892"/>
                      <a:gd name="T3" fmla="*/ 558 h 558"/>
                      <a:gd name="T4" fmla="*/ 0 w 892"/>
                      <a:gd name="T5" fmla="*/ 239 h 558"/>
                      <a:gd name="T6" fmla="*/ 364 w 892"/>
                      <a:gd name="T7" fmla="*/ 0 h 558"/>
                      <a:gd name="T8" fmla="*/ 892 w 892"/>
                      <a:gd name="T9" fmla="*/ 272 h 558"/>
                    </a:gdLst>
                    <a:ahLst/>
                    <a:cxnLst>
                      <a:cxn ang="0">
                        <a:pos x="T0" y="T1"/>
                      </a:cxn>
                      <a:cxn ang="0">
                        <a:pos x="T2" y="T3"/>
                      </a:cxn>
                      <a:cxn ang="0">
                        <a:pos x="T4" y="T5"/>
                      </a:cxn>
                      <a:cxn ang="0">
                        <a:pos x="T6" y="T7"/>
                      </a:cxn>
                      <a:cxn ang="0">
                        <a:pos x="T8" y="T9"/>
                      </a:cxn>
                    </a:cxnLst>
                    <a:rect l="0" t="0" r="r" b="b"/>
                    <a:pathLst>
                      <a:path w="892" h="558">
                        <a:moveTo>
                          <a:pt x="892" y="272"/>
                        </a:moveTo>
                        <a:lnTo>
                          <a:pt x="503" y="558"/>
                        </a:lnTo>
                        <a:lnTo>
                          <a:pt x="0" y="239"/>
                        </a:lnTo>
                        <a:lnTo>
                          <a:pt x="364" y="0"/>
                        </a:lnTo>
                        <a:lnTo>
                          <a:pt x="892" y="27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13" name="Freeform 133"/>
                  <p:cNvSpPr>
                    <a:spLocks/>
                  </p:cNvSpPr>
                  <p:nvPr/>
                </p:nvSpPr>
                <p:spPr bwMode="auto">
                  <a:xfrm>
                    <a:off x="2975" y="3184"/>
                    <a:ext cx="492" cy="170"/>
                  </a:xfrm>
                  <a:custGeom>
                    <a:avLst/>
                    <a:gdLst>
                      <a:gd name="T0" fmla="*/ 780 w 984"/>
                      <a:gd name="T1" fmla="*/ 509 h 509"/>
                      <a:gd name="T2" fmla="*/ 984 w 984"/>
                      <a:gd name="T3" fmla="*/ 369 h 509"/>
                      <a:gd name="T4" fmla="*/ 160 w 984"/>
                      <a:gd name="T5" fmla="*/ 0 h 509"/>
                      <a:gd name="T6" fmla="*/ 0 w 984"/>
                      <a:gd name="T7" fmla="*/ 106 h 509"/>
                      <a:gd name="T8" fmla="*/ 780 w 984"/>
                      <a:gd name="T9" fmla="*/ 509 h 509"/>
                    </a:gdLst>
                    <a:ahLst/>
                    <a:cxnLst>
                      <a:cxn ang="0">
                        <a:pos x="T0" y="T1"/>
                      </a:cxn>
                      <a:cxn ang="0">
                        <a:pos x="T2" y="T3"/>
                      </a:cxn>
                      <a:cxn ang="0">
                        <a:pos x="T4" y="T5"/>
                      </a:cxn>
                      <a:cxn ang="0">
                        <a:pos x="T6" y="T7"/>
                      </a:cxn>
                      <a:cxn ang="0">
                        <a:pos x="T8" y="T9"/>
                      </a:cxn>
                    </a:cxnLst>
                    <a:rect l="0" t="0" r="r" b="b"/>
                    <a:pathLst>
                      <a:path w="984" h="509">
                        <a:moveTo>
                          <a:pt x="780" y="509"/>
                        </a:moveTo>
                        <a:lnTo>
                          <a:pt x="984" y="369"/>
                        </a:lnTo>
                        <a:lnTo>
                          <a:pt x="160" y="0"/>
                        </a:lnTo>
                        <a:lnTo>
                          <a:pt x="0" y="106"/>
                        </a:lnTo>
                        <a:lnTo>
                          <a:pt x="780" y="50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14" name="Line 134"/>
                  <p:cNvSpPr>
                    <a:spLocks noChangeShapeType="1"/>
                  </p:cNvSpPr>
                  <p:nvPr/>
                </p:nvSpPr>
                <p:spPr bwMode="auto">
                  <a:xfrm flipH="1" flipV="1">
                    <a:off x="3033" y="3191"/>
                    <a:ext cx="425" cy="13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15" name="Line 135"/>
                  <p:cNvSpPr>
                    <a:spLocks noChangeShapeType="1"/>
                  </p:cNvSpPr>
                  <p:nvPr/>
                </p:nvSpPr>
                <p:spPr bwMode="auto">
                  <a:xfrm flipH="1" flipV="1">
                    <a:off x="3011" y="3200"/>
                    <a:ext cx="411" cy="13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16" name="Line 136"/>
                  <p:cNvSpPr>
                    <a:spLocks noChangeShapeType="1"/>
                  </p:cNvSpPr>
                  <p:nvPr/>
                </p:nvSpPr>
                <p:spPr bwMode="auto">
                  <a:xfrm flipH="1" flipV="1">
                    <a:off x="2994" y="3211"/>
                    <a:ext cx="402" cy="1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17" name="Line 137"/>
                  <p:cNvSpPr>
                    <a:spLocks noChangeShapeType="1"/>
                  </p:cNvSpPr>
                  <p:nvPr/>
                </p:nvSpPr>
                <p:spPr bwMode="auto">
                  <a:xfrm flipH="1" flipV="1">
                    <a:off x="2943" y="3234"/>
                    <a:ext cx="395"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18" name="Line 138"/>
                  <p:cNvSpPr>
                    <a:spLocks noChangeShapeType="1"/>
                  </p:cNvSpPr>
                  <p:nvPr/>
                </p:nvSpPr>
                <p:spPr bwMode="auto">
                  <a:xfrm flipH="1" flipV="1">
                    <a:off x="2913" y="3248"/>
                    <a:ext cx="392" cy="1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19" name="Line 139"/>
                  <p:cNvSpPr>
                    <a:spLocks noChangeShapeType="1"/>
                  </p:cNvSpPr>
                  <p:nvPr/>
                </p:nvSpPr>
                <p:spPr bwMode="auto">
                  <a:xfrm flipH="1" flipV="1">
                    <a:off x="2898" y="3266"/>
                    <a:ext cx="367" cy="14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0" name="Line 140"/>
                  <p:cNvSpPr>
                    <a:spLocks noChangeShapeType="1"/>
                  </p:cNvSpPr>
                  <p:nvPr/>
                </p:nvSpPr>
                <p:spPr bwMode="auto">
                  <a:xfrm flipH="1" flipV="1">
                    <a:off x="2870" y="3279"/>
                    <a:ext cx="356" cy="1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1" name="Line 141"/>
                  <p:cNvSpPr>
                    <a:spLocks noChangeShapeType="1"/>
                  </p:cNvSpPr>
                  <p:nvPr/>
                </p:nvSpPr>
                <p:spPr bwMode="auto">
                  <a:xfrm flipH="1" flipV="1">
                    <a:off x="2840" y="3297"/>
                    <a:ext cx="346" cy="1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2" name="Line 142"/>
                  <p:cNvSpPr>
                    <a:spLocks noChangeShapeType="1"/>
                  </p:cNvSpPr>
                  <p:nvPr/>
                </p:nvSpPr>
                <p:spPr bwMode="auto">
                  <a:xfrm flipH="1">
                    <a:off x="3122" y="3347"/>
                    <a:ext cx="199" cy="10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3" name="Line 143"/>
                  <p:cNvSpPr>
                    <a:spLocks noChangeShapeType="1"/>
                  </p:cNvSpPr>
                  <p:nvPr/>
                </p:nvSpPr>
                <p:spPr bwMode="auto">
                  <a:xfrm flipH="1">
                    <a:off x="3083" y="3333"/>
                    <a:ext cx="196" cy="9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4" name="Line 144"/>
                  <p:cNvSpPr>
                    <a:spLocks noChangeShapeType="1"/>
                  </p:cNvSpPr>
                  <p:nvPr/>
                </p:nvSpPr>
                <p:spPr bwMode="auto">
                  <a:xfrm flipH="1">
                    <a:off x="3000" y="3302"/>
                    <a:ext cx="191" cy="9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5" name="Line 145"/>
                  <p:cNvSpPr>
                    <a:spLocks noChangeShapeType="1"/>
                  </p:cNvSpPr>
                  <p:nvPr/>
                </p:nvSpPr>
                <p:spPr bwMode="auto">
                  <a:xfrm flipH="1">
                    <a:off x="2956" y="3286"/>
                    <a:ext cx="19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6" name="Line 146"/>
                  <p:cNvSpPr>
                    <a:spLocks noChangeShapeType="1"/>
                  </p:cNvSpPr>
                  <p:nvPr/>
                </p:nvSpPr>
                <p:spPr bwMode="auto">
                  <a:xfrm flipH="1">
                    <a:off x="2915" y="3271"/>
                    <a:ext cx="184"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7" name="Line 147"/>
                  <p:cNvSpPr>
                    <a:spLocks noChangeShapeType="1"/>
                  </p:cNvSpPr>
                  <p:nvPr/>
                </p:nvSpPr>
                <p:spPr bwMode="auto">
                  <a:xfrm flipH="1">
                    <a:off x="2877" y="3256"/>
                    <a:ext cx="180" cy="88"/>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8" name="Line 148"/>
                  <p:cNvSpPr>
                    <a:spLocks noChangeShapeType="1"/>
                  </p:cNvSpPr>
                  <p:nvPr/>
                </p:nvSpPr>
                <p:spPr bwMode="auto">
                  <a:xfrm flipH="1">
                    <a:off x="2837" y="3241"/>
                    <a:ext cx="181" cy="84"/>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29" name="Line 149"/>
                  <p:cNvSpPr>
                    <a:spLocks noChangeShapeType="1"/>
                  </p:cNvSpPr>
                  <p:nvPr/>
                </p:nvSpPr>
                <p:spPr bwMode="auto">
                  <a:xfrm flipH="1">
                    <a:off x="3311" y="3289"/>
                    <a:ext cx="96"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30" name="Line 150"/>
                  <p:cNvSpPr>
                    <a:spLocks noChangeShapeType="1"/>
                  </p:cNvSpPr>
                  <p:nvPr/>
                </p:nvSpPr>
                <p:spPr bwMode="auto">
                  <a:xfrm flipH="1">
                    <a:off x="3254" y="3270"/>
                    <a:ext cx="89" cy="4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31" name="Line 151"/>
                  <p:cNvSpPr>
                    <a:spLocks noChangeShapeType="1"/>
                  </p:cNvSpPr>
                  <p:nvPr/>
                </p:nvSpPr>
                <p:spPr bwMode="auto">
                  <a:xfrm flipH="1">
                    <a:off x="3196" y="3253"/>
                    <a:ext cx="91" cy="4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32" name="Line 152"/>
                  <p:cNvSpPr>
                    <a:spLocks noChangeShapeType="1"/>
                  </p:cNvSpPr>
                  <p:nvPr/>
                </p:nvSpPr>
                <p:spPr bwMode="auto">
                  <a:xfrm flipH="1">
                    <a:off x="3140" y="3236"/>
                    <a:ext cx="91" cy="4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33" name="Line 153"/>
                  <p:cNvSpPr>
                    <a:spLocks noChangeShapeType="1"/>
                  </p:cNvSpPr>
                  <p:nvPr/>
                </p:nvSpPr>
                <p:spPr bwMode="auto">
                  <a:xfrm flipH="1">
                    <a:off x="3088" y="3218"/>
                    <a:ext cx="82" cy="4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834" name="Line 154"/>
                  <p:cNvSpPr>
                    <a:spLocks noChangeShapeType="1"/>
                  </p:cNvSpPr>
                  <p:nvPr/>
                </p:nvSpPr>
                <p:spPr bwMode="auto">
                  <a:xfrm flipH="1">
                    <a:off x="3026" y="3199"/>
                    <a:ext cx="81" cy="3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11835" name="Text Box 155"/>
              <p:cNvSpPr txBox="1">
                <a:spLocks noChangeArrowheads="1"/>
              </p:cNvSpPr>
              <p:nvPr/>
            </p:nvSpPr>
            <p:spPr bwMode="auto">
              <a:xfrm rot="364392">
                <a:off x="2976" y="2793"/>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r" eaLnBrk="1" hangingPunct="1">
                  <a:spcBef>
                    <a:spcPct val="50000"/>
                  </a:spcBef>
                </a:pPr>
                <a:r>
                  <a:rPr lang="zh-CN" altLang="en-US" sz="1000" b="0">
                    <a:solidFill>
                      <a:schemeClr val="bg2"/>
                    </a:solidFill>
                    <a:effectLst/>
                    <a:latin typeface="Times New Roman" panose="02020603050405020304" pitchFamily="18" charset="0"/>
                  </a:rPr>
                  <a:t>统计学</a:t>
                </a:r>
              </a:p>
            </p:txBody>
          </p:sp>
          <p:grpSp>
            <p:nvGrpSpPr>
              <p:cNvPr id="711836" name="Group 156"/>
              <p:cNvGrpSpPr>
                <a:grpSpLocks/>
              </p:cNvGrpSpPr>
              <p:nvPr/>
            </p:nvGrpSpPr>
            <p:grpSpPr bwMode="auto">
              <a:xfrm>
                <a:off x="1926" y="2553"/>
                <a:ext cx="1021" cy="1335"/>
                <a:chOff x="2118" y="2544"/>
                <a:chExt cx="1021" cy="1335"/>
              </a:xfrm>
            </p:grpSpPr>
            <p:grpSp>
              <p:nvGrpSpPr>
                <p:cNvPr id="711837" name="Group 157"/>
                <p:cNvGrpSpPr>
                  <a:grpSpLocks/>
                </p:cNvGrpSpPr>
                <p:nvPr/>
              </p:nvGrpSpPr>
              <p:grpSpPr bwMode="auto">
                <a:xfrm>
                  <a:off x="2307" y="2573"/>
                  <a:ext cx="341" cy="359"/>
                  <a:chOff x="2307" y="2573"/>
                  <a:chExt cx="341" cy="359"/>
                </a:xfrm>
              </p:grpSpPr>
              <p:grpSp>
                <p:nvGrpSpPr>
                  <p:cNvPr id="711838" name="Group 158"/>
                  <p:cNvGrpSpPr>
                    <a:grpSpLocks/>
                  </p:cNvGrpSpPr>
                  <p:nvPr/>
                </p:nvGrpSpPr>
                <p:grpSpPr bwMode="auto">
                  <a:xfrm>
                    <a:off x="2307" y="2573"/>
                    <a:ext cx="341" cy="359"/>
                    <a:chOff x="2307" y="2573"/>
                    <a:chExt cx="341" cy="359"/>
                  </a:xfrm>
                </p:grpSpPr>
                <p:sp>
                  <p:nvSpPr>
                    <p:cNvPr id="711839" name="Freeform 159"/>
                    <p:cNvSpPr>
                      <a:spLocks/>
                    </p:cNvSpPr>
                    <p:nvPr/>
                  </p:nvSpPr>
                  <p:spPr bwMode="auto">
                    <a:xfrm>
                      <a:off x="2307" y="2573"/>
                      <a:ext cx="341" cy="359"/>
                    </a:xfrm>
                    <a:custGeom>
                      <a:avLst/>
                      <a:gdLst>
                        <a:gd name="T0" fmla="*/ 475 w 683"/>
                        <a:gd name="T1" fmla="*/ 33 h 1075"/>
                        <a:gd name="T2" fmla="*/ 563 w 683"/>
                        <a:gd name="T3" fmla="*/ 76 h 1075"/>
                        <a:gd name="T4" fmla="*/ 596 w 683"/>
                        <a:gd name="T5" fmla="*/ 163 h 1075"/>
                        <a:gd name="T6" fmla="*/ 623 w 683"/>
                        <a:gd name="T7" fmla="*/ 284 h 1075"/>
                        <a:gd name="T8" fmla="*/ 627 w 683"/>
                        <a:gd name="T9" fmla="*/ 335 h 1075"/>
                        <a:gd name="T10" fmla="*/ 623 w 683"/>
                        <a:gd name="T11" fmla="*/ 382 h 1075"/>
                        <a:gd name="T12" fmla="*/ 611 w 683"/>
                        <a:gd name="T13" fmla="*/ 417 h 1075"/>
                        <a:gd name="T14" fmla="*/ 629 w 683"/>
                        <a:gd name="T15" fmla="*/ 482 h 1075"/>
                        <a:gd name="T16" fmla="*/ 652 w 683"/>
                        <a:gd name="T17" fmla="*/ 544 h 1075"/>
                        <a:gd name="T18" fmla="*/ 663 w 683"/>
                        <a:gd name="T19" fmla="*/ 565 h 1075"/>
                        <a:gd name="T20" fmla="*/ 673 w 683"/>
                        <a:gd name="T21" fmla="*/ 581 h 1075"/>
                        <a:gd name="T22" fmla="*/ 680 w 683"/>
                        <a:gd name="T23" fmla="*/ 596 h 1075"/>
                        <a:gd name="T24" fmla="*/ 683 w 683"/>
                        <a:gd name="T25" fmla="*/ 615 h 1075"/>
                        <a:gd name="T26" fmla="*/ 679 w 683"/>
                        <a:gd name="T27" fmla="*/ 633 h 1075"/>
                        <a:gd name="T28" fmla="*/ 670 w 683"/>
                        <a:gd name="T29" fmla="*/ 639 h 1075"/>
                        <a:gd name="T30" fmla="*/ 642 w 683"/>
                        <a:gd name="T31" fmla="*/ 649 h 1075"/>
                        <a:gd name="T32" fmla="*/ 630 w 683"/>
                        <a:gd name="T33" fmla="*/ 658 h 1075"/>
                        <a:gd name="T34" fmla="*/ 626 w 683"/>
                        <a:gd name="T35" fmla="*/ 681 h 1075"/>
                        <a:gd name="T36" fmla="*/ 629 w 683"/>
                        <a:gd name="T37" fmla="*/ 707 h 1075"/>
                        <a:gd name="T38" fmla="*/ 641 w 683"/>
                        <a:gd name="T39" fmla="*/ 748 h 1075"/>
                        <a:gd name="T40" fmla="*/ 635 w 683"/>
                        <a:gd name="T41" fmla="*/ 768 h 1075"/>
                        <a:gd name="T42" fmla="*/ 623 w 683"/>
                        <a:gd name="T43" fmla="*/ 785 h 1075"/>
                        <a:gd name="T44" fmla="*/ 627 w 683"/>
                        <a:gd name="T45" fmla="*/ 800 h 1075"/>
                        <a:gd name="T46" fmla="*/ 629 w 683"/>
                        <a:gd name="T47" fmla="*/ 813 h 1075"/>
                        <a:gd name="T48" fmla="*/ 623 w 683"/>
                        <a:gd name="T49" fmla="*/ 828 h 1075"/>
                        <a:gd name="T50" fmla="*/ 611 w 683"/>
                        <a:gd name="T51" fmla="*/ 836 h 1075"/>
                        <a:gd name="T52" fmla="*/ 603 w 683"/>
                        <a:gd name="T53" fmla="*/ 857 h 1075"/>
                        <a:gd name="T54" fmla="*/ 603 w 683"/>
                        <a:gd name="T55" fmla="*/ 889 h 1075"/>
                        <a:gd name="T56" fmla="*/ 597 w 683"/>
                        <a:gd name="T57" fmla="*/ 909 h 1075"/>
                        <a:gd name="T58" fmla="*/ 586 w 683"/>
                        <a:gd name="T59" fmla="*/ 926 h 1075"/>
                        <a:gd name="T60" fmla="*/ 573 w 683"/>
                        <a:gd name="T61" fmla="*/ 938 h 1075"/>
                        <a:gd name="T62" fmla="*/ 555 w 683"/>
                        <a:gd name="T63" fmla="*/ 945 h 1075"/>
                        <a:gd name="T64" fmla="*/ 534 w 683"/>
                        <a:gd name="T65" fmla="*/ 949 h 1075"/>
                        <a:gd name="T66" fmla="*/ 484 w 683"/>
                        <a:gd name="T67" fmla="*/ 945 h 1075"/>
                        <a:gd name="T68" fmla="*/ 438 w 683"/>
                        <a:gd name="T69" fmla="*/ 938 h 1075"/>
                        <a:gd name="T70" fmla="*/ 371 w 683"/>
                        <a:gd name="T71" fmla="*/ 1075 h 1075"/>
                        <a:gd name="T72" fmla="*/ 90 w 683"/>
                        <a:gd name="T73" fmla="*/ 908 h 1075"/>
                        <a:gd name="T74" fmla="*/ 117 w 683"/>
                        <a:gd name="T75" fmla="*/ 851 h 1075"/>
                        <a:gd name="T76" fmla="*/ 132 w 683"/>
                        <a:gd name="T77" fmla="*/ 798 h 1075"/>
                        <a:gd name="T78" fmla="*/ 132 w 683"/>
                        <a:gd name="T79" fmla="*/ 725 h 1075"/>
                        <a:gd name="T80" fmla="*/ 0 w 683"/>
                        <a:gd name="T81" fmla="*/ 569 h 1075"/>
                        <a:gd name="T82" fmla="*/ 0 w 683"/>
                        <a:gd name="T83" fmla="*/ 200 h 1075"/>
                        <a:gd name="T84" fmla="*/ 69 w 683"/>
                        <a:gd name="T85" fmla="*/ 98 h 1075"/>
                        <a:gd name="T86" fmla="*/ 156 w 683"/>
                        <a:gd name="T87" fmla="*/ 45 h 1075"/>
                        <a:gd name="T88" fmla="*/ 247 w 683"/>
                        <a:gd name="T89" fmla="*/ 0 h 1075"/>
                        <a:gd name="T90" fmla="*/ 367 w 683"/>
                        <a:gd name="T91" fmla="*/ 21 h 1075"/>
                        <a:gd name="T92" fmla="*/ 475 w 683"/>
                        <a:gd name="T93" fmla="*/ 33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3" h="1075">
                          <a:moveTo>
                            <a:pt x="475" y="33"/>
                          </a:moveTo>
                          <a:lnTo>
                            <a:pt x="563" y="76"/>
                          </a:lnTo>
                          <a:lnTo>
                            <a:pt x="596" y="163"/>
                          </a:lnTo>
                          <a:lnTo>
                            <a:pt x="623" y="284"/>
                          </a:lnTo>
                          <a:lnTo>
                            <a:pt x="627" y="335"/>
                          </a:lnTo>
                          <a:lnTo>
                            <a:pt x="623" y="382"/>
                          </a:lnTo>
                          <a:lnTo>
                            <a:pt x="611" y="417"/>
                          </a:lnTo>
                          <a:lnTo>
                            <a:pt x="629" y="482"/>
                          </a:lnTo>
                          <a:lnTo>
                            <a:pt x="652" y="544"/>
                          </a:lnTo>
                          <a:lnTo>
                            <a:pt x="663" y="565"/>
                          </a:lnTo>
                          <a:lnTo>
                            <a:pt x="673" y="581"/>
                          </a:lnTo>
                          <a:lnTo>
                            <a:pt x="680" y="596"/>
                          </a:lnTo>
                          <a:lnTo>
                            <a:pt x="683" y="615"/>
                          </a:lnTo>
                          <a:lnTo>
                            <a:pt x="679" y="633"/>
                          </a:lnTo>
                          <a:lnTo>
                            <a:pt x="670" y="639"/>
                          </a:lnTo>
                          <a:lnTo>
                            <a:pt x="642" y="649"/>
                          </a:lnTo>
                          <a:lnTo>
                            <a:pt x="630" y="658"/>
                          </a:lnTo>
                          <a:lnTo>
                            <a:pt x="626" y="681"/>
                          </a:lnTo>
                          <a:lnTo>
                            <a:pt x="629" y="707"/>
                          </a:lnTo>
                          <a:lnTo>
                            <a:pt x="641" y="748"/>
                          </a:lnTo>
                          <a:lnTo>
                            <a:pt x="635" y="768"/>
                          </a:lnTo>
                          <a:lnTo>
                            <a:pt x="623" y="785"/>
                          </a:lnTo>
                          <a:lnTo>
                            <a:pt x="627" y="800"/>
                          </a:lnTo>
                          <a:lnTo>
                            <a:pt x="629" y="813"/>
                          </a:lnTo>
                          <a:lnTo>
                            <a:pt x="623" y="828"/>
                          </a:lnTo>
                          <a:lnTo>
                            <a:pt x="611" y="836"/>
                          </a:lnTo>
                          <a:lnTo>
                            <a:pt x="603" y="857"/>
                          </a:lnTo>
                          <a:lnTo>
                            <a:pt x="603" y="889"/>
                          </a:lnTo>
                          <a:lnTo>
                            <a:pt x="597" y="909"/>
                          </a:lnTo>
                          <a:lnTo>
                            <a:pt x="586" y="926"/>
                          </a:lnTo>
                          <a:lnTo>
                            <a:pt x="573" y="938"/>
                          </a:lnTo>
                          <a:lnTo>
                            <a:pt x="555" y="945"/>
                          </a:lnTo>
                          <a:lnTo>
                            <a:pt x="534" y="949"/>
                          </a:lnTo>
                          <a:lnTo>
                            <a:pt x="484" y="945"/>
                          </a:lnTo>
                          <a:lnTo>
                            <a:pt x="438" y="938"/>
                          </a:lnTo>
                          <a:lnTo>
                            <a:pt x="371" y="1075"/>
                          </a:lnTo>
                          <a:lnTo>
                            <a:pt x="90" y="908"/>
                          </a:lnTo>
                          <a:lnTo>
                            <a:pt x="117" y="851"/>
                          </a:lnTo>
                          <a:lnTo>
                            <a:pt x="132" y="798"/>
                          </a:lnTo>
                          <a:lnTo>
                            <a:pt x="132" y="725"/>
                          </a:lnTo>
                          <a:lnTo>
                            <a:pt x="0" y="569"/>
                          </a:lnTo>
                          <a:lnTo>
                            <a:pt x="0" y="200"/>
                          </a:lnTo>
                          <a:lnTo>
                            <a:pt x="69" y="98"/>
                          </a:lnTo>
                          <a:lnTo>
                            <a:pt x="156" y="45"/>
                          </a:lnTo>
                          <a:lnTo>
                            <a:pt x="247" y="0"/>
                          </a:lnTo>
                          <a:lnTo>
                            <a:pt x="367" y="21"/>
                          </a:lnTo>
                          <a:lnTo>
                            <a:pt x="475" y="33"/>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711840" name="Freeform 160"/>
                    <p:cNvSpPr>
                      <a:spLocks/>
                    </p:cNvSpPr>
                    <p:nvPr/>
                  </p:nvSpPr>
                  <p:spPr bwMode="auto">
                    <a:xfrm>
                      <a:off x="2451" y="2799"/>
                      <a:ext cx="39" cy="56"/>
                    </a:xfrm>
                    <a:custGeom>
                      <a:avLst/>
                      <a:gdLst>
                        <a:gd name="T0" fmla="*/ 0 w 79"/>
                        <a:gd name="T1" fmla="*/ 0 h 168"/>
                        <a:gd name="T2" fmla="*/ 23 w 79"/>
                        <a:gd name="T3" fmla="*/ 80 h 168"/>
                        <a:gd name="T4" fmla="*/ 44 w 79"/>
                        <a:gd name="T5" fmla="*/ 121 h 168"/>
                        <a:gd name="T6" fmla="*/ 79 w 79"/>
                        <a:gd name="T7" fmla="*/ 168 h 168"/>
                        <a:gd name="T8" fmla="*/ 32 w 79"/>
                        <a:gd name="T9" fmla="*/ 128 h 168"/>
                        <a:gd name="T10" fmla="*/ 9 w 79"/>
                        <a:gd name="T11" fmla="*/ 80 h 168"/>
                        <a:gd name="T12" fmla="*/ 0 w 79"/>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79" h="168">
                          <a:moveTo>
                            <a:pt x="0" y="0"/>
                          </a:moveTo>
                          <a:lnTo>
                            <a:pt x="23" y="80"/>
                          </a:lnTo>
                          <a:lnTo>
                            <a:pt x="44" y="121"/>
                          </a:lnTo>
                          <a:lnTo>
                            <a:pt x="79" y="168"/>
                          </a:lnTo>
                          <a:lnTo>
                            <a:pt x="32" y="128"/>
                          </a:lnTo>
                          <a:lnTo>
                            <a:pt x="9" y="8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11841" name="Group 161"/>
                  <p:cNvGrpSpPr>
                    <a:grpSpLocks/>
                  </p:cNvGrpSpPr>
                  <p:nvPr/>
                </p:nvGrpSpPr>
                <p:grpSpPr bwMode="auto">
                  <a:xfrm>
                    <a:off x="2529" y="2690"/>
                    <a:ext cx="101" cy="160"/>
                    <a:chOff x="2529" y="2690"/>
                    <a:chExt cx="101" cy="160"/>
                  </a:xfrm>
                </p:grpSpPr>
                <p:sp>
                  <p:nvSpPr>
                    <p:cNvPr id="711842" name="Freeform 162"/>
                    <p:cNvSpPr>
                      <a:spLocks/>
                    </p:cNvSpPr>
                    <p:nvPr/>
                  </p:nvSpPr>
                  <p:spPr bwMode="auto">
                    <a:xfrm>
                      <a:off x="2552" y="2715"/>
                      <a:ext cx="42" cy="23"/>
                    </a:xfrm>
                    <a:custGeom>
                      <a:avLst/>
                      <a:gdLst>
                        <a:gd name="T0" fmla="*/ 76 w 85"/>
                        <a:gd name="T1" fmla="*/ 0 h 67"/>
                        <a:gd name="T2" fmla="*/ 71 w 85"/>
                        <a:gd name="T3" fmla="*/ 8 h 67"/>
                        <a:gd name="T4" fmla="*/ 85 w 85"/>
                        <a:gd name="T5" fmla="*/ 17 h 67"/>
                        <a:gd name="T6" fmla="*/ 66 w 85"/>
                        <a:gd name="T7" fmla="*/ 14 h 67"/>
                        <a:gd name="T8" fmla="*/ 61 w 85"/>
                        <a:gd name="T9" fmla="*/ 36 h 67"/>
                        <a:gd name="T10" fmla="*/ 69 w 85"/>
                        <a:gd name="T11" fmla="*/ 45 h 67"/>
                        <a:gd name="T12" fmla="*/ 62 w 85"/>
                        <a:gd name="T13" fmla="*/ 45 h 67"/>
                        <a:gd name="T14" fmla="*/ 67 w 85"/>
                        <a:gd name="T15" fmla="*/ 67 h 67"/>
                        <a:gd name="T16" fmla="*/ 58 w 85"/>
                        <a:gd name="T17" fmla="*/ 44 h 67"/>
                        <a:gd name="T18" fmla="*/ 41 w 85"/>
                        <a:gd name="T19" fmla="*/ 44 h 67"/>
                        <a:gd name="T20" fmla="*/ 26 w 85"/>
                        <a:gd name="T21" fmla="*/ 36 h 67"/>
                        <a:gd name="T22" fmla="*/ 0 w 85"/>
                        <a:gd name="T23" fmla="*/ 34 h 67"/>
                        <a:gd name="T24" fmla="*/ 26 w 85"/>
                        <a:gd name="T25" fmla="*/ 13 h 67"/>
                        <a:gd name="T26" fmla="*/ 76 w 85"/>
                        <a:gd name="T2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67">
                          <a:moveTo>
                            <a:pt x="76" y="0"/>
                          </a:moveTo>
                          <a:lnTo>
                            <a:pt x="71" y="8"/>
                          </a:lnTo>
                          <a:lnTo>
                            <a:pt x="85" y="17"/>
                          </a:lnTo>
                          <a:lnTo>
                            <a:pt x="66" y="14"/>
                          </a:lnTo>
                          <a:lnTo>
                            <a:pt x="61" y="36"/>
                          </a:lnTo>
                          <a:lnTo>
                            <a:pt x="69" y="45"/>
                          </a:lnTo>
                          <a:lnTo>
                            <a:pt x="62" y="45"/>
                          </a:lnTo>
                          <a:lnTo>
                            <a:pt x="67" y="67"/>
                          </a:lnTo>
                          <a:lnTo>
                            <a:pt x="58" y="44"/>
                          </a:lnTo>
                          <a:lnTo>
                            <a:pt x="41" y="44"/>
                          </a:lnTo>
                          <a:lnTo>
                            <a:pt x="26" y="36"/>
                          </a:lnTo>
                          <a:lnTo>
                            <a:pt x="0" y="34"/>
                          </a:lnTo>
                          <a:lnTo>
                            <a:pt x="26" y="13"/>
                          </a:lnTo>
                          <a:lnTo>
                            <a:pt x="7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3" name="Freeform 163"/>
                    <p:cNvSpPr>
                      <a:spLocks/>
                    </p:cNvSpPr>
                    <p:nvPr/>
                  </p:nvSpPr>
                  <p:spPr bwMode="auto">
                    <a:xfrm>
                      <a:off x="2529" y="2690"/>
                      <a:ext cx="73" cy="15"/>
                    </a:xfrm>
                    <a:custGeom>
                      <a:avLst/>
                      <a:gdLst>
                        <a:gd name="T0" fmla="*/ 147 w 147"/>
                        <a:gd name="T1" fmla="*/ 23 h 45"/>
                        <a:gd name="T2" fmla="*/ 141 w 147"/>
                        <a:gd name="T3" fmla="*/ 41 h 45"/>
                        <a:gd name="T4" fmla="*/ 124 w 147"/>
                        <a:gd name="T5" fmla="*/ 45 h 45"/>
                        <a:gd name="T6" fmla="*/ 102 w 147"/>
                        <a:gd name="T7" fmla="*/ 33 h 45"/>
                        <a:gd name="T8" fmla="*/ 72 w 147"/>
                        <a:gd name="T9" fmla="*/ 23 h 45"/>
                        <a:gd name="T10" fmla="*/ 23 w 147"/>
                        <a:gd name="T11" fmla="*/ 22 h 45"/>
                        <a:gd name="T12" fmla="*/ 0 w 147"/>
                        <a:gd name="T13" fmla="*/ 24 h 45"/>
                        <a:gd name="T14" fmla="*/ 37 w 147"/>
                        <a:gd name="T15" fmla="*/ 11 h 45"/>
                        <a:gd name="T16" fmla="*/ 64 w 147"/>
                        <a:gd name="T17" fmla="*/ 5 h 45"/>
                        <a:gd name="T18" fmla="*/ 60 w 147"/>
                        <a:gd name="T19" fmla="*/ 0 h 45"/>
                        <a:gd name="T20" fmla="*/ 85 w 147"/>
                        <a:gd name="T21" fmla="*/ 8 h 45"/>
                        <a:gd name="T22" fmla="*/ 82 w 147"/>
                        <a:gd name="T23" fmla="*/ 3 h 45"/>
                        <a:gd name="T24" fmla="*/ 103 w 147"/>
                        <a:gd name="T25" fmla="*/ 11 h 45"/>
                        <a:gd name="T26" fmla="*/ 123 w 147"/>
                        <a:gd name="T27" fmla="*/ 11 h 45"/>
                        <a:gd name="T28" fmla="*/ 147 w 147"/>
                        <a:gd name="T2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45">
                          <a:moveTo>
                            <a:pt x="147" y="23"/>
                          </a:moveTo>
                          <a:lnTo>
                            <a:pt x="141" y="41"/>
                          </a:lnTo>
                          <a:lnTo>
                            <a:pt x="124" y="45"/>
                          </a:lnTo>
                          <a:lnTo>
                            <a:pt x="102" y="33"/>
                          </a:lnTo>
                          <a:lnTo>
                            <a:pt x="72" y="23"/>
                          </a:lnTo>
                          <a:lnTo>
                            <a:pt x="23" y="22"/>
                          </a:lnTo>
                          <a:lnTo>
                            <a:pt x="0" y="24"/>
                          </a:lnTo>
                          <a:lnTo>
                            <a:pt x="37" y="11"/>
                          </a:lnTo>
                          <a:lnTo>
                            <a:pt x="64" y="5"/>
                          </a:lnTo>
                          <a:lnTo>
                            <a:pt x="60" y="0"/>
                          </a:lnTo>
                          <a:lnTo>
                            <a:pt x="85" y="8"/>
                          </a:lnTo>
                          <a:lnTo>
                            <a:pt x="82" y="3"/>
                          </a:lnTo>
                          <a:lnTo>
                            <a:pt x="103" y="11"/>
                          </a:lnTo>
                          <a:lnTo>
                            <a:pt x="123" y="11"/>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4" name="Freeform 164"/>
                    <p:cNvSpPr>
                      <a:spLocks/>
                    </p:cNvSpPr>
                    <p:nvPr/>
                  </p:nvSpPr>
                  <p:spPr bwMode="auto">
                    <a:xfrm>
                      <a:off x="2592" y="2821"/>
                      <a:ext cx="33" cy="24"/>
                    </a:xfrm>
                    <a:custGeom>
                      <a:avLst/>
                      <a:gdLst>
                        <a:gd name="T0" fmla="*/ 67 w 67"/>
                        <a:gd name="T1" fmla="*/ 8 h 70"/>
                        <a:gd name="T2" fmla="*/ 56 w 67"/>
                        <a:gd name="T3" fmla="*/ 3 h 70"/>
                        <a:gd name="T4" fmla="*/ 47 w 67"/>
                        <a:gd name="T5" fmla="*/ 0 h 70"/>
                        <a:gd name="T6" fmla="*/ 39 w 67"/>
                        <a:gd name="T7" fmla="*/ 9 h 70"/>
                        <a:gd name="T8" fmla="*/ 28 w 67"/>
                        <a:gd name="T9" fmla="*/ 18 h 70"/>
                        <a:gd name="T10" fmla="*/ 17 w 67"/>
                        <a:gd name="T11" fmla="*/ 26 h 70"/>
                        <a:gd name="T12" fmla="*/ 7 w 67"/>
                        <a:gd name="T13" fmla="*/ 30 h 70"/>
                        <a:gd name="T14" fmla="*/ 5 w 67"/>
                        <a:gd name="T15" fmla="*/ 22 h 70"/>
                        <a:gd name="T16" fmla="*/ 2 w 67"/>
                        <a:gd name="T17" fmla="*/ 39 h 70"/>
                        <a:gd name="T18" fmla="*/ 0 w 67"/>
                        <a:gd name="T19" fmla="*/ 53 h 70"/>
                        <a:gd name="T20" fmla="*/ 0 w 67"/>
                        <a:gd name="T21" fmla="*/ 62 h 70"/>
                        <a:gd name="T22" fmla="*/ 4 w 67"/>
                        <a:gd name="T23" fmla="*/ 70 h 70"/>
                        <a:gd name="T24" fmla="*/ 3 w 67"/>
                        <a:gd name="T25" fmla="*/ 56 h 70"/>
                        <a:gd name="T26" fmla="*/ 8 w 67"/>
                        <a:gd name="T27" fmla="*/ 39 h 70"/>
                        <a:gd name="T28" fmla="*/ 28 w 67"/>
                        <a:gd name="T29" fmla="*/ 32 h 70"/>
                        <a:gd name="T30" fmla="*/ 40 w 67"/>
                        <a:gd name="T31" fmla="*/ 37 h 70"/>
                        <a:gd name="T32" fmla="*/ 51 w 67"/>
                        <a:gd name="T33" fmla="*/ 39 h 70"/>
                        <a:gd name="T34" fmla="*/ 63 w 67"/>
                        <a:gd name="T35" fmla="*/ 23 h 70"/>
                        <a:gd name="T36" fmla="*/ 67 w 67"/>
                        <a:gd name="T37"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70">
                          <a:moveTo>
                            <a:pt x="67" y="8"/>
                          </a:moveTo>
                          <a:lnTo>
                            <a:pt x="56" y="3"/>
                          </a:lnTo>
                          <a:lnTo>
                            <a:pt x="47" y="0"/>
                          </a:lnTo>
                          <a:lnTo>
                            <a:pt x="39" y="9"/>
                          </a:lnTo>
                          <a:lnTo>
                            <a:pt x="28" y="18"/>
                          </a:lnTo>
                          <a:lnTo>
                            <a:pt x="17" y="26"/>
                          </a:lnTo>
                          <a:lnTo>
                            <a:pt x="7" y="30"/>
                          </a:lnTo>
                          <a:lnTo>
                            <a:pt x="5" y="22"/>
                          </a:lnTo>
                          <a:lnTo>
                            <a:pt x="2" y="39"/>
                          </a:lnTo>
                          <a:lnTo>
                            <a:pt x="0" y="53"/>
                          </a:lnTo>
                          <a:lnTo>
                            <a:pt x="0" y="62"/>
                          </a:lnTo>
                          <a:lnTo>
                            <a:pt x="4" y="70"/>
                          </a:lnTo>
                          <a:lnTo>
                            <a:pt x="3" y="56"/>
                          </a:lnTo>
                          <a:lnTo>
                            <a:pt x="8" y="39"/>
                          </a:lnTo>
                          <a:lnTo>
                            <a:pt x="28" y="32"/>
                          </a:lnTo>
                          <a:lnTo>
                            <a:pt x="40" y="37"/>
                          </a:lnTo>
                          <a:lnTo>
                            <a:pt x="51" y="39"/>
                          </a:lnTo>
                          <a:lnTo>
                            <a:pt x="63" y="23"/>
                          </a:lnTo>
                          <a:lnTo>
                            <a:pt x="67"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5" name="Freeform 165"/>
                    <p:cNvSpPr>
                      <a:spLocks/>
                    </p:cNvSpPr>
                    <p:nvPr/>
                  </p:nvSpPr>
                  <p:spPr bwMode="auto">
                    <a:xfrm>
                      <a:off x="2605" y="2846"/>
                      <a:ext cx="12" cy="4"/>
                    </a:xfrm>
                    <a:custGeom>
                      <a:avLst/>
                      <a:gdLst>
                        <a:gd name="T0" fmla="*/ 24 w 24"/>
                        <a:gd name="T1" fmla="*/ 2 h 12"/>
                        <a:gd name="T2" fmla="*/ 10 w 24"/>
                        <a:gd name="T3" fmla="*/ 0 h 12"/>
                        <a:gd name="T4" fmla="*/ 0 w 24"/>
                        <a:gd name="T5" fmla="*/ 4 h 12"/>
                        <a:gd name="T6" fmla="*/ 13 w 24"/>
                        <a:gd name="T7" fmla="*/ 12 h 12"/>
                        <a:gd name="T8" fmla="*/ 24 w 24"/>
                        <a:gd name="T9" fmla="*/ 2 h 12"/>
                      </a:gdLst>
                      <a:ahLst/>
                      <a:cxnLst>
                        <a:cxn ang="0">
                          <a:pos x="T0" y="T1"/>
                        </a:cxn>
                        <a:cxn ang="0">
                          <a:pos x="T2" y="T3"/>
                        </a:cxn>
                        <a:cxn ang="0">
                          <a:pos x="T4" y="T5"/>
                        </a:cxn>
                        <a:cxn ang="0">
                          <a:pos x="T6" y="T7"/>
                        </a:cxn>
                        <a:cxn ang="0">
                          <a:pos x="T8" y="T9"/>
                        </a:cxn>
                      </a:cxnLst>
                      <a:rect l="0" t="0" r="r" b="b"/>
                      <a:pathLst>
                        <a:path w="24" h="12">
                          <a:moveTo>
                            <a:pt x="24" y="2"/>
                          </a:moveTo>
                          <a:lnTo>
                            <a:pt x="10" y="0"/>
                          </a:lnTo>
                          <a:lnTo>
                            <a:pt x="0" y="4"/>
                          </a:lnTo>
                          <a:lnTo>
                            <a:pt x="13" y="12"/>
                          </a:lnTo>
                          <a:lnTo>
                            <a:pt x="24"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6" name="Freeform 166"/>
                    <p:cNvSpPr>
                      <a:spLocks/>
                    </p:cNvSpPr>
                    <p:nvPr/>
                  </p:nvSpPr>
                  <p:spPr bwMode="auto">
                    <a:xfrm>
                      <a:off x="2616" y="2782"/>
                      <a:ext cx="14" cy="5"/>
                    </a:xfrm>
                    <a:custGeom>
                      <a:avLst/>
                      <a:gdLst>
                        <a:gd name="T0" fmla="*/ 27 w 27"/>
                        <a:gd name="T1" fmla="*/ 0 h 15"/>
                        <a:gd name="T2" fmla="*/ 13 w 27"/>
                        <a:gd name="T3" fmla="*/ 0 h 15"/>
                        <a:gd name="T4" fmla="*/ 2 w 27"/>
                        <a:gd name="T5" fmla="*/ 5 h 15"/>
                        <a:gd name="T6" fmla="*/ 0 w 27"/>
                        <a:gd name="T7" fmla="*/ 13 h 15"/>
                        <a:gd name="T8" fmla="*/ 6 w 27"/>
                        <a:gd name="T9" fmla="*/ 15 h 15"/>
                        <a:gd name="T10" fmla="*/ 14 w 27"/>
                        <a:gd name="T11" fmla="*/ 11 h 15"/>
                        <a:gd name="T12" fmla="*/ 27 w 2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7" h="15">
                          <a:moveTo>
                            <a:pt x="27" y="0"/>
                          </a:moveTo>
                          <a:lnTo>
                            <a:pt x="13" y="0"/>
                          </a:lnTo>
                          <a:lnTo>
                            <a:pt x="2" y="5"/>
                          </a:lnTo>
                          <a:lnTo>
                            <a:pt x="0" y="13"/>
                          </a:lnTo>
                          <a:lnTo>
                            <a:pt x="6" y="15"/>
                          </a:lnTo>
                          <a:lnTo>
                            <a:pt x="14" y="1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7" name="Freeform 167"/>
                    <p:cNvSpPr>
                      <a:spLocks/>
                    </p:cNvSpPr>
                    <p:nvPr/>
                  </p:nvSpPr>
                  <p:spPr bwMode="auto">
                    <a:xfrm>
                      <a:off x="2603" y="2777"/>
                      <a:ext cx="6" cy="12"/>
                    </a:xfrm>
                    <a:custGeom>
                      <a:avLst/>
                      <a:gdLst>
                        <a:gd name="T0" fmla="*/ 5 w 13"/>
                        <a:gd name="T1" fmla="*/ 0 h 35"/>
                        <a:gd name="T2" fmla="*/ 3 w 13"/>
                        <a:gd name="T3" fmla="*/ 12 h 35"/>
                        <a:gd name="T4" fmla="*/ 7 w 13"/>
                        <a:gd name="T5" fmla="*/ 28 h 35"/>
                        <a:gd name="T6" fmla="*/ 13 w 13"/>
                        <a:gd name="T7" fmla="*/ 35 h 35"/>
                        <a:gd name="T8" fmla="*/ 4 w 13"/>
                        <a:gd name="T9" fmla="*/ 30 h 35"/>
                        <a:gd name="T10" fmla="*/ 0 w 13"/>
                        <a:gd name="T11" fmla="*/ 24 h 35"/>
                        <a:gd name="T12" fmla="*/ 0 w 13"/>
                        <a:gd name="T13" fmla="*/ 16 h 35"/>
                        <a:gd name="T14" fmla="*/ 5 w 13"/>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5">
                          <a:moveTo>
                            <a:pt x="5" y="0"/>
                          </a:moveTo>
                          <a:lnTo>
                            <a:pt x="3" y="12"/>
                          </a:lnTo>
                          <a:lnTo>
                            <a:pt x="7" y="28"/>
                          </a:lnTo>
                          <a:lnTo>
                            <a:pt x="13" y="35"/>
                          </a:lnTo>
                          <a:lnTo>
                            <a:pt x="4" y="30"/>
                          </a:lnTo>
                          <a:lnTo>
                            <a:pt x="0" y="24"/>
                          </a:lnTo>
                          <a:lnTo>
                            <a:pt x="0" y="16"/>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48" name="Freeform 168"/>
                    <p:cNvSpPr>
                      <a:spLocks/>
                    </p:cNvSpPr>
                    <p:nvPr/>
                  </p:nvSpPr>
                  <p:spPr bwMode="auto">
                    <a:xfrm>
                      <a:off x="2564" y="2722"/>
                      <a:ext cx="9" cy="4"/>
                    </a:xfrm>
                    <a:custGeom>
                      <a:avLst/>
                      <a:gdLst>
                        <a:gd name="T0" fmla="*/ 18 w 18"/>
                        <a:gd name="T1" fmla="*/ 0 h 12"/>
                        <a:gd name="T2" fmla="*/ 18 w 18"/>
                        <a:gd name="T3" fmla="*/ 12 h 12"/>
                        <a:gd name="T4" fmla="*/ 11 w 18"/>
                        <a:gd name="T5" fmla="*/ 9 h 12"/>
                        <a:gd name="T6" fmla="*/ 5 w 18"/>
                        <a:gd name="T7" fmla="*/ 8 h 12"/>
                        <a:gd name="T8" fmla="*/ 0 w 18"/>
                        <a:gd name="T9" fmla="*/ 8 h 12"/>
                        <a:gd name="T10" fmla="*/ 6 w 18"/>
                        <a:gd name="T11" fmla="*/ 2 h 12"/>
                        <a:gd name="T12" fmla="*/ 18 w 1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8" h="12">
                          <a:moveTo>
                            <a:pt x="18" y="0"/>
                          </a:moveTo>
                          <a:lnTo>
                            <a:pt x="18" y="12"/>
                          </a:lnTo>
                          <a:lnTo>
                            <a:pt x="11" y="9"/>
                          </a:lnTo>
                          <a:lnTo>
                            <a:pt x="5" y="8"/>
                          </a:lnTo>
                          <a:lnTo>
                            <a:pt x="0" y="8"/>
                          </a:lnTo>
                          <a:lnTo>
                            <a:pt x="6" y="2"/>
                          </a:lnTo>
                          <a:lnTo>
                            <a:pt x="18"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11849" name="Group 169"/>
                  <p:cNvGrpSpPr>
                    <a:grpSpLocks/>
                  </p:cNvGrpSpPr>
                  <p:nvPr/>
                </p:nvGrpSpPr>
                <p:grpSpPr bwMode="auto">
                  <a:xfrm>
                    <a:off x="2415" y="2702"/>
                    <a:ext cx="47" cy="76"/>
                    <a:chOff x="2415" y="2702"/>
                    <a:chExt cx="47" cy="76"/>
                  </a:xfrm>
                </p:grpSpPr>
                <p:sp>
                  <p:nvSpPr>
                    <p:cNvPr id="711850" name="Freeform 170"/>
                    <p:cNvSpPr>
                      <a:spLocks/>
                    </p:cNvSpPr>
                    <p:nvPr/>
                  </p:nvSpPr>
                  <p:spPr bwMode="auto">
                    <a:xfrm>
                      <a:off x="2425" y="2710"/>
                      <a:ext cx="29" cy="57"/>
                    </a:xfrm>
                    <a:custGeom>
                      <a:avLst/>
                      <a:gdLst>
                        <a:gd name="T0" fmla="*/ 58 w 58"/>
                        <a:gd name="T1" fmla="*/ 33 h 170"/>
                        <a:gd name="T2" fmla="*/ 40 w 58"/>
                        <a:gd name="T3" fmla="*/ 13 h 170"/>
                        <a:gd name="T4" fmla="*/ 19 w 58"/>
                        <a:gd name="T5" fmla="*/ 18 h 170"/>
                        <a:gd name="T6" fmla="*/ 8 w 58"/>
                        <a:gd name="T7" fmla="*/ 45 h 170"/>
                        <a:gd name="T8" fmla="*/ 5 w 58"/>
                        <a:gd name="T9" fmla="*/ 83 h 170"/>
                        <a:gd name="T10" fmla="*/ 8 w 58"/>
                        <a:gd name="T11" fmla="*/ 114 h 170"/>
                        <a:gd name="T12" fmla="*/ 15 w 58"/>
                        <a:gd name="T13" fmla="*/ 139 h 170"/>
                        <a:gd name="T14" fmla="*/ 25 w 58"/>
                        <a:gd name="T15" fmla="*/ 101 h 170"/>
                        <a:gd name="T16" fmla="*/ 34 w 58"/>
                        <a:gd name="T17" fmla="*/ 79 h 170"/>
                        <a:gd name="T18" fmla="*/ 55 w 58"/>
                        <a:gd name="T19" fmla="*/ 66 h 170"/>
                        <a:gd name="T20" fmla="*/ 39 w 58"/>
                        <a:gd name="T21" fmla="*/ 95 h 170"/>
                        <a:gd name="T22" fmla="*/ 23 w 58"/>
                        <a:gd name="T23" fmla="*/ 120 h 170"/>
                        <a:gd name="T24" fmla="*/ 21 w 58"/>
                        <a:gd name="T25" fmla="*/ 146 h 170"/>
                        <a:gd name="T26" fmla="*/ 28 w 58"/>
                        <a:gd name="T27" fmla="*/ 166 h 170"/>
                        <a:gd name="T28" fmla="*/ 38 w 58"/>
                        <a:gd name="T29" fmla="*/ 170 h 170"/>
                        <a:gd name="T30" fmla="*/ 12 w 58"/>
                        <a:gd name="T31" fmla="*/ 163 h 170"/>
                        <a:gd name="T32" fmla="*/ 1 w 58"/>
                        <a:gd name="T33" fmla="*/ 127 h 170"/>
                        <a:gd name="T34" fmla="*/ 0 w 58"/>
                        <a:gd name="T35" fmla="*/ 80 h 170"/>
                        <a:gd name="T36" fmla="*/ 1 w 58"/>
                        <a:gd name="T37" fmla="*/ 37 h 170"/>
                        <a:gd name="T38" fmla="*/ 15 w 58"/>
                        <a:gd name="T39" fmla="*/ 10 h 170"/>
                        <a:gd name="T40" fmla="*/ 33 w 58"/>
                        <a:gd name="T41" fmla="*/ 0 h 170"/>
                        <a:gd name="T42" fmla="*/ 50 w 58"/>
                        <a:gd name="T43" fmla="*/ 6 h 170"/>
                        <a:gd name="T44" fmla="*/ 58 w 58"/>
                        <a:gd name="T45" fmla="*/ 3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170">
                          <a:moveTo>
                            <a:pt x="58" y="33"/>
                          </a:moveTo>
                          <a:lnTo>
                            <a:pt x="40" y="13"/>
                          </a:lnTo>
                          <a:lnTo>
                            <a:pt x="19" y="18"/>
                          </a:lnTo>
                          <a:lnTo>
                            <a:pt x="8" y="45"/>
                          </a:lnTo>
                          <a:lnTo>
                            <a:pt x="5" y="83"/>
                          </a:lnTo>
                          <a:lnTo>
                            <a:pt x="8" y="114"/>
                          </a:lnTo>
                          <a:lnTo>
                            <a:pt x="15" y="139"/>
                          </a:lnTo>
                          <a:lnTo>
                            <a:pt x="25" y="101"/>
                          </a:lnTo>
                          <a:lnTo>
                            <a:pt x="34" y="79"/>
                          </a:lnTo>
                          <a:lnTo>
                            <a:pt x="55" y="66"/>
                          </a:lnTo>
                          <a:lnTo>
                            <a:pt x="39" y="95"/>
                          </a:lnTo>
                          <a:lnTo>
                            <a:pt x="23" y="120"/>
                          </a:lnTo>
                          <a:lnTo>
                            <a:pt x="21" y="146"/>
                          </a:lnTo>
                          <a:lnTo>
                            <a:pt x="28" y="166"/>
                          </a:lnTo>
                          <a:lnTo>
                            <a:pt x="38" y="170"/>
                          </a:lnTo>
                          <a:lnTo>
                            <a:pt x="12" y="163"/>
                          </a:lnTo>
                          <a:lnTo>
                            <a:pt x="1" y="127"/>
                          </a:lnTo>
                          <a:lnTo>
                            <a:pt x="0" y="80"/>
                          </a:lnTo>
                          <a:lnTo>
                            <a:pt x="1" y="37"/>
                          </a:lnTo>
                          <a:lnTo>
                            <a:pt x="15" y="10"/>
                          </a:lnTo>
                          <a:lnTo>
                            <a:pt x="33" y="0"/>
                          </a:lnTo>
                          <a:lnTo>
                            <a:pt x="50" y="6"/>
                          </a:lnTo>
                          <a:lnTo>
                            <a:pt x="58" y="3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1" name="Freeform 171"/>
                    <p:cNvSpPr>
                      <a:spLocks/>
                    </p:cNvSpPr>
                    <p:nvPr/>
                  </p:nvSpPr>
                  <p:spPr bwMode="auto">
                    <a:xfrm>
                      <a:off x="2415" y="2702"/>
                      <a:ext cx="47" cy="76"/>
                    </a:xfrm>
                    <a:custGeom>
                      <a:avLst/>
                      <a:gdLst>
                        <a:gd name="T0" fmla="*/ 95 w 95"/>
                        <a:gd name="T1" fmla="*/ 55 h 228"/>
                        <a:gd name="T2" fmla="*/ 80 w 95"/>
                        <a:gd name="T3" fmla="*/ 19 h 228"/>
                        <a:gd name="T4" fmla="*/ 56 w 95"/>
                        <a:gd name="T5" fmla="*/ 9 h 228"/>
                        <a:gd name="T6" fmla="*/ 25 w 95"/>
                        <a:gd name="T7" fmla="*/ 15 h 228"/>
                        <a:gd name="T8" fmla="*/ 15 w 95"/>
                        <a:gd name="T9" fmla="*/ 36 h 228"/>
                        <a:gd name="T10" fmla="*/ 7 w 95"/>
                        <a:gd name="T11" fmla="*/ 70 h 228"/>
                        <a:gd name="T12" fmla="*/ 7 w 95"/>
                        <a:gd name="T13" fmla="*/ 99 h 228"/>
                        <a:gd name="T14" fmla="*/ 11 w 95"/>
                        <a:gd name="T15" fmla="*/ 118 h 228"/>
                        <a:gd name="T16" fmla="*/ 11 w 95"/>
                        <a:gd name="T17" fmla="*/ 146 h 228"/>
                        <a:gd name="T18" fmla="*/ 16 w 95"/>
                        <a:gd name="T19" fmla="*/ 177 h 228"/>
                        <a:gd name="T20" fmla="*/ 36 w 95"/>
                        <a:gd name="T21" fmla="*/ 210 h 228"/>
                        <a:gd name="T22" fmla="*/ 49 w 95"/>
                        <a:gd name="T23" fmla="*/ 210 h 228"/>
                        <a:gd name="T24" fmla="*/ 66 w 95"/>
                        <a:gd name="T25" fmla="*/ 210 h 228"/>
                        <a:gd name="T26" fmla="*/ 66 w 95"/>
                        <a:gd name="T27" fmla="*/ 215 h 228"/>
                        <a:gd name="T28" fmla="*/ 54 w 95"/>
                        <a:gd name="T29" fmla="*/ 228 h 228"/>
                        <a:gd name="T30" fmla="*/ 39 w 95"/>
                        <a:gd name="T31" fmla="*/ 225 h 228"/>
                        <a:gd name="T32" fmla="*/ 21 w 95"/>
                        <a:gd name="T33" fmla="*/ 214 h 228"/>
                        <a:gd name="T34" fmla="*/ 5 w 95"/>
                        <a:gd name="T35" fmla="*/ 180 h 228"/>
                        <a:gd name="T36" fmla="*/ 4 w 95"/>
                        <a:gd name="T37" fmla="*/ 127 h 228"/>
                        <a:gd name="T38" fmla="*/ 0 w 95"/>
                        <a:gd name="T39" fmla="*/ 92 h 228"/>
                        <a:gd name="T40" fmla="*/ 0 w 95"/>
                        <a:gd name="T41" fmla="*/ 62 h 228"/>
                        <a:gd name="T42" fmla="*/ 9 w 95"/>
                        <a:gd name="T43" fmla="*/ 32 h 228"/>
                        <a:gd name="T44" fmla="*/ 19 w 95"/>
                        <a:gd name="T45" fmla="*/ 9 h 228"/>
                        <a:gd name="T46" fmla="*/ 44 w 95"/>
                        <a:gd name="T47" fmla="*/ 0 h 228"/>
                        <a:gd name="T48" fmla="*/ 80 w 95"/>
                        <a:gd name="T49" fmla="*/ 5 h 228"/>
                        <a:gd name="T50" fmla="*/ 93 w 95"/>
                        <a:gd name="T51" fmla="*/ 19 h 228"/>
                        <a:gd name="T52" fmla="*/ 95 w 95"/>
                        <a:gd name="T5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 h="228">
                          <a:moveTo>
                            <a:pt x="95" y="55"/>
                          </a:moveTo>
                          <a:lnTo>
                            <a:pt x="80" y="19"/>
                          </a:lnTo>
                          <a:lnTo>
                            <a:pt x="56" y="9"/>
                          </a:lnTo>
                          <a:lnTo>
                            <a:pt x="25" y="15"/>
                          </a:lnTo>
                          <a:lnTo>
                            <a:pt x="15" y="36"/>
                          </a:lnTo>
                          <a:lnTo>
                            <a:pt x="7" y="70"/>
                          </a:lnTo>
                          <a:lnTo>
                            <a:pt x="7" y="99"/>
                          </a:lnTo>
                          <a:lnTo>
                            <a:pt x="11" y="118"/>
                          </a:lnTo>
                          <a:lnTo>
                            <a:pt x="11" y="146"/>
                          </a:lnTo>
                          <a:lnTo>
                            <a:pt x="16" y="177"/>
                          </a:lnTo>
                          <a:lnTo>
                            <a:pt x="36" y="210"/>
                          </a:lnTo>
                          <a:lnTo>
                            <a:pt x="49" y="210"/>
                          </a:lnTo>
                          <a:lnTo>
                            <a:pt x="66" y="210"/>
                          </a:lnTo>
                          <a:lnTo>
                            <a:pt x="66" y="215"/>
                          </a:lnTo>
                          <a:lnTo>
                            <a:pt x="54" y="228"/>
                          </a:lnTo>
                          <a:lnTo>
                            <a:pt x="39" y="225"/>
                          </a:lnTo>
                          <a:lnTo>
                            <a:pt x="21" y="214"/>
                          </a:lnTo>
                          <a:lnTo>
                            <a:pt x="5" y="180"/>
                          </a:lnTo>
                          <a:lnTo>
                            <a:pt x="4" y="127"/>
                          </a:lnTo>
                          <a:lnTo>
                            <a:pt x="0" y="92"/>
                          </a:lnTo>
                          <a:lnTo>
                            <a:pt x="0" y="62"/>
                          </a:lnTo>
                          <a:lnTo>
                            <a:pt x="9" y="32"/>
                          </a:lnTo>
                          <a:lnTo>
                            <a:pt x="19" y="9"/>
                          </a:lnTo>
                          <a:lnTo>
                            <a:pt x="44" y="0"/>
                          </a:lnTo>
                          <a:lnTo>
                            <a:pt x="80" y="5"/>
                          </a:lnTo>
                          <a:lnTo>
                            <a:pt x="93" y="19"/>
                          </a:lnTo>
                          <a:lnTo>
                            <a:pt x="95" y="5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711852" name="Freeform 172"/>
                <p:cNvSpPr>
                  <a:spLocks/>
                </p:cNvSpPr>
                <p:nvPr/>
              </p:nvSpPr>
              <p:spPr bwMode="auto">
                <a:xfrm>
                  <a:off x="2220" y="2858"/>
                  <a:ext cx="895" cy="1021"/>
                </a:xfrm>
                <a:custGeom>
                  <a:avLst/>
                  <a:gdLst>
                    <a:gd name="T0" fmla="*/ 263 w 1789"/>
                    <a:gd name="T1" fmla="*/ 0 h 3063"/>
                    <a:gd name="T2" fmla="*/ 535 w 1789"/>
                    <a:gd name="T3" fmla="*/ 323 h 3063"/>
                    <a:gd name="T4" fmla="*/ 625 w 1789"/>
                    <a:gd name="T5" fmla="*/ 559 h 3063"/>
                    <a:gd name="T6" fmla="*/ 780 w 1789"/>
                    <a:gd name="T7" fmla="*/ 923 h 3063"/>
                    <a:gd name="T8" fmla="*/ 813 w 1789"/>
                    <a:gd name="T9" fmla="*/ 1086 h 3063"/>
                    <a:gd name="T10" fmla="*/ 799 w 1789"/>
                    <a:gd name="T11" fmla="*/ 1230 h 3063"/>
                    <a:gd name="T12" fmla="*/ 787 w 1789"/>
                    <a:gd name="T13" fmla="*/ 1364 h 3063"/>
                    <a:gd name="T14" fmla="*/ 1238 w 1789"/>
                    <a:gd name="T15" fmla="*/ 1485 h 3063"/>
                    <a:gd name="T16" fmla="*/ 1371 w 1789"/>
                    <a:gd name="T17" fmla="*/ 1531 h 3063"/>
                    <a:gd name="T18" fmla="*/ 1390 w 1789"/>
                    <a:gd name="T19" fmla="*/ 1663 h 3063"/>
                    <a:gd name="T20" fmla="*/ 1135 w 1789"/>
                    <a:gd name="T21" fmla="*/ 1739 h 3063"/>
                    <a:gd name="T22" fmla="*/ 886 w 1789"/>
                    <a:gd name="T23" fmla="*/ 1760 h 3063"/>
                    <a:gd name="T24" fmla="*/ 798 w 1789"/>
                    <a:gd name="T25" fmla="*/ 1893 h 3063"/>
                    <a:gd name="T26" fmla="*/ 783 w 1789"/>
                    <a:gd name="T27" fmla="*/ 2064 h 3063"/>
                    <a:gd name="T28" fmla="*/ 822 w 1789"/>
                    <a:gd name="T29" fmla="*/ 2128 h 3063"/>
                    <a:gd name="T30" fmla="*/ 930 w 1789"/>
                    <a:gd name="T31" fmla="*/ 2173 h 3063"/>
                    <a:gd name="T32" fmla="*/ 1046 w 1789"/>
                    <a:gd name="T33" fmla="*/ 2248 h 3063"/>
                    <a:gd name="T34" fmla="*/ 1534 w 1789"/>
                    <a:gd name="T35" fmla="*/ 2482 h 3063"/>
                    <a:gd name="T36" fmla="*/ 1664 w 1789"/>
                    <a:gd name="T37" fmla="*/ 2632 h 3063"/>
                    <a:gd name="T38" fmla="*/ 1789 w 1789"/>
                    <a:gd name="T39" fmla="*/ 3063 h 3063"/>
                    <a:gd name="T40" fmla="*/ 895 w 1789"/>
                    <a:gd name="T41" fmla="*/ 2980 h 3063"/>
                    <a:gd name="T42" fmla="*/ 387 w 1789"/>
                    <a:gd name="T43" fmla="*/ 2974 h 3063"/>
                    <a:gd name="T44" fmla="*/ 152 w 1789"/>
                    <a:gd name="T45" fmla="*/ 2937 h 3063"/>
                    <a:gd name="T46" fmla="*/ 45 w 1789"/>
                    <a:gd name="T47" fmla="*/ 2823 h 3063"/>
                    <a:gd name="T48" fmla="*/ 12 w 1789"/>
                    <a:gd name="T49" fmla="*/ 2637 h 3063"/>
                    <a:gd name="T50" fmla="*/ 67 w 1789"/>
                    <a:gd name="T51" fmla="*/ 2330 h 3063"/>
                    <a:gd name="T52" fmla="*/ 131 w 1789"/>
                    <a:gd name="T53" fmla="*/ 2060 h 3063"/>
                    <a:gd name="T54" fmla="*/ 119 w 1789"/>
                    <a:gd name="T55" fmla="*/ 1853 h 3063"/>
                    <a:gd name="T56" fmla="*/ 126 w 1789"/>
                    <a:gd name="T57" fmla="*/ 1648 h 3063"/>
                    <a:gd name="T58" fmla="*/ 24 w 1789"/>
                    <a:gd name="T59" fmla="*/ 1184 h 3063"/>
                    <a:gd name="T60" fmla="*/ 0 w 1789"/>
                    <a:gd name="T61" fmla="*/ 740 h 3063"/>
                    <a:gd name="T62" fmla="*/ 39 w 1789"/>
                    <a:gd name="T63" fmla="*/ 505 h 3063"/>
                    <a:gd name="T64" fmla="*/ 110 w 1789"/>
                    <a:gd name="T65" fmla="*/ 289 h 3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89" h="3063">
                      <a:moveTo>
                        <a:pt x="224" y="159"/>
                      </a:moveTo>
                      <a:lnTo>
                        <a:pt x="263" y="0"/>
                      </a:lnTo>
                      <a:lnTo>
                        <a:pt x="567" y="198"/>
                      </a:lnTo>
                      <a:lnTo>
                        <a:pt x="535" y="323"/>
                      </a:lnTo>
                      <a:lnTo>
                        <a:pt x="577" y="445"/>
                      </a:lnTo>
                      <a:lnTo>
                        <a:pt x="625" y="559"/>
                      </a:lnTo>
                      <a:lnTo>
                        <a:pt x="693" y="756"/>
                      </a:lnTo>
                      <a:lnTo>
                        <a:pt x="780" y="923"/>
                      </a:lnTo>
                      <a:lnTo>
                        <a:pt x="807" y="1021"/>
                      </a:lnTo>
                      <a:lnTo>
                        <a:pt x="813" y="1086"/>
                      </a:lnTo>
                      <a:lnTo>
                        <a:pt x="811" y="1161"/>
                      </a:lnTo>
                      <a:lnTo>
                        <a:pt x="799" y="1230"/>
                      </a:lnTo>
                      <a:lnTo>
                        <a:pt x="787" y="1291"/>
                      </a:lnTo>
                      <a:lnTo>
                        <a:pt x="787" y="1364"/>
                      </a:lnTo>
                      <a:lnTo>
                        <a:pt x="1075" y="1460"/>
                      </a:lnTo>
                      <a:lnTo>
                        <a:pt x="1238" y="1485"/>
                      </a:lnTo>
                      <a:lnTo>
                        <a:pt x="1355" y="1474"/>
                      </a:lnTo>
                      <a:lnTo>
                        <a:pt x="1371" y="1531"/>
                      </a:lnTo>
                      <a:lnTo>
                        <a:pt x="1382" y="1593"/>
                      </a:lnTo>
                      <a:lnTo>
                        <a:pt x="1390" y="1663"/>
                      </a:lnTo>
                      <a:lnTo>
                        <a:pt x="1271" y="1717"/>
                      </a:lnTo>
                      <a:lnTo>
                        <a:pt x="1135" y="1739"/>
                      </a:lnTo>
                      <a:lnTo>
                        <a:pt x="1022" y="1739"/>
                      </a:lnTo>
                      <a:lnTo>
                        <a:pt x="886" y="1760"/>
                      </a:lnTo>
                      <a:lnTo>
                        <a:pt x="798" y="1739"/>
                      </a:lnTo>
                      <a:lnTo>
                        <a:pt x="798" y="1893"/>
                      </a:lnTo>
                      <a:lnTo>
                        <a:pt x="771" y="1979"/>
                      </a:lnTo>
                      <a:lnTo>
                        <a:pt x="783" y="2064"/>
                      </a:lnTo>
                      <a:lnTo>
                        <a:pt x="774" y="2124"/>
                      </a:lnTo>
                      <a:lnTo>
                        <a:pt x="822" y="2128"/>
                      </a:lnTo>
                      <a:lnTo>
                        <a:pt x="852" y="2157"/>
                      </a:lnTo>
                      <a:lnTo>
                        <a:pt x="930" y="2173"/>
                      </a:lnTo>
                      <a:lnTo>
                        <a:pt x="987" y="2226"/>
                      </a:lnTo>
                      <a:lnTo>
                        <a:pt x="1046" y="2248"/>
                      </a:lnTo>
                      <a:lnTo>
                        <a:pt x="1411" y="2420"/>
                      </a:lnTo>
                      <a:lnTo>
                        <a:pt x="1534" y="2482"/>
                      </a:lnTo>
                      <a:lnTo>
                        <a:pt x="1612" y="2527"/>
                      </a:lnTo>
                      <a:lnTo>
                        <a:pt x="1664" y="2632"/>
                      </a:lnTo>
                      <a:lnTo>
                        <a:pt x="1724" y="2793"/>
                      </a:lnTo>
                      <a:lnTo>
                        <a:pt x="1789" y="3063"/>
                      </a:lnTo>
                      <a:lnTo>
                        <a:pt x="1105" y="3062"/>
                      </a:lnTo>
                      <a:lnTo>
                        <a:pt x="895" y="2980"/>
                      </a:lnTo>
                      <a:lnTo>
                        <a:pt x="583" y="2972"/>
                      </a:lnTo>
                      <a:lnTo>
                        <a:pt x="387" y="2974"/>
                      </a:lnTo>
                      <a:lnTo>
                        <a:pt x="276" y="2980"/>
                      </a:lnTo>
                      <a:lnTo>
                        <a:pt x="152" y="2937"/>
                      </a:lnTo>
                      <a:lnTo>
                        <a:pt x="108" y="2907"/>
                      </a:lnTo>
                      <a:lnTo>
                        <a:pt x="45" y="2823"/>
                      </a:lnTo>
                      <a:lnTo>
                        <a:pt x="31" y="2761"/>
                      </a:lnTo>
                      <a:lnTo>
                        <a:pt x="12" y="2637"/>
                      </a:lnTo>
                      <a:lnTo>
                        <a:pt x="25" y="2526"/>
                      </a:lnTo>
                      <a:lnTo>
                        <a:pt x="67" y="2330"/>
                      </a:lnTo>
                      <a:lnTo>
                        <a:pt x="122" y="2136"/>
                      </a:lnTo>
                      <a:lnTo>
                        <a:pt x="131" y="2060"/>
                      </a:lnTo>
                      <a:lnTo>
                        <a:pt x="113" y="2007"/>
                      </a:lnTo>
                      <a:lnTo>
                        <a:pt x="119" y="1853"/>
                      </a:lnTo>
                      <a:lnTo>
                        <a:pt x="137" y="1788"/>
                      </a:lnTo>
                      <a:lnTo>
                        <a:pt x="126" y="1648"/>
                      </a:lnTo>
                      <a:lnTo>
                        <a:pt x="85" y="1452"/>
                      </a:lnTo>
                      <a:lnTo>
                        <a:pt x="24" y="1184"/>
                      </a:lnTo>
                      <a:lnTo>
                        <a:pt x="0" y="943"/>
                      </a:lnTo>
                      <a:lnTo>
                        <a:pt x="0" y="740"/>
                      </a:lnTo>
                      <a:lnTo>
                        <a:pt x="15" y="591"/>
                      </a:lnTo>
                      <a:lnTo>
                        <a:pt x="39" y="505"/>
                      </a:lnTo>
                      <a:lnTo>
                        <a:pt x="72" y="399"/>
                      </a:lnTo>
                      <a:lnTo>
                        <a:pt x="110" y="289"/>
                      </a:lnTo>
                      <a:lnTo>
                        <a:pt x="224" y="159"/>
                      </a:lnTo>
                      <a:close/>
                    </a:path>
                  </a:pathLst>
                </a:custGeom>
                <a:solidFill>
                  <a:schemeClr val="accent1"/>
                </a:solidFill>
                <a:ln w="6350">
                  <a:solidFill>
                    <a:srgbClr val="000000"/>
                  </a:solidFill>
                  <a:prstDash val="solid"/>
                  <a:round/>
                  <a:headEnd/>
                  <a:tailEnd/>
                </a:ln>
              </p:spPr>
              <p:txBody>
                <a:bodyPr/>
                <a:lstStyle/>
                <a:p>
                  <a:endParaRPr lang="zh-CN" altLang="en-US"/>
                </a:p>
              </p:txBody>
            </p:sp>
            <p:grpSp>
              <p:nvGrpSpPr>
                <p:cNvPr id="711853" name="Group 173"/>
                <p:cNvGrpSpPr>
                  <a:grpSpLocks/>
                </p:cNvGrpSpPr>
                <p:nvPr/>
              </p:nvGrpSpPr>
              <p:grpSpPr bwMode="auto">
                <a:xfrm>
                  <a:off x="2871" y="3282"/>
                  <a:ext cx="268" cy="126"/>
                  <a:chOff x="2871" y="3282"/>
                  <a:chExt cx="268" cy="126"/>
                </a:xfrm>
              </p:grpSpPr>
              <p:sp>
                <p:nvSpPr>
                  <p:cNvPr id="711854" name="Freeform 174"/>
                  <p:cNvSpPr>
                    <a:spLocks/>
                  </p:cNvSpPr>
                  <p:nvPr/>
                </p:nvSpPr>
                <p:spPr bwMode="auto">
                  <a:xfrm>
                    <a:off x="2871" y="3282"/>
                    <a:ext cx="268" cy="126"/>
                  </a:xfrm>
                  <a:custGeom>
                    <a:avLst/>
                    <a:gdLst>
                      <a:gd name="T0" fmla="*/ 0 w 535"/>
                      <a:gd name="T1" fmla="*/ 224 h 378"/>
                      <a:gd name="T2" fmla="*/ 66 w 535"/>
                      <a:gd name="T3" fmla="*/ 207 h 378"/>
                      <a:gd name="T4" fmla="*/ 90 w 535"/>
                      <a:gd name="T5" fmla="*/ 201 h 378"/>
                      <a:gd name="T6" fmla="*/ 104 w 535"/>
                      <a:gd name="T7" fmla="*/ 185 h 378"/>
                      <a:gd name="T8" fmla="*/ 121 w 535"/>
                      <a:gd name="T9" fmla="*/ 161 h 378"/>
                      <a:gd name="T10" fmla="*/ 153 w 535"/>
                      <a:gd name="T11" fmla="*/ 127 h 378"/>
                      <a:gd name="T12" fmla="*/ 211 w 535"/>
                      <a:gd name="T13" fmla="*/ 71 h 378"/>
                      <a:gd name="T14" fmla="*/ 221 w 535"/>
                      <a:gd name="T15" fmla="*/ 51 h 378"/>
                      <a:gd name="T16" fmla="*/ 237 w 535"/>
                      <a:gd name="T17" fmla="*/ 34 h 378"/>
                      <a:gd name="T18" fmla="*/ 269 w 535"/>
                      <a:gd name="T19" fmla="*/ 29 h 378"/>
                      <a:gd name="T20" fmla="*/ 361 w 535"/>
                      <a:gd name="T21" fmla="*/ 9 h 378"/>
                      <a:gd name="T22" fmla="*/ 388 w 535"/>
                      <a:gd name="T23" fmla="*/ 0 h 378"/>
                      <a:gd name="T24" fmla="*/ 410 w 535"/>
                      <a:gd name="T25" fmla="*/ 13 h 378"/>
                      <a:gd name="T26" fmla="*/ 422 w 535"/>
                      <a:gd name="T27" fmla="*/ 24 h 378"/>
                      <a:gd name="T28" fmla="*/ 454 w 535"/>
                      <a:gd name="T29" fmla="*/ 41 h 378"/>
                      <a:gd name="T30" fmla="*/ 472 w 535"/>
                      <a:gd name="T31" fmla="*/ 49 h 378"/>
                      <a:gd name="T32" fmla="*/ 489 w 535"/>
                      <a:gd name="T33" fmla="*/ 56 h 378"/>
                      <a:gd name="T34" fmla="*/ 498 w 535"/>
                      <a:gd name="T35" fmla="*/ 67 h 378"/>
                      <a:gd name="T36" fmla="*/ 509 w 535"/>
                      <a:gd name="T37" fmla="*/ 90 h 378"/>
                      <a:gd name="T38" fmla="*/ 520 w 535"/>
                      <a:gd name="T39" fmla="*/ 105 h 378"/>
                      <a:gd name="T40" fmla="*/ 523 w 535"/>
                      <a:gd name="T41" fmla="*/ 121 h 378"/>
                      <a:gd name="T42" fmla="*/ 526 w 535"/>
                      <a:gd name="T43" fmla="*/ 129 h 378"/>
                      <a:gd name="T44" fmla="*/ 535 w 535"/>
                      <a:gd name="T45" fmla="*/ 146 h 378"/>
                      <a:gd name="T46" fmla="*/ 526 w 535"/>
                      <a:gd name="T47" fmla="*/ 158 h 378"/>
                      <a:gd name="T48" fmla="*/ 517 w 535"/>
                      <a:gd name="T49" fmla="*/ 163 h 378"/>
                      <a:gd name="T50" fmla="*/ 500 w 535"/>
                      <a:gd name="T51" fmla="*/ 161 h 378"/>
                      <a:gd name="T52" fmla="*/ 485 w 535"/>
                      <a:gd name="T53" fmla="*/ 154 h 378"/>
                      <a:gd name="T54" fmla="*/ 471 w 535"/>
                      <a:gd name="T55" fmla="*/ 144 h 378"/>
                      <a:gd name="T56" fmla="*/ 457 w 535"/>
                      <a:gd name="T57" fmla="*/ 144 h 378"/>
                      <a:gd name="T58" fmla="*/ 441 w 535"/>
                      <a:gd name="T59" fmla="*/ 139 h 378"/>
                      <a:gd name="T60" fmla="*/ 424 w 535"/>
                      <a:gd name="T61" fmla="*/ 132 h 378"/>
                      <a:gd name="T62" fmla="*/ 401 w 535"/>
                      <a:gd name="T63" fmla="*/ 138 h 378"/>
                      <a:gd name="T64" fmla="*/ 383 w 535"/>
                      <a:gd name="T65" fmla="*/ 146 h 378"/>
                      <a:gd name="T66" fmla="*/ 424 w 535"/>
                      <a:gd name="T67" fmla="*/ 158 h 378"/>
                      <a:gd name="T68" fmla="*/ 453 w 535"/>
                      <a:gd name="T69" fmla="*/ 169 h 378"/>
                      <a:gd name="T70" fmla="*/ 488 w 535"/>
                      <a:gd name="T71" fmla="*/ 185 h 378"/>
                      <a:gd name="T72" fmla="*/ 497 w 535"/>
                      <a:gd name="T73" fmla="*/ 196 h 378"/>
                      <a:gd name="T74" fmla="*/ 499 w 535"/>
                      <a:gd name="T75" fmla="*/ 208 h 378"/>
                      <a:gd name="T76" fmla="*/ 492 w 535"/>
                      <a:gd name="T77" fmla="*/ 215 h 378"/>
                      <a:gd name="T78" fmla="*/ 481 w 535"/>
                      <a:gd name="T79" fmla="*/ 223 h 378"/>
                      <a:gd name="T80" fmla="*/ 467 w 535"/>
                      <a:gd name="T81" fmla="*/ 222 h 378"/>
                      <a:gd name="T82" fmla="*/ 420 w 535"/>
                      <a:gd name="T83" fmla="*/ 207 h 378"/>
                      <a:gd name="T84" fmla="*/ 376 w 535"/>
                      <a:gd name="T85" fmla="*/ 204 h 378"/>
                      <a:gd name="T86" fmla="*/ 344 w 535"/>
                      <a:gd name="T87" fmla="*/ 207 h 378"/>
                      <a:gd name="T88" fmla="*/ 325 w 535"/>
                      <a:gd name="T89" fmla="*/ 222 h 378"/>
                      <a:gd name="T90" fmla="*/ 304 w 535"/>
                      <a:gd name="T91" fmla="*/ 241 h 378"/>
                      <a:gd name="T92" fmla="*/ 287 w 535"/>
                      <a:gd name="T93" fmla="*/ 265 h 378"/>
                      <a:gd name="T94" fmla="*/ 271 w 535"/>
                      <a:gd name="T95" fmla="*/ 295 h 378"/>
                      <a:gd name="T96" fmla="*/ 251 w 535"/>
                      <a:gd name="T97" fmla="*/ 318 h 378"/>
                      <a:gd name="T98" fmla="*/ 229 w 535"/>
                      <a:gd name="T99" fmla="*/ 330 h 378"/>
                      <a:gd name="T100" fmla="*/ 205 w 535"/>
                      <a:gd name="T101" fmla="*/ 334 h 378"/>
                      <a:gd name="T102" fmla="*/ 180 w 535"/>
                      <a:gd name="T103" fmla="*/ 336 h 378"/>
                      <a:gd name="T104" fmla="*/ 148 w 535"/>
                      <a:gd name="T105" fmla="*/ 338 h 378"/>
                      <a:gd name="T106" fmla="*/ 114 w 535"/>
                      <a:gd name="T107" fmla="*/ 342 h 378"/>
                      <a:gd name="T108" fmla="*/ 87 w 535"/>
                      <a:gd name="T109" fmla="*/ 359 h 378"/>
                      <a:gd name="T110" fmla="*/ 0 w 535"/>
                      <a:gd name="T111" fmla="*/ 378 h 378"/>
                      <a:gd name="T112" fmla="*/ 0 w 535"/>
                      <a:gd name="T113" fmla="*/ 224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5" h="378">
                        <a:moveTo>
                          <a:pt x="0" y="224"/>
                        </a:moveTo>
                        <a:lnTo>
                          <a:pt x="66" y="207"/>
                        </a:lnTo>
                        <a:lnTo>
                          <a:pt x="90" y="201"/>
                        </a:lnTo>
                        <a:lnTo>
                          <a:pt x="104" y="185"/>
                        </a:lnTo>
                        <a:lnTo>
                          <a:pt x="121" y="161"/>
                        </a:lnTo>
                        <a:lnTo>
                          <a:pt x="153" y="127"/>
                        </a:lnTo>
                        <a:lnTo>
                          <a:pt x="211" y="71"/>
                        </a:lnTo>
                        <a:lnTo>
                          <a:pt x="221" y="51"/>
                        </a:lnTo>
                        <a:lnTo>
                          <a:pt x="237" y="34"/>
                        </a:lnTo>
                        <a:lnTo>
                          <a:pt x="269" y="29"/>
                        </a:lnTo>
                        <a:lnTo>
                          <a:pt x="361" y="9"/>
                        </a:lnTo>
                        <a:lnTo>
                          <a:pt x="388" y="0"/>
                        </a:lnTo>
                        <a:lnTo>
                          <a:pt x="410" y="13"/>
                        </a:lnTo>
                        <a:lnTo>
                          <a:pt x="422" y="24"/>
                        </a:lnTo>
                        <a:lnTo>
                          <a:pt x="454" y="41"/>
                        </a:lnTo>
                        <a:lnTo>
                          <a:pt x="472" y="49"/>
                        </a:lnTo>
                        <a:lnTo>
                          <a:pt x="489" y="56"/>
                        </a:lnTo>
                        <a:lnTo>
                          <a:pt x="498" y="67"/>
                        </a:lnTo>
                        <a:lnTo>
                          <a:pt x="509" y="90"/>
                        </a:lnTo>
                        <a:lnTo>
                          <a:pt x="520" y="105"/>
                        </a:lnTo>
                        <a:lnTo>
                          <a:pt x="523" y="121"/>
                        </a:lnTo>
                        <a:lnTo>
                          <a:pt x="526" y="129"/>
                        </a:lnTo>
                        <a:lnTo>
                          <a:pt x="535" y="146"/>
                        </a:lnTo>
                        <a:lnTo>
                          <a:pt x="526" y="158"/>
                        </a:lnTo>
                        <a:lnTo>
                          <a:pt x="517" y="163"/>
                        </a:lnTo>
                        <a:lnTo>
                          <a:pt x="500" y="161"/>
                        </a:lnTo>
                        <a:lnTo>
                          <a:pt x="485" y="154"/>
                        </a:lnTo>
                        <a:lnTo>
                          <a:pt x="471" y="144"/>
                        </a:lnTo>
                        <a:lnTo>
                          <a:pt x="457" y="144"/>
                        </a:lnTo>
                        <a:lnTo>
                          <a:pt x="441" y="139"/>
                        </a:lnTo>
                        <a:lnTo>
                          <a:pt x="424" y="132"/>
                        </a:lnTo>
                        <a:lnTo>
                          <a:pt x="401" y="138"/>
                        </a:lnTo>
                        <a:lnTo>
                          <a:pt x="383" y="146"/>
                        </a:lnTo>
                        <a:lnTo>
                          <a:pt x="424" y="158"/>
                        </a:lnTo>
                        <a:lnTo>
                          <a:pt x="453" y="169"/>
                        </a:lnTo>
                        <a:lnTo>
                          <a:pt x="488" y="185"/>
                        </a:lnTo>
                        <a:lnTo>
                          <a:pt x="497" y="196"/>
                        </a:lnTo>
                        <a:lnTo>
                          <a:pt x="499" y="208"/>
                        </a:lnTo>
                        <a:lnTo>
                          <a:pt x="492" y="215"/>
                        </a:lnTo>
                        <a:lnTo>
                          <a:pt x="481" y="223"/>
                        </a:lnTo>
                        <a:lnTo>
                          <a:pt x="467" y="222"/>
                        </a:lnTo>
                        <a:lnTo>
                          <a:pt x="420" y="207"/>
                        </a:lnTo>
                        <a:lnTo>
                          <a:pt x="376" y="204"/>
                        </a:lnTo>
                        <a:lnTo>
                          <a:pt x="344" y="207"/>
                        </a:lnTo>
                        <a:lnTo>
                          <a:pt x="325" y="222"/>
                        </a:lnTo>
                        <a:lnTo>
                          <a:pt x="304" y="241"/>
                        </a:lnTo>
                        <a:lnTo>
                          <a:pt x="287" y="265"/>
                        </a:lnTo>
                        <a:lnTo>
                          <a:pt x="271" y="295"/>
                        </a:lnTo>
                        <a:lnTo>
                          <a:pt x="251" y="318"/>
                        </a:lnTo>
                        <a:lnTo>
                          <a:pt x="229" y="330"/>
                        </a:lnTo>
                        <a:lnTo>
                          <a:pt x="205" y="334"/>
                        </a:lnTo>
                        <a:lnTo>
                          <a:pt x="180" y="336"/>
                        </a:lnTo>
                        <a:lnTo>
                          <a:pt x="148" y="338"/>
                        </a:lnTo>
                        <a:lnTo>
                          <a:pt x="114" y="342"/>
                        </a:lnTo>
                        <a:lnTo>
                          <a:pt x="87" y="359"/>
                        </a:lnTo>
                        <a:lnTo>
                          <a:pt x="0" y="378"/>
                        </a:lnTo>
                        <a:lnTo>
                          <a:pt x="0" y="224"/>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711855" name="Freeform 175"/>
                  <p:cNvSpPr>
                    <a:spLocks/>
                  </p:cNvSpPr>
                  <p:nvPr/>
                </p:nvSpPr>
                <p:spPr bwMode="auto">
                  <a:xfrm>
                    <a:off x="3040" y="3304"/>
                    <a:ext cx="85" cy="15"/>
                  </a:xfrm>
                  <a:custGeom>
                    <a:avLst/>
                    <a:gdLst>
                      <a:gd name="T0" fmla="*/ 170 w 170"/>
                      <a:gd name="T1" fmla="*/ 45 h 45"/>
                      <a:gd name="T2" fmla="*/ 141 w 170"/>
                      <a:gd name="T3" fmla="*/ 30 h 45"/>
                      <a:gd name="T4" fmla="*/ 118 w 170"/>
                      <a:gd name="T5" fmla="*/ 25 h 45"/>
                      <a:gd name="T6" fmla="*/ 88 w 170"/>
                      <a:gd name="T7" fmla="*/ 15 h 45"/>
                      <a:gd name="T8" fmla="*/ 64 w 170"/>
                      <a:gd name="T9" fmla="*/ 8 h 45"/>
                      <a:gd name="T10" fmla="*/ 27 w 170"/>
                      <a:gd name="T11" fmla="*/ 14 h 45"/>
                      <a:gd name="T12" fmla="*/ 0 w 170"/>
                      <a:gd name="T13" fmla="*/ 15 h 45"/>
                      <a:gd name="T14" fmla="*/ 39 w 170"/>
                      <a:gd name="T15" fmla="*/ 7 h 45"/>
                      <a:gd name="T16" fmla="*/ 74 w 170"/>
                      <a:gd name="T17" fmla="*/ 0 h 45"/>
                      <a:gd name="T18" fmla="*/ 117 w 170"/>
                      <a:gd name="T19" fmla="*/ 21 h 45"/>
                      <a:gd name="T20" fmla="*/ 140 w 170"/>
                      <a:gd name="T21" fmla="*/ 25 h 45"/>
                      <a:gd name="T22" fmla="*/ 168 w 170"/>
                      <a:gd name="T23" fmla="*/ 40 h 45"/>
                      <a:gd name="T24" fmla="*/ 170 w 170"/>
                      <a:gd name="T2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45">
                        <a:moveTo>
                          <a:pt x="170" y="45"/>
                        </a:moveTo>
                        <a:lnTo>
                          <a:pt x="141" y="30"/>
                        </a:lnTo>
                        <a:lnTo>
                          <a:pt x="118" y="25"/>
                        </a:lnTo>
                        <a:lnTo>
                          <a:pt x="88" y="15"/>
                        </a:lnTo>
                        <a:lnTo>
                          <a:pt x="64" y="8"/>
                        </a:lnTo>
                        <a:lnTo>
                          <a:pt x="27" y="14"/>
                        </a:lnTo>
                        <a:lnTo>
                          <a:pt x="0" y="15"/>
                        </a:lnTo>
                        <a:lnTo>
                          <a:pt x="39" y="7"/>
                        </a:lnTo>
                        <a:lnTo>
                          <a:pt x="74" y="0"/>
                        </a:lnTo>
                        <a:lnTo>
                          <a:pt x="117" y="21"/>
                        </a:lnTo>
                        <a:lnTo>
                          <a:pt x="140" y="25"/>
                        </a:lnTo>
                        <a:lnTo>
                          <a:pt x="168" y="40"/>
                        </a:lnTo>
                        <a:lnTo>
                          <a:pt x="17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6" name="Freeform 176"/>
                  <p:cNvSpPr>
                    <a:spLocks/>
                  </p:cNvSpPr>
                  <p:nvPr/>
                </p:nvSpPr>
                <p:spPr bwMode="auto">
                  <a:xfrm>
                    <a:off x="3007" y="3288"/>
                    <a:ext cx="72" cy="10"/>
                  </a:xfrm>
                  <a:custGeom>
                    <a:avLst/>
                    <a:gdLst>
                      <a:gd name="T0" fmla="*/ 103 w 143"/>
                      <a:gd name="T1" fmla="*/ 0 h 30"/>
                      <a:gd name="T2" fmla="*/ 121 w 143"/>
                      <a:gd name="T3" fmla="*/ 0 h 30"/>
                      <a:gd name="T4" fmla="*/ 143 w 143"/>
                      <a:gd name="T5" fmla="*/ 10 h 30"/>
                      <a:gd name="T6" fmla="*/ 128 w 143"/>
                      <a:gd name="T7" fmla="*/ 8 h 30"/>
                      <a:gd name="T8" fmla="*/ 106 w 143"/>
                      <a:gd name="T9" fmla="*/ 3 h 30"/>
                      <a:gd name="T10" fmla="*/ 60 w 143"/>
                      <a:gd name="T11" fmla="*/ 18 h 30"/>
                      <a:gd name="T12" fmla="*/ 33 w 143"/>
                      <a:gd name="T13" fmla="*/ 25 h 30"/>
                      <a:gd name="T14" fmla="*/ 5 w 143"/>
                      <a:gd name="T15" fmla="*/ 30 h 30"/>
                      <a:gd name="T16" fmla="*/ 0 w 143"/>
                      <a:gd name="T17" fmla="*/ 26 h 30"/>
                      <a:gd name="T18" fmla="*/ 31 w 143"/>
                      <a:gd name="T19" fmla="*/ 19 h 30"/>
                      <a:gd name="T20" fmla="*/ 69 w 143"/>
                      <a:gd name="T21" fmla="*/ 10 h 30"/>
                      <a:gd name="T22" fmla="*/ 103 w 14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30">
                        <a:moveTo>
                          <a:pt x="103" y="0"/>
                        </a:moveTo>
                        <a:lnTo>
                          <a:pt x="121" y="0"/>
                        </a:lnTo>
                        <a:lnTo>
                          <a:pt x="143" y="10"/>
                        </a:lnTo>
                        <a:lnTo>
                          <a:pt x="128" y="8"/>
                        </a:lnTo>
                        <a:lnTo>
                          <a:pt x="106" y="3"/>
                        </a:lnTo>
                        <a:lnTo>
                          <a:pt x="60" y="18"/>
                        </a:lnTo>
                        <a:lnTo>
                          <a:pt x="33" y="25"/>
                        </a:lnTo>
                        <a:lnTo>
                          <a:pt x="5" y="30"/>
                        </a:lnTo>
                        <a:lnTo>
                          <a:pt x="0" y="26"/>
                        </a:lnTo>
                        <a:lnTo>
                          <a:pt x="31" y="19"/>
                        </a:lnTo>
                        <a:lnTo>
                          <a:pt x="69" y="10"/>
                        </a:lnTo>
                        <a:lnTo>
                          <a:pt x="10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7" name="Freeform 177"/>
                  <p:cNvSpPr>
                    <a:spLocks/>
                  </p:cNvSpPr>
                  <p:nvPr/>
                </p:nvSpPr>
                <p:spPr bwMode="auto">
                  <a:xfrm>
                    <a:off x="3036" y="3327"/>
                    <a:ext cx="29" cy="4"/>
                  </a:xfrm>
                  <a:custGeom>
                    <a:avLst/>
                    <a:gdLst>
                      <a:gd name="T0" fmla="*/ 58 w 58"/>
                      <a:gd name="T1" fmla="*/ 7 h 13"/>
                      <a:gd name="T2" fmla="*/ 51 w 58"/>
                      <a:gd name="T3" fmla="*/ 13 h 13"/>
                      <a:gd name="T4" fmla="*/ 31 w 58"/>
                      <a:gd name="T5" fmla="*/ 9 h 13"/>
                      <a:gd name="T6" fmla="*/ 7 w 58"/>
                      <a:gd name="T7" fmla="*/ 9 h 13"/>
                      <a:gd name="T8" fmla="*/ 0 w 58"/>
                      <a:gd name="T9" fmla="*/ 0 h 13"/>
                      <a:gd name="T10" fmla="*/ 16 w 58"/>
                      <a:gd name="T11" fmla="*/ 3 h 13"/>
                      <a:gd name="T12" fmla="*/ 58 w 58"/>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58" h="13">
                        <a:moveTo>
                          <a:pt x="58" y="7"/>
                        </a:moveTo>
                        <a:lnTo>
                          <a:pt x="51" y="13"/>
                        </a:lnTo>
                        <a:lnTo>
                          <a:pt x="31" y="9"/>
                        </a:lnTo>
                        <a:lnTo>
                          <a:pt x="7" y="9"/>
                        </a:lnTo>
                        <a:lnTo>
                          <a:pt x="0" y="0"/>
                        </a:lnTo>
                        <a:lnTo>
                          <a:pt x="16" y="3"/>
                        </a:lnTo>
                        <a:lnTo>
                          <a:pt x="58"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8" name="Freeform 178"/>
                  <p:cNvSpPr>
                    <a:spLocks/>
                  </p:cNvSpPr>
                  <p:nvPr/>
                </p:nvSpPr>
                <p:spPr bwMode="auto">
                  <a:xfrm>
                    <a:off x="3101" y="3346"/>
                    <a:ext cx="5" cy="5"/>
                  </a:xfrm>
                  <a:custGeom>
                    <a:avLst/>
                    <a:gdLst>
                      <a:gd name="T0" fmla="*/ 0 w 11"/>
                      <a:gd name="T1" fmla="*/ 0 h 15"/>
                      <a:gd name="T2" fmla="*/ 2 w 11"/>
                      <a:gd name="T3" fmla="*/ 7 h 15"/>
                      <a:gd name="T4" fmla="*/ 11 w 11"/>
                      <a:gd name="T5" fmla="*/ 15 h 15"/>
                      <a:gd name="T6" fmla="*/ 0 w 11"/>
                      <a:gd name="T7" fmla="*/ 0 h 15"/>
                    </a:gdLst>
                    <a:ahLst/>
                    <a:cxnLst>
                      <a:cxn ang="0">
                        <a:pos x="T0" y="T1"/>
                      </a:cxn>
                      <a:cxn ang="0">
                        <a:pos x="T2" y="T3"/>
                      </a:cxn>
                      <a:cxn ang="0">
                        <a:pos x="T4" y="T5"/>
                      </a:cxn>
                      <a:cxn ang="0">
                        <a:pos x="T6" y="T7"/>
                      </a:cxn>
                    </a:cxnLst>
                    <a:rect l="0" t="0" r="r" b="b"/>
                    <a:pathLst>
                      <a:path w="11" h="15">
                        <a:moveTo>
                          <a:pt x="0" y="0"/>
                        </a:moveTo>
                        <a:lnTo>
                          <a:pt x="2" y="7"/>
                        </a:lnTo>
                        <a:lnTo>
                          <a:pt x="11" y="15"/>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59" name="Freeform 179"/>
                  <p:cNvSpPr>
                    <a:spLocks/>
                  </p:cNvSpPr>
                  <p:nvPr/>
                </p:nvSpPr>
                <p:spPr bwMode="auto">
                  <a:xfrm>
                    <a:off x="2996" y="3313"/>
                    <a:ext cx="14" cy="12"/>
                  </a:xfrm>
                  <a:custGeom>
                    <a:avLst/>
                    <a:gdLst>
                      <a:gd name="T0" fmla="*/ 27 w 27"/>
                      <a:gd name="T1" fmla="*/ 0 h 35"/>
                      <a:gd name="T2" fmla="*/ 23 w 27"/>
                      <a:gd name="T3" fmla="*/ 12 h 35"/>
                      <a:gd name="T4" fmla="*/ 23 w 27"/>
                      <a:gd name="T5" fmla="*/ 22 h 35"/>
                      <a:gd name="T6" fmla="*/ 0 w 27"/>
                      <a:gd name="T7" fmla="*/ 35 h 35"/>
                      <a:gd name="T8" fmla="*/ 27 w 27"/>
                      <a:gd name="T9" fmla="*/ 0 h 35"/>
                    </a:gdLst>
                    <a:ahLst/>
                    <a:cxnLst>
                      <a:cxn ang="0">
                        <a:pos x="T0" y="T1"/>
                      </a:cxn>
                      <a:cxn ang="0">
                        <a:pos x="T2" y="T3"/>
                      </a:cxn>
                      <a:cxn ang="0">
                        <a:pos x="T4" y="T5"/>
                      </a:cxn>
                      <a:cxn ang="0">
                        <a:pos x="T6" y="T7"/>
                      </a:cxn>
                      <a:cxn ang="0">
                        <a:pos x="T8" y="T9"/>
                      </a:cxn>
                    </a:cxnLst>
                    <a:rect l="0" t="0" r="r" b="b"/>
                    <a:pathLst>
                      <a:path w="27" h="35">
                        <a:moveTo>
                          <a:pt x="27" y="0"/>
                        </a:moveTo>
                        <a:lnTo>
                          <a:pt x="23" y="12"/>
                        </a:lnTo>
                        <a:lnTo>
                          <a:pt x="23" y="22"/>
                        </a:lnTo>
                        <a:lnTo>
                          <a:pt x="0" y="35"/>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0" name="Freeform 180"/>
                  <p:cNvSpPr>
                    <a:spLocks/>
                  </p:cNvSpPr>
                  <p:nvPr/>
                </p:nvSpPr>
                <p:spPr bwMode="auto">
                  <a:xfrm>
                    <a:off x="3021" y="3335"/>
                    <a:ext cx="5" cy="9"/>
                  </a:xfrm>
                  <a:custGeom>
                    <a:avLst/>
                    <a:gdLst>
                      <a:gd name="T0" fmla="*/ 1 w 10"/>
                      <a:gd name="T1" fmla="*/ 0 h 27"/>
                      <a:gd name="T2" fmla="*/ 0 w 10"/>
                      <a:gd name="T3" fmla="*/ 11 h 27"/>
                      <a:gd name="T4" fmla="*/ 10 w 10"/>
                      <a:gd name="T5" fmla="*/ 27 h 27"/>
                      <a:gd name="T6" fmla="*/ 1 w 10"/>
                      <a:gd name="T7" fmla="*/ 0 h 27"/>
                    </a:gdLst>
                    <a:ahLst/>
                    <a:cxnLst>
                      <a:cxn ang="0">
                        <a:pos x="T0" y="T1"/>
                      </a:cxn>
                      <a:cxn ang="0">
                        <a:pos x="T2" y="T3"/>
                      </a:cxn>
                      <a:cxn ang="0">
                        <a:pos x="T4" y="T5"/>
                      </a:cxn>
                      <a:cxn ang="0">
                        <a:pos x="T6" y="T7"/>
                      </a:cxn>
                    </a:cxnLst>
                    <a:rect l="0" t="0" r="r" b="b"/>
                    <a:pathLst>
                      <a:path w="10" h="27">
                        <a:moveTo>
                          <a:pt x="1" y="0"/>
                        </a:moveTo>
                        <a:lnTo>
                          <a:pt x="0" y="11"/>
                        </a:lnTo>
                        <a:lnTo>
                          <a:pt x="10" y="27"/>
                        </a:lnTo>
                        <a:lnTo>
                          <a:pt x="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1" name="Freeform 181"/>
                  <p:cNvSpPr>
                    <a:spLocks/>
                  </p:cNvSpPr>
                  <p:nvPr/>
                </p:nvSpPr>
                <p:spPr bwMode="auto">
                  <a:xfrm>
                    <a:off x="3120" y="3324"/>
                    <a:ext cx="8" cy="7"/>
                  </a:xfrm>
                  <a:custGeom>
                    <a:avLst/>
                    <a:gdLst>
                      <a:gd name="T0" fmla="*/ 15 w 15"/>
                      <a:gd name="T1" fmla="*/ 20 h 20"/>
                      <a:gd name="T2" fmla="*/ 6 w 15"/>
                      <a:gd name="T3" fmla="*/ 16 h 20"/>
                      <a:gd name="T4" fmla="*/ 2 w 15"/>
                      <a:gd name="T5" fmla="*/ 9 h 20"/>
                      <a:gd name="T6" fmla="*/ 1 w 15"/>
                      <a:gd name="T7" fmla="*/ 0 h 20"/>
                      <a:gd name="T8" fmla="*/ 0 w 15"/>
                      <a:gd name="T9" fmla="*/ 9 h 20"/>
                      <a:gd name="T10" fmla="*/ 3 w 15"/>
                      <a:gd name="T11" fmla="*/ 17 h 20"/>
                      <a:gd name="T12" fmla="*/ 15 w 15"/>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5" h="20">
                        <a:moveTo>
                          <a:pt x="15" y="20"/>
                        </a:moveTo>
                        <a:lnTo>
                          <a:pt x="6" y="16"/>
                        </a:lnTo>
                        <a:lnTo>
                          <a:pt x="2" y="9"/>
                        </a:lnTo>
                        <a:lnTo>
                          <a:pt x="1" y="0"/>
                        </a:lnTo>
                        <a:lnTo>
                          <a:pt x="0" y="9"/>
                        </a:lnTo>
                        <a:lnTo>
                          <a:pt x="3" y="17"/>
                        </a:lnTo>
                        <a:lnTo>
                          <a:pt x="15" y="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11862" name="Group 182"/>
                <p:cNvGrpSpPr>
                  <a:grpSpLocks/>
                </p:cNvGrpSpPr>
                <p:nvPr/>
              </p:nvGrpSpPr>
              <p:grpSpPr bwMode="auto">
                <a:xfrm>
                  <a:off x="2798" y="3203"/>
                  <a:ext cx="283" cy="113"/>
                  <a:chOff x="2798" y="3203"/>
                  <a:chExt cx="283" cy="113"/>
                </a:xfrm>
              </p:grpSpPr>
              <p:sp>
                <p:nvSpPr>
                  <p:cNvPr id="711863" name="Freeform 183"/>
                  <p:cNvSpPr>
                    <a:spLocks/>
                  </p:cNvSpPr>
                  <p:nvPr/>
                </p:nvSpPr>
                <p:spPr bwMode="auto">
                  <a:xfrm>
                    <a:off x="2798" y="3203"/>
                    <a:ext cx="283" cy="113"/>
                  </a:xfrm>
                  <a:custGeom>
                    <a:avLst/>
                    <a:gdLst>
                      <a:gd name="T0" fmla="*/ 54 w 565"/>
                      <a:gd name="T1" fmla="*/ 339 h 339"/>
                      <a:gd name="T2" fmla="*/ 84 w 565"/>
                      <a:gd name="T3" fmla="*/ 331 h 339"/>
                      <a:gd name="T4" fmla="*/ 114 w 565"/>
                      <a:gd name="T5" fmla="*/ 315 h 339"/>
                      <a:gd name="T6" fmla="*/ 142 w 565"/>
                      <a:gd name="T7" fmla="*/ 308 h 339"/>
                      <a:gd name="T8" fmla="*/ 190 w 565"/>
                      <a:gd name="T9" fmla="*/ 316 h 339"/>
                      <a:gd name="T10" fmla="*/ 225 w 565"/>
                      <a:gd name="T11" fmla="*/ 313 h 339"/>
                      <a:gd name="T12" fmla="*/ 247 w 565"/>
                      <a:gd name="T13" fmla="*/ 299 h 339"/>
                      <a:gd name="T14" fmla="*/ 268 w 565"/>
                      <a:gd name="T15" fmla="*/ 286 h 339"/>
                      <a:gd name="T16" fmla="*/ 289 w 565"/>
                      <a:gd name="T17" fmla="*/ 282 h 339"/>
                      <a:gd name="T18" fmla="*/ 309 w 565"/>
                      <a:gd name="T19" fmla="*/ 269 h 339"/>
                      <a:gd name="T20" fmla="*/ 329 w 565"/>
                      <a:gd name="T21" fmla="*/ 251 h 339"/>
                      <a:gd name="T22" fmla="*/ 355 w 565"/>
                      <a:gd name="T23" fmla="*/ 235 h 339"/>
                      <a:gd name="T24" fmla="*/ 373 w 565"/>
                      <a:gd name="T25" fmla="*/ 229 h 339"/>
                      <a:gd name="T26" fmla="*/ 390 w 565"/>
                      <a:gd name="T27" fmla="*/ 224 h 339"/>
                      <a:gd name="T28" fmla="*/ 414 w 565"/>
                      <a:gd name="T29" fmla="*/ 221 h 339"/>
                      <a:gd name="T30" fmla="*/ 428 w 565"/>
                      <a:gd name="T31" fmla="*/ 216 h 339"/>
                      <a:gd name="T32" fmla="*/ 436 w 565"/>
                      <a:gd name="T33" fmla="*/ 208 h 339"/>
                      <a:gd name="T34" fmla="*/ 439 w 565"/>
                      <a:gd name="T35" fmla="*/ 197 h 339"/>
                      <a:gd name="T36" fmla="*/ 437 w 565"/>
                      <a:gd name="T37" fmla="*/ 193 h 339"/>
                      <a:gd name="T38" fmla="*/ 428 w 565"/>
                      <a:gd name="T39" fmla="*/ 183 h 339"/>
                      <a:gd name="T40" fmla="*/ 413 w 565"/>
                      <a:gd name="T41" fmla="*/ 178 h 339"/>
                      <a:gd name="T42" fmla="*/ 392 w 565"/>
                      <a:gd name="T43" fmla="*/ 172 h 339"/>
                      <a:gd name="T44" fmla="*/ 372 w 565"/>
                      <a:gd name="T45" fmla="*/ 174 h 339"/>
                      <a:gd name="T46" fmla="*/ 354 w 565"/>
                      <a:gd name="T47" fmla="*/ 183 h 339"/>
                      <a:gd name="T48" fmla="*/ 314 w 565"/>
                      <a:gd name="T49" fmla="*/ 183 h 339"/>
                      <a:gd name="T50" fmla="*/ 347 w 565"/>
                      <a:gd name="T51" fmla="*/ 153 h 339"/>
                      <a:gd name="T52" fmla="*/ 379 w 565"/>
                      <a:gd name="T53" fmla="*/ 125 h 339"/>
                      <a:gd name="T54" fmla="*/ 414 w 565"/>
                      <a:gd name="T55" fmla="*/ 109 h 339"/>
                      <a:gd name="T56" fmla="*/ 444 w 565"/>
                      <a:gd name="T57" fmla="*/ 106 h 339"/>
                      <a:gd name="T58" fmla="*/ 481 w 565"/>
                      <a:gd name="T59" fmla="*/ 100 h 339"/>
                      <a:gd name="T60" fmla="*/ 505 w 565"/>
                      <a:gd name="T61" fmla="*/ 110 h 339"/>
                      <a:gd name="T62" fmla="*/ 516 w 565"/>
                      <a:gd name="T63" fmla="*/ 115 h 339"/>
                      <a:gd name="T64" fmla="*/ 527 w 565"/>
                      <a:gd name="T65" fmla="*/ 115 h 339"/>
                      <a:gd name="T66" fmla="*/ 534 w 565"/>
                      <a:gd name="T67" fmla="*/ 109 h 339"/>
                      <a:gd name="T68" fmla="*/ 544 w 565"/>
                      <a:gd name="T69" fmla="*/ 104 h 339"/>
                      <a:gd name="T70" fmla="*/ 542 w 565"/>
                      <a:gd name="T71" fmla="*/ 91 h 339"/>
                      <a:gd name="T72" fmla="*/ 553 w 565"/>
                      <a:gd name="T73" fmla="*/ 91 h 339"/>
                      <a:gd name="T74" fmla="*/ 560 w 565"/>
                      <a:gd name="T75" fmla="*/ 84 h 339"/>
                      <a:gd name="T76" fmla="*/ 561 w 565"/>
                      <a:gd name="T77" fmla="*/ 77 h 339"/>
                      <a:gd name="T78" fmla="*/ 565 w 565"/>
                      <a:gd name="T79" fmla="*/ 72 h 339"/>
                      <a:gd name="T80" fmla="*/ 560 w 565"/>
                      <a:gd name="T81" fmla="*/ 65 h 339"/>
                      <a:gd name="T82" fmla="*/ 553 w 565"/>
                      <a:gd name="T83" fmla="*/ 58 h 339"/>
                      <a:gd name="T84" fmla="*/ 542 w 565"/>
                      <a:gd name="T85" fmla="*/ 50 h 339"/>
                      <a:gd name="T86" fmla="*/ 530 w 565"/>
                      <a:gd name="T87" fmla="*/ 39 h 339"/>
                      <a:gd name="T88" fmla="*/ 520 w 565"/>
                      <a:gd name="T89" fmla="*/ 30 h 339"/>
                      <a:gd name="T90" fmla="*/ 501 w 565"/>
                      <a:gd name="T91" fmla="*/ 26 h 339"/>
                      <a:gd name="T92" fmla="*/ 488 w 565"/>
                      <a:gd name="T93" fmla="*/ 24 h 339"/>
                      <a:gd name="T94" fmla="*/ 419 w 565"/>
                      <a:gd name="T95" fmla="*/ 8 h 339"/>
                      <a:gd name="T96" fmla="*/ 403 w 565"/>
                      <a:gd name="T97" fmla="*/ 5 h 339"/>
                      <a:gd name="T98" fmla="*/ 387 w 565"/>
                      <a:gd name="T99" fmla="*/ 0 h 339"/>
                      <a:gd name="T100" fmla="*/ 370 w 565"/>
                      <a:gd name="T101" fmla="*/ 3 h 339"/>
                      <a:gd name="T102" fmla="*/ 354 w 565"/>
                      <a:gd name="T103" fmla="*/ 15 h 339"/>
                      <a:gd name="T104" fmla="*/ 297 w 565"/>
                      <a:gd name="T105" fmla="*/ 39 h 339"/>
                      <a:gd name="T106" fmla="*/ 265 w 565"/>
                      <a:gd name="T107" fmla="*/ 43 h 339"/>
                      <a:gd name="T108" fmla="*/ 234 w 565"/>
                      <a:gd name="T109" fmla="*/ 76 h 339"/>
                      <a:gd name="T110" fmla="*/ 166 w 565"/>
                      <a:gd name="T111" fmla="*/ 137 h 339"/>
                      <a:gd name="T112" fmla="*/ 141 w 565"/>
                      <a:gd name="T113" fmla="*/ 164 h 339"/>
                      <a:gd name="T114" fmla="*/ 115 w 565"/>
                      <a:gd name="T115" fmla="*/ 194 h 339"/>
                      <a:gd name="T116" fmla="*/ 83 w 565"/>
                      <a:gd name="T117" fmla="*/ 204 h 339"/>
                      <a:gd name="T118" fmla="*/ 0 w 565"/>
                      <a:gd name="T119" fmla="*/ 208 h 339"/>
                      <a:gd name="T120" fmla="*/ 54 w 565"/>
                      <a:gd name="T121"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5" h="339">
                        <a:moveTo>
                          <a:pt x="54" y="339"/>
                        </a:moveTo>
                        <a:lnTo>
                          <a:pt x="84" y="331"/>
                        </a:lnTo>
                        <a:lnTo>
                          <a:pt x="114" y="315"/>
                        </a:lnTo>
                        <a:lnTo>
                          <a:pt x="142" y="308"/>
                        </a:lnTo>
                        <a:lnTo>
                          <a:pt x="190" y="316"/>
                        </a:lnTo>
                        <a:lnTo>
                          <a:pt x="225" y="313"/>
                        </a:lnTo>
                        <a:lnTo>
                          <a:pt x="247" y="299"/>
                        </a:lnTo>
                        <a:lnTo>
                          <a:pt x="268" y="286"/>
                        </a:lnTo>
                        <a:lnTo>
                          <a:pt x="289" y="282"/>
                        </a:lnTo>
                        <a:lnTo>
                          <a:pt x="309" y="269"/>
                        </a:lnTo>
                        <a:lnTo>
                          <a:pt x="329" y="251"/>
                        </a:lnTo>
                        <a:lnTo>
                          <a:pt x="355" y="235"/>
                        </a:lnTo>
                        <a:lnTo>
                          <a:pt x="373" y="229"/>
                        </a:lnTo>
                        <a:lnTo>
                          <a:pt x="390" y="224"/>
                        </a:lnTo>
                        <a:lnTo>
                          <a:pt x="414" y="221"/>
                        </a:lnTo>
                        <a:lnTo>
                          <a:pt x="428" y="216"/>
                        </a:lnTo>
                        <a:lnTo>
                          <a:pt x="436" y="208"/>
                        </a:lnTo>
                        <a:lnTo>
                          <a:pt x="439" y="197"/>
                        </a:lnTo>
                        <a:lnTo>
                          <a:pt x="437" y="193"/>
                        </a:lnTo>
                        <a:lnTo>
                          <a:pt x="428" y="183"/>
                        </a:lnTo>
                        <a:lnTo>
                          <a:pt x="413" y="178"/>
                        </a:lnTo>
                        <a:lnTo>
                          <a:pt x="392" y="172"/>
                        </a:lnTo>
                        <a:lnTo>
                          <a:pt x="372" y="174"/>
                        </a:lnTo>
                        <a:lnTo>
                          <a:pt x="354" y="183"/>
                        </a:lnTo>
                        <a:lnTo>
                          <a:pt x="314" y="183"/>
                        </a:lnTo>
                        <a:lnTo>
                          <a:pt x="347" y="153"/>
                        </a:lnTo>
                        <a:lnTo>
                          <a:pt x="379" y="125"/>
                        </a:lnTo>
                        <a:lnTo>
                          <a:pt x="414" y="109"/>
                        </a:lnTo>
                        <a:lnTo>
                          <a:pt x="444" y="106"/>
                        </a:lnTo>
                        <a:lnTo>
                          <a:pt x="481" y="100"/>
                        </a:lnTo>
                        <a:lnTo>
                          <a:pt x="505" y="110"/>
                        </a:lnTo>
                        <a:lnTo>
                          <a:pt x="516" y="115"/>
                        </a:lnTo>
                        <a:lnTo>
                          <a:pt x="527" y="115"/>
                        </a:lnTo>
                        <a:lnTo>
                          <a:pt x="534" y="109"/>
                        </a:lnTo>
                        <a:lnTo>
                          <a:pt x="544" y="104"/>
                        </a:lnTo>
                        <a:lnTo>
                          <a:pt x="542" y="91"/>
                        </a:lnTo>
                        <a:lnTo>
                          <a:pt x="553" y="91"/>
                        </a:lnTo>
                        <a:lnTo>
                          <a:pt x="560" y="84"/>
                        </a:lnTo>
                        <a:lnTo>
                          <a:pt x="561" y="77"/>
                        </a:lnTo>
                        <a:lnTo>
                          <a:pt x="565" y="72"/>
                        </a:lnTo>
                        <a:lnTo>
                          <a:pt x="560" y="65"/>
                        </a:lnTo>
                        <a:lnTo>
                          <a:pt x="553" y="58"/>
                        </a:lnTo>
                        <a:lnTo>
                          <a:pt x="542" y="50"/>
                        </a:lnTo>
                        <a:lnTo>
                          <a:pt x="530" y="39"/>
                        </a:lnTo>
                        <a:lnTo>
                          <a:pt x="520" y="30"/>
                        </a:lnTo>
                        <a:lnTo>
                          <a:pt x="501" y="26"/>
                        </a:lnTo>
                        <a:lnTo>
                          <a:pt x="488" y="24"/>
                        </a:lnTo>
                        <a:lnTo>
                          <a:pt x="419" y="8"/>
                        </a:lnTo>
                        <a:lnTo>
                          <a:pt x="403" y="5"/>
                        </a:lnTo>
                        <a:lnTo>
                          <a:pt x="387" y="0"/>
                        </a:lnTo>
                        <a:lnTo>
                          <a:pt x="370" y="3"/>
                        </a:lnTo>
                        <a:lnTo>
                          <a:pt x="354" y="15"/>
                        </a:lnTo>
                        <a:lnTo>
                          <a:pt x="297" y="39"/>
                        </a:lnTo>
                        <a:lnTo>
                          <a:pt x="265" y="43"/>
                        </a:lnTo>
                        <a:lnTo>
                          <a:pt x="234" y="76"/>
                        </a:lnTo>
                        <a:lnTo>
                          <a:pt x="166" y="137"/>
                        </a:lnTo>
                        <a:lnTo>
                          <a:pt x="141" y="164"/>
                        </a:lnTo>
                        <a:lnTo>
                          <a:pt x="115" y="194"/>
                        </a:lnTo>
                        <a:lnTo>
                          <a:pt x="83" y="204"/>
                        </a:lnTo>
                        <a:lnTo>
                          <a:pt x="0" y="208"/>
                        </a:lnTo>
                        <a:lnTo>
                          <a:pt x="54" y="339"/>
                        </a:lnTo>
                        <a:close/>
                      </a:path>
                    </a:pathLst>
                  </a:custGeom>
                  <a:solidFill>
                    <a:srgbClr val="FFC080"/>
                  </a:solidFill>
                  <a:ln w="6350">
                    <a:solidFill>
                      <a:srgbClr val="402000"/>
                    </a:solidFill>
                    <a:prstDash val="solid"/>
                    <a:round/>
                    <a:headEnd/>
                    <a:tailEnd/>
                  </a:ln>
                </p:spPr>
                <p:txBody>
                  <a:bodyPr/>
                  <a:lstStyle/>
                  <a:p>
                    <a:endParaRPr lang="zh-CN" altLang="en-US"/>
                  </a:p>
                </p:txBody>
              </p:sp>
              <p:sp>
                <p:nvSpPr>
                  <p:cNvPr id="711864" name="Freeform 184"/>
                  <p:cNvSpPr>
                    <a:spLocks/>
                  </p:cNvSpPr>
                  <p:nvPr/>
                </p:nvSpPr>
                <p:spPr bwMode="auto">
                  <a:xfrm>
                    <a:off x="3031" y="3220"/>
                    <a:ext cx="40" cy="14"/>
                  </a:xfrm>
                  <a:custGeom>
                    <a:avLst/>
                    <a:gdLst>
                      <a:gd name="T0" fmla="*/ 80 w 80"/>
                      <a:gd name="T1" fmla="*/ 37 h 41"/>
                      <a:gd name="T2" fmla="*/ 73 w 80"/>
                      <a:gd name="T3" fmla="*/ 41 h 41"/>
                      <a:gd name="T4" fmla="*/ 60 w 80"/>
                      <a:gd name="T5" fmla="*/ 27 h 41"/>
                      <a:gd name="T6" fmla="*/ 45 w 80"/>
                      <a:gd name="T7" fmla="*/ 19 h 41"/>
                      <a:gd name="T8" fmla="*/ 37 w 80"/>
                      <a:gd name="T9" fmla="*/ 11 h 41"/>
                      <a:gd name="T10" fmla="*/ 30 w 80"/>
                      <a:gd name="T11" fmla="*/ 7 h 41"/>
                      <a:gd name="T12" fmla="*/ 12 w 80"/>
                      <a:gd name="T13" fmla="*/ 3 h 41"/>
                      <a:gd name="T14" fmla="*/ 0 w 80"/>
                      <a:gd name="T15" fmla="*/ 0 h 41"/>
                      <a:gd name="T16" fmla="*/ 20 w 80"/>
                      <a:gd name="T17" fmla="*/ 0 h 41"/>
                      <a:gd name="T18" fmla="*/ 36 w 80"/>
                      <a:gd name="T19" fmla="*/ 3 h 41"/>
                      <a:gd name="T20" fmla="*/ 43 w 80"/>
                      <a:gd name="T21" fmla="*/ 8 h 41"/>
                      <a:gd name="T22" fmla="*/ 53 w 80"/>
                      <a:gd name="T23" fmla="*/ 16 h 41"/>
                      <a:gd name="T24" fmla="*/ 80 w 80"/>
                      <a:gd name="T25"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1">
                        <a:moveTo>
                          <a:pt x="80" y="37"/>
                        </a:moveTo>
                        <a:lnTo>
                          <a:pt x="73" y="41"/>
                        </a:lnTo>
                        <a:lnTo>
                          <a:pt x="60" y="27"/>
                        </a:lnTo>
                        <a:lnTo>
                          <a:pt x="45" y="19"/>
                        </a:lnTo>
                        <a:lnTo>
                          <a:pt x="37" y="11"/>
                        </a:lnTo>
                        <a:lnTo>
                          <a:pt x="30" y="7"/>
                        </a:lnTo>
                        <a:lnTo>
                          <a:pt x="12" y="3"/>
                        </a:lnTo>
                        <a:lnTo>
                          <a:pt x="0" y="0"/>
                        </a:lnTo>
                        <a:lnTo>
                          <a:pt x="20" y="0"/>
                        </a:lnTo>
                        <a:lnTo>
                          <a:pt x="36" y="3"/>
                        </a:lnTo>
                        <a:lnTo>
                          <a:pt x="43" y="8"/>
                        </a:lnTo>
                        <a:lnTo>
                          <a:pt x="53" y="16"/>
                        </a:lnTo>
                        <a:lnTo>
                          <a:pt x="80"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5" name="Freeform 185"/>
                  <p:cNvSpPr>
                    <a:spLocks/>
                  </p:cNvSpPr>
                  <p:nvPr/>
                </p:nvSpPr>
                <p:spPr bwMode="auto">
                  <a:xfrm>
                    <a:off x="2847" y="3286"/>
                    <a:ext cx="18" cy="11"/>
                  </a:xfrm>
                  <a:custGeom>
                    <a:avLst/>
                    <a:gdLst>
                      <a:gd name="T0" fmla="*/ 0 w 36"/>
                      <a:gd name="T1" fmla="*/ 0 h 34"/>
                      <a:gd name="T2" fmla="*/ 24 w 36"/>
                      <a:gd name="T3" fmla="*/ 13 h 34"/>
                      <a:gd name="T4" fmla="*/ 36 w 36"/>
                      <a:gd name="T5" fmla="*/ 34 h 34"/>
                      <a:gd name="T6" fmla="*/ 0 w 36"/>
                      <a:gd name="T7" fmla="*/ 0 h 34"/>
                    </a:gdLst>
                    <a:ahLst/>
                    <a:cxnLst>
                      <a:cxn ang="0">
                        <a:pos x="T0" y="T1"/>
                      </a:cxn>
                      <a:cxn ang="0">
                        <a:pos x="T2" y="T3"/>
                      </a:cxn>
                      <a:cxn ang="0">
                        <a:pos x="T4" y="T5"/>
                      </a:cxn>
                      <a:cxn ang="0">
                        <a:pos x="T6" y="T7"/>
                      </a:cxn>
                    </a:cxnLst>
                    <a:rect l="0" t="0" r="r" b="b"/>
                    <a:pathLst>
                      <a:path w="36" h="34">
                        <a:moveTo>
                          <a:pt x="0" y="0"/>
                        </a:moveTo>
                        <a:lnTo>
                          <a:pt x="24" y="13"/>
                        </a:lnTo>
                        <a:lnTo>
                          <a:pt x="36" y="3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6" name="Freeform 186"/>
                  <p:cNvSpPr>
                    <a:spLocks/>
                  </p:cNvSpPr>
                  <p:nvPr/>
                </p:nvSpPr>
                <p:spPr bwMode="auto">
                  <a:xfrm>
                    <a:off x="2959" y="3215"/>
                    <a:ext cx="63" cy="11"/>
                  </a:xfrm>
                  <a:custGeom>
                    <a:avLst/>
                    <a:gdLst>
                      <a:gd name="T0" fmla="*/ 126 w 126"/>
                      <a:gd name="T1" fmla="*/ 8 h 31"/>
                      <a:gd name="T2" fmla="*/ 88 w 126"/>
                      <a:gd name="T3" fmla="*/ 5 h 31"/>
                      <a:gd name="T4" fmla="*/ 70 w 126"/>
                      <a:gd name="T5" fmla="*/ 0 h 31"/>
                      <a:gd name="T6" fmla="*/ 58 w 126"/>
                      <a:gd name="T7" fmla="*/ 1 h 31"/>
                      <a:gd name="T8" fmla="*/ 48 w 126"/>
                      <a:gd name="T9" fmla="*/ 8 h 31"/>
                      <a:gd name="T10" fmla="*/ 40 w 126"/>
                      <a:gd name="T11" fmla="*/ 14 h 31"/>
                      <a:gd name="T12" fmla="*/ 20 w 126"/>
                      <a:gd name="T13" fmla="*/ 24 h 31"/>
                      <a:gd name="T14" fmla="*/ 0 w 126"/>
                      <a:gd name="T15" fmla="*/ 26 h 31"/>
                      <a:gd name="T16" fmla="*/ 11 w 126"/>
                      <a:gd name="T17" fmla="*/ 31 h 31"/>
                      <a:gd name="T18" fmla="*/ 35 w 126"/>
                      <a:gd name="T19" fmla="*/ 23 h 31"/>
                      <a:gd name="T20" fmla="*/ 55 w 126"/>
                      <a:gd name="T21" fmla="*/ 8 h 31"/>
                      <a:gd name="T22" fmla="*/ 66 w 126"/>
                      <a:gd name="T23" fmla="*/ 5 h 31"/>
                      <a:gd name="T24" fmla="*/ 78 w 126"/>
                      <a:gd name="T25" fmla="*/ 7 h 31"/>
                      <a:gd name="T26" fmla="*/ 95 w 126"/>
                      <a:gd name="T27" fmla="*/ 9 h 31"/>
                      <a:gd name="T28" fmla="*/ 126 w 126"/>
                      <a:gd name="T29"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31">
                        <a:moveTo>
                          <a:pt x="126" y="8"/>
                        </a:moveTo>
                        <a:lnTo>
                          <a:pt x="88" y="5"/>
                        </a:lnTo>
                        <a:lnTo>
                          <a:pt x="70" y="0"/>
                        </a:lnTo>
                        <a:lnTo>
                          <a:pt x="58" y="1"/>
                        </a:lnTo>
                        <a:lnTo>
                          <a:pt x="48" y="8"/>
                        </a:lnTo>
                        <a:lnTo>
                          <a:pt x="40" y="14"/>
                        </a:lnTo>
                        <a:lnTo>
                          <a:pt x="20" y="24"/>
                        </a:lnTo>
                        <a:lnTo>
                          <a:pt x="0" y="26"/>
                        </a:lnTo>
                        <a:lnTo>
                          <a:pt x="11" y="31"/>
                        </a:lnTo>
                        <a:lnTo>
                          <a:pt x="35" y="23"/>
                        </a:lnTo>
                        <a:lnTo>
                          <a:pt x="55" y="8"/>
                        </a:lnTo>
                        <a:lnTo>
                          <a:pt x="66" y="5"/>
                        </a:lnTo>
                        <a:lnTo>
                          <a:pt x="78" y="7"/>
                        </a:lnTo>
                        <a:lnTo>
                          <a:pt x="95" y="9"/>
                        </a:lnTo>
                        <a:lnTo>
                          <a:pt x="126"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7" name="Freeform 187"/>
                  <p:cNvSpPr>
                    <a:spLocks/>
                  </p:cNvSpPr>
                  <p:nvPr/>
                </p:nvSpPr>
                <p:spPr bwMode="auto">
                  <a:xfrm>
                    <a:off x="2996" y="3267"/>
                    <a:ext cx="3" cy="5"/>
                  </a:xfrm>
                  <a:custGeom>
                    <a:avLst/>
                    <a:gdLst>
                      <a:gd name="T0" fmla="*/ 5 w 5"/>
                      <a:gd name="T1" fmla="*/ 0 h 15"/>
                      <a:gd name="T2" fmla="*/ 0 w 5"/>
                      <a:gd name="T3" fmla="*/ 8 h 15"/>
                      <a:gd name="T4" fmla="*/ 5 w 5"/>
                      <a:gd name="T5" fmla="*/ 15 h 15"/>
                      <a:gd name="T6" fmla="*/ 5 w 5"/>
                      <a:gd name="T7" fmla="*/ 0 h 15"/>
                    </a:gdLst>
                    <a:ahLst/>
                    <a:cxnLst>
                      <a:cxn ang="0">
                        <a:pos x="T0" y="T1"/>
                      </a:cxn>
                      <a:cxn ang="0">
                        <a:pos x="T2" y="T3"/>
                      </a:cxn>
                      <a:cxn ang="0">
                        <a:pos x="T4" y="T5"/>
                      </a:cxn>
                      <a:cxn ang="0">
                        <a:pos x="T6" y="T7"/>
                      </a:cxn>
                    </a:cxnLst>
                    <a:rect l="0" t="0" r="r" b="b"/>
                    <a:pathLst>
                      <a:path w="5" h="15">
                        <a:moveTo>
                          <a:pt x="5" y="0"/>
                        </a:moveTo>
                        <a:lnTo>
                          <a:pt x="0" y="8"/>
                        </a:lnTo>
                        <a:lnTo>
                          <a:pt x="5" y="15"/>
                        </a:lnTo>
                        <a:lnTo>
                          <a:pt x="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8" name="Freeform 188"/>
                  <p:cNvSpPr>
                    <a:spLocks/>
                  </p:cNvSpPr>
                  <p:nvPr/>
                </p:nvSpPr>
                <p:spPr bwMode="auto">
                  <a:xfrm>
                    <a:off x="3057" y="3233"/>
                    <a:ext cx="8" cy="5"/>
                  </a:xfrm>
                  <a:custGeom>
                    <a:avLst/>
                    <a:gdLst>
                      <a:gd name="T0" fmla="*/ 12 w 16"/>
                      <a:gd name="T1" fmla="*/ 14 h 14"/>
                      <a:gd name="T2" fmla="*/ 16 w 16"/>
                      <a:gd name="T3" fmla="*/ 10 h 14"/>
                      <a:gd name="T4" fmla="*/ 8 w 16"/>
                      <a:gd name="T5" fmla="*/ 6 h 14"/>
                      <a:gd name="T6" fmla="*/ 0 w 16"/>
                      <a:gd name="T7" fmla="*/ 0 h 14"/>
                      <a:gd name="T8" fmla="*/ 12 w 16"/>
                      <a:gd name="T9" fmla="*/ 14 h 14"/>
                    </a:gdLst>
                    <a:ahLst/>
                    <a:cxnLst>
                      <a:cxn ang="0">
                        <a:pos x="T0" y="T1"/>
                      </a:cxn>
                      <a:cxn ang="0">
                        <a:pos x="T2" y="T3"/>
                      </a:cxn>
                      <a:cxn ang="0">
                        <a:pos x="T4" y="T5"/>
                      </a:cxn>
                      <a:cxn ang="0">
                        <a:pos x="T6" y="T7"/>
                      </a:cxn>
                      <a:cxn ang="0">
                        <a:pos x="T8" y="T9"/>
                      </a:cxn>
                    </a:cxnLst>
                    <a:rect l="0" t="0" r="r" b="b"/>
                    <a:pathLst>
                      <a:path w="16" h="14">
                        <a:moveTo>
                          <a:pt x="12" y="14"/>
                        </a:moveTo>
                        <a:lnTo>
                          <a:pt x="16" y="10"/>
                        </a:lnTo>
                        <a:lnTo>
                          <a:pt x="8" y="6"/>
                        </a:lnTo>
                        <a:lnTo>
                          <a:pt x="0" y="0"/>
                        </a:lnTo>
                        <a:lnTo>
                          <a:pt x="12" y="1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69" name="Freeform 189"/>
                  <p:cNvSpPr>
                    <a:spLocks/>
                  </p:cNvSpPr>
                  <p:nvPr/>
                </p:nvSpPr>
                <p:spPr bwMode="auto">
                  <a:xfrm>
                    <a:off x="3068" y="3225"/>
                    <a:ext cx="9" cy="3"/>
                  </a:xfrm>
                  <a:custGeom>
                    <a:avLst/>
                    <a:gdLst>
                      <a:gd name="T0" fmla="*/ 15 w 16"/>
                      <a:gd name="T1" fmla="*/ 9 h 9"/>
                      <a:gd name="T2" fmla="*/ 16 w 16"/>
                      <a:gd name="T3" fmla="*/ 5 h 9"/>
                      <a:gd name="T4" fmla="*/ 6 w 16"/>
                      <a:gd name="T5" fmla="*/ 4 h 9"/>
                      <a:gd name="T6" fmla="*/ 0 w 16"/>
                      <a:gd name="T7" fmla="*/ 0 h 9"/>
                      <a:gd name="T8" fmla="*/ 5 w 16"/>
                      <a:gd name="T9" fmla="*/ 5 h 9"/>
                      <a:gd name="T10" fmla="*/ 15 w 16"/>
                      <a:gd name="T11" fmla="*/ 9 h 9"/>
                    </a:gdLst>
                    <a:ahLst/>
                    <a:cxnLst>
                      <a:cxn ang="0">
                        <a:pos x="T0" y="T1"/>
                      </a:cxn>
                      <a:cxn ang="0">
                        <a:pos x="T2" y="T3"/>
                      </a:cxn>
                      <a:cxn ang="0">
                        <a:pos x="T4" y="T5"/>
                      </a:cxn>
                      <a:cxn ang="0">
                        <a:pos x="T6" y="T7"/>
                      </a:cxn>
                      <a:cxn ang="0">
                        <a:pos x="T8" y="T9"/>
                      </a:cxn>
                      <a:cxn ang="0">
                        <a:pos x="T10" y="T11"/>
                      </a:cxn>
                    </a:cxnLst>
                    <a:rect l="0" t="0" r="r" b="b"/>
                    <a:pathLst>
                      <a:path w="16" h="9">
                        <a:moveTo>
                          <a:pt x="15" y="9"/>
                        </a:moveTo>
                        <a:lnTo>
                          <a:pt x="16" y="5"/>
                        </a:lnTo>
                        <a:lnTo>
                          <a:pt x="6" y="4"/>
                        </a:lnTo>
                        <a:lnTo>
                          <a:pt x="0" y="0"/>
                        </a:lnTo>
                        <a:lnTo>
                          <a:pt x="5" y="5"/>
                        </a:lnTo>
                        <a:lnTo>
                          <a:pt x="15" y="9"/>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0" name="Freeform 190"/>
                  <p:cNvSpPr>
                    <a:spLocks/>
                  </p:cNvSpPr>
                  <p:nvPr/>
                </p:nvSpPr>
                <p:spPr bwMode="auto">
                  <a:xfrm>
                    <a:off x="2929" y="3259"/>
                    <a:ext cx="26" cy="6"/>
                  </a:xfrm>
                  <a:custGeom>
                    <a:avLst/>
                    <a:gdLst>
                      <a:gd name="T0" fmla="*/ 51 w 51"/>
                      <a:gd name="T1" fmla="*/ 8 h 17"/>
                      <a:gd name="T2" fmla="*/ 48 w 51"/>
                      <a:gd name="T3" fmla="*/ 16 h 17"/>
                      <a:gd name="T4" fmla="*/ 39 w 51"/>
                      <a:gd name="T5" fmla="*/ 13 h 17"/>
                      <a:gd name="T6" fmla="*/ 22 w 51"/>
                      <a:gd name="T7" fmla="*/ 13 h 17"/>
                      <a:gd name="T8" fmla="*/ 8 w 51"/>
                      <a:gd name="T9" fmla="*/ 13 h 17"/>
                      <a:gd name="T10" fmla="*/ 0 w 51"/>
                      <a:gd name="T11" fmla="*/ 17 h 17"/>
                      <a:gd name="T12" fmla="*/ 13 w 51"/>
                      <a:gd name="T13" fmla="*/ 9 h 17"/>
                      <a:gd name="T14" fmla="*/ 26 w 51"/>
                      <a:gd name="T15" fmla="*/ 5 h 17"/>
                      <a:gd name="T16" fmla="*/ 35 w 51"/>
                      <a:gd name="T17" fmla="*/ 0 h 17"/>
                      <a:gd name="T18" fmla="*/ 28 w 51"/>
                      <a:gd name="T19" fmla="*/ 9 h 17"/>
                      <a:gd name="T20" fmla="*/ 42 w 51"/>
                      <a:gd name="T21" fmla="*/ 9 h 17"/>
                      <a:gd name="T22" fmla="*/ 51 w 51"/>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17">
                        <a:moveTo>
                          <a:pt x="51" y="8"/>
                        </a:moveTo>
                        <a:lnTo>
                          <a:pt x="48" y="16"/>
                        </a:lnTo>
                        <a:lnTo>
                          <a:pt x="39" y="13"/>
                        </a:lnTo>
                        <a:lnTo>
                          <a:pt x="22" y="13"/>
                        </a:lnTo>
                        <a:lnTo>
                          <a:pt x="8" y="13"/>
                        </a:lnTo>
                        <a:lnTo>
                          <a:pt x="0" y="17"/>
                        </a:lnTo>
                        <a:lnTo>
                          <a:pt x="13" y="9"/>
                        </a:lnTo>
                        <a:lnTo>
                          <a:pt x="26" y="5"/>
                        </a:lnTo>
                        <a:lnTo>
                          <a:pt x="35" y="0"/>
                        </a:lnTo>
                        <a:lnTo>
                          <a:pt x="28" y="9"/>
                        </a:lnTo>
                        <a:lnTo>
                          <a:pt x="42" y="9"/>
                        </a:lnTo>
                        <a:lnTo>
                          <a:pt x="51"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11871" name="Freeform 191"/>
                <p:cNvSpPr>
                  <a:spLocks/>
                </p:cNvSpPr>
                <p:nvPr/>
              </p:nvSpPr>
              <p:spPr bwMode="auto">
                <a:xfrm>
                  <a:off x="2574" y="3251"/>
                  <a:ext cx="273" cy="110"/>
                </a:xfrm>
                <a:custGeom>
                  <a:avLst/>
                  <a:gdLst>
                    <a:gd name="T0" fmla="*/ 78 w 547"/>
                    <a:gd name="T1" fmla="*/ 32 h 332"/>
                    <a:gd name="T2" fmla="*/ 222 w 547"/>
                    <a:gd name="T3" fmla="*/ 49 h 332"/>
                    <a:gd name="T4" fmla="*/ 333 w 547"/>
                    <a:gd name="T5" fmla="*/ 65 h 332"/>
                    <a:gd name="T6" fmla="*/ 390 w 547"/>
                    <a:gd name="T7" fmla="*/ 61 h 332"/>
                    <a:gd name="T8" fmla="*/ 502 w 547"/>
                    <a:gd name="T9" fmla="*/ 57 h 332"/>
                    <a:gd name="T10" fmla="*/ 535 w 547"/>
                    <a:gd name="T11" fmla="*/ 118 h 332"/>
                    <a:gd name="T12" fmla="*/ 547 w 547"/>
                    <a:gd name="T13" fmla="*/ 207 h 332"/>
                    <a:gd name="T14" fmla="*/ 469 w 547"/>
                    <a:gd name="T15" fmla="*/ 226 h 332"/>
                    <a:gd name="T16" fmla="*/ 318 w 547"/>
                    <a:gd name="T17" fmla="*/ 279 h 332"/>
                    <a:gd name="T18" fmla="*/ 18 w 547"/>
                    <a:gd name="T19" fmla="*/ 332 h 332"/>
                    <a:gd name="T20" fmla="*/ 0 w 547"/>
                    <a:gd name="T21" fmla="*/ 0 h 332"/>
                    <a:gd name="T22" fmla="*/ 78 w 547"/>
                    <a:gd name="T23" fmla="*/ 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7" h="332">
                      <a:moveTo>
                        <a:pt x="78" y="32"/>
                      </a:moveTo>
                      <a:lnTo>
                        <a:pt x="222" y="49"/>
                      </a:lnTo>
                      <a:lnTo>
                        <a:pt x="333" y="65"/>
                      </a:lnTo>
                      <a:lnTo>
                        <a:pt x="390" y="61"/>
                      </a:lnTo>
                      <a:lnTo>
                        <a:pt x="502" y="57"/>
                      </a:lnTo>
                      <a:lnTo>
                        <a:pt x="535" y="118"/>
                      </a:lnTo>
                      <a:lnTo>
                        <a:pt x="547" y="207"/>
                      </a:lnTo>
                      <a:lnTo>
                        <a:pt x="469" y="226"/>
                      </a:lnTo>
                      <a:lnTo>
                        <a:pt x="318" y="279"/>
                      </a:lnTo>
                      <a:lnTo>
                        <a:pt x="18" y="332"/>
                      </a:lnTo>
                      <a:lnTo>
                        <a:pt x="0" y="0"/>
                      </a:lnTo>
                      <a:lnTo>
                        <a:pt x="78" y="32"/>
                      </a:lnTo>
                      <a:close/>
                    </a:path>
                  </a:pathLst>
                </a:custGeom>
                <a:solidFill>
                  <a:srgbClr val="000060"/>
                </a:solidFill>
                <a:ln w="6350">
                  <a:solidFill>
                    <a:srgbClr val="000000"/>
                  </a:solidFill>
                  <a:prstDash val="solid"/>
                  <a:round/>
                  <a:headEnd/>
                  <a:tailEnd/>
                </a:ln>
              </p:spPr>
              <p:txBody>
                <a:bodyPr/>
                <a:lstStyle/>
                <a:p>
                  <a:endParaRPr lang="zh-CN" altLang="en-US"/>
                </a:p>
              </p:txBody>
            </p:sp>
            <p:sp>
              <p:nvSpPr>
                <p:cNvPr id="711872" name="Freeform 192"/>
                <p:cNvSpPr>
                  <a:spLocks/>
                </p:cNvSpPr>
                <p:nvPr/>
              </p:nvSpPr>
              <p:spPr bwMode="auto">
                <a:xfrm>
                  <a:off x="2585" y="3263"/>
                  <a:ext cx="252" cy="88"/>
                </a:xfrm>
                <a:custGeom>
                  <a:avLst/>
                  <a:gdLst>
                    <a:gd name="T0" fmla="*/ 60 w 506"/>
                    <a:gd name="T1" fmla="*/ 0 h 265"/>
                    <a:gd name="T2" fmla="*/ 179 w 506"/>
                    <a:gd name="T3" fmla="*/ 25 h 265"/>
                    <a:gd name="T4" fmla="*/ 329 w 506"/>
                    <a:gd name="T5" fmla="*/ 41 h 265"/>
                    <a:gd name="T6" fmla="*/ 428 w 506"/>
                    <a:gd name="T7" fmla="*/ 37 h 265"/>
                    <a:gd name="T8" fmla="*/ 473 w 506"/>
                    <a:gd name="T9" fmla="*/ 41 h 265"/>
                    <a:gd name="T10" fmla="*/ 497 w 506"/>
                    <a:gd name="T11" fmla="*/ 85 h 265"/>
                    <a:gd name="T12" fmla="*/ 506 w 506"/>
                    <a:gd name="T13" fmla="*/ 150 h 265"/>
                    <a:gd name="T14" fmla="*/ 382 w 506"/>
                    <a:gd name="T15" fmla="*/ 197 h 265"/>
                    <a:gd name="T16" fmla="*/ 401 w 506"/>
                    <a:gd name="T17" fmla="*/ 158 h 265"/>
                    <a:gd name="T18" fmla="*/ 422 w 506"/>
                    <a:gd name="T19" fmla="*/ 105 h 265"/>
                    <a:gd name="T20" fmla="*/ 388 w 506"/>
                    <a:gd name="T21" fmla="*/ 154 h 265"/>
                    <a:gd name="T22" fmla="*/ 335 w 506"/>
                    <a:gd name="T23" fmla="*/ 208 h 265"/>
                    <a:gd name="T24" fmla="*/ 209 w 506"/>
                    <a:gd name="T25" fmla="*/ 265 h 265"/>
                    <a:gd name="T26" fmla="*/ 120 w 506"/>
                    <a:gd name="T27" fmla="*/ 265 h 265"/>
                    <a:gd name="T28" fmla="*/ 242 w 506"/>
                    <a:gd name="T29" fmla="*/ 212 h 265"/>
                    <a:gd name="T30" fmla="*/ 320 w 506"/>
                    <a:gd name="T31" fmla="*/ 142 h 265"/>
                    <a:gd name="T32" fmla="*/ 221 w 506"/>
                    <a:gd name="T33" fmla="*/ 193 h 265"/>
                    <a:gd name="T34" fmla="*/ 126 w 506"/>
                    <a:gd name="T35" fmla="*/ 233 h 265"/>
                    <a:gd name="T36" fmla="*/ 0 w 506"/>
                    <a:gd name="T37" fmla="*/ 265 h 265"/>
                    <a:gd name="T38" fmla="*/ 6 w 506"/>
                    <a:gd name="T39" fmla="*/ 101 h 265"/>
                    <a:gd name="T40" fmla="*/ 60 w 506"/>
                    <a:gd name="T41"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6" h="265">
                      <a:moveTo>
                        <a:pt x="60" y="0"/>
                      </a:moveTo>
                      <a:lnTo>
                        <a:pt x="179" y="25"/>
                      </a:lnTo>
                      <a:lnTo>
                        <a:pt x="329" y="41"/>
                      </a:lnTo>
                      <a:lnTo>
                        <a:pt x="428" y="37"/>
                      </a:lnTo>
                      <a:lnTo>
                        <a:pt x="473" y="41"/>
                      </a:lnTo>
                      <a:lnTo>
                        <a:pt x="497" y="85"/>
                      </a:lnTo>
                      <a:lnTo>
                        <a:pt x="506" y="150"/>
                      </a:lnTo>
                      <a:lnTo>
                        <a:pt x="382" y="197"/>
                      </a:lnTo>
                      <a:lnTo>
                        <a:pt x="401" y="158"/>
                      </a:lnTo>
                      <a:lnTo>
                        <a:pt x="422" y="105"/>
                      </a:lnTo>
                      <a:lnTo>
                        <a:pt x="388" y="154"/>
                      </a:lnTo>
                      <a:lnTo>
                        <a:pt x="335" y="208"/>
                      </a:lnTo>
                      <a:lnTo>
                        <a:pt x="209" y="265"/>
                      </a:lnTo>
                      <a:lnTo>
                        <a:pt x="120" y="265"/>
                      </a:lnTo>
                      <a:lnTo>
                        <a:pt x="242" y="212"/>
                      </a:lnTo>
                      <a:lnTo>
                        <a:pt x="320" y="142"/>
                      </a:lnTo>
                      <a:lnTo>
                        <a:pt x="221" y="193"/>
                      </a:lnTo>
                      <a:lnTo>
                        <a:pt x="126" y="233"/>
                      </a:lnTo>
                      <a:lnTo>
                        <a:pt x="0" y="265"/>
                      </a:lnTo>
                      <a:lnTo>
                        <a:pt x="6" y="101"/>
                      </a:lnTo>
                      <a:lnTo>
                        <a:pt x="6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3" name="Freeform 193"/>
                <p:cNvSpPr>
                  <a:spLocks/>
                </p:cNvSpPr>
                <p:nvPr/>
              </p:nvSpPr>
              <p:spPr bwMode="auto">
                <a:xfrm>
                  <a:off x="2319" y="2952"/>
                  <a:ext cx="585" cy="485"/>
                </a:xfrm>
                <a:custGeom>
                  <a:avLst/>
                  <a:gdLst>
                    <a:gd name="T0" fmla="*/ 111 w 1170"/>
                    <a:gd name="T1" fmla="*/ 0 h 1457"/>
                    <a:gd name="T2" fmla="*/ 181 w 1170"/>
                    <a:gd name="T3" fmla="*/ 16 h 1457"/>
                    <a:gd name="T4" fmla="*/ 246 w 1170"/>
                    <a:gd name="T5" fmla="*/ 69 h 1457"/>
                    <a:gd name="T6" fmla="*/ 276 w 1170"/>
                    <a:gd name="T7" fmla="*/ 150 h 1457"/>
                    <a:gd name="T8" fmla="*/ 282 w 1170"/>
                    <a:gd name="T9" fmla="*/ 258 h 1457"/>
                    <a:gd name="T10" fmla="*/ 305 w 1170"/>
                    <a:gd name="T11" fmla="*/ 411 h 1457"/>
                    <a:gd name="T12" fmla="*/ 341 w 1170"/>
                    <a:gd name="T13" fmla="*/ 548 h 1457"/>
                    <a:gd name="T14" fmla="*/ 389 w 1170"/>
                    <a:gd name="T15" fmla="*/ 711 h 1457"/>
                    <a:gd name="T16" fmla="*/ 416 w 1170"/>
                    <a:gd name="T17" fmla="*/ 837 h 1457"/>
                    <a:gd name="T18" fmla="*/ 452 w 1170"/>
                    <a:gd name="T19" fmla="*/ 967 h 1457"/>
                    <a:gd name="T20" fmla="*/ 347 w 1170"/>
                    <a:gd name="T21" fmla="*/ 1020 h 1457"/>
                    <a:gd name="T22" fmla="*/ 464 w 1170"/>
                    <a:gd name="T23" fmla="*/ 996 h 1457"/>
                    <a:gd name="T24" fmla="*/ 491 w 1170"/>
                    <a:gd name="T25" fmla="*/ 1049 h 1457"/>
                    <a:gd name="T26" fmla="*/ 440 w 1170"/>
                    <a:gd name="T27" fmla="*/ 1109 h 1457"/>
                    <a:gd name="T28" fmla="*/ 512 w 1170"/>
                    <a:gd name="T29" fmla="*/ 1073 h 1457"/>
                    <a:gd name="T30" fmla="*/ 596 w 1170"/>
                    <a:gd name="T31" fmla="*/ 1113 h 1457"/>
                    <a:gd name="T32" fmla="*/ 707 w 1170"/>
                    <a:gd name="T33" fmla="*/ 1147 h 1457"/>
                    <a:gd name="T34" fmla="*/ 842 w 1170"/>
                    <a:gd name="T35" fmla="*/ 1195 h 1457"/>
                    <a:gd name="T36" fmla="*/ 944 w 1170"/>
                    <a:gd name="T37" fmla="*/ 1209 h 1457"/>
                    <a:gd name="T38" fmla="*/ 1064 w 1170"/>
                    <a:gd name="T39" fmla="*/ 1225 h 1457"/>
                    <a:gd name="T40" fmla="*/ 1142 w 1170"/>
                    <a:gd name="T41" fmla="*/ 1217 h 1457"/>
                    <a:gd name="T42" fmla="*/ 1156 w 1170"/>
                    <a:gd name="T43" fmla="*/ 1252 h 1457"/>
                    <a:gd name="T44" fmla="*/ 1170 w 1170"/>
                    <a:gd name="T45" fmla="*/ 1322 h 1457"/>
                    <a:gd name="T46" fmla="*/ 1169 w 1170"/>
                    <a:gd name="T47" fmla="*/ 1372 h 1457"/>
                    <a:gd name="T48" fmla="*/ 1088 w 1170"/>
                    <a:gd name="T49" fmla="*/ 1417 h 1457"/>
                    <a:gd name="T50" fmla="*/ 1073 w 1170"/>
                    <a:gd name="T51" fmla="*/ 1376 h 1457"/>
                    <a:gd name="T52" fmla="*/ 1052 w 1170"/>
                    <a:gd name="T53" fmla="*/ 1417 h 1457"/>
                    <a:gd name="T54" fmla="*/ 932 w 1170"/>
                    <a:gd name="T55" fmla="*/ 1433 h 1457"/>
                    <a:gd name="T56" fmla="*/ 704 w 1170"/>
                    <a:gd name="T57" fmla="*/ 1457 h 1457"/>
                    <a:gd name="T58" fmla="*/ 411 w 1170"/>
                    <a:gd name="T59" fmla="*/ 1387 h 1457"/>
                    <a:gd name="T60" fmla="*/ 345 w 1170"/>
                    <a:gd name="T61" fmla="*/ 1362 h 1457"/>
                    <a:gd name="T62" fmla="*/ 256 w 1170"/>
                    <a:gd name="T63" fmla="*/ 1167 h 1457"/>
                    <a:gd name="T64" fmla="*/ 129 w 1170"/>
                    <a:gd name="T65" fmla="*/ 828 h 1457"/>
                    <a:gd name="T66" fmla="*/ 39 w 1170"/>
                    <a:gd name="T67" fmla="*/ 453 h 1457"/>
                    <a:gd name="T68" fmla="*/ 0 w 1170"/>
                    <a:gd name="T69" fmla="*/ 309 h 1457"/>
                    <a:gd name="T70" fmla="*/ 12 w 1170"/>
                    <a:gd name="T71" fmla="*/ 154 h 1457"/>
                    <a:gd name="T72" fmla="*/ 54 w 1170"/>
                    <a:gd name="T73" fmla="*/ 45 h 1457"/>
                    <a:gd name="T74" fmla="*/ 111 w 1170"/>
                    <a:gd name="T75" fmla="*/ 0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0" h="1457">
                      <a:moveTo>
                        <a:pt x="111" y="0"/>
                      </a:moveTo>
                      <a:lnTo>
                        <a:pt x="181" y="16"/>
                      </a:lnTo>
                      <a:lnTo>
                        <a:pt x="246" y="69"/>
                      </a:lnTo>
                      <a:lnTo>
                        <a:pt x="276" y="150"/>
                      </a:lnTo>
                      <a:lnTo>
                        <a:pt x="282" y="258"/>
                      </a:lnTo>
                      <a:lnTo>
                        <a:pt x="305" y="411"/>
                      </a:lnTo>
                      <a:lnTo>
                        <a:pt x="341" y="548"/>
                      </a:lnTo>
                      <a:lnTo>
                        <a:pt x="389" y="711"/>
                      </a:lnTo>
                      <a:lnTo>
                        <a:pt x="416" y="837"/>
                      </a:lnTo>
                      <a:lnTo>
                        <a:pt x="452" y="967"/>
                      </a:lnTo>
                      <a:lnTo>
                        <a:pt x="347" y="1020"/>
                      </a:lnTo>
                      <a:lnTo>
                        <a:pt x="464" y="996"/>
                      </a:lnTo>
                      <a:lnTo>
                        <a:pt x="491" y="1049"/>
                      </a:lnTo>
                      <a:lnTo>
                        <a:pt x="440" y="1109"/>
                      </a:lnTo>
                      <a:lnTo>
                        <a:pt x="512" y="1073"/>
                      </a:lnTo>
                      <a:lnTo>
                        <a:pt x="596" y="1113"/>
                      </a:lnTo>
                      <a:lnTo>
                        <a:pt x="707" y="1147"/>
                      </a:lnTo>
                      <a:lnTo>
                        <a:pt x="842" y="1195"/>
                      </a:lnTo>
                      <a:lnTo>
                        <a:pt x="944" y="1209"/>
                      </a:lnTo>
                      <a:lnTo>
                        <a:pt x="1064" y="1225"/>
                      </a:lnTo>
                      <a:lnTo>
                        <a:pt x="1142" y="1217"/>
                      </a:lnTo>
                      <a:lnTo>
                        <a:pt x="1156" y="1252"/>
                      </a:lnTo>
                      <a:lnTo>
                        <a:pt x="1170" y="1322"/>
                      </a:lnTo>
                      <a:lnTo>
                        <a:pt x="1169" y="1372"/>
                      </a:lnTo>
                      <a:lnTo>
                        <a:pt x="1088" y="1417"/>
                      </a:lnTo>
                      <a:lnTo>
                        <a:pt x="1073" y="1376"/>
                      </a:lnTo>
                      <a:lnTo>
                        <a:pt x="1052" y="1417"/>
                      </a:lnTo>
                      <a:lnTo>
                        <a:pt x="932" y="1433"/>
                      </a:lnTo>
                      <a:lnTo>
                        <a:pt x="704" y="1457"/>
                      </a:lnTo>
                      <a:lnTo>
                        <a:pt x="411" y="1387"/>
                      </a:lnTo>
                      <a:lnTo>
                        <a:pt x="345" y="1362"/>
                      </a:lnTo>
                      <a:lnTo>
                        <a:pt x="256" y="1167"/>
                      </a:lnTo>
                      <a:lnTo>
                        <a:pt x="129" y="828"/>
                      </a:lnTo>
                      <a:lnTo>
                        <a:pt x="39" y="453"/>
                      </a:lnTo>
                      <a:lnTo>
                        <a:pt x="0" y="309"/>
                      </a:lnTo>
                      <a:lnTo>
                        <a:pt x="12" y="154"/>
                      </a:lnTo>
                      <a:lnTo>
                        <a:pt x="54" y="45"/>
                      </a:lnTo>
                      <a:lnTo>
                        <a:pt x="11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4" name="Freeform 194"/>
                <p:cNvSpPr>
                  <a:spLocks/>
                </p:cNvSpPr>
                <p:nvPr/>
              </p:nvSpPr>
              <p:spPr bwMode="auto">
                <a:xfrm>
                  <a:off x="2394" y="2935"/>
                  <a:ext cx="222" cy="377"/>
                </a:xfrm>
                <a:custGeom>
                  <a:avLst/>
                  <a:gdLst>
                    <a:gd name="T0" fmla="*/ 61 w 446"/>
                    <a:gd name="T1" fmla="*/ 0 h 1130"/>
                    <a:gd name="T2" fmla="*/ 0 w 446"/>
                    <a:gd name="T3" fmla="*/ 61 h 1130"/>
                    <a:gd name="T4" fmla="*/ 31 w 446"/>
                    <a:gd name="T5" fmla="*/ 85 h 1130"/>
                    <a:gd name="T6" fmla="*/ 73 w 446"/>
                    <a:gd name="T7" fmla="*/ 159 h 1130"/>
                    <a:gd name="T8" fmla="*/ 132 w 446"/>
                    <a:gd name="T9" fmla="*/ 220 h 1130"/>
                    <a:gd name="T10" fmla="*/ 171 w 446"/>
                    <a:gd name="T11" fmla="*/ 414 h 1130"/>
                    <a:gd name="T12" fmla="*/ 207 w 446"/>
                    <a:gd name="T13" fmla="*/ 531 h 1130"/>
                    <a:gd name="T14" fmla="*/ 255 w 446"/>
                    <a:gd name="T15" fmla="*/ 624 h 1130"/>
                    <a:gd name="T16" fmla="*/ 297 w 446"/>
                    <a:gd name="T17" fmla="*/ 706 h 1130"/>
                    <a:gd name="T18" fmla="*/ 237 w 446"/>
                    <a:gd name="T19" fmla="*/ 640 h 1130"/>
                    <a:gd name="T20" fmla="*/ 195 w 446"/>
                    <a:gd name="T21" fmla="*/ 543 h 1130"/>
                    <a:gd name="T22" fmla="*/ 237 w 446"/>
                    <a:gd name="T23" fmla="*/ 697 h 1130"/>
                    <a:gd name="T24" fmla="*/ 273 w 446"/>
                    <a:gd name="T25" fmla="*/ 828 h 1130"/>
                    <a:gd name="T26" fmla="*/ 306 w 446"/>
                    <a:gd name="T27" fmla="*/ 961 h 1130"/>
                    <a:gd name="T28" fmla="*/ 327 w 446"/>
                    <a:gd name="T29" fmla="*/ 1030 h 1130"/>
                    <a:gd name="T30" fmla="*/ 350 w 446"/>
                    <a:gd name="T31" fmla="*/ 1071 h 1130"/>
                    <a:gd name="T32" fmla="*/ 377 w 446"/>
                    <a:gd name="T33" fmla="*/ 1107 h 1130"/>
                    <a:gd name="T34" fmla="*/ 423 w 446"/>
                    <a:gd name="T35" fmla="*/ 1130 h 1130"/>
                    <a:gd name="T36" fmla="*/ 426 w 446"/>
                    <a:gd name="T37" fmla="*/ 1057 h 1130"/>
                    <a:gd name="T38" fmla="*/ 431 w 446"/>
                    <a:gd name="T39" fmla="*/ 981 h 1130"/>
                    <a:gd name="T40" fmla="*/ 446 w 446"/>
                    <a:gd name="T41" fmla="*/ 900 h 1130"/>
                    <a:gd name="T42" fmla="*/ 446 w 446"/>
                    <a:gd name="T43" fmla="*/ 820 h 1130"/>
                    <a:gd name="T44" fmla="*/ 425 w 446"/>
                    <a:gd name="T45" fmla="*/ 722 h 1130"/>
                    <a:gd name="T46" fmla="*/ 395 w 446"/>
                    <a:gd name="T47" fmla="*/ 649 h 1130"/>
                    <a:gd name="T48" fmla="*/ 359 w 446"/>
                    <a:gd name="T49" fmla="*/ 600 h 1130"/>
                    <a:gd name="T50" fmla="*/ 312 w 446"/>
                    <a:gd name="T51" fmla="*/ 543 h 1130"/>
                    <a:gd name="T52" fmla="*/ 255 w 446"/>
                    <a:gd name="T53" fmla="*/ 446 h 1130"/>
                    <a:gd name="T54" fmla="*/ 204 w 446"/>
                    <a:gd name="T55" fmla="*/ 332 h 1130"/>
                    <a:gd name="T56" fmla="*/ 249 w 446"/>
                    <a:gd name="T57" fmla="*/ 393 h 1130"/>
                    <a:gd name="T58" fmla="*/ 291 w 446"/>
                    <a:gd name="T59" fmla="*/ 479 h 1130"/>
                    <a:gd name="T60" fmla="*/ 344 w 446"/>
                    <a:gd name="T61" fmla="*/ 563 h 1130"/>
                    <a:gd name="T62" fmla="*/ 294 w 446"/>
                    <a:gd name="T63" fmla="*/ 442 h 1130"/>
                    <a:gd name="T64" fmla="*/ 240 w 446"/>
                    <a:gd name="T65" fmla="*/ 288 h 1130"/>
                    <a:gd name="T66" fmla="*/ 177 w 446"/>
                    <a:gd name="T67" fmla="*/ 118 h 1130"/>
                    <a:gd name="T68" fmla="*/ 144 w 446"/>
                    <a:gd name="T69" fmla="*/ 65 h 1130"/>
                    <a:gd name="T70" fmla="*/ 61 w 446"/>
                    <a:gd name="T71" fmla="*/ 0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6" h="1130">
                      <a:moveTo>
                        <a:pt x="61" y="0"/>
                      </a:moveTo>
                      <a:lnTo>
                        <a:pt x="0" y="61"/>
                      </a:lnTo>
                      <a:lnTo>
                        <a:pt x="31" y="85"/>
                      </a:lnTo>
                      <a:lnTo>
                        <a:pt x="73" y="159"/>
                      </a:lnTo>
                      <a:lnTo>
                        <a:pt x="132" y="220"/>
                      </a:lnTo>
                      <a:lnTo>
                        <a:pt x="171" y="414"/>
                      </a:lnTo>
                      <a:lnTo>
                        <a:pt x="207" y="531"/>
                      </a:lnTo>
                      <a:lnTo>
                        <a:pt x="255" y="624"/>
                      </a:lnTo>
                      <a:lnTo>
                        <a:pt x="297" y="706"/>
                      </a:lnTo>
                      <a:lnTo>
                        <a:pt x="237" y="640"/>
                      </a:lnTo>
                      <a:lnTo>
                        <a:pt x="195" y="543"/>
                      </a:lnTo>
                      <a:lnTo>
                        <a:pt x="237" y="697"/>
                      </a:lnTo>
                      <a:lnTo>
                        <a:pt x="273" y="828"/>
                      </a:lnTo>
                      <a:lnTo>
                        <a:pt x="306" y="961"/>
                      </a:lnTo>
                      <a:lnTo>
                        <a:pt x="327" y="1030"/>
                      </a:lnTo>
                      <a:lnTo>
                        <a:pt x="350" y="1071"/>
                      </a:lnTo>
                      <a:lnTo>
                        <a:pt x="377" y="1107"/>
                      </a:lnTo>
                      <a:lnTo>
                        <a:pt x="423" y="1130"/>
                      </a:lnTo>
                      <a:lnTo>
                        <a:pt x="426" y="1057"/>
                      </a:lnTo>
                      <a:lnTo>
                        <a:pt x="431" y="981"/>
                      </a:lnTo>
                      <a:lnTo>
                        <a:pt x="446" y="900"/>
                      </a:lnTo>
                      <a:lnTo>
                        <a:pt x="446" y="820"/>
                      </a:lnTo>
                      <a:lnTo>
                        <a:pt x="425" y="722"/>
                      </a:lnTo>
                      <a:lnTo>
                        <a:pt x="395" y="649"/>
                      </a:lnTo>
                      <a:lnTo>
                        <a:pt x="359" y="600"/>
                      </a:lnTo>
                      <a:lnTo>
                        <a:pt x="312" y="543"/>
                      </a:lnTo>
                      <a:lnTo>
                        <a:pt x="255" y="446"/>
                      </a:lnTo>
                      <a:lnTo>
                        <a:pt x="204" y="332"/>
                      </a:lnTo>
                      <a:lnTo>
                        <a:pt x="249" y="393"/>
                      </a:lnTo>
                      <a:lnTo>
                        <a:pt x="291" y="479"/>
                      </a:lnTo>
                      <a:lnTo>
                        <a:pt x="344" y="563"/>
                      </a:lnTo>
                      <a:lnTo>
                        <a:pt x="294" y="442"/>
                      </a:lnTo>
                      <a:lnTo>
                        <a:pt x="240" y="288"/>
                      </a:lnTo>
                      <a:lnTo>
                        <a:pt x="177" y="118"/>
                      </a:lnTo>
                      <a:lnTo>
                        <a:pt x="144" y="65"/>
                      </a:ln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5" name="Freeform 195"/>
                <p:cNvSpPr>
                  <a:spLocks/>
                </p:cNvSpPr>
                <p:nvPr/>
              </p:nvSpPr>
              <p:spPr bwMode="auto">
                <a:xfrm>
                  <a:off x="2226" y="2912"/>
                  <a:ext cx="879" cy="962"/>
                </a:xfrm>
                <a:custGeom>
                  <a:avLst/>
                  <a:gdLst>
                    <a:gd name="T0" fmla="*/ 270 w 1757"/>
                    <a:gd name="T1" fmla="*/ 154 h 2886"/>
                    <a:gd name="T2" fmla="*/ 195 w 1757"/>
                    <a:gd name="T3" fmla="*/ 411 h 2886"/>
                    <a:gd name="T4" fmla="*/ 161 w 1757"/>
                    <a:gd name="T5" fmla="*/ 758 h 2886"/>
                    <a:gd name="T6" fmla="*/ 191 w 1757"/>
                    <a:gd name="T7" fmla="*/ 642 h 2886"/>
                    <a:gd name="T8" fmla="*/ 260 w 1757"/>
                    <a:gd name="T9" fmla="*/ 828 h 2886"/>
                    <a:gd name="T10" fmla="*/ 266 w 1757"/>
                    <a:gd name="T11" fmla="*/ 1198 h 2886"/>
                    <a:gd name="T12" fmla="*/ 284 w 1757"/>
                    <a:gd name="T13" fmla="*/ 1068 h 2886"/>
                    <a:gd name="T14" fmla="*/ 432 w 1757"/>
                    <a:gd name="T15" fmla="*/ 1343 h 2886"/>
                    <a:gd name="T16" fmla="*/ 650 w 1757"/>
                    <a:gd name="T17" fmla="*/ 1551 h 2886"/>
                    <a:gd name="T18" fmla="*/ 653 w 1757"/>
                    <a:gd name="T19" fmla="*/ 1661 h 2886"/>
                    <a:gd name="T20" fmla="*/ 704 w 1757"/>
                    <a:gd name="T21" fmla="*/ 1640 h 2886"/>
                    <a:gd name="T22" fmla="*/ 740 w 1757"/>
                    <a:gd name="T23" fmla="*/ 1799 h 2886"/>
                    <a:gd name="T24" fmla="*/ 749 w 1757"/>
                    <a:gd name="T25" fmla="*/ 1901 h 2886"/>
                    <a:gd name="T26" fmla="*/ 581 w 1757"/>
                    <a:gd name="T27" fmla="*/ 2075 h 2886"/>
                    <a:gd name="T28" fmla="*/ 818 w 1757"/>
                    <a:gd name="T29" fmla="*/ 1997 h 2886"/>
                    <a:gd name="T30" fmla="*/ 677 w 1757"/>
                    <a:gd name="T31" fmla="*/ 2152 h 2886"/>
                    <a:gd name="T32" fmla="*/ 896 w 1757"/>
                    <a:gd name="T33" fmla="*/ 2034 h 2886"/>
                    <a:gd name="T34" fmla="*/ 887 w 1757"/>
                    <a:gd name="T35" fmla="*/ 2136 h 2886"/>
                    <a:gd name="T36" fmla="*/ 971 w 1757"/>
                    <a:gd name="T37" fmla="*/ 2087 h 2886"/>
                    <a:gd name="T38" fmla="*/ 1447 w 1757"/>
                    <a:gd name="T39" fmla="*/ 2310 h 2886"/>
                    <a:gd name="T40" fmla="*/ 1691 w 1757"/>
                    <a:gd name="T41" fmla="*/ 2630 h 2886"/>
                    <a:gd name="T42" fmla="*/ 1067 w 1757"/>
                    <a:gd name="T43" fmla="*/ 2870 h 2886"/>
                    <a:gd name="T44" fmla="*/ 1185 w 1757"/>
                    <a:gd name="T45" fmla="*/ 2817 h 2886"/>
                    <a:gd name="T46" fmla="*/ 1100 w 1757"/>
                    <a:gd name="T47" fmla="*/ 2789 h 2886"/>
                    <a:gd name="T48" fmla="*/ 923 w 1757"/>
                    <a:gd name="T49" fmla="*/ 2817 h 2886"/>
                    <a:gd name="T50" fmla="*/ 1272 w 1757"/>
                    <a:gd name="T51" fmla="*/ 2589 h 2886"/>
                    <a:gd name="T52" fmla="*/ 251 w 1757"/>
                    <a:gd name="T53" fmla="*/ 2785 h 2886"/>
                    <a:gd name="T54" fmla="*/ 39 w 1757"/>
                    <a:gd name="T55" fmla="*/ 2638 h 2886"/>
                    <a:gd name="T56" fmla="*/ 33 w 1757"/>
                    <a:gd name="T57" fmla="*/ 2326 h 2886"/>
                    <a:gd name="T58" fmla="*/ 128 w 1757"/>
                    <a:gd name="T59" fmla="*/ 1912 h 2886"/>
                    <a:gd name="T60" fmla="*/ 357 w 1757"/>
                    <a:gd name="T61" fmla="*/ 2111 h 2886"/>
                    <a:gd name="T62" fmla="*/ 218 w 1757"/>
                    <a:gd name="T63" fmla="*/ 1799 h 2886"/>
                    <a:gd name="T64" fmla="*/ 354 w 1757"/>
                    <a:gd name="T65" fmla="*/ 1730 h 2886"/>
                    <a:gd name="T66" fmla="*/ 284 w 1757"/>
                    <a:gd name="T67" fmla="*/ 1563 h 2886"/>
                    <a:gd name="T68" fmla="*/ 209 w 1757"/>
                    <a:gd name="T69" fmla="*/ 1632 h 2886"/>
                    <a:gd name="T70" fmla="*/ 60 w 1757"/>
                    <a:gd name="T71" fmla="*/ 1170 h 2886"/>
                    <a:gd name="T72" fmla="*/ 54 w 1757"/>
                    <a:gd name="T73" fmla="*/ 715 h 2886"/>
                    <a:gd name="T74" fmla="*/ 21 w 1757"/>
                    <a:gd name="T75" fmla="*/ 986 h 2886"/>
                    <a:gd name="T76" fmla="*/ 3 w 1757"/>
                    <a:gd name="T77" fmla="*/ 658 h 2886"/>
                    <a:gd name="T78" fmla="*/ 113 w 1757"/>
                    <a:gd name="T79" fmla="*/ 342 h 2886"/>
                    <a:gd name="T80" fmla="*/ 0 w 1757"/>
                    <a:gd name="T81" fmla="*/ 621 h 2886"/>
                    <a:gd name="T82" fmla="*/ 69 w 1757"/>
                    <a:gd name="T83" fmla="*/ 277 h 2886"/>
                    <a:gd name="T84" fmla="*/ 227 w 1757"/>
                    <a:gd name="T85" fmla="*/ 0 h 2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7" h="2886">
                      <a:moveTo>
                        <a:pt x="375" y="61"/>
                      </a:moveTo>
                      <a:lnTo>
                        <a:pt x="323" y="126"/>
                      </a:lnTo>
                      <a:lnTo>
                        <a:pt x="270" y="154"/>
                      </a:lnTo>
                      <a:lnTo>
                        <a:pt x="209" y="256"/>
                      </a:lnTo>
                      <a:lnTo>
                        <a:pt x="198" y="321"/>
                      </a:lnTo>
                      <a:lnTo>
                        <a:pt x="195" y="411"/>
                      </a:lnTo>
                      <a:lnTo>
                        <a:pt x="194" y="492"/>
                      </a:lnTo>
                      <a:lnTo>
                        <a:pt x="179" y="621"/>
                      </a:lnTo>
                      <a:lnTo>
                        <a:pt x="161" y="758"/>
                      </a:lnTo>
                      <a:lnTo>
                        <a:pt x="152" y="905"/>
                      </a:lnTo>
                      <a:lnTo>
                        <a:pt x="179" y="750"/>
                      </a:lnTo>
                      <a:lnTo>
                        <a:pt x="191" y="642"/>
                      </a:lnTo>
                      <a:lnTo>
                        <a:pt x="203" y="570"/>
                      </a:lnTo>
                      <a:lnTo>
                        <a:pt x="227" y="695"/>
                      </a:lnTo>
                      <a:lnTo>
                        <a:pt x="260" y="828"/>
                      </a:lnTo>
                      <a:lnTo>
                        <a:pt x="275" y="909"/>
                      </a:lnTo>
                      <a:lnTo>
                        <a:pt x="269" y="1043"/>
                      </a:lnTo>
                      <a:lnTo>
                        <a:pt x="266" y="1198"/>
                      </a:lnTo>
                      <a:lnTo>
                        <a:pt x="272" y="1343"/>
                      </a:lnTo>
                      <a:lnTo>
                        <a:pt x="278" y="1182"/>
                      </a:lnTo>
                      <a:lnTo>
                        <a:pt x="284" y="1068"/>
                      </a:lnTo>
                      <a:lnTo>
                        <a:pt x="299" y="970"/>
                      </a:lnTo>
                      <a:lnTo>
                        <a:pt x="372" y="1206"/>
                      </a:lnTo>
                      <a:lnTo>
                        <a:pt x="432" y="1343"/>
                      </a:lnTo>
                      <a:lnTo>
                        <a:pt x="461" y="1400"/>
                      </a:lnTo>
                      <a:lnTo>
                        <a:pt x="503" y="1498"/>
                      </a:lnTo>
                      <a:lnTo>
                        <a:pt x="650" y="1551"/>
                      </a:lnTo>
                      <a:lnTo>
                        <a:pt x="719" y="1563"/>
                      </a:lnTo>
                      <a:lnTo>
                        <a:pt x="698" y="1612"/>
                      </a:lnTo>
                      <a:lnTo>
                        <a:pt x="653" y="1661"/>
                      </a:lnTo>
                      <a:lnTo>
                        <a:pt x="503" y="1775"/>
                      </a:lnTo>
                      <a:lnTo>
                        <a:pt x="629" y="1714"/>
                      </a:lnTo>
                      <a:lnTo>
                        <a:pt x="704" y="1640"/>
                      </a:lnTo>
                      <a:lnTo>
                        <a:pt x="773" y="1575"/>
                      </a:lnTo>
                      <a:lnTo>
                        <a:pt x="767" y="1722"/>
                      </a:lnTo>
                      <a:lnTo>
                        <a:pt x="740" y="1799"/>
                      </a:lnTo>
                      <a:lnTo>
                        <a:pt x="662" y="1852"/>
                      </a:lnTo>
                      <a:lnTo>
                        <a:pt x="746" y="1848"/>
                      </a:lnTo>
                      <a:lnTo>
                        <a:pt x="749" y="1901"/>
                      </a:lnTo>
                      <a:lnTo>
                        <a:pt x="740" y="1949"/>
                      </a:lnTo>
                      <a:lnTo>
                        <a:pt x="704" y="1989"/>
                      </a:lnTo>
                      <a:lnTo>
                        <a:pt x="581" y="2075"/>
                      </a:lnTo>
                      <a:lnTo>
                        <a:pt x="746" y="1997"/>
                      </a:lnTo>
                      <a:lnTo>
                        <a:pt x="785" y="1985"/>
                      </a:lnTo>
                      <a:lnTo>
                        <a:pt x="818" y="1997"/>
                      </a:lnTo>
                      <a:lnTo>
                        <a:pt x="815" y="2038"/>
                      </a:lnTo>
                      <a:lnTo>
                        <a:pt x="776" y="2083"/>
                      </a:lnTo>
                      <a:lnTo>
                        <a:pt x="677" y="2152"/>
                      </a:lnTo>
                      <a:lnTo>
                        <a:pt x="818" y="2083"/>
                      </a:lnTo>
                      <a:lnTo>
                        <a:pt x="857" y="2022"/>
                      </a:lnTo>
                      <a:lnTo>
                        <a:pt x="896" y="2034"/>
                      </a:lnTo>
                      <a:lnTo>
                        <a:pt x="929" y="2054"/>
                      </a:lnTo>
                      <a:lnTo>
                        <a:pt x="917" y="2099"/>
                      </a:lnTo>
                      <a:lnTo>
                        <a:pt x="887" y="2136"/>
                      </a:lnTo>
                      <a:lnTo>
                        <a:pt x="815" y="2196"/>
                      </a:lnTo>
                      <a:lnTo>
                        <a:pt x="917" y="2148"/>
                      </a:lnTo>
                      <a:lnTo>
                        <a:pt x="971" y="2087"/>
                      </a:lnTo>
                      <a:lnTo>
                        <a:pt x="1040" y="2115"/>
                      </a:lnTo>
                      <a:lnTo>
                        <a:pt x="1260" y="2216"/>
                      </a:lnTo>
                      <a:lnTo>
                        <a:pt x="1447" y="2310"/>
                      </a:lnTo>
                      <a:lnTo>
                        <a:pt x="1586" y="2387"/>
                      </a:lnTo>
                      <a:lnTo>
                        <a:pt x="1634" y="2489"/>
                      </a:lnTo>
                      <a:lnTo>
                        <a:pt x="1691" y="2630"/>
                      </a:lnTo>
                      <a:lnTo>
                        <a:pt x="1757" y="2886"/>
                      </a:lnTo>
                      <a:lnTo>
                        <a:pt x="1115" y="2886"/>
                      </a:lnTo>
                      <a:lnTo>
                        <a:pt x="1067" y="2870"/>
                      </a:lnTo>
                      <a:lnTo>
                        <a:pt x="1230" y="2825"/>
                      </a:lnTo>
                      <a:lnTo>
                        <a:pt x="1486" y="2691"/>
                      </a:lnTo>
                      <a:lnTo>
                        <a:pt x="1185" y="2817"/>
                      </a:lnTo>
                      <a:lnTo>
                        <a:pt x="1046" y="2854"/>
                      </a:lnTo>
                      <a:lnTo>
                        <a:pt x="947" y="2825"/>
                      </a:lnTo>
                      <a:lnTo>
                        <a:pt x="1100" y="2789"/>
                      </a:lnTo>
                      <a:lnTo>
                        <a:pt x="1417" y="2650"/>
                      </a:lnTo>
                      <a:lnTo>
                        <a:pt x="1073" y="2776"/>
                      </a:lnTo>
                      <a:lnTo>
                        <a:pt x="923" y="2817"/>
                      </a:lnTo>
                      <a:lnTo>
                        <a:pt x="899" y="2801"/>
                      </a:lnTo>
                      <a:lnTo>
                        <a:pt x="1037" y="2736"/>
                      </a:lnTo>
                      <a:lnTo>
                        <a:pt x="1272" y="2589"/>
                      </a:lnTo>
                      <a:lnTo>
                        <a:pt x="998" y="2740"/>
                      </a:lnTo>
                      <a:lnTo>
                        <a:pt x="857" y="2793"/>
                      </a:lnTo>
                      <a:lnTo>
                        <a:pt x="251" y="2785"/>
                      </a:lnTo>
                      <a:lnTo>
                        <a:pt x="176" y="2760"/>
                      </a:lnTo>
                      <a:lnTo>
                        <a:pt x="107" y="2728"/>
                      </a:lnTo>
                      <a:lnTo>
                        <a:pt x="39" y="2638"/>
                      </a:lnTo>
                      <a:lnTo>
                        <a:pt x="24" y="2542"/>
                      </a:lnTo>
                      <a:lnTo>
                        <a:pt x="18" y="2456"/>
                      </a:lnTo>
                      <a:lnTo>
                        <a:pt x="33" y="2326"/>
                      </a:lnTo>
                      <a:lnTo>
                        <a:pt x="78" y="2160"/>
                      </a:lnTo>
                      <a:lnTo>
                        <a:pt x="113" y="2030"/>
                      </a:lnTo>
                      <a:lnTo>
                        <a:pt x="128" y="1912"/>
                      </a:lnTo>
                      <a:lnTo>
                        <a:pt x="179" y="1897"/>
                      </a:lnTo>
                      <a:lnTo>
                        <a:pt x="224" y="1981"/>
                      </a:lnTo>
                      <a:lnTo>
                        <a:pt x="357" y="2111"/>
                      </a:lnTo>
                      <a:lnTo>
                        <a:pt x="239" y="1969"/>
                      </a:lnTo>
                      <a:lnTo>
                        <a:pt x="203" y="1889"/>
                      </a:lnTo>
                      <a:lnTo>
                        <a:pt x="218" y="1799"/>
                      </a:lnTo>
                      <a:lnTo>
                        <a:pt x="375" y="1742"/>
                      </a:lnTo>
                      <a:lnTo>
                        <a:pt x="485" y="1657"/>
                      </a:lnTo>
                      <a:lnTo>
                        <a:pt x="354" y="1730"/>
                      </a:lnTo>
                      <a:lnTo>
                        <a:pt x="221" y="1771"/>
                      </a:lnTo>
                      <a:lnTo>
                        <a:pt x="227" y="1649"/>
                      </a:lnTo>
                      <a:lnTo>
                        <a:pt x="284" y="1563"/>
                      </a:lnTo>
                      <a:lnTo>
                        <a:pt x="326" y="1429"/>
                      </a:lnTo>
                      <a:lnTo>
                        <a:pt x="272" y="1551"/>
                      </a:lnTo>
                      <a:lnTo>
                        <a:pt x="209" y="1632"/>
                      </a:lnTo>
                      <a:lnTo>
                        <a:pt x="146" y="1620"/>
                      </a:lnTo>
                      <a:lnTo>
                        <a:pt x="110" y="1396"/>
                      </a:lnTo>
                      <a:lnTo>
                        <a:pt x="60" y="1170"/>
                      </a:lnTo>
                      <a:lnTo>
                        <a:pt x="36" y="1019"/>
                      </a:lnTo>
                      <a:lnTo>
                        <a:pt x="39" y="880"/>
                      </a:lnTo>
                      <a:lnTo>
                        <a:pt x="54" y="715"/>
                      </a:lnTo>
                      <a:lnTo>
                        <a:pt x="36" y="803"/>
                      </a:lnTo>
                      <a:lnTo>
                        <a:pt x="24" y="905"/>
                      </a:lnTo>
                      <a:lnTo>
                        <a:pt x="21" y="986"/>
                      </a:lnTo>
                      <a:lnTo>
                        <a:pt x="6" y="844"/>
                      </a:lnTo>
                      <a:lnTo>
                        <a:pt x="3" y="734"/>
                      </a:lnTo>
                      <a:lnTo>
                        <a:pt x="3" y="658"/>
                      </a:lnTo>
                      <a:lnTo>
                        <a:pt x="24" y="545"/>
                      </a:lnTo>
                      <a:lnTo>
                        <a:pt x="60" y="439"/>
                      </a:lnTo>
                      <a:lnTo>
                        <a:pt x="113" y="342"/>
                      </a:lnTo>
                      <a:lnTo>
                        <a:pt x="57" y="423"/>
                      </a:lnTo>
                      <a:lnTo>
                        <a:pt x="30" y="492"/>
                      </a:lnTo>
                      <a:lnTo>
                        <a:pt x="0" y="621"/>
                      </a:lnTo>
                      <a:lnTo>
                        <a:pt x="6" y="529"/>
                      </a:lnTo>
                      <a:lnTo>
                        <a:pt x="24" y="411"/>
                      </a:lnTo>
                      <a:lnTo>
                        <a:pt x="69" y="277"/>
                      </a:lnTo>
                      <a:lnTo>
                        <a:pt x="107" y="142"/>
                      </a:lnTo>
                      <a:lnTo>
                        <a:pt x="158" y="77"/>
                      </a:lnTo>
                      <a:lnTo>
                        <a:pt x="227" y="0"/>
                      </a:lnTo>
                      <a:lnTo>
                        <a:pt x="302" y="12"/>
                      </a:lnTo>
                      <a:lnTo>
                        <a:pt x="375" y="61"/>
                      </a:lnTo>
                      <a:close/>
                    </a:path>
                  </a:pathLst>
                </a:custGeom>
                <a:solidFill>
                  <a:srgbClr val="006666"/>
                </a:solidFill>
                <a:ln w="9525">
                  <a:solidFill>
                    <a:srgbClr val="333333"/>
                  </a:solidFill>
                  <a:round/>
                  <a:headEnd/>
                  <a:tailEnd/>
                </a:ln>
              </p:spPr>
              <p:txBody>
                <a:bodyPr/>
                <a:lstStyle/>
                <a:p>
                  <a:endParaRPr lang="zh-CN" altLang="en-US"/>
                </a:p>
              </p:txBody>
            </p:sp>
            <p:sp>
              <p:nvSpPr>
                <p:cNvPr id="711876" name="Freeform 196"/>
                <p:cNvSpPr>
                  <a:spLocks/>
                </p:cNvSpPr>
                <p:nvPr/>
              </p:nvSpPr>
              <p:spPr bwMode="auto">
                <a:xfrm>
                  <a:off x="2284" y="3458"/>
                  <a:ext cx="43" cy="83"/>
                </a:xfrm>
                <a:custGeom>
                  <a:avLst/>
                  <a:gdLst>
                    <a:gd name="T0" fmla="*/ 18 w 85"/>
                    <a:gd name="T1" fmla="*/ 0 h 249"/>
                    <a:gd name="T2" fmla="*/ 82 w 85"/>
                    <a:gd name="T3" fmla="*/ 12 h 249"/>
                    <a:gd name="T4" fmla="*/ 85 w 85"/>
                    <a:gd name="T5" fmla="*/ 112 h 249"/>
                    <a:gd name="T6" fmla="*/ 76 w 85"/>
                    <a:gd name="T7" fmla="*/ 217 h 249"/>
                    <a:gd name="T8" fmla="*/ 15 w 85"/>
                    <a:gd name="T9" fmla="*/ 249 h 249"/>
                    <a:gd name="T10" fmla="*/ 0 w 85"/>
                    <a:gd name="T11" fmla="*/ 209 h 249"/>
                    <a:gd name="T12" fmla="*/ 0 w 85"/>
                    <a:gd name="T13" fmla="*/ 61 h 249"/>
                    <a:gd name="T14" fmla="*/ 18 w 85"/>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49">
                      <a:moveTo>
                        <a:pt x="18" y="0"/>
                      </a:moveTo>
                      <a:lnTo>
                        <a:pt x="82" y="12"/>
                      </a:lnTo>
                      <a:lnTo>
                        <a:pt x="85" y="112"/>
                      </a:lnTo>
                      <a:lnTo>
                        <a:pt x="76" y="217"/>
                      </a:lnTo>
                      <a:lnTo>
                        <a:pt x="15" y="249"/>
                      </a:lnTo>
                      <a:lnTo>
                        <a:pt x="0" y="209"/>
                      </a:lnTo>
                      <a:lnTo>
                        <a:pt x="0" y="61"/>
                      </a:lnTo>
                      <a:lnTo>
                        <a:pt x="18" y="0"/>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7" name="Freeform 197"/>
                <p:cNvSpPr>
                  <a:spLocks/>
                </p:cNvSpPr>
                <p:nvPr/>
              </p:nvSpPr>
              <p:spPr bwMode="auto">
                <a:xfrm>
                  <a:off x="2346" y="3727"/>
                  <a:ext cx="413" cy="47"/>
                </a:xfrm>
                <a:custGeom>
                  <a:avLst/>
                  <a:gdLst>
                    <a:gd name="T0" fmla="*/ 827 w 827"/>
                    <a:gd name="T1" fmla="*/ 0 h 142"/>
                    <a:gd name="T2" fmla="*/ 603 w 827"/>
                    <a:gd name="T3" fmla="*/ 67 h 142"/>
                    <a:gd name="T4" fmla="*/ 432 w 827"/>
                    <a:gd name="T5" fmla="*/ 100 h 142"/>
                    <a:gd name="T6" fmla="*/ 258 w 827"/>
                    <a:gd name="T7" fmla="*/ 119 h 142"/>
                    <a:gd name="T8" fmla="*/ 127 w 827"/>
                    <a:gd name="T9" fmla="*/ 127 h 142"/>
                    <a:gd name="T10" fmla="*/ 0 w 827"/>
                    <a:gd name="T11" fmla="*/ 119 h 142"/>
                    <a:gd name="T12" fmla="*/ 121 w 827"/>
                    <a:gd name="T13" fmla="*/ 142 h 142"/>
                    <a:gd name="T14" fmla="*/ 321 w 827"/>
                    <a:gd name="T15" fmla="*/ 142 h 142"/>
                    <a:gd name="T16" fmla="*/ 537 w 827"/>
                    <a:gd name="T17" fmla="*/ 104 h 142"/>
                    <a:gd name="T18" fmla="*/ 647 w 827"/>
                    <a:gd name="T19" fmla="*/ 76 h 142"/>
                    <a:gd name="T20" fmla="*/ 827 w 827"/>
                    <a:gd name="T2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7" h="142">
                      <a:moveTo>
                        <a:pt x="827" y="0"/>
                      </a:moveTo>
                      <a:lnTo>
                        <a:pt x="603" y="67"/>
                      </a:lnTo>
                      <a:lnTo>
                        <a:pt x="432" y="100"/>
                      </a:lnTo>
                      <a:lnTo>
                        <a:pt x="258" y="119"/>
                      </a:lnTo>
                      <a:lnTo>
                        <a:pt x="127" y="127"/>
                      </a:lnTo>
                      <a:lnTo>
                        <a:pt x="0" y="119"/>
                      </a:lnTo>
                      <a:lnTo>
                        <a:pt x="121" y="142"/>
                      </a:lnTo>
                      <a:lnTo>
                        <a:pt x="321" y="142"/>
                      </a:lnTo>
                      <a:lnTo>
                        <a:pt x="537" y="104"/>
                      </a:lnTo>
                      <a:lnTo>
                        <a:pt x="647" y="76"/>
                      </a:lnTo>
                      <a:lnTo>
                        <a:pt x="827" y="0"/>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1878" name="Freeform 198"/>
                <p:cNvSpPr>
                  <a:spLocks/>
                </p:cNvSpPr>
                <p:nvPr/>
              </p:nvSpPr>
              <p:spPr bwMode="auto">
                <a:xfrm>
                  <a:off x="2262" y="2544"/>
                  <a:ext cx="371" cy="466"/>
                </a:xfrm>
                <a:custGeom>
                  <a:avLst/>
                  <a:gdLst>
                    <a:gd name="T0" fmla="*/ 407 w 742"/>
                    <a:gd name="T1" fmla="*/ 546 h 1398"/>
                    <a:gd name="T2" fmla="*/ 383 w 742"/>
                    <a:gd name="T3" fmla="*/ 481 h 1398"/>
                    <a:gd name="T4" fmla="*/ 352 w 742"/>
                    <a:gd name="T5" fmla="*/ 474 h 1398"/>
                    <a:gd name="T6" fmla="*/ 324 w 742"/>
                    <a:gd name="T7" fmla="*/ 486 h 1398"/>
                    <a:gd name="T8" fmla="*/ 310 w 742"/>
                    <a:gd name="T9" fmla="*/ 527 h 1398"/>
                    <a:gd name="T10" fmla="*/ 306 w 742"/>
                    <a:gd name="T11" fmla="*/ 564 h 1398"/>
                    <a:gd name="T12" fmla="*/ 314 w 742"/>
                    <a:gd name="T13" fmla="*/ 652 h 1398"/>
                    <a:gd name="T14" fmla="*/ 331 w 742"/>
                    <a:gd name="T15" fmla="*/ 694 h 1398"/>
                    <a:gd name="T16" fmla="*/ 339 w 742"/>
                    <a:gd name="T17" fmla="*/ 745 h 1398"/>
                    <a:gd name="T18" fmla="*/ 349 w 742"/>
                    <a:gd name="T19" fmla="*/ 811 h 1398"/>
                    <a:gd name="T20" fmla="*/ 372 w 742"/>
                    <a:gd name="T21" fmla="*/ 889 h 1398"/>
                    <a:gd name="T22" fmla="*/ 413 w 742"/>
                    <a:gd name="T23" fmla="*/ 990 h 1398"/>
                    <a:gd name="T24" fmla="*/ 447 w 742"/>
                    <a:gd name="T25" fmla="*/ 1085 h 1398"/>
                    <a:gd name="T26" fmla="*/ 483 w 742"/>
                    <a:gd name="T27" fmla="*/ 1215 h 1398"/>
                    <a:gd name="T28" fmla="*/ 504 w 742"/>
                    <a:gd name="T29" fmla="*/ 1313 h 1398"/>
                    <a:gd name="T30" fmla="*/ 510 w 742"/>
                    <a:gd name="T31" fmla="*/ 1398 h 1398"/>
                    <a:gd name="T32" fmla="*/ 417 w 742"/>
                    <a:gd name="T33" fmla="*/ 1268 h 1398"/>
                    <a:gd name="T34" fmla="*/ 327 w 742"/>
                    <a:gd name="T35" fmla="*/ 1191 h 1398"/>
                    <a:gd name="T36" fmla="*/ 275 w 742"/>
                    <a:gd name="T37" fmla="*/ 1150 h 1398"/>
                    <a:gd name="T38" fmla="*/ 212 w 742"/>
                    <a:gd name="T39" fmla="*/ 1121 h 1398"/>
                    <a:gd name="T40" fmla="*/ 143 w 742"/>
                    <a:gd name="T41" fmla="*/ 1125 h 1398"/>
                    <a:gd name="T42" fmla="*/ 71 w 742"/>
                    <a:gd name="T43" fmla="*/ 1182 h 1398"/>
                    <a:gd name="T44" fmla="*/ 6 w 742"/>
                    <a:gd name="T45" fmla="*/ 1288 h 1398"/>
                    <a:gd name="T46" fmla="*/ 0 w 742"/>
                    <a:gd name="T47" fmla="*/ 1199 h 1398"/>
                    <a:gd name="T48" fmla="*/ 36 w 742"/>
                    <a:gd name="T49" fmla="*/ 1097 h 1398"/>
                    <a:gd name="T50" fmla="*/ 84 w 742"/>
                    <a:gd name="T51" fmla="*/ 973 h 1398"/>
                    <a:gd name="T52" fmla="*/ 105 w 742"/>
                    <a:gd name="T53" fmla="*/ 888 h 1398"/>
                    <a:gd name="T54" fmla="*/ 108 w 742"/>
                    <a:gd name="T55" fmla="*/ 798 h 1398"/>
                    <a:gd name="T56" fmla="*/ 96 w 742"/>
                    <a:gd name="T57" fmla="*/ 729 h 1398"/>
                    <a:gd name="T58" fmla="*/ 68 w 742"/>
                    <a:gd name="T59" fmla="*/ 676 h 1398"/>
                    <a:gd name="T60" fmla="*/ 47 w 742"/>
                    <a:gd name="T61" fmla="*/ 591 h 1398"/>
                    <a:gd name="T62" fmla="*/ 41 w 742"/>
                    <a:gd name="T63" fmla="*/ 530 h 1398"/>
                    <a:gd name="T64" fmla="*/ 26 w 742"/>
                    <a:gd name="T65" fmla="*/ 456 h 1398"/>
                    <a:gd name="T66" fmla="*/ 23 w 742"/>
                    <a:gd name="T67" fmla="*/ 367 h 1398"/>
                    <a:gd name="T68" fmla="*/ 35 w 742"/>
                    <a:gd name="T69" fmla="*/ 300 h 1398"/>
                    <a:gd name="T70" fmla="*/ 57 w 742"/>
                    <a:gd name="T71" fmla="*/ 241 h 1398"/>
                    <a:gd name="T72" fmla="*/ 80 w 742"/>
                    <a:gd name="T73" fmla="*/ 162 h 1398"/>
                    <a:gd name="T74" fmla="*/ 123 w 742"/>
                    <a:gd name="T75" fmla="*/ 94 h 1398"/>
                    <a:gd name="T76" fmla="*/ 170 w 742"/>
                    <a:gd name="T77" fmla="*/ 52 h 1398"/>
                    <a:gd name="T78" fmla="*/ 239 w 742"/>
                    <a:gd name="T79" fmla="*/ 25 h 1398"/>
                    <a:gd name="T80" fmla="*/ 314 w 742"/>
                    <a:gd name="T81" fmla="*/ 3 h 1398"/>
                    <a:gd name="T82" fmla="*/ 438 w 742"/>
                    <a:gd name="T83" fmla="*/ 0 h 1398"/>
                    <a:gd name="T84" fmla="*/ 503 w 742"/>
                    <a:gd name="T85" fmla="*/ 11 h 1398"/>
                    <a:gd name="T86" fmla="*/ 569 w 742"/>
                    <a:gd name="T87" fmla="*/ 37 h 1398"/>
                    <a:gd name="T88" fmla="*/ 631 w 742"/>
                    <a:gd name="T89" fmla="*/ 68 h 1398"/>
                    <a:gd name="T90" fmla="*/ 671 w 742"/>
                    <a:gd name="T91" fmla="*/ 114 h 1398"/>
                    <a:gd name="T92" fmla="*/ 718 w 742"/>
                    <a:gd name="T93" fmla="*/ 174 h 1398"/>
                    <a:gd name="T94" fmla="*/ 739 w 742"/>
                    <a:gd name="T95" fmla="*/ 264 h 1398"/>
                    <a:gd name="T96" fmla="*/ 742 w 742"/>
                    <a:gd name="T97" fmla="*/ 340 h 1398"/>
                    <a:gd name="T98" fmla="*/ 724 w 742"/>
                    <a:gd name="T99" fmla="*/ 403 h 1398"/>
                    <a:gd name="T100" fmla="*/ 676 w 742"/>
                    <a:gd name="T101" fmla="*/ 340 h 1398"/>
                    <a:gd name="T102" fmla="*/ 613 w 742"/>
                    <a:gd name="T103" fmla="*/ 304 h 1398"/>
                    <a:gd name="T104" fmla="*/ 530 w 742"/>
                    <a:gd name="T105" fmla="*/ 288 h 1398"/>
                    <a:gd name="T106" fmla="*/ 551 w 742"/>
                    <a:gd name="T107" fmla="*/ 403 h 1398"/>
                    <a:gd name="T108" fmla="*/ 458 w 742"/>
                    <a:gd name="T109" fmla="*/ 363 h 1398"/>
                    <a:gd name="T110" fmla="*/ 485 w 742"/>
                    <a:gd name="T111" fmla="*/ 452 h 1398"/>
                    <a:gd name="T112" fmla="*/ 419 w 742"/>
                    <a:gd name="T113" fmla="*/ 448 h 1398"/>
                    <a:gd name="T114" fmla="*/ 407 w 742"/>
                    <a:gd name="T115" fmla="*/ 54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2" h="1398">
                      <a:moveTo>
                        <a:pt x="407" y="546"/>
                      </a:moveTo>
                      <a:lnTo>
                        <a:pt x="383" y="481"/>
                      </a:lnTo>
                      <a:lnTo>
                        <a:pt x="352" y="474"/>
                      </a:lnTo>
                      <a:lnTo>
                        <a:pt x="324" y="486"/>
                      </a:lnTo>
                      <a:lnTo>
                        <a:pt x="310" y="527"/>
                      </a:lnTo>
                      <a:lnTo>
                        <a:pt x="306" y="564"/>
                      </a:lnTo>
                      <a:lnTo>
                        <a:pt x="314" y="652"/>
                      </a:lnTo>
                      <a:lnTo>
                        <a:pt x="331" y="694"/>
                      </a:lnTo>
                      <a:lnTo>
                        <a:pt x="339" y="745"/>
                      </a:lnTo>
                      <a:lnTo>
                        <a:pt x="349" y="811"/>
                      </a:lnTo>
                      <a:lnTo>
                        <a:pt x="372" y="889"/>
                      </a:lnTo>
                      <a:lnTo>
                        <a:pt x="413" y="990"/>
                      </a:lnTo>
                      <a:lnTo>
                        <a:pt x="447" y="1085"/>
                      </a:lnTo>
                      <a:lnTo>
                        <a:pt x="483" y="1215"/>
                      </a:lnTo>
                      <a:lnTo>
                        <a:pt x="504" y="1313"/>
                      </a:lnTo>
                      <a:lnTo>
                        <a:pt x="510" y="1398"/>
                      </a:lnTo>
                      <a:lnTo>
                        <a:pt x="417" y="1268"/>
                      </a:lnTo>
                      <a:lnTo>
                        <a:pt x="327" y="1191"/>
                      </a:lnTo>
                      <a:lnTo>
                        <a:pt x="275" y="1150"/>
                      </a:lnTo>
                      <a:lnTo>
                        <a:pt x="212" y="1121"/>
                      </a:lnTo>
                      <a:lnTo>
                        <a:pt x="143" y="1125"/>
                      </a:lnTo>
                      <a:lnTo>
                        <a:pt x="71" y="1182"/>
                      </a:lnTo>
                      <a:lnTo>
                        <a:pt x="6" y="1288"/>
                      </a:lnTo>
                      <a:lnTo>
                        <a:pt x="0" y="1199"/>
                      </a:lnTo>
                      <a:lnTo>
                        <a:pt x="36" y="1097"/>
                      </a:lnTo>
                      <a:lnTo>
                        <a:pt x="84" y="973"/>
                      </a:lnTo>
                      <a:lnTo>
                        <a:pt x="105" y="888"/>
                      </a:lnTo>
                      <a:lnTo>
                        <a:pt x="108" y="798"/>
                      </a:lnTo>
                      <a:lnTo>
                        <a:pt x="96" y="729"/>
                      </a:lnTo>
                      <a:lnTo>
                        <a:pt x="68" y="676"/>
                      </a:lnTo>
                      <a:lnTo>
                        <a:pt x="47" y="591"/>
                      </a:lnTo>
                      <a:lnTo>
                        <a:pt x="41" y="530"/>
                      </a:lnTo>
                      <a:lnTo>
                        <a:pt x="26" y="456"/>
                      </a:lnTo>
                      <a:lnTo>
                        <a:pt x="23" y="367"/>
                      </a:lnTo>
                      <a:lnTo>
                        <a:pt x="35" y="300"/>
                      </a:lnTo>
                      <a:lnTo>
                        <a:pt x="57" y="241"/>
                      </a:lnTo>
                      <a:lnTo>
                        <a:pt x="80" y="162"/>
                      </a:lnTo>
                      <a:lnTo>
                        <a:pt x="123" y="94"/>
                      </a:lnTo>
                      <a:lnTo>
                        <a:pt x="170" y="52"/>
                      </a:lnTo>
                      <a:lnTo>
                        <a:pt x="239" y="25"/>
                      </a:lnTo>
                      <a:lnTo>
                        <a:pt x="314" y="3"/>
                      </a:lnTo>
                      <a:lnTo>
                        <a:pt x="438" y="0"/>
                      </a:lnTo>
                      <a:lnTo>
                        <a:pt x="503" y="11"/>
                      </a:lnTo>
                      <a:lnTo>
                        <a:pt x="569" y="37"/>
                      </a:lnTo>
                      <a:lnTo>
                        <a:pt x="631" y="68"/>
                      </a:lnTo>
                      <a:lnTo>
                        <a:pt x="671" y="114"/>
                      </a:lnTo>
                      <a:lnTo>
                        <a:pt x="718" y="174"/>
                      </a:lnTo>
                      <a:lnTo>
                        <a:pt x="739" y="264"/>
                      </a:lnTo>
                      <a:lnTo>
                        <a:pt x="742" y="340"/>
                      </a:lnTo>
                      <a:lnTo>
                        <a:pt x="724" y="403"/>
                      </a:lnTo>
                      <a:lnTo>
                        <a:pt x="676" y="340"/>
                      </a:lnTo>
                      <a:lnTo>
                        <a:pt x="613" y="304"/>
                      </a:lnTo>
                      <a:lnTo>
                        <a:pt x="530" y="288"/>
                      </a:lnTo>
                      <a:lnTo>
                        <a:pt x="551" y="403"/>
                      </a:lnTo>
                      <a:lnTo>
                        <a:pt x="458" y="363"/>
                      </a:lnTo>
                      <a:lnTo>
                        <a:pt x="485" y="452"/>
                      </a:lnTo>
                      <a:lnTo>
                        <a:pt x="419" y="448"/>
                      </a:lnTo>
                      <a:lnTo>
                        <a:pt x="407" y="5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1879" name="Group 199"/>
                <p:cNvGrpSpPr>
                  <a:grpSpLocks/>
                </p:cNvGrpSpPr>
                <p:nvPr/>
              </p:nvGrpSpPr>
              <p:grpSpPr bwMode="auto">
                <a:xfrm>
                  <a:off x="2118" y="3270"/>
                  <a:ext cx="284" cy="487"/>
                  <a:chOff x="2118" y="3270"/>
                  <a:chExt cx="284" cy="487"/>
                </a:xfrm>
              </p:grpSpPr>
              <p:sp>
                <p:nvSpPr>
                  <p:cNvPr id="711880" name="Freeform 200"/>
                  <p:cNvSpPr>
                    <a:spLocks/>
                  </p:cNvSpPr>
                  <p:nvPr/>
                </p:nvSpPr>
                <p:spPr bwMode="auto">
                  <a:xfrm>
                    <a:off x="2118" y="3270"/>
                    <a:ext cx="284" cy="487"/>
                  </a:xfrm>
                  <a:custGeom>
                    <a:avLst/>
                    <a:gdLst>
                      <a:gd name="T0" fmla="*/ 316 w 570"/>
                      <a:gd name="T1" fmla="*/ 212 h 1463"/>
                      <a:gd name="T2" fmla="*/ 213 w 570"/>
                      <a:gd name="T3" fmla="*/ 197 h 1463"/>
                      <a:gd name="T4" fmla="*/ 149 w 570"/>
                      <a:gd name="T5" fmla="*/ 165 h 1463"/>
                      <a:gd name="T6" fmla="*/ 128 w 570"/>
                      <a:gd name="T7" fmla="*/ 110 h 1463"/>
                      <a:gd name="T8" fmla="*/ 128 w 570"/>
                      <a:gd name="T9" fmla="*/ 62 h 1463"/>
                      <a:gd name="T10" fmla="*/ 112 w 570"/>
                      <a:gd name="T11" fmla="*/ 23 h 1463"/>
                      <a:gd name="T12" fmla="*/ 54 w 570"/>
                      <a:gd name="T13" fmla="*/ 0 h 1463"/>
                      <a:gd name="T14" fmla="*/ 0 w 570"/>
                      <a:gd name="T15" fmla="*/ 7 h 1463"/>
                      <a:gd name="T16" fmla="*/ 66 w 570"/>
                      <a:gd name="T17" fmla="*/ 1138 h 1463"/>
                      <a:gd name="T18" fmla="*/ 112 w 570"/>
                      <a:gd name="T19" fmla="*/ 1242 h 1463"/>
                      <a:gd name="T20" fmla="*/ 170 w 570"/>
                      <a:gd name="T21" fmla="*/ 1345 h 1463"/>
                      <a:gd name="T22" fmla="*/ 254 w 570"/>
                      <a:gd name="T23" fmla="*/ 1423 h 1463"/>
                      <a:gd name="T24" fmla="*/ 349 w 570"/>
                      <a:gd name="T25" fmla="*/ 1448 h 1463"/>
                      <a:gd name="T26" fmla="*/ 478 w 570"/>
                      <a:gd name="T27" fmla="*/ 1463 h 1463"/>
                      <a:gd name="T28" fmla="*/ 553 w 570"/>
                      <a:gd name="T29" fmla="*/ 1440 h 1463"/>
                      <a:gd name="T30" fmla="*/ 570 w 570"/>
                      <a:gd name="T31" fmla="*/ 1361 h 1463"/>
                      <a:gd name="T32" fmla="*/ 561 w 570"/>
                      <a:gd name="T33" fmla="*/ 1258 h 1463"/>
                      <a:gd name="T34" fmla="*/ 507 w 570"/>
                      <a:gd name="T35" fmla="*/ 940 h 1463"/>
                      <a:gd name="T36" fmla="*/ 461 w 570"/>
                      <a:gd name="T37" fmla="*/ 624 h 1463"/>
                      <a:gd name="T38" fmla="*/ 441 w 570"/>
                      <a:gd name="T39" fmla="*/ 387 h 1463"/>
                      <a:gd name="T40" fmla="*/ 441 w 570"/>
                      <a:gd name="T41" fmla="*/ 323 h 1463"/>
                      <a:gd name="T42" fmla="*/ 411 w 570"/>
                      <a:gd name="T43" fmla="*/ 236 h 1463"/>
                      <a:gd name="T44" fmla="*/ 378 w 570"/>
                      <a:gd name="T45" fmla="*/ 212 h 1463"/>
                      <a:gd name="T46" fmla="*/ 316 w 570"/>
                      <a:gd name="T47" fmla="*/ 212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0" h="1463">
                        <a:moveTo>
                          <a:pt x="316" y="212"/>
                        </a:moveTo>
                        <a:lnTo>
                          <a:pt x="213" y="197"/>
                        </a:lnTo>
                        <a:lnTo>
                          <a:pt x="149" y="165"/>
                        </a:lnTo>
                        <a:lnTo>
                          <a:pt x="128" y="110"/>
                        </a:lnTo>
                        <a:lnTo>
                          <a:pt x="128" y="62"/>
                        </a:lnTo>
                        <a:lnTo>
                          <a:pt x="112" y="23"/>
                        </a:lnTo>
                        <a:lnTo>
                          <a:pt x="54" y="0"/>
                        </a:lnTo>
                        <a:lnTo>
                          <a:pt x="0" y="7"/>
                        </a:lnTo>
                        <a:lnTo>
                          <a:pt x="66" y="1138"/>
                        </a:lnTo>
                        <a:lnTo>
                          <a:pt x="112" y="1242"/>
                        </a:lnTo>
                        <a:lnTo>
                          <a:pt x="170" y="1345"/>
                        </a:lnTo>
                        <a:lnTo>
                          <a:pt x="254" y="1423"/>
                        </a:lnTo>
                        <a:lnTo>
                          <a:pt x="349" y="1448"/>
                        </a:lnTo>
                        <a:lnTo>
                          <a:pt x="478" y="1463"/>
                        </a:lnTo>
                        <a:lnTo>
                          <a:pt x="553" y="1440"/>
                        </a:lnTo>
                        <a:lnTo>
                          <a:pt x="570" y="1361"/>
                        </a:lnTo>
                        <a:lnTo>
                          <a:pt x="561" y="1258"/>
                        </a:lnTo>
                        <a:lnTo>
                          <a:pt x="507" y="940"/>
                        </a:lnTo>
                        <a:lnTo>
                          <a:pt x="461" y="624"/>
                        </a:lnTo>
                        <a:lnTo>
                          <a:pt x="441" y="387"/>
                        </a:lnTo>
                        <a:lnTo>
                          <a:pt x="441" y="323"/>
                        </a:lnTo>
                        <a:lnTo>
                          <a:pt x="411" y="236"/>
                        </a:lnTo>
                        <a:lnTo>
                          <a:pt x="378" y="212"/>
                        </a:lnTo>
                        <a:lnTo>
                          <a:pt x="316" y="212"/>
                        </a:lnTo>
                        <a:close/>
                      </a:path>
                    </a:pathLst>
                  </a:custGeom>
                  <a:gradFill rotWithShape="0">
                    <a:gsLst>
                      <a:gs pos="0">
                        <a:srgbClr val="404040"/>
                      </a:gs>
                      <a:gs pos="100000">
                        <a:srgbClr val="404040">
                          <a:gamma/>
                          <a:shade val="46275"/>
                          <a:invGamma/>
                        </a:srgbClr>
                      </a:gs>
                    </a:gsLst>
                    <a:lin ang="5400000" scaled="1"/>
                  </a:gradFill>
                  <a:ln w="6350">
                    <a:solidFill>
                      <a:srgbClr val="000000"/>
                    </a:solidFill>
                    <a:prstDash val="solid"/>
                    <a:round/>
                    <a:headEnd/>
                    <a:tailEnd/>
                  </a:ln>
                </p:spPr>
                <p:txBody>
                  <a:bodyPr/>
                  <a:lstStyle/>
                  <a:p>
                    <a:endParaRPr lang="zh-CN" altLang="en-US"/>
                  </a:p>
                </p:txBody>
              </p:sp>
              <p:sp>
                <p:nvSpPr>
                  <p:cNvPr id="711881" name="Freeform 201"/>
                  <p:cNvSpPr>
                    <a:spLocks/>
                  </p:cNvSpPr>
                  <p:nvPr/>
                </p:nvSpPr>
                <p:spPr bwMode="auto">
                  <a:xfrm>
                    <a:off x="2124" y="3293"/>
                    <a:ext cx="244" cy="448"/>
                  </a:xfrm>
                  <a:custGeom>
                    <a:avLst/>
                    <a:gdLst>
                      <a:gd name="T0" fmla="*/ 319 w 489"/>
                      <a:gd name="T1" fmla="*/ 269 h 1343"/>
                      <a:gd name="T2" fmla="*/ 229 w 489"/>
                      <a:gd name="T3" fmla="*/ 261 h 1343"/>
                      <a:gd name="T4" fmla="*/ 132 w 489"/>
                      <a:gd name="T5" fmla="*/ 230 h 1343"/>
                      <a:gd name="T6" fmla="*/ 75 w 489"/>
                      <a:gd name="T7" fmla="*/ 174 h 1343"/>
                      <a:gd name="T8" fmla="*/ 42 w 489"/>
                      <a:gd name="T9" fmla="*/ 127 h 1343"/>
                      <a:gd name="T10" fmla="*/ 0 w 489"/>
                      <a:gd name="T11" fmla="*/ 0 h 1343"/>
                      <a:gd name="T12" fmla="*/ 62 w 489"/>
                      <a:gd name="T13" fmla="*/ 1035 h 1343"/>
                      <a:gd name="T14" fmla="*/ 104 w 489"/>
                      <a:gd name="T15" fmla="*/ 1130 h 1343"/>
                      <a:gd name="T16" fmla="*/ 149 w 489"/>
                      <a:gd name="T17" fmla="*/ 1216 h 1343"/>
                      <a:gd name="T18" fmla="*/ 208 w 489"/>
                      <a:gd name="T19" fmla="*/ 1280 h 1343"/>
                      <a:gd name="T20" fmla="*/ 258 w 489"/>
                      <a:gd name="T21" fmla="*/ 1311 h 1343"/>
                      <a:gd name="T22" fmla="*/ 319 w 489"/>
                      <a:gd name="T23" fmla="*/ 1328 h 1343"/>
                      <a:gd name="T24" fmla="*/ 377 w 489"/>
                      <a:gd name="T25" fmla="*/ 1343 h 1343"/>
                      <a:gd name="T26" fmla="*/ 443 w 489"/>
                      <a:gd name="T27" fmla="*/ 1343 h 1343"/>
                      <a:gd name="T28" fmla="*/ 472 w 489"/>
                      <a:gd name="T29" fmla="*/ 1328 h 1343"/>
                      <a:gd name="T30" fmla="*/ 489 w 489"/>
                      <a:gd name="T31" fmla="*/ 1280 h 1343"/>
                      <a:gd name="T32" fmla="*/ 481 w 489"/>
                      <a:gd name="T33" fmla="*/ 1200 h 1343"/>
                      <a:gd name="T34" fmla="*/ 439 w 489"/>
                      <a:gd name="T35" fmla="*/ 1018 h 1343"/>
                      <a:gd name="T36" fmla="*/ 368 w 489"/>
                      <a:gd name="T37" fmla="*/ 402 h 1343"/>
                      <a:gd name="T38" fmla="*/ 357 w 489"/>
                      <a:gd name="T39" fmla="*/ 317 h 1343"/>
                      <a:gd name="T40" fmla="*/ 319 w 489"/>
                      <a:gd name="T41" fmla="*/ 269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9" h="1343">
                        <a:moveTo>
                          <a:pt x="319" y="269"/>
                        </a:moveTo>
                        <a:lnTo>
                          <a:pt x="229" y="261"/>
                        </a:lnTo>
                        <a:lnTo>
                          <a:pt x="132" y="230"/>
                        </a:lnTo>
                        <a:lnTo>
                          <a:pt x="75" y="174"/>
                        </a:lnTo>
                        <a:lnTo>
                          <a:pt x="42" y="127"/>
                        </a:lnTo>
                        <a:lnTo>
                          <a:pt x="0" y="0"/>
                        </a:lnTo>
                        <a:lnTo>
                          <a:pt x="62" y="1035"/>
                        </a:lnTo>
                        <a:lnTo>
                          <a:pt x="104" y="1130"/>
                        </a:lnTo>
                        <a:lnTo>
                          <a:pt x="149" y="1216"/>
                        </a:lnTo>
                        <a:lnTo>
                          <a:pt x="208" y="1280"/>
                        </a:lnTo>
                        <a:lnTo>
                          <a:pt x="258" y="1311"/>
                        </a:lnTo>
                        <a:lnTo>
                          <a:pt x="319" y="1328"/>
                        </a:lnTo>
                        <a:lnTo>
                          <a:pt x="377" y="1343"/>
                        </a:lnTo>
                        <a:lnTo>
                          <a:pt x="443" y="1343"/>
                        </a:lnTo>
                        <a:lnTo>
                          <a:pt x="472" y="1328"/>
                        </a:lnTo>
                        <a:lnTo>
                          <a:pt x="489" y="1280"/>
                        </a:lnTo>
                        <a:lnTo>
                          <a:pt x="481" y="1200"/>
                        </a:lnTo>
                        <a:lnTo>
                          <a:pt x="439" y="1018"/>
                        </a:lnTo>
                        <a:lnTo>
                          <a:pt x="368" y="402"/>
                        </a:lnTo>
                        <a:lnTo>
                          <a:pt x="357" y="317"/>
                        </a:lnTo>
                        <a:lnTo>
                          <a:pt x="319" y="269"/>
                        </a:lnTo>
                        <a:close/>
                      </a:path>
                    </a:pathLst>
                  </a:custGeom>
                  <a:gradFill rotWithShape="0">
                    <a:gsLst>
                      <a:gs pos="0">
                        <a:srgbClr val="606060"/>
                      </a:gs>
                      <a:gs pos="100000">
                        <a:srgbClr val="606060">
                          <a:gamma/>
                          <a:shade val="46275"/>
                          <a:invGamma/>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5394" name="Rectangle 2"/>
          <p:cNvSpPr>
            <a:spLocks noGrp="1" noChangeArrowheads="1"/>
          </p:cNvSpPr>
          <p:nvPr>
            <p:ph type="body" idx="1"/>
          </p:nvPr>
        </p:nvSpPr>
        <p:spPr>
          <a:xfrm>
            <a:off x="533400" y="1752600"/>
            <a:ext cx="7855024" cy="4556720"/>
          </a:xfrm>
          <a:noFill/>
          <a:ln/>
        </p:spPr>
        <p:txBody>
          <a:bodyPr/>
          <a:lstStyle/>
          <a:p>
            <a:pPr marL="609600" indent="-609600">
              <a:lnSpc>
                <a:spcPct val="90000"/>
              </a:lnSpc>
              <a:spcBef>
                <a:spcPct val="60000"/>
              </a:spcBef>
              <a:buFontTx/>
              <a:buAutoNum type="arabicPeriod"/>
            </a:pPr>
            <a:r>
              <a:rPr lang="zh-CN" altLang="en-US" sz="2800" dirty="0">
                <a:solidFill>
                  <a:schemeClr val="bg2"/>
                </a:solidFill>
              </a:rPr>
              <a:t>样本统计量的概率分布，</a:t>
            </a:r>
            <a:r>
              <a:rPr lang="zh-CN" altLang="en-US" sz="2800" dirty="0">
                <a:solidFill>
                  <a:schemeClr val="bg2"/>
                </a:solidFill>
                <a:latin typeface="宋体" panose="02010600030101010101" pitchFamily="2" charset="-122"/>
              </a:rPr>
              <a:t>是一种理论分布</a:t>
            </a:r>
          </a:p>
          <a:p>
            <a:pPr marL="1219200" lvl="1" indent="-533400">
              <a:lnSpc>
                <a:spcPct val="90000"/>
              </a:lnSpc>
              <a:spcBef>
                <a:spcPct val="60000"/>
              </a:spcBef>
            </a:pPr>
            <a:r>
              <a:rPr lang="zh-CN" altLang="en-US" sz="2400" dirty="0">
                <a:solidFill>
                  <a:schemeClr val="bg2"/>
                </a:solidFill>
                <a:latin typeface="宋体" panose="02010600030101010101" pitchFamily="2" charset="-122"/>
              </a:rPr>
              <a:t>在重复选取容量为</a:t>
            </a:r>
            <a:r>
              <a:rPr lang="en-US" altLang="zh-CN" sz="2400" i="1" dirty="0">
                <a:solidFill>
                  <a:schemeClr val="bg2"/>
                </a:solidFill>
              </a:rPr>
              <a:t>n</a:t>
            </a:r>
            <a:r>
              <a:rPr lang="zh-CN" altLang="en-US" sz="2400" dirty="0">
                <a:solidFill>
                  <a:schemeClr val="bg2"/>
                </a:solidFill>
                <a:latin typeface="宋体" panose="02010600030101010101" pitchFamily="2" charset="-122"/>
              </a:rPr>
              <a:t>的样本时，由该统计量的所有可能取值形成的相对频数分布。 </a:t>
            </a:r>
          </a:p>
          <a:p>
            <a:pPr marL="609600" indent="-609600">
              <a:lnSpc>
                <a:spcPct val="90000"/>
              </a:lnSpc>
              <a:spcBef>
                <a:spcPct val="33000"/>
              </a:spcBef>
              <a:buFontTx/>
              <a:buAutoNum type="arabicPeriod"/>
            </a:pPr>
            <a:r>
              <a:rPr lang="zh-CN" altLang="en-US" sz="2800" dirty="0">
                <a:solidFill>
                  <a:schemeClr val="bg2"/>
                </a:solidFill>
              </a:rPr>
              <a:t>随机变量是 </a:t>
            </a:r>
            <a:r>
              <a:rPr lang="zh-CN" altLang="en-US" sz="2800" b="1" dirty="0">
                <a:solidFill>
                  <a:schemeClr val="bg2"/>
                </a:solidFill>
              </a:rPr>
              <a:t>样本统计量</a:t>
            </a:r>
            <a:endParaRPr lang="zh-CN" altLang="en-US" sz="2800" dirty="0">
              <a:solidFill>
                <a:schemeClr val="bg2"/>
              </a:solidFill>
            </a:endParaRPr>
          </a:p>
          <a:p>
            <a:pPr marL="1219200" lvl="1" indent="-533400">
              <a:lnSpc>
                <a:spcPct val="90000"/>
              </a:lnSpc>
              <a:spcBef>
                <a:spcPct val="0"/>
              </a:spcBef>
            </a:pPr>
            <a:r>
              <a:rPr lang="zh-CN" altLang="en-US" sz="2400" dirty="0">
                <a:solidFill>
                  <a:schemeClr val="bg2"/>
                </a:solidFill>
              </a:rPr>
              <a:t>样本均值</a:t>
            </a:r>
            <a:r>
              <a:rPr lang="en-US" altLang="zh-CN" sz="2400" dirty="0">
                <a:solidFill>
                  <a:schemeClr val="bg2"/>
                </a:solidFill>
              </a:rPr>
              <a:t>, </a:t>
            </a:r>
            <a:r>
              <a:rPr lang="zh-CN" altLang="en-US" sz="2400" dirty="0">
                <a:solidFill>
                  <a:schemeClr val="bg2"/>
                </a:solidFill>
              </a:rPr>
              <a:t>样本比例，样本方差等</a:t>
            </a:r>
          </a:p>
          <a:p>
            <a:pPr marL="609600" indent="-609600">
              <a:lnSpc>
                <a:spcPct val="90000"/>
              </a:lnSpc>
              <a:spcBef>
                <a:spcPct val="60000"/>
              </a:spcBef>
              <a:buFontTx/>
              <a:buAutoNum type="arabicPeriod"/>
            </a:pPr>
            <a:r>
              <a:rPr lang="zh-CN" altLang="en-US" sz="2800" dirty="0">
                <a:solidFill>
                  <a:schemeClr val="bg2"/>
                </a:solidFill>
              </a:rPr>
              <a:t>结果来自</a:t>
            </a:r>
            <a:r>
              <a:rPr lang="zh-CN" altLang="en-US" sz="2800" b="1" dirty="0">
                <a:solidFill>
                  <a:schemeClr val="bg2"/>
                </a:solidFill>
              </a:rPr>
              <a:t>容量相同</a:t>
            </a:r>
            <a:r>
              <a:rPr lang="zh-CN" altLang="en-US" sz="2800" dirty="0">
                <a:solidFill>
                  <a:schemeClr val="bg2"/>
                </a:solidFill>
              </a:rPr>
              <a:t>的</a:t>
            </a:r>
            <a:r>
              <a:rPr lang="zh-CN" altLang="en-US" sz="2800" b="1" dirty="0">
                <a:solidFill>
                  <a:schemeClr val="bg2"/>
                </a:solidFill>
              </a:rPr>
              <a:t>所有</a:t>
            </a:r>
            <a:r>
              <a:rPr lang="zh-CN" altLang="en-US" sz="2800" dirty="0">
                <a:solidFill>
                  <a:schemeClr val="bg2"/>
                </a:solidFill>
              </a:rPr>
              <a:t>可能样本</a:t>
            </a:r>
          </a:p>
          <a:p>
            <a:pPr marL="609600" indent="-609600">
              <a:lnSpc>
                <a:spcPct val="90000"/>
              </a:lnSpc>
              <a:spcBef>
                <a:spcPct val="60000"/>
              </a:spcBef>
              <a:buFontTx/>
              <a:buAutoNum type="arabicPeriod"/>
            </a:pPr>
            <a:r>
              <a:rPr lang="zh-CN" altLang="en-US" sz="2800" dirty="0">
                <a:solidFill>
                  <a:schemeClr val="bg2"/>
                </a:solidFill>
              </a:rPr>
              <a:t>提供了样本统计量长远而稳定的信息，是进行推断的理论基础，也是抽样推断科学性的重要依据。 	</a:t>
            </a:r>
          </a:p>
        </p:txBody>
      </p:sp>
      <p:sp>
        <p:nvSpPr>
          <p:cNvPr id="315395" name="Rectangle 3"/>
          <p:cNvSpPr>
            <a:spLocks noGrp="1" noChangeArrowheads="1"/>
          </p:cNvSpPr>
          <p:nvPr>
            <p:ph type="title"/>
          </p:nvPr>
        </p:nvSpPr>
        <p:spPr>
          <a:xfrm>
            <a:off x="1181100" y="332656"/>
            <a:ext cx="6781800" cy="1066800"/>
          </a:xfrm>
          <a:noFill/>
          <a:ln/>
        </p:spPr>
        <p:txBody>
          <a:bodyPr/>
          <a:lstStyle/>
          <a:p>
            <a:r>
              <a:rPr lang="zh-CN" altLang="en-US" dirty="0">
                <a:solidFill>
                  <a:schemeClr val="bg2"/>
                </a:solidFill>
              </a:rPr>
              <a:t>抽样分布</a:t>
            </a:r>
            <a:br>
              <a:rPr lang="zh-CN" altLang="en-US" dirty="0">
                <a:solidFill>
                  <a:schemeClr val="bg2"/>
                </a:solidFill>
              </a:rPr>
            </a:br>
            <a:r>
              <a:rPr lang="zh-CN" altLang="en-US" dirty="0">
                <a:solidFill>
                  <a:schemeClr val="bg2"/>
                </a:solidFill>
              </a:rPr>
              <a:t> </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sampling distribution</a:t>
            </a:r>
            <a:r>
              <a:rPr lang="en-US" altLang="zh-CN" sz="3600" dirty="0">
                <a:solidFill>
                  <a:schemeClr val="bg2"/>
                </a:solidFill>
                <a:latin typeface="Arial" panose="020B0604020202020204" pitchFamily="34"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4">
                                            <p:txEl>
                                              <p:pRg st="0" end="0"/>
                                            </p:txEl>
                                          </p:spTgt>
                                        </p:tgtEl>
                                        <p:attrNameLst>
                                          <p:attrName>style.visibility</p:attrName>
                                        </p:attrNameLst>
                                      </p:cBhvr>
                                      <p:to>
                                        <p:strVal val="visible"/>
                                      </p:to>
                                    </p:set>
                                    <p:animEffect transition="in" filter="wipe(left)">
                                      <p:cBhvr>
                                        <p:cTn id="7" dur="500"/>
                                        <p:tgtEl>
                                          <p:spTgt spid="315394">
                                            <p:txEl>
                                              <p:pRg st="0" end="0"/>
                                            </p:txEl>
                                          </p:spTgt>
                                        </p:tgtEl>
                                      </p:cBhvr>
                                    </p:animEffect>
                                  </p:childTnLst>
                                  <p:subTnLst>
                                    <p:animClr clrSpc="rgb" dir="cw">
                                      <p:cBhvr override="childStyle">
                                        <p:cTn dur="1" fill="hold" display="0" masterRel="nextClick" afterEffect="1"/>
                                        <p:tgtEl>
                                          <p:spTgt spid="315394">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315394">
                                            <p:txEl>
                                              <p:pRg st="1" end="1"/>
                                            </p:txEl>
                                          </p:spTgt>
                                        </p:tgtEl>
                                        <p:attrNameLst>
                                          <p:attrName>style.visibility</p:attrName>
                                        </p:attrNameLst>
                                      </p:cBhvr>
                                      <p:to>
                                        <p:strVal val="visible"/>
                                      </p:to>
                                    </p:set>
                                    <p:animEffect transition="in" filter="wipe(left)">
                                      <p:cBhvr>
                                        <p:cTn id="10" dur="500"/>
                                        <p:tgtEl>
                                          <p:spTgt spid="315394">
                                            <p:txEl>
                                              <p:pRg st="1" end="1"/>
                                            </p:txEl>
                                          </p:spTgt>
                                        </p:tgtEl>
                                      </p:cBhvr>
                                    </p:animEffect>
                                  </p:childTnLst>
                                  <p:subTnLst>
                                    <p:animClr clrSpc="rgb" dir="cw">
                                      <p:cBhvr override="childStyle">
                                        <p:cTn dur="1" fill="hold" display="0" masterRel="nextClick" afterEffect="1"/>
                                        <p:tgtEl>
                                          <p:spTgt spid="315394">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5394">
                                            <p:txEl>
                                              <p:pRg st="2" end="2"/>
                                            </p:txEl>
                                          </p:spTgt>
                                        </p:tgtEl>
                                        <p:attrNameLst>
                                          <p:attrName>style.visibility</p:attrName>
                                        </p:attrNameLst>
                                      </p:cBhvr>
                                      <p:to>
                                        <p:strVal val="visible"/>
                                      </p:to>
                                    </p:set>
                                    <p:animEffect transition="in" filter="wipe(left)">
                                      <p:cBhvr>
                                        <p:cTn id="15" dur="500"/>
                                        <p:tgtEl>
                                          <p:spTgt spid="315394">
                                            <p:txEl>
                                              <p:pRg st="2" end="2"/>
                                            </p:txEl>
                                          </p:spTgt>
                                        </p:tgtEl>
                                      </p:cBhvr>
                                    </p:animEffect>
                                  </p:childTnLst>
                                  <p:subTnLst>
                                    <p:animClr clrSpc="rgb" dir="cw">
                                      <p:cBhvr override="childStyle">
                                        <p:cTn dur="1" fill="hold" display="0" masterRel="nextClick" afterEffect="1"/>
                                        <p:tgtEl>
                                          <p:spTgt spid="315394">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315394">
                                            <p:txEl>
                                              <p:pRg st="3" end="3"/>
                                            </p:txEl>
                                          </p:spTgt>
                                        </p:tgtEl>
                                        <p:attrNameLst>
                                          <p:attrName>style.visibility</p:attrName>
                                        </p:attrNameLst>
                                      </p:cBhvr>
                                      <p:to>
                                        <p:strVal val="visible"/>
                                      </p:to>
                                    </p:set>
                                    <p:animEffect transition="in" filter="wipe(left)">
                                      <p:cBhvr>
                                        <p:cTn id="18" dur="500"/>
                                        <p:tgtEl>
                                          <p:spTgt spid="315394">
                                            <p:txEl>
                                              <p:pRg st="3" end="3"/>
                                            </p:txEl>
                                          </p:spTgt>
                                        </p:tgtEl>
                                      </p:cBhvr>
                                    </p:animEffect>
                                  </p:childTnLst>
                                  <p:subTnLst>
                                    <p:animClr clrSpc="rgb" dir="cw">
                                      <p:cBhvr override="childStyle">
                                        <p:cTn dur="1" fill="hold" display="0" masterRel="nextClick" afterEffect="1"/>
                                        <p:tgtEl>
                                          <p:spTgt spid="315394">
                                            <p:txEl>
                                              <p:pRg st="3" end="3"/>
                                            </p:txEl>
                                          </p:spTgt>
                                        </p:tgtEl>
                                        <p:attrNameLst>
                                          <p:attrName>ppt_c</p:attrName>
                                        </p:attrNameLst>
                                      </p:cBhvr>
                                      <p:to>
                                        <a:schemeClr val="fo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15394">
                                            <p:txEl>
                                              <p:pRg st="4" end="4"/>
                                            </p:txEl>
                                          </p:spTgt>
                                        </p:tgtEl>
                                        <p:attrNameLst>
                                          <p:attrName>style.visibility</p:attrName>
                                        </p:attrNameLst>
                                      </p:cBhvr>
                                      <p:to>
                                        <p:strVal val="visible"/>
                                      </p:to>
                                    </p:set>
                                    <p:animEffect transition="in" filter="wipe(left)">
                                      <p:cBhvr>
                                        <p:cTn id="23" dur="500"/>
                                        <p:tgtEl>
                                          <p:spTgt spid="315394">
                                            <p:txEl>
                                              <p:pRg st="4" end="4"/>
                                            </p:txEl>
                                          </p:spTgt>
                                        </p:tgtEl>
                                      </p:cBhvr>
                                    </p:animEffect>
                                  </p:childTnLst>
                                  <p:subTnLst>
                                    <p:animClr clrSpc="rgb" dir="cw">
                                      <p:cBhvr override="childStyle">
                                        <p:cTn dur="1" fill="hold" display="0" masterRel="nextClick" afterEffect="1"/>
                                        <p:tgtEl>
                                          <p:spTgt spid="315394">
                                            <p:txEl>
                                              <p:pRg st="4" end="4"/>
                                            </p:txEl>
                                          </p:spTgt>
                                        </p:tgtEl>
                                        <p:attrNameLst>
                                          <p:attrName>ppt_c</p:attrName>
                                        </p:attrNameLst>
                                      </p:cBhvr>
                                      <p:to>
                                        <a:schemeClr val="folHlink"/>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5394">
                                            <p:txEl>
                                              <p:pRg st="5" end="5"/>
                                            </p:txEl>
                                          </p:spTgt>
                                        </p:tgtEl>
                                        <p:attrNameLst>
                                          <p:attrName>style.visibility</p:attrName>
                                        </p:attrNameLst>
                                      </p:cBhvr>
                                      <p:to>
                                        <p:strVal val="visible"/>
                                      </p:to>
                                    </p:set>
                                    <p:animEffect transition="in" filter="wipe(left)">
                                      <p:cBhvr>
                                        <p:cTn id="28" dur="500"/>
                                        <p:tgtEl>
                                          <p:spTgt spid="315394">
                                            <p:txEl>
                                              <p:pRg st="5" end="5"/>
                                            </p:txEl>
                                          </p:spTgt>
                                        </p:tgtEl>
                                      </p:cBhvr>
                                    </p:animEffect>
                                  </p:childTnLst>
                                  <p:subTnLst>
                                    <p:animClr clrSpc="rgb" dir="cw">
                                      <p:cBhvr override="childStyle">
                                        <p:cTn dur="1" fill="hold" display="0" masterRel="nextClick" afterEffect="1"/>
                                        <p:tgtEl>
                                          <p:spTgt spid="315394">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0338" name="Rectangle 2"/>
          <p:cNvSpPr>
            <a:spLocks noGrp="1" noChangeArrowheads="1"/>
          </p:cNvSpPr>
          <p:nvPr>
            <p:ph type="ctrTitle" idx="4294967295"/>
          </p:nvPr>
        </p:nvSpPr>
        <p:spPr>
          <a:xfrm>
            <a:off x="685800" y="2286000"/>
            <a:ext cx="7772400" cy="1143000"/>
          </a:xfrm>
          <a:noFill/>
          <a:ln/>
        </p:spPr>
        <p:txBody>
          <a:bodyPr anchor="ctr" anchorCtr="0"/>
          <a:lstStyle/>
          <a:p>
            <a:r>
              <a:rPr lang="en-US" altLang="zh-CN" sz="4400" i="1" dirty="0">
                <a:solidFill>
                  <a:schemeClr val="bg2"/>
                </a:solidFill>
                <a:latin typeface="Arial" panose="020B0604020202020204" pitchFamily="34" charset="0"/>
                <a:sym typeface="Symbol" panose="05050102010706020507" pitchFamily="18" charset="2"/>
              </a:rPr>
              <a:t></a:t>
            </a:r>
            <a:r>
              <a:rPr lang="en-US" altLang="zh-CN" sz="4400" baseline="30000" dirty="0">
                <a:solidFill>
                  <a:schemeClr val="bg2"/>
                </a:solidFill>
                <a:latin typeface="Arial" panose="020B0604020202020204" pitchFamily="34" charset="0"/>
              </a:rPr>
              <a:t>2 </a:t>
            </a:r>
            <a:r>
              <a:rPr lang="zh-CN" altLang="en-US" sz="4400" dirty="0">
                <a:solidFill>
                  <a:schemeClr val="bg2"/>
                </a:solidFill>
              </a:rPr>
              <a:t>分布</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04194" name="Rectangle 2"/>
              <p:cNvSpPr>
                <a:spLocks noGrp="1" noChangeArrowheads="1"/>
              </p:cNvSpPr>
              <p:nvPr>
                <p:ph type="body" idx="1"/>
              </p:nvPr>
            </p:nvSpPr>
            <p:spPr>
              <a:xfrm>
                <a:off x="251520" y="1540994"/>
                <a:ext cx="8640960" cy="4992961"/>
              </a:xfrm>
              <a:noFill/>
              <a:ln/>
            </p:spPr>
            <p:txBody>
              <a:bodyPr/>
              <a:lstStyle/>
              <a:p>
                <a:pPr marL="609600" indent="-609600" algn="just">
                  <a:spcBef>
                    <a:spcPct val="60000"/>
                  </a:spcBef>
                  <a:buFontTx/>
                  <a:buAutoNum type="arabicPeriod"/>
                </a:pPr>
                <a:r>
                  <a:rPr lang="zh-CN" altLang="en-US" sz="2600" dirty="0">
                    <a:solidFill>
                      <a:schemeClr val="bg2"/>
                    </a:solidFill>
                  </a:rPr>
                  <a:t>由阿贝</a:t>
                </a:r>
                <a:r>
                  <a:rPr lang="en-US" altLang="zh-CN" sz="2600" dirty="0">
                    <a:solidFill>
                      <a:schemeClr val="bg2"/>
                    </a:solidFill>
                  </a:rPr>
                  <a:t>(</a:t>
                </a:r>
                <a:r>
                  <a:rPr lang="en-US" altLang="zh-CN" sz="2600" dirty="0">
                    <a:solidFill>
                      <a:schemeClr val="bg2"/>
                    </a:solidFill>
                    <a:cs typeface="Times New Roman" panose="02020603050405020304" pitchFamily="18" charset="0"/>
                  </a:rPr>
                  <a:t>Abbe</a:t>
                </a:r>
                <a:r>
                  <a:rPr lang="en-US" altLang="zh-CN" sz="2600" dirty="0">
                    <a:solidFill>
                      <a:schemeClr val="bg2"/>
                    </a:solidFill>
                  </a:rPr>
                  <a:t>)</a:t>
                </a:r>
                <a:r>
                  <a:rPr lang="en-US" altLang="zh-CN" sz="2600" dirty="0">
                    <a:solidFill>
                      <a:schemeClr val="bg2"/>
                    </a:solidFill>
                    <a:cs typeface="Times New Roman" panose="02020603050405020304" pitchFamily="18" charset="0"/>
                  </a:rPr>
                  <a:t> </a:t>
                </a:r>
                <a:r>
                  <a:rPr lang="zh-CN" altLang="en-US" sz="2600" dirty="0">
                    <a:solidFill>
                      <a:schemeClr val="bg2"/>
                    </a:solidFill>
                  </a:rPr>
                  <a:t>于</a:t>
                </a:r>
                <a:r>
                  <a:rPr lang="en-US" altLang="zh-CN" sz="2600" dirty="0">
                    <a:solidFill>
                      <a:schemeClr val="bg2"/>
                    </a:solidFill>
                    <a:cs typeface="Times New Roman" panose="02020603050405020304" pitchFamily="18" charset="0"/>
                  </a:rPr>
                  <a:t>1863</a:t>
                </a:r>
                <a:r>
                  <a:rPr lang="zh-CN" altLang="en-US" sz="2600" dirty="0">
                    <a:solidFill>
                      <a:schemeClr val="bg2"/>
                    </a:solidFill>
                  </a:rPr>
                  <a:t>年首先给出，后来由海尔墨特</a:t>
                </a:r>
                <a:r>
                  <a:rPr lang="en-US" altLang="zh-CN" sz="2600" dirty="0">
                    <a:solidFill>
                      <a:schemeClr val="bg2"/>
                    </a:solidFill>
                  </a:rPr>
                  <a:t>(</a:t>
                </a:r>
                <a:r>
                  <a:rPr lang="en-US" altLang="zh-CN" sz="2600" dirty="0" err="1">
                    <a:solidFill>
                      <a:schemeClr val="bg2"/>
                    </a:solidFill>
                    <a:cs typeface="Times New Roman" panose="02020603050405020304" pitchFamily="18" charset="0"/>
                  </a:rPr>
                  <a:t>Hermert</a:t>
                </a:r>
                <a:r>
                  <a:rPr lang="en-US" altLang="zh-CN" sz="2600" dirty="0">
                    <a:solidFill>
                      <a:schemeClr val="bg2"/>
                    </a:solidFill>
                  </a:rPr>
                  <a:t>)</a:t>
                </a:r>
                <a:r>
                  <a:rPr lang="zh-CN" altLang="en-US" sz="2600" dirty="0">
                    <a:solidFill>
                      <a:schemeClr val="bg2"/>
                    </a:solidFill>
                  </a:rPr>
                  <a:t>和卡</a:t>
                </a:r>
                <a:r>
                  <a:rPr lang="en-US" altLang="zh-CN" sz="2600" dirty="0">
                    <a:solidFill>
                      <a:schemeClr val="bg2"/>
                    </a:solidFill>
                    <a:cs typeface="Times New Roman" panose="02020603050405020304" pitchFamily="18" charset="0"/>
                  </a:rPr>
                  <a:t>·</a:t>
                </a:r>
                <a:r>
                  <a:rPr lang="zh-CN" altLang="en-US" sz="2600" dirty="0">
                    <a:solidFill>
                      <a:schemeClr val="bg2"/>
                    </a:solidFill>
                  </a:rPr>
                  <a:t>皮尔逊</a:t>
                </a:r>
                <a:r>
                  <a:rPr lang="en-US" altLang="zh-CN" sz="2600" dirty="0">
                    <a:solidFill>
                      <a:schemeClr val="bg2"/>
                    </a:solidFill>
                  </a:rPr>
                  <a:t>(</a:t>
                </a:r>
                <a:r>
                  <a:rPr lang="en-US" altLang="zh-CN" sz="2600" dirty="0" err="1">
                    <a:solidFill>
                      <a:schemeClr val="bg2"/>
                    </a:solidFill>
                    <a:cs typeface="Times New Roman" panose="02020603050405020304" pitchFamily="18" charset="0"/>
                  </a:rPr>
                  <a:t>K·Pearson</a:t>
                </a:r>
                <a:r>
                  <a:rPr lang="en-US" altLang="zh-CN" sz="2600" dirty="0">
                    <a:solidFill>
                      <a:schemeClr val="bg2"/>
                    </a:solidFill>
                  </a:rPr>
                  <a:t>)</a:t>
                </a:r>
                <a:r>
                  <a:rPr lang="en-US" altLang="zh-CN" sz="2600" dirty="0">
                    <a:solidFill>
                      <a:schemeClr val="bg2"/>
                    </a:solidFill>
                    <a:cs typeface="Times New Roman" panose="02020603050405020304" pitchFamily="18" charset="0"/>
                  </a:rPr>
                  <a:t> </a:t>
                </a:r>
                <a:r>
                  <a:rPr lang="zh-CN" altLang="en-US" sz="2600" dirty="0">
                    <a:solidFill>
                      <a:schemeClr val="bg2"/>
                    </a:solidFill>
                  </a:rPr>
                  <a:t>分别于</a:t>
                </a:r>
                <a:r>
                  <a:rPr lang="en-US" altLang="zh-CN" sz="2600" dirty="0">
                    <a:solidFill>
                      <a:schemeClr val="bg2"/>
                    </a:solidFill>
                    <a:cs typeface="Times New Roman" panose="02020603050405020304" pitchFamily="18" charset="0"/>
                  </a:rPr>
                  <a:t>1875</a:t>
                </a:r>
                <a:r>
                  <a:rPr lang="zh-CN" altLang="en-US" sz="2600" dirty="0">
                    <a:solidFill>
                      <a:schemeClr val="bg2"/>
                    </a:solidFill>
                  </a:rPr>
                  <a:t>年和</a:t>
                </a:r>
                <a:r>
                  <a:rPr lang="en-US" altLang="zh-CN" sz="2600" dirty="0">
                    <a:solidFill>
                      <a:schemeClr val="bg2"/>
                    </a:solidFill>
                    <a:cs typeface="Times New Roman" panose="02020603050405020304" pitchFamily="18" charset="0"/>
                  </a:rPr>
                  <a:t>1900</a:t>
                </a:r>
                <a:r>
                  <a:rPr lang="zh-CN" altLang="en-US" sz="2600" dirty="0">
                    <a:solidFill>
                      <a:schemeClr val="bg2"/>
                    </a:solidFill>
                  </a:rPr>
                  <a:t>年推导出来</a:t>
                </a:r>
                <a:endParaRPr lang="en-US" altLang="zh-CN" sz="2600" dirty="0">
                  <a:solidFill>
                    <a:schemeClr val="bg2"/>
                  </a:solidFill>
                </a:endParaRPr>
              </a:p>
              <a:p>
                <a:pPr marL="609600" indent="-609600" algn="just">
                  <a:spcBef>
                    <a:spcPct val="60000"/>
                  </a:spcBef>
                  <a:buFontTx/>
                  <a:buAutoNum type="arabicPeriod"/>
                </a:pPr>
                <a:r>
                  <a:rPr lang="zh-CN" altLang="en-US" sz="2600" dirty="0">
                    <a:solidFill>
                      <a:schemeClr val="bg2"/>
                    </a:solidFill>
                  </a:rPr>
                  <a:t>定义：</a:t>
                </a:r>
                <a:r>
                  <a:rPr lang="zh-CN" altLang="en-US" sz="2800" dirty="0">
                    <a:solidFill>
                      <a:srgbClr val="000000"/>
                    </a:solidFill>
                  </a:rPr>
                  <a:t> </a:t>
                </a:r>
                <a14:m>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𝑛</m:t>
                        </m:r>
                      </m:sub>
                    </m:sSub>
                  </m:oMath>
                </a14:m>
                <a:r>
                  <a:rPr lang="zh-CN" altLang="en-US" sz="2600" dirty="0">
                    <a:solidFill>
                      <a:schemeClr val="bg2"/>
                    </a:solidFill>
                  </a:rPr>
                  <a:t>相互独立，且都服从正态分布</a:t>
                </a:r>
                <a:r>
                  <a:rPr lang="en-US" altLang="zh-CN" sz="2600" dirty="0">
                    <a:solidFill>
                      <a:schemeClr val="bg2"/>
                    </a:solidFill>
                  </a:rPr>
                  <a:t>N</a:t>
                </a:r>
                <a:r>
                  <a:rPr lang="zh-CN" altLang="en-US" sz="2600" dirty="0">
                    <a:solidFill>
                      <a:schemeClr val="bg2"/>
                    </a:solidFill>
                  </a:rPr>
                  <a:t>（</a:t>
                </a:r>
                <a:r>
                  <a:rPr lang="en-US" altLang="zh-CN" sz="2600" dirty="0">
                    <a:solidFill>
                      <a:schemeClr val="bg2"/>
                    </a:solidFill>
                  </a:rPr>
                  <a:t>0</a:t>
                </a:r>
                <a:r>
                  <a:rPr lang="zh-CN" altLang="en-US" sz="2600" dirty="0">
                    <a:solidFill>
                      <a:schemeClr val="bg2"/>
                    </a:solidFill>
                  </a:rPr>
                  <a:t>，</a:t>
                </a:r>
                <a:r>
                  <a:rPr lang="en-US" altLang="zh-CN" sz="2600" dirty="0">
                    <a:solidFill>
                      <a:schemeClr val="bg2"/>
                    </a:solidFill>
                  </a:rPr>
                  <a:t>1</a:t>
                </a:r>
                <a:r>
                  <a:rPr lang="zh-CN" altLang="en-US" sz="2600" dirty="0">
                    <a:solidFill>
                      <a:schemeClr val="bg2"/>
                    </a:solidFill>
                  </a:rPr>
                  <a:t>），则</a:t>
                </a:r>
                <a14:m>
                  <m:oMath xmlns:m="http://schemas.openxmlformats.org/officeDocument/2006/math">
                    <m:sSubSup>
                      <m:sSubSupPr>
                        <m:ctrlPr>
                          <a:rPr lang="en-US" altLang="zh-CN" i="1" smtClean="0">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1</m:t>
                        </m:r>
                      </m:sub>
                      <m:sup>
                        <m:r>
                          <a:rPr lang="en-US" altLang="zh-CN"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2</m:t>
                        </m:r>
                      </m:sub>
                      <m:sup>
                        <m:r>
                          <a:rPr lang="en-US" altLang="zh-CN"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sSubSup>
                      <m:sSubSupPr>
                        <m:ctrlPr>
                          <a:rPr lang="en-US" altLang="zh-CN" i="1">
                            <a:solidFill>
                              <a:srgbClr val="000000"/>
                            </a:solidFill>
                            <a:latin typeface="Cambria Math" panose="02040503050406030204" pitchFamily="18" charset="0"/>
                          </a:rPr>
                        </m:ctrlPr>
                      </m:sSubSupPr>
                      <m:e>
                        <m:r>
                          <a:rPr lang="en-US" altLang="zh-CN" i="1">
                            <a:solidFill>
                              <a:srgbClr val="000000"/>
                            </a:solidFill>
                            <a:latin typeface="Cambria Math" panose="02040503050406030204" pitchFamily="18" charset="0"/>
                          </a:rPr>
                          <m:t>𝑥</m:t>
                        </m:r>
                      </m:e>
                      <m:sub>
                        <m:r>
                          <m:rPr>
                            <m:sty m:val="p"/>
                          </m:rPr>
                          <a:rPr lang="en-US" altLang="zh-CN" i="1">
                            <a:solidFill>
                              <a:srgbClr val="000000"/>
                            </a:solidFill>
                            <a:latin typeface="Cambria Math" panose="02040503050406030204" pitchFamily="18" charset="0"/>
                          </a:rPr>
                          <m:t>n</m:t>
                        </m:r>
                      </m:sub>
                      <m:sup>
                        <m:r>
                          <a:rPr lang="en-US" altLang="zh-CN" i="1">
                            <a:solidFill>
                              <a:srgbClr val="000000"/>
                            </a:solidFill>
                            <a:latin typeface="Cambria Math" panose="02040503050406030204" pitchFamily="18" charset="0"/>
                          </a:rPr>
                          <m:t>2</m:t>
                        </m:r>
                      </m:sup>
                    </m:sSubSup>
                  </m:oMath>
                </a14:m>
                <a:r>
                  <a:rPr lang="zh-CN" altLang="en-US" sz="2600" dirty="0">
                    <a:solidFill>
                      <a:schemeClr val="bg2"/>
                    </a:solidFill>
                  </a:rPr>
                  <a:t>服从自由度</a:t>
                </a:r>
                <a:r>
                  <a:rPr lang="en-US" altLang="zh-CN" sz="2600" dirty="0">
                    <a:solidFill>
                      <a:schemeClr val="bg2"/>
                    </a:solidFill>
                  </a:rPr>
                  <a:t>n</a:t>
                </a:r>
                <a:r>
                  <a:rPr lang="zh-CN" altLang="en-US" sz="2600" dirty="0">
                    <a:solidFill>
                      <a:schemeClr val="bg2"/>
                    </a:solidFill>
                  </a:rPr>
                  <a:t>的</a:t>
                </a:r>
                <a:r>
                  <a:rPr lang="en-US" altLang="zh-CN" sz="2800" i="1" dirty="0">
                    <a:solidFill>
                      <a:schemeClr val="bg2"/>
                    </a:solidFill>
                    <a:latin typeface="Arial" panose="020B0604020202020204" pitchFamily="34" charset="0"/>
                    <a:sym typeface="Symbol" panose="05050102010706020507" pitchFamily="18" charset="2"/>
                  </a:rPr>
                  <a:t></a:t>
                </a:r>
                <a:r>
                  <a:rPr lang="en-US" altLang="zh-CN" sz="2800" baseline="30000" dirty="0">
                    <a:solidFill>
                      <a:schemeClr val="bg2"/>
                    </a:solidFill>
                    <a:latin typeface="Arial" panose="020B0604020202020204" pitchFamily="34" charset="0"/>
                  </a:rPr>
                  <a:t>2</a:t>
                </a:r>
                <a:r>
                  <a:rPr lang="zh-CN" altLang="en-US" sz="2800" dirty="0">
                    <a:solidFill>
                      <a:schemeClr val="bg2"/>
                    </a:solidFill>
                    <a:latin typeface="Arial" panose="020B0604020202020204" pitchFamily="34" charset="0"/>
                  </a:rPr>
                  <a:t>分布。记作（</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𝑥</m:t>
                        </m:r>
                      </m:e>
                      <m:sub>
                        <m:r>
                          <a:rPr lang="en-US" altLang="zh-CN" sz="2800" i="1">
                            <a:solidFill>
                              <a:srgbClr val="000000"/>
                            </a:solidFill>
                            <a:latin typeface="Cambria Math" panose="02040503050406030204" pitchFamily="18" charset="0"/>
                          </a:rPr>
                          <m:t>1</m:t>
                        </m:r>
                      </m:sub>
                      <m:sup>
                        <m:r>
                          <a:rPr lang="en-US" altLang="zh-CN" sz="2800" i="1">
                            <a:solidFill>
                              <a:srgbClr val="000000"/>
                            </a:solidFill>
                            <a:latin typeface="Cambria Math" panose="02040503050406030204" pitchFamily="18" charset="0"/>
                          </a:rPr>
                          <m:t>2</m:t>
                        </m:r>
                      </m:sup>
                    </m:sSubSup>
                    <m:r>
                      <a:rPr lang="zh-CN" altLang="en-US" sz="2800" i="1">
                        <a:solidFill>
                          <a:srgbClr val="000000"/>
                        </a:solidFill>
                        <a:latin typeface="Cambria Math" panose="02040503050406030204" pitchFamily="18" charset="0"/>
                      </a:rPr>
                      <m:t>+</m:t>
                    </m:r>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𝑥</m:t>
                        </m:r>
                      </m:e>
                      <m:sub>
                        <m:r>
                          <a:rPr lang="en-US" altLang="zh-CN" sz="2800" i="1">
                            <a:solidFill>
                              <a:srgbClr val="000000"/>
                            </a:solidFill>
                            <a:latin typeface="Cambria Math" panose="02040503050406030204" pitchFamily="18" charset="0"/>
                          </a:rPr>
                          <m:t>2</m:t>
                        </m:r>
                      </m:sub>
                      <m:sup>
                        <m:r>
                          <a:rPr lang="en-US" altLang="zh-CN" sz="2800" i="1">
                            <a:solidFill>
                              <a:srgbClr val="000000"/>
                            </a:solidFill>
                            <a:latin typeface="Cambria Math" panose="02040503050406030204" pitchFamily="18" charset="0"/>
                          </a:rPr>
                          <m:t>2</m:t>
                        </m:r>
                      </m:sup>
                    </m:sSubSup>
                    <m:r>
                      <a:rPr lang="zh-CN" altLang="en-US" sz="2800" i="1">
                        <a:solidFill>
                          <a:srgbClr val="000000"/>
                        </a:solidFill>
                        <a:latin typeface="Cambria Math" panose="02040503050406030204" pitchFamily="18" charset="0"/>
                      </a:rPr>
                      <m:t>+⋯+</m:t>
                    </m:r>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𝑥</m:t>
                        </m:r>
                      </m:e>
                      <m:sub>
                        <m:r>
                          <m:rPr>
                            <m:sty m:val="p"/>
                          </m:rPr>
                          <a:rPr lang="en-US" altLang="zh-CN" sz="2800" i="1">
                            <a:solidFill>
                              <a:srgbClr val="000000"/>
                            </a:solidFill>
                            <a:latin typeface="Cambria Math" panose="02040503050406030204" pitchFamily="18" charset="0"/>
                          </a:rPr>
                          <m:t>n</m:t>
                        </m:r>
                      </m:sub>
                      <m:sup>
                        <m:r>
                          <a:rPr lang="en-US" altLang="zh-CN" sz="2800" i="1">
                            <a:solidFill>
                              <a:srgbClr val="000000"/>
                            </a:solidFill>
                            <a:latin typeface="Cambria Math" panose="02040503050406030204" pitchFamily="18" charset="0"/>
                          </a:rPr>
                          <m:t>2</m:t>
                        </m:r>
                      </m:sup>
                    </m:sSubSup>
                    <m:r>
                      <a:rPr lang="zh-CN" altLang="en-US" sz="2800" i="1">
                        <a:solidFill>
                          <a:srgbClr val="000000"/>
                        </a:solidFill>
                        <a:latin typeface="Cambria Math" panose="02040503050406030204" pitchFamily="18" charset="0"/>
                      </a:rPr>
                      <m:t>）</m:t>
                    </m:r>
                  </m:oMath>
                </a14:m>
                <a:r>
                  <a:rPr lang="en-US" altLang="zh-CN" sz="2600" dirty="0">
                    <a:solidFill>
                      <a:schemeClr val="bg2"/>
                    </a:solidFill>
                  </a:rPr>
                  <a:t>~</a:t>
                </a:r>
                <a:r>
                  <a:rPr lang="en-US" altLang="zh-CN" sz="2400" i="1" dirty="0">
                    <a:solidFill>
                      <a:schemeClr val="bg2"/>
                    </a:solidFill>
                    <a:latin typeface="Arial" panose="020B0604020202020204" pitchFamily="34" charset="0"/>
                    <a:sym typeface="Symbol" panose="05050102010706020507" pitchFamily="18" charset="2"/>
                  </a:rPr>
                  <a:t> </a:t>
                </a:r>
                <a:r>
                  <a:rPr lang="en-US" altLang="zh-CN" sz="2400" baseline="30000" dirty="0">
                    <a:solidFill>
                      <a:schemeClr val="bg2"/>
                    </a:solidFill>
                    <a:latin typeface="Arial" panose="020B0604020202020204" pitchFamily="34" charset="0"/>
                  </a:rPr>
                  <a:t>2</a:t>
                </a:r>
                <a:r>
                  <a:rPr lang="zh-CN" altLang="en-US" sz="2400" baseline="30000" dirty="0">
                    <a:solidFill>
                      <a:schemeClr val="bg2"/>
                    </a:solidFill>
                    <a:latin typeface="Arial" panose="020B0604020202020204" pitchFamily="34" charset="0"/>
                  </a:rPr>
                  <a:t> </a:t>
                </a:r>
                <a:r>
                  <a:rPr lang="zh-CN" altLang="en-US" sz="2400" dirty="0">
                    <a:solidFill>
                      <a:schemeClr val="bg2"/>
                    </a:solidFill>
                    <a:latin typeface="Arial" panose="020B0604020202020204" pitchFamily="34" charset="0"/>
                  </a:rPr>
                  <a:t>（</a:t>
                </a:r>
                <a:r>
                  <a:rPr lang="en-US" altLang="zh-CN" sz="2400" dirty="0">
                    <a:solidFill>
                      <a:schemeClr val="bg2"/>
                    </a:solidFill>
                    <a:latin typeface="Arial" panose="020B0604020202020204" pitchFamily="34" charset="0"/>
                  </a:rPr>
                  <a:t>n</a:t>
                </a:r>
                <a:r>
                  <a:rPr lang="zh-CN" altLang="en-US" sz="2400" dirty="0">
                    <a:solidFill>
                      <a:schemeClr val="bg2"/>
                    </a:solidFill>
                    <a:latin typeface="Arial" panose="020B0604020202020204" pitchFamily="34" charset="0"/>
                  </a:rPr>
                  <a:t>）。</a:t>
                </a:r>
                <a:r>
                  <a:rPr lang="en-US" altLang="zh-CN" sz="2400" i="1" dirty="0">
                    <a:solidFill>
                      <a:schemeClr val="bg2"/>
                    </a:solidFill>
                    <a:latin typeface="Arial" panose="020B0604020202020204" pitchFamily="34" charset="0"/>
                    <a:sym typeface="Symbol" panose="05050102010706020507" pitchFamily="18" charset="2"/>
                  </a:rPr>
                  <a:t> </a:t>
                </a:r>
                <a:r>
                  <a:rPr lang="en-US" altLang="zh-CN" sz="2800" i="1" dirty="0">
                    <a:solidFill>
                      <a:schemeClr val="bg2"/>
                    </a:solidFill>
                    <a:latin typeface="Arial" panose="020B0604020202020204" pitchFamily="34" charset="0"/>
                    <a:sym typeface="Symbol" panose="05050102010706020507" pitchFamily="18" charset="2"/>
                  </a:rPr>
                  <a:t></a:t>
                </a:r>
                <a:r>
                  <a:rPr lang="en-US" altLang="zh-CN" sz="2800" baseline="30000" dirty="0">
                    <a:solidFill>
                      <a:schemeClr val="bg2"/>
                    </a:solidFill>
                    <a:latin typeface="Arial" panose="020B0604020202020204" pitchFamily="34" charset="0"/>
                  </a:rPr>
                  <a:t>2</a:t>
                </a:r>
                <a:r>
                  <a:rPr lang="en-US" altLang="zh-CN" sz="2800" i="1" dirty="0">
                    <a:solidFill>
                      <a:schemeClr val="bg2"/>
                    </a:solidFill>
                    <a:latin typeface="Arial" panose="020B0604020202020204" pitchFamily="34" charset="0"/>
                    <a:sym typeface="Symbol" panose="05050102010706020507" pitchFamily="18" charset="2"/>
                  </a:rPr>
                  <a:t> </a:t>
                </a:r>
                <a:r>
                  <a:rPr lang="zh-CN" altLang="en-US" sz="2800" dirty="0">
                    <a:solidFill>
                      <a:schemeClr val="bg2"/>
                    </a:solidFill>
                    <a:latin typeface="Arial" panose="020B0604020202020204" pitchFamily="34" charset="0"/>
                    <a:sym typeface="Symbol" panose="05050102010706020507" pitchFamily="18" charset="2"/>
                  </a:rPr>
                  <a:t>分布</a:t>
                </a:r>
                <a:r>
                  <a:rPr lang="zh-CN" altLang="en-US" sz="2800" dirty="0">
                    <a:solidFill>
                      <a:schemeClr val="bg2"/>
                    </a:solidFill>
                    <a:latin typeface="Arial" panose="020B0604020202020204" pitchFamily="34" charset="0"/>
                  </a:rPr>
                  <a:t>概率密度函数较为复杂，需要用到</a:t>
                </a:r>
                <a:r>
                  <a:rPr lang="en-US" altLang="zh-CN" sz="2800" dirty="0">
                    <a:solidFill>
                      <a:schemeClr val="bg2"/>
                    </a:solidFill>
                    <a:latin typeface="Arial" panose="020B0604020202020204" pitchFamily="34" charset="0"/>
                  </a:rPr>
                  <a:t>γ</a:t>
                </a:r>
                <a:r>
                  <a:rPr lang="zh-CN" altLang="en-US" sz="2800" dirty="0">
                    <a:solidFill>
                      <a:schemeClr val="bg2"/>
                    </a:solidFill>
                    <a:latin typeface="Arial" panose="020B0604020202020204" pitchFamily="34" charset="0"/>
                  </a:rPr>
                  <a:t>函数推导，有兴趣的同学可以课下搜索相关资料。</a:t>
                </a:r>
                <a:endParaRPr lang="en-US" altLang="zh-CN" sz="2800" dirty="0">
                  <a:solidFill>
                    <a:schemeClr val="bg2"/>
                  </a:solidFill>
                  <a:latin typeface="Arial" panose="020B0604020202020204" pitchFamily="34" charset="0"/>
                </a:endParaRPr>
              </a:p>
              <a:p>
                <a:pPr marL="609600" indent="-609600" algn="just">
                  <a:spcBef>
                    <a:spcPct val="60000"/>
                  </a:spcBef>
                  <a:buFontTx/>
                  <a:buAutoNum type="arabicPeriod"/>
                </a:pPr>
                <a:r>
                  <a:rPr lang="zh-CN" altLang="en-US" sz="2800" dirty="0">
                    <a:solidFill>
                      <a:schemeClr val="bg2"/>
                    </a:solidFill>
                    <a:latin typeface="Arial" panose="020B0604020202020204" pitchFamily="34" charset="0"/>
                  </a:rPr>
                  <a:t>作用：卡方检验就是统计样本的实际观测值与理论推断值之间的偏离程度。如果卡方值越大，二者偏差程度越大。</a:t>
                </a:r>
                <a:endParaRPr lang="en-US" altLang="zh-CN" sz="2600" dirty="0">
                  <a:solidFill>
                    <a:schemeClr val="bg2"/>
                  </a:solidFill>
                </a:endParaRPr>
              </a:p>
            </p:txBody>
          </p:sp>
        </mc:Choice>
        <mc:Fallback>
          <p:sp>
            <p:nvSpPr>
              <p:cNvPr id="904194" name="Rectangle 2"/>
              <p:cNvSpPr>
                <a:spLocks noGrp="1" noRot="1" noChangeAspect="1" noMove="1" noResize="1" noEditPoints="1" noAdjustHandles="1" noChangeArrowheads="1" noChangeShapeType="1" noTextEdit="1"/>
              </p:cNvSpPr>
              <p:nvPr>
                <p:ph type="body" idx="1"/>
              </p:nvPr>
            </p:nvSpPr>
            <p:spPr>
              <a:xfrm>
                <a:off x="251520" y="1540994"/>
                <a:ext cx="8640960" cy="4992961"/>
              </a:xfrm>
              <a:blipFill>
                <a:blip r:embed="rId3"/>
                <a:stretch>
                  <a:fillRect l="-1340" t="-1587" r="-1904" b="-9402"/>
                </a:stretch>
              </a:blipFill>
              <a:ln/>
            </p:spPr>
            <p:txBody>
              <a:bodyPr/>
              <a:lstStyle/>
              <a:p>
                <a:r>
                  <a:rPr lang="zh-CN" altLang="en-US">
                    <a:noFill/>
                  </a:rPr>
                  <a:t> </a:t>
                </a:r>
              </a:p>
            </p:txBody>
          </p:sp>
        </mc:Fallback>
      </mc:AlternateContent>
      <p:sp>
        <p:nvSpPr>
          <p:cNvPr id="904195" name="Rectangle 3"/>
          <p:cNvSpPr>
            <a:spLocks noGrp="1" noChangeArrowheads="1"/>
          </p:cNvSpPr>
          <p:nvPr>
            <p:ph type="title"/>
          </p:nvPr>
        </p:nvSpPr>
        <p:spPr>
          <a:xfrm>
            <a:off x="1331640" y="474194"/>
            <a:ext cx="6781800" cy="1066800"/>
          </a:xfrm>
          <a:noFill/>
          <a:ln/>
        </p:spPr>
        <p:txBody>
          <a:bodyPr/>
          <a:lstStyle/>
          <a:p>
            <a:r>
              <a:rPr lang="en-US" altLang="zh-CN" i="1" dirty="0">
                <a:solidFill>
                  <a:schemeClr val="bg2"/>
                </a:solidFill>
                <a:latin typeface="Arial" panose="020B0604020202020204" pitchFamily="34" charset="0"/>
                <a:sym typeface="Symbol" panose="05050102010706020507" pitchFamily="18" charset="2"/>
              </a:rPr>
              <a:t></a:t>
            </a:r>
            <a:r>
              <a:rPr lang="en-US" altLang="zh-CN" baseline="30000" dirty="0">
                <a:solidFill>
                  <a:schemeClr val="bg2"/>
                </a:solidFill>
                <a:latin typeface="Arial" panose="020B0604020202020204" pitchFamily="34" charset="0"/>
              </a:rPr>
              <a:t>2</a:t>
            </a:r>
            <a:r>
              <a:rPr lang="zh-CN" altLang="en-US" dirty="0">
                <a:solidFill>
                  <a:schemeClr val="bg2"/>
                </a:solidFill>
                <a:latin typeface="Arial" panose="020B0604020202020204" pitchFamily="34" charset="0"/>
              </a:rPr>
              <a:t>分布</a:t>
            </a:r>
            <a:br>
              <a:rPr lang="zh-CN" altLang="en-US"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en-US" altLang="zh-CN" sz="3600" i="1" dirty="0">
                <a:solidFill>
                  <a:schemeClr val="bg2"/>
                </a:solidFill>
                <a:latin typeface="Arial" panose="020B0604020202020204" pitchFamily="34" charset="0"/>
                <a:sym typeface="Symbol" panose="05050102010706020507" pitchFamily="18" charset="2"/>
              </a:rPr>
              <a:t></a:t>
            </a:r>
            <a:r>
              <a:rPr lang="en-US" altLang="zh-CN" sz="3600" baseline="30000" dirty="0">
                <a:solidFill>
                  <a:schemeClr val="bg2"/>
                </a:solidFill>
                <a:latin typeface="Arial" panose="020B0604020202020204" pitchFamily="34" charset="0"/>
              </a:rPr>
              <a:t>2</a:t>
            </a:r>
            <a:r>
              <a:rPr lang="en-US" altLang="zh-CN" sz="3600" dirty="0">
                <a:solidFill>
                  <a:schemeClr val="bg2"/>
                </a:solidFill>
                <a:latin typeface="Arial" panose="020B0604020202020204" pitchFamily="34" charset="0"/>
              </a:rPr>
              <a:t> </a:t>
            </a:r>
            <a:r>
              <a:rPr lang="en-US" altLang="zh-CN" sz="3600" dirty="0">
                <a:solidFill>
                  <a:schemeClr val="bg2"/>
                </a:solidFill>
                <a:latin typeface="Arial" panose="020B0604020202020204" pitchFamily="34" charset="0"/>
                <a:cs typeface="Times New Roman" panose="02020603050405020304" pitchFamily="18" charset="0"/>
              </a:rPr>
              <a:t>distribution</a:t>
            </a:r>
            <a:r>
              <a:rPr lang="en-US" altLang="zh-CN" sz="3600" dirty="0">
                <a:solidFill>
                  <a:schemeClr val="bg2"/>
                </a:solidFill>
                <a:latin typeface="Arial" panose="020B0604020202020204" pitchFamily="34" charset="0"/>
              </a:rPr>
              <a:t>)</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0" name="Rectangle 2"/>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zh-CN" altLang="zh-CN">
              <a:effectLst>
                <a:outerShdw blurRad="38100" dist="38100" dir="2700000" algn="tl">
                  <a:srgbClr val="000000"/>
                </a:outerShdw>
              </a:effectLst>
            </a:endParaRPr>
          </a:p>
        </p:txBody>
      </p:sp>
      <p:sp>
        <p:nvSpPr>
          <p:cNvPr id="908291" name="Rectangle 3"/>
          <p:cNvSpPr>
            <a:spLocks noGrp="1" noChangeArrowheads="1"/>
          </p:cNvSpPr>
          <p:nvPr>
            <p:ph type="title"/>
          </p:nvPr>
        </p:nvSpPr>
        <p:spPr>
          <a:xfrm>
            <a:off x="1281906" y="219869"/>
            <a:ext cx="7086600" cy="1035050"/>
          </a:xfrm>
          <a:noFill/>
          <a:ln/>
        </p:spPr>
        <p:txBody>
          <a:bodyPr/>
          <a:lstStyle/>
          <a:p>
            <a:r>
              <a:rPr lang="en-US" altLang="zh-CN" dirty="0">
                <a:solidFill>
                  <a:schemeClr val="bg2"/>
                </a:solidFill>
                <a:latin typeface="Symbol" panose="05050102010706020507" pitchFamily="18" charset="2"/>
              </a:rPr>
              <a:t>c</a:t>
            </a:r>
            <a:r>
              <a:rPr lang="en-US" altLang="zh-CN" baseline="30000" dirty="0">
                <a:solidFill>
                  <a:schemeClr val="bg2"/>
                </a:solidFill>
              </a:rPr>
              <a:t>2</a:t>
            </a:r>
            <a:r>
              <a:rPr lang="zh-CN" altLang="en-US" dirty="0">
                <a:solidFill>
                  <a:schemeClr val="bg2"/>
                </a:solidFill>
              </a:rPr>
              <a:t>分布概率密度</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rPr>
              <a:t>图示</a:t>
            </a:r>
            <a:r>
              <a:rPr lang="en-US" altLang="zh-CN" sz="3600" dirty="0">
                <a:solidFill>
                  <a:schemeClr val="bg2"/>
                </a:solidFill>
                <a:latin typeface="Arial" panose="020B0604020202020204" pitchFamily="34" charset="0"/>
              </a:rPr>
              <a:t>)</a:t>
            </a:r>
          </a:p>
        </p:txBody>
      </p:sp>
      <p:grpSp>
        <p:nvGrpSpPr>
          <p:cNvPr id="908352" name="Group 64"/>
          <p:cNvGrpSpPr>
            <a:grpSpLocks/>
          </p:cNvGrpSpPr>
          <p:nvPr/>
        </p:nvGrpSpPr>
        <p:grpSpPr bwMode="auto">
          <a:xfrm>
            <a:off x="1619250" y="1628775"/>
            <a:ext cx="7143750" cy="5057775"/>
            <a:chOff x="1020" y="1026"/>
            <a:chExt cx="4500" cy="3186"/>
          </a:xfrm>
        </p:grpSpPr>
        <p:sp>
          <p:nvSpPr>
            <p:cNvPr id="908304" name="Rectangle 16"/>
            <p:cNvSpPr>
              <a:spLocks noChangeArrowheads="1"/>
            </p:cNvSpPr>
            <p:nvPr/>
          </p:nvSpPr>
          <p:spPr bwMode="auto">
            <a:xfrm>
              <a:off x="2064" y="4020"/>
              <a:ext cx="1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effectLst>
                    <a:outerShdw blurRad="38100" dist="38100" dir="2700000" algn="tl">
                      <a:srgbClr val="000000"/>
                    </a:outerShdw>
                  </a:effectLst>
                </a:rPr>
                <a:t>不同容量样本的抽样分布</a:t>
              </a:r>
              <a:endParaRPr lang="zh-CN" altLang="en-US" sz="2000" b="0">
                <a:effectLst>
                  <a:outerShdw blurRad="38100" dist="38100" dir="2700000" algn="tl">
                    <a:srgbClr val="000000"/>
                  </a:outerShdw>
                </a:effectLst>
              </a:endParaRPr>
            </a:p>
          </p:txBody>
        </p:sp>
        <p:sp>
          <p:nvSpPr>
            <p:cNvPr id="908305" name="Rectangle 17"/>
            <p:cNvSpPr>
              <a:spLocks noChangeArrowheads="1"/>
            </p:cNvSpPr>
            <p:nvPr/>
          </p:nvSpPr>
          <p:spPr bwMode="auto">
            <a:xfrm>
              <a:off x="5284" y="3929"/>
              <a:ext cx="228" cy="23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effectLst>
                    <a:outerShdw blurRad="38100" dist="38100" dir="2700000" algn="tl">
                      <a:srgbClr val="000000"/>
                    </a:outerShdw>
                  </a:effectLst>
                  <a:latin typeface="Symbol" panose="05050102010706020507" pitchFamily="18" charset="2"/>
                </a:rPr>
                <a:t>c </a:t>
              </a:r>
              <a:r>
                <a:rPr lang="en-US" altLang="zh-CN" sz="2500" baseline="30000">
                  <a:effectLst>
                    <a:outerShdw blurRad="38100" dist="38100" dir="2700000" algn="tl">
                      <a:srgbClr val="000000"/>
                    </a:outerShdw>
                  </a:effectLst>
                  <a:latin typeface="Symbol" panose="05050102010706020507" pitchFamily="18" charset="2"/>
                </a:rPr>
                <a:t>2</a:t>
              </a:r>
              <a:endParaRPr lang="en-US" altLang="zh-CN" sz="2400" b="0">
                <a:effectLst>
                  <a:outerShdw blurRad="38100" dist="38100" dir="2700000" algn="tl">
                    <a:srgbClr val="000000"/>
                  </a:outerShdw>
                </a:effectLst>
              </a:endParaRPr>
            </a:p>
          </p:txBody>
        </p:sp>
        <p:sp>
          <p:nvSpPr>
            <p:cNvPr id="908306" name="Freeform 18"/>
            <p:cNvSpPr>
              <a:spLocks/>
            </p:cNvSpPr>
            <p:nvPr/>
          </p:nvSpPr>
          <p:spPr bwMode="auto">
            <a:xfrm>
              <a:off x="1076" y="1026"/>
              <a:ext cx="4444" cy="2840"/>
            </a:xfrm>
            <a:custGeom>
              <a:avLst/>
              <a:gdLst>
                <a:gd name="T0" fmla="*/ 0 w 1708"/>
                <a:gd name="T1" fmla="*/ 0 h 696"/>
                <a:gd name="T2" fmla="*/ 0 w 1708"/>
                <a:gd name="T3" fmla="*/ 696 h 696"/>
                <a:gd name="T4" fmla="*/ 1708 w 1708"/>
                <a:gd name="T5" fmla="*/ 696 h 696"/>
              </a:gdLst>
              <a:ahLst/>
              <a:cxnLst>
                <a:cxn ang="0">
                  <a:pos x="T0" y="T1"/>
                </a:cxn>
                <a:cxn ang="0">
                  <a:pos x="T2" y="T3"/>
                </a:cxn>
                <a:cxn ang="0">
                  <a:pos x="T4" y="T5"/>
                </a:cxn>
              </a:cxnLst>
              <a:rect l="0" t="0" r="r" b="b"/>
              <a:pathLst>
                <a:path w="1708" h="696">
                  <a:moveTo>
                    <a:pt x="0" y="0"/>
                  </a:moveTo>
                  <a:lnTo>
                    <a:pt x="0" y="696"/>
                  </a:lnTo>
                  <a:lnTo>
                    <a:pt x="1708" y="696"/>
                  </a:lnTo>
                </a:path>
              </a:pathLst>
            </a:custGeom>
            <a:noFill/>
            <a:ln w="30226">
              <a:solidFill>
                <a:schemeClr val="tx1"/>
              </a:solidFill>
              <a:prstDash val="solid"/>
              <a:round/>
              <a:headEnd type="triangl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8307" name="Line 19"/>
            <p:cNvSpPr>
              <a:spLocks noChangeShapeType="1"/>
            </p:cNvSpPr>
            <p:nvPr/>
          </p:nvSpPr>
          <p:spPr bwMode="auto">
            <a:xfrm>
              <a:off x="1020" y="1407"/>
              <a:ext cx="56" cy="1"/>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08" name="Line 20"/>
            <p:cNvSpPr>
              <a:spLocks noChangeShapeType="1"/>
            </p:cNvSpPr>
            <p:nvPr/>
          </p:nvSpPr>
          <p:spPr bwMode="auto">
            <a:xfrm>
              <a:off x="1020" y="1676"/>
              <a:ext cx="56" cy="4"/>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09" name="Line 21"/>
            <p:cNvSpPr>
              <a:spLocks noChangeShapeType="1"/>
            </p:cNvSpPr>
            <p:nvPr/>
          </p:nvSpPr>
          <p:spPr bwMode="auto">
            <a:xfrm>
              <a:off x="1020" y="1952"/>
              <a:ext cx="56" cy="5"/>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0" name="Line 22"/>
            <p:cNvSpPr>
              <a:spLocks noChangeShapeType="1"/>
            </p:cNvSpPr>
            <p:nvPr/>
          </p:nvSpPr>
          <p:spPr bwMode="auto">
            <a:xfrm>
              <a:off x="1020" y="2226"/>
              <a:ext cx="56" cy="4"/>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1" name="Line 23"/>
            <p:cNvSpPr>
              <a:spLocks noChangeShapeType="1"/>
            </p:cNvSpPr>
            <p:nvPr/>
          </p:nvSpPr>
          <p:spPr bwMode="auto">
            <a:xfrm>
              <a:off x="1020" y="2498"/>
              <a:ext cx="56" cy="4"/>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2" name="Line 24"/>
            <p:cNvSpPr>
              <a:spLocks noChangeShapeType="1"/>
            </p:cNvSpPr>
            <p:nvPr/>
          </p:nvSpPr>
          <p:spPr bwMode="auto">
            <a:xfrm>
              <a:off x="1020" y="2772"/>
              <a:ext cx="56" cy="4"/>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3" name="Line 25"/>
            <p:cNvSpPr>
              <a:spLocks noChangeShapeType="1"/>
            </p:cNvSpPr>
            <p:nvPr/>
          </p:nvSpPr>
          <p:spPr bwMode="auto">
            <a:xfrm>
              <a:off x="1020" y="3052"/>
              <a:ext cx="56" cy="5"/>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4" name="Line 26"/>
            <p:cNvSpPr>
              <a:spLocks noChangeShapeType="1"/>
            </p:cNvSpPr>
            <p:nvPr/>
          </p:nvSpPr>
          <p:spPr bwMode="auto">
            <a:xfrm>
              <a:off x="1020" y="3320"/>
              <a:ext cx="56"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5" name="Line 27"/>
            <p:cNvSpPr>
              <a:spLocks noChangeShapeType="1"/>
            </p:cNvSpPr>
            <p:nvPr/>
          </p:nvSpPr>
          <p:spPr bwMode="auto">
            <a:xfrm>
              <a:off x="1020" y="3594"/>
              <a:ext cx="56" cy="4"/>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6" name="Line 28"/>
            <p:cNvSpPr>
              <a:spLocks noChangeShapeType="1"/>
            </p:cNvSpPr>
            <p:nvPr/>
          </p:nvSpPr>
          <p:spPr bwMode="auto">
            <a:xfrm>
              <a:off x="4955" y="3866"/>
              <a:ext cx="3"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7" name="Line 29"/>
            <p:cNvSpPr>
              <a:spLocks noChangeShapeType="1"/>
            </p:cNvSpPr>
            <p:nvPr/>
          </p:nvSpPr>
          <p:spPr bwMode="auto">
            <a:xfrm>
              <a:off x="4524" y="3866"/>
              <a:ext cx="2"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8" name="Line 30"/>
            <p:cNvSpPr>
              <a:spLocks noChangeShapeType="1"/>
            </p:cNvSpPr>
            <p:nvPr/>
          </p:nvSpPr>
          <p:spPr bwMode="auto">
            <a:xfrm>
              <a:off x="4090" y="3866"/>
              <a:ext cx="3"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19" name="Line 31"/>
            <p:cNvSpPr>
              <a:spLocks noChangeShapeType="1"/>
            </p:cNvSpPr>
            <p:nvPr/>
          </p:nvSpPr>
          <p:spPr bwMode="auto">
            <a:xfrm>
              <a:off x="3661" y="3866"/>
              <a:ext cx="3"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20" name="Line 32"/>
            <p:cNvSpPr>
              <a:spLocks noChangeShapeType="1"/>
            </p:cNvSpPr>
            <p:nvPr/>
          </p:nvSpPr>
          <p:spPr bwMode="auto">
            <a:xfrm>
              <a:off x="3233" y="3866"/>
              <a:ext cx="2"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21" name="Line 33"/>
            <p:cNvSpPr>
              <a:spLocks noChangeShapeType="1"/>
            </p:cNvSpPr>
            <p:nvPr/>
          </p:nvSpPr>
          <p:spPr bwMode="auto">
            <a:xfrm>
              <a:off x="2799" y="3866"/>
              <a:ext cx="2"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22" name="Line 34"/>
            <p:cNvSpPr>
              <a:spLocks noChangeShapeType="1"/>
            </p:cNvSpPr>
            <p:nvPr/>
          </p:nvSpPr>
          <p:spPr bwMode="auto">
            <a:xfrm>
              <a:off x="2368" y="3866"/>
              <a:ext cx="2"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23" name="Line 35"/>
            <p:cNvSpPr>
              <a:spLocks noChangeShapeType="1"/>
            </p:cNvSpPr>
            <p:nvPr/>
          </p:nvSpPr>
          <p:spPr bwMode="auto">
            <a:xfrm>
              <a:off x="1939" y="3866"/>
              <a:ext cx="2"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08324" name="Line 36"/>
            <p:cNvSpPr>
              <a:spLocks noChangeShapeType="1"/>
            </p:cNvSpPr>
            <p:nvPr/>
          </p:nvSpPr>
          <p:spPr bwMode="auto">
            <a:xfrm>
              <a:off x="1505" y="3866"/>
              <a:ext cx="3" cy="3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908325" name="Group 37"/>
            <p:cNvGrpSpPr>
              <a:grpSpLocks/>
            </p:cNvGrpSpPr>
            <p:nvPr/>
          </p:nvGrpSpPr>
          <p:grpSpPr bwMode="auto">
            <a:xfrm>
              <a:off x="1168" y="2207"/>
              <a:ext cx="4254" cy="1443"/>
              <a:chOff x="3719" y="2525"/>
              <a:chExt cx="1686" cy="366"/>
            </a:xfrm>
          </p:grpSpPr>
          <p:sp>
            <p:nvSpPr>
              <p:cNvPr id="908326" name="Freeform 38"/>
              <p:cNvSpPr>
                <a:spLocks/>
              </p:cNvSpPr>
              <p:nvPr/>
            </p:nvSpPr>
            <p:spPr bwMode="auto">
              <a:xfrm>
                <a:off x="4012" y="2525"/>
                <a:ext cx="1393" cy="366"/>
              </a:xfrm>
              <a:custGeom>
                <a:avLst/>
                <a:gdLst>
                  <a:gd name="T0" fmla="*/ 1393 w 1393"/>
                  <a:gd name="T1" fmla="*/ 366 h 366"/>
                  <a:gd name="T2" fmla="*/ 1247 w 1393"/>
                  <a:gd name="T3" fmla="*/ 362 h 366"/>
                  <a:gd name="T4" fmla="*/ 1174 w 1393"/>
                  <a:gd name="T5" fmla="*/ 358 h 366"/>
                  <a:gd name="T6" fmla="*/ 1100 w 1393"/>
                  <a:gd name="T7" fmla="*/ 352 h 366"/>
                  <a:gd name="T8" fmla="*/ 1027 w 1393"/>
                  <a:gd name="T9" fmla="*/ 344 h 366"/>
                  <a:gd name="T10" fmla="*/ 953 w 1393"/>
                  <a:gd name="T11" fmla="*/ 333 h 366"/>
                  <a:gd name="T12" fmla="*/ 881 w 1393"/>
                  <a:gd name="T13" fmla="*/ 317 h 366"/>
                  <a:gd name="T14" fmla="*/ 734 w 1393"/>
                  <a:gd name="T15" fmla="*/ 274 h 366"/>
                  <a:gd name="T16" fmla="*/ 587 w 1393"/>
                  <a:gd name="T17" fmla="*/ 215 h 366"/>
                  <a:gd name="T18" fmla="*/ 440 w 1393"/>
                  <a:gd name="T19" fmla="*/ 143 h 366"/>
                  <a:gd name="T20" fmla="*/ 366 w 1393"/>
                  <a:gd name="T21" fmla="*/ 106 h 366"/>
                  <a:gd name="T22" fmla="*/ 294 w 1393"/>
                  <a:gd name="T23" fmla="*/ 73 h 366"/>
                  <a:gd name="T24" fmla="*/ 219 w 1393"/>
                  <a:gd name="T25" fmla="*/ 43 h 366"/>
                  <a:gd name="T26" fmla="*/ 147 w 1393"/>
                  <a:gd name="T27" fmla="*/ 20 h 366"/>
                  <a:gd name="T28" fmla="*/ 73 w 1393"/>
                  <a:gd name="T29" fmla="*/ 4 h 366"/>
                  <a:gd name="T30" fmla="*/ 0 w 13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3" h="366">
                    <a:moveTo>
                      <a:pt x="1393" y="366"/>
                    </a:moveTo>
                    <a:lnTo>
                      <a:pt x="1247" y="362"/>
                    </a:lnTo>
                    <a:lnTo>
                      <a:pt x="1174" y="358"/>
                    </a:lnTo>
                    <a:lnTo>
                      <a:pt x="1100" y="352"/>
                    </a:lnTo>
                    <a:lnTo>
                      <a:pt x="1027" y="344"/>
                    </a:lnTo>
                    <a:lnTo>
                      <a:pt x="953" y="333"/>
                    </a:lnTo>
                    <a:lnTo>
                      <a:pt x="881" y="317"/>
                    </a:lnTo>
                    <a:lnTo>
                      <a:pt x="734" y="274"/>
                    </a:lnTo>
                    <a:lnTo>
                      <a:pt x="587" y="215"/>
                    </a:lnTo>
                    <a:lnTo>
                      <a:pt x="440" y="143"/>
                    </a:lnTo>
                    <a:lnTo>
                      <a:pt x="366" y="106"/>
                    </a:lnTo>
                    <a:lnTo>
                      <a:pt x="294" y="73"/>
                    </a:lnTo>
                    <a:lnTo>
                      <a:pt x="219" y="43"/>
                    </a:lnTo>
                    <a:lnTo>
                      <a:pt x="147" y="20"/>
                    </a:lnTo>
                    <a:lnTo>
                      <a:pt x="73" y="4"/>
                    </a:lnTo>
                    <a:lnTo>
                      <a:pt x="0" y="0"/>
                    </a:lnTo>
                  </a:path>
                </a:pathLst>
              </a:custGeom>
              <a:noFill/>
              <a:ln w="44450" cmpd="sng">
                <a:solidFill>
                  <a:srgbClr val="FF00FF"/>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8327" name="Freeform 39"/>
              <p:cNvSpPr>
                <a:spLocks/>
              </p:cNvSpPr>
              <p:nvPr/>
            </p:nvSpPr>
            <p:spPr bwMode="auto">
              <a:xfrm>
                <a:off x="3719" y="2525"/>
                <a:ext cx="293" cy="366"/>
              </a:xfrm>
              <a:custGeom>
                <a:avLst/>
                <a:gdLst>
                  <a:gd name="T0" fmla="*/ 0 w 293"/>
                  <a:gd name="T1" fmla="*/ 366 h 366"/>
                  <a:gd name="T2" fmla="*/ 31 w 293"/>
                  <a:gd name="T3" fmla="*/ 362 h 366"/>
                  <a:gd name="T4" fmla="*/ 47 w 293"/>
                  <a:gd name="T5" fmla="*/ 358 h 366"/>
                  <a:gd name="T6" fmla="*/ 60 w 293"/>
                  <a:gd name="T7" fmla="*/ 352 h 366"/>
                  <a:gd name="T8" fmla="*/ 76 w 293"/>
                  <a:gd name="T9" fmla="*/ 344 h 366"/>
                  <a:gd name="T10" fmla="*/ 92 w 293"/>
                  <a:gd name="T11" fmla="*/ 333 h 366"/>
                  <a:gd name="T12" fmla="*/ 107 w 293"/>
                  <a:gd name="T13" fmla="*/ 317 h 366"/>
                  <a:gd name="T14" fmla="*/ 139 w 293"/>
                  <a:gd name="T15" fmla="*/ 274 h 366"/>
                  <a:gd name="T16" fmla="*/ 170 w 293"/>
                  <a:gd name="T17" fmla="*/ 215 h 366"/>
                  <a:gd name="T18" fmla="*/ 201 w 293"/>
                  <a:gd name="T19" fmla="*/ 143 h 366"/>
                  <a:gd name="T20" fmla="*/ 215 w 293"/>
                  <a:gd name="T21" fmla="*/ 106 h 366"/>
                  <a:gd name="T22" fmla="*/ 231 w 293"/>
                  <a:gd name="T23" fmla="*/ 73 h 366"/>
                  <a:gd name="T24" fmla="*/ 246 w 293"/>
                  <a:gd name="T25" fmla="*/ 43 h 366"/>
                  <a:gd name="T26" fmla="*/ 262 w 293"/>
                  <a:gd name="T27" fmla="*/ 20 h 366"/>
                  <a:gd name="T28" fmla="*/ 278 w 293"/>
                  <a:gd name="T29" fmla="*/ 4 h 366"/>
                  <a:gd name="T30" fmla="*/ 293 w 2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366">
                    <a:moveTo>
                      <a:pt x="0" y="366"/>
                    </a:moveTo>
                    <a:lnTo>
                      <a:pt x="31" y="362"/>
                    </a:lnTo>
                    <a:lnTo>
                      <a:pt x="47" y="358"/>
                    </a:lnTo>
                    <a:lnTo>
                      <a:pt x="60" y="352"/>
                    </a:lnTo>
                    <a:lnTo>
                      <a:pt x="76" y="344"/>
                    </a:lnTo>
                    <a:lnTo>
                      <a:pt x="92" y="333"/>
                    </a:lnTo>
                    <a:lnTo>
                      <a:pt x="107" y="317"/>
                    </a:lnTo>
                    <a:lnTo>
                      <a:pt x="139" y="274"/>
                    </a:lnTo>
                    <a:lnTo>
                      <a:pt x="170" y="215"/>
                    </a:lnTo>
                    <a:lnTo>
                      <a:pt x="201" y="143"/>
                    </a:lnTo>
                    <a:lnTo>
                      <a:pt x="215" y="106"/>
                    </a:lnTo>
                    <a:lnTo>
                      <a:pt x="231" y="73"/>
                    </a:lnTo>
                    <a:lnTo>
                      <a:pt x="246" y="43"/>
                    </a:lnTo>
                    <a:lnTo>
                      <a:pt x="262" y="20"/>
                    </a:lnTo>
                    <a:lnTo>
                      <a:pt x="278" y="4"/>
                    </a:lnTo>
                    <a:lnTo>
                      <a:pt x="293" y="0"/>
                    </a:lnTo>
                  </a:path>
                </a:pathLst>
              </a:custGeom>
              <a:noFill/>
              <a:ln w="44450" cmpd="sng">
                <a:solidFill>
                  <a:srgbClr val="FF00FF"/>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08328" name="Group 40"/>
            <p:cNvGrpSpPr>
              <a:grpSpLocks/>
            </p:cNvGrpSpPr>
            <p:nvPr/>
          </p:nvGrpSpPr>
          <p:grpSpPr bwMode="auto">
            <a:xfrm>
              <a:off x="1531" y="1831"/>
              <a:ext cx="1671" cy="1946"/>
              <a:chOff x="3828" y="2396"/>
              <a:chExt cx="662" cy="495"/>
            </a:xfrm>
          </p:grpSpPr>
          <p:sp>
            <p:nvSpPr>
              <p:cNvPr id="908329" name="Freeform 41"/>
              <p:cNvSpPr>
                <a:spLocks/>
              </p:cNvSpPr>
              <p:nvPr/>
            </p:nvSpPr>
            <p:spPr bwMode="auto">
              <a:xfrm>
                <a:off x="3924" y="2396"/>
                <a:ext cx="566" cy="495"/>
              </a:xfrm>
              <a:custGeom>
                <a:avLst/>
                <a:gdLst>
                  <a:gd name="T0" fmla="*/ 566 w 566"/>
                  <a:gd name="T1" fmla="*/ 495 h 495"/>
                  <a:gd name="T2" fmla="*/ 505 w 566"/>
                  <a:gd name="T3" fmla="*/ 489 h 495"/>
                  <a:gd name="T4" fmla="*/ 476 w 566"/>
                  <a:gd name="T5" fmla="*/ 483 h 495"/>
                  <a:gd name="T6" fmla="*/ 446 w 566"/>
                  <a:gd name="T7" fmla="*/ 475 h 495"/>
                  <a:gd name="T8" fmla="*/ 417 w 566"/>
                  <a:gd name="T9" fmla="*/ 466 h 495"/>
                  <a:gd name="T10" fmla="*/ 386 w 566"/>
                  <a:gd name="T11" fmla="*/ 450 h 495"/>
                  <a:gd name="T12" fmla="*/ 356 w 566"/>
                  <a:gd name="T13" fmla="*/ 428 h 495"/>
                  <a:gd name="T14" fmla="*/ 298 w 566"/>
                  <a:gd name="T15" fmla="*/ 372 h 495"/>
                  <a:gd name="T16" fmla="*/ 237 w 566"/>
                  <a:gd name="T17" fmla="*/ 292 h 495"/>
                  <a:gd name="T18" fmla="*/ 178 w 566"/>
                  <a:gd name="T19" fmla="*/ 194 h 495"/>
                  <a:gd name="T20" fmla="*/ 149 w 566"/>
                  <a:gd name="T21" fmla="*/ 145 h 495"/>
                  <a:gd name="T22" fmla="*/ 118 w 566"/>
                  <a:gd name="T23" fmla="*/ 98 h 495"/>
                  <a:gd name="T24" fmla="*/ 88 w 566"/>
                  <a:gd name="T25" fmla="*/ 59 h 495"/>
                  <a:gd name="T26" fmla="*/ 59 w 566"/>
                  <a:gd name="T27" fmla="*/ 28 h 495"/>
                  <a:gd name="T28" fmla="*/ 30 w 566"/>
                  <a:gd name="T29" fmla="*/ 8 h 495"/>
                  <a:gd name="T30" fmla="*/ 0 w 566"/>
                  <a:gd name="T31"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6" h="495">
                    <a:moveTo>
                      <a:pt x="566" y="495"/>
                    </a:moveTo>
                    <a:lnTo>
                      <a:pt x="505" y="489"/>
                    </a:lnTo>
                    <a:lnTo>
                      <a:pt x="476" y="483"/>
                    </a:lnTo>
                    <a:lnTo>
                      <a:pt x="446" y="475"/>
                    </a:lnTo>
                    <a:lnTo>
                      <a:pt x="417" y="466"/>
                    </a:lnTo>
                    <a:lnTo>
                      <a:pt x="386" y="450"/>
                    </a:lnTo>
                    <a:lnTo>
                      <a:pt x="356" y="428"/>
                    </a:lnTo>
                    <a:lnTo>
                      <a:pt x="298" y="372"/>
                    </a:lnTo>
                    <a:lnTo>
                      <a:pt x="237" y="292"/>
                    </a:lnTo>
                    <a:lnTo>
                      <a:pt x="178" y="194"/>
                    </a:lnTo>
                    <a:lnTo>
                      <a:pt x="149" y="145"/>
                    </a:lnTo>
                    <a:lnTo>
                      <a:pt x="118" y="98"/>
                    </a:lnTo>
                    <a:lnTo>
                      <a:pt x="88" y="59"/>
                    </a:lnTo>
                    <a:lnTo>
                      <a:pt x="59" y="28"/>
                    </a:lnTo>
                    <a:lnTo>
                      <a:pt x="30" y="8"/>
                    </a:lnTo>
                    <a:lnTo>
                      <a:pt x="0" y="0"/>
                    </a:lnTo>
                  </a:path>
                </a:pathLst>
              </a:custGeom>
              <a:noFill/>
              <a:ln w="38100" cmpd="sng">
                <a:solidFill>
                  <a:schemeClr val="hlink"/>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8330" name="Freeform 42"/>
              <p:cNvSpPr>
                <a:spLocks/>
              </p:cNvSpPr>
              <p:nvPr/>
            </p:nvSpPr>
            <p:spPr bwMode="auto">
              <a:xfrm>
                <a:off x="3828" y="2396"/>
                <a:ext cx="96" cy="495"/>
              </a:xfrm>
              <a:custGeom>
                <a:avLst/>
                <a:gdLst>
                  <a:gd name="T0" fmla="*/ 0 w 96"/>
                  <a:gd name="T1" fmla="*/ 495 h 495"/>
                  <a:gd name="T2" fmla="*/ 10 w 96"/>
                  <a:gd name="T3" fmla="*/ 489 h 495"/>
                  <a:gd name="T4" fmla="*/ 16 w 96"/>
                  <a:gd name="T5" fmla="*/ 483 h 495"/>
                  <a:gd name="T6" fmla="*/ 20 w 96"/>
                  <a:gd name="T7" fmla="*/ 475 h 495"/>
                  <a:gd name="T8" fmla="*/ 26 w 96"/>
                  <a:gd name="T9" fmla="*/ 466 h 495"/>
                  <a:gd name="T10" fmla="*/ 30 w 96"/>
                  <a:gd name="T11" fmla="*/ 450 h 495"/>
                  <a:gd name="T12" fmla="*/ 36 w 96"/>
                  <a:gd name="T13" fmla="*/ 428 h 495"/>
                  <a:gd name="T14" fmla="*/ 45 w 96"/>
                  <a:gd name="T15" fmla="*/ 372 h 495"/>
                  <a:gd name="T16" fmla="*/ 55 w 96"/>
                  <a:gd name="T17" fmla="*/ 292 h 495"/>
                  <a:gd name="T18" fmla="*/ 65 w 96"/>
                  <a:gd name="T19" fmla="*/ 194 h 495"/>
                  <a:gd name="T20" fmla="*/ 71 w 96"/>
                  <a:gd name="T21" fmla="*/ 145 h 495"/>
                  <a:gd name="T22" fmla="*/ 75 w 96"/>
                  <a:gd name="T23" fmla="*/ 98 h 495"/>
                  <a:gd name="T24" fmla="*/ 81 w 96"/>
                  <a:gd name="T25" fmla="*/ 59 h 495"/>
                  <a:gd name="T26" fmla="*/ 86 w 96"/>
                  <a:gd name="T27" fmla="*/ 28 h 495"/>
                  <a:gd name="T28" fmla="*/ 90 w 96"/>
                  <a:gd name="T29" fmla="*/ 8 h 495"/>
                  <a:gd name="T30" fmla="*/ 96 w 96"/>
                  <a:gd name="T31"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495">
                    <a:moveTo>
                      <a:pt x="0" y="495"/>
                    </a:moveTo>
                    <a:lnTo>
                      <a:pt x="10" y="489"/>
                    </a:lnTo>
                    <a:lnTo>
                      <a:pt x="16" y="483"/>
                    </a:lnTo>
                    <a:lnTo>
                      <a:pt x="20" y="475"/>
                    </a:lnTo>
                    <a:lnTo>
                      <a:pt x="26" y="466"/>
                    </a:lnTo>
                    <a:lnTo>
                      <a:pt x="30" y="450"/>
                    </a:lnTo>
                    <a:lnTo>
                      <a:pt x="36" y="428"/>
                    </a:lnTo>
                    <a:lnTo>
                      <a:pt x="45" y="372"/>
                    </a:lnTo>
                    <a:lnTo>
                      <a:pt x="55" y="292"/>
                    </a:lnTo>
                    <a:lnTo>
                      <a:pt x="65" y="194"/>
                    </a:lnTo>
                    <a:lnTo>
                      <a:pt x="71" y="145"/>
                    </a:lnTo>
                    <a:lnTo>
                      <a:pt x="75" y="98"/>
                    </a:lnTo>
                    <a:lnTo>
                      <a:pt x="81" y="59"/>
                    </a:lnTo>
                    <a:lnTo>
                      <a:pt x="86" y="28"/>
                    </a:lnTo>
                    <a:lnTo>
                      <a:pt x="90" y="8"/>
                    </a:lnTo>
                    <a:lnTo>
                      <a:pt x="96" y="0"/>
                    </a:lnTo>
                  </a:path>
                </a:pathLst>
              </a:custGeom>
              <a:noFill/>
              <a:ln w="38100" cmpd="sng">
                <a:solidFill>
                  <a:schemeClr val="hlink"/>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08331" name="Freeform 43"/>
            <p:cNvSpPr>
              <a:spLocks/>
            </p:cNvSpPr>
            <p:nvPr/>
          </p:nvSpPr>
          <p:spPr bwMode="auto">
            <a:xfrm>
              <a:off x="1168" y="1261"/>
              <a:ext cx="3743" cy="2449"/>
            </a:xfrm>
            <a:custGeom>
              <a:avLst/>
              <a:gdLst>
                <a:gd name="T0" fmla="*/ 0 w 1483"/>
                <a:gd name="T1" fmla="*/ 0 h 622"/>
                <a:gd name="T2" fmla="*/ 4 w 1483"/>
                <a:gd name="T3" fmla="*/ 39 h 622"/>
                <a:gd name="T4" fmla="*/ 14 w 1483"/>
                <a:gd name="T5" fmla="*/ 80 h 622"/>
                <a:gd name="T6" fmla="*/ 34 w 1483"/>
                <a:gd name="T7" fmla="*/ 119 h 622"/>
                <a:gd name="T8" fmla="*/ 57 w 1483"/>
                <a:gd name="T9" fmla="*/ 159 h 622"/>
                <a:gd name="T10" fmla="*/ 90 w 1483"/>
                <a:gd name="T11" fmla="*/ 198 h 622"/>
                <a:gd name="T12" fmla="*/ 129 w 1483"/>
                <a:gd name="T13" fmla="*/ 235 h 622"/>
                <a:gd name="T14" fmla="*/ 174 w 1483"/>
                <a:gd name="T15" fmla="*/ 272 h 622"/>
                <a:gd name="T16" fmla="*/ 227 w 1483"/>
                <a:gd name="T17" fmla="*/ 309 h 622"/>
                <a:gd name="T18" fmla="*/ 286 w 1483"/>
                <a:gd name="T19" fmla="*/ 342 h 622"/>
                <a:gd name="T20" fmla="*/ 350 w 1483"/>
                <a:gd name="T21" fmla="*/ 376 h 622"/>
                <a:gd name="T22" fmla="*/ 421 w 1483"/>
                <a:gd name="T23" fmla="*/ 407 h 622"/>
                <a:gd name="T24" fmla="*/ 497 w 1483"/>
                <a:gd name="T25" fmla="*/ 438 h 622"/>
                <a:gd name="T26" fmla="*/ 577 w 1483"/>
                <a:gd name="T27" fmla="*/ 466 h 622"/>
                <a:gd name="T28" fmla="*/ 664 w 1483"/>
                <a:gd name="T29" fmla="*/ 491 h 622"/>
                <a:gd name="T30" fmla="*/ 756 w 1483"/>
                <a:gd name="T31" fmla="*/ 516 h 622"/>
                <a:gd name="T32" fmla="*/ 849 w 1483"/>
                <a:gd name="T33" fmla="*/ 538 h 622"/>
                <a:gd name="T34" fmla="*/ 947 w 1483"/>
                <a:gd name="T35" fmla="*/ 557 h 622"/>
                <a:gd name="T36" fmla="*/ 1051 w 1483"/>
                <a:gd name="T37" fmla="*/ 575 h 622"/>
                <a:gd name="T38" fmla="*/ 1155 w 1483"/>
                <a:gd name="T39" fmla="*/ 591 h 622"/>
                <a:gd name="T40" fmla="*/ 1262 w 1483"/>
                <a:gd name="T41" fmla="*/ 604 h 622"/>
                <a:gd name="T42" fmla="*/ 1372 w 1483"/>
                <a:gd name="T43" fmla="*/ 614 h 622"/>
                <a:gd name="T44" fmla="*/ 1483 w 1483"/>
                <a:gd name="T45" fmla="*/ 62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3" h="622">
                  <a:moveTo>
                    <a:pt x="0" y="0"/>
                  </a:moveTo>
                  <a:lnTo>
                    <a:pt x="4" y="39"/>
                  </a:lnTo>
                  <a:lnTo>
                    <a:pt x="14" y="80"/>
                  </a:lnTo>
                  <a:lnTo>
                    <a:pt x="34" y="119"/>
                  </a:lnTo>
                  <a:lnTo>
                    <a:pt x="57" y="159"/>
                  </a:lnTo>
                  <a:lnTo>
                    <a:pt x="90" y="198"/>
                  </a:lnTo>
                  <a:lnTo>
                    <a:pt x="129" y="235"/>
                  </a:lnTo>
                  <a:lnTo>
                    <a:pt x="174" y="272"/>
                  </a:lnTo>
                  <a:lnTo>
                    <a:pt x="227" y="309"/>
                  </a:lnTo>
                  <a:lnTo>
                    <a:pt x="286" y="342"/>
                  </a:lnTo>
                  <a:lnTo>
                    <a:pt x="350" y="376"/>
                  </a:lnTo>
                  <a:lnTo>
                    <a:pt x="421" y="407"/>
                  </a:lnTo>
                  <a:lnTo>
                    <a:pt x="497" y="438"/>
                  </a:lnTo>
                  <a:lnTo>
                    <a:pt x="577" y="466"/>
                  </a:lnTo>
                  <a:lnTo>
                    <a:pt x="664" y="491"/>
                  </a:lnTo>
                  <a:lnTo>
                    <a:pt x="756" y="516"/>
                  </a:lnTo>
                  <a:lnTo>
                    <a:pt x="849" y="538"/>
                  </a:lnTo>
                  <a:lnTo>
                    <a:pt x="947" y="557"/>
                  </a:lnTo>
                  <a:lnTo>
                    <a:pt x="1051" y="575"/>
                  </a:lnTo>
                  <a:lnTo>
                    <a:pt x="1155" y="591"/>
                  </a:lnTo>
                  <a:lnTo>
                    <a:pt x="1262" y="604"/>
                  </a:lnTo>
                  <a:lnTo>
                    <a:pt x="1372" y="614"/>
                  </a:lnTo>
                  <a:lnTo>
                    <a:pt x="1483" y="622"/>
                  </a:lnTo>
                </a:path>
              </a:pathLst>
            </a:custGeom>
            <a:noFill/>
            <a:ln w="44450" cmpd="sng">
              <a:solidFill>
                <a:srgbClr val="FFFF9B"/>
              </a:solidFill>
              <a:prstDash val="solid"/>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08332" name="Group 44"/>
            <p:cNvGrpSpPr>
              <a:grpSpLocks/>
            </p:cNvGrpSpPr>
            <p:nvPr/>
          </p:nvGrpSpPr>
          <p:grpSpPr bwMode="auto">
            <a:xfrm>
              <a:off x="1411" y="2559"/>
              <a:ext cx="3764" cy="1097"/>
              <a:chOff x="342" y="3009"/>
              <a:chExt cx="1492" cy="717"/>
            </a:xfrm>
          </p:grpSpPr>
          <p:sp>
            <p:nvSpPr>
              <p:cNvPr id="908333" name="Freeform 45"/>
              <p:cNvSpPr>
                <a:spLocks/>
              </p:cNvSpPr>
              <p:nvPr/>
            </p:nvSpPr>
            <p:spPr bwMode="auto">
              <a:xfrm>
                <a:off x="1087" y="3009"/>
                <a:ext cx="747" cy="717"/>
              </a:xfrm>
              <a:custGeom>
                <a:avLst/>
                <a:gdLst>
                  <a:gd name="T0" fmla="*/ 747 w 747"/>
                  <a:gd name="T1" fmla="*/ 717 h 717"/>
                  <a:gd name="T2" fmla="*/ 668 w 747"/>
                  <a:gd name="T3" fmla="*/ 709 h 717"/>
                  <a:gd name="T4" fmla="*/ 630 w 747"/>
                  <a:gd name="T5" fmla="*/ 700 h 717"/>
                  <a:gd name="T6" fmla="*/ 590 w 747"/>
                  <a:gd name="T7" fmla="*/ 689 h 717"/>
                  <a:gd name="T8" fmla="*/ 550 w 747"/>
                  <a:gd name="T9" fmla="*/ 672 h 717"/>
                  <a:gd name="T10" fmla="*/ 512 w 747"/>
                  <a:gd name="T11" fmla="*/ 649 h 717"/>
                  <a:gd name="T12" fmla="*/ 472 w 747"/>
                  <a:gd name="T13" fmla="*/ 620 h 717"/>
                  <a:gd name="T14" fmla="*/ 394 w 747"/>
                  <a:gd name="T15" fmla="*/ 538 h 717"/>
                  <a:gd name="T16" fmla="*/ 316 w 747"/>
                  <a:gd name="T17" fmla="*/ 420 h 717"/>
                  <a:gd name="T18" fmla="*/ 236 w 747"/>
                  <a:gd name="T19" fmla="*/ 280 h 717"/>
                  <a:gd name="T20" fmla="*/ 196 w 747"/>
                  <a:gd name="T21" fmla="*/ 208 h 717"/>
                  <a:gd name="T22" fmla="*/ 158 w 747"/>
                  <a:gd name="T23" fmla="*/ 142 h 717"/>
                  <a:gd name="T24" fmla="*/ 118 w 747"/>
                  <a:gd name="T25" fmla="*/ 84 h 717"/>
                  <a:gd name="T26" fmla="*/ 80 w 747"/>
                  <a:gd name="T27" fmla="*/ 38 h 717"/>
                  <a:gd name="T28" fmla="*/ 40 w 747"/>
                  <a:gd name="T29" fmla="*/ 9 h 717"/>
                  <a:gd name="T30" fmla="*/ 0 w 747"/>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7" h="717">
                    <a:moveTo>
                      <a:pt x="747" y="717"/>
                    </a:moveTo>
                    <a:lnTo>
                      <a:pt x="668" y="709"/>
                    </a:lnTo>
                    <a:lnTo>
                      <a:pt x="630" y="700"/>
                    </a:lnTo>
                    <a:lnTo>
                      <a:pt x="590" y="689"/>
                    </a:lnTo>
                    <a:lnTo>
                      <a:pt x="550" y="672"/>
                    </a:lnTo>
                    <a:lnTo>
                      <a:pt x="512" y="649"/>
                    </a:lnTo>
                    <a:lnTo>
                      <a:pt x="472" y="620"/>
                    </a:lnTo>
                    <a:lnTo>
                      <a:pt x="394" y="538"/>
                    </a:lnTo>
                    <a:lnTo>
                      <a:pt x="316" y="420"/>
                    </a:lnTo>
                    <a:lnTo>
                      <a:pt x="236" y="280"/>
                    </a:lnTo>
                    <a:lnTo>
                      <a:pt x="196" y="208"/>
                    </a:lnTo>
                    <a:lnTo>
                      <a:pt x="158" y="142"/>
                    </a:lnTo>
                    <a:lnTo>
                      <a:pt x="118" y="84"/>
                    </a:lnTo>
                    <a:lnTo>
                      <a:pt x="80" y="38"/>
                    </a:lnTo>
                    <a:lnTo>
                      <a:pt x="40" y="9"/>
                    </a:lnTo>
                    <a:lnTo>
                      <a:pt x="0" y="0"/>
                    </a:lnTo>
                  </a:path>
                </a:pathLst>
              </a:custGeom>
              <a:noFill/>
              <a:ln w="44450" cmpd="sng">
                <a:solidFill>
                  <a:srgbClr val="FF0000"/>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8334" name="Freeform 46"/>
              <p:cNvSpPr>
                <a:spLocks/>
              </p:cNvSpPr>
              <p:nvPr/>
            </p:nvSpPr>
            <p:spPr bwMode="auto">
              <a:xfrm>
                <a:off x="342" y="3009"/>
                <a:ext cx="745" cy="717"/>
              </a:xfrm>
              <a:custGeom>
                <a:avLst/>
                <a:gdLst>
                  <a:gd name="T0" fmla="*/ 0 w 745"/>
                  <a:gd name="T1" fmla="*/ 717 h 717"/>
                  <a:gd name="T2" fmla="*/ 78 w 745"/>
                  <a:gd name="T3" fmla="*/ 709 h 717"/>
                  <a:gd name="T4" fmla="*/ 118 w 745"/>
                  <a:gd name="T5" fmla="*/ 700 h 717"/>
                  <a:gd name="T6" fmla="*/ 156 w 745"/>
                  <a:gd name="T7" fmla="*/ 689 h 717"/>
                  <a:gd name="T8" fmla="*/ 196 w 745"/>
                  <a:gd name="T9" fmla="*/ 672 h 717"/>
                  <a:gd name="T10" fmla="*/ 236 w 745"/>
                  <a:gd name="T11" fmla="*/ 649 h 717"/>
                  <a:gd name="T12" fmla="*/ 274 w 745"/>
                  <a:gd name="T13" fmla="*/ 620 h 717"/>
                  <a:gd name="T14" fmla="*/ 354 w 745"/>
                  <a:gd name="T15" fmla="*/ 538 h 717"/>
                  <a:gd name="T16" fmla="*/ 432 w 745"/>
                  <a:gd name="T17" fmla="*/ 420 h 717"/>
                  <a:gd name="T18" fmla="*/ 510 w 745"/>
                  <a:gd name="T19" fmla="*/ 280 h 717"/>
                  <a:gd name="T20" fmla="*/ 550 w 745"/>
                  <a:gd name="T21" fmla="*/ 208 h 717"/>
                  <a:gd name="T22" fmla="*/ 589 w 745"/>
                  <a:gd name="T23" fmla="*/ 142 h 717"/>
                  <a:gd name="T24" fmla="*/ 628 w 745"/>
                  <a:gd name="T25" fmla="*/ 84 h 717"/>
                  <a:gd name="T26" fmla="*/ 667 w 745"/>
                  <a:gd name="T27" fmla="*/ 38 h 717"/>
                  <a:gd name="T28" fmla="*/ 707 w 745"/>
                  <a:gd name="T29" fmla="*/ 9 h 717"/>
                  <a:gd name="T30" fmla="*/ 745 w 745"/>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5" h="717">
                    <a:moveTo>
                      <a:pt x="0" y="717"/>
                    </a:moveTo>
                    <a:lnTo>
                      <a:pt x="78" y="709"/>
                    </a:lnTo>
                    <a:lnTo>
                      <a:pt x="118" y="700"/>
                    </a:lnTo>
                    <a:lnTo>
                      <a:pt x="156" y="689"/>
                    </a:lnTo>
                    <a:lnTo>
                      <a:pt x="196" y="672"/>
                    </a:lnTo>
                    <a:lnTo>
                      <a:pt x="236" y="649"/>
                    </a:lnTo>
                    <a:lnTo>
                      <a:pt x="274" y="620"/>
                    </a:lnTo>
                    <a:lnTo>
                      <a:pt x="354" y="538"/>
                    </a:lnTo>
                    <a:lnTo>
                      <a:pt x="432" y="420"/>
                    </a:lnTo>
                    <a:lnTo>
                      <a:pt x="510" y="280"/>
                    </a:lnTo>
                    <a:lnTo>
                      <a:pt x="550" y="208"/>
                    </a:lnTo>
                    <a:lnTo>
                      <a:pt x="589" y="142"/>
                    </a:lnTo>
                    <a:lnTo>
                      <a:pt x="628" y="84"/>
                    </a:lnTo>
                    <a:lnTo>
                      <a:pt x="667" y="38"/>
                    </a:lnTo>
                    <a:lnTo>
                      <a:pt x="707" y="9"/>
                    </a:lnTo>
                    <a:lnTo>
                      <a:pt x="745" y="0"/>
                    </a:lnTo>
                  </a:path>
                </a:pathLst>
              </a:custGeom>
              <a:noFill/>
              <a:ln w="44450" cmpd="sng">
                <a:solidFill>
                  <a:srgbClr val="FF0000"/>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08335" name="AutoShape 47"/>
            <p:cNvSpPr>
              <a:spLocks noChangeArrowheads="1"/>
            </p:cNvSpPr>
            <p:nvPr/>
          </p:nvSpPr>
          <p:spPr bwMode="auto">
            <a:xfrm>
              <a:off x="1247" y="1388"/>
              <a:ext cx="787" cy="253"/>
            </a:xfrm>
            <a:prstGeom prst="wedgeRoundRectCallout">
              <a:avLst>
                <a:gd name="adj1" fmla="val -50000"/>
                <a:gd name="adj2" fmla="val 79245"/>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0" i="1" dirty="0">
                  <a:effectLst>
                    <a:outerShdw blurRad="38100" dist="38100" dir="2700000" algn="tl">
                      <a:srgbClr val="000000"/>
                    </a:outerShdw>
                  </a:effectLst>
                </a:rPr>
                <a:t>n</a:t>
              </a:r>
              <a:r>
                <a:rPr lang="en-US" altLang="zh-CN" sz="1800" b="0" dirty="0">
                  <a:effectLst>
                    <a:outerShdw blurRad="38100" dist="38100" dir="2700000" algn="tl">
                      <a:srgbClr val="000000"/>
                    </a:outerShdw>
                  </a:effectLst>
                </a:rPr>
                <a:t>=1</a:t>
              </a:r>
            </a:p>
          </p:txBody>
        </p:sp>
        <p:sp>
          <p:nvSpPr>
            <p:cNvPr id="908336" name="AutoShape 48"/>
            <p:cNvSpPr>
              <a:spLocks noChangeArrowheads="1"/>
            </p:cNvSpPr>
            <p:nvPr/>
          </p:nvSpPr>
          <p:spPr bwMode="auto">
            <a:xfrm>
              <a:off x="2381" y="1705"/>
              <a:ext cx="787" cy="253"/>
            </a:xfrm>
            <a:prstGeom prst="wedgeRoundRectCallout">
              <a:avLst>
                <a:gd name="adj1" fmla="val -107181"/>
                <a:gd name="adj2" fmla="val 40565"/>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0" i="1" dirty="0">
                  <a:effectLst>
                    <a:outerShdw blurRad="38100" dist="38100" dir="2700000" algn="tl">
                      <a:srgbClr val="000000"/>
                    </a:outerShdw>
                  </a:effectLst>
                </a:rPr>
                <a:t>n</a:t>
              </a:r>
              <a:r>
                <a:rPr lang="en-US" altLang="zh-CN" sz="1800" b="0" dirty="0">
                  <a:effectLst>
                    <a:outerShdw blurRad="38100" dist="38100" dir="2700000" algn="tl">
                      <a:srgbClr val="000000"/>
                    </a:outerShdw>
                  </a:effectLst>
                </a:rPr>
                <a:t>=4</a:t>
              </a:r>
            </a:p>
          </p:txBody>
        </p:sp>
        <p:sp>
          <p:nvSpPr>
            <p:cNvPr id="908337" name="AutoShape 49"/>
            <p:cNvSpPr>
              <a:spLocks noChangeArrowheads="1"/>
            </p:cNvSpPr>
            <p:nvPr/>
          </p:nvSpPr>
          <p:spPr bwMode="auto">
            <a:xfrm>
              <a:off x="3198" y="2068"/>
              <a:ext cx="1011" cy="253"/>
            </a:xfrm>
            <a:prstGeom prst="wedgeRoundRectCallout">
              <a:avLst>
                <a:gd name="adj1" fmla="val -116569"/>
                <a:gd name="adj2" fmla="val 94764"/>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0" i="1">
                  <a:effectLst>
                    <a:outerShdw blurRad="38100" dist="38100" dir="2700000" algn="tl">
                      <a:srgbClr val="000000"/>
                    </a:outerShdw>
                  </a:effectLst>
                </a:rPr>
                <a:t>n</a:t>
              </a:r>
              <a:r>
                <a:rPr lang="en-US" altLang="zh-CN" sz="1800" b="0">
                  <a:effectLst>
                    <a:outerShdw blurRad="38100" dist="38100" dir="2700000" algn="tl">
                      <a:srgbClr val="000000"/>
                    </a:outerShdw>
                  </a:effectLst>
                </a:rPr>
                <a:t>=10</a:t>
              </a:r>
            </a:p>
          </p:txBody>
        </p:sp>
        <p:sp>
          <p:nvSpPr>
            <p:cNvPr id="908338" name="AutoShape 50"/>
            <p:cNvSpPr>
              <a:spLocks noChangeArrowheads="1"/>
            </p:cNvSpPr>
            <p:nvPr/>
          </p:nvSpPr>
          <p:spPr bwMode="auto">
            <a:xfrm>
              <a:off x="4059" y="2658"/>
              <a:ext cx="1012" cy="253"/>
            </a:xfrm>
            <a:prstGeom prst="wedgeRoundRectCallout">
              <a:avLst>
                <a:gd name="adj1" fmla="val -61366"/>
                <a:gd name="adj2" fmla="val 93398"/>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0" i="1" dirty="0">
                  <a:effectLst>
                    <a:outerShdw blurRad="38100" dist="38100" dir="2700000" algn="tl">
                      <a:srgbClr val="000000"/>
                    </a:outerShdw>
                  </a:effectLst>
                </a:rPr>
                <a:t>n</a:t>
              </a:r>
              <a:r>
                <a:rPr lang="en-US" altLang="zh-CN" sz="1800" b="0" dirty="0">
                  <a:effectLst>
                    <a:outerShdw blurRad="38100" dist="38100" dir="2700000" algn="tl">
                      <a:srgbClr val="000000"/>
                    </a:outerShdw>
                  </a:effectLst>
                </a:rPr>
                <a:t>=20</a:t>
              </a:r>
            </a:p>
          </p:txBody>
        </p:sp>
      </p:gr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6242" name="Rectangle 2"/>
          <p:cNvSpPr>
            <a:spLocks noGrp="1" noChangeArrowheads="1"/>
          </p:cNvSpPr>
          <p:nvPr>
            <p:ph type="body" idx="1"/>
          </p:nvPr>
        </p:nvSpPr>
        <p:spPr>
          <a:xfrm>
            <a:off x="533400" y="1752600"/>
            <a:ext cx="8153400" cy="4419600"/>
          </a:xfrm>
          <a:noFill/>
          <a:ln/>
        </p:spPr>
        <p:txBody>
          <a:bodyPr/>
          <a:lstStyle/>
          <a:p>
            <a:pPr marL="609600" indent="-609600" algn="just">
              <a:lnSpc>
                <a:spcPct val="90000"/>
              </a:lnSpc>
              <a:spcBef>
                <a:spcPct val="60000"/>
              </a:spcBef>
              <a:buFontTx/>
              <a:buAutoNum type="arabicPeriod"/>
            </a:pPr>
            <a:r>
              <a:rPr lang="zh-CN" altLang="en-US" sz="2800" dirty="0">
                <a:solidFill>
                  <a:schemeClr val="bg2"/>
                </a:solidFill>
              </a:rPr>
              <a:t>分布的变量值始终为正。</a:t>
            </a:r>
          </a:p>
          <a:p>
            <a:pPr marL="609600" indent="-609600" algn="just">
              <a:lnSpc>
                <a:spcPct val="90000"/>
              </a:lnSpc>
              <a:spcBef>
                <a:spcPct val="60000"/>
              </a:spcBef>
              <a:buFontTx/>
              <a:buAutoNum type="arabicPeriod"/>
            </a:pPr>
            <a:r>
              <a:rPr lang="zh-CN" altLang="en-US" sz="2800" dirty="0">
                <a:solidFill>
                  <a:schemeClr val="bg2"/>
                </a:solidFill>
              </a:rPr>
              <a:t>分布的形状取决于其自由度</a:t>
            </a:r>
            <a:r>
              <a:rPr lang="en-US" altLang="zh-CN" sz="2800" i="1" dirty="0">
                <a:solidFill>
                  <a:schemeClr val="bg2"/>
                </a:solidFill>
              </a:rPr>
              <a:t>n</a:t>
            </a:r>
            <a:r>
              <a:rPr lang="zh-CN" altLang="en-US" sz="2800" dirty="0">
                <a:solidFill>
                  <a:schemeClr val="bg2"/>
                </a:solidFill>
              </a:rPr>
              <a:t>的大小，通常为不对称的正偏分布，但随着自由度的增大逐渐趋于对称 。</a:t>
            </a:r>
          </a:p>
          <a:p>
            <a:pPr marL="609600" indent="-609600" algn="just">
              <a:lnSpc>
                <a:spcPct val="90000"/>
              </a:lnSpc>
              <a:spcBef>
                <a:spcPct val="60000"/>
              </a:spcBef>
              <a:buFontTx/>
              <a:buAutoNum type="arabicPeriod"/>
            </a:pPr>
            <a:r>
              <a:rPr lang="zh-CN" altLang="en-US" sz="2800" dirty="0">
                <a:solidFill>
                  <a:schemeClr val="bg2"/>
                </a:solidFill>
              </a:rPr>
              <a:t>期望为：</a:t>
            </a:r>
            <a:r>
              <a:rPr lang="en-US" altLang="zh-CN" sz="2800" i="1" dirty="0">
                <a:solidFill>
                  <a:schemeClr val="bg2"/>
                </a:solidFill>
              </a:rPr>
              <a:t>E</a:t>
            </a:r>
            <a:r>
              <a:rPr lang="en-US" altLang="zh-CN" sz="2800" dirty="0">
                <a:solidFill>
                  <a:schemeClr val="bg2"/>
                </a:solidFill>
              </a:rPr>
              <a:t>(</a:t>
            </a:r>
            <a:r>
              <a:rPr lang="en-US" altLang="zh-CN" sz="2800" i="1" dirty="0">
                <a:solidFill>
                  <a:schemeClr val="bg2"/>
                </a:solidFill>
                <a:sym typeface="Symbol" panose="05050102010706020507" pitchFamily="18" charset="2"/>
              </a:rPr>
              <a:t></a:t>
            </a:r>
            <a:r>
              <a:rPr lang="en-US" altLang="zh-CN" sz="2800" baseline="30000" dirty="0">
                <a:solidFill>
                  <a:schemeClr val="bg2"/>
                </a:solidFill>
              </a:rPr>
              <a:t>2</a:t>
            </a:r>
            <a:r>
              <a:rPr lang="en-US" altLang="zh-CN" sz="2800" dirty="0">
                <a:solidFill>
                  <a:schemeClr val="bg2"/>
                </a:solidFill>
              </a:rPr>
              <a:t>)=</a:t>
            </a:r>
            <a:r>
              <a:rPr lang="en-US" altLang="zh-CN" sz="2800" i="1" dirty="0">
                <a:solidFill>
                  <a:schemeClr val="bg2"/>
                </a:solidFill>
              </a:rPr>
              <a:t>n</a:t>
            </a:r>
            <a:r>
              <a:rPr lang="zh-CN" altLang="en-US" sz="2800" dirty="0">
                <a:solidFill>
                  <a:schemeClr val="bg2"/>
                </a:solidFill>
              </a:rPr>
              <a:t>，方差为：</a:t>
            </a:r>
            <a:r>
              <a:rPr lang="en-US" altLang="zh-CN" sz="2800" i="1" dirty="0">
                <a:solidFill>
                  <a:schemeClr val="bg2"/>
                </a:solidFill>
              </a:rPr>
              <a:t>D</a:t>
            </a:r>
            <a:r>
              <a:rPr lang="en-US" altLang="zh-CN" sz="2800" dirty="0">
                <a:solidFill>
                  <a:schemeClr val="bg2"/>
                </a:solidFill>
              </a:rPr>
              <a:t>(</a:t>
            </a:r>
            <a:r>
              <a:rPr lang="en-US" altLang="zh-CN" sz="2800" i="1" dirty="0">
                <a:solidFill>
                  <a:schemeClr val="bg2"/>
                </a:solidFill>
                <a:sym typeface="Symbol" panose="05050102010706020507" pitchFamily="18" charset="2"/>
              </a:rPr>
              <a:t></a:t>
            </a:r>
            <a:r>
              <a:rPr lang="en-US" altLang="zh-CN" sz="2800" baseline="30000" dirty="0">
                <a:solidFill>
                  <a:schemeClr val="bg2"/>
                </a:solidFill>
              </a:rPr>
              <a:t>2</a:t>
            </a:r>
            <a:r>
              <a:rPr lang="en-US" altLang="zh-CN" sz="2800" dirty="0">
                <a:solidFill>
                  <a:schemeClr val="bg2"/>
                </a:solidFill>
              </a:rPr>
              <a:t>)=2</a:t>
            </a:r>
            <a:r>
              <a:rPr lang="en-US" altLang="zh-CN" sz="2800" i="1" dirty="0">
                <a:solidFill>
                  <a:schemeClr val="bg2"/>
                </a:solidFill>
              </a:rPr>
              <a:t>n</a:t>
            </a:r>
            <a:r>
              <a:rPr lang="en-US" altLang="zh-CN" sz="2800" dirty="0">
                <a:solidFill>
                  <a:schemeClr val="bg2"/>
                </a:solidFill>
              </a:rPr>
              <a:t>(</a:t>
            </a:r>
            <a:r>
              <a:rPr lang="en-US" altLang="zh-CN" sz="2800" i="1" dirty="0">
                <a:solidFill>
                  <a:schemeClr val="bg2"/>
                </a:solidFill>
              </a:rPr>
              <a:t>n</a:t>
            </a:r>
            <a:r>
              <a:rPr lang="zh-CN" altLang="en-US" sz="2800" dirty="0">
                <a:solidFill>
                  <a:schemeClr val="bg2"/>
                </a:solidFill>
              </a:rPr>
              <a:t>为自由度</a:t>
            </a:r>
            <a:r>
              <a:rPr lang="en-US" altLang="zh-CN" sz="2800" dirty="0">
                <a:solidFill>
                  <a:schemeClr val="bg2"/>
                </a:solidFill>
              </a:rPr>
              <a:t>) </a:t>
            </a:r>
            <a:r>
              <a:rPr lang="zh-CN" altLang="en-US" sz="2800" dirty="0">
                <a:solidFill>
                  <a:schemeClr val="bg2"/>
                </a:solidFill>
              </a:rPr>
              <a:t>。</a:t>
            </a:r>
            <a:endParaRPr lang="en-US" altLang="zh-CN" sz="2800" dirty="0">
              <a:solidFill>
                <a:schemeClr val="bg2"/>
              </a:solidFill>
            </a:endParaRPr>
          </a:p>
        </p:txBody>
      </p:sp>
      <p:sp>
        <p:nvSpPr>
          <p:cNvPr id="906243" name="Rectangle 3"/>
          <p:cNvSpPr>
            <a:spLocks noGrp="1" noChangeArrowheads="1"/>
          </p:cNvSpPr>
          <p:nvPr>
            <p:ph type="title"/>
          </p:nvPr>
        </p:nvSpPr>
        <p:spPr>
          <a:xfrm>
            <a:off x="1828800" y="228600"/>
            <a:ext cx="6781800" cy="1066800"/>
          </a:xfrm>
          <a:noFill/>
          <a:ln/>
        </p:spPr>
        <p:txBody>
          <a:bodyPr/>
          <a:lstStyle/>
          <a:p>
            <a:r>
              <a:rPr lang="en-US" altLang="zh-CN" i="1" dirty="0">
                <a:solidFill>
                  <a:schemeClr val="bg2"/>
                </a:solidFill>
                <a:latin typeface="Arial" panose="020B0604020202020204" pitchFamily="34" charset="0"/>
                <a:sym typeface="Symbol" panose="05050102010706020507" pitchFamily="18" charset="2"/>
              </a:rPr>
              <a:t></a:t>
            </a:r>
            <a:r>
              <a:rPr lang="en-US" altLang="zh-CN" baseline="30000" dirty="0">
                <a:solidFill>
                  <a:schemeClr val="bg2"/>
                </a:solidFill>
                <a:latin typeface="Arial" panose="020B0604020202020204" pitchFamily="34" charset="0"/>
              </a:rPr>
              <a:t>2</a:t>
            </a:r>
            <a:r>
              <a:rPr lang="zh-CN" altLang="en-US" dirty="0">
                <a:solidFill>
                  <a:schemeClr val="bg2"/>
                </a:solidFill>
                <a:latin typeface="Arial" panose="020B0604020202020204" pitchFamily="34" charset="0"/>
              </a:rPr>
              <a:t>分布</a:t>
            </a:r>
            <a:r>
              <a:rPr lang="en-US" altLang="zh-CN" sz="3600" dirty="0">
                <a:solidFill>
                  <a:schemeClr val="bg2"/>
                </a:solidFill>
                <a:latin typeface="Arial" panose="020B0604020202020204" pitchFamily="34" charset="0"/>
              </a:rPr>
              <a:t>(</a:t>
            </a:r>
            <a:r>
              <a:rPr lang="zh-CN" altLang="en-US" sz="3600" dirty="0">
                <a:solidFill>
                  <a:schemeClr val="bg2"/>
                </a:solidFill>
                <a:latin typeface="Times New Roman" panose="02020603050405020304" pitchFamily="18" charset="0"/>
              </a:rPr>
              <a:t>性质和特点</a:t>
            </a:r>
            <a:r>
              <a:rPr lang="en-US" altLang="zh-CN" sz="3600" dirty="0">
                <a:solidFill>
                  <a:schemeClr val="bg2"/>
                </a:solidFill>
                <a:latin typeface="Arial" panose="020B0604020202020204" pitchFamily="34" charset="0"/>
              </a:rPr>
              <a:t>)</a:t>
            </a:r>
          </a:p>
        </p:txBody>
      </p:sp>
      <p:pic>
        <p:nvPicPr>
          <p:cNvPr id="2" name="图片 1">
            <a:extLst>
              <a:ext uri="{FF2B5EF4-FFF2-40B4-BE49-F238E27FC236}">
                <a16:creationId xmlns:a16="http://schemas.microsoft.com/office/drawing/2014/main" id="{4776F60C-C3FB-4B4E-8EC6-A24359312D0C}"/>
              </a:ext>
            </a:extLst>
          </p:cNvPr>
          <p:cNvPicPr>
            <a:picLocks noChangeAspect="1"/>
          </p:cNvPicPr>
          <p:nvPr/>
        </p:nvPicPr>
        <p:blipFill>
          <a:blip r:embed="rId3"/>
          <a:stretch>
            <a:fillRect/>
          </a:stretch>
        </p:blipFill>
        <p:spPr>
          <a:xfrm>
            <a:off x="1979712" y="4365104"/>
            <a:ext cx="6983760" cy="2439742"/>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6242">
                                            <p:txEl>
                                              <p:pRg st="0" end="0"/>
                                            </p:txEl>
                                          </p:spTgt>
                                        </p:tgtEl>
                                        <p:attrNameLst>
                                          <p:attrName>style.visibility</p:attrName>
                                        </p:attrNameLst>
                                      </p:cBhvr>
                                      <p:to>
                                        <p:strVal val="visible"/>
                                      </p:to>
                                    </p:set>
                                    <p:animEffect transition="in" filter="wipe(left)">
                                      <p:cBhvr>
                                        <p:cTn id="7" dur="500"/>
                                        <p:tgtEl>
                                          <p:spTgt spid="906242">
                                            <p:txEl>
                                              <p:pRg st="0" end="0"/>
                                            </p:txEl>
                                          </p:spTgt>
                                        </p:tgtEl>
                                      </p:cBhvr>
                                    </p:animEffect>
                                  </p:childTnLst>
                                  <p:subTnLst>
                                    <p:animClr clrSpc="rgb" dir="cw">
                                      <p:cBhvr override="childStyle">
                                        <p:cTn dur="1" fill="hold" display="0" masterRel="nextClick" afterEffect="1"/>
                                        <p:tgtEl>
                                          <p:spTgt spid="906242">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6242">
                                            <p:txEl>
                                              <p:pRg st="1" end="1"/>
                                            </p:txEl>
                                          </p:spTgt>
                                        </p:tgtEl>
                                        <p:attrNameLst>
                                          <p:attrName>style.visibility</p:attrName>
                                        </p:attrNameLst>
                                      </p:cBhvr>
                                      <p:to>
                                        <p:strVal val="visible"/>
                                      </p:to>
                                    </p:set>
                                    <p:animEffect transition="in" filter="wipe(left)">
                                      <p:cBhvr>
                                        <p:cTn id="12" dur="500"/>
                                        <p:tgtEl>
                                          <p:spTgt spid="906242">
                                            <p:txEl>
                                              <p:pRg st="1" end="1"/>
                                            </p:txEl>
                                          </p:spTgt>
                                        </p:tgtEl>
                                      </p:cBhvr>
                                    </p:animEffect>
                                  </p:childTnLst>
                                  <p:subTnLst>
                                    <p:animClr clrSpc="rgb" dir="cw">
                                      <p:cBhvr override="childStyle">
                                        <p:cTn dur="1" fill="hold" display="0" masterRel="nextClick" afterEffect="1"/>
                                        <p:tgtEl>
                                          <p:spTgt spid="906242">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6242">
                                            <p:txEl>
                                              <p:pRg st="2" end="2"/>
                                            </p:txEl>
                                          </p:spTgt>
                                        </p:tgtEl>
                                        <p:attrNameLst>
                                          <p:attrName>style.visibility</p:attrName>
                                        </p:attrNameLst>
                                      </p:cBhvr>
                                      <p:to>
                                        <p:strVal val="visible"/>
                                      </p:to>
                                    </p:set>
                                    <p:animEffect transition="in" filter="wipe(left)">
                                      <p:cBhvr>
                                        <p:cTn id="17" dur="500"/>
                                        <p:tgtEl>
                                          <p:spTgt spid="906242">
                                            <p:txEl>
                                              <p:pRg st="2" end="2"/>
                                            </p:txEl>
                                          </p:spTgt>
                                        </p:tgtEl>
                                      </p:cBhvr>
                                    </p:animEffect>
                                  </p:childTnLst>
                                  <p:subTnLst>
                                    <p:animClr clrSpc="rgb" dir="cw">
                                      <p:cBhvr override="childStyle">
                                        <p:cTn dur="1" fill="hold" display="0" masterRel="nextClick" afterEffect="1"/>
                                        <p:tgtEl>
                                          <p:spTgt spid="906242">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18BFF-6E8A-4AFE-AF6B-F7F6D26441A5}"/>
              </a:ext>
            </a:extLst>
          </p:cNvPr>
          <p:cNvSpPr>
            <a:spLocks noGrp="1"/>
          </p:cNvSpPr>
          <p:nvPr>
            <p:ph type="title"/>
          </p:nvPr>
        </p:nvSpPr>
        <p:spPr/>
        <p:txBody>
          <a:bodyPr/>
          <a:lstStyle/>
          <a:p>
            <a:r>
              <a:rPr lang="en-US" altLang="zh-CN" i="1" dirty="0">
                <a:solidFill>
                  <a:schemeClr val="bg2"/>
                </a:solidFill>
                <a:latin typeface="Arial" panose="020B0604020202020204" pitchFamily="34" charset="0"/>
                <a:sym typeface="Symbol" panose="05050102010706020507" pitchFamily="18" charset="2"/>
              </a:rPr>
              <a:t></a:t>
            </a:r>
            <a:r>
              <a:rPr lang="en-US" altLang="zh-CN" baseline="30000" dirty="0">
                <a:solidFill>
                  <a:schemeClr val="bg2"/>
                </a:solidFill>
                <a:latin typeface="Arial" panose="020B0604020202020204" pitchFamily="34" charset="0"/>
              </a:rPr>
              <a:t>2</a:t>
            </a:r>
            <a:r>
              <a:rPr lang="zh-CN" altLang="en-US" dirty="0">
                <a:solidFill>
                  <a:schemeClr val="bg2"/>
                </a:solidFill>
                <a:latin typeface="Arial" panose="020B0604020202020204" pitchFamily="34" charset="0"/>
              </a:rPr>
              <a:t>分布</a:t>
            </a:r>
            <a:r>
              <a:rPr lang="en-US" altLang="zh-CN" dirty="0">
                <a:solidFill>
                  <a:schemeClr val="bg2"/>
                </a:solidFill>
                <a:latin typeface="Arial" panose="020B0604020202020204" pitchFamily="34" charset="0"/>
              </a:rPr>
              <a:t>(</a:t>
            </a:r>
            <a:r>
              <a:rPr lang="zh-CN" altLang="en-US" dirty="0">
                <a:solidFill>
                  <a:schemeClr val="bg2"/>
                </a:solidFill>
                <a:latin typeface="Times New Roman" panose="02020603050405020304" pitchFamily="18" charset="0"/>
              </a:rPr>
              <a:t>性质和特点</a:t>
            </a:r>
            <a:r>
              <a:rPr lang="en-US" altLang="zh-CN" dirty="0">
                <a:solidFill>
                  <a:schemeClr val="bg2"/>
                </a:solidFill>
                <a:latin typeface="Arial" panose="020B0604020202020204" pitchFamily="34" charset="0"/>
              </a:rPr>
              <a:t>)</a:t>
            </a:r>
            <a:endParaRPr lang="zh-CN" altLang="en-US" dirty="0"/>
          </a:p>
        </p:txBody>
      </p:sp>
      <p:sp>
        <p:nvSpPr>
          <p:cNvPr id="3" name="内容占位符 2">
            <a:extLst>
              <a:ext uri="{FF2B5EF4-FFF2-40B4-BE49-F238E27FC236}">
                <a16:creationId xmlns:a16="http://schemas.microsoft.com/office/drawing/2014/main" id="{E9F32342-F038-4974-85F2-7D9EBF74E1BD}"/>
              </a:ext>
            </a:extLst>
          </p:cNvPr>
          <p:cNvSpPr>
            <a:spLocks noGrp="1"/>
          </p:cNvSpPr>
          <p:nvPr>
            <p:ph idx="1"/>
          </p:nvPr>
        </p:nvSpPr>
        <p:spPr>
          <a:xfrm>
            <a:off x="683568" y="1844824"/>
            <a:ext cx="7776864" cy="4248472"/>
          </a:xfrm>
        </p:spPr>
        <p:txBody>
          <a:bodyPr/>
          <a:lstStyle/>
          <a:p>
            <a:pPr indent="0"/>
            <a:r>
              <a:rPr lang="zh-CN" altLang="en-US" dirty="0">
                <a:solidFill>
                  <a:schemeClr val="bg2"/>
                </a:solidFill>
              </a:rPr>
              <a:t>可加性：若</a:t>
            </a:r>
            <a:r>
              <a:rPr lang="en-US" altLang="zh-CN" i="1" dirty="0">
                <a:solidFill>
                  <a:schemeClr val="bg2"/>
                </a:solidFill>
              </a:rPr>
              <a:t>U</a:t>
            </a:r>
            <a:r>
              <a:rPr lang="zh-CN" altLang="en-US" dirty="0">
                <a:solidFill>
                  <a:schemeClr val="bg2"/>
                </a:solidFill>
              </a:rPr>
              <a:t>和</a:t>
            </a:r>
            <a:r>
              <a:rPr lang="en-US" altLang="zh-CN" i="1" dirty="0">
                <a:solidFill>
                  <a:schemeClr val="bg2"/>
                </a:solidFill>
              </a:rPr>
              <a:t>V</a:t>
            </a:r>
            <a:r>
              <a:rPr lang="zh-CN" altLang="en-US" dirty="0">
                <a:solidFill>
                  <a:schemeClr val="bg2"/>
                </a:solidFill>
              </a:rPr>
              <a:t>为两个独立的</a:t>
            </a:r>
            <a:r>
              <a:rPr lang="zh-CN" altLang="en-US" i="1" dirty="0">
                <a:solidFill>
                  <a:schemeClr val="bg2"/>
                </a:solidFill>
                <a:sym typeface="Symbol" panose="05050102010706020507" pitchFamily="18" charset="2"/>
              </a:rPr>
              <a:t></a:t>
            </a:r>
            <a:r>
              <a:rPr lang="en-US" altLang="zh-CN" baseline="30000" dirty="0">
                <a:solidFill>
                  <a:schemeClr val="bg2"/>
                </a:solidFill>
              </a:rPr>
              <a:t>2</a:t>
            </a:r>
            <a:r>
              <a:rPr lang="zh-CN" altLang="en-US" dirty="0">
                <a:solidFill>
                  <a:schemeClr val="bg2"/>
                </a:solidFill>
              </a:rPr>
              <a:t>分布随机变量，</a:t>
            </a:r>
            <a:r>
              <a:rPr lang="en-US" altLang="zh-CN" i="1" dirty="0">
                <a:solidFill>
                  <a:schemeClr val="bg2"/>
                </a:solidFill>
              </a:rPr>
              <a:t>U</a:t>
            </a:r>
            <a:r>
              <a:rPr lang="en-US" altLang="zh-CN" dirty="0">
                <a:solidFill>
                  <a:schemeClr val="bg2"/>
                </a:solidFill>
              </a:rPr>
              <a:t>~</a:t>
            </a:r>
            <a:r>
              <a:rPr lang="en-US" altLang="zh-CN" i="1" dirty="0">
                <a:solidFill>
                  <a:schemeClr val="bg2"/>
                </a:solidFill>
                <a:sym typeface="Symbol" panose="05050102010706020507" pitchFamily="18" charset="2"/>
              </a:rPr>
              <a:t></a:t>
            </a:r>
            <a:r>
              <a:rPr lang="en-US" altLang="zh-CN" baseline="30000" dirty="0">
                <a:solidFill>
                  <a:schemeClr val="bg2"/>
                </a:solidFill>
              </a:rPr>
              <a:t>2</a:t>
            </a:r>
            <a:r>
              <a:rPr lang="en-US" altLang="zh-CN" dirty="0">
                <a:solidFill>
                  <a:schemeClr val="bg2"/>
                </a:solidFill>
              </a:rPr>
              <a:t>(n</a:t>
            </a:r>
            <a:r>
              <a:rPr lang="en-US" altLang="zh-CN" baseline="-25000" dirty="0">
                <a:solidFill>
                  <a:schemeClr val="bg2"/>
                </a:solidFill>
              </a:rPr>
              <a:t>1</a:t>
            </a:r>
            <a:r>
              <a:rPr lang="en-US" altLang="zh-CN" dirty="0">
                <a:solidFill>
                  <a:schemeClr val="bg2"/>
                </a:solidFill>
              </a:rPr>
              <a:t>)</a:t>
            </a:r>
            <a:r>
              <a:rPr lang="zh-CN" altLang="en-US" dirty="0">
                <a:solidFill>
                  <a:schemeClr val="bg2"/>
                </a:solidFill>
              </a:rPr>
              <a:t>，</a:t>
            </a:r>
            <a:r>
              <a:rPr lang="en-US" altLang="zh-CN" i="1" dirty="0">
                <a:solidFill>
                  <a:schemeClr val="bg2"/>
                </a:solidFill>
              </a:rPr>
              <a:t>V</a:t>
            </a:r>
            <a:r>
              <a:rPr lang="en-US" altLang="zh-CN" dirty="0">
                <a:solidFill>
                  <a:schemeClr val="bg2"/>
                </a:solidFill>
              </a:rPr>
              <a:t>~</a:t>
            </a:r>
            <a:r>
              <a:rPr lang="en-US" altLang="zh-CN" i="1" dirty="0">
                <a:solidFill>
                  <a:schemeClr val="bg2"/>
                </a:solidFill>
                <a:sym typeface="Symbol" panose="05050102010706020507" pitchFamily="18" charset="2"/>
              </a:rPr>
              <a:t></a:t>
            </a:r>
            <a:r>
              <a:rPr lang="en-US" altLang="zh-CN" baseline="30000" dirty="0">
                <a:solidFill>
                  <a:schemeClr val="bg2"/>
                </a:solidFill>
              </a:rPr>
              <a:t>2</a:t>
            </a:r>
            <a:r>
              <a:rPr lang="en-US" altLang="zh-CN" dirty="0">
                <a:solidFill>
                  <a:schemeClr val="bg2"/>
                </a:solidFill>
              </a:rPr>
              <a:t>(</a:t>
            </a:r>
            <a:r>
              <a:rPr lang="en-US" altLang="zh-CN" i="1" dirty="0">
                <a:solidFill>
                  <a:schemeClr val="bg2"/>
                </a:solidFill>
              </a:rPr>
              <a:t>n</a:t>
            </a:r>
            <a:r>
              <a:rPr lang="en-US" altLang="zh-CN" baseline="-25000" dirty="0">
                <a:solidFill>
                  <a:schemeClr val="bg2"/>
                </a:solidFill>
              </a:rPr>
              <a:t>2</a:t>
            </a:r>
            <a:r>
              <a:rPr lang="en-US" altLang="zh-CN" dirty="0">
                <a:solidFill>
                  <a:schemeClr val="bg2"/>
                </a:solidFill>
              </a:rPr>
              <a:t>),</a:t>
            </a:r>
            <a:r>
              <a:rPr lang="zh-CN" altLang="en-US" dirty="0">
                <a:solidFill>
                  <a:schemeClr val="bg2"/>
                </a:solidFill>
              </a:rPr>
              <a:t>则</a:t>
            </a:r>
            <a:r>
              <a:rPr lang="en-US" altLang="zh-CN" i="1" dirty="0">
                <a:solidFill>
                  <a:schemeClr val="bg2"/>
                </a:solidFill>
              </a:rPr>
              <a:t>U</a:t>
            </a:r>
            <a:r>
              <a:rPr lang="en-US" altLang="zh-CN" dirty="0">
                <a:solidFill>
                  <a:schemeClr val="bg2"/>
                </a:solidFill>
              </a:rPr>
              <a:t>+</a:t>
            </a:r>
            <a:r>
              <a:rPr lang="en-US" altLang="zh-CN" i="1" dirty="0">
                <a:solidFill>
                  <a:schemeClr val="bg2"/>
                </a:solidFill>
              </a:rPr>
              <a:t>V</a:t>
            </a:r>
            <a:r>
              <a:rPr lang="zh-CN" altLang="en-US" dirty="0">
                <a:solidFill>
                  <a:schemeClr val="bg2"/>
                </a:solidFill>
              </a:rPr>
              <a:t>这一随机变量服从自由度为</a:t>
            </a:r>
            <a:r>
              <a:rPr lang="en-US" altLang="zh-CN" i="1" dirty="0">
                <a:solidFill>
                  <a:schemeClr val="bg2"/>
                </a:solidFill>
              </a:rPr>
              <a:t>n</a:t>
            </a:r>
            <a:r>
              <a:rPr lang="en-US" altLang="zh-CN" baseline="-25000" dirty="0">
                <a:solidFill>
                  <a:schemeClr val="bg2"/>
                </a:solidFill>
              </a:rPr>
              <a:t>1</a:t>
            </a:r>
            <a:r>
              <a:rPr lang="en-US" altLang="zh-CN" dirty="0">
                <a:solidFill>
                  <a:schemeClr val="bg2"/>
                </a:solidFill>
              </a:rPr>
              <a:t>+</a:t>
            </a:r>
            <a:r>
              <a:rPr lang="en-US" altLang="zh-CN" i="1" dirty="0">
                <a:solidFill>
                  <a:schemeClr val="bg2"/>
                </a:solidFill>
              </a:rPr>
              <a:t>n</a:t>
            </a:r>
            <a:r>
              <a:rPr lang="en-US" altLang="zh-CN" baseline="-25000" dirty="0">
                <a:solidFill>
                  <a:schemeClr val="bg2"/>
                </a:solidFill>
              </a:rPr>
              <a:t>2</a:t>
            </a:r>
            <a:r>
              <a:rPr lang="zh-CN" altLang="en-US" dirty="0">
                <a:solidFill>
                  <a:schemeClr val="bg2"/>
                </a:solidFill>
              </a:rPr>
              <a:t>的</a:t>
            </a:r>
            <a:r>
              <a:rPr lang="zh-CN" altLang="en-US" i="1" dirty="0">
                <a:solidFill>
                  <a:schemeClr val="bg2"/>
                </a:solidFill>
                <a:sym typeface="Symbol" panose="05050102010706020507" pitchFamily="18" charset="2"/>
              </a:rPr>
              <a:t></a:t>
            </a:r>
            <a:r>
              <a:rPr lang="en-US" altLang="zh-CN" baseline="30000" dirty="0">
                <a:solidFill>
                  <a:schemeClr val="bg2"/>
                </a:solidFill>
              </a:rPr>
              <a:t>2</a:t>
            </a:r>
            <a:r>
              <a:rPr lang="zh-CN" altLang="en-US" dirty="0">
                <a:solidFill>
                  <a:schemeClr val="bg2"/>
                </a:solidFill>
              </a:rPr>
              <a:t>分布 。</a:t>
            </a:r>
          </a:p>
          <a:p>
            <a:r>
              <a:rPr lang="en-US" altLang="zh-CN" dirty="0"/>
              <a:t>	</a:t>
            </a:r>
            <a:r>
              <a:rPr lang="zh-CN" altLang="en-US" dirty="0">
                <a:solidFill>
                  <a:schemeClr val="bg2"/>
                </a:solidFill>
              </a:rPr>
              <a:t>当自由度</a:t>
            </a:r>
            <a:r>
              <a:rPr lang="en-US" altLang="zh-CN" dirty="0">
                <a:solidFill>
                  <a:schemeClr val="bg2"/>
                </a:solidFill>
              </a:rPr>
              <a:t>n</a:t>
            </a:r>
            <a:r>
              <a:rPr lang="zh-CN" altLang="en-US" dirty="0">
                <a:solidFill>
                  <a:schemeClr val="bg2"/>
                </a:solidFill>
              </a:rPr>
              <a:t>很大时，</a:t>
            </a:r>
            <a:r>
              <a:rPr lang="en-US" altLang="zh-CN" dirty="0">
                <a:solidFill>
                  <a:schemeClr val="bg2"/>
                </a:solidFill>
                <a:latin typeface="Arial" panose="020B0604020202020204" pitchFamily="34" charset="0"/>
                <a:sym typeface="Symbol" panose="05050102010706020507" pitchFamily="18" charset="2"/>
              </a:rPr>
              <a:t> </a:t>
            </a:r>
            <a:r>
              <a:rPr lang="en-US" altLang="zh-CN" baseline="30000" dirty="0">
                <a:solidFill>
                  <a:schemeClr val="bg2"/>
                </a:solidFill>
                <a:latin typeface="Arial" panose="020B0604020202020204" pitchFamily="34" charset="0"/>
              </a:rPr>
              <a:t>2</a:t>
            </a:r>
            <a:r>
              <a:rPr lang="zh-CN" altLang="en-US" dirty="0">
                <a:solidFill>
                  <a:schemeClr val="bg2"/>
                </a:solidFill>
                <a:latin typeface="Arial" panose="020B0604020202020204" pitchFamily="34" charset="0"/>
                <a:sym typeface="Symbol" panose="05050102010706020507" pitchFamily="18" charset="2"/>
              </a:rPr>
              <a:t>接近正态分布。一般</a:t>
            </a:r>
            <a:r>
              <a:rPr lang="en-US" altLang="zh-CN" dirty="0">
                <a:solidFill>
                  <a:schemeClr val="bg2"/>
                </a:solidFill>
                <a:latin typeface="Arial" panose="020B0604020202020204" pitchFamily="34" charset="0"/>
                <a:sym typeface="Symbol" panose="05050102010706020507" pitchFamily="18" charset="2"/>
              </a:rPr>
              <a:t>n</a:t>
            </a:r>
            <a:r>
              <a:rPr lang="zh-CN" altLang="en-US" dirty="0">
                <a:solidFill>
                  <a:schemeClr val="bg2"/>
                </a:solidFill>
                <a:latin typeface="Arial" panose="020B0604020202020204" pitchFamily="34" charset="0"/>
                <a:sym typeface="Symbol" panose="05050102010706020507" pitchFamily="18" charset="2"/>
              </a:rPr>
              <a:t>＞</a:t>
            </a:r>
            <a:r>
              <a:rPr lang="en-US" altLang="zh-CN" dirty="0">
                <a:solidFill>
                  <a:schemeClr val="bg2"/>
                </a:solidFill>
                <a:latin typeface="Arial" panose="020B0604020202020204" pitchFamily="34" charset="0"/>
                <a:sym typeface="Symbol" panose="05050102010706020507" pitchFamily="18" charset="2"/>
              </a:rPr>
              <a:t>45</a:t>
            </a:r>
            <a:r>
              <a:rPr lang="zh-CN" altLang="en-US" dirty="0">
                <a:solidFill>
                  <a:schemeClr val="bg2"/>
                </a:solidFill>
                <a:latin typeface="Arial" panose="020B0604020202020204" pitchFamily="34" charset="0"/>
                <a:sym typeface="Symbol" panose="05050102010706020507" pitchFamily="18" charset="2"/>
              </a:rPr>
              <a:t>时可认为</a:t>
            </a:r>
            <a:r>
              <a:rPr lang="en-US" altLang="zh-CN" i="1" dirty="0">
                <a:solidFill>
                  <a:schemeClr val="bg2"/>
                </a:solidFill>
                <a:latin typeface="Arial" panose="020B0604020202020204" pitchFamily="34" charset="0"/>
                <a:sym typeface="Symbol" panose="05050102010706020507" pitchFamily="18" charset="2"/>
              </a:rPr>
              <a:t></a:t>
            </a:r>
            <a:r>
              <a:rPr lang="en-US" altLang="zh-CN" baseline="30000" dirty="0">
                <a:solidFill>
                  <a:schemeClr val="bg2"/>
                </a:solidFill>
                <a:latin typeface="Arial" panose="020B0604020202020204" pitchFamily="34" charset="0"/>
              </a:rPr>
              <a:t>2</a:t>
            </a:r>
            <a:r>
              <a:rPr lang="zh-CN" altLang="en-US" dirty="0">
                <a:solidFill>
                  <a:schemeClr val="bg2"/>
                </a:solidFill>
                <a:latin typeface="Arial" panose="020B0604020202020204" pitchFamily="34" charset="0"/>
                <a:sym typeface="Symbol" panose="05050102010706020507" pitchFamily="18" charset="2"/>
              </a:rPr>
              <a:t>为正态分布</a:t>
            </a:r>
            <a:r>
              <a:rPr lang="en-US" altLang="zh-CN" baseline="30000" dirty="0">
                <a:solidFill>
                  <a:schemeClr val="bg2"/>
                </a:solidFill>
                <a:latin typeface="Arial" panose="020B0604020202020204" pitchFamily="34" charset="0"/>
              </a:rPr>
              <a:t> </a:t>
            </a:r>
            <a:r>
              <a:rPr lang="zh-CN" altLang="en-US" baseline="30000" dirty="0">
                <a:solidFill>
                  <a:schemeClr val="bg2"/>
                </a:solidFill>
                <a:latin typeface="Arial" panose="020B0604020202020204" pitchFamily="34" charset="0"/>
              </a:rPr>
              <a:t>。</a:t>
            </a:r>
            <a:r>
              <a:rPr lang="en-US" altLang="zh-CN" baseline="30000" dirty="0">
                <a:solidFill>
                  <a:schemeClr val="bg2"/>
                </a:solidFill>
                <a:latin typeface="Arial" panose="020B0604020202020204" pitchFamily="34" charset="0"/>
              </a:rPr>
              <a:t>		</a:t>
            </a:r>
            <a:endParaRPr lang="zh-CN" altLang="en-US" dirty="0"/>
          </a:p>
        </p:txBody>
      </p:sp>
    </p:spTree>
    <p:extLst>
      <p:ext uri="{BB962C8B-B14F-4D97-AF65-F5344CB8AC3E}">
        <p14:creationId xmlns:p14="http://schemas.microsoft.com/office/powerpoint/2010/main" val="328274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3970" name="Rectangle 2"/>
          <p:cNvSpPr>
            <a:spLocks noGrp="1" noChangeArrowheads="1"/>
          </p:cNvSpPr>
          <p:nvPr>
            <p:ph type="ctrTitle" idx="4294967295"/>
          </p:nvPr>
        </p:nvSpPr>
        <p:spPr>
          <a:xfrm>
            <a:off x="685800" y="2286000"/>
            <a:ext cx="7772400" cy="1143000"/>
          </a:xfrm>
          <a:noFill/>
          <a:ln/>
        </p:spPr>
        <p:txBody>
          <a:bodyPr anchor="ctr" anchorCtr="0"/>
          <a:lstStyle/>
          <a:p>
            <a:r>
              <a:rPr lang="en-US" altLang="zh-CN" sz="4400" i="1" dirty="0">
                <a:solidFill>
                  <a:schemeClr val="bg2"/>
                </a:solidFill>
              </a:rPr>
              <a:t>t</a:t>
            </a:r>
            <a:r>
              <a:rPr lang="en-US" altLang="zh-CN" sz="4400" dirty="0">
                <a:solidFill>
                  <a:schemeClr val="bg2"/>
                </a:solidFill>
              </a:rPr>
              <a:t> </a:t>
            </a:r>
            <a:r>
              <a:rPr lang="zh-CN" altLang="en-US" sz="4400" dirty="0">
                <a:solidFill>
                  <a:schemeClr val="bg2"/>
                </a:solidFill>
              </a:rPr>
              <a:t>分布</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4435" name="Rectangle 3"/>
          <p:cNvSpPr>
            <a:spLocks noGrp="1" noChangeArrowheads="1"/>
          </p:cNvSpPr>
          <p:nvPr>
            <p:ph type="title"/>
          </p:nvPr>
        </p:nvSpPr>
        <p:spPr>
          <a:xfrm>
            <a:off x="1619672" y="476672"/>
            <a:ext cx="6172200" cy="1143000"/>
          </a:xfrm>
          <a:noFill/>
          <a:ln/>
        </p:spPr>
        <p:txBody>
          <a:bodyPr/>
          <a:lstStyle/>
          <a:p>
            <a:r>
              <a:rPr lang="en-US" altLang="zh-CN" i="1" dirty="0">
                <a:solidFill>
                  <a:schemeClr val="bg2"/>
                </a:solidFill>
                <a:latin typeface="Times New Roman" panose="02020603050405020304" pitchFamily="18" charset="0"/>
              </a:rPr>
              <a:t>t </a:t>
            </a:r>
            <a:r>
              <a:rPr lang="zh-CN" altLang="en-US" dirty="0">
                <a:solidFill>
                  <a:schemeClr val="bg2"/>
                </a:solidFill>
              </a:rPr>
              <a:t>分布</a:t>
            </a:r>
          </a:p>
        </p:txBody>
      </p:sp>
      <mc:AlternateContent xmlns:mc="http://schemas.openxmlformats.org/markup-compatibility/2006">
        <mc:Choice xmlns:a14="http://schemas.microsoft.com/office/drawing/2010/main" Requires="a14">
          <p:sp>
            <p:nvSpPr>
              <p:cNvPr id="914436" name="Text Box 4"/>
              <p:cNvSpPr txBox="1">
                <a:spLocks noChangeArrowheads="1"/>
              </p:cNvSpPr>
              <p:nvPr/>
            </p:nvSpPr>
            <p:spPr bwMode="auto">
              <a:xfrm>
                <a:off x="197644" y="1683974"/>
                <a:ext cx="8748712" cy="4130041"/>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just">
                  <a:spcBef>
                    <a:spcPct val="50000"/>
                  </a:spcBef>
                </a:pPr>
                <a:r>
                  <a:rPr lang="en-US" altLang="zh-CN" sz="3200" b="0" dirty="0">
                    <a:solidFill>
                      <a:schemeClr val="bg2"/>
                    </a:solidFill>
                    <a:effectLst>
                      <a:outerShdw blurRad="38100" dist="38100" dir="2700000" algn="tl">
                        <a:srgbClr val="000000"/>
                      </a:outerShdw>
                    </a:effectLst>
                    <a:latin typeface="Arial" panose="020B0604020202020204" pitchFamily="34" charset="0"/>
                  </a:rPr>
                  <a:t>	</a:t>
                </a:r>
                <a:r>
                  <a:rPr lang="zh-CN" altLang="en-US" sz="2800" b="0" dirty="0">
                    <a:solidFill>
                      <a:schemeClr val="bg2"/>
                    </a:solidFill>
                    <a:effectLst>
                      <a:outerShdw blurRad="38100" dist="38100" dir="2700000" algn="tl">
                        <a:srgbClr val="000000"/>
                      </a:outerShdw>
                    </a:effectLst>
                    <a:latin typeface="Arial" panose="020B0604020202020204" pitchFamily="34" charset="0"/>
                  </a:rPr>
                  <a:t>高塞特</a:t>
                </a:r>
                <a:r>
                  <a:rPr lang="en-US" altLang="zh-CN" sz="2800" b="0" dirty="0">
                    <a:solidFill>
                      <a:schemeClr val="bg2"/>
                    </a:solidFill>
                    <a:effectLst>
                      <a:outerShdw blurRad="38100" dist="38100" dir="2700000" algn="tl">
                        <a:srgbClr val="000000"/>
                      </a:outerShdw>
                    </a:effectLst>
                    <a:latin typeface="Arial" panose="020B0604020202020204" pitchFamily="34" charset="0"/>
                  </a:rPr>
                  <a:t>(</a:t>
                </a:r>
                <a:r>
                  <a:rPr lang="en-US" altLang="zh-CN" sz="2800" b="0" dirty="0" err="1">
                    <a:solidFill>
                      <a:schemeClr val="bg2"/>
                    </a:solidFill>
                    <a:effectLst>
                      <a:outerShdw blurRad="38100" dist="38100" dir="2700000" algn="tl">
                        <a:srgbClr val="000000"/>
                      </a:outerShdw>
                    </a:effectLst>
                    <a:latin typeface="Arial" panose="020B0604020202020204" pitchFamily="34" charset="0"/>
                  </a:rPr>
                  <a:t>W.S.Gosset</a:t>
                </a:r>
                <a:r>
                  <a:rPr lang="en-US" altLang="zh-CN" sz="2800" b="0" dirty="0">
                    <a:solidFill>
                      <a:schemeClr val="bg2"/>
                    </a:solidFill>
                    <a:effectLst>
                      <a:outerShdw blurRad="38100" dist="38100" dir="2700000" algn="tl">
                        <a:srgbClr val="000000"/>
                      </a:outerShdw>
                    </a:effectLst>
                    <a:latin typeface="Arial" panose="020B0604020202020204" pitchFamily="34" charset="0"/>
                  </a:rPr>
                  <a:t>)</a:t>
                </a:r>
                <a:r>
                  <a:rPr lang="zh-CN" altLang="en-US" sz="2800" b="0" dirty="0">
                    <a:solidFill>
                      <a:schemeClr val="bg2"/>
                    </a:solidFill>
                    <a:effectLst>
                      <a:outerShdw blurRad="38100" dist="38100" dir="2700000" algn="tl">
                        <a:srgbClr val="000000"/>
                      </a:outerShdw>
                    </a:effectLst>
                    <a:latin typeface="Arial" panose="020B0604020202020204" pitchFamily="34" charset="0"/>
                  </a:rPr>
                  <a:t>于</a:t>
                </a:r>
                <a:r>
                  <a:rPr lang="en-US" altLang="zh-CN" sz="2800" b="0" dirty="0">
                    <a:solidFill>
                      <a:schemeClr val="bg2"/>
                    </a:solidFill>
                    <a:effectLst>
                      <a:outerShdw blurRad="38100" dist="38100" dir="2700000" algn="tl">
                        <a:srgbClr val="000000"/>
                      </a:outerShdw>
                    </a:effectLst>
                    <a:latin typeface="Arial" panose="020B0604020202020204" pitchFamily="34" charset="0"/>
                  </a:rPr>
                  <a:t>1908</a:t>
                </a:r>
                <a:r>
                  <a:rPr lang="zh-CN" altLang="en-US" sz="2800" b="0" dirty="0">
                    <a:solidFill>
                      <a:schemeClr val="bg2"/>
                    </a:solidFill>
                    <a:effectLst>
                      <a:outerShdw blurRad="38100" dist="38100" dir="2700000" algn="tl">
                        <a:srgbClr val="000000"/>
                      </a:outerShdw>
                    </a:effectLst>
                    <a:latin typeface="Arial" panose="020B0604020202020204" pitchFamily="34" charset="0"/>
                  </a:rPr>
                  <a:t>年在一篇以“</a:t>
                </a:r>
                <a:r>
                  <a:rPr lang="en-US" altLang="zh-CN" sz="2800" b="0" dirty="0">
                    <a:solidFill>
                      <a:schemeClr val="bg2"/>
                    </a:solidFill>
                    <a:effectLst>
                      <a:outerShdw blurRad="38100" dist="38100" dir="2700000" algn="tl">
                        <a:srgbClr val="000000"/>
                      </a:outerShdw>
                    </a:effectLst>
                    <a:latin typeface="Arial" panose="020B0604020202020204" pitchFamily="34" charset="0"/>
                  </a:rPr>
                  <a:t>Student”(</a:t>
                </a:r>
                <a:r>
                  <a:rPr lang="zh-CN" altLang="en-US" sz="2800" b="0" dirty="0">
                    <a:solidFill>
                      <a:schemeClr val="bg2"/>
                    </a:solidFill>
                    <a:effectLst>
                      <a:outerShdw blurRad="38100" dist="38100" dir="2700000" algn="tl">
                        <a:srgbClr val="000000"/>
                      </a:outerShdw>
                    </a:effectLst>
                    <a:latin typeface="Arial" panose="020B0604020202020204" pitchFamily="34" charset="0"/>
                  </a:rPr>
                  <a:t>学生</a:t>
                </a:r>
                <a:r>
                  <a:rPr lang="en-US" altLang="zh-CN" sz="2800" b="0" dirty="0">
                    <a:solidFill>
                      <a:schemeClr val="bg2"/>
                    </a:solidFill>
                    <a:effectLst>
                      <a:outerShdw blurRad="38100" dist="38100" dir="2700000" algn="tl">
                        <a:srgbClr val="000000"/>
                      </a:outerShdw>
                    </a:effectLst>
                    <a:latin typeface="Arial" panose="020B0604020202020204" pitchFamily="34" charset="0"/>
                  </a:rPr>
                  <a:t>)</a:t>
                </a:r>
                <a:r>
                  <a:rPr lang="zh-CN" altLang="en-US" sz="2800" b="0" dirty="0">
                    <a:solidFill>
                      <a:schemeClr val="bg2"/>
                    </a:solidFill>
                    <a:effectLst>
                      <a:outerShdw blurRad="38100" dist="38100" dir="2700000" algn="tl">
                        <a:srgbClr val="000000"/>
                      </a:outerShdw>
                    </a:effectLst>
                    <a:latin typeface="Arial" panose="020B0604020202020204" pitchFamily="34" charset="0"/>
                  </a:rPr>
                  <a:t>为笔名的论文中首次提出。</a:t>
                </a:r>
                <a:endParaRPr lang="en-US" altLang="zh-CN" sz="2800" b="0" dirty="0">
                  <a:solidFill>
                    <a:schemeClr val="bg2"/>
                  </a:solidFill>
                  <a:effectLst>
                    <a:outerShdw blurRad="38100" dist="38100" dir="2700000" algn="tl">
                      <a:srgbClr val="000000"/>
                    </a:outerShdw>
                  </a:effectLst>
                  <a:latin typeface="Arial" panose="020B0604020202020204" pitchFamily="34" charset="0"/>
                </a:endParaRPr>
              </a:p>
              <a:p>
                <a:pPr marL="0" indent="0" algn="just">
                  <a:spcBef>
                    <a:spcPct val="50000"/>
                  </a:spcBef>
                </a:pPr>
                <a:r>
                  <a:rPr lang="en-US" altLang="zh-CN" sz="2800" b="0" dirty="0">
                    <a:solidFill>
                      <a:schemeClr val="bg2"/>
                    </a:solidFill>
                    <a:effectLst>
                      <a:outerShdw blurRad="38100" dist="38100" dir="2700000" algn="tl">
                        <a:srgbClr val="000000"/>
                      </a:outerShdw>
                    </a:effectLst>
                    <a:latin typeface="Arial" panose="020B0604020202020204" pitchFamily="34" charset="0"/>
                  </a:rPr>
                  <a:t>	</a:t>
                </a:r>
                <a:r>
                  <a:rPr lang="zh-CN" altLang="en-US" sz="2800" b="0" dirty="0">
                    <a:solidFill>
                      <a:schemeClr val="bg2"/>
                    </a:solidFill>
                    <a:effectLst>
                      <a:outerShdw blurRad="38100" dist="38100" dir="2700000" algn="tl">
                        <a:srgbClr val="000000"/>
                      </a:outerShdw>
                    </a:effectLst>
                    <a:latin typeface="Arial" panose="020B0604020202020204" pitchFamily="34" charset="0"/>
                  </a:rPr>
                  <a:t>定义：设随机变量</a:t>
                </a:r>
                <a:r>
                  <a:rPr lang="en-US" altLang="zh-CN" sz="2800" b="0" dirty="0">
                    <a:solidFill>
                      <a:schemeClr val="bg2"/>
                    </a:solidFill>
                    <a:effectLst>
                      <a:outerShdw blurRad="38100" dist="38100" dir="2700000" algn="tl">
                        <a:srgbClr val="000000"/>
                      </a:outerShdw>
                    </a:effectLst>
                    <a:latin typeface="Arial" panose="020B0604020202020204" pitchFamily="34" charset="0"/>
                  </a:rPr>
                  <a:t>X~N</a:t>
                </a:r>
                <a:r>
                  <a:rPr lang="zh-CN" altLang="en-US" sz="2800" b="0" dirty="0">
                    <a:solidFill>
                      <a:schemeClr val="bg2"/>
                    </a:solidFill>
                    <a:effectLst>
                      <a:outerShdw blurRad="38100" dist="38100" dir="2700000" algn="tl">
                        <a:srgbClr val="000000"/>
                      </a:outerShdw>
                    </a:effectLst>
                    <a:latin typeface="Arial" panose="020B0604020202020204" pitchFamily="34" charset="0"/>
                  </a:rPr>
                  <a:t>（</a:t>
                </a:r>
                <a:r>
                  <a:rPr lang="en-US" altLang="zh-CN" sz="2800" b="0" dirty="0">
                    <a:solidFill>
                      <a:schemeClr val="bg2"/>
                    </a:solidFill>
                    <a:effectLst>
                      <a:outerShdw blurRad="38100" dist="38100" dir="2700000" algn="tl">
                        <a:srgbClr val="000000"/>
                      </a:outerShdw>
                    </a:effectLst>
                    <a:latin typeface="Arial" panose="020B0604020202020204" pitchFamily="34" charset="0"/>
                  </a:rPr>
                  <a:t>0</a:t>
                </a:r>
                <a:r>
                  <a:rPr lang="zh-CN" altLang="en-US" sz="2800" b="0" dirty="0">
                    <a:solidFill>
                      <a:schemeClr val="bg2"/>
                    </a:solidFill>
                    <a:effectLst>
                      <a:outerShdw blurRad="38100" dist="38100" dir="2700000" algn="tl">
                        <a:srgbClr val="000000"/>
                      </a:outerShdw>
                    </a:effectLst>
                    <a:latin typeface="Arial" panose="020B0604020202020204" pitchFamily="34" charset="0"/>
                  </a:rPr>
                  <a:t>，</a:t>
                </a:r>
                <a:r>
                  <a:rPr lang="en-US" altLang="zh-CN" sz="2800" b="0" dirty="0">
                    <a:solidFill>
                      <a:schemeClr val="bg2"/>
                    </a:solidFill>
                    <a:effectLst>
                      <a:outerShdw blurRad="38100" dist="38100" dir="2700000" algn="tl">
                        <a:srgbClr val="000000"/>
                      </a:outerShdw>
                    </a:effectLst>
                    <a:latin typeface="Arial" panose="020B0604020202020204" pitchFamily="34" charset="0"/>
                  </a:rPr>
                  <a:t>1</a:t>
                </a:r>
                <a:r>
                  <a:rPr lang="zh-CN" altLang="en-US" sz="2800" b="0" dirty="0">
                    <a:solidFill>
                      <a:schemeClr val="bg2"/>
                    </a:solidFill>
                    <a:effectLst>
                      <a:outerShdw blurRad="38100" dist="38100" dir="2700000" algn="tl">
                        <a:srgbClr val="000000"/>
                      </a:outerShdw>
                    </a:effectLst>
                    <a:latin typeface="Arial" panose="020B0604020202020204" pitchFamily="34" charset="0"/>
                  </a:rPr>
                  <a:t>），</a:t>
                </a:r>
                <a:r>
                  <a:rPr lang="en-US" altLang="zh-CN" sz="2800" b="0" dirty="0">
                    <a:solidFill>
                      <a:schemeClr val="bg2"/>
                    </a:solidFill>
                    <a:effectLst>
                      <a:outerShdw blurRad="38100" dist="38100" dir="2700000" algn="tl">
                        <a:srgbClr val="000000"/>
                      </a:outerShdw>
                    </a:effectLst>
                    <a:latin typeface="Arial" panose="020B0604020202020204" pitchFamily="34" charset="0"/>
                  </a:rPr>
                  <a:t>Y~</a:t>
                </a:r>
                <a:r>
                  <a:rPr lang="en-US" altLang="zh-CN" sz="2800" i="1" dirty="0">
                    <a:solidFill>
                      <a:schemeClr val="bg2"/>
                    </a:solidFill>
                    <a:latin typeface="Arial" panose="020B0604020202020204" pitchFamily="34" charset="0"/>
                    <a:sym typeface="Symbol" panose="05050102010706020507" pitchFamily="18" charset="2"/>
                  </a:rPr>
                  <a:t> </a:t>
                </a:r>
                <a:r>
                  <a:rPr lang="en-US" altLang="zh-CN" sz="2800" baseline="30000" dirty="0">
                    <a:solidFill>
                      <a:schemeClr val="bg2"/>
                    </a:solidFill>
                    <a:latin typeface="Arial" panose="020B0604020202020204" pitchFamily="34" charset="0"/>
                  </a:rPr>
                  <a:t>2</a:t>
                </a:r>
                <a:r>
                  <a:rPr lang="zh-CN" altLang="en-US" sz="2800" baseline="30000" dirty="0">
                    <a:solidFill>
                      <a:schemeClr val="bg2"/>
                    </a:solidFill>
                    <a:latin typeface="Arial" panose="020B0604020202020204" pitchFamily="34" charset="0"/>
                  </a:rPr>
                  <a:t> </a:t>
                </a:r>
                <a:r>
                  <a:rPr lang="zh-CN" altLang="en-US" sz="2800" dirty="0">
                    <a:solidFill>
                      <a:schemeClr val="bg2"/>
                    </a:solidFill>
                    <a:latin typeface="Arial" panose="020B0604020202020204" pitchFamily="34" charset="0"/>
                  </a:rPr>
                  <a:t>（</a:t>
                </a:r>
                <a:r>
                  <a:rPr lang="en-US" altLang="zh-CN" sz="2800" dirty="0">
                    <a:solidFill>
                      <a:schemeClr val="bg2"/>
                    </a:solidFill>
                    <a:latin typeface="Arial" panose="020B0604020202020204" pitchFamily="34" charset="0"/>
                  </a:rPr>
                  <a:t>n</a:t>
                </a:r>
                <a:r>
                  <a:rPr lang="zh-CN" altLang="en-US" sz="2800" dirty="0">
                    <a:solidFill>
                      <a:schemeClr val="bg2"/>
                    </a:solidFill>
                    <a:latin typeface="Arial" panose="020B0604020202020204" pitchFamily="34" charset="0"/>
                  </a:rPr>
                  <a:t>），且</a:t>
                </a:r>
                <a:r>
                  <a:rPr lang="en-US" altLang="zh-CN" sz="2800" dirty="0">
                    <a:solidFill>
                      <a:schemeClr val="bg2"/>
                    </a:solidFill>
                    <a:latin typeface="Arial" panose="020B0604020202020204" pitchFamily="34" charset="0"/>
                  </a:rPr>
                  <a:t>X</a:t>
                </a:r>
                <a:r>
                  <a:rPr lang="zh-CN" altLang="en-US" sz="2800" dirty="0">
                    <a:solidFill>
                      <a:schemeClr val="bg2"/>
                    </a:solidFill>
                    <a:latin typeface="Arial" panose="020B0604020202020204" pitchFamily="34" charset="0"/>
                  </a:rPr>
                  <a:t>、</a:t>
                </a:r>
                <a:r>
                  <a:rPr lang="en-US" altLang="zh-CN" sz="2800" dirty="0">
                    <a:solidFill>
                      <a:schemeClr val="bg2"/>
                    </a:solidFill>
                    <a:latin typeface="Arial" panose="020B0604020202020204" pitchFamily="34" charset="0"/>
                  </a:rPr>
                  <a:t>Y</a:t>
                </a:r>
                <a:r>
                  <a:rPr lang="zh-CN" altLang="en-US" sz="2800" dirty="0">
                    <a:solidFill>
                      <a:schemeClr val="bg2"/>
                    </a:solidFill>
                    <a:latin typeface="Arial" panose="020B0604020202020204" pitchFamily="34" charset="0"/>
                  </a:rPr>
                  <a:t>相互独立，则</a:t>
                </a:r>
                <a:r>
                  <a:rPr lang="en-US" altLang="zh-CN" sz="2800" dirty="0">
                    <a:solidFill>
                      <a:schemeClr val="bg2"/>
                    </a:solidFill>
                    <a:latin typeface="Arial" panose="020B0604020202020204" pitchFamily="34" charset="0"/>
                  </a:rPr>
                  <a:t>X</a:t>
                </a:r>
                <a14:m>
                  <m:oMath xmlns:m="http://schemas.openxmlformats.org/officeDocument/2006/math">
                    <m:r>
                      <a:rPr lang="en-US" altLang="zh-CN" sz="2800" i="1" dirty="0" smtClean="0">
                        <a:solidFill>
                          <a:schemeClr val="bg2"/>
                        </a:solidFill>
                        <a:latin typeface="Cambria Math" panose="02040503050406030204" pitchFamily="18" charset="0"/>
                      </a:rPr>
                      <m:t>∕</m:t>
                    </m:r>
                    <m:rad>
                      <m:radPr>
                        <m:degHide m:val="on"/>
                        <m:ctrlPr>
                          <a:rPr lang="en-US" altLang="zh-CN" sz="2800" i="1" smtClean="0">
                            <a:solidFill>
                              <a:schemeClr val="bg2"/>
                            </a:solidFill>
                            <a:latin typeface="Cambria Math" panose="02040503050406030204" pitchFamily="18" charset="0"/>
                          </a:rPr>
                        </m:ctrlPr>
                      </m:radPr>
                      <m:deg/>
                      <m:e>
                        <m:f>
                          <m:fPr>
                            <m:type m:val="lin"/>
                            <m:ctrlPr>
                              <a:rPr lang="en-US" altLang="zh-CN" sz="2800" i="1" smtClean="0">
                                <a:solidFill>
                                  <a:schemeClr val="bg2"/>
                                </a:solidFill>
                                <a:latin typeface="Cambria Math" panose="02040503050406030204" pitchFamily="18" charset="0"/>
                              </a:rPr>
                            </m:ctrlPr>
                          </m:fPr>
                          <m:num>
                            <m:r>
                              <a:rPr lang="en-US" altLang="zh-CN" sz="2800" i="1" smtClean="0">
                                <a:solidFill>
                                  <a:schemeClr val="bg2"/>
                                </a:solidFill>
                                <a:latin typeface="Cambria Math" panose="02040503050406030204" pitchFamily="18" charset="0"/>
                              </a:rPr>
                              <m:t>𝑌</m:t>
                            </m:r>
                          </m:num>
                          <m:den>
                            <m:r>
                              <a:rPr lang="en-US" altLang="zh-CN" sz="2800" i="1" smtClean="0">
                                <a:solidFill>
                                  <a:schemeClr val="bg2"/>
                                </a:solidFill>
                                <a:latin typeface="Cambria Math" panose="02040503050406030204" pitchFamily="18" charset="0"/>
                              </a:rPr>
                              <m:t>𝑛</m:t>
                            </m:r>
                          </m:den>
                        </m:f>
                      </m:e>
                    </m:rad>
                  </m:oMath>
                </a14:m>
                <a:r>
                  <a:rPr lang="zh-CN" altLang="en-US" sz="2800" dirty="0">
                    <a:solidFill>
                      <a:schemeClr val="bg2"/>
                    </a:solidFill>
                    <a:latin typeface="Arial" panose="020B0604020202020204" pitchFamily="34" charset="0"/>
                  </a:rPr>
                  <a:t>服从自由度位</a:t>
                </a:r>
                <a:r>
                  <a:rPr lang="en-US" altLang="zh-CN" sz="2800" dirty="0">
                    <a:solidFill>
                      <a:schemeClr val="bg2"/>
                    </a:solidFill>
                    <a:latin typeface="Arial" panose="020B0604020202020204" pitchFamily="34" charset="0"/>
                  </a:rPr>
                  <a:t>n</a:t>
                </a:r>
                <a:r>
                  <a:rPr lang="zh-CN" altLang="en-US" sz="2800" dirty="0">
                    <a:solidFill>
                      <a:schemeClr val="bg2"/>
                    </a:solidFill>
                    <a:latin typeface="Arial" panose="020B0604020202020204" pitchFamily="34" charset="0"/>
                  </a:rPr>
                  <a:t>的</a:t>
                </a:r>
                <a:r>
                  <a:rPr lang="en-US" altLang="zh-CN" sz="2800" dirty="0">
                    <a:solidFill>
                      <a:schemeClr val="bg2"/>
                    </a:solidFill>
                    <a:latin typeface="Arial" panose="020B0604020202020204" pitchFamily="34" charset="0"/>
                  </a:rPr>
                  <a:t>t</a:t>
                </a:r>
                <a:r>
                  <a:rPr lang="zh-CN" altLang="en-US" sz="2800" dirty="0">
                    <a:solidFill>
                      <a:schemeClr val="bg2"/>
                    </a:solidFill>
                    <a:latin typeface="Arial" panose="020B0604020202020204" pitchFamily="34" charset="0"/>
                  </a:rPr>
                  <a:t>分布。记作</a:t>
                </a:r>
                <a:r>
                  <a:rPr lang="en-US" altLang="zh-CN" sz="2800" dirty="0">
                    <a:solidFill>
                      <a:schemeClr val="bg2"/>
                    </a:solidFill>
                    <a:latin typeface="Arial" panose="020B0604020202020204" pitchFamily="34" charset="0"/>
                  </a:rPr>
                  <a:t>t= X</a:t>
                </a:r>
                <a14:m>
                  <m:oMath xmlns:m="http://schemas.openxmlformats.org/officeDocument/2006/math">
                    <m:r>
                      <a:rPr lang="en-US" altLang="zh-CN" sz="2800" i="1" dirty="0">
                        <a:solidFill>
                          <a:schemeClr val="bg2"/>
                        </a:solidFill>
                        <a:latin typeface="Cambria Math" panose="02040503050406030204" pitchFamily="18" charset="0"/>
                      </a:rPr>
                      <m:t>∕</m:t>
                    </m:r>
                    <m:rad>
                      <m:radPr>
                        <m:degHide m:val="on"/>
                        <m:ctrlPr>
                          <a:rPr lang="en-US" altLang="zh-CN" sz="2800" i="1">
                            <a:solidFill>
                              <a:schemeClr val="bg2"/>
                            </a:solidFill>
                            <a:latin typeface="Cambria Math" panose="02040503050406030204" pitchFamily="18" charset="0"/>
                          </a:rPr>
                        </m:ctrlPr>
                      </m:radPr>
                      <m:deg/>
                      <m:e>
                        <m:f>
                          <m:fPr>
                            <m:type m:val="lin"/>
                            <m:ctrlPr>
                              <a:rPr lang="en-US" altLang="zh-CN" sz="2800" i="1">
                                <a:solidFill>
                                  <a:schemeClr val="bg2"/>
                                </a:solidFill>
                                <a:latin typeface="Cambria Math" panose="02040503050406030204" pitchFamily="18" charset="0"/>
                              </a:rPr>
                            </m:ctrlPr>
                          </m:fPr>
                          <m:num>
                            <m:r>
                              <a:rPr lang="en-US" altLang="zh-CN" sz="2800" i="1">
                                <a:solidFill>
                                  <a:schemeClr val="bg2"/>
                                </a:solidFill>
                                <a:latin typeface="Cambria Math" panose="02040503050406030204" pitchFamily="18" charset="0"/>
                              </a:rPr>
                              <m:t>𝑌</m:t>
                            </m:r>
                          </m:num>
                          <m:den>
                            <m:r>
                              <a:rPr lang="en-US" altLang="zh-CN" sz="2800" i="1">
                                <a:solidFill>
                                  <a:schemeClr val="bg2"/>
                                </a:solidFill>
                                <a:latin typeface="Cambria Math" panose="02040503050406030204" pitchFamily="18" charset="0"/>
                              </a:rPr>
                              <m:t>𝑛</m:t>
                            </m:r>
                          </m:den>
                        </m:f>
                      </m:e>
                    </m:rad>
                  </m:oMath>
                </a14:m>
                <a:endParaRPr lang="en-US" altLang="zh-CN" sz="2800" baseline="30000" dirty="0">
                  <a:solidFill>
                    <a:schemeClr val="bg2"/>
                  </a:solidFill>
                  <a:latin typeface="Arial" panose="020B0604020202020204" pitchFamily="34" charset="0"/>
                </a:endParaRPr>
              </a:p>
              <a:p>
                <a:pPr marL="0" indent="720000" algn="just">
                  <a:lnSpc>
                    <a:spcPct val="150000"/>
                  </a:lnSpc>
                  <a:spcBef>
                    <a:spcPct val="50000"/>
                  </a:spcBef>
                </a:pPr>
                <a:r>
                  <a:rPr lang="zh-CN" altLang="en-US" sz="2800" b="0" dirty="0">
                    <a:solidFill>
                      <a:schemeClr val="bg2"/>
                    </a:solidFill>
                    <a:effectLst>
                      <a:outerShdw blurRad="38100" dist="38100" dir="2700000" algn="tl">
                        <a:srgbClr val="000000"/>
                      </a:outerShdw>
                    </a:effectLst>
                    <a:latin typeface="Arial" panose="020B0604020202020204" pitchFamily="34" charset="0"/>
                  </a:rPr>
                  <a:t>作用：</a:t>
                </a:r>
                <a:r>
                  <a:rPr lang="en-US" altLang="zh-CN" sz="2800" b="0" dirty="0">
                    <a:solidFill>
                      <a:schemeClr val="bg2"/>
                    </a:solidFill>
                    <a:effectLst>
                      <a:outerShdw blurRad="38100" dist="38100" dir="2700000" algn="tl">
                        <a:srgbClr val="000000"/>
                      </a:outerShdw>
                    </a:effectLst>
                    <a:latin typeface="Arial" panose="020B0604020202020204" pitchFamily="34" charset="0"/>
                  </a:rPr>
                  <a:t>t</a:t>
                </a:r>
                <a:r>
                  <a:rPr lang="zh-CN" altLang="en-US" sz="2800" b="0" dirty="0">
                    <a:solidFill>
                      <a:schemeClr val="bg2"/>
                    </a:solidFill>
                    <a:effectLst>
                      <a:outerShdw blurRad="38100" dist="38100" dir="2700000" algn="tl">
                        <a:srgbClr val="000000"/>
                      </a:outerShdw>
                    </a:effectLst>
                    <a:latin typeface="Arial" panose="020B0604020202020204" pitchFamily="34" charset="0"/>
                  </a:rPr>
                  <a:t>检验是检验一个样本平均数与一个已知的总体平均数的差异是否显著。</a:t>
                </a:r>
                <a:endParaRPr lang="en-US" altLang="zh-CN" sz="2800" b="0" dirty="0">
                  <a:solidFill>
                    <a:schemeClr val="bg2"/>
                  </a:solidFill>
                  <a:effectLst>
                    <a:outerShdw blurRad="38100" dist="38100" dir="2700000" algn="tl">
                      <a:srgbClr val="000000"/>
                    </a:outerShdw>
                  </a:effectLst>
                  <a:latin typeface="Arial" panose="020B0604020202020204" pitchFamily="34" charset="0"/>
                </a:endParaRPr>
              </a:p>
            </p:txBody>
          </p:sp>
        </mc:Choice>
        <mc:Fallback>
          <p:sp>
            <p:nvSpPr>
              <p:cNvPr id="914436" name="Text Box 4"/>
              <p:cNvSpPr txBox="1">
                <a:spLocks noRot="1" noChangeAspect="1" noMove="1" noResize="1" noEditPoints="1" noAdjustHandles="1" noChangeArrowheads="1" noChangeShapeType="1" noTextEdit="1"/>
              </p:cNvSpPr>
              <p:nvPr/>
            </p:nvSpPr>
            <p:spPr bwMode="auto">
              <a:xfrm>
                <a:off x="197644" y="1683974"/>
                <a:ext cx="8748712" cy="4130041"/>
              </a:xfrm>
              <a:prstGeom prst="rect">
                <a:avLst/>
              </a:prstGeom>
              <a:blipFill>
                <a:blip r:embed="rId3"/>
                <a:stretch>
                  <a:fillRect l="-1462" t="-885" r="-1811" b="-35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2386" name="Rectangle 2"/>
          <p:cNvSpPr>
            <a:spLocks noChangeArrowheads="1"/>
          </p:cNvSpPr>
          <p:nvPr/>
        </p:nvSpPr>
        <p:spPr bwMode="auto">
          <a:xfrm>
            <a:off x="395288" y="1700213"/>
            <a:ext cx="8497887" cy="439261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endParaRPr lang="zh-CN" altLang="zh-CN" sz="4400"/>
          </a:p>
        </p:txBody>
      </p:sp>
      <p:sp>
        <p:nvSpPr>
          <p:cNvPr id="912387" name="Rectangle 3"/>
          <p:cNvSpPr>
            <a:spLocks noGrp="1" noChangeArrowheads="1"/>
          </p:cNvSpPr>
          <p:nvPr>
            <p:ph type="title"/>
          </p:nvPr>
        </p:nvSpPr>
        <p:spPr>
          <a:xfrm>
            <a:off x="1858963" y="274597"/>
            <a:ext cx="6172200" cy="1143000"/>
          </a:xfrm>
          <a:noFill/>
          <a:ln/>
        </p:spPr>
        <p:txBody>
          <a:bodyPr/>
          <a:lstStyle/>
          <a:p>
            <a:r>
              <a:rPr lang="en-US" altLang="zh-CN" i="1" dirty="0">
                <a:solidFill>
                  <a:schemeClr val="bg2"/>
                </a:solidFill>
                <a:latin typeface="Times New Roman" panose="02020603050405020304" pitchFamily="18" charset="0"/>
              </a:rPr>
              <a:t>t </a:t>
            </a:r>
            <a:r>
              <a:rPr lang="zh-CN" altLang="en-US" dirty="0">
                <a:solidFill>
                  <a:schemeClr val="bg2"/>
                </a:solidFill>
              </a:rPr>
              <a:t>分布图示</a:t>
            </a:r>
          </a:p>
        </p:txBody>
      </p:sp>
      <p:grpSp>
        <p:nvGrpSpPr>
          <p:cNvPr id="912389" name="Group 5"/>
          <p:cNvGrpSpPr>
            <a:grpSpLocks/>
          </p:cNvGrpSpPr>
          <p:nvPr/>
        </p:nvGrpSpPr>
        <p:grpSpPr bwMode="auto">
          <a:xfrm>
            <a:off x="854075" y="2420938"/>
            <a:ext cx="7937500" cy="3233737"/>
            <a:chOff x="538" y="2160"/>
            <a:chExt cx="5000" cy="1682"/>
          </a:xfrm>
        </p:grpSpPr>
        <p:grpSp>
          <p:nvGrpSpPr>
            <p:cNvPr id="912390" name="Group 6"/>
            <p:cNvGrpSpPr>
              <a:grpSpLocks/>
            </p:cNvGrpSpPr>
            <p:nvPr/>
          </p:nvGrpSpPr>
          <p:grpSpPr bwMode="auto">
            <a:xfrm>
              <a:off x="538" y="2214"/>
              <a:ext cx="2453" cy="1607"/>
              <a:chOff x="432" y="2214"/>
              <a:chExt cx="2453" cy="1607"/>
            </a:xfrm>
          </p:grpSpPr>
          <p:sp>
            <p:nvSpPr>
              <p:cNvPr id="912391" name="Rectangle 7"/>
              <p:cNvSpPr>
                <a:spLocks noChangeArrowheads="1"/>
              </p:cNvSpPr>
              <p:nvPr/>
            </p:nvSpPr>
            <p:spPr bwMode="auto">
              <a:xfrm>
                <a:off x="2785" y="3504"/>
                <a:ext cx="100" cy="19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effectLst>
                      <a:outerShdw blurRad="38100" dist="38100" dir="2700000" algn="tl">
                        <a:srgbClr val="000000"/>
                      </a:outerShdw>
                    </a:effectLst>
                    <a:latin typeface="Times New Roman" panose="02020603050405020304" pitchFamily="18" charset="0"/>
                  </a:rPr>
                  <a:t>x</a:t>
                </a:r>
              </a:p>
            </p:txBody>
          </p:sp>
          <p:sp>
            <p:nvSpPr>
              <p:cNvPr id="912392" name="Rectangle 8"/>
              <p:cNvSpPr>
                <a:spLocks noChangeArrowheads="1"/>
              </p:cNvSpPr>
              <p:nvPr/>
            </p:nvSpPr>
            <p:spPr bwMode="auto">
              <a:xfrm>
                <a:off x="768" y="3679"/>
                <a:ext cx="180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i="1">
                    <a:effectLst>
                      <a:outerShdw blurRad="38100" dist="38100" dir="2700000" algn="tl">
                        <a:srgbClr val="000000"/>
                      </a:outerShdw>
                    </a:effectLst>
                    <a:latin typeface="Times New Roman" panose="02020603050405020304" pitchFamily="18" charset="0"/>
                  </a:rPr>
                  <a:t>t</a:t>
                </a:r>
                <a:r>
                  <a:rPr lang="en-US" altLang="zh-CN" sz="1800" b="0">
                    <a:effectLst>
                      <a:outerShdw blurRad="38100" dist="38100" dir="2700000" algn="tl">
                        <a:srgbClr val="000000"/>
                      </a:outerShdw>
                    </a:effectLst>
                    <a:latin typeface="Times New Roman" panose="02020603050405020304" pitchFamily="18" charset="0"/>
                  </a:rPr>
                  <a:t> </a:t>
                </a:r>
                <a:r>
                  <a:rPr lang="zh-CN" altLang="en-US" sz="1800" b="0">
                    <a:effectLst>
                      <a:outerShdw blurRad="38100" dist="38100" dir="2700000" algn="tl">
                        <a:srgbClr val="000000"/>
                      </a:outerShdw>
                    </a:effectLst>
                  </a:rPr>
                  <a:t>分布与标准正态分布的比较</a:t>
                </a:r>
                <a:endParaRPr lang="zh-CN" altLang="en-US" sz="2400" b="0">
                  <a:effectLst>
                    <a:outerShdw blurRad="38100" dist="38100" dir="2700000" algn="tl">
                      <a:srgbClr val="000000"/>
                    </a:outerShdw>
                  </a:effectLst>
                </a:endParaRPr>
              </a:p>
            </p:txBody>
          </p:sp>
          <p:sp>
            <p:nvSpPr>
              <p:cNvPr id="912393" name="Freeform 9"/>
              <p:cNvSpPr>
                <a:spLocks/>
              </p:cNvSpPr>
              <p:nvPr/>
            </p:nvSpPr>
            <p:spPr bwMode="auto">
              <a:xfrm>
                <a:off x="462" y="2256"/>
                <a:ext cx="2321" cy="1358"/>
              </a:xfrm>
              <a:custGeom>
                <a:avLst/>
                <a:gdLst>
                  <a:gd name="T0" fmla="*/ 0 w 1708"/>
                  <a:gd name="T1" fmla="*/ 0 h 696"/>
                  <a:gd name="T2" fmla="*/ 0 w 1708"/>
                  <a:gd name="T3" fmla="*/ 696 h 696"/>
                  <a:gd name="T4" fmla="*/ 1708 w 1708"/>
                  <a:gd name="T5" fmla="*/ 696 h 696"/>
                </a:gdLst>
                <a:ahLst/>
                <a:cxnLst>
                  <a:cxn ang="0">
                    <a:pos x="T0" y="T1"/>
                  </a:cxn>
                  <a:cxn ang="0">
                    <a:pos x="T2" y="T3"/>
                  </a:cxn>
                  <a:cxn ang="0">
                    <a:pos x="T4" y="T5"/>
                  </a:cxn>
                </a:cxnLst>
                <a:rect l="0" t="0" r="r" b="b"/>
                <a:pathLst>
                  <a:path w="1708" h="696">
                    <a:moveTo>
                      <a:pt x="0" y="0"/>
                    </a:moveTo>
                    <a:lnTo>
                      <a:pt x="0" y="696"/>
                    </a:lnTo>
                    <a:lnTo>
                      <a:pt x="1708" y="696"/>
                    </a:lnTo>
                  </a:path>
                </a:pathLst>
              </a:custGeom>
              <a:noFill/>
              <a:ln w="30226">
                <a:solidFill>
                  <a:schemeClr val="tx1"/>
                </a:solidFill>
                <a:prstDash val="solid"/>
                <a:round/>
                <a:headEnd type="triangl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2394" name="Line 10"/>
              <p:cNvSpPr>
                <a:spLocks noChangeShapeType="1"/>
              </p:cNvSpPr>
              <p:nvPr/>
            </p:nvSpPr>
            <p:spPr bwMode="auto">
              <a:xfrm>
                <a:off x="432" y="2393"/>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395" name="Line 11"/>
              <p:cNvSpPr>
                <a:spLocks noChangeShapeType="1"/>
              </p:cNvSpPr>
              <p:nvPr/>
            </p:nvSpPr>
            <p:spPr bwMode="auto">
              <a:xfrm>
                <a:off x="432" y="2527"/>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396" name="Line 12"/>
              <p:cNvSpPr>
                <a:spLocks noChangeShapeType="1"/>
              </p:cNvSpPr>
              <p:nvPr/>
            </p:nvSpPr>
            <p:spPr bwMode="auto">
              <a:xfrm>
                <a:off x="432" y="2664"/>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397" name="Line 13"/>
              <p:cNvSpPr>
                <a:spLocks noChangeShapeType="1"/>
              </p:cNvSpPr>
              <p:nvPr/>
            </p:nvSpPr>
            <p:spPr bwMode="auto">
              <a:xfrm>
                <a:off x="432" y="2801"/>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398" name="Line 14"/>
              <p:cNvSpPr>
                <a:spLocks noChangeShapeType="1"/>
              </p:cNvSpPr>
              <p:nvPr/>
            </p:nvSpPr>
            <p:spPr bwMode="auto">
              <a:xfrm>
                <a:off x="432" y="2935"/>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399" name="Line 15"/>
              <p:cNvSpPr>
                <a:spLocks noChangeShapeType="1"/>
              </p:cNvSpPr>
              <p:nvPr/>
            </p:nvSpPr>
            <p:spPr bwMode="auto">
              <a:xfrm>
                <a:off x="432" y="3072"/>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0" name="Line 16"/>
              <p:cNvSpPr>
                <a:spLocks noChangeShapeType="1"/>
              </p:cNvSpPr>
              <p:nvPr/>
            </p:nvSpPr>
            <p:spPr bwMode="auto">
              <a:xfrm>
                <a:off x="432" y="3210"/>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1" name="Line 17"/>
              <p:cNvSpPr>
                <a:spLocks noChangeShapeType="1"/>
              </p:cNvSpPr>
              <p:nvPr/>
            </p:nvSpPr>
            <p:spPr bwMode="auto">
              <a:xfrm>
                <a:off x="432" y="3343"/>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2" name="Line 18"/>
              <p:cNvSpPr>
                <a:spLocks noChangeShapeType="1"/>
              </p:cNvSpPr>
              <p:nvPr/>
            </p:nvSpPr>
            <p:spPr bwMode="auto">
              <a:xfrm>
                <a:off x="432" y="3480"/>
                <a:ext cx="30"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3" name="Line 19"/>
              <p:cNvSpPr>
                <a:spLocks noChangeShapeType="1"/>
              </p:cNvSpPr>
              <p:nvPr/>
            </p:nvSpPr>
            <p:spPr bwMode="auto">
              <a:xfrm>
                <a:off x="2551" y="3614"/>
                <a:ext cx="2"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4" name="Line 20"/>
              <p:cNvSpPr>
                <a:spLocks noChangeShapeType="1"/>
              </p:cNvSpPr>
              <p:nvPr/>
            </p:nvSpPr>
            <p:spPr bwMode="auto">
              <a:xfrm>
                <a:off x="2320" y="3614"/>
                <a:ext cx="1"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5" name="Line 21"/>
              <p:cNvSpPr>
                <a:spLocks noChangeShapeType="1"/>
              </p:cNvSpPr>
              <p:nvPr/>
            </p:nvSpPr>
            <p:spPr bwMode="auto">
              <a:xfrm>
                <a:off x="2086" y="3614"/>
                <a:ext cx="1"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6" name="Line 22"/>
              <p:cNvSpPr>
                <a:spLocks noChangeShapeType="1"/>
              </p:cNvSpPr>
              <p:nvPr/>
            </p:nvSpPr>
            <p:spPr bwMode="auto">
              <a:xfrm>
                <a:off x="1855" y="3614"/>
                <a:ext cx="1"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7" name="Line 23"/>
              <p:cNvSpPr>
                <a:spLocks noChangeShapeType="1"/>
              </p:cNvSpPr>
              <p:nvPr/>
            </p:nvSpPr>
            <p:spPr bwMode="auto">
              <a:xfrm>
                <a:off x="1624" y="3614"/>
                <a:ext cx="1"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8" name="Line 24"/>
              <p:cNvSpPr>
                <a:spLocks noChangeShapeType="1"/>
              </p:cNvSpPr>
              <p:nvPr/>
            </p:nvSpPr>
            <p:spPr bwMode="auto">
              <a:xfrm>
                <a:off x="1390" y="3614"/>
                <a:ext cx="1"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09" name="Line 25"/>
              <p:cNvSpPr>
                <a:spLocks noChangeShapeType="1"/>
              </p:cNvSpPr>
              <p:nvPr/>
            </p:nvSpPr>
            <p:spPr bwMode="auto">
              <a:xfrm>
                <a:off x="1158" y="3614"/>
                <a:ext cx="1"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10" name="Line 26"/>
              <p:cNvSpPr>
                <a:spLocks noChangeShapeType="1"/>
              </p:cNvSpPr>
              <p:nvPr/>
            </p:nvSpPr>
            <p:spPr bwMode="auto">
              <a:xfrm>
                <a:off x="927" y="3614"/>
                <a:ext cx="1"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11" name="Line 27"/>
              <p:cNvSpPr>
                <a:spLocks noChangeShapeType="1"/>
              </p:cNvSpPr>
              <p:nvPr/>
            </p:nvSpPr>
            <p:spPr bwMode="auto">
              <a:xfrm>
                <a:off x="693" y="3614"/>
                <a:ext cx="1" cy="20"/>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2412" name="AutoShape 28"/>
              <p:cNvSpPr>
                <a:spLocks noChangeArrowheads="1"/>
              </p:cNvSpPr>
              <p:nvPr/>
            </p:nvSpPr>
            <p:spPr bwMode="auto">
              <a:xfrm>
                <a:off x="522" y="2879"/>
                <a:ext cx="630" cy="174"/>
              </a:xfrm>
              <a:prstGeom prst="wedgeRoundRectCallout">
                <a:avLst>
                  <a:gd name="adj1" fmla="val 26347"/>
                  <a:gd name="adj2" fmla="val 147755"/>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0" i="1">
                    <a:effectLst>
                      <a:outerShdw blurRad="38100" dist="38100" dir="2700000" algn="tl">
                        <a:srgbClr val="000000"/>
                      </a:outerShdw>
                    </a:effectLst>
                    <a:latin typeface="Times New Roman" panose="02020603050405020304" pitchFamily="18" charset="0"/>
                  </a:rPr>
                  <a:t>t </a:t>
                </a:r>
                <a:r>
                  <a:rPr lang="zh-CN" altLang="en-US" sz="1400" b="0">
                    <a:effectLst>
                      <a:outerShdw blurRad="38100" dist="38100" dir="2700000" algn="tl">
                        <a:srgbClr val="000000"/>
                      </a:outerShdw>
                    </a:effectLst>
                  </a:rPr>
                  <a:t>分布</a:t>
                </a:r>
              </a:p>
            </p:txBody>
          </p:sp>
          <p:sp>
            <p:nvSpPr>
              <p:cNvPr id="912413" name="AutoShape 29"/>
              <p:cNvSpPr>
                <a:spLocks noChangeArrowheads="1"/>
              </p:cNvSpPr>
              <p:nvPr/>
            </p:nvSpPr>
            <p:spPr bwMode="auto">
              <a:xfrm>
                <a:off x="576" y="2214"/>
                <a:ext cx="864" cy="174"/>
              </a:xfrm>
              <a:prstGeom prst="wedgeRoundRectCallout">
                <a:avLst>
                  <a:gd name="adj1" fmla="val 52315"/>
                  <a:gd name="adj2" fmla="val 91852"/>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b="0">
                    <a:effectLst>
                      <a:outerShdw blurRad="38100" dist="38100" dir="2700000" algn="tl">
                        <a:srgbClr val="000000"/>
                      </a:outerShdw>
                    </a:effectLst>
                  </a:rPr>
                  <a:t>标准正态分布</a:t>
                </a:r>
              </a:p>
            </p:txBody>
          </p:sp>
          <p:grpSp>
            <p:nvGrpSpPr>
              <p:cNvPr id="912414" name="Group 30"/>
              <p:cNvGrpSpPr>
                <a:grpSpLocks/>
              </p:cNvGrpSpPr>
              <p:nvPr/>
            </p:nvGrpSpPr>
            <p:grpSpPr bwMode="auto">
              <a:xfrm>
                <a:off x="522" y="2467"/>
                <a:ext cx="2262" cy="1084"/>
                <a:chOff x="3038" y="1636"/>
                <a:chExt cx="2055" cy="987"/>
              </a:xfrm>
            </p:grpSpPr>
            <p:sp>
              <p:nvSpPr>
                <p:cNvPr id="912415" name="Freeform 31"/>
                <p:cNvSpPr>
                  <a:spLocks/>
                </p:cNvSpPr>
                <p:nvPr/>
              </p:nvSpPr>
              <p:spPr bwMode="auto">
                <a:xfrm>
                  <a:off x="4064" y="1636"/>
                  <a:ext cx="1029" cy="987"/>
                </a:xfrm>
                <a:custGeom>
                  <a:avLst/>
                  <a:gdLst>
                    <a:gd name="T0" fmla="*/ 1029 w 1029"/>
                    <a:gd name="T1" fmla="*/ 987 h 987"/>
                    <a:gd name="T2" fmla="*/ 919 w 1029"/>
                    <a:gd name="T3" fmla="*/ 976 h 987"/>
                    <a:gd name="T4" fmla="*/ 866 w 1029"/>
                    <a:gd name="T5" fmla="*/ 964 h 987"/>
                    <a:gd name="T6" fmla="*/ 812 w 1029"/>
                    <a:gd name="T7" fmla="*/ 949 h 987"/>
                    <a:gd name="T8" fmla="*/ 757 w 1029"/>
                    <a:gd name="T9" fmla="*/ 926 h 987"/>
                    <a:gd name="T10" fmla="*/ 704 w 1029"/>
                    <a:gd name="T11" fmla="*/ 894 h 987"/>
                    <a:gd name="T12" fmla="*/ 649 w 1029"/>
                    <a:gd name="T13" fmla="*/ 854 h 987"/>
                    <a:gd name="T14" fmla="*/ 542 w 1029"/>
                    <a:gd name="T15" fmla="*/ 741 h 987"/>
                    <a:gd name="T16" fmla="*/ 434 w 1029"/>
                    <a:gd name="T17" fmla="*/ 579 h 987"/>
                    <a:gd name="T18" fmla="*/ 325 w 1029"/>
                    <a:gd name="T19" fmla="*/ 385 h 987"/>
                    <a:gd name="T20" fmla="*/ 270 w 1029"/>
                    <a:gd name="T21" fmla="*/ 286 h 987"/>
                    <a:gd name="T22" fmla="*/ 217 w 1029"/>
                    <a:gd name="T23" fmla="*/ 196 h 987"/>
                    <a:gd name="T24" fmla="*/ 163 w 1029"/>
                    <a:gd name="T25" fmla="*/ 116 h 987"/>
                    <a:gd name="T26" fmla="*/ 110 w 1029"/>
                    <a:gd name="T27" fmla="*/ 53 h 987"/>
                    <a:gd name="T28" fmla="*/ 55 w 1029"/>
                    <a:gd name="T29" fmla="*/ 13 h 987"/>
                    <a:gd name="T30" fmla="*/ 0 w 1029"/>
                    <a:gd name="T3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9" h="987">
                      <a:moveTo>
                        <a:pt x="1029" y="987"/>
                      </a:moveTo>
                      <a:lnTo>
                        <a:pt x="919" y="976"/>
                      </a:lnTo>
                      <a:lnTo>
                        <a:pt x="866" y="964"/>
                      </a:lnTo>
                      <a:lnTo>
                        <a:pt x="812" y="949"/>
                      </a:lnTo>
                      <a:lnTo>
                        <a:pt x="757" y="926"/>
                      </a:lnTo>
                      <a:lnTo>
                        <a:pt x="704" y="894"/>
                      </a:lnTo>
                      <a:lnTo>
                        <a:pt x="649" y="854"/>
                      </a:lnTo>
                      <a:lnTo>
                        <a:pt x="542" y="741"/>
                      </a:lnTo>
                      <a:lnTo>
                        <a:pt x="434" y="579"/>
                      </a:lnTo>
                      <a:lnTo>
                        <a:pt x="325" y="385"/>
                      </a:lnTo>
                      <a:lnTo>
                        <a:pt x="270" y="286"/>
                      </a:lnTo>
                      <a:lnTo>
                        <a:pt x="217" y="196"/>
                      </a:lnTo>
                      <a:lnTo>
                        <a:pt x="163" y="116"/>
                      </a:lnTo>
                      <a:lnTo>
                        <a:pt x="110" y="53"/>
                      </a:lnTo>
                      <a:lnTo>
                        <a:pt x="55" y="13"/>
                      </a:lnTo>
                      <a:lnTo>
                        <a:pt x="0" y="0"/>
                      </a:lnTo>
                    </a:path>
                  </a:pathLst>
                </a:custGeom>
                <a:noFill/>
                <a:ln w="57150" cap="flat" cmpd="sng">
                  <a:solidFill>
                    <a:srgbClr val="FF00FF"/>
                  </a:solidFill>
                  <a:prstDash val="solid"/>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2416" name="Freeform 32"/>
                <p:cNvSpPr>
                  <a:spLocks/>
                </p:cNvSpPr>
                <p:nvPr/>
              </p:nvSpPr>
              <p:spPr bwMode="auto">
                <a:xfrm>
                  <a:off x="3038" y="1636"/>
                  <a:ext cx="1026" cy="987"/>
                </a:xfrm>
                <a:custGeom>
                  <a:avLst/>
                  <a:gdLst>
                    <a:gd name="T0" fmla="*/ 0 w 1026"/>
                    <a:gd name="T1" fmla="*/ 987 h 987"/>
                    <a:gd name="T2" fmla="*/ 108 w 1026"/>
                    <a:gd name="T3" fmla="*/ 976 h 987"/>
                    <a:gd name="T4" fmla="*/ 163 w 1026"/>
                    <a:gd name="T5" fmla="*/ 964 h 987"/>
                    <a:gd name="T6" fmla="*/ 215 w 1026"/>
                    <a:gd name="T7" fmla="*/ 949 h 987"/>
                    <a:gd name="T8" fmla="*/ 270 w 1026"/>
                    <a:gd name="T9" fmla="*/ 926 h 987"/>
                    <a:gd name="T10" fmla="*/ 325 w 1026"/>
                    <a:gd name="T11" fmla="*/ 894 h 987"/>
                    <a:gd name="T12" fmla="*/ 378 w 1026"/>
                    <a:gd name="T13" fmla="*/ 854 h 987"/>
                    <a:gd name="T14" fmla="*/ 487 w 1026"/>
                    <a:gd name="T15" fmla="*/ 741 h 987"/>
                    <a:gd name="T16" fmla="*/ 595 w 1026"/>
                    <a:gd name="T17" fmla="*/ 579 h 987"/>
                    <a:gd name="T18" fmla="*/ 702 w 1026"/>
                    <a:gd name="T19" fmla="*/ 385 h 987"/>
                    <a:gd name="T20" fmla="*/ 757 w 1026"/>
                    <a:gd name="T21" fmla="*/ 286 h 987"/>
                    <a:gd name="T22" fmla="*/ 812 w 1026"/>
                    <a:gd name="T23" fmla="*/ 196 h 987"/>
                    <a:gd name="T24" fmla="*/ 864 w 1026"/>
                    <a:gd name="T25" fmla="*/ 116 h 987"/>
                    <a:gd name="T26" fmla="*/ 919 w 1026"/>
                    <a:gd name="T27" fmla="*/ 53 h 987"/>
                    <a:gd name="T28" fmla="*/ 974 w 1026"/>
                    <a:gd name="T29" fmla="*/ 13 h 987"/>
                    <a:gd name="T30" fmla="*/ 1026 w 1026"/>
                    <a:gd name="T3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6" h="987">
                      <a:moveTo>
                        <a:pt x="0" y="987"/>
                      </a:moveTo>
                      <a:lnTo>
                        <a:pt x="108" y="976"/>
                      </a:lnTo>
                      <a:lnTo>
                        <a:pt x="163" y="964"/>
                      </a:lnTo>
                      <a:lnTo>
                        <a:pt x="215" y="949"/>
                      </a:lnTo>
                      <a:lnTo>
                        <a:pt x="270" y="926"/>
                      </a:lnTo>
                      <a:lnTo>
                        <a:pt x="325" y="894"/>
                      </a:lnTo>
                      <a:lnTo>
                        <a:pt x="378" y="854"/>
                      </a:lnTo>
                      <a:lnTo>
                        <a:pt x="487" y="741"/>
                      </a:lnTo>
                      <a:lnTo>
                        <a:pt x="595" y="579"/>
                      </a:lnTo>
                      <a:lnTo>
                        <a:pt x="702" y="385"/>
                      </a:lnTo>
                      <a:lnTo>
                        <a:pt x="757" y="286"/>
                      </a:lnTo>
                      <a:lnTo>
                        <a:pt x="812" y="196"/>
                      </a:lnTo>
                      <a:lnTo>
                        <a:pt x="864" y="116"/>
                      </a:lnTo>
                      <a:lnTo>
                        <a:pt x="919" y="53"/>
                      </a:lnTo>
                      <a:lnTo>
                        <a:pt x="974" y="13"/>
                      </a:lnTo>
                      <a:lnTo>
                        <a:pt x="1026" y="0"/>
                      </a:lnTo>
                    </a:path>
                  </a:pathLst>
                </a:custGeom>
                <a:noFill/>
                <a:ln w="57150" cap="flat" cmpd="sng">
                  <a:solidFill>
                    <a:srgbClr val="FF00FF"/>
                  </a:solidFill>
                  <a:prstDash val="solid"/>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12417" name="Group 33"/>
              <p:cNvGrpSpPr>
                <a:grpSpLocks/>
              </p:cNvGrpSpPr>
              <p:nvPr/>
            </p:nvGrpSpPr>
            <p:grpSpPr bwMode="auto">
              <a:xfrm>
                <a:off x="749" y="2304"/>
                <a:ext cx="1809" cy="1265"/>
                <a:chOff x="3216" y="1296"/>
                <a:chExt cx="2112" cy="1248"/>
              </a:xfrm>
            </p:grpSpPr>
            <p:sp>
              <p:nvSpPr>
                <p:cNvPr id="912418" name="Freeform 34"/>
                <p:cNvSpPr>
                  <a:spLocks/>
                </p:cNvSpPr>
                <p:nvPr/>
              </p:nvSpPr>
              <p:spPr bwMode="auto">
                <a:xfrm>
                  <a:off x="4246" y="1296"/>
                  <a:ext cx="1082" cy="1248"/>
                </a:xfrm>
                <a:custGeom>
                  <a:avLst/>
                  <a:gdLst>
                    <a:gd name="T0" fmla="*/ 1029 w 1029"/>
                    <a:gd name="T1" fmla="*/ 987 h 987"/>
                    <a:gd name="T2" fmla="*/ 919 w 1029"/>
                    <a:gd name="T3" fmla="*/ 976 h 987"/>
                    <a:gd name="T4" fmla="*/ 866 w 1029"/>
                    <a:gd name="T5" fmla="*/ 964 h 987"/>
                    <a:gd name="T6" fmla="*/ 812 w 1029"/>
                    <a:gd name="T7" fmla="*/ 949 h 987"/>
                    <a:gd name="T8" fmla="*/ 757 w 1029"/>
                    <a:gd name="T9" fmla="*/ 926 h 987"/>
                    <a:gd name="T10" fmla="*/ 704 w 1029"/>
                    <a:gd name="T11" fmla="*/ 894 h 987"/>
                    <a:gd name="T12" fmla="*/ 649 w 1029"/>
                    <a:gd name="T13" fmla="*/ 854 h 987"/>
                    <a:gd name="T14" fmla="*/ 542 w 1029"/>
                    <a:gd name="T15" fmla="*/ 741 h 987"/>
                    <a:gd name="T16" fmla="*/ 434 w 1029"/>
                    <a:gd name="T17" fmla="*/ 579 h 987"/>
                    <a:gd name="T18" fmla="*/ 325 w 1029"/>
                    <a:gd name="T19" fmla="*/ 385 h 987"/>
                    <a:gd name="T20" fmla="*/ 270 w 1029"/>
                    <a:gd name="T21" fmla="*/ 286 h 987"/>
                    <a:gd name="T22" fmla="*/ 217 w 1029"/>
                    <a:gd name="T23" fmla="*/ 196 h 987"/>
                    <a:gd name="T24" fmla="*/ 163 w 1029"/>
                    <a:gd name="T25" fmla="*/ 116 h 987"/>
                    <a:gd name="T26" fmla="*/ 110 w 1029"/>
                    <a:gd name="T27" fmla="*/ 53 h 987"/>
                    <a:gd name="T28" fmla="*/ 55 w 1029"/>
                    <a:gd name="T29" fmla="*/ 13 h 987"/>
                    <a:gd name="T30" fmla="*/ 0 w 1029"/>
                    <a:gd name="T3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9" h="987">
                      <a:moveTo>
                        <a:pt x="1029" y="987"/>
                      </a:moveTo>
                      <a:lnTo>
                        <a:pt x="919" y="976"/>
                      </a:lnTo>
                      <a:lnTo>
                        <a:pt x="866" y="964"/>
                      </a:lnTo>
                      <a:lnTo>
                        <a:pt x="812" y="949"/>
                      </a:lnTo>
                      <a:lnTo>
                        <a:pt x="757" y="926"/>
                      </a:lnTo>
                      <a:lnTo>
                        <a:pt x="704" y="894"/>
                      </a:lnTo>
                      <a:lnTo>
                        <a:pt x="649" y="854"/>
                      </a:lnTo>
                      <a:lnTo>
                        <a:pt x="542" y="741"/>
                      </a:lnTo>
                      <a:lnTo>
                        <a:pt x="434" y="579"/>
                      </a:lnTo>
                      <a:lnTo>
                        <a:pt x="325" y="385"/>
                      </a:lnTo>
                      <a:lnTo>
                        <a:pt x="270" y="286"/>
                      </a:lnTo>
                      <a:lnTo>
                        <a:pt x="217" y="196"/>
                      </a:lnTo>
                      <a:lnTo>
                        <a:pt x="163" y="116"/>
                      </a:lnTo>
                      <a:lnTo>
                        <a:pt x="110" y="53"/>
                      </a:lnTo>
                      <a:lnTo>
                        <a:pt x="55" y="13"/>
                      </a:lnTo>
                      <a:lnTo>
                        <a:pt x="0" y="0"/>
                      </a:lnTo>
                    </a:path>
                  </a:pathLst>
                </a:custGeom>
                <a:noFill/>
                <a:ln w="50800" cap="rnd" cmpd="sng">
                  <a:solidFill>
                    <a:srgbClr val="0BFFF9"/>
                  </a:solidFill>
                  <a:prstDash val="sysDot"/>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2419" name="Freeform 35"/>
                <p:cNvSpPr>
                  <a:spLocks/>
                </p:cNvSpPr>
                <p:nvPr/>
              </p:nvSpPr>
              <p:spPr bwMode="auto">
                <a:xfrm>
                  <a:off x="3216" y="1296"/>
                  <a:ext cx="1030" cy="1248"/>
                </a:xfrm>
                <a:custGeom>
                  <a:avLst/>
                  <a:gdLst>
                    <a:gd name="T0" fmla="*/ 0 w 1026"/>
                    <a:gd name="T1" fmla="*/ 987 h 987"/>
                    <a:gd name="T2" fmla="*/ 108 w 1026"/>
                    <a:gd name="T3" fmla="*/ 976 h 987"/>
                    <a:gd name="T4" fmla="*/ 163 w 1026"/>
                    <a:gd name="T5" fmla="*/ 964 h 987"/>
                    <a:gd name="T6" fmla="*/ 215 w 1026"/>
                    <a:gd name="T7" fmla="*/ 949 h 987"/>
                    <a:gd name="T8" fmla="*/ 270 w 1026"/>
                    <a:gd name="T9" fmla="*/ 926 h 987"/>
                    <a:gd name="T10" fmla="*/ 325 w 1026"/>
                    <a:gd name="T11" fmla="*/ 894 h 987"/>
                    <a:gd name="T12" fmla="*/ 378 w 1026"/>
                    <a:gd name="T13" fmla="*/ 854 h 987"/>
                    <a:gd name="T14" fmla="*/ 487 w 1026"/>
                    <a:gd name="T15" fmla="*/ 741 h 987"/>
                    <a:gd name="T16" fmla="*/ 595 w 1026"/>
                    <a:gd name="T17" fmla="*/ 579 h 987"/>
                    <a:gd name="T18" fmla="*/ 702 w 1026"/>
                    <a:gd name="T19" fmla="*/ 385 h 987"/>
                    <a:gd name="T20" fmla="*/ 757 w 1026"/>
                    <a:gd name="T21" fmla="*/ 286 h 987"/>
                    <a:gd name="T22" fmla="*/ 812 w 1026"/>
                    <a:gd name="T23" fmla="*/ 196 h 987"/>
                    <a:gd name="T24" fmla="*/ 864 w 1026"/>
                    <a:gd name="T25" fmla="*/ 116 h 987"/>
                    <a:gd name="T26" fmla="*/ 919 w 1026"/>
                    <a:gd name="T27" fmla="*/ 53 h 987"/>
                    <a:gd name="T28" fmla="*/ 974 w 1026"/>
                    <a:gd name="T29" fmla="*/ 13 h 987"/>
                    <a:gd name="T30" fmla="*/ 1026 w 1026"/>
                    <a:gd name="T3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6" h="987">
                      <a:moveTo>
                        <a:pt x="0" y="987"/>
                      </a:moveTo>
                      <a:lnTo>
                        <a:pt x="108" y="976"/>
                      </a:lnTo>
                      <a:lnTo>
                        <a:pt x="163" y="964"/>
                      </a:lnTo>
                      <a:lnTo>
                        <a:pt x="215" y="949"/>
                      </a:lnTo>
                      <a:lnTo>
                        <a:pt x="270" y="926"/>
                      </a:lnTo>
                      <a:lnTo>
                        <a:pt x="325" y="894"/>
                      </a:lnTo>
                      <a:lnTo>
                        <a:pt x="378" y="854"/>
                      </a:lnTo>
                      <a:lnTo>
                        <a:pt x="487" y="741"/>
                      </a:lnTo>
                      <a:lnTo>
                        <a:pt x="595" y="579"/>
                      </a:lnTo>
                      <a:lnTo>
                        <a:pt x="702" y="385"/>
                      </a:lnTo>
                      <a:lnTo>
                        <a:pt x="757" y="286"/>
                      </a:lnTo>
                      <a:lnTo>
                        <a:pt x="812" y="196"/>
                      </a:lnTo>
                      <a:lnTo>
                        <a:pt x="864" y="116"/>
                      </a:lnTo>
                      <a:lnTo>
                        <a:pt x="919" y="53"/>
                      </a:lnTo>
                      <a:lnTo>
                        <a:pt x="974" y="13"/>
                      </a:lnTo>
                      <a:lnTo>
                        <a:pt x="1026" y="0"/>
                      </a:lnTo>
                    </a:path>
                  </a:pathLst>
                </a:custGeom>
                <a:noFill/>
                <a:ln w="50800" cap="rnd" cmpd="sng">
                  <a:solidFill>
                    <a:srgbClr val="0BFFF9"/>
                  </a:solidFill>
                  <a:prstDash val="sysDot"/>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912420" name="Group 36"/>
            <p:cNvGrpSpPr>
              <a:grpSpLocks/>
            </p:cNvGrpSpPr>
            <p:nvPr/>
          </p:nvGrpSpPr>
          <p:grpSpPr bwMode="auto">
            <a:xfrm>
              <a:off x="3024" y="2160"/>
              <a:ext cx="2514" cy="1682"/>
              <a:chOff x="3024" y="2160"/>
              <a:chExt cx="2514" cy="1682"/>
            </a:xfrm>
          </p:grpSpPr>
          <p:sp>
            <p:nvSpPr>
              <p:cNvPr id="912421" name="Rectangle 37"/>
              <p:cNvSpPr>
                <a:spLocks noChangeArrowheads="1"/>
              </p:cNvSpPr>
              <p:nvPr/>
            </p:nvSpPr>
            <p:spPr bwMode="auto">
              <a:xfrm>
                <a:off x="5328" y="3456"/>
                <a:ext cx="1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i="1">
                    <a:effectLst>
                      <a:outerShdw blurRad="38100" dist="38100" dir="2700000" algn="tl">
                        <a:srgbClr val="000000"/>
                      </a:outerShdw>
                    </a:effectLst>
                    <a:latin typeface="Times New Roman" panose="02020603050405020304" pitchFamily="18" charset="0"/>
                  </a:rPr>
                  <a:t>t</a:t>
                </a:r>
              </a:p>
            </p:txBody>
          </p:sp>
          <p:grpSp>
            <p:nvGrpSpPr>
              <p:cNvPr id="912422" name="Group 38"/>
              <p:cNvGrpSpPr>
                <a:grpSpLocks/>
              </p:cNvGrpSpPr>
              <p:nvPr/>
            </p:nvGrpSpPr>
            <p:grpSpPr bwMode="auto">
              <a:xfrm>
                <a:off x="3115" y="3049"/>
                <a:ext cx="2084" cy="539"/>
                <a:chOff x="921" y="2720"/>
                <a:chExt cx="3798" cy="762"/>
              </a:xfrm>
            </p:grpSpPr>
            <p:sp>
              <p:nvSpPr>
                <p:cNvPr id="912423" name="Freeform 39"/>
                <p:cNvSpPr>
                  <a:spLocks/>
                </p:cNvSpPr>
                <p:nvPr/>
              </p:nvSpPr>
              <p:spPr bwMode="auto">
                <a:xfrm>
                  <a:off x="2820" y="2720"/>
                  <a:ext cx="1899" cy="762"/>
                </a:xfrm>
                <a:custGeom>
                  <a:avLst/>
                  <a:gdLst>
                    <a:gd name="T0" fmla="*/ 1898 w 1899"/>
                    <a:gd name="T1" fmla="*/ 761 h 762"/>
                    <a:gd name="T2" fmla="*/ 1700 w 1899"/>
                    <a:gd name="T3" fmla="*/ 753 h 762"/>
                    <a:gd name="T4" fmla="*/ 1599 w 1899"/>
                    <a:gd name="T5" fmla="*/ 744 h 762"/>
                    <a:gd name="T6" fmla="*/ 1500 w 1899"/>
                    <a:gd name="T7" fmla="*/ 732 h 762"/>
                    <a:gd name="T8" fmla="*/ 1400 w 1899"/>
                    <a:gd name="T9" fmla="*/ 713 h 762"/>
                    <a:gd name="T10" fmla="*/ 1299 w 1899"/>
                    <a:gd name="T11" fmla="*/ 690 h 762"/>
                    <a:gd name="T12" fmla="*/ 1200 w 1899"/>
                    <a:gd name="T13" fmla="*/ 659 h 762"/>
                    <a:gd name="T14" fmla="*/ 1000 w 1899"/>
                    <a:gd name="T15" fmla="*/ 571 h 762"/>
                    <a:gd name="T16" fmla="*/ 799 w 1899"/>
                    <a:gd name="T17" fmla="*/ 446 h 762"/>
                    <a:gd name="T18" fmla="*/ 599 w 1899"/>
                    <a:gd name="T19" fmla="*/ 298 h 762"/>
                    <a:gd name="T20" fmla="*/ 500 w 1899"/>
                    <a:gd name="T21" fmla="*/ 221 h 762"/>
                    <a:gd name="T22" fmla="*/ 401 w 1899"/>
                    <a:gd name="T23" fmla="*/ 151 h 762"/>
                    <a:gd name="T24" fmla="*/ 299 w 1899"/>
                    <a:gd name="T25" fmla="*/ 89 h 762"/>
                    <a:gd name="T26" fmla="*/ 200 w 1899"/>
                    <a:gd name="T27" fmla="*/ 41 h 762"/>
                    <a:gd name="T28" fmla="*/ 99 w 1899"/>
                    <a:gd name="T29" fmla="*/ 10 h 762"/>
                    <a:gd name="T30" fmla="*/ 0 w 1899"/>
                    <a:gd name="T3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9" h="762">
                      <a:moveTo>
                        <a:pt x="1898" y="761"/>
                      </a:moveTo>
                      <a:lnTo>
                        <a:pt x="1700" y="753"/>
                      </a:lnTo>
                      <a:lnTo>
                        <a:pt x="1599" y="744"/>
                      </a:lnTo>
                      <a:lnTo>
                        <a:pt x="1500" y="732"/>
                      </a:lnTo>
                      <a:lnTo>
                        <a:pt x="1400" y="713"/>
                      </a:lnTo>
                      <a:lnTo>
                        <a:pt x="1299" y="690"/>
                      </a:lnTo>
                      <a:lnTo>
                        <a:pt x="1200" y="659"/>
                      </a:lnTo>
                      <a:lnTo>
                        <a:pt x="1000" y="571"/>
                      </a:lnTo>
                      <a:lnTo>
                        <a:pt x="799" y="446"/>
                      </a:lnTo>
                      <a:lnTo>
                        <a:pt x="599" y="298"/>
                      </a:lnTo>
                      <a:lnTo>
                        <a:pt x="500" y="221"/>
                      </a:lnTo>
                      <a:lnTo>
                        <a:pt x="401" y="151"/>
                      </a:lnTo>
                      <a:lnTo>
                        <a:pt x="299" y="89"/>
                      </a:lnTo>
                      <a:lnTo>
                        <a:pt x="200" y="41"/>
                      </a:lnTo>
                      <a:lnTo>
                        <a:pt x="99" y="10"/>
                      </a:lnTo>
                      <a:lnTo>
                        <a:pt x="0" y="0"/>
                      </a:lnTo>
                    </a:path>
                  </a:pathLst>
                </a:custGeom>
                <a:noFill/>
                <a:ln w="38100" cap="rnd" cmpd="sng">
                  <a:solidFill>
                    <a:srgbClr val="FFFF99"/>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912424" name="Freeform 40"/>
                <p:cNvSpPr>
                  <a:spLocks/>
                </p:cNvSpPr>
                <p:nvPr/>
              </p:nvSpPr>
              <p:spPr bwMode="auto">
                <a:xfrm>
                  <a:off x="921" y="2720"/>
                  <a:ext cx="1900" cy="762"/>
                </a:xfrm>
                <a:custGeom>
                  <a:avLst/>
                  <a:gdLst>
                    <a:gd name="T0" fmla="*/ 0 w 1900"/>
                    <a:gd name="T1" fmla="*/ 761 h 762"/>
                    <a:gd name="T2" fmla="*/ 201 w 1900"/>
                    <a:gd name="T3" fmla="*/ 753 h 762"/>
                    <a:gd name="T4" fmla="*/ 300 w 1900"/>
                    <a:gd name="T5" fmla="*/ 744 h 762"/>
                    <a:gd name="T6" fmla="*/ 399 w 1900"/>
                    <a:gd name="T7" fmla="*/ 732 h 762"/>
                    <a:gd name="T8" fmla="*/ 500 w 1900"/>
                    <a:gd name="T9" fmla="*/ 713 h 762"/>
                    <a:gd name="T10" fmla="*/ 599 w 1900"/>
                    <a:gd name="T11" fmla="*/ 690 h 762"/>
                    <a:gd name="T12" fmla="*/ 701 w 1900"/>
                    <a:gd name="T13" fmla="*/ 659 h 762"/>
                    <a:gd name="T14" fmla="*/ 899 w 1900"/>
                    <a:gd name="T15" fmla="*/ 571 h 762"/>
                    <a:gd name="T16" fmla="*/ 1099 w 1900"/>
                    <a:gd name="T17" fmla="*/ 446 h 762"/>
                    <a:gd name="T18" fmla="*/ 1300 w 1900"/>
                    <a:gd name="T19" fmla="*/ 298 h 762"/>
                    <a:gd name="T20" fmla="*/ 1399 w 1900"/>
                    <a:gd name="T21" fmla="*/ 221 h 762"/>
                    <a:gd name="T22" fmla="*/ 1500 w 1900"/>
                    <a:gd name="T23" fmla="*/ 151 h 762"/>
                    <a:gd name="T24" fmla="*/ 1599 w 1900"/>
                    <a:gd name="T25" fmla="*/ 89 h 762"/>
                    <a:gd name="T26" fmla="*/ 1698 w 1900"/>
                    <a:gd name="T27" fmla="*/ 41 h 762"/>
                    <a:gd name="T28" fmla="*/ 1800 w 1900"/>
                    <a:gd name="T29" fmla="*/ 10 h 762"/>
                    <a:gd name="T30" fmla="*/ 1899 w 1900"/>
                    <a:gd name="T3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0" h="762">
                      <a:moveTo>
                        <a:pt x="0" y="761"/>
                      </a:moveTo>
                      <a:lnTo>
                        <a:pt x="201" y="753"/>
                      </a:lnTo>
                      <a:lnTo>
                        <a:pt x="300" y="744"/>
                      </a:lnTo>
                      <a:lnTo>
                        <a:pt x="399" y="732"/>
                      </a:lnTo>
                      <a:lnTo>
                        <a:pt x="500" y="713"/>
                      </a:lnTo>
                      <a:lnTo>
                        <a:pt x="599" y="690"/>
                      </a:lnTo>
                      <a:lnTo>
                        <a:pt x="701" y="659"/>
                      </a:lnTo>
                      <a:lnTo>
                        <a:pt x="899" y="571"/>
                      </a:lnTo>
                      <a:lnTo>
                        <a:pt x="1099" y="446"/>
                      </a:lnTo>
                      <a:lnTo>
                        <a:pt x="1300" y="298"/>
                      </a:lnTo>
                      <a:lnTo>
                        <a:pt x="1399" y="221"/>
                      </a:lnTo>
                      <a:lnTo>
                        <a:pt x="1500" y="151"/>
                      </a:lnTo>
                      <a:lnTo>
                        <a:pt x="1599" y="89"/>
                      </a:lnTo>
                      <a:lnTo>
                        <a:pt x="1698" y="41"/>
                      </a:lnTo>
                      <a:lnTo>
                        <a:pt x="1800" y="10"/>
                      </a:lnTo>
                      <a:lnTo>
                        <a:pt x="1899" y="0"/>
                      </a:lnTo>
                    </a:path>
                  </a:pathLst>
                </a:custGeom>
                <a:noFill/>
                <a:ln w="38100" cap="rnd" cmpd="sng">
                  <a:solidFill>
                    <a:srgbClr val="FFFF99"/>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912425" name="Group 41"/>
              <p:cNvGrpSpPr>
                <a:grpSpLocks/>
              </p:cNvGrpSpPr>
              <p:nvPr/>
            </p:nvGrpSpPr>
            <p:grpSpPr bwMode="auto">
              <a:xfrm>
                <a:off x="3322" y="2776"/>
                <a:ext cx="1669" cy="812"/>
                <a:chOff x="1535" y="2335"/>
                <a:chExt cx="2571" cy="1147"/>
              </a:xfrm>
            </p:grpSpPr>
            <p:sp>
              <p:nvSpPr>
                <p:cNvPr id="912426" name="Freeform 42"/>
                <p:cNvSpPr>
                  <a:spLocks/>
                </p:cNvSpPr>
                <p:nvPr/>
              </p:nvSpPr>
              <p:spPr bwMode="auto">
                <a:xfrm>
                  <a:off x="2820" y="2335"/>
                  <a:ext cx="1286" cy="1147"/>
                </a:xfrm>
                <a:custGeom>
                  <a:avLst/>
                  <a:gdLst>
                    <a:gd name="T0" fmla="*/ 1285 w 1286"/>
                    <a:gd name="T1" fmla="*/ 1146 h 1147"/>
                    <a:gd name="T2" fmla="*/ 1150 w 1286"/>
                    <a:gd name="T3" fmla="*/ 1131 h 1147"/>
                    <a:gd name="T4" fmla="*/ 1082 w 1286"/>
                    <a:gd name="T5" fmla="*/ 1119 h 1147"/>
                    <a:gd name="T6" fmla="*/ 1014 w 1286"/>
                    <a:gd name="T7" fmla="*/ 1100 h 1147"/>
                    <a:gd name="T8" fmla="*/ 946 w 1286"/>
                    <a:gd name="T9" fmla="*/ 1075 h 1147"/>
                    <a:gd name="T10" fmla="*/ 880 w 1286"/>
                    <a:gd name="T11" fmla="*/ 1038 h 1147"/>
                    <a:gd name="T12" fmla="*/ 812 w 1286"/>
                    <a:gd name="T13" fmla="*/ 993 h 1147"/>
                    <a:gd name="T14" fmla="*/ 675 w 1286"/>
                    <a:gd name="T15" fmla="*/ 858 h 1147"/>
                    <a:gd name="T16" fmla="*/ 541 w 1286"/>
                    <a:gd name="T17" fmla="*/ 672 h 1147"/>
                    <a:gd name="T18" fmla="*/ 407 w 1286"/>
                    <a:gd name="T19" fmla="*/ 447 h 1147"/>
                    <a:gd name="T20" fmla="*/ 339 w 1286"/>
                    <a:gd name="T21" fmla="*/ 333 h 1147"/>
                    <a:gd name="T22" fmla="*/ 270 w 1286"/>
                    <a:gd name="T23" fmla="*/ 225 h 1147"/>
                    <a:gd name="T24" fmla="*/ 202 w 1286"/>
                    <a:gd name="T25" fmla="*/ 132 h 1147"/>
                    <a:gd name="T26" fmla="*/ 136 w 1286"/>
                    <a:gd name="T27" fmla="*/ 60 h 1147"/>
                    <a:gd name="T28" fmla="*/ 68 w 1286"/>
                    <a:gd name="T29" fmla="*/ 14 h 1147"/>
                    <a:gd name="T30" fmla="*/ 0 w 1286"/>
                    <a:gd name="T31" fmla="*/ 0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6" h="1147">
                      <a:moveTo>
                        <a:pt x="1285" y="1146"/>
                      </a:moveTo>
                      <a:lnTo>
                        <a:pt x="1150" y="1131"/>
                      </a:lnTo>
                      <a:lnTo>
                        <a:pt x="1082" y="1119"/>
                      </a:lnTo>
                      <a:lnTo>
                        <a:pt x="1014" y="1100"/>
                      </a:lnTo>
                      <a:lnTo>
                        <a:pt x="946" y="1075"/>
                      </a:lnTo>
                      <a:lnTo>
                        <a:pt x="880" y="1038"/>
                      </a:lnTo>
                      <a:lnTo>
                        <a:pt x="812" y="993"/>
                      </a:lnTo>
                      <a:lnTo>
                        <a:pt x="675" y="858"/>
                      </a:lnTo>
                      <a:lnTo>
                        <a:pt x="541" y="672"/>
                      </a:lnTo>
                      <a:lnTo>
                        <a:pt x="407" y="447"/>
                      </a:lnTo>
                      <a:lnTo>
                        <a:pt x="339" y="333"/>
                      </a:lnTo>
                      <a:lnTo>
                        <a:pt x="270" y="225"/>
                      </a:lnTo>
                      <a:lnTo>
                        <a:pt x="202" y="132"/>
                      </a:lnTo>
                      <a:lnTo>
                        <a:pt x="136" y="60"/>
                      </a:lnTo>
                      <a:lnTo>
                        <a:pt x="68" y="14"/>
                      </a:lnTo>
                      <a:lnTo>
                        <a:pt x="0" y="0"/>
                      </a:lnTo>
                    </a:path>
                  </a:pathLst>
                </a:custGeom>
                <a:noFill/>
                <a:ln w="38100" cap="rnd" cmpd="sng">
                  <a:solidFill>
                    <a:schemeClr val="hlink"/>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912427" name="Freeform 43"/>
                <p:cNvSpPr>
                  <a:spLocks/>
                </p:cNvSpPr>
                <p:nvPr/>
              </p:nvSpPr>
              <p:spPr bwMode="auto">
                <a:xfrm>
                  <a:off x="1535" y="2335"/>
                  <a:ext cx="1286" cy="1147"/>
                </a:xfrm>
                <a:custGeom>
                  <a:avLst/>
                  <a:gdLst>
                    <a:gd name="T0" fmla="*/ 0 w 1286"/>
                    <a:gd name="T1" fmla="*/ 1146 h 1147"/>
                    <a:gd name="T2" fmla="*/ 136 w 1286"/>
                    <a:gd name="T3" fmla="*/ 1131 h 1147"/>
                    <a:gd name="T4" fmla="*/ 204 w 1286"/>
                    <a:gd name="T5" fmla="*/ 1119 h 1147"/>
                    <a:gd name="T6" fmla="*/ 270 w 1286"/>
                    <a:gd name="T7" fmla="*/ 1100 h 1147"/>
                    <a:gd name="T8" fmla="*/ 339 w 1286"/>
                    <a:gd name="T9" fmla="*/ 1075 h 1147"/>
                    <a:gd name="T10" fmla="*/ 407 w 1286"/>
                    <a:gd name="T11" fmla="*/ 1038 h 1147"/>
                    <a:gd name="T12" fmla="*/ 473 w 1286"/>
                    <a:gd name="T13" fmla="*/ 993 h 1147"/>
                    <a:gd name="T14" fmla="*/ 609 w 1286"/>
                    <a:gd name="T15" fmla="*/ 858 h 1147"/>
                    <a:gd name="T16" fmla="*/ 743 w 1286"/>
                    <a:gd name="T17" fmla="*/ 672 h 1147"/>
                    <a:gd name="T18" fmla="*/ 880 w 1286"/>
                    <a:gd name="T19" fmla="*/ 447 h 1147"/>
                    <a:gd name="T20" fmla="*/ 946 w 1286"/>
                    <a:gd name="T21" fmla="*/ 333 h 1147"/>
                    <a:gd name="T22" fmla="*/ 1014 w 1286"/>
                    <a:gd name="T23" fmla="*/ 225 h 1147"/>
                    <a:gd name="T24" fmla="*/ 1082 w 1286"/>
                    <a:gd name="T25" fmla="*/ 132 h 1147"/>
                    <a:gd name="T26" fmla="*/ 1150 w 1286"/>
                    <a:gd name="T27" fmla="*/ 60 h 1147"/>
                    <a:gd name="T28" fmla="*/ 1217 w 1286"/>
                    <a:gd name="T29" fmla="*/ 14 h 1147"/>
                    <a:gd name="T30" fmla="*/ 1285 w 1286"/>
                    <a:gd name="T31" fmla="*/ 0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6" h="1147">
                      <a:moveTo>
                        <a:pt x="0" y="1146"/>
                      </a:moveTo>
                      <a:lnTo>
                        <a:pt x="136" y="1131"/>
                      </a:lnTo>
                      <a:lnTo>
                        <a:pt x="204" y="1119"/>
                      </a:lnTo>
                      <a:lnTo>
                        <a:pt x="270" y="1100"/>
                      </a:lnTo>
                      <a:lnTo>
                        <a:pt x="339" y="1075"/>
                      </a:lnTo>
                      <a:lnTo>
                        <a:pt x="407" y="1038"/>
                      </a:lnTo>
                      <a:lnTo>
                        <a:pt x="473" y="993"/>
                      </a:lnTo>
                      <a:lnTo>
                        <a:pt x="609" y="858"/>
                      </a:lnTo>
                      <a:lnTo>
                        <a:pt x="743" y="672"/>
                      </a:lnTo>
                      <a:lnTo>
                        <a:pt x="880" y="447"/>
                      </a:lnTo>
                      <a:lnTo>
                        <a:pt x="946" y="333"/>
                      </a:lnTo>
                      <a:lnTo>
                        <a:pt x="1014" y="225"/>
                      </a:lnTo>
                      <a:lnTo>
                        <a:pt x="1082" y="132"/>
                      </a:lnTo>
                      <a:lnTo>
                        <a:pt x="1150" y="60"/>
                      </a:lnTo>
                      <a:lnTo>
                        <a:pt x="1217" y="14"/>
                      </a:lnTo>
                      <a:lnTo>
                        <a:pt x="1285" y="0"/>
                      </a:lnTo>
                    </a:path>
                  </a:pathLst>
                </a:custGeom>
                <a:noFill/>
                <a:ln w="38100" cap="rnd" cmpd="sng">
                  <a:solidFill>
                    <a:schemeClr val="hlink"/>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912428" name="Line 44"/>
              <p:cNvSpPr>
                <a:spLocks noChangeShapeType="1"/>
              </p:cNvSpPr>
              <p:nvPr/>
            </p:nvSpPr>
            <p:spPr bwMode="auto">
              <a:xfrm>
                <a:off x="4158" y="2466"/>
                <a:ext cx="1" cy="1116"/>
              </a:xfrm>
              <a:prstGeom prst="line">
                <a:avLst/>
              </a:prstGeom>
              <a:noFill/>
              <a:ln w="1905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2429" name="Group 45"/>
              <p:cNvGrpSpPr>
                <a:grpSpLocks/>
              </p:cNvGrpSpPr>
              <p:nvPr/>
            </p:nvGrpSpPr>
            <p:grpSpPr bwMode="auto">
              <a:xfrm>
                <a:off x="3598" y="2461"/>
                <a:ext cx="1117" cy="1127"/>
                <a:chOff x="1960" y="1890"/>
                <a:chExt cx="1720" cy="1592"/>
              </a:xfrm>
            </p:grpSpPr>
            <p:sp>
              <p:nvSpPr>
                <p:cNvPr id="912430" name="Freeform 46"/>
                <p:cNvSpPr>
                  <a:spLocks/>
                </p:cNvSpPr>
                <p:nvPr/>
              </p:nvSpPr>
              <p:spPr bwMode="auto">
                <a:xfrm>
                  <a:off x="2820" y="1890"/>
                  <a:ext cx="860" cy="1592"/>
                </a:xfrm>
                <a:custGeom>
                  <a:avLst/>
                  <a:gdLst>
                    <a:gd name="T0" fmla="*/ 859 w 860"/>
                    <a:gd name="T1" fmla="*/ 1591 h 1592"/>
                    <a:gd name="T2" fmla="*/ 770 w 860"/>
                    <a:gd name="T3" fmla="*/ 1572 h 1592"/>
                    <a:gd name="T4" fmla="*/ 725 w 860"/>
                    <a:gd name="T5" fmla="*/ 1554 h 1592"/>
                    <a:gd name="T6" fmla="*/ 679 w 860"/>
                    <a:gd name="T7" fmla="*/ 1529 h 1592"/>
                    <a:gd name="T8" fmla="*/ 634 w 860"/>
                    <a:gd name="T9" fmla="*/ 1492 h 1592"/>
                    <a:gd name="T10" fmla="*/ 589 w 860"/>
                    <a:gd name="T11" fmla="*/ 1442 h 1592"/>
                    <a:gd name="T12" fmla="*/ 543 w 860"/>
                    <a:gd name="T13" fmla="*/ 1378 h 1592"/>
                    <a:gd name="T14" fmla="*/ 452 w 860"/>
                    <a:gd name="T15" fmla="*/ 1192 h 1592"/>
                    <a:gd name="T16" fmla="*/ 361 w 860"/>
                    <a:gd name="T17" fmla="*/ 933 h 1592"/>
                    <a:gd name="T18" fmla="*/ 272 w 860"/>
                    <a:gd name="T19" fmla="*/ 621 h 1592"/>
                    <a:gd name="T20" fmla="*/ 227 w 860"/>
                    <a:gd name="T21" fmla="*/ 462 h 1592"/>
                    <a:gd name="T22" fmla="*/ 182 w 860"/>
                    <a:gd name="T23" fmla="*/ 313 h 1592"/>
                    <a:gd name="T24" fmla="*/ 136 w 860"/>
                    <a:gd name="T25" fmla="*/ 184 h 1592"/>
                    <a:gd name="T26" fmla="*/ 91 w 860"/>
                    <a:gd name="T27" fmla="*/ 85 h 1592"/>
                    <a:gd name="T28" fmla="*/ 45 w 860"/>
                    <a:gd name="T29" fmla="*/ 21 h 1592"/>
                    <a:gd name="T30" fmla="*/ 0 w 860"/>
                    <a:gd name="T31" fmla="*/ 0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0" h="1592">
                      <a:moveTo>
                        <a:pt x="859" y="1591"/>
                      </a:moveTo>
                      <a:lnTo>
                        <a:pt x="770" y="1572"/>
                      </a:lnTo>
                      <a:lnTo>
                        <a:pt x="725" y="1554"/>
                      </a:lnTo>
                      <a:lnTo>
                        <a:pt x="679" y="1529"/>
                      </a:lnTo>
                      <a:lnTo>
                        <a:pt x="634" y="1492"/>
                      </a:lnTo>
                      <a:lnTo>
                        <a:pt x="589" y="1442"/>
                      </a:lnTo>
                      <a:lnTo>
                        <a:pt x="543" y="1378"/>
                      </a:lnTo>
                      <a:lnTo>
                        <a:pt x="452" y="1192"/>
                      </a:lnTo>
                      <a:lnTo>
                        <a:pt x="361" y="933"/>
                      </a:lnTo>
                      <a:lnTo>
                        <a:pt x="272" y="621"/>
                      </a:lnTo>
                      <a:lnTo>
                        <a:pt x="227" y="462"/>
                      </a:lnTo>
                      <a:lnTo>
                        <a:pt x="182" y="313"/>
                      </a:lnTo>
                      <a:lnTo>
                        <a:pt x="136" y="184"/>
                      </a:lnTo>
                      <a:lnTo>
                        <a:pt x="91" y="85"/>
                      </a:lnTo>
                      <a:lnTo>
                        <a:pt x="45" y="21"/>
                      </a:lnTo>
                      <a:lnTo>
                        <a:pt x="0" y="0"/>
                      </a:lnTo>
                    </a:path>
                  </a:pathLst>
                </a:custGeom>
                <a:noFill/>
                <a:ln w="31750" cap="flat" cmpd="sng">
                  <a:solidFill>
                    <a:srgbClr val="00FFFF"/>
                  </a:solidFill>
                  <a:prstDash val="sysDot"/>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912431" name="Freeform 47"/>
                <p:cNvSpPr>
                  <a:spLocks/>
                </p:cNvSpPr>
                <p:nvPr/>
              </p:nvSpPr>
              <p:spPr bwMode="auto">
                <a:xfrm>
                  <a:off x="1960" y="1890"/>
                  <a:ext cx="861" cy="1592"/>
                </a:xfrm>
                <a:custGeom>
                  <a:avLst/>
                  <a:gdLst>
                    <a:gd name="T0" fmla="*/ 0 w 861"/>
                    <a:gd name="T1" fmla="*/ 1591 h 1592"/>
                    <a:gd name="T2" fmla="*/ 91 w 861"/>
                    <a:gd name="T3" fmla="*/ 1572 h 1592"/>
                    <a:gd name="T4" fmla="*/ 137 w 861"/>
                    <a:gd name="T5" fmla="*/ 1554 h 1592"/>
                    <a:gd name="T6" fmla="*/ 182 w 861"/>
                    <a:gd name="T7" fmla="*/ 1529 h 1592"/>
                    <a:gd name="T8" fmla="*/ 226 w 861"/>
                    <a:gd name="T9" fmla="*/ 1492 h 1592"/>
                    <a:gd name="T10" fmla="*/ 271 w 861"/>
                    <a:gd name="T11" fmla="*/ 1442 h 1592"/>
                    <a:gd name="T12" fmla="*/ 316 w 861"/>
                    <a:gd name="T13" fmla="*/ 1378 h 1592"/>
                    <a:gd name="T14" fmla="*/ 407 w 861"/>
                    <a:gd name="T15" fmla="*/ 1192 h 1592"/>
                    <a:gd name="T16" fmla="*/ 498 w 861"/>
                    <a:gd name="T17" fmla="*/ 933 h 1592"/>
                    <a:gd name="T18" fmla="*/ 589 w 861"/>
                    <a:gd name="T19" fmla="*/ 621 h 1592"/>
                    <a:gd name="T20" fmla="*/ 635 w 861"/>
                    <a:gd name="T21" fmla="*/ 462 h 1592"/>
                    <a:gd name="T22" fmla="*/ 680 w 861"/>
                    <a:gd name="T23" fmla="*/ 313 h 1592"/>
                    <a:gd name="T24" fmla="*/ 723 w 861"/>
                    <a:gd name="T25" fmla="*/ 184 h 1592"/>
                    <a:gd name="T26" fmla="*/ 769 w 861"/>
                    <a:gd name="T27" fmla="*/ 85 h 1592"/>
                    <a:gd name="T28" fmla="*/ 814 w 861"/>
                    <a:gd name="T29" fmla="*/ 21 h 1592"/>
                    <a:gd name="T30" fmla="*/ 860 w 861"/>
                    <a:gd name="T31" fmla="*/ 0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1" h="1592">
                      <a:moveTo>
                        <a:pt x="0" y="1591"/>
                      </a:moveTo>
                      <a:lnTo>
                        <a:pt x="91" y="1572"/>
                      </a:lnTo>
                      <a:lnTo>
                        <a:pt x="137" y="1554"/>
                      </a:lnTo>
                      <a:lnTo>
                        <a:pt x="182" y="1529"/>
                      </a:lnTo>
                      <a:lnTo>
                        <a:pt x="226" y="1492"/>
                      </a:lnTo>
                      <a:lnTo>
                        <a:pt x="271" y="1442"/>
                      </a:lnTo>
                      <a:lnTo>
                        <a:pt x="316" y="1378"/>
                      </a:lnTo>
                      <a:lnTo>
                        <a:pt x="407" y="1192"/>
                      </a:lnTo>
                      <a:lnTo>
                        <a:pt x="498" y="933"/>
                      </a:lnTo>
                      <a:lnTo>
                        <a:pt x="589" y="621"/>
                      </a:lnTo>
                      <a:lnTo>
                        <a:pt x="635" y="462"/>
                      </a:lnTo>
                      <a:lnTo>
                        <a:pt x="680" y="313"/>
                      </a:lnTo>
                      <a:lnTo>
                        <a:pt x="723" y="184"/>
                      </a:lnTo>
                      <a:lnTo>
                        <a:pt x="769" y="85"/>
                      </a:lnTo>
                      <a:lnTo>
                        <a:pt x="814" y="21"/>
                      </a:lnTo>
                      <a:lnTo>
                        <a:pt x="860" y="0"/>
                      </a:lnTo>
                    </a:path>
                  </a:pathLst>
                </a:custGeom>
                <a:noFill/>
                <a:ln w="31750" cap="flat" cmpd="sng">
                  <a:solidFill>
                    <a:srgbClr val="00FFFF"/>
                  </a:solidFill>
                  <a:prstDash val="sysDot"/>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912432" name="Group 48"/>
              <p:cNvGrpSpPr>
                <a:grpSpLocks/>
              </p:cNvGrpSpPr>
              <p:nvPr/>
            </p:nvGrpSpPr>
            <p:grpSpPr bwMode="auto">
              <a:xfrm>
                <a:off x="3024" y="2448"/>
                <a:ext cx="2266" cy="1165"/>
                <a:chOff x="741" y="1837"/>
                <a:chExt cx="4117" cy="1645"/>
              </a:xfrm>
            </p:grpSpPr>
            <p:sp>
              <p:nvSpPr>
                <p:cNvPr id="912433" name="Freeform 49"/>
                <p:cNvSpPr>
                  <a:spLocks/>
                </p:cNvSpPr>
                <p:nvPr/>
              </p:nvSpPr>
              <p:spPr bwMode="auto">
                <a:xfrm>
                  <a:off x="785" y="1837"/>
                  <a:ext cx="4073" cy="1645"/>
                </a:xfrm>
                <a:custGeom>
                  <a:avLst/>
                  <a:gdLst>
                    <a:gd name="T0" fmla="*/ 0 w 4073"/>
                    <a:gd name="T1" fmla="*/ 0 h 1645"/>
                    <a:gd name="T2" fmla="*/ 0 w 4073"/>
                    <a:gd name="T3" fmla="*/ 1644 h 1645"/>
                    <a:gd name="T4" fmla="*/ 4072 w 4073"/>
                    <a:gd name="T5" fmla="*/ 1644 h 1645"/>
                  </a:gdLst>
                  <a:ahLst/>
                  <a:cxnLst>
                    <a:cxn ang="0">
                      <a:pos x="T0" y="T1"/>
                    </a:cxn>
                    <a:cxn ang="0">
                      <a:pos x="T2" y="T3"/>
                    </a:cxn>
                    <a:cxn ang="0">
                      <a:pos x="T4" y="T5"/>
                    </a:cxn>
                  </a:cxnLst>
                  <a:rect l="0" t="0" r="r" b="b"/>
                  <a:pathLst>
                    <a:path w="4073" h="1645">
                      <a:moveTo>
                        <a:pt x="0" y="0"/>
                      </a:moveTo>
                      <a:lnTo>
                        <a:pt x="0" y="1644"/>
                      </a:lnTo>
                      <a:lnTo>
                        <a:pt x="4072" y="1644"/>
                      </a:lnTo>
                    </a:path>
                  </a:pathLst>
                </a:custGeom>
                <a:noFill/>
                <a:ln w="28575" cap="rnd" cmpd="sng">
                  <a:solidFill>
                    <a:schemeClr val="tx1"/>
                  </a:solidFill>
                  <a:prstDash val="solid"/>
                  <a:round/>
                  <a:headEnd type="triangl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nvGrpSpPr>
                <p:cNvPr id="912434" name="Group 50"/>
                <p:cNvGrpSpPr>
                  <a:grpSpLocks/>
                </p:cNvGrpSpPr>
                <p:nvPr/>
              </p:nvGrpSpPr>
              <p:grpSpPr bwMode="auto">
                <a:xfrm>
                  <a:off x="741" y="2002"/>
                  <a:ext cx="36" cy="1315"/>
                  <a:chOff x="741" y="2002"/>
                  <a:chExt cx="36" cy="1315"/>
                </a:xfrm>
              </p:grpSpPr>
              <p:sp>
                <p:nvSpPr>
                  <p:cNvPr id="912435" name="Line 51"/>
                  <p:cNvSpPr>
                    <a:spLocks noChangeShapeType="1"/>
                  </p:cNvSpPr>
                  <p:nvPr/>
                </p:nvSpPr>
                <p:spPr bwMode="auto">
                  <a:xfrm>
                    <a:off x="741" y="2002"/>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2436" name="Line 52"/>
                  <p:cNvSpPr>
                    <a:spLocks noChangeShapeType="1"/>
                  </p:cNvSpPr>
                  <p:nvPr/>
                </p:nvSpPr>
                <p:spPr bwMode="auto">
                  <a:xfrm>
                    <a:off x="741" y="2165"/>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2437" name="Line 53"/>
                  <p:cNvSpPr>
                    <a:spLocks noChangeShapeType="1"/>
                  </p:cNvSpPr>
                  <p:nvPr/>
                </p:nvSpPr>
                <p:spPr bwMode="auto">
                  <a:xfrm>
                    <a:off x="741" y="2331"/>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2438" name="Line 54"/>
                  <p:cNvSpPr>
                    <a:spLocks noChangeShapeType="1"/>
                  </p:cNvSpPr>
                  <p:nvPr/>
                </p:nvSpPr>
                <p:spPr bwMode="auto">
                  <a:xfrm>
                    <a:off x="741" y="2494"/>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2439" name="Line 55"/>
                  <p:cNvSpPr>
                    <a:spLocks noChangeShapeType="1"/>
                  </p:cNvSpPr>
                  <p:nvPr/>
                </p:nvSpPr>
                <p:spPr bwMode="auto">
                  <a:xfrm>
                    <a:off x="741" y="2660"/>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2440" name="Line 56"/>
                  <p:cNvSpPr>
                    <a:spLocks noChangeShapeType="1"/>
                  </p:cNvSpPr>
                  <p:nvPr/>
                </p:nvSpPr>
                <p:spPr bwMode="auto">
                  <a:xfrm>
                    <a:off x="741" y="2823"/>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2441" name="Line 57"/>
                  <p:cNvSpPr>
                    <a:spLocks noChangeShapeType="1"/>
                  </p:cNvSpPr>
                  <p:nvPr/>
                </p:nvSpPr>
                <p:spPr bwMode="auto">
                  <a:xfrm>
                    <a:off x="741" y="2989"/>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2442" name="Line 58"/>
                  <p:cNvSpPr>
                    <a:spLocks noChangeShapeType="1"/>
                  </p:cNvSpPr>
                  <p:nvPr/>
                </p:nvSpPr>
                <p:spPr bwMode="auto">
                  <a:xfrm>
                    <a:off x="741" y="3152"/>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12443" name="Line 59"/>
                  <p:cNvSpPr>
                    <a:spLocks noChangeShapeType="1"/>
                  </p:cNvSpPr>
                  <p:nvPr/>
                </p:nvSpPr>
                <p:spPr bwMode="auto">
                  <a:xfrm>
                    <a:off x="741" y="3317"/>
                    <a:ext cx="36" cy="0"/>
                  </a:xfrm>
                  <a:prstGeom prst="line">
                    <a:avLst/>
                  </a:prstGeom>
                  <a:noFill/>
                  <a:ln w="28575">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912444" name="Line 60"/>
              <p:cNvSpPr>
                <a:spLocks noChangeShapeType="1"/>
              </p:cNvSpPr>
              <p:nvPr/>
            </p:nvSpPr>
            <p:spPr bwMode="auto">
              <a:xfrm>
                <a:off x="4949" y="3585"/>
                <a:ext cx="1" cy="4"/>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45" name="Line 61"/>
              <p:cNvSpPr>
                <a:spLocks noChangeShapeType="1"/>
              </p:cNvSpPr>
              <p:nvPr/>
            </p:nvSpPr>
            <p:spPr bwMode="auto">
              <a:xfrm>
                <a:off x="4566" y="3585"/>
                <a:ext cx="1" cy="4"/>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46" name="Line 62"/>
              <p:cNvSpPr>
                <a:spLocks noChangeShapeType="1"/>
              </p:cNvSpPr>
              <p:nvPr/>
            </p:nvSpPr>
            <p:spPr bwMode="auto">
              <a:xfrm>
                <a:off x="4182" y="3585"/>
                <a:ext cx="1" cy="4"/>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47" name="Line 63"/>
              <p:cNvSpPr>
                <a:spLocks noChangeShapeType="1"/>
              </p:cNvSpPr>
              <p:nvPr/>
            </p:nvSpPr>
            <p:spPr bwMode="auto">
              <a:xfrm>
                <a:off x="3799" y="3585"/>
                <a:ext cx="1" cy="4"/>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48" name="Line 64"/>
              <p:cNvSpPr>
                <a:spLocks noChangeShapeType="1"/>
              </p:cNvSpPr>
              <p:nvPr/>
            </p:nvSpPr>
            <p:spPr bwMode="auto">
              <a:xfrm>
                <a:off x="3415" y="3585"/>
                <a:ext cx="1" cy="4"/>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49" name="Line 65"/>
              <p:cNvSpPr>
                <a:spLocks noChangeShapeType="1"/>
              </p:cNvSpPr>
              <p:nvPr/>
            </p:nvSpPr>
            <p:spPr bwMode="auto">
              <a:xfrm>
                <a:off x="3032" y="3585"/>
                <a:ext cx="1" cy="4"/>
              </a:xfrm>
              <a:prstGeom prst="line">
                <a:avLst/>
              </a:prstGeom>
              <a:noFill/>
              <a:ln w="254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50" name="Rectangle 66"/>
              <p:cNvSpPr>
                <a:spLocks noChangeArrowheads="1"/>
              </p:cNvSpPr>
              <p:nvPr/>
            </p:nvSpPr>
            <p:spPr bwMode="auto">
              <a:xfrm>
                <a:off x="4511" y="3579"/>
                <a:ext cx="110"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51" name="Rectangle 67"/>
              <p:cNvSpPr>
                <a:spLocks noChangeArrowheads="1"/>
              </p:cNvSpPr>
              <p:nvPr/>
            </p:nvSpPr>
            <p:spPr bwMode="auto">
              <a:xfrm>
                <a:off x="3521" y="3653"/>
                <a:ext cx="133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zh-CN" altLang="en-US" sz="1800" b="0">
                    <a:solidFill>
                      <a:srgbClr val="F0F0F0"/>
                    </a:solidFill>
                    <a:effectLst>
                      <a:outerShdw blurRad="38100" dist="38100" dir="2700000" algn="tl">
                        <a:srgbClr val="000000"/>
                      </a:outerShdw>
                    </a:effectLst>
                  </a:rPr>
                  <a:t>不同自由度的</a:t>
                </a:r>
                <a:r>
                  <a:rPr lang="en-US" altLang="zh-CN" sz="1800" b="0" i="1">
                    <a:solidFill>
                      <a:srgbClr val="F0F0F0"/>
                    </a:solidFill>
                    <a:effectLst>
                      <a:outerShdw blurRad="38100" dist="38100" dir="2700000" algn="tl">
                        <a:srgbClr val="000000"/>
                      </a:outerShdw>
                    </a:effectLst>
                    <a:latin typeface="Times New Roman" panose="02020603050405020304" pitchFamily="18" charset="0"/>
                  </a:rPr>
                  <a:t>t</a:t>
                </a:r>
                <a:r>
                  <a:rPr lang="zh-CN" altLang="en-US" sz="1800" b="0">
                    <a:solidFill>
                      <a:srgbClr val="F0F0F0"/>
                    </a:solidFill>
                    <a:effectLst>
                      <a:outerShdw blurRad="38100" dist="38100" dir="2700000" algn="tl">
                        <a:srgbClr val="000000"/>
                      </a:outerShdw>
                    </a:effectLst>
                  </a:rPr>
                  <a:t>分布</a:t>
                </a:r>
              </a:p>
            </p:txBody>
          </p:sp>
          <p:sp>
            <p:nvSpPr>
              <p:cNvPr id="912452" name="Line 68"/>
              <p:cNvSpPr>
                <a:spLocks noChangeShapeType="1"/>
              </p:cNvSpPr>
              <p:nvPr/>
            </p:nvSpPr>
            <p:spPr bwMode="auto">
              <a:xfrm>
                <a:off x="3718" y="2400"/>
                <a:ext cx="309" cy="28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53" name="Line 69"/>
              <p:cNvSpPr>
                <a:spLocks noChangeShapeType="1"/>
              </p:cNvSpPr>
              <p:nvPr/>
            </p:nvSpPr>
            <p:spPr bwMode="auto">
              <a:xfrm flipH="1">
                <a:off x="4746" y="3072"/>
                <a:ext cx="415" cy="424"/>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54" name="Rectangle 70"/>
              <p:cNvSpPr>
                <a:spLocks noChangeArrowheads="1"/>
              </p:cNvSpPr>
              <p:nvPr/>
            </p:nvSpPr>
            <p:spPr bwMode="auto">
              <a:xfrm>
                <a:off x="3026" y="2160"/>
                <a:ext cx="1042"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zh-CN" altLang="en-US" sz="1800" b="0">
                    <a:solidFill>
                      <a:srgbClr val="FCFEB9"/>
                    </a:solidFill>
                    <a:effectLst>
                      <a:outerShdw blurRad="38100" dist="38100" dir="2700000" algn="tl">
                        <a:srgbClr val="000000"/>
                      </a:outerShdw>
                    </a:effectLst>
                  </a:rPr>
                  <a:t>标准正态分布</a:t>
                </a:r>
              </a:p>
            </p:txBody>
          </p:sp>
          <p:sp>
            <p:nvSpPr>
              <p:cNvPr id="912455" name="Line 71"/>
              <p:cNvSpPr>
                <a:spLocks noChangeShapeType="1"/>
              </p:cNvSpPr>
              <p:nvPr/>
            </p:nvSpPr>
            <p:spPr bwMode="auto">
              <a:xfrm flipH="1">
                <a:off x="4440" y="2688"/>
                <a:ext cx="416" cy="424"/>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456" name="Rectangle 72"/>
              <p:cNvSpPr>
                <a:spLocks noChangeArrowheads="1"/>
              </p:cNvSpPr>
              <p:nvPr/>
            </p:nvSpPr>
            <p:spPr bwMode="auto">
              <a:xfrm>
                <a:off x="4339" y="2448"/>
                <a:ext cx="806"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zh-CN" sz="1800" b="0" i="1">
                    <a:solidFill>
                      <a:srgbClr val="FCFEB9"/>
                    </a:solidFill>
                    <a:effectLst>
                      <a:outerShdw blurRad="38100" dist="38100" dir="2700000" algn="tl">
                        <a:srgbClr val="000000"/>
                      </a:outerShdw>
                    </a:effectLst>
                  </a:rPr>
                  <a:t>t </a:t>
                </a:r>
                <a:r>
                  <a:rPr lang="en-US" altLang="zh-CN" sz="1800" b="0">
                    <a:solidFill>
                      <a:srgbClr val="FCFEB9"/>
                    </a:solidFill>
                    <a:effectLst>
                      <a:outerShdw blurRad="38100" dist="38100" dir="2700000" algn="tl">
                        <a:srgbClr val="000000"/>
                      </a:outerShdw>
                    </a:effectLst>
                  </a:rPr>
                  <a:t>(</a:t>
                </a:r>
                <a:r>
                  <a:rPr lang="en-US" altLang="zh-CN" sz="1800" b="0" i="1">
                    <a:solidFill>
                      <a:srgbClr val="FCFEB9"/>
                    </a:solidFill>
                    <a:effectLst>
                      <a:outerShdw blurRad="38100" dist="38100" dir="2700000" algn="tl">
                        <a:srgbClr val="000000"/>
                      </a:outerShdw>
                    </a:effectLst>
                  </a:rPr>
                  <a:t>df</a:t>
                </a:r>
                <a:r>
                  <a:rPr lang="en-US" altLang="zh-CN" sz="1800" b="0">
                    <a:solidFill>
                      <a:srgbClr val="FCFEB9"/>
                    </a:solidFill>
                    <a:effectLst>
                      <a:outerShdw blurRad="38100" dist="38100" dir="2700000" algn="tl">
                        <a:srgbClr val="000000"/>
                      </a:outerShdw>
                    </a:effectLst>
                  </a:rPr>
                  <a:t> = 13)</a:t>
                </a:r>
              </a:p>
            </p:txBody>
          </p:sp>
          <p:sp>
            <p:nvSpPr>
              <p:cNvPr id="912457" name="Rectangle 73"/>
              <p:cNvSpPr>
                <a:spLocks noChangeArrowheads="1"/>
              </p:cNvSpPr>
              <p:nvPr/>
            </p:nvSpPr>
            <p:spPr bwMode="auto">
              <a:xfrm>
                <a:off x="4565" y="2880"/>
                <a:ext cx="77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altLang="zh-CN" sz="1800" b="0" i="1">
                    <a:solidFill>
                      <a:srgbClr val="FCFEB9"/>
                    </a:solidFill>
                    <a:effectLst>
                      <a:outerShdw blurRad="38100" dist="38100" dir="2700000" algn="tl">
                        <a:srgbClr val="000000"/>
                      </a:outerShdw>
                    </a:effectLst>
                  </a:rPr>
                  <a:t>t</a:t>
                </a:r>
                <a:r>
                  <a:rPr lang="en-US" altLang="zh-CN" sz="1800" b="0">
                    <a:solidFill>
                      <a:srgbClr val="FCFEB9"/>
                    </a:solidFill>
                    <a:effectLst>
                      <a:outerShdw blurRad="38100" dist="38100" dir="2700000" algn="tl">
                        <a:srgbClr val="000000"/>
                      </a:outerShdw>
                    </a:effectLst>
                  </a:rPr>
                  <a:t> (</a:t>
                </a:r>
                <a:r>
                  <a:rPr lang="en-US" altLang="zh-CN" sz="1800" b="0" i="1">
                    <a:solidFill>
                      <a:srgbClr val="FCFEB9"/>
                    </a:solidFill>
                    <a:effectLst>
                      <a:outerShdw blurRad="38100" dist="38100" dir="2700000" algn="tl">
                        <a:srgbClr val="000000"/>
                      </a:outerShdw>
                    </a:effectLst>
                  </a:rPr>
                  <a:t>df</a:t>
                </a:r>
                <a:r>
                  <a:rPr lang="en-US" altLang="zh-CN" sz="1800" b="0">
                    <a:solidFill>
                      <a:srgbClr val="FCFEB9"/>
                    </a:solidFill>
                    <a:effectLst>
                      <a:outerShdw blurRad="38100" dist="38100" dir="2700000" algn="tl">
                        <a:srgbClr val="000000"/>
                      </a:outerShdw>
                    </a:effectLst>
                  </a:rPr>
                  <a:t> = 5)</a:t>
                </a:r>
              </a:p>
            </p:txBody>
          </p:sp>
          <p:sp>
            <p:nvSpPr>
              <p:cNvPr id="912458" name="Rectangle 74"/>
              <p:cNvSpPr>
                <a:spLocks noChangeArrowheads="1"/>
              </p:cNvSpPr>
              <p:nvPr/>
            </p:nvSpPr>
            <p:spPr bwMode="auto">
              <a:xfrm>
                <a:off x="5328" y="3216"/>
                <a:ext cx="210"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400" i="1">
                    <a:effectLst>
                      <a:outerShdw blurRad="38100" dist="38100" dir="2700000" algn="tl">
                        <a:srgbClr val="000000"/>
                      </a:outerShdw>
                    </a:effectLst>
                  </a:rPr>
                  <a:t>z</a:t>
                </a:r>
              </a:p>
            </p:txBody>
          </p:sp>
        </p:grpSp>
      </p:gr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290E5-FE0A-4D40-B60F-0FB897F4BC0E}"/>
              </a:ext>
            </a:extLst>
          </p:cNvPr>
          <p:cNvSpPr>
            <a:spLocks noGrp="1"/>
          </p:cNvSpPr>
          <p:nvPr>
            <p:ph type="title"/>
          </p:nvPr>
        </p:nvSpPr>
        <p:spPr/>
        <p:txBody>
          <a:bodyPr/>
          <a:lstStyle/>
          <a:p>
            <a:r>
              <a:rPr lang="en-US" altLang="zh-CN" i="1" dirty="0">
                <a:solidFill>
                  <a:schemeClr val="bg2"/>
                </a:solidFill>
                <a:latin typeface="Times New Roman" panose="02020603050405020304" pitchFamily="18" charset="0"/>
              </a:rPr>
              <a:t>t </a:t>
            </a:r>
            <a:r>
              <a:rPr lang="zh-CN" altLang="en-US" dirty="0">
                <a:solidFill>
                  <a:schemeClr val="bg2"/>
                </a:solidFill>
              </a:rPr>
              <a:t>分布的性质</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F0672A2-F409-46C0-9DB2-5378031C09A9}"/>
                  </a:ext>
                </a:extLst>
              </p:cNvPr>
              <p:cNvSpPr>
                <a:spLocks noGrp="1"/>
              </p:cNvSpPr>
              <p:nvPr>
                <p:ph idx="1"/>
              </p:nvPr>
            </p:nvSpPr>
            <p:spPr>
              <a:xfrm>
                <a:off x="647700" y="1371600"/>
                <a:ext cx="7848600" cy="4114800"/>
              </a:xfrm>
            </p:spPr>
            <p:txBody>
              <a:bodyPr/>
              <a:lstStyle/>
              <a:p>
                <a:pPr indent="0"/>
                <a:r>
                  <a:rPr lang="en-US" altLang="zh-CN" dirty="0">
                    <a:solidFill>
                      <a:schemeClr val="bg2"/>
                    </a:solidFill>
                  </a:rPr>
                  <a:t>t</a:t>
                </a:r>
                <a:r>
                  <a:rPr lang="zh-CN" altLang="en-US" dirty="0">
                    <a:solidFill>
                      <a:schemeClr val="bg2"/>
                    </a:solidFill>
                  </a:rPr>
                  <a:t>分布的概率密度是偶函数，且当自由度</a:t>
                </a:r>
                <a:r>
                  <a:rPr lang="en-US" altLang="zh-CN" dirty="0">
                    <a:solidFill>
                      <a:schemeClr val="bg2"/>
                    </a:solidFill>
                  </a:rPr>
                  <a:t>n</a:t>
                </a:r>
                <a:r>
                  <a:rPr lang="zh-CN" altLang="en-US" dirty="0">
                    <a:solidFill>
                      <a:schemeClr val="bg2"/>
                    </a:solidFill>
                  </a:rPr>
                  <a:t>足够大时，</a:t>
                </a:r>
                <a:r>
                  <a:rPr lang="en-US" altLang="zh-CN" dirty="0">
                    <a:solidFill>
                      <a:schemeClr val="bg2"/>
                    </a:solidFill>
                  </a:rPr>
                  <a:t>t</a:t>
                </a:r>
                <a:r>
                  <a:rPr lang="zh-CN" altLang="en-US" dirty="0">
                    <a:solidFill>
                      <a:schemeClr val="bg2"/>
                    </a:solidFill>
                  </a:rPr>
                  <a:t>分布近似于正态分布。</a:t>
                </a:r>
                <a:endParaRPr lang="en-US" altLang="zh-CN" dirty="0">
                  <a:solidFill>
                    <a:schemeClr val="bg2"/>
                  </a:solidFill>
                </a:endParaRPr>
              </a:p>
              <a:p>
                <a:pPr indent="0"/>
                <a:r>
                  <a:rPr lang="zh-CN" altLang="en-US" dirty="0">
                    <a:solidFill>
                      <a:schemeClr val="bg2"/>
                    </a:solidFill>
                  </a:rPr>
                  <a:t>原因：</a:t>
                </a:r>
                <a:r>
                  <a:rPr lang="en-US" altLang="zh-CN" dirty="0">
                    <a:solidFill>
                      <a:schemeClr val="bg2"/>
                    </a:solidFill>
                  </a:rPr>
                  <a:t>n</a:t>
                </a:r>
                <a:r>
                  <a:rPr lang="zh-CN" altLang="en-US" dirty="0">
                    <a:solidFill>
                      <a:schemeClr val="bg2"/>
                    </a:solidFill>
                  </a:rPr>
                  <a:t>→</a:t>
                </a:r>
                <a:r>
                  <a:rPr lang="en-US" altLang="zh-CN" dirty="0">
                    <a:solidFill>
                      <a:schemeClr val="bg2"/>
                    </a:solidFill>
                  </a:rPr>
                  <a:t>+</a:t>
                </a:r>
                <a:r>
                  <a:rPr lang="zh-CN" altLang="en-US" dirty="0">
                    <a:solidFill>
                      <a:schemeClr val="bg2"/>
                    </a:solidFill>
                  </a:rPr>
                  <a:t>∞时，</a:t>
                </a:r>
                <a:r>
                  <a:rPr lang="en-US" altLang="zh-CN" dirty="0">
                    <a:solidFill>
                      <a:schemeClr val="bg2"/>
                    </a:solidFill>
                  </a:rPr>
                  <a:t> </a:t>
                </a:r>
                <a14:m>
                  <m:oMath xmlns:m="http://schemas.openxmlformats.org/officeDocument/2006/math">
                    <m:rad>
                      <m:radPr>
                        <m:degHide m:val="on"/>
                        <m:ctrlPr>
                          <a:rPr lang="en-US" altLang="zh-CN" i="1">
                            <a:solidFill>
                              <a:schemeClr val="bg2"/>
                            </a:solidFill>
                            <a:latin typeface="Cambria Math" panose="02040503050406030204" pitchFamily="18" charset="0"/>
                          </a:rPr>
                        </m:ctrlPr>
                      </m:radPr>
                      <m:deg/>
                      <m:e>
                        <m:f>
                          <m:fPr>
                            <m:type m:val="lin"/>
                            <m:ctrlPr>
                              <a:rPr lang="en-US" altLang="zh-CN" i="1">
                                <a:solidFill>
                                  <a:schemeClr val="bg2"/>
                                </a:solidFill>
                                <a:latin typeface="Cambria Math" panose="02040503050406030204" pitchFamily="18" charset="0"/>
                              </a:rPr>
                            </m:ctrlPr>
                          </m:fPr>
                          <m:num>
                            <m:r>
                              <a:rPr lang="en-US" altLang="zh-CN" i="1">
                                <a:solidFill>
                                  <a:schemeClr val="bg2"/>
                                </a:solidFill>
                                <a:latin typeface="Cambria Math" panose="02040503050406030204" pitchFamily="18" charset="0"/>
                              </a:rPr>
                              <m:t>𝑌</m:t>
                            </m:r>
                          </m:num>
                          <m:den>
                            <m:r>
                              <a:rPr lang="en-US" altLang="zh-CN" i="1">
                                <a:solidFill>
                                  <a:schemeClr val="bg2"/>
                                </a:solidFill>
                                <a:latin typeface="Cambria Math" panose="02040503050406030204" pitchFamily="18" charset="0"/>
                              </a:rPr>
                              <m:t>𝑛</m:t>
                            </m:r>
                          </m:den>
                        </m:f>
                      </m:e>
                    </m:rad>
                  </m:oMath>
                </a14:m>
                <a:r>
                  <a:rPr lang="zh-CN" altLang="en-US" dirty="0">
                    <a:solidFill>
                      <a:schemeClr val="bg2"/>
                    </a:solidFill>
                  </a:rPr>
                  <a:t>→</a:t>
                </a:r>
                <a:r>
                  <a:rPr lang="en-US" altLang="zh-CN" dirty="0">
                    <a:solidFill>
                      <a:schemeClr val="bg2"/>
                    </a:solidFill>
                  </a:rPr>
                  <a:t>X</a:t>
                </a:r>
              </a:p>
              <a:p>
                <a:pPr indent="0"/>
                <a:endParaRPr lang="en-US" altLang="zh-CN" dirty="0">
                  <a:solidFill>
                    <a:schemeClr val="bg2"/>
                  </a:solidFill>
                </a:endParaRPr>
              </a:p>
              <a:p>
                <a:pPr indent="0"/>
                <a:r>
                  <a:rPr lang="zh-CN" altLang="en-US" dirty="0">
                    <a:solidFill>
                      <a:schemeClr val="bg2"/>
                    </a:solidFill>
                  </a:rPr>
                  <a:t>一般的，当</a:t>
                </a:r>
                <a:r>
                  <a:rPr lang="en-US" altLang="zh-CN" dirty="0">
                    <a:solidFill>
                      <a:schemeClr val="bg2"/>
                    </a:solidFill>
                  </a:rPr>
                  <a:t>n</a:t>
                </a:r>
                <a:r>
                  <a:rPr lang="zh-CN" altLang="en-US" dirty="0">
                    <a:solidFill>
                      <a:schemeClr val="bg2"/>
                    </a:solidFill>
                  </a:rPr>
                  <a:t>＞</a:t>
                </a:r>
                <a:r>
                  <a:rPr lang="en-US" altLang="zh-CN" dirty="0">
                    <a:solidFill>
                      <a:schemeClr val="bg2"/>
                    </a:solidFill>
                  </a:rPr>
                  <a:t>30</a:t>
                </a:r>
                <a:r>
                  <a:rPr lang="zh-CN" altLang="en-US" dirty="0">
                    <a:solidFill>
                      <a:schemeClr val="bg2"/>
                    </a:solidFill>
                  </a:rPr>
                  <a:t>时，即可认为</a:t>
                </a:r>
                <a:r>
                  <a:rPr lang="en-US" altLang="zh-CN" dirty="0">
                    <a:solidFill>
                      <a:schemeClr val="bg2"/>
                    </a:solidFill>
                  </a:rPr>
                  <a:t>t</a:t>
                </a:r>
                <a:r>
                  <a:rPr lang="zh-CN" altLang="en-US" dirty="0">
                    <a:solidFill>
                      <a:schemeClr val="bg2"/>
                    </a:solidFill>
                  </a:rPr>
                  <a:t>分布为正态分布。</a:t>
                </a:r>
              </a:p>
            </p:txBody>
          </p:sp>
        </mc:Choice>
        <mc:Fallback>
          <p:sp>
            <p:nvSpPr>
              <p:cNvPr id="3" name="内容占位符 2">
                <a:extLst>
                  <a:ext uri="{FF2B5EF4-FFF2-40B4-BE49-F238E27FC236}">
                    <a16:creationId xmlns:a16="http://schemas.microsoft.com/office/drawing/2014/main" id="{7F0672A2-F409-46C0-9DB2-5378031C09A9}"/>
                  </a:ext>
                </a:extLst>
              </p:cNvPr>
              <p:cNvSpPr>
                <a:spLocks noGrp="1" noRot="1" noChangeAspect="1" noMove="1" noResize="1" noEditPoints="1" noAdjustHandles="1" noChangeArrowheads="1" noChangeShapeType="1" noTextEdit="1"/>
              </p:cNvSpPr>
              <p:nvPr>
                <p:ph idx="1"/>
              </p:nvPr>
            </p:nvSpPr>
            <p:spPr>
              <a:xfrm>
                <a:off x="647700" y="1371600"/>
                <a:ext cx="7848600" cy="4114800"/>
              </a:xfrm>
              <a:blipFill>
                <a:blip r:embed="rId2"/>
                <a:stretch>
                  <a:fillRect t="-2519" r="-17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735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Rectangle 2"/>
          <p:cNvSpPr>
            <a:spLocks noGrp="1" noChangeArrowheads="1"/>
          </p:cNvSpPr>
          <p:nvPr>
            <p:ph type="ctrTitle" idx="4294967295"/>
          </p:nvPr>
        </p:nvSpPr>
        <p:spPr>
          <a:xfrm>
            <a:off x="1182688" y="476672"/>
            <a:ext cx="7010400" cy="914400"/>
          </a:xfrm>
          <a:noFill/>
          <a:ln/>
        </p:spPr>
        <p:txBody>
          <a:bodyPr anchor="ctr" anchorCtr="0"/>
          <a:lstStyle/>
          <a:p>
            <a:r>
              <a:rPr lang="zh-CN" altLang="en-US" sz="4000" dirty="0">
                <a:solidFill>
                  <a:schemeClr val="bg2"/>
                </a:solidFill>
                <a:latin typeface="Arial" panose="020B0604020202020204" pitchFamily="34" charset="0"/>
              </a:rPr>
              <a:t>第 </a:t>
            </a:r>
            <a:r>
              <a:rPr lang="en-US" altLang="zh-CN" sz="4000" dirty="0">
                <a:solidFill>
                  <a:schemeClr val="bg2"/>
                </a:solidFill>
                <a:latin typeface="Arial" panose="020B0604020202020204" pitchFamily="34" charset="0"/>
              </a:rPr>
              <a:t>6 </a:t>
            </a:r>
            <a:r>
              <a:rPr lang="zh-CN" altLang="en-US" sz="4000" dirty="0">
                <a:solidFill>
                  <a:schemeClr val="bg2"/>
                </a:solidFill>
                <a:latin typeface="Arial" panose="020B0604020202020204" pitchFamily="34" charset="0"/>
              </a:rPr>
              <a:t>章   统计量及其抽样分布</a:t>
            </a:r>
            <a:endParaRPr lang="zh-CN" altLang="en-US" sz="4000" b="0" dirty="0">
              <a:solidFill>
                <a:schemeClr val="bg2"/>
              </a:solidFill>
              <a:latin typeface="Arial" panose="020B0604020202020204" pitchFamily="34" charset="0"/>
            </a:endParaRPr>
          </a:p>
        </p:txBody>
      </p:sp>
      <p:sp>
        <p:nvSpPr>
          <p:cNvPr id="177155" name="Rectangle 3"/>
          <p:cNvSpPr>
            <a:spLocks noGrp="1" noChangeArrowheads="1"/>
          </p:cNvSpPr>
          <p:nvPr>
            <p:ph type="subTitle" idx="1"/>
          </p:nvPr>
        </p:nvSpPr>
        <p:spPr>
          <a:xfrm>
            <a:off x="611188" y="1700213"/>
            <a:ext cx="8153400" cy="4398962"/>
          </a:xfrm>
          <a:noFill/>
          <a:ln/>
        </p:spPr>
        <p:txBody>
          <a:bodyPr/>
          <a:lstStyle/>
          <a:p>
            <a:pPr marL="609600" indent="-609600" algn="l"/>
            <a:r>
              <a:rPr lang="en-US" altLang="zh-CN" sz="3200" b="1" dirty="0">
                <a:solidFill>
                  <a:schemeClr val="bg2"/>
                </a:solidFill>
              </a:rPr>
              <a:t>6.1   </a:t>
            </a:r>
            <a:r>
              <a:rPr lang="zh-CN" altLang="en-US" sz="3200" b="1" dirty="0">
                <a:solidFill>
                  <a:schemeClr val="bg2"/>
                </a:solidFill>
              </a:rPr>
              <a:t>统计量</a:t>
            </a:r>
          </a:p>
          <a:p>
            <a:pPr marL="609600" indent="-609600" algn="l"/>
            <a:r>
              <a:rPr lang="en-US" altLang="zh-CN" sz="3200" b="1" dirty="0">
                <a:solidFill>
                  <a:schemeClr val="bg2"/>
                </a:solidFill>
              </a:rPr>
              <a:t>6.2   </a:t>
            </a:r>
            <a:r>
              <a:rPr lang="zh-CN" altLang="en-US" sz="3200" b="1" dirty="0">
                <a:solidFill>
                  <a:schemeClr val="bg2"/>
                </a:solidFill>
              </a:rPr>
              <a:t>由正态分布导出的几个重要分布</a:t>
            </a:r>
            <a:r>
              <a:rPr lang="zh-CN" altLang="en-US" sz="3200" dirty="0">
                <a:solidFill>
                  <a:schemeClr val="bg2"/>
                </a:solidFill>
              </a:rPr>
              <a:t> </a:t>
            </a:r>
            <a:endParaRPr lang="zh-CN" altLang="en-US" sz="3200" b="1" dirty="0">
              <a:solidFill>
                <a:schemeClr val="bg2"/>
              </a:solidFill>
            </a:endParaRPr>
          </a:p>
          <a:p>
            <a:pPr marL="609600" indent="-609600" algn="l"/>
            <a:r>
              <a:rPr lang="en-US" altLang="zh-CN" sz="3200" b="1" dirty="0">
                <a:solidFill>
                  <a:schemeClr val="bg2"/>
                </a:solidFill>
              </a:rPr>
              <a:t>6.3   </a:t>
            </a:r>
            <a:r>
              <a:rPr lang="zh-CN" altLang="en-US" sz="3200" b="1" dirty="0">
                <a:solidFill>
                  <a:schemeClr val="bg2"/>
                </a:solidFill>
              </a:rPr>
              <a:t>样本均值的分布与中心极限定理</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626" name="Rectangle 2"/>
          <p:cNvSpPr>
            <a:spLocks noGrp="1" noChangeArrowheads="1"/>
          </p:cNvSpPr>
          <p:nvPr>
            <p:ph type="ctrTitle" idx="4294967295"/>
          </p:nvPr>
        </p:nvSpPr>
        <p:spPr>
          <a:xfrm>
            <a:off x="685800" y="2286000"/>
            <a:ext cx="7772400" cy="1143000"/>
          </a:xfrm>
          <a:noFill/>
          <a:ln/>
        </p:spPr>
        <p:txBody>
          <a:bodyPr anchor="ctr" anchorCtr="0"/>
          <a:lstStyle/>
          <a:p>
            <a:r>
              <a:rPr lang="en-US" altLang="zh-CN" sz="4400" i="1" dirty="0">
                <a:solidFill>
                  <a:schemeClr val="bg2"/>
                </a:solidFill>
              </a:rPr>
              <a:t>F</a:t>
            </a:r>
            <a:r>
              <a:rPr lang="en-US" altLang="zh-CN" sz="4400" dirty="0">
                <a:solidFill>
                  <a:schemeClr val="bg2"/>
                </a:solidFill>
              </a:rPr>
              <a:t> </a:t>
            </a:r>
            <a:r>
              <a:rPr lang="zh-CN" altLang="en-US" sz="4400" dirty="0">
                <a:solidFill>
                  <a:schemeClr val="bg2"/>
                </a:solidFill>
              </a:rPr>
              <a:t>分布</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6722" name="Rectangle 2"/>
          <p:cNvSpPr>
            <a:spLocks noGrp="1" noChangeArrowheads="1"/>
          </p:cNvSpPr>
          <p:nvPr>
            <p:ph type="body" idx="1"/>
          </p:nvPr>
        </p:nvSpPr>
        <p:spPr>
          <a:xfrm>
            <a:off x="611560" y="1556792"/>
            <a:ext cx="8153400" cy="4343400"/>
          </a:xfrm>
          <a:noFill/>
          <a:ln/>
        </p:spPr>
        <p:txBody>
          <a:bodyPr/>
          <a:lstStyle/>
          <a:p>
            <a:pPr marL="609600" indent="-609600" algn="just">
              <a:spcBef>
                <a:spcPct val="60000"/>
              </a:spcBef>
              <a:buFontTx/>
              <a:buAutoNum type="arabicPeriod"/>
            </a:pPr>
            <a:r>
              <a:rPr lang="zh-CN" altLang="en-US" sz="2600" dirty="0">
                <a:solidFill>
                  <a:schemeClr val="bg2"/>
                </a:solidFill>
              </a:rPr>
              <a:t>由统计学家费希尔</a:t>
            </a:r>
            <a:r>
              <a:rPr lang="en-US" altLang="zh-CN" sz="2600" dirty="0">
                <a:solidFill>
                  <a:schemeClr val="bg2"/>
                </a:solidFill>
              </a:rPr>
              <a:t>(</a:t>
            </a:r>
            <a:r>
              <a:rPr lang="en-US" altLang="zh-CN" sz="2600" dirty="0" err="1">
                <a:solidFill>
                  <a:schemeClr val="bg2"/>
                </a:solidFill>
                <a:cs typeface="Times New Roman" panose="02020603050405020304" pitchFamily="18" charset="0"/>
              </a:rPr>
              <a:t>R.A.Fisher</a:t>
            </a:r>
            <a:r>
              <a:rPr lang="en-US" altLang="zh-CN" sz="2600" dirty="0">
                <a:solidFill>
                  <a:schemeClr val="bg2"/>
                </a:solidFill>
              </a:rPr>
              <a:t>)</a:t>
            </a:r>
            <a:r>
              <a:rPr lang="en-US" altLang="zh-CN" sz="2600" dirty="0">
                <a:solidFill>
                  <a:schemeClr val="bg2"/>
                </a:solidFill>
                <a:cs typeface="Times New Roman" panose="02020603050405020304" pitchFamily="18" charset="0"/>
              </a:rPr>
              <a:t> </a:t>
            </a:r>
            <a:r>
              <a:rPr lang="zh-CN" altLang="en-US" sz="2600" dirty="0">
                <a:solidFill>
                  <a:schemeClr val="bg2"/>
                </a:solidFill>
              </a:rPr>
              <a:t>提出的，以其姓氏的第一个字母来命名</a:t>
            </a:r>
          </a:p>
          <a:p>
            <a:pPr marL="609600" indent="-609600" algn="just">
              <a:spcBef>
                <a:spcPct val="60000"/>
              </a:spcBef>
              <a:buFontTx/>
              <a:buAutoNum type="arabicPeriod"/>
            </a:pPr>
            <a:r>
              <a:rPr lang="zh-CN" altLang="en-US" sz="2600" dirty="0">
                <a:solidFill>
                  <a:schemeClr val="bg2"/>
                </a:solidFill>
              </a:rPr>
              <a:t>设若</a:t>
            </a:r>
            <a:r>
              <a:rPr lang="en-US" altLang="zh-CN" sz="2600" i="1" dirty="0">
                <a:solidFill>
                  <a:schemeClr val="bg2"/>
                </a:solidFill>
                <a:latin typeface="Times New Roman" panose="02020603050405020304" pitchFamily="18" charset="0"/>
              </a:rPr>
              <a:t>U</a:t>
            </a:r>
            <a:r>
              <a:rPr lang="zh-CN" altLang="en-US" sz="2600" dirty="0">
                <a:solidFill>
                  <a:schemeClr val="bg2"/>
                </a:solidFill>
              </a:rPr>
              <a:t>为服从自由度为</a:t>
            </a:r>
            <a:r>
              <a:rPr lang="en-US" altLang="zh-CN" sz="2600" i="1" dirty="0">
                <a:solidFill>
                  <a:schemeClr val="bg2"/>
                </a:solidFill>
                <a:latin typeface="Times New Roman" panose="02020603050405020304" pitchFamily="18" charset="0"/>
              </a:rPr>
              <a:t>n</a:t>
            </a:r>
            <a:r>
              <a:rPr lang="en-US" altLang="zh-CN" sz="2600" baseline="-25000" dirty="0">
                <a:solidFill>
                  <a:schemeClr val="bg2"/>
                </a:solidFill>
              </a:rPr>
              <a:t>1</a:t>
            </a:r>
            <a:r>
              <a:rPr lang="zh-CN" altLang="en-US" sz="2600" dirty="0">
                <a:solidFill>
                  <a:schemeClr val="bg2"/>
                </a:solidFill>
              </a:rPr>
              <a:t>的</a:t>
            </a:r>
            <a:r>
              <a:rPr lang="zh-CN" altLang="en-US" sz="2600" i="1" dirty="0">
                <a:solidFill>
                  <a:schemeClr val="bg2"/>
                </a:solidFill>
                <a:sym typeface="Symbol" panose="05050102010706020507" pitchFamily="18" charset="2"/>
              </a:rPr>
              <a:t></a:t>
            </a:r>
            <a:r>
              <a:rPr lang="en-US" altLang="zh-CN" sz="2600" baseline="30000" dirty="0">
                <a:solidFill>
                  <a:schemeClr val="bg2"/>
                </a:solidFill>
              </a:rPr>
              <a:t>2</a:t>
            </a:r>
            <a:r>
              <a:rPr lang="zh-CN" altLang="en-US" sz="2600" dirty="0">
                <a:solidFill>
                  <a:schemeClr val="bg2"/>
                </a:solidFill>
              </a:rPr>
              <a:t>分布，即</a:t>
            </a:r>
            <a:r>
              <a:rPr lang="en-US" altLang="zh-CN" sz="2600" i="1" dirty="0">
                <a:solidFill>
                  <a:schemeClr val="bg2"/>
                </a:solidFill>
                <a:latin typeface="Times New Roman" panose="02020603050405020304" pitchFamily="18" charset="0"/>
              </a:rPr>
              <a:t>U</a:t>
            </a:r>
            <a:r>
              <a:rPr lang="en-US" altLang="zh-CN" sz="2600" dirty="0">
                <a:solidFill>
                  <a:schemeClr val="bg2"/>
                </a:solidFill>
              </a:rPr>
              <a:t>~</a:t>
            </a:r>
            <a:r>
              <a:rPr lang="en-US" altLang="zh-CN" sz="2600" i="1" dirty="0">
                <a:solidFill>
                  <a:schemeClr val="bg2"/>
                </a:solidFill>
                <a:sym typeface="Symbol" panose="05050102010706020507" pitchFamily="18" charset="2"/>
              </a:rPr>
              <a:t></a:t>
            </a:r>
            <a:r>
              <a:rPr lang="en-US" altLang="zh-CN" sz="2600" baseline="30000" dirty="0">
                <a:solidFill>
                  <a:schemeClr val="bg2"/>
                </a:solidFill>
              </a:rPr>
              <a:t>2</a:t>
            </a:r>
            <a:r>
              <a:rPr lang="en-US" altLang="zh-CN" sz="2600" dirty="0">
                <a:solidFill>
                  <a:schemeClr val="bg2"/>
                </a:solidFill>
              </a:rPr>
              <a:t>(</a:t>
            </a:r>
            <a:r>
              <a:rPr lang="en-US" altLang="zh-CN" sz="2600" i="1" dirty="0">
                <a:solidFill>
                  <a:schemeClr val="bg2"/>
                </a:solidFill>
                <a:latin typeface="Times New Roman" panose="02020603050405020304" pitchFamily="18" charset="0"/>
              </a:rPr>
              <a:t>n</a:t>
            </a:r>
            <a:r>
              <a:rPr lang="en-US" altLang="zh-CN" sz="2600" baseline="-25000" dirty="0">
                <a:solidFill>
                  <a:schemeClr val="bg2"/>
                </a:solidFill>
              </a:rPr>
              <a:t>1</a:t>
            </a:r>
            <a:r>
              <a:rPr lang="en-US" altLang="zh-CN" sz="2600" dirty="0">
                <a:solidFill>
                  <a:schemeClr val="bg2"/>
                </a:solidFill>
              </a:rPr>
              <a:t>)</a:t>
            </a:r>
            <a:r>
              <a:rPr lang="zh-CN" altLang="en-US" sz="2600" dirty="0">
                <a:solidFill>
                  <a:schemeClr val="bg2"/>
                </a:solidFill>
              </a:rPr>
              <a:t>，</a:t>
            </a:r>
            <a:r>
              <a:rPr lang="en-US" altLang="zh-CN" sz="2600" i="1" dirty="0">
                <a:solidFill>
                  <a:schemeClr val="bg2"/>
                </a:solidFill>
                <a:latin typeface="Times New Roman" panose="02020603050405020304" pitchFamily="18" charset="0"/>
              </a:rPr>
              <a:t>V</a:t>
            </a:r>
            <a:r>
              <a:rPr lang="zh-CN" altLang="en-US" sz="2600" dirty="0">
                <a:solidFill>
                  <a:schemeClr val="bg2"/>
                </a:solidFill>
              </a:rPr>
              <a:t>为服从自由度为</a:t>
            </a:r>
            <a:r>
              <a:rPr lang="en-US" altLang="zh-CN" sz="2600" i="1" dirty="0">
                <a:solidFill>
                  <a:schemeClr val="bg2"/>
                </a:solidFill>
                <a:latin typeface="Times New Roman" panose="02020603050405020304" pitchFamily="18" charset="0"/>
              </a:rPr>
              <a:t>n</a:t>
            </a:r>
            <a:r>
              <a:rPr lang="en-US" altLang="zh-CN" sz="2600" baseline="-25000" dirty="0">
                <a:solidFill>
                  <a:schemeClr val="bg2"/>
                </a:solidFill>
              </a:rPr>
              <a:t>2</a:t>
            </a:r>
            <a:r>
              <a:rPr lang="zh-CN" altLang="en-US" sz="2600" dirty="0">
                <a:solidFill>
                  <a:schemeClr val="bg2"/>
                </a:solidFill>
              </a:rPr>
              <a:t>的</a:t>
            </a:r>
            <a:r>
              <a:rPr lang="zh-CN" altLang="en-US" sz="2600" i="1" dirty="0">
                <a:solidFill>
                  <a:schemeClr val="bg2"/>
                </a:solidFill>
                <a:sym typeface="Symbol" panose="05050102010706020507" pitchFamily="18" charset="2"/>
              </a:rPr>
              <a:t></a:t>
            </a:r>
            <a:r>
              <a:rPr lang="en-US" altLang="zh-CN" sz="2600" baseline="30000" dirty="0">
                <a:solidFill>
                  <a:schemeClr val="bg2"/>
                </a:solidFill>
              </a:rPr>
              <a:t>2</a:t>
            </a:r>
            <a:r>
              <a:rPr lang="zh-CN" altLang="en-US" sz="2600" dirty="0">
                <a:solidFill>
                  <a:schemeClr val="bg2"/>
                </a:solidFill>
              </a:rPr>
              <a:t>分布，即</a:t>
            </a:r>
            <a:r>
              <a:rPr lang="en-US" altLang="zh-CN" sz="2600" i="1" dirty="0">
                <a:solidFill>
                  <a:schemeClr val="bg2"/>
                </a:solidFill>
                <a:latin typeface="Times New Roman" panose="02020603050405020304" pitchFamily="18" charset="0"/>
              </a:rPr>
              <a:t>V</a:t>
            </a:r>
            <a:r>
              <a:rPr lang="en-US" altLang="zh-CN" sz="2600" dirty="0">
                <a:solidFill>
                  <a:schemeClr val="bg2"/>
                </a:solidFill>
              </a:rPr>
              <a:t>~</a:t>
            </a:r>
            <a:r>
              <a:rPr lang="en-US" altLang="zh-CN" sz="2600" i="1" dirty="0">
                <a:solidFill>
                  <a:schemeClr val="bg2"/>
                </a:solidFill>
                <a:sym typeface="Symbol" panose="05050102010706020507" pitchFamily="18" charset="2"/>
              </a:rPr>
              <a:t></a:t>
            </a:r>
            <a:r>
              <a:rPr lang="en-US" altLang="zh-CN" sz="2600" baseline="30000" dirty="0">
                <a:solidFill>
                  <a:schemeClr val="bg2"/>
                </a:solidFill>
              </a:rPr>
              <a:t>2</a:t>
            </a:r>
            <a:r>
              <a:rPr lang="en-US" altLang="zh-CN" sz="2600" dirty="0">
                <a:solidFill>
                  <a:schemeClr val="bg2"/>
                </a:solidFill>
              </a:rPr>
              <a:t>(</a:t>
            </a:r>
            <a:r>
              <a:rPr lang="en-US" altLang="zh-CN" sz="2600" i="1" dirty="0">
                <a:solidFill>
                  <a:schemeClr val="bg2"/>
                </a:solidFill>
                <a:latin typeface="Times New Roman" panose="02020603050405020304" pitchFamily="18" charset="0"/>
              </a:rPr>
              <a:t>n</a:t>
            </a:r>
            <a:r>
              <a:rPr lang="en-US" altLang="zh-CN" sz="2600" baseline="-25000" dirty="0">
                <a:solidFill>
                  <a:schemeClr val="bg2"/>
                </a:solidFill>
              </a:rPr>
              <a:t>2</a:t>
            </a:r>
            <a:r>
              <a:rPr lang="en-US" altLang="zh-CN" sz="2600" dirty="0">
                <a:solidFill>
                  <a:schemeClr val="bg2"/>
                </a:solidFill>
              </a:rPr>
              <a:t>),</a:t>
            </a:r>
            <a:r>
              <a:rPr lang="zh-CN" altLang="en-US" sz="2600" dirty="0">
                <a:solidFill>
                  <a:schemeClr val="bg2"/>
                </a:solidFill>
              </a:rPr>
              <a:t>且</a:t>
            </a:r>
            <a:r>
              <a:rPr lang="en-US" altLang="zh-CN" sz="2600" i="1" dirty="0">
                <a:solidFill>
                  <a:schemeClr val="bg2"/>
                </a:solidFill>
                <a:latin typeface="Times New Roman" panose="02020603050405020304" pitchFamily="18" charset="0"/>
              </a:rPr>
              <a:t>U</a:t>
            </a:r>
            <a:r>
              <a:rPr lang="zh-CN" altLang="en-US" sz="2600" dirty="0">
                <a:solidFill>
                  <a:schemeClr val="bg2"/>
                </a:solidFill>
              </a:rPr>
              <a:t>和</a:t>
            </a:r>
            <a:r>
              <a:rPr lang="en-US" altLang="zh-CN" sz="2600" i="1" dirty="0">
                <a:solidFill>
                  <a:schemeClr val="bg2"/>
                </a:solidFill>
                <a:latin typeface="Times New Roman" panose="02020603050405020304" pitchFamily="18" charset="0"/>
              </a:rPr>
              <a:t>V</a:t>
            </a:r>
            <a:r>
              <a:rPr lang="zh-CN" altLang="en-US" sz="2600" dirty="0">
                <a:solidFill>
                  <a:schemeClr val="bg2"/>
                </a:solidFill>
              </a:rPr>
              <a:t>相互独立，则称</a:t>
            </a:r>
            <a:r>
              <a:rPr lang="en-US" altLang="zh-CN" sz="2600" i="1" dirty="0">
                <a:solidFill>
                  <a:schemeClr val="bg2"/>
                </a:solidFill>
                <a:cs typeface="Times New Roman" panose="02020603050405020304" pitchFamily="18" charset="0"/>
              </a:rPr>
              <a:t>F</a:t>
            </a:r>
            <a:r>
              <a:rPr lang="zh-CN" altLang="en-US" sz="2600" dirty="0">
                <a:solidFill>
                  <a:schemeClr val="bg2"/>
                </a:solidFill>
              </a:rPr>
              <a:t>为服从自由度</a:t>
            </a:r>
            <a:r>
              <a:rPr lang="en-US" altLang="zh-CN" sz="2600" i="1" dirty="0">
                <a:solidFill>
                  <a:schemeClr val="bg2"/>
                </a:solidFill>
                <a:latin typeface="Times New Roman" panose="02020603050405020304" pitchFamily="18" charset="0"/>
              </a:rPr>
              <a:t>n</a:t>
            </a:r>
            <a:r>
              <a:rPr lang="en-US" altLang="zh-CN" sz="2600" baseline="-25000" dirty="0">
                <a:solidFill>
                  <a:schemeClr val="bg2"/>
                </a:solidFill>
              </a:rPr>
              <a:t>1</a:t>
            </a:r>
            <a:r>
              <a:rPr lang="zh-CN" altLang="en-US" sz="2600" dirty="0">
                <a:solidFill>
                  <a:schemeClr val="bg2"/>
                </a:solidFill>
              </a:rPr>
              <a:t>和</a:t>
            </a:r>
            <a:r>
              <a:rPr lang="en-US" altLang="zh-CN" sz="2600" i="1" dirty="0">
                <a:solidFill>
                  <a:schemeClr val="bg2"/>
                </a:solidFill>
                <a:latin typeface="Times New Roman" panose="02020603050405020304" pitchFamily="18" charset="0"/>
              </a:rPr>
              <a:t>n</a:t>
            </a:r>
            <a:r>
              <a:rPr lang="en-US" altLang="zh-CN" sz="2600" baseline="-25000" dirty="0">
                <a:solidFill>
                  <a:schemeClr val="bg2"/>
                </a:solidFill>
              </a:rPr>
              <a:t>2</a:t>
            </a:r>
            <a:r>
              <a:rPr lang="zh-CN" altLang="en-US" sz="2600" dirty="0">
                <a:solidFill>
                  <a:schemeClr val="bg2"/>
                </a:solidFill>
              </a:rPr>
              <a:t>的</a:t>
            </a:r>
            <a:r>
              <a:rPr lang="en-US" altLang="zh-CN" sz="2600" i="1" dirty="0">
                <a:solidFill>
                  <a:schemeClr val="bg2"/>
                </a:solidFill>
                <a:latin typeface="Times New Roman" panose="02020603050405020304" pitchFamily="18" charset="0"/>
                <a:cs typeface="Times New Roman" panose="02020603050405020304" pitchFamily="18" charset="0"/>
              </a:rPr>
              <a:t>F</a:t>
            </a:r>
            <a:r>
              <a:rPr lang="zh-CN" altLang="en-US" sz="2600" dirty="0">
                <a:solidFill>
                  <a:schemeClr val="bg2"/>
                </a:solidFill>
              </a:rPr>
              <a:t>分布，记为</a:t>
            </a:r>
            <a:endParaRPr lang="en-US" altLang="zh-CN" sz="2600" dirty="0">
              <a:solidFill>
                <a:schemeClr val="bg2"/>
              </a:solidFill>
            </a:endParaRPr>
          </a:p>
          <a:p>
            <a:pPr marL="609600" indent="-609600" algn="just">
              <a:spcBef>
                <a:spcPct val="60000"/>
              </a:spcBef>
              <a:buFontTx/>
              <a:buAutoNum type="arabicPeriod"/>
            </a:pPr>
            <a:endParaRPr lang="en-US" altLang="zh-CN" sz="2600" dirty="0">
              <a:solidFill>
                <a:schemeClr val="bg2"/>
              </a:solidFill>
            </a:endParaRPr>
          </a:p>
          <a:p>
            <a:pPr marL="609600" indent="-609600" algn="just">
              <a:spcBef>
                <a:spcPct val="60000"/>
              </a:spcBef>
              <a:buFontTx/>
              <a:buAutoNum type="arabicPeriod"/>
            </a:pPr>
            <a:endParaRPr lang="en-US" altLang="zh-CN" sz="2600" dirty="0">
              <a:solidFill>
                <a:schemeClr val="bg2"/>
              </a:solidFill>
            </a:endParaRPr>
          </a:p>
          <a:p>
            <a:pPr marL="609600" indent="-609600" algn="just">
              <a:spcBef>
                <a:spcPct val="60000"/>
              </a:spcBef>
              <a:buFontTx/>
              <a:buAutoNum type="arabicPeriod"/>
            </a:pPr>
            <a:r>
              <a:rPr lang="zh-CN" altLang="en-US" sz="2600" dirty="0">
                <a:solidFill>
                  <a:schemeClr val="bg2"/>
                </a:solidFill>
              </a:rPr>
              <a:t>作用：通常是用来分析用了超过一个参数的统计模型，以判断该样本中的全部或一部分统计量是否适合用来估计总体。</a:t>
            </a:r>
          </a:p>
        </p:txBody>
      </p:sp>
      <p:sp>
        <p:nvSpPr>
          <p:cNvPr id="926723" name="Rectangle 3"/>
          <p:cNvSpPr>
            <a:spLocks noGrp="1" noChangeArrowheads="1"/>
          </p:cNvSpPr>
          <p:nvPr>
            <p:ph type="title"/>
          </p:nvPr>
        </p:nvSpPr>
        <p:spPr>
          <a:xfrm>
            <a:off x="1714500" y="342900"/>
            <a:ext cx="6781800" cy="1066800"/>
          </a:xfrm>
          <a:noFill/>
          <a:ln/>
        </p:spPr>
        <p:txBody>
          <a:bodyPr/>
          <a:lstStyle/>
          <a:p>
            <a:r>
              <a:rPr lang="en-US" altLang="zh-CN" i="1" dirty="0">
                <a:solidFill>
                  <a:schemeClr val="bg2"/>
                </a:solidFill>
                <a:latin typeface="Arial" panose="020B0604020202020204" pitchFamily="34" charset="0"/>
                <a:sym typeface="Symbol" panose="05050102010706020507" pitchFamily="18" charset="2"/>
              </a:rPr>
              <a:t>F</a:t>
            </a:r>
            <a:r>
              <a:rPr lang="zh-CN" altLang="en-US" dirty="0">
                <a:solidFill>
                  <a:schemeClr val="bg2"/>
                </a:solidFill>
                <a:latin typeface="Arial" panose="020B0604020202020204" pitchFamily="34" charset="0"/>
              </a:rPr>
              <a:t>分布</a:t>
            </a:r>
            <a:r>
              <a:rPr lang="en-US" altLang="zh-CN" sz="3600" dirty="0">
                <a:solidFill>
                  <a:schemeClr val="bg2"/>
                </a:solidFill>
                <a:latin typeface="Arial" panose="020B0604020202020204" pitchFamily="34" charset="0"/>
              </a:rPr>
              <a:t>(</a:t>
            </a:r>
            <a:r>
              <a:rPr lang="en-US" altLang="zh-CN" sz="3600" i="1" dirty="0">
                <a:solidFill>
                  <a:schemeClr val="bg2"/>
                </a:solidFill>
                <a:latin typeface="Arial" panose="020B0604020202020204" pitchFamily="34" charset="0"/>
                <a:sym typeface="Symbol" panose="05050102010706020507" pitchFamily="18" charset="2"/>
              </a:rPr>
              <a:t>F</a:t>
            </a:r>
            <a:r>
              <a:rPr lang="en-US" altLang="zh-CN" sz="3600" dirty="0">
                <a:solidFill>
                  <a:schemeClr val="bg2"/>
                </a:solidFill>
                <a:latin typeface="Arial" panose="020B0604020202020204" pitchFamily="34" charset="0"/>
              </a:rPr>
              <a:t> </a:t>
            </a:r>
            <a:r>
              <a:rPr lang="en-US" altLang="zh-CN" sz="3600" dirty="0">
                <a:solidFill>
                  <a:schemeClr val="bg2"/>
                </a:solidFill>
                <a:latin typeface="Arial" panose="020B0604020202020204" pitchFamily="34" charset="0"/>
                <a:cs typeface="Times New Roman" panose="02020603050405020304" pitchFamily="18" charset="0"/>
              </a:rPr>
              <a:t>distribution</a:t>
            </a:r>
            <a:r>
              <a:rPr lang="en-US" altLang="zh-CN" sz="3600" dirty="0">
                <a:solidFill>
                  <a:schemeClr val="bg2"/>
                </a:solidFill>
                <a:latin typeface="Arial" panose="020B0604020202020204" pitchFamily="34" charset="0"/>
              </a:rPr>
              <a:t>)</a:t>
            </a:r>
          </a:p>
        </p:txBody>
      </p:sp>
      <mc:AlternateContent xmlns:mc="http://schemas.openxmlformats.org/markup-compatibility/2006">
        <mc:Choice xmlns:a14="http://schemas.microsoft.com/office/drawing/2010/main" Requires="a14">
          <p:sp>
            <p:nvSpPr>
              <p:cNvPr id="926724" name="Object 4"/>
              <p:cNvSpPr txBox="1"/>
              <p:nvPr/>
            </p:nvSpPr>
            <p:spPr bwMode="auto">
              <a:xfrm>
                <a:off x="3707904" y="4005064"/>
                <a:ext cx="1524000" cy="1054100"/>
              </a:xfrm>
              <a:prstGeom prst="rect">
                <a:avLst/>
              </a:prstGeom>
              <a:noFill/>
              <a:effectLst>
                <a:outerShdw dist="17961" dir="2700000" algn="ctr" rotWithShape="0">
                  <a:schemeClr val="bg2"/>
                </a:outerShdw>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𝐹</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𝑈</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den>
                          </m:f>
                        </m:num>
                        <m:den>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𝑉</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den>
                          </m:f>
                        </m:den>
                      </m:f>
                    </m:oMath>
                  </m:oMathPara>
                </a14:m>
                <a:endParaRPr lang="zh-CN" altLang="en-US" dirty="0"/>
              </a:p>
            </p:txBody>
          </p:sp>
        </mc:Choice>
        <mc:Fallback>
          <p:sp>
            <p:nvSpPr>
              <p:cNvPr id="926724" name="Object 4"/>
              <p:cNvSpPr txBox="1">
                <a:spLocks noRot="1" noChangeAspect="1" noMove="1" noResize="1" noEditPoints="1" noAdjustHandles="1" noChangeArrowheads="1" noChangeShapeType="1" noTextEdit="1"/>
              </p:cNvSpPr>
              <p:nvPr/>
            </p:nvSpPr>
            <p:spPr bwMode="auto">
              <a:xfrm>
                <a:off x="3707904" y="4005064"/>
                <a:ext cx="1524000" cy="1054100"/>
              </a:xfrm>
              <a:prstGeom prst="rect">
                <a:avLst/>
              </a:prstGeom>
              <a:blipFill>
                <a:blip r:embed="rId3"/>
                <a:stretch>
                  <a:fillRect/>
                </a:stretch>
              </a:blipFill>
              <a:effectLst>
                <a:outerShdw dist="17961" dir="2700000" algn="ctr" rotWithShape="0">
                  <a:schemeClr val="bg2"/>
                </a:outerShdw>
              </a:effectLst>
            </p:spPr>
            <p:txBody>
              <a:bodyPr/>
              <a:lstStyle/>
              <a:p>
                <a:r>
                  <a:rPr lang="zh-CN" altLang="en-US">
                    <a:noFill/>
                  </a:rPr>
                  <a:t> </a:t>
                </a:r>
              </a:p>
            </p:txBody>
          </p:sp>
        </mc:Fallback>
      </mc:AlternateContent>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4674" name="Rectangle 2"/>
          <p:cNvSpPr>
            <a:spLocks noChangeArrowheads="1"/>
          </p:cNvSpPr>
          <p:nvPr/>
        </p:nvSpPr>
        <p:spPr bwMode="auto">
          <a:xfrm>
            <a:off x="0" y="1557338"/>
            <a:ext cx="9144000" cy="530066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endParaRPr lang="zh-CN" altLang="zh-CN">
              <a:effectLst>
                <a:outerShdw blurRad="38100" dist="38100" dir="2700000" algn="tl">
                  <a:srgbClr val="000000"/>
                </a:outerShdw>
              </a:effectLst>
            </a:endParaRPr>
          </a:p>
        </p:txBody>
      </p:sp>
      <p:sp>
        <p:nvSpPr>
          <p:cNvPr id="924675" name="Rectangle 3"/>
          <p:cNvSpPr>
            <a:spLocks noGrp="1" noChangeArrowheads="1"/>
          </p:cNvSpPr>
          <p:nvPr>
            <p:ph type="title"/>
          </p:nvPr>
        </p:nvSpPr>
        <p:spPr>
          <a:xfrm>
            <a:off x="1828800" y="228600"/>
            <a:ext cx="7086600" cy="1143000"/>
          </a:xfrm>
          <a:noFill/>
          <a:ln/>
        </p:spPr>
        <p:txBody>
          <a:bodyPr/>
          <a:lstStyle/>
          <a:p>
            <a:r>
              <a:rPr lang="en-US" altLang="zh-CN" i="1" dirty="0">
                <a:solidFill>
                  <a:schemeClr val="bg2"/>
                </a:solidFill>
                <a:latin typeface="Arial" panose="020B0604020202020204" pitchFamily="34" charset="0"/>
                <a:sym typeface="Symbol" panose="05050102010706020507" pitchFamily="18" charset="2"/>
              </a:rPr>
              <a:t>F</a:t>
            </a:r>
            <a:r>
              <a:rPr lang="zh-CN" altLang="en-US" dirty="0">
                <a:solidFill>
                  <a:schemeClr val="bg2"/>
                </a:solidFill>
                <a:latin typeface="Arial" panose="020B0604020202020204" pitchFamily="34" charset="0"/>
              </a:rPr>
              <a:t>分布</a:t>
            </a:r>
            <a:r>
              <a:rPr lang="en-US" altLang="zh-CN" sz="3600" dirty="0">
                <a:solidFill>
                  <a:schemeClr val="bg2"/>
                </a:solidFill>
                <a:latin typeface="Arial" panose="020B0604020202020204" pitchFamily="34" charset="0"/>
              </a:rPr>
              <a:t>(</a:t>
            </a:r>
            <a:r>
              <a:rPr lang="zh-CN" altLang="en-US" sz="3600" dirty="0">
                <a:solidFill>
                  <a:schemeClr val="bg2"/>
                </a:solidFill>
                <a:latin typeface="Arial" panose="020B0604020202020204" pitchFamily="34" charset="0"/>
                <a:sym typeface="Symbol" panose="05050102010706020507" pitchFamily="18" charset="2"/>
              </a:rPr>
              <a:t>图示</a:t>
            </a:r>
            <a:r>
              <a:rPr lang="en-US" altLang="zh-CN" sz="3600" dirty="0">
                <a:solidFill>
                  <a:schemeClr val="bg2"/>
                </a:solidFill>
                <a:latin typeface="Arial" panose="020B0604020202020204" pitchFamily="34" charset="0"/>
              </a:rPr>
              <a:t>)</a:t>
            </a:r>
          </a:p>
        </p:txBody>
      </p:sp>
      <p:sp>
        <p:nvSpPr>
          <p:cNvPr id="924676" name="Text Box 4"/>
          <p:cNvSpPr txBox="1">
            <a:spLocks noChangeArrowheads="1"/>
          </p:cNvSpPr>
          <p:nvPr/>
        </p:nvSpPr>
        <p:spPr bwMode="auto">
          <a:xfrm>
            <a:off x="684213" y="1844675"/>
            <a:ext cx="723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sz="3200" b="0">
                <a:solidFill>
                  <a:srgbClr val="F0F0F0"/>
                </a:solidFill>
                <a:effectLst>
                  <a:outerShdw blurRad="38100" dist="38100" dir="2700000" algn="tl">
                    <a:srgbClr val="000000"/>
                  </a:outerShdw>
                </a:effectLst>
                <a:latin typeface="Arial" panose="020B0604020202020204" pitchFamily="34" charset="0"/>
              </a:rPr>
              <a:t> </a:t>
            </a:r>
            <a:r>
              <a:rPr lang="en-US" altLang="zh-CN" sz="3200">
                <a:solidFill>
                  <a:schemeClr val="accent2"/>
                </a:solidFill>
                <a:effectLst>
                  <a:outerShdw blurRad="38100" dist="38100" dir="2700000" algn="tl">
                    <a:srgbClr val="000000"/>
                  </a:outerShdw>
                </a:effectLst>
                <a:sym typeface="Wingdings 3" panose="05040102010807070707" pitchFamily="18" charset="2"/>
              </a:rPr>
              <a:t> </a:t>
            </a:r>
            <a:r>
              <a:rPr lang="zh-CN" altLang="en-US" sz="3200" b="0">
                <a:effectLst>
                  <a:outerShdw blurRad="38100" dist="38100" dir="2700000" algn="tl">
                    <a:srgbClr val="000000"/>
                  </a:outerShdw>
                </a:effectLst>
                <a:latin typeface="Arial" panose="020B0604020202020204" pitchFamily="34" charset="0"/>
              </a:rPr>
              <a:t>不同自由度的</a:t>
            </a:r>
            <a:r>
              <a:rPr lang="en-US" altLang="zh-CN" sz="3200" b="0" i="1">
                <a:effectLst>
                  <a:outerShdw blurRad="38100" dist="38100" dir="2700000" algn="tl">
                    <a:srgbClr val="000000"/>
                  </a:outerShdw>
                </a:effectLst>
              </a:rPr>
              <a:t>F</a:t>
            </a:r>
            <a:r>
              <a:rPr lang="zh-CN" altLang="en-US" sz="3200" b="0">
                <a:effectLst>
                  <a:outerShdw blurRad="38100" dist="38100" dir="2700000" algn="tl">
                    <a:srgbClr val="000000"/>
                  </a:outerShdw>
                </a:effectLst>
                <a:latin typeface="Arial" panose="020B0604020202020204" pitchFamily="34" charset="0"/>
              </a:rPr>
              <a:t>分布</a:t>
            </a:r>
            <a:endParaRPr lang="zh-CN" altLang="en-US" sz="3200" b="0">
              <a:effectLst>
                <a:outerShdw blurRad="38100" dist="38100" dir="2700000" algn="tl">
                  <a:srgbClr val="000000"/>
                </a:outerShdw>
              </a:effectLst>
            </a:endParaRPr>
          </a:p>
        </p:txBody>
      </p:sp>
      <p:grpSp>
        <p:nvGrpSpPr>
          <p:cNvPr id="924677" name="Group 5"/>
          <p:cNvGrpSpPr>
            <a:grpSpLocks/>
          </p:cNvGrpSpPr>
          <p:nvPr/>
        </p:nvGrpSpPr>
        <p:grpSpPr bwMode="auto">
          <a:xfrm>
            <a:off x="1403350" y="2636838"/>
            <a:ext cx="6680200" cy="3606800"/>
            <a:chOff x="1152" y="1728"/>
            <a:chExt cx="3519" cy="1932"/>
          </a:xfrm>
        </p:grpSpPr>
        <p:sp>
          <p:nvSpPr>
            <p:cNvPr id="924678" name="Rectangle 6"/>
            <p:cNvSpPr>
              <a:spLocks noChangeArrowheads="1"/>
            </p:cNvSpPr>
            <p:nvPr/>
          </p:nvSpPr>
          <p:spPr bwMode="auto">
            <a:xfrm>
              <a:off x="4560" y="3456"/>
              <a:ext cx="111" cy="20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i="1">
                  <a:effectLst>
                    <a:outerShdw blurRad="38100" dist="38100" dir="2700000" algn="tl">
                      <a:srgbClr val="000000"/>
                    </a:outerShdw>
                  </a:effectLst>
                  <a:latin typeface="Times New Roman" panose="02020603050405020304" pitchFamily="18" charset="0"/>
                </a:rPr>
                <a:t>F</a:t>
              </a:r>
            </a:p>
          </p:txBody>
        </p:sp>
        <p:sp>
          <p:nvSpPr>
            <p:cNvPr id="924679" name="Freeform 7"/>
            <p:cNvSpPr>
              <a:spLocks/>
            </p:cNvSpPr>
            <p:nvPr/>
          </p:nvSpPr>
          <p:spPr bwMode="auto">
            <a:xfrm>
              <a:off x="1200" y="1728"/>
              <a:ext cx="3274" cy="1876"/>
            </a:xfrm>
            <a:custGeom>
              <a:avLst/>
              <a:gdLst>
                <a:gd name="T0" fmla="*/ 0 w 1708"/>
                <a:gd name="T1" fmla="*/ 0 h 696"/>
                <a:gd name="T2" fmla="*/ 0 w 1708"/>
                <a:gd name="T3" fmla="*/ 696 h 696"/>
                <a:gd name="T4" fmla="*/ 1708 w 1708"/>
                <a:gd name="T5" fmla="*/ 696 h 696"/>
              </a:gdLst>
              <a:ahLst/>
              <a:cxnLst>
                <a:cxn ang="0">
                  <a:pos x="T0" y="T1"/>
                </a:cxn>
                <a:cxn ang="0">
                  <a:pos x="T2" y="T3"/>
                </a:cxn>
                <a:cxn ang="0">
                  <a:pos x="T4" y="T5"/>
                </a:cxn>
              </a:cxnLst>
              <a:rect l="0" t="0" r="r" b="b"/>
              <a:pathLst>
                <a:path w="1708" h="696">
                  <a:moveTo>
                    <a:pt x="0" y="0"/>
                  </a:moveTo>
                  <a:lnTo>
                    <a:pt x="0" y="696"/>
                  </a:lnTo>
                  <a:lnTo>
                    <a:pt x="1708" y="696"/>
                  </a:lnTo>
                </a:path>
              </a:pathLst>
            </a:custGeom>
            <a:noFill/>
            <a:ln w="39688">
              <a:solidFill>
                <a:schemeClr val="tx1"/>
              </a:solidFill>
              <a:prstDash val="solid"/>
              <a:round/>
              <a:headEnd type="triangl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24680" name="Group 8"/>
            <p:cNvGrpSpPr>
              <a:grpSpLocks/>
            </p:cNvGrpSpPr>
            <p:nvPr/>
          </p:nvGrpSpPr>
          <p:grpSpPr bwMode="auto">
            <a:xfrm>
              <a:off x="1829" y="3556"/>
              <a:ext cx="2539" cy="26"/>
              <a:chOff x="3992" y="3637"/>
              <a:chExt cx="1471" cy="18"/>
            </a:xfrm>
          </p:grpSpPr>
          <p:sp>
            <p:nvSpPr>
              <p:cNvPr id="924681" name="Line 9"/>
              <p:cNvSpPr>
                <a:spLocks noChangeShapeType="1"/>
              </p:cNvSpPr>
              <p:nvPr/>
            </p:nvSpPr>
            <p:spPr bwMode="auto">
              <a:xfrm>
                <a:off x="5462"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82" name="Line 10"/>
              <p:cNvSpPr>
                <a:spLocks noChangeShapeType="1"/>
              </p:cNvSpPr>
              <p:nvPr/>
            </p:nvSpPr>
            <p:spPr bwMode="auto">
              <a:xfrm>
                <a:off x="5279"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83" name="Line 11"/>
              <p:cNvSpPr>
                <a:spLocks noChangeShapeType="1"/>
              </p:cNvSpPr>
              <p:nvPr/>
            </p:nvSpPr>
            <p:spPr bwMode="auto">
              <a:xfrm>
                <a:off x="5095"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84" name="Line 12"/>
              <p:cNvSpPr>
                <a:spLocks noChangeShapeType="1"/>
              </p:cNvSpPr>
              <p:nvPr/>
            </p:nvSpPr>
            <p:spPr bwMode="auto">
              <a:xfrm>
                <a:off x="4910"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85" name="Line 13"/>
              <p:cNvSpPr>
                <a:spLocks noChangeShapeType="1"/>
              </p:cNvSpPr>
              <p:nvPr/>
            </p:nvSpPr>
            <p:spPr bwMode="auto">
              <a:xfrm>
                <a:off x="4727"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86" name="Line 14"/>
              <p:cNvSpPr>
                <a:spLocks noChangeShapeType="1"/>
              </p:cNvSpPr>
              <p:nvPr/>
            </p:nvSpPr>
            <p:spPr bwMode="auto">
              <a:xfrm>
                <a:off x="4544"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87" name="Line 15"/>
              <p:cNvSpPr>
                <a:spLocks noChangeShapeType="1"/>
              </p:cNvSpPr>
              <p:nvPr/>
            </p:nvSpPr>
            <p:spPr bwMode="auto">
              <a:xfrm>
                <a:off x="4359"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88" name="Line 16"/>
              <p:cNvSpPr>
                <a:spLocks noChangeShapeType="1"/>
              </p:cNvSpPr>
              <p:nvPr/>
            </p:nvSpPr>
            <p:spPr bwMode="auto">
              <a:xfrm>
                <a:off x="4175"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89" name="Line 17"/>
              <p:cNvSpPr>
                <a:spLocks noChangeShapeType="1"/>
              </p:cNvSpPr>
              <p:nvPr/>
            </p:nvSpPr>
            <p:spPr bwMode="auto">
              <a:xfrm>
                <a:off x="3992"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24690" name="Group 18"/>
            <p:cNvGrpSpPr>
              <a:grpSpLocks/>
            </p:cNvGrpSpPr>
            <p:nvPr/>
          </p:nvGrpSpPr>
          <p:grpSpPr bwMode="auto">
            <a:xfrm>
              <a:off x="1152" y="1815"/>
              <a:ext cx="358" cy="1767"/>
              <a:chOff x="3600" y="2400"/>
              <a:chExt cx="208" cy="1255"/>
            </a:xfrm>
          </p:grpSpPr>
          <p:sp>
            <p:nvSpPr>
              <p:cNvPr id="924691" name="Line 19"/>
              <p:cNvSpPr>
                <a:spLocks noChangeShapeType="1"/>
              </p:cNvSpPr>
              <p:nvPr/>
            </p:nvSpPr>
            <p:spPr bwMode="auto">
              <a:xfrm>
                <a:off x="3600" y="2400"/>
                <a:ext cx="24"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92" name="Line 20"/>
              <p:cNvSpPr>
                <a:spLocks noChangeShapeType="1"/>
              </p:cNvSpPr>
              <p:nvPr/>
            </p:nvSpPr>
            <p:spPr bwMode="auto">
              <a:xfrm>
                <a:off x="3600" y="2524"/>
                <a:ext cx="24"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93" name="Line 21"/>
              <p:cNvSpPr>
                <a:spLocks noChangeShapeType="1"/>
              </p:cNvSpPr>
              <p:nvPr/>
            </p:nvSpPr>
            <p:spPr bwMode="auto">
              <a:xfrm>
                <a:off x="3600" y="2647"/>
                <a:ext cx="24"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94" name="Line 22"/>
              <p:cNvSpPr>
                <a:spLocks noChangeShapeType="1"/>
              </p:cNvSpPr>
              <p:nvPr/>
            </p:nvSpPr>
            <p:spPr bwMode="auto">
              <a:xfrm>
                <a:off x="3600" y="2772"/>
                <a:ext cx="24" cy="1"/>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95" name="Line 23"/>
              <p:cNvSpPr>
                <a:spLocks noChangeShapeType="1"/>
              </p:cNvSpPr>
              <p:nvPr/>
            </p:nvSpPr>
            <p:spPr bwMode="auto">
              <a:xfrm>
                <a:off x="3600" y="2896"/>
                <a:ext cx="24"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96" name="Line 24"/>
              <p:cNvSpPr>
                <a:spLocks noChangeShapeType="1"/>
              </p:cNvSpPr>
              <p:nvPr/>
            </p:nvSpPr>
            <p:spPr bwMode="auto">
              <a:xfrm>
                <a:off x="3600" y="3019"/>
                <a:ext cx="24" cy="1"/>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97" name="Line 25"/>
              <p:cNvSpPr>
                <a:spLocks noChangeShapeType="1"/>
              </p:cNvSpPr>
              <p:nvPr/>
            </p:nvSpPr>
            <p:spPr bwMode="auto">
              <a:xfrm>
                <a:off x="3600" y="3143"/>
                <a:ext cx="24"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98" name="Line 26"/>
              <p:cNvSpPr>
                <a:spLocks noChangeShapeType="1"/>
              </p:cNvSpPr>
              <p:nvPr/>
            </p:nvSpPr>
            <p:spPr bwMode="auto">
              <a:xfrm>
                <a:off x="3600" y="3269"/>
                <a:ext cx="24"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699" name="Line 27"/>
              <p:cNvSpPr>
                <a:spLocks noChangeShapeType="1"/>
              </p:cNvSpPr>
              <p:nvPr/>
            </p:nvSpPr>
            <p:spPr bwMode="auto">
              <a:xfrm>
                <a:off x="3600" y="3390"/>
                <a:ext cx="24" cy="2"/>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700" name="Line 28"/>
              <p:cNvSpPr>
                <a:spLocks noChangeShapeType="1"/>
              </p:cNvSpPr>
              <p:nvPr/>
            </p:nvSpPr>
            <p:spPr bwMode="auto">
              <a:xfrm>
                <a:off x="3600" y="3515"/>
                <a:ext cx="24" cy="1"/>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4701" name="Line 29"/>
              <p:cNvSpPr>
                <a:spLocks noChangeShapeType="1"/>
              </p:cNvSpPr>
              <p:nvPr/>
            </p:nvSpPr>
            <p:spPr bwMode="auto">
              <a:xfrm>
                <a:off x="3807" y="3637"/>
                <a:ext cx="1" cy="18"/>
              </a:xfrm>
              <a:prstGeom prst="line">
                <a:avLst/>
              </a:prstGeom>
              <a:noFill/>
              <a:ln w="39688">
                <a:solidFill>
                  <a:srgbClr val="CDCDCD"/>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24702" name="Group 30"/>
            <p:cNvGrpSpPr>
              <a:grpSpLocks/>
            </p:cNvGrpSpPr>
            <p:nvPr/>
          </p:nvGrpSpPr>
          <p:grpSpPr bwMode="auto">
            <a:xfrm>
              <a:off x="1236" y="2565"/>
              <a:ext cx="3132" cy="918"/>
              <a:chOff x="3719" y="2525"/>
              <a:chExt cx="1686" cy="366"/>
            </a:xfrm>
          </p:grpSpPr>
          <p:sp>
            <p:nvSpPr>
              <p:cNvPr id="924703" name="Freeform 31"/>
              <p:cNvSpPr>
                <a:spLocks/>
              </p:cNvSpPr>
              <p:nvPr/>
            </p:nvSpPr>
            <p:spPr bwMode="auto">
              <a:xfrm>
                <a:off x="4012" y="2525"/>
                <a:ext cx="1393" cy="366"/>
              </a:xfrm>
              <a:custGeom>
                <a:avLst/>
                <a:gdLst>
                  <a:gd name="T0" fmla="*/ 1393 w 1393"/>
                  <a:gd name="T1" fmla="*/ 366 h 366"/>
                  <a:gd name="T2" fmla="*/ 1247 w 1393"/>
                  <a:gd name="T3" fmla="*/ 362 h 366"/>
                  <a:gd name="T4" fmla="*/ 1174 w 1393"/>
                  <a:gd name="T5" fmla="*/ 358 h 366"/>
                  <a:gd name="T6" fmla="*/ 1100 w 1393"/>
                  <a:gd name="T7" fmla="*/ 352 h 366"/>
                  <a:gd name="T8" fmla="*/ 1027 w 1393"/>
                  <a:gd name="T9" fmla="*/ 344 h 366"/>
                  <a:gd name="T10" fmla="*/ 953 w 1393"/>
                  <a:gd name="T11" fmla="*/ 333 h 366"/>
                  <a:gd name="T12" fmla="*/ 881 w 1393"/>
                  <a:gd name="T13" fmla="*/ 317 h 366"/>
                  <a:gd name="T14" fmla="*/ 734 w 1393"/>
                  <a:gd name="T15" fmla="*/ 274 h 366"/>
                  <a:gd name="T16" fmla="*/ 587 w 1393"/>
                  <a:gd name="T17" fmla="*/ 215 h 366"/>
                  <a:gd name="T18" fmla="*/ 440 w 1393"/>
                  <a:gd name="T19" fmla="*/ 143 h 366"/>
                  <a:gd name="T20" fmla="*/ 366 w 1393"/>
                  <a:gd name="T21" fmla="*/ 106 h 366"/>
                  <a:gd name="T22" fmla="*/ 294 w 1393"/>
                  <a:gd name="T23" fmla="*/ 73 h 366"/>
                  <a:gd name="T24" fmla="*/ 219 w 1393"/>
                  <a:gd name="T25" fmla="*/ 43 h 366"/>
                  <a:gd name="T26" fmla="*/ 147 w 1393"/>
                  <a:gd name="T27" fmla="*/ 20 h 366"/>
                  <a:gd name="T28" fmla="*/ 73 w 1393"/>
                  <a:gd name="T29" fmla="*/ 4 h 366"/>
                  <a:gd name="T30" fmla="*/ 0 w 13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3" h="366">
                    <a:moveTo>
                      <a:pt x="1393" y="366"/>
                    </a:moveTo>
                    <a:lnTo>
                      <a:pt x="1247" y="362"/>
                    </a:lnTo>
                    <a:lnTo>
                      <a:pt x="1174" y="358"/>
                    </a:lnTo>
                    <a:lnTo>
                      <a:pt x="1100" y="352"/>
                    </a:lnTo>
                    <a:lnTo>
                      <a:pt x="1027" y="344"/>
                    </a:lnTo>
                    <a:lnTo>
                      <a:pt x="953" y="333"/>
                    </a:lnTo>
                    <a:lnTo>
                      <a:pt x="881" y="317"/>
                    </a:lnTo>
                    <a:lnTo>
                      <a:pt x="734" y="274"/>
                    </a:lnTo>
                    <a:lnTo>
                      <a:pt x="587" y="215"/>
                    </a:lnTo>
                    <a:lnTo>
                      <a:pt x="440" y="143"/>
                    </a:lnTo>
                    <a:lnTo>
                      <a:pt x="366" y="106"/>
                    </a:lnTo>
                    <a:lnTo>
                      <a:pt x="294" y="73"/>
                    </a:lnTo>
                    <a:lnTo>
                      <a:pt x="219" y="43"/>
                    </a:lnTo>
                    <a:lnTo>
                      <a:pt x="147" y="20"/>
                    </a:lnTo>
                    <a:lnTo>
                      <a:pt x="73" y="4"/>
                    </a:lnTo>
                    <a:lnTo>
                      <a:pt x="0" y="0"/>
                    </a:lnTo>
                  </a:path>
                </a:pathLst>
              </a:custGeom>
              <a:noFill/>
              <a:ln w="50800" cmpd="sng">
                <a:solidFill>
                  <a:srgbClr val="FF00FF"/>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704" name="Freeform 32"/>
              <p:cNvSpPr>
                <a:spLocks/>
              </p:cNvSpPr>
              <p:nvPr/>
            </p:nvSpPr>
            <p:spPr bwMode="auto">
              <a:xfrm>
                <a:off x="3719" y="2525"/>
                <a:ext cx="293" cy="366"/>
              </a:xfrm>
              <a:custGeom>
                <a:avLst/>
                <a:gdLst>
                  <a:gd name="T0" fmla="*/ 0 w 293"/>
                  <a:gd name="T1" fmla="*/ 366 h 366"/>
                  <a:gd name="T2" fmla="*/ 31 w 293"/>
                  <a:gd name="T3" fmla="*/ 362 h 366"/>
                  <a:gd name="T4" fmla="*/ 47 w 293"/>
                  <a:gd name="T5" fmla="*/ 358 h 366"/>
                  <a:gd name="T6" fmla="*/ 60 w 293"/>
                  <a:gd name="T7" fmla="*/ 352 h 366"/>
                  <a:gd name="T8" fmla="*/ 76 w 293"/>
                  <a:gd name="T9" fmla="*/ 344 h 366"/>
                  <a:gd name="T10" fmla="*/ 92 w 293"/>
                  <a:gd name="T11" fmla="*/ 333 h 366"/>
                  <a:gd name="T12" fmla="*/ 107 w 293"/>
                  <a:gd name="T13" fmla="*/ 317 h 366"/>
                  <a:gd name="T14" fmla="*/ 139 w 293"/>
                  <a:gd name="T15" fmla="*/ 274 h 366"/>
                  <a:gd name="T16" fmla="*/ 170 w 293"/>
                  <a:gd name="T17" fmla="*/ 215 h 366"/>
                  <a:gd name="T18" fmla="*/ 201 w 293"/>
                  <a:gd name="T19" fmla="*/ 143 h 366"/>
                  <a:gd name="T20" fmla="*/ 215 w 293"/>
                  <a:gd name="T21" fmla="*/ 106 h 366"/>
                  <a:gd name="T22" fmla="*/ 231 w 293"/>
                  <a:gd name="T23" fmla="*/ 73 h 366"/>
                  <a:gd name="T24" fmla="*/ 246 w 293"/>
                  <a:gd name="T25" fmla="*/ 43 h 366"/>
                  <a:gd name="T26" fmla="*/ 262 w 293"/>
                  <a:gd name="T27" fmla="*/ 20 h 366"/>
                  <a:gd name="T28" fmla="*/ 278 w 293"/>
                  <a:gd name="T29" fmla="*/ 4 h 366"/>
                  <a:gd name="T30" fmla="*/ 293 w 2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366">
                    <a:moveTo>
                      <a:pt x="0" y="366"/>
                    </a:moveTo>
                    <a:lnTo>
                      <a:pt x="31" y="362"/>
                    </a:lnTo>
                    <a:lnTo>
                      <a:pt x="47" y="358"/>
                    </a:lnTo>
                    <a:lnTo>
                      <a:pt x="60" y="352"/>
                    </a:lnTo>
                    <a:lnTo>
                      <a:pt x="76" y="344"/>
                    </a:lnTo>
                    <a:lnTo>
                      <a:pt x="92" y="333"/>
                    </a:lnTo>
                    <a:lnTo>
                      <a:pt x="107" y="317"/>
                    </a:lnTo>
                    <a:lnTo>
                      <a:pt x="139" y="274"/>
                    </a:lnTo>
                    <a:lnTo>
                      <a:pt x="170" y="215"/>
                    </a:lnTo>
                    <a:lnTo>
                      <a:pt x="201" y="143"/>
                    </a:lnTo>
                    <a:lnTo>
                      <a:pt x="215" y="106"/>
                    </a:lnTo>
                    <a:lnTo>
                      <a:pt x="231" y="73"/>
                    </a:lnTo>
                    <a:lnTo>
                      <a:pt x="246" y="43"/>
                    </a:lnTo>
                    <a:lnTo>
                      <a:pt x="262" y="20"/>
                    </a:lnTo>
                    <a:lnTo>
                      <a:pt x="278" y="4"/>
                    </a:lnTo>
                    <a:lnTo>
                      <a:pt x="293" y="0"/>
                    </a:lnTo>
                  </a:path>
                </a:pathLst>
              </a:custGeom>
              <a:noFill/>
              <a:ln w="50800" cmpd="sng">
                <a:solidFill>
                  <a:srgbClr val="FF00FF"/>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4705" name="Freeform 33"/>
            <p:cNvSpPr>
              <a:spLocks/>
            </p:cNvSpPr>
            <p:nvPr/>
          </p:nvSpPr>
          <p:spPr bwMode="auto">
            <a:xfrm>
              <a:off x="1236" y="1966"/>
              <a:ext cx="2756" cy="1558"/>
            </a:xfrm>
            <a:custGeom>
              <a:avLst/>
              <a:gdLst>
                <a:gd name="T0" fmla="*/ 0 w 1483"/>
                <a:gd name="T1" fmla="*/ 0 h 622"/>
                <a:gd name="T2" fmla="*/ 4 w 1483"/>
                <a:gd name="T3" fmla="*/ 39 h 622"/>
                <a:gd name="T4" fmla="*/ 14 w 1483"/>
                <a:gd name="T5" fmla="*/ 80 h 622"/>
                <a:gd name="T6" fmla="*/ 34 w 1483"/>
                <a:gd name="T7" fmla="*/ 119 h 622"/>
                <a:gd name="T8" fmla="*/ 57 w 1483"/>
                <a:gd name="T9" fmla="*/ 159 h 622"/>
                <a:gd name="T10" fmla="*/ 90 w 1483"/>
                <a:gd name="T11" fmla="*/ 198 h 622"/>
                <a:gd name="T12" fmla="*/ 129 w 1483"/>
                <a:gd name="T13" fmla="*/ 235 h 622"/>
                <a:gd name="T14" fmla="*/ 174 w 1483"/>
                <a:gd name="T15" fmla="*/ 272 h 622"/>
                <a:gd name="T16" fmla="*/ 227 w 1483"/>
                <a:gd name="T17" fmla="*/ 309 h 622"/>
                <a:gd name="T18" fmla="*/ 286 w 1483"/>
                <a:gd name="T19" fmla="*/ 342 h 622"/>
                <a:gd name="T20" fmla="*/ 350 w 1483"/>
                <a:gd name="T21" fmla="*/ 376 h 622"/>
                <a:gd name="T22" fmla="*/ 421 w 1483"/>
                <a:gd name="T23" fmla="*/ 407 h 622"/>
                <a:gd name="T24" fmla="*/ 497 w 1483"/>
                <a:gd name="T25" fmla="*/ 438 h 622"/>
                <a:gd name="T26" fmla="*/ 577 w 1483"/>
                <a:gd name="T27" fmla="*/ 466 h 622"/>
                <a:gd name="T28" fmla="*/ 664 w 1483"/>
                <a:gd name="T29" fmla="*/ 491 h 622"/>
                <a:gd name="T30" fmla="*/ 756 w 1483"/>
                <a:gd name="T31" fmla="*/ 516 h 622"/>
                <a:gd name="T32" fmla="*/ 849 w 1483"/>
                <a:gd name="T33" fmla="*/ 538 h 622"/>
                <a:gd name="T34" fmla="*/ 947 w 1483"/>
                <a:gd name="T35" fmla="*/ 557 h 622"/>
                <a:gd name="T36" fmla="*/ 1051 w 1483"/>
                <a:gd name="T37" fmla="*/ 575 h 622"/>
                <a:gd name="T38" fmla="*/ 1155 w 1483"/>
                <a:gd name="T39" fmla="*/ 591 h 622"/>
                <a:gd name="T40" fmla="*/ 1262 w 1483"/>
                <a:gd name="T41" fmla="*/ 604 h 622"/>
                <a:gd name="T42" fmla="*/ 1372 w 1483"/>
                <a:gd name="T43" fmla="*/ 614 h 622"/>
                <a:gd name="T44" fmla="*/ 1483 w 1483"/>
                <a:gd name="T45" fmla="*/ 62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3" h="622">
                  <a:moveTo>
                    <a:pt x="0" y="0"/>
                  </a:moveTo>
                  <a:lnTo>
                    <a:pt x="4" y="39"/>
                  </a:lnTo>
                  <a:lnTo>
                    <a:pt x="14" y="80"/>
                  </a:lnTo>
                  <a:lnTo>
                    <a:pt x="34" y="119"/>
                  </a:lnTo>
                  <a:lnTo>
                    <a:pt x="57" y="159"/>
                  </a:lnTo>
                  <a:lnTo>
                    <a:pt x="90" y="198"/>
                  </a:lnTo>
                  <a:lnTo>
                    <a:pt x="129" y="235"/>
                  </a:lnTo>
                  <a:lnTo>
                    <a:pt x="174" y="272"/>
                  </a:lnTo>
                  <a:lnTo>
                    <a:pt x="227" y="309"/>
                  </a:lnTo>
                  <a:lnTo>
                    <a:pt x="286" y="342"/>
                  </a:lnTo>
                  <a:lnTo>
                    <a:pt x="350" y="376"/>
                  </a:lnTo>
                  <a:lnTo>
                    <a:pt x="421" y="407"/>
                  </a:lnTo>
                  <a:lnTo>
                    <a:pt x="497" y="438"/>
                  </a:lnTo>
                  <a:lnTo>
                    <a:pt x="577" y="466"/>
                  </a:lnTo>
                  <a:lnTo>
                    <a:pt x="664" y="491"/>
                  </a:lnTo>
                  <a:lnTo>
                    <a:pt x="756" y="516"/>
                  </a:lnTo>
                  <a:lnTo>
                    <a:pt x="849" y="538"/>
                  </a:lnTo>
                  <a:lnTo>
                    <a:pt x="947" y="557"/>
                  </a:lnTo>
                  <a:lnTo>
                    <a:pt x="1051" y="575"/>
                  </a:lnTo>
                  <a:lnTo>
                    <a:pt x="1155" y="591"/>
                  </a:lnTo>
                  <a:lnTo>
                    <a:pt x="1262" y="604"/>
                  </a:lnTo>
                  <a:lnTo>
                    <a:pt x="1372" y="614"/>
                  </a:lnTo>
                  <a:lnTo>
                    <a:pt x="1483" y="622"/>
                  </a:lnTo>
                </a:path>
              </a:pathLst>
            </a:custGeom>
            <a:noFill/>
            <a:ln w="50800" cmpd="sng">
              <a:solidFill>
                <a:srgbClr val="FFFF9B"/>
              </a:solidFill>
              <a:prstDash val="solid"/>
              <a:round/>
              <a:headEnd/>
              <a:tailE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706" name="AutoShape 34"/>
            <p:cNvSpPr>
              <a:spLocks noChangeArrowheads="1"/>
            </p:cNvSpPr>
            <p:nvPr/>
          </p:nvSpPr>
          <p:spPr bwMode="auto">
            <a:xfrm>
              <a:off x="1393" y="2018"/>
              <a:ext cx="758" cy="215"/>
            </a:xfrm>
            <a:prstGeom prst="wedgeRoundRectCallout">
              <a:avLst>
                <a:gd name="adj1" fmla="val -51583"/>
                <a:gd name="adj2" fmla="val 106523"/>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b="0">
                  <a:effectLst>
                    <a:outerShdw blurRad="38100" dist="38100" dir="2700000" algn="tl">
                      <a:srgbClr val="000000"/>
                    </a:outerShdw>
                  </a:effectLst>
                </a:rPr>
                <a:t>（</a:t>
              </a:r>
              <a:r>
                <a:rPr lang="en-US" altLang="zh-CN" sz="1800" b="0">
                  <a:effectLst>
                    <a:outerShdw blurRad="38100" dist="38100" dir="2700000" algn="tl">
                      <a:srgbClr val="000000"/>
                    </a:outerShdw>
                  </a:effectLst>
                </a:rPr>
                <a:t>1,10)</a:t>
              </a:r>
            </a:p>
          </p:txBody>
        </p:sp>
        <p:sp>
          <p:nvSpPr>
            <p:cNvPr id="924707" name="AutoShape 35"/>
            <p:cNvSpPr>
              <a:spLocks noChangeArrowheads="1"/>
            </p:cNvSpPr>
            <p:nvPr/>
          </p:nvSpPr>
          <p:spPr bwMode="auto">
            <a:xfrm>
              <a:off x="2727" y="2208"/>
              <a:ext cx="729" cy="215"/>
            </a:xfrm>
            <a:prstGeom prst="wedgeRoundRectCallout">
              <a:avLst>
                <a:gd name="adj1" fmla="val -109398"/>
                <a:gd name="adj2" fmla="val 147231"/>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0">
                  <a:effectLst>
                    <a:outerShdw blurRad="38100" dist="38100" dir="2700000" algn="tl">
                      <a:srgbClr val="000000"/>
                    </a:outerShdw>
                  </a:effectLst>
                </a:rPr>
                <a:t>(5,10)</a:t>
              </a:r>
            </a:p>
          </p:txBody>
        </p:sp>
        <p:sp>
          <p:nvSpPr>
            <p:cNvPr id="924708" name="AutoShape 36"/>
            <p:cNvSpPr>
              <a:spLocks noChangeArrowheads="1"/>
            </p:cNvSpPr>
            <p:nvPr/>
          </p:nvSpPr>
          <p:spPr bwMode="auto">
            <a:xfrm>
              <a:off x="3456" y="2642"/>
              <a:ext cx="799" cy="215"/>
            </a:xfrm>
            <a:prstGeom prst="wedgeRoundRectCallout">
              <a:avLst>
                <a:gd name="adj1" fmla="val -86250"/>
                <a:gd name="adj2" fmla="val 136958"/>
                <a:gd name="adj3" fmla="val 16667"/>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0">
                  <a:effectLst>
                    <a:outerShdw blurRad="38100" dist="38100" dir="2700000" algn="tl">
                      <a:srgbClr val="000000"/>
                    </a:outerShdw>
                  </a:effectLst>
                </a:rPr>
                <a:t>(10,10)</a:t>
              </a:r>
            </a:p>
          </p:txBody>
        </p:sp>
        <p:grpSp>
          <p:nvGrpSpPr>
            <p:cNvPr id="924709" name="Group 37"/>
            <p:cNvGrpSpPr>
              <a:grpSpLocks/>
            </p:cNvGrpSpPr>
            <p:nvPr/>
          </p:nvGrpSpPr>
          <p:grpSpPr bwMode="auto">
            <a:xfrm>
              <a:off x="1318" y="2340"/>
              <a:ext cx="2900" cy="1201"/>
              <a:chOff x="288" y="3072"/>
              <a:chExt cx="1680" cy="768"/>
            </a:xfrm>
          </p:grpSpPr>
          <p:sp>
            <p:nvSpPr>
              <p:cNvPr id="924710" name="Freeform 38"/>
              <p:cNvSpPr>
                <a:spLocks/>
              </p:cNvSpPr>
              <p:nvPr/>
            </p:nvSpPr>
            <p:spPr bwMode="auto">
              <a:xfrm>
                <a:off x="816" y="3072"/>
                <a:ext cx="1152" cy="768"/>
              </a:xfrm>
              <a:custGeom>
                <a:avLst/>
                <a:gdLst>
                  <a:gd name="T0" fmla="*/ 1393 w 1393"/>
                  <a:gd name="T1" fmla="*/ 366 h 366"/>
                  <a:gd name="T2" fmla="*/ 1247 w 1393"/>
                  <a:gd name="T3" fmla="*/ 362 h 366"/>
                  <a:gd name="T4" fmla="*/ 1174 w 1393"/>
                  <a:gd name="T5" fmla="*/ 358 h 366"/>
                  <a:gd name="T6" fmla="*/ 1100 w 1393"/>
                  <a:gd name="T7" fmla="*/ 352 h 366"/>
                  <a:gd name="T8" fmla="*/ 1027 w 1393"/>
                  <a:gd name="T9" fmla="*/ 344 h 366"/>
                  <a:gd name="T10" fmla="*/ 953 w 1393"/>
                  <a:gd name="T11" fmla="*/ 333 h 366"/>
                  <a:gd name="T12" fmla="*/ 881 w 1393"/>
                  <a:gd name="T13" fmla="*/ 317 h 366"/>
                  <a:gd name="T14" fmla="*/ 734 w 1393"/>
                  <a:gd name="T15" fmla="*/ 274 h 366"/>
                  <a:gd name="T16" fmla="*/ 587 w 1393"/>
                  <a:gd name="T17" fmla="*/ 215 h 366"/>
                  <a:gd name="T18" fmla="*/ 440 w 1393"/>
                  <a:gd name="T19" fmla="*/ 143 h 366"/>
                  <a:gd name="T20" fmla="*/ 366 w 1393"/>
                  <a:gd name="T21" fmla="*/ 106 h 366"/>
                  <a:gd name="T22" fmla="*/ 294 w 1393"/>
                  <a:gd name="T23" fmla="*/ 73 h 366"/>
                  <a:gd name="T24" fmla="*/ 219 w 1393"/>
                  <a:gd name="T25" fmla="*/ 43 h 366"/>
                  <a:gd name="T26" fmla="*/ 147 w 1393"/>
                  <a:gd name="T27" fmla="*/ 20 h 366"/>
                  <a:gd name="T28" fmla="*/ 73 w 1393"/>
                  <a:gd name="T29" fmla="*/ 4 h 366"/>
                  <a:gd name="T30" fmla="*/ 0 w 13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3" h="366">
                    <a:moveTo>
                      <a:pt x="1393" y="366"/>
                    </a:moveTo>
                    <a:lnTo>
                      <a:pt x="1247" y="362"/>
                    </a:lnTo>
                    <a:lnTo>
                      <a:pt x="1174" y="358"/>
                    </a:lnTo>
                    <a:lnTo>
                      <a:pt x="1100" y="352"/>
                    </a:lnTo>
                    <a:lnTo>
                      <a:pt x="1027" y="344"/>
                    </a:lnTo>
                    <a:lnTo>
                      <a:pt x="953" y="333"/>
                    </a:lnTo>
                    <a:lnTo>
                      <a:pt x="881" y="317"/>
                    </a:lnTo>
                    <a:lnTo>
                      <a:pt x="734" y="274"/>
                    </a:lnTo>
                    <a:lnTo>
                      <a:pt x="587" y="215"/>
                    </a:lnTo>
                    <a:lnTo>
                      <a:pt x="440" y="143"/>
                    </a:lnTo>
                    <a:lnTo>
                      <a:pt x="366" y="106"/>
                    </a:lnTo>
                    <a:lnTo>
                      <a:pt x="294" y="73"/>
                    </a:lnTo>
                    <a:lnTo>
                      <a:pt x="219" y="43"/>
                    </a:lnTo>
                    <a:lnTo>
                      <a:pt x="147" y="20"/>
                    </a:lnTo>
                    <a:lnTo>
                      <a:pt x="73" y="4"/>
                    </a:lnTo>
                    <a:lnTo>
                      <a:pt x="0" y="0"/>
                    </a:lnTo>
                  </a:path>
                </a:pathLst>
              </a:custGeom>
              <a:noFill/>
              <a:ln w="50800" cmpd="sng">
                <a:solidFill>
                  <a:schemeClr val="hlink"/>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711" name="Freeform 39"/>
              <p:cNvSpPr>
                <a:spLocks/>
              </p:cNvSpPr>
              <p:nvPr/>
            </p:nvSpPr>
            <p:spPr bwMode="auto">
              <a:xfrm>
                <a:off x="288" y="3072"/>
                <a:ext cx="528" cy="720"/>
              </a:xfrm>
              <a:custGeom>
                <a:avLst/>
                <a:gdLst>
                  <a:gd name="T0" fmla="*/ 0 w 293"/>
                  <a:gd name="T1" fmla="*/ 366 h 366"/>
                  <a:gd name="T2" fmla="*/ 31 w 293"/>
                  <a:gd name="T3" fmla="*/ 362 h 366"/>
                  <a:gd name="T4" fmla="*/ 47 w 293"/>
                  <a:gd name="T5" fmla="*/ 358 h 366"/>
                  <a:gd name="T6" fmla="*/ 60 w 293"/>
                  <a:gd name="T7" fmla="*/ 352 h 366"/>
                  <a:gd name="T8" fmla="*/ 76 w 293"/>
                  <a:gd name="T9" fmla="*/ 344 h 366"/>
                  <a:gd name="T10" fmla="*/ 92 w 293"/>
                  <a:gd name="T11" fmla="*/ 333 h 366"/>
                  <a:gd name="T12" fmla="*/ 107 w 293"/>
                  <a:gd name="T13" fmla="*/ 317 h 366"/>
                  <a:gd name="T14" fmla="*/ 139 w 293"/>
                  <a:gd name="T15" fmla="*/ 274 h 366"/>
                  <a:gd name="T16" fmla="*/ 170 w 293"/>
                  <a:gd name="T17" fmla="*/ 215 h 366"/>
                  <a:gd name="T18" fmla="*/ 201 w 293"/>
                  <a:gd name="T19" fmla="*/ 143 h 366"/>
                  <a:gd name="T20" fmla="*/ 215 w 293"/>
                  <a:gd name="T21" fmla="*/ 106 h 366"/>
                  <a:gd name="T22" fmla="*/ 231 w 293"/>
                  <a:gd name="T23" fmla="*/ 73 h 366"/>
                  <a:gd name="T24" fmla="*/ 246 w 293"/>
                  <a:gd name="T25" fmla="*/ 43 h 366"/>
                  <a:gd name="T26" fmla="*/ 262 w 293"/>
                  <a:gd name="T27" fmla="*/ 20 h 366"/>
                  <a:gd name="T28" fmla="*/ 278 w 293"/>
                  <a:gd name="T29" fmla="*/ 4 h 366"/>
                  <a:gd name="T30" fmla="*/ 293 w 293"/>
                  <a:gd name="T31"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366">
                    <a:moveTo>
                      <a:pt x="0" y="366"/>
                    </a:moveTo>
                    <a:lnTo>
                      <a:pt x="31" y="362"/>
                    </a:lnTo>
                    <a:lnTo>
                      <a:pt x="47" y="358"/>
                    </a:lnTo>
                    <a:lnTo>
                      <a:pt x="60" y="352"/>
                    </a:lnTo>
                    <a:lnTo>
                      <a:pt x="76" y="344"/>
                    </a:lnTo>
                    <a:lnTo>
                      <a:pt x="92" y="333"/>
                    </a:lnTo>
                    <a:lnTo>
                      <a:pt x="107" y="317"/>
                    </a:lnTo>
                    <a:lnTo>
                      <a:pt x="139" y="274"/>
                    </a:lnTo>
                    <a:lnTo>
                      <a:pt x="170" y="215"/>
                    </a:lnTo>
                    <a:lnTo>
                      <a:pt x="201" y="143"/>
                    </a:lnTo>
                    <a:lnTo>
                      <a:pt x="215" y="106"/>
                    </a:lnTo>
                    <a:lnTo>
                      <a:pt x="231" y="73"/>
                    </a:lnTo>
                    <a:lnTo>
                      <a:pt x="246" y="43"/>
                    </a:lnTo>
                    <a:lnTo>
                      <a:pt x="262" y="20"/>
                    </a:lnTo>
                    <a:lnTo>
                      <a:pt x="278" y="4"/>
                    </a:lnTo>
                    <a:lnTo>
                      <a:pt x="293" y="0"/>
                    </a:lnTo>
                  </a:path>
                </a:pathLst>
              </a:custGeom>
              <a:noFill/>
              <a:ln w="50800" cmpd="sng">
                <a:solidFill>
                  <a:schemeClr val="hlink"/>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2866" name="Rectangle 2"/>
          <p:cNvSpPr>
            <a:spLocks noChangeArrowheads="1"/>
          </p:cNvSpPr>
          <p:nvPr/>
        </p:nvSpPr>
        <p:spPr bwMode="auto">
          <a:xfrm>
            <a:off x="1077912" y="836712"/>
            <a:ext cx="6988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r>
              <a:rPr lang="en-US" altLang="zh-CN" sz="3200" dirty="0">
                <a:solidFill>
                  <a:schemeClr val="bg2"/>
                </a:solidFill>
                <a:latin typeface="Arial" panose="020B0604020202020204" pitchFamily="34" charset="0"/>
                <a:cs typeface="Arial" panose="020B0604020202020204" pitchFamily="34" charset="0"/>
              </a:rPr>
              <a:t>6.3  </a:t>
            </a:r>
            <a:r>
              <a:rPr lang="zh-CN" altLang="en-US" sz="3200" dirty="0">
                <a:solidFill>
                  <a:schemeClr val="bg2"/>
                </a:solidFill>
              </a:rPr>
              <a:t>样本均值的分布与中心极限定理 </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6018" name="Rectangle 2"/>
          <p:cNvSpPr>
            <a:spLocks noGrp="1" noChangeArrowheads="1"/>
          </p:cNvSpPr>
          <p:nvPr>
            <p:ph type="body" idx="1"/>
          </p:nvPr>
        </p:nvSpPr>
        <p:spPr>
          <a:xfrm>
            <a:off x="533400" y="1828800"/>
            <a:ext cx="8153400" cy="4343400"/>
          </a:xfrm>
          <a:noFill/>
          <a:ln/>
        </p:spPr>
        <p:txBody>
          <a:bodyPr/>
          <a:lstStyle/>
          <a:p>
            <a:pPr marL="609600" indent="-609600">
              <a:spcBef>
                <a:spcPct val="60000"/>
              </a:spcBef>
              <a:buFontTx/>
              <a:buAutoNum type="arabicPeriod"/>
            </a:pPr>
            <a:r>
              <a:rPr lang="zh-CN" altLang="en-US" dirty="0">
                <a:solidFill>
                  <a:schemeClr val="bg2"/>
                </a:solidFill>
              </a:rPr>
              <a:t>在重复选取容量为</a:t>
            </a:r>
            <a:r>
              <a:rPr lang="en-US" altLang="zh-CN" i="1" dirty="0">
                <a:solidFill>
                  <a:schemeClr val="bg2"/>
                </a:solidFill>
                <a:latin typeface="Times New Roman" panose="02020603050405020304" pitchFamily="18" charset="0"/>
              </a:rPr>
              <a:t>n</a:t>
            </a:r>
            <a:r>
              <a:rPr lang="zh-CN" altLang="en-US" dirty="0">
                <a:solidFill>
                  <a:schemeClr val="bg2"/>
                </a:solidFill>
              </a:rPr>
              <a:t>的样本时，由样本均值的所有可能取值形成的相对频数分布</a:t>
            </a:r>
          </a:p>
          <a:p>
            <a:pPr marL="609600" indent="-609600">
              <a:spcBef>
                <a:spcPct val="60000"/>
              </a:spcBef>
              <a:buFontTx/>
              <a:buAutoNum type="arabicPeriod"/>
            </a:pPr>
            <a:r>
              <a:rPr lang="zh-CN" altLang="en-US" dirty="0">
                <a:solidFill>
                  <a:schemeClr val="bg2"/>
                </a:solidFill>
              </a:rPr>
              <a:t>一种理论概率分布</a:t>
            </a:r>
          </a:p>
          <a:p>
            <a:pPr marL="609600" indent="-609600">
              <a:spcBef>
                <a:spcPct val="60000"/>
              </a:spcBef>
              <a:buFontTx/>
              <a:buAutoNum type="arabicPeriod"/>
            </a:pPr>
            <a:r>
              <a:rPr lang="zh-CN" altLang="en-US" dirty="0">
                <a:solidFill>
                  <a:schemeClr val="bg2"/>
                </a:solidFill>
              </a:rPr>
              <a:t>推断总体均值</a:t>
            </a:r>
            <a:r>
              <a:rPr lang="zh-CN" altLang="en-US" i="1" dirty="0">
                <a:solidFill>
                  <a:schemeClr val="bg2"/>
                </a:solidFill>
                <a:sym typeface="Symbol" panose="05050102010706020507" pitchFamily="18" charset="2"/>
              </a:rPr>
              <a:t></a:t>
            </a:r>
            <a:r>
              <a:rPr lang="zh-CN" altLang="en-US" dirty="0">
                <a:solidFill>
                  <a:schemeClr val="bg2"/>
                </a:solidFill>
              </a:rPr>
              <a:t>的理论基础	</a:t>
            </a:r>
          </a:p>
        </p:txBody>
      </p:sp>
      <p:sp>
        <p:nvSpPr>
          <p:cNvPr id="726019" name="Rectangle 3"/>
          <p:cNvSpPr>
            <a:spLocks noGrp="1" noChangeArrowheads="1"/>
          </p:cNvSpPr>
          <p:nvPr>
            <p:ph type="title"/>
          </p:nvPr>
        </p:nvSpPr>
        <p:spPr>
          <a:xfrm>
            <a:off x="1219200" y="548680"/>
            <a:ext cx="6781800" cy="1066800"/>
          </a:xfrm>
          <a:noFill/>
          <a:ln/>
        </p:spPr>
        <p:txBody>
          <a:bodyPr/>
          <a:lstStyle/>
          <a:p>
            <a:r>
              <a:rPr lang="zh-CN" altLang="en-US" dirty="0">
                <a:solidFill>
                  <a:schemeClr val="bg2"/>
                </a:solidFill>
              </a:rPr>
              <a:t>样本均值的抽样分布</a:t>
            </a:r>
            <a:endParaRPr lang="zh-CN" altLang="en-US" sz="3600" dirty="0">
              <a:solidFill>
                <a:schemeClr val="bg2"/>
              </a:solidFill>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6018">
                                            <p:txEl>
                                              <p:pRg st="0" end="0"/>
                                            </p:txEl>
                                          </p:spTgt>
                                        </p:tgtEl>
                                        <p:attrNameLst>
                                          <p:attrName>style.visibility</p:attrName>
                                        </p:attrNameLst>
                                      </p:cBhvr>
                                      <p:to>
                                        <p:strVal val="visible"/>
                                      </p:to>
                                    </p:set>
                                    <p:animEffect transition="in" filter="wipe(left)">
                                      <p:cBhvr>
                                        <p:cTn id="7" dur="500"/>
                                        <p:tgtEl>
                                          <p:spTgt spid="726018">
                                            <p:txEl>
                                              <p:pRg st="0" end="0"/>
                                            </p:txEl>
                                          </p:spTgt>
                                        </p:tgtEl>
                                      </p:cBhvr>
                                    </p:animEffect>
                                  </p:childTnLst>
                                  <p:subTnLst>
                                    <p:animClr clrSpc="rgb" dir="cw">
                                      <p:cBhvr override="childStyle">
                                        <p:cTn dur="1" fill="hold" display="0" masterRel="nextClick" afterEffect="1"/>
                                        <p:tgtEl>
                                          <p:spTgt spid="726018">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6018">
                                            <p:txEl>
                                              <p:pRg st="1" end="1"/>
                                            </p:txEl>
                                          </p:spTgt>
                                        </p:tgtEl>
                                        <p:attrNameLst>
                                          <p:attrName>style.visibility</p:attrName>
                                        </p:attrNameLst>
                                      </p:cBhvr>
                                      <p:to>
                                        <p:strVal val="visible"/>
                                      </p:to>
                                    </p:set>
                                    <p:animEffect transition="in" filter="wipe(left)">
                                      <p:cBhvr>
                                        <p:cTn id="12" dur="500"/>
                                        <p:tgtEl>
                                          <p:spTgt spid="726018">
                                            <p:txEl>
                                              <p:pRg st="1" end="1"/>
                                            </p:txEl>
                                          </p:spTgt>
                                        </p:tgtEl>
                                      </p:cBhvr>
                                    </p:animEffect>
                                  </p:childTnLst>
                                  <p:subTnLst>
                                    <p:animClr clrSpc="rgb" dir="cw">
                                      <p:cBhvr override="childStyle">
                                        <p:cTn dur="1" fill="hold" display="0" masterRel="nextClick" afterEffect="1"/>
                                        <p:tgtEl>
                                          <p:spTgt spid="726018">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6018">
                                            <p:txEl>
                                              <p:pRg st="2" end="2"/>
                                            </p:txEl>
                                          </p:spTgt>
                                        </p:tgtEl>
                                        <p:attrNameLst>
                                          <p:attrName>style.visibility</p:attrName>
                                        </p:attrNameLst>
                                      </p:cBhvr>
                                      <p:to>
                                        <p:strVal val="visible"/>
                                      </p:to>
                                    </p:set>
                                    <p:animEffect transition="in" filter="wipe(left)">
                                      <p:cBhvr>
                                        <p:cTn id="17" dur="500"/>
                                        <p:tgtEl>
                                          <p:spTgt spid="726018">
                                            <p:txEl>
                                              <p:pRg st="2" end="2"/>
                                            </p:txEl>
                                          </p:spTgt>
                                        </p:tgtEl>
                                      </p:cBhvr>
                                    </p:animEffect>
                                  </p:childTnLst>
                                  <p:subTnLst>
                                    <p:animClr clrSpc="rgb" dir="cw">
                                      <p:cBhvr override="childStyle">
                                        <p:cTn dur="1" fill="hold" display="0" masterRel="nextClick" afterEffect="1"/>
                                        <p:tgtEl>
                                          <p:spTgt spid="726018">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8099" name="Rectangle 3"/>
          <p:cNvSpPr>
            <a:spLocks noGrp="1" noChangeArrowheads="1"/>
          </p:cNvSpPr>
          <p:nvPr>
            <p:ph type="title"/>
          </p:nvPr>
        </p:nvSpPr>
        <p:spPr>
          <a:xfrm>
            <a:off x="179512" y="228599"/>
            <a:ext cx="8431088" cy="1355725"/>
          </a:xfrm>
          <a:noFill/>
          <a:ln/>
        </p:spPr>
        <p:txBody>
          <a:bodyPr/>
          <a:lstStyle/>
          <a:p>
            <a:r>
              <a:rPr lang="zh-CN" altLang="en-US" dirty="0">
                <a:solidFill>
                  <a:schemeClr val="bg2"/>
                </a:solidFill>
              </a:rPr>
              <a:t>样本均值的抽样分布与中心极限定理</a:t>
            </a:r>
            <a:endParaRPr lang="zh-CN" altLang="en-US" sz="3600" dirty="0">
              <a:solidFill>
                <a:schemeClr val="bg2"/>
              </a:solidFill>
            </a:endParaRPr>
          </a:p>
        </p:txBody>
      </p:sp>
      <p:grpSp>
        <p:nvGrpSpPr>
          <p:cNvPr id="388183" name="Group 87"/>
          <p:cNvGrpSpPr>
            <a:grpSpLocks/>
          </p:cNvGrpSpPr>
          <p:nvPr/>
        </p:nvGrpSpPr>
        <p:grpSpPr bwMode="auto">
          <a:xfrm>
            <a:off x="990600" y="3357563"/>
            <a:ext cx="2543175" cy="2344737"/>
            <a:chOff x="672" y="2304"/>
            <a:chExt cx="1602" cy="1477"/>
          </a:xfrm>
        </p:grpSpPr>
        <p:grpSp>
          <p:nvGrpSpPr>
            <p:cNvPr id="388119" name="Group 23"/>
            <p:cNvGrpSpPr>
              <a:grpSpLocks/>
            </p:cNvGrpSpPr>
            <p:nvPr/>
          </p:nvGrpSpPr>
          <p:grpSpPr bwMode="auto">
            <a:xfrm>
              <a:off x="672" y="2304"/>
              <a:ext cx="1602" cy="1134"/>
              <a:chOff x="3390" y="1429"/>
              <a:chExt cx="1602" cy="1134"/>
            </a:xfrm>
          </p:grpSpPr>
          <p:sp>
            <p:nvSpPr>
              <p:cNvPr id="388120" name="Line 24"/>
              <p:cNvSpPr>
                <a:spLocks noChangeShapeType="1"/>
              </p:cNvSpPr>
              <p:nvPr/>
            </p:nvSpPr>
            <p:spPr bwMode="auto">
              <a:xfrm>
                <a:off x="4161" y="1590"/>
                <a:ext cx="1" cy="717"/>
              </a:xfrm>
              <a:prstGeom prst="line">
                <a:avLst/>
              </a:prstGeom>
              <a:noFill/>
              <a:ln w="12700">
                <a:solidFill>
                  <a:srgbClr val="CDCDCD"/>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21" name="Rectangle 25"/>
              <p:cNvSpPr>
                <a:spLocks noChangeArrowheads="1"/>
              </p:cNvSpPr>
              <p:nvPr/>
            </p:nvSpPr>
            <p:spPr bwMode="auto">
              <a:xfrm>
                <a:off x="3883" y="2301"/>
                <a:ext cx="513" cy="23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 </a:t>
                </a:r>
                <a:r>
                  <a:rPr lang="en-US" altLang="zh-CN" sz="2400" dirty="0">
                    <a:solidFill>
                      <a:schemeClr val="bg2"/>
                    </a:solidFill>
                    <a:effectLst>
                      <a:outerShdw blurRad="38100" dist="38100" dir="2700000" algn="tl">
                        <a:srgbClr val="000000"/>
                      </a:outerShdw>
                    </a:effectLst>
                    <a:latin typeface="Times New Roman" panose="02020603050405020304" pitchFamily="18" charset="0"/>
                  </a:rPr>
                  <a:t>= 50</a:t>
                </a:r>
                <a:endParaRPr lang="en-US" altLang="zh-CN" sz="2400" b="0" i="1" dirty="0">
                  <a:solidFill>
                    <a:schemeClr val="bg2"/>
                  </a:solidFill>
                  <a:effectLst>
                    <a:outerShdw blurRad="38100" dist="38100" dir="2700000" algn="tl">
                      <a:srgbClr val="000000"/>
                    </a:outerShdw>
                  </a:effectLst>
                  <a:latin typeface="Times New Roman" panose="02020603050405020304" pitchFamily="18" charset="0"/>
                </a:endParaRPr>
              </a:p>
            </p:txBody>
          </p:sp>
          <p:grpSp>
            <p:nvGrpSpPr>
              <p:cNvPr id="388122" name="Group 26"/>
              <p:cNvGrpSpPr>
                <a:grpSpLocks/>
              </p:cNvGrpSpPr>
              <p:nvPr/>
            </p:nvGrpSpPr>
            <p:grpSpPr bwMode="auto">
              <a:xfrm>
                <a:off x="3408" y="1536"/>
                <a:ext cx="1492" cy="717"/>
                <a:chOff x="3416" y="1584"/>
                <a:chExt cx="1492" cy="717"/>
              </a:xfrm>
            </p:grpSpPr>
            <p:sp>
              <p:nvSpPr>
                <p:cNvPr id="388123" name="Freeform 27"/>
                <p:cNvSpPr>
                  <a:spLocks/>
                </p:cNvSpPr>
                <p:nvPr/>
              </p:nvSpPr>
              <p:spPr bwMode="auto">
                <a:xfrm>
                  <a:off x="4161" y="1584"/>
                  <a:ext cx="747" cy="717"/>
                </a:xfrm>
                <a:custGeom>
                  <a:avLst/>
                  <a:gdLst>
                    <a:gd name="T0" fmla="*/ 747 w 747"/>
                    <a:gd name="T1" fmla="*/ 717 h 717"/>
                    <a:gd name="T2" fmla="*/ 668 w 747"/>
                    <a:gd name="T3" fmla="*/ 709 h 717"/>
                    <a:gd name="T4" fmla="*/ 630 w 747"/>
                    <a:gd name="T5" fmla="*/ 700 h 717"/>
                    <a:gd name="T6" fmla="*/ 590 w 747"/>
                    <a:gd name="T7" fmla="*/ 689 h 717"/>
                    <a:gd name="T8" fmla="*/ 550 w 747"/>
                    <a:gd name="T9" fmla="*/ 672 h 717"/>
                    <a:gd name="T10" fmla="*/ 512 w 747"/>
                    <a:gd name="T11" fmla="*/ 649 h 717"/>
                    <a:gd name="T12" fmla="*/ 472 w 747"/>
                    <a:gd name="T13" fmla="*/ 620 h 717"/>
                    <a:gd name="T14" fmla="*/ 394 w 747"/>
                    <a:gd name="T15" fmla="*/ 538 h 717"/>
                    <a:gd name="T16" fmla="*/ 316 w 747"/>
                    <a:gd name="T17" fmla="*/ 420 h 717"/>
                    <a:gd name="T18" fmla="*/ 236 w 747"/>
                    <a:gd name="T19" fmla="*/ 280 h 717"/>
                    <a:gd name="T20" fmla="*/ 196 w 747"/>
                    <a:gd name="T21" fmla="*/ 208 h 717"/>
                    <a:gd name="T22" fmla="*/ 158 w 747"/>
                    <a:gd name="T23" fmla="*/ 142 h 717"/>
                    <a:gd name="T24" fmla="*/ 118 w 747"/>
                    <a:gd name="T25" fmla="*/ 84 h 717"/>
                    <a:gd name="T26" fmla="*/ 80 w 747"/>
                    <a:gd name="T27" fmla="*/ 38 h 717"/>
                    <a:gd name="T28" fmla="*/ 40 w 747"/>
                    <a:gd name="T29" fmla="*/ 9 h 717"/>
                    <a:gd name="T30" fmla="*/ 0 w 747"/>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7" h="717">
                      <a:moveTo>
                        <a:pt x="747" y="717"/>
                      </a:moveTo>
                      <a:lnTo>
                        <a:pt x="668" y="709"/>
                      </a:lnTo>
                      <a:lnTo>
                        <a:pt x="630" y="700"/>
                      </a:lnTo>
                      <a:lnTo>
                        <a:pt x="590" y="689"/>
                      </a:lnTo>
                      <a:lnTo>
                        <a:pt x="550" y="672"/>
                      </a:lnTo>
                      <a:lnTo>
                        <a:pt x="512" y="649"/>
                      </a:lnTo>
                      <a:lnTo>
                        <a:pt x="472" y="620"/>
                      </a:lnTo>
                      <a:lnTo>
                        <a:pt x="394" y="538"/>
                      </a:lnTo>
                      <a:lnTo>
                        <a:pt x="316" y="420"/>
                      </a:lnTo>
                      <a:lnTo>
                        <a:pt x="236" y="280"/>
                      </a:lnTo>
                      <a:lnTo>
                        <a:pt x="196" y="208"/>
                      </a:lnTo>
                      <a:lnTo>
                        <a:pt x="158" y="142"/>
                      </a:lnTo>
                      <a:lnTo>
                        <a:pt x="118" y="84"/>
                      </a:lnTo>
                      <a:lnTo>
                        <a:pt x="80" y="38"/>
                      </a:lnTo>
                      <a:lnTo>
                        <a:pt x="40" y="9"/>
                      </a:lnTo>
                      <a:lnTo>
                        <a:pt x="0" y="0"/>
                      </a:lnTo>
                    </a:path>
                  </a:pathLst>
                </a:custGeom>
                <a:noFill/>
                <a:ln w="57150" cmpd="sng">
                  <a:solidFill>
                    <a:srgbClr val="FF0000"/>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388124" name="Freeform 28"/>
                <p:cNvSpPr>
                  <a:spLocks/>
                </p:cNvSpPr>
                <p:nvPr/>
              </p:nvSpPr>
              <p:spPr bwMode="auto">
                <a:xfrm>
                  <a:off x="3416" y="1584"/>
                  <a:ext cx="745" cy="717"/>
                </a:xfrm>
                <a:custGeom>
                  <a:avLst/>
                  <a:gdLst>
                    <a:gd name="T0" fmla="*/ 0 w 745"/>
                    <a:gd name="T1" fmla="*/ 717 h 717"/>
                    <a:gd name="T2" fmla="*/ 78 w 745"/>
                    <a:gd name="T3" fmla="*/ 709 h 717"/>
                    <a:gd name="T4" fmla="*/ 118 w 745"/>
                    <a:gd name="T5" fmla="*/ 700 h 717"/>
                    <a:gd name="T6" fmla="*/ 156 w 745"/>
                    <a:gd name="T7" fmla="*/ 689 h 717"/>
                    <a:gd name="T8" fmla="*/ 196 w 745"/>
                    <a:gd name="T9" fmla="*/ 672 h 717"/>
                    <a:gd name="T10" fmla="*/ 236 w 745"/>
                    <a:gd name="T11" fmla="*/ 649 h 717"/>
                    <a:gd name="T12" fmla="*/ 274 w 745"/>
                    <a:gd name="T13" fmla="*/ 620 h 717"/>
                    <a:gd name="T14" fmla="*/ 354 w 745"/>
                    <a:gd name="T15" fmla="*/ 538 h 717"/>
                    <a:gd name="T16" fmla="*/ 432 w 745"/>
                    <a:gd name="T17" fmla="*/ 420 h 717"/>
                    <a:gd name="T18" fmla="*/ 510 w 745"/>
                    <a:gd name="T19" fmla="*/ 280 h 717"/>
                    <a:gd name="T20" fmla="*/ 550 w 745"/>
                    <a:gd name="T21" fmla="*/ 208 h 717"/>
                    <a:gd name="T22" fmla="*/ 589 w 745"/>
                    <a:gd name="T23" fmla="*/ 142 h 717"/>
                    <a:gd name="T24" fmla="*/ 628 w 745"/>
                    <a:gd name="T25" fmla="*/ 84 h 717"/>
                    <a:gd name="T26" fmla="*/ 667 w 745"/>
                    <a:gd name="T27" fmla="*/ 38 h 717"/>
                    <a:gd name="T28" fmla="*/ 707 w 745"/>
                    <a:gd name="T29" fmla="*/ 9 h 717"/>
                    <a:gd name="T30" fmla="*/ 745 w 745"/>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5" h="717">
                      <a:moveTo>
                        <a:pt x="0" y="717"/>
                      </a:moveTo>
                      <a:lnTo>
                        <a:pt x="78" y="709"/>
                      </a:lnTo>
                      <a:lnTo>
                        <a:pt x="118" y="700"/>
                      </a:lnTo>
                      <a:lnTo>
                        <a:pt x="156" y="689"/>
                      </a:lnTo>
                      <a:lnTo>
                        <a:pt x="196" y="672"/>
                      </a:lnTo>
                      <a:lnTo>
                        <a:pt x="236" y="649"/>
                      </a:lnTo>
                      <a:lnTo>
                        <a:pt x="274" y="620"/>
                      </a:lnTo>
                      <a:lnTo>
                        <a:pt x="354" y="538"/>
                      </a:lnTo>
                      <a:lnTo>
                        <a:pt x="432" y="420"/>
                      </a:lnTo>
                      <a:lnTo>
                        <a:pt x="510" y="280"/>
                      </a:lnTo>
                      <a:lnTo>
                        <a:pt x="550" y="208"/>
                      </a:lnTo>
                      <a:lnTo>
                        <a:pt x="589" y="142"/>
                      </a:lnTo>
                      <a:lnTo>
                        <a:pt x="628" y="84"/>
                      </a:lnTo>
                      <a:lnTo>
                        <a:pt x="667" y="38"/>
                      </a:lnTo>
                      <a:lnTo>
                        <a:pt x="707" y="9"/>
                      </a:lnTo>
                      <a:lnTo>
                        <a:pt x="745" y="0"/>
                      </a:lnTo>
                    </a:path>
                  </a:pathLst>
                </a:custGeom>
                <a:noFill/>
                <a:ln w="57150" cmpd="sng">
                  <a:solidFill>
                    <a:srgbClr val="FF0000"/>
                  </a:solidFill>
                  <a:prstDash val="solid"/>
                  <a:round/>
                  <a:headEnd/>
                  <a:tailE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sp>
            <p:nvSpPr>
              <p:cNvPr id="388125" name="Rectangle 29"/>
              <p:cNvSpPr>
                <a:spLocks noChangeArrowheads="1"/>
              </p:cNvSpPr>
              <p:nvPr/>
            </p:nvSpPr>
            <p:spPr bwMode="auto">
              <a:xfrm>
                <a:off x="4364" y="1429"/>
                <a:ext cx="470" cy="23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sz="240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 </a:t>
                </a:r>
                <a:r>
                  <a:rPr lang="en-US" altLang="zh-CN" sz="2400">
                    <a:solidFill>
                      <a:schemeClr val="bg2"/>
                    </a:solidFill>
                    <a:effectLst>
                      <a:outerShdw blurRad="38100" dist="38100" dir="2700000" algn="tl">
                        <a:srgbClr val="000000"/>
                      </a:outerShdw>
                    </a:effectLst>
                    <a:latin typeface="Times New Roman" panose="02020603050405020304" pitchFamily="18" charset="0"/>
                  </a:rPr>
                  <a:t>=10</a:t>
                </a:r>
                <a:endParaRPr lang="en-US" altLang="zh-CN" sz="2400" i="1">
                  <a:solidFill>
                    <a:schemeClr val="bg2"/>
                  </a:solidFill>
                  <a:effectLst>
                    <a:outerShdw blurRad="38100" dist="38100" dir="2700000" algn="tl">
                      <a:srgbClr val="000000"/>
                    </a:outerShdw>
                  </a:effectLst>
                  <a:latin typeface="Times New Roman" panose="02020603050405020304" pitchFamily="18" charset="0"/>
                </a:endParaRPr>
              </a:p>
            </p:txBody>
          </p:sp>
          <p:sp>
            <p:nvSpPr>
              <p:cNvPr id="388126" name="Freeform 30"/>
              <p:cNvSpPr>
                <a:spLocks/>
              </p:cNvSpPr>
              <p:nvPr/>
            </p:nvSpPr>
            <p:spPr bwMode="auto">
              <a:xfrm>
                <a:off x="3408" y="1601"/>
                <a:ext cx="1584" cy="703"/>
              </a:xfrm>
              <a:custGeom>
                <a:avLst/>
                <a:gdLst>
                  <a:gd name="T0" fmla="*/ 0 w 1493"/>
                  <a:gd name="T1" fmla="*/ 0 h 700"/>
                  <a:gd name="T2" fmla="*/ 0 w 1493"/>
                  <a:gd name="T3" fmla="*/ 700 h 700"/>
                  <a:gd name="T4" fmla="*/ 1493 w 1493"/>
                  <a:gd name="T5" fmla="*/ 700 h 700"/>
                </a:gdLst>
                <a:ahLst/>
                <a:cxnLst>
                  <a:cxn ang="0">
                    <a:pos x="T0" y="T1"/>
                  </a:cxn>
                  <a:cxn ang="0">
                    <a:pos x="T2" y="T3"/>
                  </a:cxn>
                  <a:cxn ang="0">
                    <a:pos x="T4" y="T5"/>
                  </a:cxn>
                </a:cxnLst>
                <a:rect l="0" t="0" r="r" b="b"/>
                <a:pathLst>
                  <a:path w="1493" h="700">
                    <a:moveTo>
                      <a:pt x="0" y="0"/>
                    </a:moveTo>
                    <a:lnTo>
                      <a:pt x="0" y="700"/>
                    </a:lnTo>
                    <a:lnTo>
                      <a:pt x="1493" y="700"/>
                    </a:lnTo>
                  </a:path>
                </a:pathLst>
              </a:custGeom>
              <a:noFill/>
              <a:ln w="28575" cmpd="sng">
                <a:solidFill>
                  <a:schemeClr val="tx1"/>
                </a:solidFill>
                <a:prstDash val="solid"/>
                <a:round/>
                <a:headEnd type="triangle" w="med" len="med"/>
                <a:tailEnd type="triangle" w="med" len="me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388127" name="Line 31"/>
              <p:cNvSpPr>
                <a:spLocks noChangeShapeType="1"/>
              </p:cNvSpPr>
              <p:nvPr/>
            </p:nvSpPr>
            <p:spPr bwMode="auto">
              <a:xfrm>
                <a:off x="3390" y="1740"/>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28" name="Line 32"/>
              <p:cNvSpPr>
                <a:spLocks noChangeShapeType="1"/>
              </p:cNvSpPr>
              <p:nvPr/>
            </p:nvSpPr>
            <p:spPr bwMode="auto">
              <a:xfrm>
                <a:off x="3390" y="1810"/>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29" name="Line 33"/>
              <p:cNvSpPr>
                <a:spLocks noChangeShapeType="1"/>
              </p:cNvSpPr>
              <p:nvPr/>
            </p:nvSpPr>
            <p:spPr bwMode="auto">
              <a:xfrm>
                <a:off x="3390" y="1881"/>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0" name="Line 34"/>
              <p:cNvSpPr>
                <a:spLocks noChangeShapeType="1"/>
              </p:cNvSpPr>
              <p:nvPr/>
            </p:nvSpPr>
            <p:spPr bwMode="auto">
              <a:xfrm>
                <a:off x="3390" y="1951"/>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1" name="Line 35"/>
              <p:cNvSpPr>
                <a:spLocks noChangeShapeType="1"/>
              </p:cNvSpPr>
              <p:nvPr/>
            </p:nvSpPr>
            <p:spPr bwMode="auto">
              <a:xfrm>
                <a:off x="3390" y="2021"/>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2" name="Line 36"/>
              <p:cNvSpPr>
                <a:spLocks noChangeShapeType="1"/>
              </p:cNvSpPr>
              <p:nvPr/>
            </p:nvSpPr>
            <p:spPr bwMode="auto">
              <a:xfrm>
                <a:off x="3390" y="2091"/>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3" name="Line 37"/>
              <p:cNvSpPr>
                <a:spLocks noChangeShapeType="1"/>
              </p:cNvSpPr>
              <p:nvPr/>
            </p:nvSpPr>
            <p:spPr bwMode="auto">
              <a:xfrm>
                <a:off x="3390" y="2162"/>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4" name="Line 38"/>
              <p:cNvSpPr>
                <a:spLocks noChangeShapeType="1"/>
              </p:cNvSpPr>
              <p:nvPr/>
            </p:nvSpPr>
            <p:spPr bwMode="auto">
              <a:xfrm>
                <a:off x="3390" y="2230"/>
                <a:ext cx="18" cy="1"/>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5" name="Line 39"/>
              <p:cNvSpPr>
                <a:spLocks noChangeShapeType="1"/>
              </p:cNvSpPr>
              <p:nvPr/>
            </p:nvSpPr>
            <p:spPr bwMode="auto">
              <a:xfrm>
                <a:off x="4752"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6" name="Line 40"/>
              <p:cNvSpPr>
                <a:spLocks noChangeShapeType="1"/>
              </p:cNvSpPr>
              <p:nvPr/>
            </p:nvSpPr>
            <p:spPr bwMode="auto">
              <a:xfrm>
                <a:off x="4602"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7" name="Line 41"/>
              <p:cNvSpPr>
                <a:spLocks noChangeShapeType="1"/>
              </p:cNvSpPr>
              <p:nvPr/>
            </p:nvSpPr>
            <p:spPr bwMode="auto">
              <a:xfrm>
                <a:off x="4454"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8" name="Line 42"/>
              <p:cNvSpPr>
                <a:spLocks noChangeShapeType="1"/>
              </p:cNvSpPr>
              <p:nvPr/>
            </p:nvSpPr>
            <p:spPr bwMode="auto">
              <a:xfrm>
                <a:off x="4304"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39" name="Line 43"/>
              <p:cNvSpPr>
                <a:spLocks noChangeShapeType="1"/>
              </p:cNvSpPr>
              <p:nvPr/>
            </p:nvSpPr>
            <p:spPr bwMode="auto">
              <a:xfrm>
                <a:off x="4155"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40" name="Line 44"/>
              <p:cNvSpPr>
                <a:spLocks noChangeShapeType="1"/>
              </p:cNvSpPr>
              <p:nvPr/>
            </p:nvSpPr>
            <p:spPr bwMode="auto">
              <a:xfrm>
                <a:off x="4005"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41" name="Line 45"/>
              <p:cNvSpPr>
                <a:spLocks noChangeShapeType="1"/>
              </p:cNvSpPr>
              <p:nvPr/>
            </p:nvSpPr>
            <p:spPr bwMode="auto">
              <a:xfrm>
                <a:off x="3857"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42" name="Line 46"/>
              <p:cNvSpPr>
                <a:spLocks noChangeShapeType="1"/>
              </p:cNvSpPr>
              <p:nvPr/>
            </p:nvSpPr>
            <p:spPr bwMode="auto">
              <a:xfrm>
                <a:off x="3707"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43" name="Line 47"/>
              <p:cNvSpPr>
                <a:spLocks noChangeShapeType="1"/>
              </p:cNvSpPr>
              <p:nvPr/>
            </p:nvSpPr>
            <p:spPr bwMode="auto">
              <a:xfrm>
                <a:off x="3558" y="2301"/>
                <a:ext cx="1" cy="9"/>
              </a:xfrm>
              <a:prstGeom prst="line">
                <a:avLst/>
              </a:prstGeom>
              <a:noFill/>
              <a:ln w="28575">
                <a:solidFill>
                  <a:schemeClr val="tx1"/>
                </a:solidFill>
                <a:round/>
                <a:headEn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44" name="Rectangle 48"/>
              <p:cNvSpPr>
                <a:spLocks noChangeArrowheads="1"/>
              </p:cNvSpPr>
              <p:nvPr/>
            </p:nvSpPr>
            <p:spPr bwMode="auto">
              <a:xfrm>
                <a:off x="4774" y="2330"/>
                <a:ext cx="129" cy="233"/>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chemeClr val="bg2"/>
                    </a:solidFill>
                    <a:effectLst>
                      <a:outerShdw blurRad="38100" dist="38100" dir="2700000" algn="tl">
                        <a:srgbClr val="000000"/>
                      </a:outerShdw>
                    </a:effectLst>
                    <a:latin typeface="Times New Roman" panose="02020603050405020304" pitchFamily="18" charset="0"/>
                  </a:rPr>
                  <a:t>X</a:t>
                </a:r>
                <a:endParaRPr lang="en-US" altLang="zh-CN" sz="2400" b="0" i="1">
                  <a:solidFill>
                    <a:schemeClr val="bg2"/>
                  </a:solidFill>
                  <a:effectLst>
                    <a:outerShdw blurRad="38100" dist="38100" dir="2700000" algn="tl">
                      <a:srgbClr val="000000"/>
                    </a:outerShdw>
                  </a:effectLst>
                  <a:latin typeface="Times New Roman" panose="02020603050405020304" pitchFamily="18" charset="0"/>
                </a:endParaRPr>
              </a:p>
            </p:txBody>
          </p:sp>
        </p:grpSp>
        <p:sp>
          <p:nvSpPr>
            <p:cNvPr id="388145" name="Rectangle 49"/>
            <p:cNvSpPr>
              <a:spLocks noChangeArrowheads="1"/>
            </p:cNvSpPr>
            <p:nvPr/>
          </p:nvSpPr>
          <p:spPr bwMode="auto">
            <a:xfrm>
              <a:off x="864" y="3456"/>
              <a:ext cx="1152" cy="3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70000"/>
                </a:spcBef>
              </a:pPr>
              <a:r>
                <a:rPr lang="zh-CN" altLang="en-US">
                  <a:solidFill>
                    <a:schemeClr val="bg2"/>
                  </a:solidFill>
                  <a:effectLst>
                    <a:outerShdw blurRad="38100" dist="38100" dir="2700000" algn="tl">
                      <a:srgbClr val="000000"/>
                    </a:outerShdw>
                  </a:effectLst>
                  <a:latin typeface="Times New Roman" panose="02020603050405020304" pitchFamily="18" charset="0"/>
                </a:rPr>
                <a:t>总体分布</a:t>
              </a:r>
            </a:p>
          </p:txBody>
        </p:sp>
      </p:grpSp>
      <p:grpSp>
        <p:nvGrpSpPr>
          <p:cNvPr id="388202" name="Group 106"/>
          <p:cNvGrpSpPr>
            <a:grpSpLocks/>
          </p:cNvGrpSpPr>
          <p:nvPr/>
        </p:nvGrpSpPr>
        <p:grpSpPr bwMode="auto">
          <a:xfrm>
            <a:off x="3048000" y="3509963"/>
            <a:ext cx="5648325" cy="2514600"/>
            <a:chOff x="1920" y="2256"/>
            <a:chExt cx="3558" cy="1584"/>
          </a:xfrm>
        </p:grpSpPr>
        <p:grpSp>
          <p:nvGrpSpPr>
            <p:cNvPr id="388189" name="Group 93"/>
            <p:cNvGrpSpPr>
              <a:grpSpLocks/>
            </p:cNvGrpSpPr>
            <p:nvPr/>
          </p:nvGrpSpPr>
          <p:grpSpPr bwMode="auto">
            <a:xfrm flipV="1">
              <a:off x="1920" y="3168"/>
              <a:ext cx="1632" cy="672"/>
              <a:chOff x="1825" y="2340"/>
              <a:chExt cx="1728" cy="793"/>
            </a:xfrm>
          </p:grpSpPr>
          <p:sp>
            <p:nvSpPr>
              <p:cNvPr id="388190" name="Freeform 94"/>
              <p:cNvSpPr>
                <a:spLocks/>
              </p:cNvSpPr>
              <p:nvPr/>
            </p:nvSpPr>
            <p:spPr bwMode="auto">
              <a:xfrm>
                <a:off x="1827" y="2374"/>
                <a:ext cx="1726" cy="759"/>
              </a:xfrm>
              <a:custGeom>
                <a:avLst/>
                <a:gdLst>
                  <a:gd name="T0" fmla="*/ 0 w 1726"/>
                  <a:gd name="T1" fmla="*/ 386 h 759"/>
                  <a:gd name="T2" fmla="*/ 86 w 1726"/>
                  <a:gd name="T3" fmla="*/ 282 h 759"/>
                  <a:gd name="T4" fmla="*/ 151 w 1726"/>
                  <a:gd name="T5" fmla="*/ 227 h 759"/>
                  <a:gd name="T6" fmla="*/ 224 w 1726"/>
                  <a:gd name="T7" fmla="*/ 175 h 759"/>
                  <a:gd name="T8" fmla="*/ 304 w 1726"/>
                  <a:gd name="T9" fmla="*/ 134 h 759"/>
                  <a:gd name="T10" fmla="*/ 394 w 1726"/>
                  <a:gd name="T11" fmla="*/ 93 h 759"/>
                  <a:gd name="T12" fmla="*/ 502 w 1726"/>
                  <a:gd name="T13" fmla="*/ 57 h 759"/>
                  <a:gd name="T14" fmla="*/ 646 w 1726"/>
                  <a:gd name="T15" fmla="*/ 20 h 759"/>
                  <a:gd name="T16" fmla="*/ 778 w 1726"/>
                  <a:gd name="T17" fmla="*/ 6 h 759"/>
                  <a:gd name="T18" fmla="*/ 896 w 1726"/>
                  <a:gd name="T19" fmla="*/ 2 h 759"/>
                  <a:gd name="T20" fmla="*/ 1021 w 1726"/>
                  <a:gd name="T21" fmla="*/ 14 h 759"/>
                  <a:gd name="T22" fmla="*/ 1132 w 1726"/>
                  <a:gd name="T23" fmla="*/ 36 h 759"/>
                  <a:gd name="T24" fmla="*/ 1236 w 1726"/>
                  <a:gd name="T25" fmla="*/ 79 h 759"/>
                  <a:gd name="T26" fmla="*/ 1342 w 1726"/>
                  <a:gd name="T27" fmla="*/ 147 h 759"/>
                  <a:gd name="T28" fmla="*/ 1426 w 1726"/>
                  <a:gd name="T29" fmla="*/ 225 h 759"/>
                  <a:gd name="T30" fmla="*/ 1472 w 1726"/>
                  <a:gd name="T31" fmla="*/ 277 h 759"/>
                  <a:gd name="T32" fmla="*/ 1594 w 1726"/>
                  <a:gd name="T33" fmla="*/ 94 h 759"/>
                  <a:gd name="T34" fmla="*/ 1596 w 1726"/>
                  <a:gd name="T35" fmla="*/ 197 h 759"/>
                  <a:gd name="T36" fmla="*/ 1605 w 1726"/>
                  <a:gd name="T37" fmla="*/ 300 h 759"/>
                  <a:gd name="T38" fmla="*/ 1624 w 1726"/>
                  <a:gd name="T39" fmla="*/ 398 h 759"/>
                  <a:gd name="T40" fmla="*/ 1651 w 1726"/>
                  <a:gd name="T41" fmla="*/ 499 h 759"/>
                  <a:gd name="T42" fmla="*/ 1706 w 1726"/>
                  <a:gd name="T43" fmla="*/ 627 h 759"/>
                  <a:gd name="T44" fmla="*/ 1685 w 1726"/>
                  <a:gd name="T45" fmla="*/ 685 h 759"/>
                  <a:gd name="T46" fmla="*/ 1601 w 1726"/>
                  <a:gd name="T47" fmla="*/ 667 h 759"/>
                  <a:gd name="T48" fmla="*/ 1534 w 1726"/>
                  <a:gd name="T49" fmla="*/ 664 h 759"/>
                  <a:gd name="T50" fmla="*/ 1469 w 1726"/>
                  <a:gd name="T51" fmla="*/ 671 h 759"/>
                  <a:gd name="T52" fmla="*/ 1403 w 1726"/>
                  <a:gd name="T53" fmla="*/ 690 h 759"/>
                  <a:gd name="T54" fmla="*/ 1330 w 1726"/>
                  <a:gd name="T55" fmla="*/ 723 h 759"/>
                  <a:gd name="T56" fmla="*/ 1259 w 1726"/>
                  <a:gd name="T57" fmla="*/ 687 h 759"/>
                  <a:gd name="T58" fmla="*/ 1345 w 1726"/>
                  <a:gd name="T59" fmla="*/ 482 h 759"/>
                  <a:gd name="T60" fmla="*/ 1237 w 1726"/>
                  <a:gd name="T61" fmla="*/ 396 h 759"/>
                  <a:gd name="T62" fmla="*/ 1131 w 1726"/>
                  <a:gd name="T63" fmla="*/ 328 h 759"/>
                  <a:gd name="T64" fmla="*/ 1036 w 1726"/>
                  <a:gd name="T65" fmla="*/ 277 h 759"/>
                  <a:gd name="T66" fmla="*/ 921 w 1726"/>
                  <a:gd name="T67" fmla="*/ 232 h 759"/>
                  <a:gd name="T68" fmla="*/ 811 w 1726"/>
                  <a:gd name="T69" fmla="*/ 209 h 759"/>
                  <a:gd name="T70" fmla="*/ 707 w 1726"/>
                  <a:gd name="T71" fmla="*/ 195 h 759"/>
                  <a:gd name="T72" fmla="*/ 587 w 1726"/>
                  <a:gd name="T73" fmla="*/ 201 h 759"/>
                  <a:gd name="T74" fmla="*/ 470 w 1726"/>
                  <a:gd name="T75" fmla="*/ 211 h 759"/>
                  <a:gd name="T76" fmla="*/ 334 w 1726"/>
                  <a:gd name="T77" fmla="*/ 232 h 759"/>
                  <a:gd name="T78" fmla="*/ 231 w 1726"/>
                  <a:gd name="T79" fmla="*/ 266 h 759"/>
                  <a:gd name="T80" fmla="*/ 158 w 1726"/>
                  <a:gd name="T81" fmla="*/ 301 h 759"/>
                  <a:gd name="T82" fmla="*/ 97 w 1726"/>
                  <a:gd name="T83" fmla="*/ 34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6" h="759">
                    <a:moveTo>
                      <a:pt x="7" y="425"/>
                    </a:moveTo>
                    <a:lnTo>
                      <a:pt x="0" y="386"/>
                    </a:lnTo>
                    <a:lnTo>
                      <a:pt x="52" y="320"/>
                    </a:lnTo>
                    <a:lnTo>
                      <a:pt x="86" y="282"/>
                    </a:lnTo>
                    <a:lnTo>
                      <a:pt x="122" y="255"/>
                    </a:lnTo>
                    <a:lnTo>
                      <a:pt x="151" y="227"/>
                    </a:lnTo>
                    <a:lnTo>
                      <a:pt x="190" y="200"/>
                    </a:lnTo>
                    <a:lnTo>
                      <a:pt x="224" y="175"/>
                    </a:lnTo>
                    <a:lnTo>
                      <a:pt x="269" y="153"/>
                    </a:lnTo>
                    <a:lnTo>
                      <a:pt x="304" y="134"/>
                    </a:lnTo>
                    <a:lnTo>
                      <a:pt x="341" y="113"/>
                    </a:lnTo>
                    <a:lnTo>
                      <a:pt x="394" y="93"/>
                    </a:lnTo>
                    <a:lnTo>
                      <a:pt x="443" y="75"/>
                    </a:lnTo>
                    <a:lnTo>
                      <a:pt x="502" y="57"/>
                    </a:lnTo>
                    <a:lnTo>
                      <a:pt x="581" y="34"/>
                    </a:lnTo>
                    <a:lnTo>
                      <a:pt x="646" y="20"/>
                    </a:lnTo>
                    <a:lnTo>
                      <a:pt x="700" y="14"/>
                    </a:lnTo>
                    <a:lnTo>
                      <a:pt x="778" y="6"/>
                    </a:lnTo>
                    <a:lnTo>
                      <a:pt x="837" y="0"/>
                    </a:lnTo>
                    <a:lnTo>
                      <a:pt x="896" y="2"/>
                    </a:lnTo>
                    <a:lnTo>
                      <a:pt x="958" y="4"/>
                    </a:lnTo>
                    <a:lnTo>
                      <a:pt x="1021" y="14"/>
                    </a:lnTo>
                    <a:lnTo>
                      <a:pt x="1076" y="22"/>
                    </a:lnTo>
                    <a:lnTo>
                      <a:pt x="1132" y="36"/>
                    </a:lnTo>
                    <a:lnTo>
                      <a:pt x="1185" y="57"/>
                    </a:lnTo>
                    <a:lnTo>
                      <a:pt x="1236" y="79"/>
                    </a:lnTo>
                    <a:lnTo>
                      <a:pt x="1290" y="108"/>
                    </a:lnTo>
                    <a:lnTo>
                      <a:pt x="1342" y="147"/>
                    </a:lnTo>
                    <a:lnTo>
                      <a:pt x="1382" y="181"/>
                    </a:lnTo>
                    <a:lnTo>
                      <a:pt x="1426" y="225"/>
                    </a:lnTo>
                    <a:lnTo>
                      <a:pt x="1457" y="258"/>
                    </a:lnTo>
                    <a:lnTo>
                      <a:pt x="1472" y="277"/>
                    </a:lnTo>
                    <a:lnTo>
                      <a:pt x="1582" y="46"/>
                    </a:lnTo>
                    <a:lnTo>
                      <a:pt x="1594" y="94"/>
                    </a:lnTo>
                    <a:lnTo>
                      <a:pt x="1594" y="147"/>
                    </a:lnTo>
                    <a:lnTo>
                      <a:pt x="1596" y="197"/>
                    </a:lnTo>
                    <a:lnTo>
                      <a:pt x="1600" y="247"/>
                    </a:lnTo>
                    <a:lnTo>
                      <a:pt x="1605" y="300"/>
                    </a:lnTo>
                    <a:lnTo>
                      <a:pt x="1615" y="354"/>
                    </a:lnTo>
                    <a:lnTo>
                      <a:pt x="1624" y="398"/>
                    </a:lnTo>
                    <a:lnTo>
                      <a:pt x="1637" y="450"/>
                    </a:lnTo>
                    <a:lnTo>
                      <a:pt x="1651" y="499"/>
                    </a:lnTo>
                    <a:lnTo>
                      <a:pt x="1671" y="561"/>
                    </a:lnTo>
                    <a:lnTo>
                      <a:pt x="1706" y="627"/>
                    </a:lnTo>
                    <a:lnTo>
                      <a:pt x="1725" y="698"/>
                    </a:lnTo>
                    <a:lnTo>
                      <a:pt x="1685" y="685"/>
                    </a:lnTo>
                    <a:lnTo>
                      <a:pt x="1646" y="676"/>
                    </a:lnTo>
                    <a:lnTo>
                      <a:pt x="1601" y="667"/>
                    </a:lnTo>
                    <a:lnTo>
                      <a:pt x="1559" y="663"/>
                    </a:lnTo>
                    <a:lnTo>
                      <a:pt x="1534" y="664"/>
                    </a:lnTo>
                    <a:lnTo>
                      <a:pt x="1507" y="666"/>
                    </a:lnTo>
                    <a:lnTo>
                      <a:pt x="1469" y="671"/>
                    </a:lnTo>
                    <a:lnTo>
                      <a:pt x="1434" y="681"/>
                    </a:lnTo>
                    <a:lnTo>
                      <a:pt x="1403" y="690"/>
                    </a:lnTo>
                    <a:lnTo>
                      <a:pt x="1367" y="707"/>
                    </a:lnTo>
                    <a:lnTo>
                      <a:pt x="1330" y="723"/>
                    </a:lnTo>
                    <a:lnTo>
                      <a:pt x="1277" y="758"/>
                    </a:lnTo>
                    <a:lnTo>
                      <a:pt x="1259" y="687"/>
                    </a:lnTo>
                    <a:lnTo>
                      <a:pt x="1362" y="500"/>
                    </a:lnTo>
                    <a:lnTo>
                      <a:pt x="1345" y="482"/>
                    </a:lnTo>
                    <a:lnTo>
                      <a:pt x="1286" y="434"/>
                    </a:lnTo>
                    <a:lnTo>
                      <a:pt x="1237" y="396"/>
                    </a:lnTo>
                    <a:lnTo>
                      <a:pt x="1172" y="350"/>
                    </a:lnTo>
                    <a:lnTo>
                      <a:pt x="1131" y="328"/>
                    </a:lnTo>
                    <a:lnTo>
                      <a:pt x="1092" y="305"/>
                    </a:lnTo>
                    <a:lnTo>
                      <a:pt x="1036" y="277"/>
                    </a:lnTo>
                    <a:lnTo>
                      <a:pt x="982" y="251"/>
                    </a:lnTo>
                    <a:lnTo>
                      <a:pt x="921" y="232"/>
                    </a:lnTo>
                    <a:lnTo>
                      <a:pt x="868" y="219"/>
                    </a:lnTo>
                    <a:lnTo>
                      <a:pt x="811" y="209"/>
                    </a:lnTo>
                    <a:lnTo>
                      <a:pt x="753" y="197"/>
                    </a:lnTo>
                    <a:lnTo>
                      <a:pt x="707" y="195"/>
                    </a:lnTo>
                    <a:lnTo>
                      <a:pt x="647" y="196"/>
                    </a:lnTo>
                    <a:lnTo>
                      <a:pt x="587" y="201"/>
                    </a:lnTo>
                    <a:lnTo>
                      <a:pt x="531" y="204"/>
                    </a:lnTo>
                    <a:lnTo>
                      <a:pt x="470" y="211"/>
                    </a:lnTo>
                    <a:lnTo>
                      <a:pt x="401" y="222"/>
                    </a:lnTo>
                    <a:lnTo>
                      <a:pt x="334" y="232"/>
                    </a:lnTo>
                    <a:lnTo>
                      <a:pt x="273" y="254"/>
                    </a:lnTo>
                    <a:lnTo>
                      <a:pt x="231" y="266"/>
                    </a:lnTo>
                    <a:lnTo>
                      <a:pt x="189" y="284"/>
                    </a:lnTo>
                    <a:lnTo>
                      <a:pt x="158" y="301"/>
                    </a:lnTo>
                    <a:lnTo>
                      <a:pt x="126" y="322"/>
                    </a:lnTo>
                    <a:lnTo>
                      <a:pt x="97" y="343"/>
                    </a:lnTo>
                    <a:lnTo>
                      <a:pt x="7" y="425"/>
                    </a:lnTo>
                  </a:path>
                </a:pathLst>
              </a:custGeom>
              <a:solidFill>
                <a:schemeClr val="accent2"/>
              </a:solidFill>
              <a:ln w="12700" cap="rnd" cmpd="sng">
                <a:solidFill>
                  <a:srgbClr val="000000"/>
                </a:solidFill>
                <a:prstDash val="solid"/>
                <a:round/>
                <a:headEnd type="none" w="med" len="med"/>
                <a:tailEnd type="none" w="med" len="med"/>
              </a:ln>
              <a:effectLst>
                <a:outerShdw dist="35921" dir="2700000" algn="ctr" rotWithShape="0">
                  <a:schemeClr val="bg2"/>
                </a:outerShdw>
              </a:effectLst>
            </p:spPr>
            <p:txBody>
              <a:bodyPr/>
              <a:lstStyle/>
              <a:p>
                <a:endParaRPr lang="zh-CN" altLang="en-US">
                  <a:solidFill>
                    <a:schemeClr val="bg2"/>
                  </a:solidFill>
                </a:endParaRPr>
              </a:p>
            </p:txBody>
          </p:sp>
          <p:sp>
            <p:nvSpPr>
              <p:cNvPr id="388191" name="Freeform 95"/>
              <p:cNvSpPr>
                <a:spLocks/>
              </p:cNvSpPr>
              <p:nvPr/>
            </p:nvSpPr>
            <p:spPr bwMode="auto">
              <a:xfrm>
                <a:off x="1825" y="2340"/>
                <a:ext cx="1708" cy="718"/>
              </a:xfrm>
              <a:custGeom>
                <a:avLst/>
                <a:gdLst>
                  <a:gd name="T0" fmla="*/ 57 w 1708"/>
                  <a:gd name="T1" fmla="*/ 326 h 718"/>
                  <a:gd name="T2" fmla="*/ 117 w 1708"/>
                  <a:gd name="T3" fmla="*/ 264 h 718"/>
                  <a:gd name="T4" fmla="*/ 183 w 1708"/>
                  <a:gd name="T5" fmla="*/ 210 h 718"/>
                  <a:gd name="T6" fmla="*/ 263 w 1708"/>
                  <a:gd name="T7" fmla="*/ 156 h 718"/>
                  <a:gd name="T8" fmla="*/ 336 w 1708"/>
                  <a:gd name="T9" fmla="*/ 117 h 718"/>
                  <a:gd name="T10" fmla="*/ 438 w 1708"/>
                  <a:gd name="T11" fmla="*/ 79 h 718"/>
                  <a:gd name="T12" fmla="*/ 575 w 1708"/>
                  <a:gd name="T13" fmla="*/ 37 h 718"/>
                  <a:gd name="T14" fmla="*/ 694 w 1708"/>
                  <a:gd name="T15" fmla="*/ 16 h 718"/>
                  <a:gd name="T16" fmla="*/ 831 w 1708"/>
                  <a:gd name="T17" fmla="*/ 0 h 718"/>
                  <a:gd name="T18" fmla="*/ 951 w 1708"/>
                  <a:gd name="T19" fmla="*/ 2 h 718"/>
                  <a:gd name="T20" fmla="*/ 1069 w 1708"/>
                  <a:gd name="T21" fmla="*/ 17 h 718"/>
                  <a:gd name="T22" fmla="*/ 1176 w 1708"/>
                  <a:gd name="T23" fmla="*/ 49 h 718"/>
                  <a:gd name="T24" fmla="*/ 1280 w 1708"/>
                  <a:gd name="T25" fmla="*/ 96 h 718"/>
                  <a:gd name="T26" fmla="*/ 1371 w 1708"/>
                  <a:gd name="T27" fmla="*/ 164 h 718"/>
                  <a:gd name="T28" fmla="*/ 1445 w 1708"/>
                  <a:gd name="T29" fmla="*/ 236 h 718"/>
                  <a:gd name="T30" fmla="*/ 1583 w 1708"/>
                  <a:gd name="T31" fmla="*/ 78 h 718"/>
                  <a:gd name="T32" fmla="*/ 1583 w 1708"/>
                  <a:gd name="T33" fmla="*/ 176 h 718"/>
                  <a:gd name="T34" fmla="*/ 1592 w 1708"/>
                  <a:gd name="T35" fmla="*/ 274 h 718"/>
                  <a:gd name="T36" fmla="*/ 1609 w 1708"/>
                  <a:gd name="T37" fmla="*/ 368 h 718"/>
                  <a:gd name="T38" fmla="*/ 1635 w 1708"/>
                  <a:gd name="T39" fmla="*/ 464 h 718"/>
                  <a:gd name="T40" fmla="*/ 1674 w 1708"/>
                  <a:gd name="T41" fmla="*/ 576 h 718"/>
                  <a:gd name="T42" fmla="*/ 1707 w 1708"/>
                  <a:gd name="T43" fmla="*/ 656 h 718"/>
                  <a:gd name="T44" fmla="*/ 1628 w 1708"/>
                  <a:gd name="T45" fmla="*/ 634 h 718"/>
                  <a:gd name="T46" fmla="*/ 1542 w 1708"/>
                  <a:gd name="T47" fmla="*/ 623 h 718"/>
                  <a:gd name="T48" fmla="*/ 1491 w 1708"/>
                  <a:gd name="T49" fmla="*/ 626 h 718"/>
                  <a:gd name="T50" fmla="*/ 1417 w 1708"/>
                  <a:gd name="T51" fmla="*/ 641 h 718"/>
                  <a:gd name="T52" fmla="*/ 1350 w 1708"/>
                  <a:gd name="T53" fmla="*/ 668 h 718"/>
                  <a:gd name="T54" fmla="*/ 1260 w 1708"/>
                  <a:gd name="T55" fmla="*/ 717 h 718"/>
                  <a:gd name="T56" fmla="*/ 1332 w 1708"/>
                  <a:gd name="T57" fmla="*/ 453 h 718"/>
                  <a:gd name="T58" fmla="*/ 1224 w 1708"/>
                  <a:gd name="T59" fmla="*/ 372 h 718"/>
                  <a:gd name="T60" fmla="*/ 1119 w 1708"/>
                  <a:gd name="T61" fmla="*/ 308 h 718"/>
                  <a:gd name="T62" fmla="*/ 1026 w 1708"/>
                  <a:gd name="T63" fmla="*/ 261 h 718"/>
                  <a:gd name="T64" fmla="*/ 911 w 1708"/>
                  <a:gd name="T65" fmla="*/ 220 h 718"/>
                  <a:gd name="T66" fmla="*/ 802 w 1708"/>
                  <a:gd name="T67" fmla="*/ 200 h 718"/>
                  <a:gd name="T68" fmla="*/ 699 w 1708"/>
                  <a:gd name="T69" fmla="*/ 189 h 718"/>
                  <a:gd name="T70" fmla="*/ 579 w 1708"/>
                  <a:gd name="T71" fmla="*/ 196 h 718"/>
                  <a:gd name="T72" fmla="*/ 462 w 1708"/>
                  <a:gd name="T73" fmla="*/ 208 h 718"/>
                  <a:gd name="T74" fmla="*/ 327 w 1708"/>
                  <a:gd name="T75" fmla="*/ 230 h 718"/>
                  <a:gd name="T76" fmla="*/ 224 w 1708"/>
                  <a:gd name="T77" fmla="*/ 263 h 718"/>
                  <a:gd name="T78" fmla="*/ 148 w 1708"/>
                  <a:gd name="T79" fmla="*/ 299 h 718"/>
                  <a:gd name="T80" fmla="*/ 91 w 1708"/>
                  <a:gd name="T81" fmla="*/ 34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08" h="718">
                    <a:moveTo>
                      <a:pt x="0" y="421"/>
                    </a:moveTo>
                    <a:lnTo>
                      <a:pt x="57" y="326"/>
                    </a:lnTo>
                    <a:lnTo>
                      <a:pt x="84" y="296"/>
                    </a:lnTo>
                    <a:lnTo>
                      <a:pt x="117" y="264"/>
                    </a:lnTo>
                    <a:lnTo>
                      <a:pt x="146" y="239"/>
                    </a:lnTo>
                    <a:lnTo>
                      <a:pt x="183" y="210"/>
                    </a:lnTo>
                    <a:lnTo>
                      <a:pt x="219" y="183"/>
                    </a:lnTo>
                    <a:lnTo>
                      <a:pt x="263" y="156"/>
                    </a:lnTo>
                    <a:lnTo>
                      <a:pt x="299" y="137"/>
                    </a:lnTo>
                    <a:lnTo>
                      <a:pt x="336" y="117"/>
                    </a:lnTo>
                    <a:lnTo>
                      <a:pt x="388" y="95"/>
                    </a:lnTo>
                    <a:lnTo>
                      <a:pt x="438" y="79"/>
                    </a:lnTo>
                    <a:lnTo>
                      <a:pt x="496" y="61"/>
                    </a:lnTo>
                    <a:lnTo>
                      <a:pt x="575" y="37"/>
                    </a:lnTo>
                    <a:lnTo>
                      <a:pt x="640" y="23"/>
                    </a:lnTo>
                    <a:lnTo>
                      <a:pt x="694" y="16"/>
                    </a:lnTo>
                    <a:lnTo>
                      <a:pt x="771" y="6"/>
                    </a:lnTo>
                    <a:lnTo>
                      <a:pt x="831" y="0"/>
                    </a:lnTo>
                    <a:lnTo>
                      <a:pt x="889" y="1"/>
                    </a:lnTo>
                    <a:lnTo>
                      <a:pt x="951" y="2"/>
                    </a:lnTo>
                    <a:lnTo>
                      <a:pt x="1013" y="10"/>
                    </a:lnTo>
                    <a:lnTo>
                      <a:pt x="1069" y="17"/>
                    </a:lnTo>
                    <a:lnTo>
                      <a:pt x="1124" y="30"/>
                    </a:lnTo>
                    <a:lnTo>
                      <a:pt x="1176" y="49"/>
                    </a:lnTo>
                    <a:lnTo>
                      <a:pt x="1228" y="69"/>
                    </a:lnTo>
                    <a:lnTo>
                      <a:pt x="1280" y="96"/>
                    </a:lnTo>
                    <a:lnTo>
                      <a:pt x="1332" y="132"/>
                    </a:lnTo>
                    <a:lnTo>
                      <a:pt x="1371" y="164"/>
                    </a:lnTo>
                    <a:lnTo>
                      <a:pt x="1414" y="205"/>
                    </a:lnTo>
                    <a:lnTo>
                      <a:pt x="1445" y="236"/>
                    </a:lnTo>
                    <a:lnTo>
                      <a:pt x="1488" y="281"/>
                    </a:lnTo>
                    <a:lnTo>
                      <a:pt x="1583" y="78"/>
                    </a:lnTo>
                    <a:lnTo>
                      <a:pt x="1582" y="129"/>
                    </a:lnTo>
                    <a:lnTo>
                      <a:pt x="1583" y="176"/>
                    </a:lnTo>
                    <a:lnTo>
                      <a:pt x="1587" y="224"/>
                    </a:lnTo>
                    <a:lnTo>
                      <a:pt x="1592" y="274"/>
                    </a:lnTo>
                    <a:lnTo>
                      <a:pt x="1601" y="326"/>
                    </a:lnTo>
                    <a:lnTo>
                      <a:pt x="1609" y="368"/>
                    </a:lnTo>
                    <a:lnTo>
                      <a:pt x="1622" y="417"/>
                    </a:lnTo>
                    <a:lnTo>
                      <a:pt x="1635" y="464"/>
                    </a:lnTo>
                    <a:lnTo>
                      <a:pt x="1655" y="523"/>
                    </a:lnTo>
                    <a:lnTo>
                      <a:pt x="1674" y="576"/>
                    </a:lnTo>
                    <a:lnTo>
                      <a:pt x="1689" y="611"/>
                    </a:lnTo>
                    <a:lnTo>
                      <a:pt x="1707" y="656"/>
                    </a:lnTo>
                    <a:lnTo>
                      <a:pt x="1668" y="643"/>
                    </a:lnTo>
                    <a:lnTo>
                      <a:pt x="1628" y="634"/>
                    </a:lnTo>
                    <a:lnTo>
                      <a:pt x="1583" y="626"/>
                    </a:lnTo>
                    <a:lnTo>
                      <a:pt x="1542" y="623"/>
                    </a:lnTo>
                    <a:lnTo>
                      <a:pt x="1516" y="623"/>
                    </a:lnTo>
                    <a:lnTo>
                      <a:pt x="1491" y="626"/>
                    </a:lnTo>
                    <a:lnTo>
                      <a:pt x="1452" y="632"/>
                    </a:lnTo>
                    <a:lnTo>
                      <a:pt x="1417" y="641"/>
                    </a:lnTo>
                    <a:lnTo>
                      <a:pt x="1386" y="650"/>
                    </a:lnTo>
                    <a:lnTo>
                      <a:pt x="1350" y="668"/>
                    </a:lnTo>
                    <a:lnTo>
                      <a:pt x="1313" y="684"/>
                    </a:lnTo>
                    <a:lnTo>
                      <a:pt x="1260" y="717"/>
                    </a:lnTo>
                    <a:lnTo>
                      <a:pt x="1381" y="493"/>
                    </a:lnTo>
                    <a:lnTo>
                      <a:pt x="1332" y="453"/>
                    </a:lnTo>
                    <a:lnTo>
                      <a:pt x="1274" y="408"/>
                    </a:lnTo>
                    <a:lnTo>
                      <a:pt x="1224" y="372"/>
                    </a:lnTo>
                    <a:lnTo>
                      <a:pt x="1160" y="330"/>
                    </a:lnTo>
                    <a:lnTo>
                      <a:pt x="1119" y="308"/>
                    </a:lnTo>
                    <a:lnTo>
                      <a:pt x="1081" y="287"/>
                    </a:lnTo>
                    <a:lnTo>
                      <a:pt x="1026" y="261"/>
                    </a:lnTo>
                    <a:lnTo>
                      <a:pt x="972" y="238"/>
                    </a:lnTo>
                    <a:lnTo>
                      <a:pt x="911" y="220"/>
                    </a:lnTo>
                    <a:lnTo>
                      <a:pt x="859" y="209"/>
                    </a:lnTo>
                    <a:lnTo>
                      <a:pt x="802" y="200"/>
                    </a:lnTo>
                    <a:lnTo>
                      <a:pt x="744" y="190"/>
                    </a:lnTo>
                    <a:lnTo>
                      <a:pt x="699" y="189"/>
                    </a:lnTo>
                    <a:lnTo>
                      <a:pt x="640" y="191"/>
                    </a:lnTo>
                    <a:lnTo>
                      <a:pt x="579" y="196"/>
                    </a:lnTo>
                    <a:lnTo>
                      <a:pt x="523" y="200"/>
                    </a:lnTo>
                    <a:lnTo>
                      <a:pt x="462" y="208"/>
                    </a:lnTo>
                    <a:lnTo>
                      <a:pt x="393" y="218"/>
                    </a:lnTo>
                    <a:lnTo>
                      <a:pt x="327" y="230"/>
                    </a:lnTo>
                    <a:lnTo>
                      <a:pt x="267" y="252"/>
                    </a:lnTo>
                    <a:lnTo>
                      <a:pt x="224" y="263"/>
                    </a:lnTo>
                    <a:lnTo>
                      <a:pt x="182" y="281"/>
                    </a:lnTo>
                    <a:lnTo>
                      <a:pt x="148" y="299"/>
                    </a:lnTo>
                    <a:lnTo>
                      <a:pt x="117" y="317"/>
                    </a:lnTo>
                    <a:lnTo>
                      <a:pt x="91" y="340"/>
                    </a:lnTo>
                    <a:lnTo>
                      <a:pt x="0" y="421"/>
                    </a:lnTo>
                  </a:path>
                </a:pathLst>
              </a:custGeom>
              <a:solidFill>
                <a:schemeClr val="accent2"/>
              </a:solidFill>
              <a:ln w="12700" cap="rnd" cmpd="sng">
                <a:solidFill>
                  <a:srgbClr val="000000"/>
                </a:solidFill>
                <a:prstDash val="solid"/>
                <a:round/>
                <a:headEnd type="none" w="med" len="med"/>
                <a:tailEnd type="none" w="med" len="med"/>
              </a:ln>
              <a:effectLst>
                <a:outerShdw dist="35921" dir="2700000" algn="ctr" rotWithShape="0">
                  <a:schemeClr val="bg2"/>
                </a:outerShdw>
              </a:effectLst>
            </p:spPr>
            <p:txBody>
              <a:bodyPr/>
              <a:lstStyle/>
              <a:p>
                <a:endParaRPr lang="zh-CN" altLang="en-US">
                  <a:solidFill>
                    <a:schemeClr val="bg2"/>
                  </a:solidFill>
                </a:endParaRPr>
              </a:p>
            </p:txBody>
          </p:sp>
        </p:grpSp>
        <p:grpSp>
          <p:nvGrpSpPr>
            <p:cNvPr id="388201" name="Group 105"/>
            <p:cNvGrpSpPr>
              <a:grpSpLocks/>
            </p:cNvGrpSpPr>
            <p:nvPr/>
          </p:nvGrpSpPr>
          <p:grpSpPr bwMode="auto">
            <a:xfrm>
              <a:off x="2448" y="2256"/>
              <a:ext cx="3030" cy="1381"/>
              <a:chOff x="2448" y="2256"/>
              <a:chExt cx="3030" cy="1381"/>
            </a:xfrm>
          </p:grpSpPr>
          <p:sp>
            <p:nvSpPr>
              <p:cNvPr id="388176" name="Rectangle 80"/>
              <p:cNvSpPr>
                <a:spLocks noChangeArrowheads="1"/>
              </p:cNvSpPr>
              <p:nvPr/>
            </p:nvSpPr>
            <p:spPr bwMode="auto">
              <a:xfrm>
                <a:off x="2448" y="2256"/>
                <a:ext cx="82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lnSpc>
                    <a:spcPct val="90000"/>
                  </a:lnSpc>
                </a:pPr>
                <a:r>
                  <a:rPr lang="en-US" altLang="zh-CN" sz="2400" i="1">
                    <a:solidFill>
                      <a:schemeClr val="bg2"/>
                    </a:solidFill>
                    <a:effectLst>
                      <a:outerShdw blurRad="38100" dist="38100" dir="2700000" algn="tl">
                        <a:srgbClr val="000000"/>
                      </a:outerShdw>
                    </a:effectLst>
                    <a:latin typeface="Times New Roman" panose="02020603050405020304" pitchFamily="18" charset="0"/>
                  </a:rPr>
                  <a:t>n</a:t>
                </a:r>
                <a:r>
                  <a:rPr lang="en-US" altLang="zh-CN" sz="2400">
                    <a:solidFill>
                      <a:schemeClr val="bg2"/>
                    </a:solidFill>
                    <a:effectLst>
                      <a:outerShdw blurRad="38100" dist="38100" dir="2700000" algn="tl">
                        <a:srgbClr val="000000"/>
                      </a:outerShdw>
                    </a:effectLst>
                    <a:latin typeface="Times New Roman" panose="02020603050405020304" pitchFamily="18" charset="0"/>
                  </a:rPr>
                  <a:t> = 4</a:t>
                </a:r>
              </a:p>
            </p:txBody>
          </p:sp>
          <p:sp>
            <p:nvSpPr>
              <p:cNvPr id="388147" name="Rectangle 51"/>
              <p:cNvSpPr>
                <a:spLocks noChangeArrowheads="1"/>
              </p:cNvSpPr>
              <p:nvPr/>
            </p:nvSpPr>
            <p:spPr bwMode="auto">
              <a:xfrm>
                <a:off x="3504" y="3312"/>
                <a:ext cx="1248" cy="3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ctr">
                  <a:spcBef>
                    <a:spcPct val="70000"/>
                  </a:spcBef>
                </a:pPr>
                <a:r>
                  <a:rPr lang="zh-CN" altLang="en-US">
                    <a:solidFill>
                      <a:schemeClr val="bg2"/>
                    </a:solidFill>
                    <a:effectLst>
                      <a:outerShdw blurRad="38100" dist="38100" dir="2700000" algn="tl">
                        <a:srgbClr val="000000"/>
                      </a:outerShdw>
                    </a:effectLst>
                    <a:latin typeface="Times New Roman" panose="02020603050405020304" pitchFamily="18" charset="0"/>
                  </a:rPr>
                  <a:t>抽样分布</a:t>
                </a:r>
              </a:p>
            </p:txBody>
          </p:sp>
          <p:grpSp>
            <p:nvGrpSpPr>
              <p:cNvPr id="388149" name="Group 53"/>
              <p:cNvGrpSpPr>
                <a:grpSpLocks/>
              </p:cNvGrpSpPr>
              <p:nvPr/>
            </p:nvGrpSpPr>
            <p:grpSpPr bwMode="auto">
              <a:xfrm>
                <a:off x="3382" y="2483"/>
                <a:ext cx="1465" cy="538"/>
                <a:chOff x="3422" y="3251"/>
                <a:chExt cx="1465" cy="538"/>
              </a:xfrm>
            </p:grpSpPr>
            <p:sp>
              <p:nvSpPr>
                <p:cNvPr id="388150" name="Freeform 54"/>
                <p:cNvSpPr>
                  <a:spLocks/>
                </p:cNvSpPr>
                <p:nvPr/>
              </p:nvSpPr>
              <p:spPr bwMode="auto">
                <a:xfrm>
                  <a:off x="4157" y="3251"/>
                  <a:ext cx="730" cy="538"/>
                </a:xfrm>
                <a:custGeom>
                  <a:avLst/>
                  <a:gdLst>
                    <a:gd name="T0" fmla="*/ 730 w 730"/>
                    <a:gd name="T1" fmla="*/ 538 h 538"/>
                    <a:gd name="T2" fmla="*/ 653 w 730"/>
                    <a:gd name="T3" fmla="*/ 532 h 538"/>
                    <a:gd name="T4" fmla="*/ 615 w 730"/>
                    <a:gd name="T5" fmla="*/ 525 h 538"/>
                    <a:gd name="T6" fmla="*/ 577 w 730"/>
                    <a:gd name="T7" fmla="*/ 516 h 538"/>
                    <a:gd name="T8" fmla="*/ 539 w 730"/>
                    <a:gd name="T9" fmla="*/ 504 h 538"/>
                    <a:gd name="T10" fmla="*/ 500 w 730"/>
                    <a:gd name="T11" fmla="*/ 487 h 538"/>
                    <a:gd name="T12" fmla="*/ 461 w 730"/>
                    <a:gd name="T13" fmla="*/ 466 h 538"/>
                    <a:gd name="T14" fmla="*/ 384 w 730"/>
                    <a:gd name="T15" fmla="*/ 403 h 538"/>
                    <a:gd name="T16" fmla="*/ 308 w 730"/>
                    <a:gd name="T17" fmla="*/ 315 h 538"/>
                    <a:gd name="T18" fmla="*/ 231 w 730"/>
                    <a:gd name="T19" fmla="*/ 209 h 538"/>
                    <a:gd name="T20" fmla="*/ 191 w 730"/>
                    <a:gd name="T21" fmla="*/ 156 h 538"/>
                    <a:gd name="T22" fmla="*/ 153 w 730"/>
                    <a:gd name="T23" fmla="*/ 105 h 538"/>
                    <a:gd name="T24" fmla="*/ 115 w 730"/>
                    <a:gd name="T25" fmla="*/ 63 h 538"/>
                    <a:gd name="T26" fmla="*/ 76 w 730"/>
                    <a:gd name="T27" fmla="*/ 27 h 538"/>
                    <a:gd name="T28" fmla="*/ 38 w 730"/>
                    <a:gd name="T29" fmla="*/ 6 h 538"/>
                    <a:gd name="T30" fmla="*/ 0 w 730"/>
                    <a:gd name="T31"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0" h="538">
                      <a:moveTo>
                        <a:pt x="730" y="538"/>
                      </a:moveTo>
                      <a:lnTo>
                        <a:pt x="653" y="532"/>
                      </a:lnTo>
                      <a:lnTo>
                        <a:pt x="615" y="525"/>
                      </a:lnTo>
                      <a:lnTo>
                        <a:pt x="577" y="516"/>
                      </a:lnTo>
                      <a:lnTo>
                        <a:pt x="539" y="504"/>
                      </a:lnTo>
                      <a:lnTo>
                        <a:pt x="500" y="487"/>
                      </a:lnTo>
                      <a:lnTo>
                        <a:pt x="461" y="466"/>
                      </a:lnTo>
                      <a:lnTo>
                        <a:pt x="384" y="403"/>
                      </a:lnTo>
                      <a:lnTo>
                        <a:pt x="308" y="315"/>
                      </a:lnTo>
                      <a:lnTo>
                        <a:pt x="231" y="209"/>
                      </a:lnTo>
                      <a:lnTo>
                        <a:pt x="191" y="156"/>
                      </a:lnTo>
                      <a:lnTo>
                        <a:pt x="153" y="105"/>
                      </a:lnTo>
                      <a:lnTo>
                        <a:pt x="115" y="63"/>
                      </a:lnTo>
                      <a:lnTo>
                        <a:pt x="76" y="27"/>
                      </a:lnTo>
                      <a:lnTo>
                        <a:pt x="38" y="6"/>
                      </a:lnTo>
                      <a:lnTo>
                        <a:pt x="0" y="0"/>
                      </a:lnTo>
                    </a:path>
                  </a:pathLst>
                </a:custGeom>
                <a:noFill/>
                <a:ln w="57150" cmpd="sng">
                  <a:solidFill>
                    <a:srgbClr val="FF00FF"/>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388151" name="Freeform 55"/>
                <p:cNvSpPr>
                  <a:spLocks/>
                </p:cNvSpPr>
                <p:nvPr/>
              </p:nvSpPr>
              <p:spPr bwMode="auto">
                <a:xfrm>
                  <a:off x="3422" y="3251"/>
                  <a:ext cx="735" cy="538"/>
                </a:xfrm>
                <a:custGeom>
                  <a:avLst/>
                  <a:gdLst>
                    <a:gd name="T0" fmla="*/ 0 w 735"/>
                    <a:gd name="T1" fmla="*/ 538 h 538"/>
                    <a:gd name="T2" fmla="*/ 78 w 735"/>
                    <a:gd name="T3" fmla="*/ 532 h 538"/>
                    <a:gd name="T4" fmla="*/ 116 w 735"/>
                    <a:gd name="T5" fmla="*/ 525 h 538"/>
                    <a:gd name="T6" fmla="*/ 155 w 735"/>
                    <a:gd name="T7" fmla="*/ 516 h 538"/>
                    <a:gd name="T8" fmla="*/ 195 w 735"/>
                    <a:gd name="T9" fmla="*/ 504 h 538"/>
                    <a:gd name="T10" fmla="*/ 233 w 735"/>
                    <a:gd name="T11" fmla="*/ 487 h 538"/>
                    <a:gd name="T12" fmla="*/ 271 w 735"/>
                    <a:gd name="T13" fmla="*/ 466 h 538"/>
                    <a:gd name="T14" fmla="*/ 349 w 735"/>
                    <a:gd name="T15" fmla="*/ 403 h 538"/>
                    <a:gd name="T16" fmla="*/ 426 w 735"/>
                    <a:gd name="T17" fmla="*/ 315 h 538"/>
                    <a:gd name="T18" fmla="*/ 502 w 735"/>
                    <a:gd name="T19" fmla="*/ 209 h 538"/>
                    <a:gd name="T20" fmla="*/ 542 w 735"/>
                    <a:gd name="T21" fmla="*/ 156 h 538"/>
                    <a:gd name="T22" fmla="*/ 580 w 735"/>
                    <a:gd name="T23" fmla="*/ 105 h 538"/>
                    <a:gd name="T24" fmla="*/ 619 w 735"/>
                    <a:gd name="T25" fmla="*/ 63 h 538"/>
                    <a:gd name="T26" fmla="*/ 657 w 735"/>
                    <a:gd name="T27" fmla="*/ 27 h 538"/>
                    <a:gd name="T28" fmla="*/ 697 w 735"/>
                    <a:gd name="T29" fmla="*/ 6 h 538"/>
                    <a:gd name="T30" fmla="*/ 735 w 735"/>
                    <a:gd name="T31"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5" h="538">
                      <a:moveTo>
                        <a:pt x="0" y="538"/>
                      </a:moveTo>
                      <a:lnTo>
                        <a:pt x="78" y="532"/>
                      </a:lnTo>
                      <a:lnTo>
                        <a:pt x="116" y="525"/>
                      </a:lnTo>
                      <a:lnTo>
                        <a:pt x="155" y="516"/>
                      </a:lnTo>
                      <a:lnTo>
                        <a:pt x="195" y="504"/>
                      </a:lnTo>
                      <a:lnTo>
                        <a:pt x="233" y="487"/>
                      </a:lnTo>
                      <a:lnTo>
                        <a:pt x="271" y="466"/>
                      </a:lnTo>
                      <a:lnTo>
                        <a:pt x="349" y="403"/>
                      </a:lnTo>
                      <a:lnTo>
                        <a:pt x="426" y="315"/>
                      </a:lnTo>
                      <a:lnTo>
                        <a:pt x="502" y="209"/>
                      </a:lnTo>
                      <a:lnTo>
                        <a:pt x="542" y="156"/>
                      </a:lnTo>
                      <a:lnTo>
                        <a:pt x="580" y="105"/>
                      </a:lnTo>
                      <a:lnTo>
                        <a:pt x="619" y="63"/>
                      </a:lnTo>
                      <a:lnTo>
                        <a:pt x="657" y="27"/>
                      </a:lnTo>
                      <a:lnTo>
                        <a:pt x="697" y="6"/>
                      </a:lnTo>
                      <a:lnTo>
                        <a:pt x="735" y="0"/>
                      </a:lnTo>
                    </a:path>
                  </a:pathLst>
                </a:custGeom>
                <a:noFill/>
                <a:ln w="57150" cmpd="sng">
                  <a:solidFill>
                    <a:srgbClr val="FF00FF"/>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grpSp>
            <p:nvGrpSpPr>
              <p:cNvPr id="388152" name="Group 56"/>
              <p:cNvGrpSpPr>
                <a:grpSpLocks/>
              </p:cNvGrpSpPr>
              <p:nvPr/>
            </p:nvGrpSpPr>
            <p:grpSpPr bwMode="auto">
              <a:xfrm>
                <a:off x="3648" y="2304"/>
                <a:ext cx="934" cy="717"/>
                <a:chOff x="3688" y="3072"/>
                <a:chExt cx="934" cy="717"/>
              </a:xfrm>
            </p:grpSpPr>
            <p:sp>
              <p:nvSpPr>
                <p:cNvPr id="388153" name="Freeform 57"/>
                <p:cNvSpPr>
                  <a:spLocks/>
                </p:cNvSpPr>
                <p:nvPr/>
              </p:nvSpPr>
              <p:spPr bwMode="auto">
                <a:xfrm>
                  <a:off x="4155" y="3072"/>
                  <a:ext cx="467" cy="717"/>
                </a:xfrm>
                <a:custGeom>
                  <a:avLst/>
                  <a:gdLst>
                    <a:gd name="T0" fmla="*/ 467 w 467"/>
                    <a:gd name="T1" fmla="*/ 717 h 717"/>
                    <a:gd name="T2" fmla="*/ 418 w 467"/>
                    <a:gd name="T3" fmla="*/ 709 h 717"/>
                    <a:gd name="T4" fmla="*/ 394 w 467"/>
                    <a:gd name="T5" fmla="*/ 700 h 717"/>
                    <a:gd name="T6" fmla="*/ 369 w 467"/>
                    <a:gd name="T7" fmla="*/ 689 h 717"/>
                    <a:gd name="T8" fmla="*/ 345 w 467"/>
                    <a:gd name="T9" fmla="*/ 672 h 717"/>
                    <a:gd name="T10" fmla="*/ 319 w 467"/>
                    <a:gd name="T11" fmla="*/ 649 h 717"/>
                    <a:gd name="T12" fmla="*/ 294 w 467"/>
                    <a:gd name="T13" fmla="*/ 620 h 717"/>
                    <a:gd name="T14" fmla="*/ 245 w 467"/>
                    <a:gd name="T15" fmla="*/ 538 h 717"/>
                    <a:gd name="T16" fmla="*/ 196 w 467"/>
                    <a:gd name="T17" fmla="*/ 420 h 717"/>
                    <a:gd name="T18" fmla="*/ 147 w 467"/>
                    <a:gd name="T19" fmla="*/ 280 h 717"/>
                    <a:gd name="T20" fmla="*/ 123 w 467"/>
                    <a:gd name="T21" fmla="*/ 208 h 717"/>
                    <a:gd name="T22" fmla="*/ 98 w 467"/>
                    <a:gd name="T23" fmla="*/ 142 h 717"/>
                    <a:gd name="T24" fmla="*/ 74 w 467"/>
                    <a:gd name="T25" fmla="*/ 84 h 717"/>
                    <a:gd name="T26" fmla="*/ 49 w 467"/>
                    <a:gd name="T27" fmla="*/ 38 h 717"/>
                    <a:gd name="T28" fmla="*/ 25 w 467"/>
                    <a:gd name="T29" fmla="*/ 9 h 717"/>
                    <a:gd name="T30" fmla="*/ 0 w 467"/>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7" h="717">
                      <a:moveTo>
                        <a:pt x="467" y="717"/>
                      </a:moveTo>
                      <a:lnTo>
                        <a:pt x="418" y="709"/>
                      </a:lnTo>
                      <a:lnTo>
                        <a:pt x="394" y="700"/>
                      </a:lnTo>
                      <a:lnTo>
                        <a:pt x="369" y="689"/>
                      </a:lnTo>
                      <a:lnTo>
                        <a:pt x="345" y="672"/>
                      </a:lnTo>
                      <a:lnTo>
                        <a:pt x="319" y="649"/>
                      </a:lnTo>
                      <a:lnTo>
                        <a:pt x="294" y="620"/>
                      </a:lnTo>
                      <a:lnTo>
                        <a:pt x="245" y="538"/>
                      </a:lnTo>
                      <a:lnTo>
                        <a:pt x="196" y="420"/>
                      </a:lnTo>
                      <a:lnTo>
                        <a:pt x="147" y="280"/>
                      </a:lnTo>
                      <a:lnTo>
                        <a:pt x="123" y="208"/>
                      </a:lnTo>
                      <a:lnTo>
                        <a:pt x="98" y="142"/>
                      </a:lnTo>
                      <a:lnTo>
                        <a:pt x="74" y="84"/>
                      </a:lnTo>
                      <a:lnTo>
                        <a:pt x="49" y="38"/>
                      </a:lnTo>
                      <a:lnTo>
                        <a:pt x="25" y="9"/>
                      </a:lnTo>
                      <a:lnTo>
                        <a:pt x="0" y="0"/>
                      </a:lnTo>
                    </a:path>
                  </a:pathLst>
                </a:custGeom>
                <a:noFill/>
                <a:ln w="57150" cmpd="sng">
                  <a:solidFill>
                    <a:srgbClr val="00FFFF"/>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388154" name="Freeform 58"/>
                <p:cNvSpPr>
                  <a:spLocks/>
                </p:cNvSpPr>
                <p:nvPr/>
              </p:nvSpPr>
              <p:spPr bwMode="auto">
                <a:xfrm>
                  <a:off x="3688" y="3072"/>
                  <a:ext cx="467" cy="717"/>
                </a:xfrm>
                <a:custGeom>
                  <a:avLst/>
                  <a:gdLst>
                    <a:gd name="T0" fmla="*/ 0 w 467"/>
                    <a:gd name="T1" fmla="*/ 717 h 717"/>
                    <a:gd name="T2" fmla="*/ 49 w 467"/>
                    <a:gd name="T3" fmla="*/ 709 h 717"/>
                    <a:gd name="T4" fmla="*/ 74 w 467"/>
                    <a:gd name="T5" fmla="*/ 700 h 717"/>
                    <a:gd name="T6" fmla="*/ 98 w 467"/>
                    <a:gd name="T7" fmla="*/ 689 h 717"/>
                    <a:gd name="T8" fmla="*/ 123 w 467"/>
                    <a:gd name="T9" fmla="*/ 672 h 717"/>
                    <a:gd name="T10" fmla="*/ 149 w 467"/>
                    <a:gd name="T11" fmla="*/ 649 h 717"/>
                    <a:gd name="T12" fmla="*/ 173 w 467"/>
                    <a:gd name="T13" fmla="*/ 620 h 717"/>
                    <a:gd name="T14" fmla="*/ 222 w 467"/>
                    <a:gd name="T15" fmla="*/ 538 h 717"/>
                    <a:gd name="T16" fmla="*/ 271 w 467"/>
                    <a:gd name="T17" fmla="*/ 420 h 717"/>
                    <a:gd name="T18" fmla="*/ 320 w 467"/>
                    <a:gd name="T19" fmla="*/ 280 h 717"/>
                    <a:gd name="T20" fmla="*/ 345 w 467"/>
                    <a:gd name="T21" fmla="*/ 208 h 717"/>
                    <a:gd name="T22" fmla="*/ 369 w 467"/>
                    <a:gd name="T23" fmla="*/ 142 h 717"/>
                    <a:gd name="T24" fmla="*/ 394 w 467"/>
                    <a:gd name="T25" fmla="*/ 84 h 717"/>
                    <a:gd name="T26" fmla="*/ 418 w 467"/>
                    <a:gd name="T27" fmla="*/ 38 h 717"/>
                    <a:gd name="T28" fmla="*/ 443 w 467"/>
                    <a:gd name="T29" fmla="*/ 9 h 717"/>
                    <a:gd name="T30" fmla="*/ 467 w 467"/>
                    <a:gd name="T31"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7" h="717">
                      <a:moveTo>
                        <a:pt x="0" y="717"/>
                      </a:moveTo>
                      <a:lnTo>
                        <a:pt x="49" y="709"/>
                      </a:lnTo>
                      <a:lnTo>
                        <a:pt x="74" y="700"/>
                      </a:lnTo>
                      <a:lnTo>
                        <a:pt x="98" y="689"/>
                      </a:lnTo>
                      <a:lnTo>
                        <a:pt x="123" y="672"/>
                      </a:lnTo>
                      <a:lnTo>
                        <a:pt x="149" y="649"/>
                      </a:lnTo>
                      <a:lnTo>
                        <a:pt x="173" y="620"/>
                      </a:lnTo>
                      <a:lnTo>
                        <a:pt x="222" y="538"/>
                      </a:lnTo>
                      <a:lnTo>
                        <a:pt x="271" y="420"/>
                      </a:lnTo>
                      <a:lnTo>
                        <a:pt x="320" y="280"/>
                      </a:lnTo>
                      <a:lnTo>
                        <a:pt x="345" y="208"/>
                      </a:lnTo>
                      <a:lnTo>
                        <a:pt x="369" y="142"/>
                      </a:lnTo>
                      <a:lnTo>
                        <a:pt x="394" y="84"/>
                      </a:lnTo>
                      <a:lnTo>
                        <a:pt x="418" y="38"/>
                      </a:lnTo>
                      <a:lnTo>
                        <a:pt x="443" y="9"/>
                      </a:lnTo>
                      <a:lnTo>
                        <a:pt x="467" y="0"/>
                      </a:lnTo>
                    </a:path>
                  </a:pathLst>
                </a:custGeom>
                <a:noFill/>
                <a:ln w="57150" cmpd="sng">
                  <a:solidFill>
                    <a:srgbClr val="00FFFF"/>
                  </a:solidFill>
                  <a:prstDash val="solid"/>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sp>
            <p:nvSpPr>
              <p:cNvPr id="388155" name="Freeform 59"/>
              <p:cNvSpPr>
                <a:spLocks/>
              </p:cNvSpPr>
              <p:nvPr/>
            </p:nvSpPr>
            <p:spPr bwMode="auto">
              <a:xfrm>
                <a:off x="3363" y="2348"/>
                <a:ext cx="1493" cy="700"/>
              </a:xfrm>
              <a:custGeom>
                <a:avLst/>
                <a:gdLst>
                  <a:gd name="T0" fmla="*/ 0 w 1493"/>
                  <a:gd name="T1" fmla="*/ 0 h 700"/>
                  <a:gd name="T2" fmla="*/ 0 w 1493"/>
                  <a:gd name="T3" fmla="*/ 700 h 700"/>
                  <a:gd name="T4" fmla="*/ 1493 w 1493"/>
                  <a:gd name="T5" fmla="*/ 700 h 700"/>
                </a:gdLst>
                <a:ahLst/>
                <a:cxnLst>
                  <a:cxn ang="0">
                    <a:pos x="T0" y="T1"/>
                  </a:cxn>
                  <a:cxn ang="0">
                    <a:pos x="T2" y="T3"/>
                  </a:cxn>
                  <a:cxn ang="0">
                    <a:pos x="T4" y="T5"/>
                  </a:cxn>
                </a:cxnLst>
                <a:rect l="0" t="0" r="r" b="b"/>
                <a:pathLst>
                  <a:path w="1493" h="700">
                    <a:moveTo>
                      <a:pt x="0" y="0"/>
                    </a:moveTo>
                    <a:lnTo>
                      <a:pt x="0" y="700"/>
                    </a:lnTo>
                    <a:lnTo>
                      <a:pt x="1493" y="700"/>
                    </a:lnTo>
                  </a:path>
                </a:pathLst>
              </a:custGeom>
              <a:noFill/>
              <a:ln w="28575" cmpd="sng">
                <a:solidFill>
                  <a:schemeClr val="tx1"/>
                </a:solidFill>
                <a:prstDash val="solid"/>
                <a:round/>
                <a:headEnd type="triangle" w="med" len="med"/>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388156" name="Line 60"/>
              <p:cNvSpPr>
                <a:spLocks noChangeShapeType="1"/>
              </p:cNvSpPr>
              <p:nvPr/>
            </p:nvSpPr>
            <p:spPr bwMode="auto">
              <a:xfrm>
                <a:off x="3345" y="2487"/>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57" name="Line 61"/>
              <p:cNvSpPr>
                <a:spLocks noChangeShapeType="1"/>
              </p:cNvSpPr>
              <p:nvPr/>
            </p:nvSpPr>
            <p:spPr bwMode="auto">
              <a:xfrm>
                <a:off x="3345" y="2557"/>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58" name="Line 62"/>
              <p:cNvSpPr>
                <a:spLocks noChangeShapeType="1"/>
              </p:cNvSpPr>
              <p:nvPr/>
            </p:nvSpPr>
            <p:spPr bwMode="auto">
              <a:xfrm>
                <a:off x="3345" y="2628"/>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59" name="Line 63"/>
              <p:cNvSpPr>
                <a:spLocks noChangeShapeType="1"/>
              </p:cNvSpPr>
              <p:nvPr/>
            </p:nvSpPr>
            <p:spPr bwMode="auto">
              <a:xfrm>
                <a:off x="3345" y="2698"/>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0" name="Line 64"/>
              <p:cNvSpPr>
                <a:spLocks noChangeShapeType="1"/>
              </p:cNvSpPr>
              <p:nvPr/>
            </p:nvSpPr>
            <p:spPr bwMode="auto">
              <a:xfrm>
                <a:off x="3345" y="2768"/>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1" name="Line 65"/>
              <p:cNvSpPr>
                <a:spLocks noChangeShapeType="1"/>
              </p:cNvSpPr>
              <p:nvPr/>
            </p:nvSpPr>
            <p:spPr bwMode="auto">
              <a:xfrm>
                <a:off x="3345" y="2838"/>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2" name="Line 66"/>
              <p:cNvSpPr>
                <a:spLocks noChangeShapeType="1"/>
              </p:cNvSpPr>
              <p:nvPr/>
            </p:nvSpPr>
            <p:spPr bwMode="auto">
              <a:xfrm>
                <a:off x="4707"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3" name="Line 67"/>
              <p:cNvSpPr>
                <a:spLocks noChangeShapeType="1"/>
              </p:cNvSpPr>
              <p:nvPr/>
            </p:nvSpPr>
            <p:spPr bwMode="auto">
              <a:xfrm>
                <a:off x="4557"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4" name="Line 68"/>
              <p:cNvSpPr>
                <a:spLocks noChangeShapeType="1"/>
              </p:cNvSpPr>
              <p:nvPr/>
            </p:nvSpPr>
            <p:spPr bwMode="auto">
              <a:xfrm>
                <a:off x="4409"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5" name="Line 69"/>
              <p:cNvSpPr>
                <a:spLocks noChangeShapeType="1"/>
              </p:cNvSpPr>
              <p:nvPr/>
            </p:nvSpPr>
            <p:spPr bwMode="auto">
              <a:xfrm>
                <a:off x="4259"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6" name="Line 70"/>
              <p:cNvSpPr>
                <a:spLocks noChangeShapeType="1"/>
              </p:cNvSpPr>
              <p:nvPr/>
            </p:nvSpPr>
            <p:spPr bwMode="auto">
              <a:xfrm>
                <a:off x="4110"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7" name="Line 71"/>
              <p:cNvSpPr>
                <a:spLocks noChangeShapeType="1"/>
              </p:cNvSpPr>
              <p:nvPr/>
            </p:nvSpPr>
            <p:spPr bwMode="auto">
              <a:xfrm>
                <a:off x="3960"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8" name="Line 72"/>
              <p:cNvSpPr>
                <a:spLocks noChangeShapeType="1"/>
              </p:cNvSpPr>
              <p:nvPr/>
            </p:nvSpPr>
            <p:spPr bwMode="auto">
              <a:xfrm>
                <a:off x="3812"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69" name="Line 73"/>
              <p:cNvSpPr>
                <a:spLocks noChangeShapeType="1"/>
              </p:cNvSpPr>
              <p:nvPr/>
            </p:nvSpPr>
            <p:spPr bwMode="auto">
              <a:xfrm>
                <a:off x="3662"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70" name="Line 74"/>
              <p:cNvSpPr>
                <a:spLocks noChangeShapeType="1"/>
              </p:cNvSpPr>
              <p:nvPr/>
            </p:nvSpPr>
            <p:spPr bwMode="auto">
              <a:xfrm>
                <a:off x="3513" y="3048"/>
                <a:ext cx="1" cy="9"/>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88171" name="Line 75"/>
              <p:cNvSpPr>
                <a:spLocks noChangeShapeType="1"/>
              </p:cNvSpPr>
              <p:nvPr/>
            </p:nvSpPr>
            <p:spPr bwMode="auto">
              <a:xfrm flipH="1">
                <a:off x="4128" y="2304"/>
                <a:ext cx="0" cy="720"/>
              </a:xfrm>
              <a:prstGeom prst="line">
                <a:avLst/>
              </a:prstGeom>
              <a:noFill/>
              <a:ln w="12700">
                <a:solidFill>
                  <a:srgbClr val="CDCDCD"/>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nvGrpSpPr>
              <p:cNvPr id="388172" name="Group 76"/>
              <p:cNvGrpSpPr>
                <a:grpSpLocks/>
              </p:cNvGrpSpPr>
              <p:nvPr/>
            </p:nvGrpSpPr>
            <p:grpSpPr bwMode="auto">
              <a:xfrm>
                <a:off x="4899" y="3003"/>
                <a:ext cx="106" cy="233"/>
                <a:chOff x="5184" y="3696"/>
                <a:chExt cx="106" cy="233"/>
              </a:xfrm>
            </p:grpSpPr>
            <p:sp>
              <p:nvSpPr>
                <p:cNvPr id="388173" name="Rectangle 77"/>
                <p:cNvSpPr>
                  <a:spLocks noChangeArrowheads="1"/>
                </p:cNvSpPr>
                <p:nvPr/>
              </p:nvSpPr>
              <p:spPr bwMode="auto">
                <a:xfrm>
                  <a:off x="5184" y="3696"/>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chemeClr val="bg2"/>
                      </a:solidFill>
                      <a:effectLst/>
                      <a:latin typeface="Times New Roman" panose="02020603050405020304" pitchFamily="18" charset="0"/>
                    </a:rPr>
                    <a:t>x</a:t>
                  </a:r>
                  <a:endParaRPr lang="en-US" altLang="zh-CN" sz="2400" b="0" i="1">
                    <a:solidFill>
                      <a:schemeClr val="bg2"/>
                    </a:solidFill>
                    <a:effectLst/>
                    <a:latin typeface="Times New Roman" panose="02020603050405020304" pitchFamily="18" charset="0"/>
                  </a:endParaRPr>
                </a:p>
              </p:txBody>
            </p:sp>
            <p:sp>
              <p:nvSpPr>
                <p:cNvPr id="388174" name="Line 78"/>
                <p:cNvSpPr>
                  <a:spLocks noChangeShapeType="1"/>
                </p:cNvSpPr>
                <p:nvPr/>
              </p:nvSpPr>
              <p:spPr bwMode="auto">
                <a:xfrm>
                  <a:off x="5184" y="3696"/>
                  <a:ext cx="106"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sp>
            <p:nvSpPr>
              <p:cNvPr id="388175" name="Rectangle 79"/>
              <p:cNvSpPr>
                <a:spLocks noChangeArrowheads="1"/>
              </p:cNvSpPr>
              <p:nvPr/>
            </p:nvSpPr>
            <p:spPr bwMode="auto">
              <a:xfrm>
                <a:off x="4560" y="2256"/>
                <a:ext cx="91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90000"/>
                  </a:lnSpc>
                </a:pPr>
                <a:r>
                  <a:rPr lang="en-US" altLang="zh-CN" sz="2400" i="1" dirty="0">
                    <a:solidFill>
                      <a:schemeClr val="bg2"/>
                    </a:solidFill>
                    <a:effectLst>
                      <a:outerShdw blurRad="38100" dist="38100" dir="2700000" algn="tl">
                        <a:srgbClr val="000000"/>
                      </a:outerShdw>
                    </a:effectLst>
                    <a:latin typeface="Times New Roman" panose="02020603050405020304" pitchFamily="18" charset="0"/>
                  </a:rPr>
                  <a:t>n</a:t>
                </a:r>
                <a:r>
                  <a:rPr lang="en-US" altLang="zh-CN" sz="2400" dirty="0">
                    <a:solidFill>
                      <a:schemeClr val="bg2"/>
                    </a:solidFill>
                    <a:effectLst>
                      <a:outerShdw blurRad="38100" dist="38100" dir="2700000" algn="tl">
                        <a:srgbClr val="000000"/>
                      </a:outerShdw>
                    </a:effectLst>
                    <a:latin typeface="Times New Roman" panose="02020603050405020304" pitchFamily="18" charset="0"/>
                  </a:rPr>
                  <a:t> =16</a:t>
                </a:r>
              </a:p>
            </p:txBody>
          </p:sp>
          <p:sp>
            <p:nvSpPr>
              <p:cNvPr id="388177" name="Line 81"/>
              <p:cNvSpPr>
                <a:spLocks noChangeShapeType="1"/>
              </p:cNvSpPr>
              <p:nvPr/>
            </p:nvSpPr>
            <p:spPr bwMode="auto">
              <a:xfrm>
                <a:off x="3271" y="2431"/>
                <a:ext cx="472" cy="424"/>
              </a:xfrm>
              <a:prstGeom prst="line">
                <a:avLst/>
              </a:prstGeom>
              <a:noFill/>
              <a:ln w="12700">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388178" name="Line 82"/>
              <p:cNvSpPr>
                <a:spLocks noChangeShapeType="1"/>
              </p:cNvSpPr>
              <p:nvPr/>
            </p:nvSpPr>
            <p:spPr bwMode="auto">
              <a:xfrm flipH="1">
                <a:off x="4175" y="2379"/>
                <a:ext cx="392"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solidFill>
                    <a:schemeClr val="bg2"/>
                  </a:solidFill>
                </a:endParaRPr>
              </a:p>
            </p:txBody>
          </p:sp>
          <p:sp>
            <p:nvSpPr>
              <p:cNvPr id="388179" name="Line 83"/>
              <p:cNvSpPr>
                <a:spLocks noChangeShapeType="1"/>
              </p:cNvSpPr>
              <p:nvPr/>
            </p:nvSpPr>
            <p:spPr bwMode="auto">
              <a:xfrm>
                <a:off x="4641" y="3051"/>
                <a:ext cx="18" cy="1"/>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mc:AlternateContent xmlns:mc="http://schemas.openxmlformats.org/markup-compatibility/2006" xmlns:a14="http://schemas.microsoft.com/office/drawing/2010/main">
            <mc:Choice Requires="a14">
              <p:sp>
                <p:nvSpPr>
                  <p:cNvPr id="388193" name="Object 97">
                    <a:hlinkClick r:id="" action="ppaction://ole?verb=0"/>
                  </p:cNvPr>
                  <p:cNvSpPr txBox="1"/>
                  <p:nvPr/>
                </p:nvSpPr>
                <p:spPr bwMode="auto">
                  <a:xfrm>
                    <a:off x="2736" y="2496"/>
                    <a:ext cx="480" cy="288"/>
                  </a:xfrm>
                  <a:prstGeom prst="rect">
                    <a:avLst/>
                  </a:prstGeom>
                  <a:noFill/>
                  <a:ln>
                    <a:noFill/>
                  </a:ln>
                  <a:effectLst>
                    <a:outerShdw dist="1796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𝜎</m:t>
                              </m:r>
                            </m:e>
                            <m:sub>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ub>
                          </m:sSub>
                          <m:r>
                            <a:rPr lang="zh-CN" altLang="en-US" i="1">
                              <a:solidFill>
                                <a:schemeClr val="bg2"/>
                              </a:solidFill>
                              <a:latin typeface="Cambria Math" panose="02040503050406030204" pitchFamily="18" charset="0"/>
                            </a:rPr>
                            <m:t>=5</m:t>
                          </m:r>
                        </m:oMath>
                      </m:oMathPara>
                    </a14:m>
                    <a:endParaRPr lang="zh-CN" altLang="en-US">
                      <a:solidFill>
                        <a:schemeClr val="bg2"/>
                      </a:solidFill>
                    </a:endParaRPr>
                  </a:p>
                </p:txBody>
              </p:sp>
            </mc:Choice>
            <mc:Fallback xmlns="">
              <p:sp>
                <p:nvSpPr>
                  <p:cNvPr id="388193" name="Object 97">
                    <a:hlinkClick r:id="" action="ppaction://ole?verb=0"/>
                  </p:cNvPr>
                  <p:cNvSpPr txBox="1">
                    <a:spLocks noRot="1" noChangeAspect="1" noMove="1" noResize="1" noEditPoints="1" noAdjustHandles="1" noChangeArrowheads="1" noChangeShapeType="1" noTextEdit="1"/>
                  </p:cNvSpPr>
                  <p:nvPr/>
                </p:nvSpPr>
                <p:spPr bwMode="auto">
                  <a:xfrm>
                    <a:off x="2736" y="2496"/>
                    <a:ext cx="480" cy="288"/>
                  </a:xfrm>
                  <a:prstGeom prst="rect">
                    <a:avLst/>
                  </a:prstGeom>
                  <a:blipFill>
                    <a:blip r:embed="rId10"/>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8194" name="Object 98">
                    <a:hlinkClick r:id="" action="ppaction://ole?verb=0"/>
                  </p:cNvPr>
                  <p:cNvSpPr txBox="1"/>
                  <p:nvPr/>
                </p:nvSpPr>
                <p:spPr bwMode="auto">
                  <a:xfrm>
                    <a:off x="3854" y="3079"/>
                    <a:ext cx="576" cy="288"/>
                  </a:xfrm>
                  <a:prstGeom prst="rect">
                    <a:avLst/>
                  </a:prstGeom>
                  <a:noFill/>
                  <a:ln>
                    <a:noFill/>
                  </a:ln>
                  <a:effectLst>
                    <a:outerShdw dist="3592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2"/>
                                  </a:solidFill>
                                  <a:effectLst/>
                                  <a:latin typeface="Cambria Math" panose="02040503050406030204" pitchFamily="18" charset="0"/>
                                </a:rPr>
                              </m:ctrlPr>
                            </m:sSubPr>
                            <m:e>
                              <m:r>
                                <a:rPr lang="zh-CN" altLang="en-US" i="1">
                                  <a:solidFill>
                                    <a:schemeClr val="bg2"/>
                                  </a:solidFill>
                                  <a:effectLst/>
                                  <a:latin typeface="Cambria Math" panose="02040503050406030204" pitchFamily="18" charset="0"/>
                                </a:rPr>
                                <m:t>𝜇</m:t>
                              </m:r>
                            </m:e>
                            <m:sub>
                              <m:acc>
                                <m:accPr>
                                  <m:chr m:val="̄"/>
                                  <m:ctrlPr>
                                    <a:rPr lang="zh-CN" altLang="en-US" i="1">
                                      <a:solidFill>
                                        <a:schemeClr val="bg2"/>
                                      </a:solidFill>
                                      <a:effectLst/>
                                      <a:latin typeface="Cambria Math" panose="02040503050406030204" pitchFamily="18" charset="0"/>
                                    </a:rPr>
                                  </m:ctrlPr>
                                </m:accPr>
                                <m:e>
                                  <m:r>
                                    <a:rPr lang="zh-CN" altLang="en-US" i="1">
                                      <a:solidFill>
                                        <a:schemeClr val="bg2"/>
                                      </a:solidFill>
                                      <a:effectLst/>
                                      <a:latin typeface="Cambria Math" panose="02040503050406030204" pitchFamily="18" charset="0"/>
                                    </a:rPr>
                                    <m:t>𝑥</m:t>
                                  </m:r>
                                </m:e>
                              </m:acc>
                            </m:sub>
                          </m:sSub>
                          <m:r>
                            <a:rPr lang="zh-CN" altLang="en-US" i="1">
                              <a:solidFill>
                                <a:schemeClr val="bg2"/>
                              </a:solidFill>
                              <a:effectLst/>
                              <a:latin typeface="Cambria Math" panose="02040503050406030204" pitchFamily="18" charset="0"/>
                            </a:rPr>
                            <m:t>=50</m:t>
                          </m:r>
                        </m:oMath>
                      </m:oMathPara>
                    </a14:m>
                    <a:endParaRPr lang="zh-CN" altLang="en-US" dirty="0">
                      <a:solidFill>
                        <a:schemeClr val="bg2"/>
                      </a:solidFill>
                      <a:effectLst/>
                    </a:endParaRPr>
                  </a:p>
                </p:txBody>
              </p:sp>
            </mc:Choice>
            <mc:Fallback>
              <p:sp>
                <p:nvSpPr>
                  <p:cNvPr id="388194" name="Object 98">
                    <a:hlinkClick r:id="" action="ppaction://ole?verb=0"/>
                  </p:cNvPr>
                  <p:cNvSpPr txBox="1">
                    <a:spLocks noRot="1" noChangeAspect="1" noMove="1" noResize="1" noEditPoints="1" noAdjustHandles="1" noChangeArrowheads="1" noChangeShapeType="1" noTextEdit="1"/>
                  </p:cNvSpPr>
                  <p:nvPr/>
                </p:nvSpPr>
                <p:spPr bwMode="auto">
                  <a:xfrm>
                    <a:off x="3854" y="3079"/>
                    <a:ext cx="576" cy="288"/>
                  </a:xfrm>
                  <a:prstGeom prst="rect">
                    <a:avLst/>
                  </a:prstGeom>
                  <a:blipFill>
                    <a:blip r:embed="rId11"/>
                    <a:stretch>
                      <a:fillRect/>
                    </a:stretch>
                  </a:blipFill>
                  <a:ln>
                    <a:noFill/>
                  </a:ln>
                  <a:effectLst>
                    <a:outerShdw dist="35921" dir="2700000" algn="ctr" rotWithShape="0">
                      <a:schemeClr val="bg2"/>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8195" name="Object 99">
                    <a:hlinkClick r:id="" action="ppaction://ole?verb=0"/>
                  </p:cNvPr>
                  <p:cNvSpPr txBox="1"/>
                  <p:nvPr/>
                </p:nvSpPr>
                <p:spPr bwMode="auto">
                  <a:xfrm>
                    <a:off x="4560" y="2496"/>
                    <a:ext cx="558" cy="288"/>
                  </a:xfrm>
                  <a:prstGeom prst="rect">
                    <a:avLst/>
                  </a:prstGeom>
                  <a:noFill/>
                  <a:ln>
                    <a:noFill/>
                  </a:ln>
                  <a:effectLst>
                    <a:outerShdw dist="17961" dir="2700000" algn="ctr" rotWithShape="0">
                      <a:schemeClr val="bg2"/>
                    </a:outerShdw>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𝜎</m:t>
                              </m:r>
                            </m:e>
                            <m:sub>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ub>
                          </m:sSub>
                          <m:r>
                            <a:rPr lang="zh-CN" altLang="en-US" i="1">
                              <a:solidFill>
                                <a:schemeClr val="bg2"/>
                              </a:solidFill>
                              <a:latin typeface="Cambria Math" panose="02040503050406030204" pitchFamily="18" charset="0"/>
                            </a:rPr>
                            <m:t>=2.5</m:t>
                          </m:r>
                        </m:oMath>
                      </m:oMathPara>
                    </a14:m>
                    <a:endParaRPr lang="zh-CN" altLang="en-US">
                      <a:solidFill>
                        <a:schemeClr val="bg2"/>
                      </a:solidFill>
                    </a:endParaRPr>
                  </a:p>
                </p:txBody>
              </p:sp>
            </mc:Choice>
            <mc:Fallback xmlns="">
              <p:sp>
                <p:nvSpPr>
                  <p:cNvPr id="388195" name="Object 99">
                    <a:hlinkClick r:id="" action="ppaction://ole?verb=0"/>
                  </p:cNvPr>
                  <p:cNvSpPr txBox="1">
                    <a:spLocks noRot="1" noChangeAspect="1" noMove="1" noResize="1" noEditPoints="1" noAdjustHandles="1" noChangeArrowheads="1" noChangeShapeType="1" noTextEdit="1"/>
                  </p:cNvSpPr>
                  <p:nvPr/>
                </p:nvSpPr>
                <p:spPr bwMode="auto">
                  <a:xfrm>
                    <a:off x="4560" y="2496"/>
                    <a:ext cx="558" cy="288"/>
                  </a:xfrm>
                  <a:prstGeom prst="rect">
                    <a:avLst/>
                  </a:prstGeom>
                  <a:blipFill>
                    <a:blip r:embed="rId12"/>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grpSp>
      <p:sp>
        <p:nvSpPr>
          <p:cNvPr id="388200" name="Rectangle 104"/>
          <p:cNvSpPr>
            <a:spLocks noChangeArrowheads="1"/>
          </p:cNvSpPr>
          <p:nvPr/>
        </p:nvSpPr>
        <p:spPr bwMode="auto">
          <a:xfrm>
            <a:off x="457200" y="17002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buFont typeface="Wingdings 2" panose="05020102010507070707" pitchFamily="18" charset="2"/>
              <a:buNone/>
            </a:pPr>
            <a:r>
              <a:rPr lang="zh-CN" altLang="en-US" b="0" dirty="0">
                <a:solidFill>
                  <a:schemeClr val="bg2"/>
                </a:solidFill>
                <a:effectLst>
                  <a:outerShdw blurRad="38100" dist="38100" dir="2700000" algn="tl">
                    <a:srgbClr val="000000"/>
                  </a:outerShdw>
                </a:effectLst>
                <a:latin typeface="Times New Roman" panose="02020603050405020304" pitchFamily="18" charset="0"/>
              </a:rPr>
              <a:t>当总体服从正态分布</a:t>
            </a:r>
            <a:r>
              <a:rPr lang="en-US" altLang="zh-CN" i="1" dirty="0">
                <a:solidFill>
                  <a:schemeClr val="bg2"/>
                </a:solidFill>
                <a:effectLst>
                  <a:outerShdw blurRad="38100" dist="38100" dir="2700000" algn="tl">
                    <a:srgbClr val="000000"/>
                  </a:outerShdw>
                </a:effectLst>
                <a:latin typeface="Times New Roman" panose="02020603050405020304" pitchFamily="18" charset="0"/>
              </a:rPr>
              <a:t>N</a:t>
            </a:r>
            <a:r>
              <a:rPr lang="en-US" altLang="zh-CN" dirty="0">
                <a:solidFill>
                  <a:schemeClr val="bg2"/>
                </a:solidFill>
                <a:effectLst>
                  <a:outerShdw blurRad="38100" dist="38100" dir="2700000" algn="tl">
                    <a:srgbClr val="000000"/>
                  </a:outerShdw>
                </a:effectLst>
                <a:latin typeface="Times New Roman" panose="02020603050405020304" pitchFamily="18" charset="0"/>
              </a:rPr>
              <a:t>(</a:t>
            </a:r>
            <a:r>
              <a:rPr lang="en-US" altLang="zh-CN" i="1" dirty="0">
                <a:solidFill>
                  <a:schemeClr val="bg2"/>
                </a:solidFill>
                <a:effectLst>
                  <a:outerShdw blurRad="38100" dist="38100" dir="2700000" algn="tl">
                    <a:srgbClr val="000000"/>
                  </a:outerShdw>
                </a:effectLst>
                <a:latin typeface="Times New Roman" panose="02020603050405020304" pitchFamily="18" charset="0"/>
              </a:rPr>
              <a:t>μ</a:t>
            </a:r>
            <a:r>
              <a:rPr lang="en-US" altLang="zh-CN" dirty="0">
                <a:solidFill>
                  <a:schemeClr val="bg2"/>
                </a:solidFill>
                <a:effectLst>
                  <a:outerShdw blurRad="38100" dist="38100" dir="2700000" algn="tl">
                    <a:srgbClr val="000000"/>
                  </a:outerShdw>
                </a:effectLst>
                <a:latin typeface="Times New Roman" panose="02020603050405020304" pitchFamily="18" charset="0"/>
              </a:rPr>
              <a:t>,</a:t>
            </a:r>
            <a:r>
              <a:rPr lang="en-US" altLang="zh-CN" i="1" dirty="0">
                <a:solidFill>
                  <a:schemeClr val="bg2"/>
                </a:solidFill>
                <a:effectLst>
                  <a:outerShdw blurRad="38100" dist="38100" dir="2700000" algn="tl">
                    <a:srgbClr val="000000"/>
                  </a:outerShdw>
                </a:effectLst>
                <a:latin typeface="Times New Roman" panose="02020603050405020304" pitchFamily="18" charset="0"/>
              </a:rPr>
              <a:t>σ</a:t>
            </a:r>
            <a:r>
              <a:rPr lang="en-US" altLang="zh-CN" baseline="30000" dirty="0">
                <a:solidFill>
                  <a:schemeClr val="bg2"/>
                </a:solidFill>
                <a:effectLst>
                  <a:outerShdw blurRad="38100" dist="38100" dir="2700000" algn="tl">
                    <a:srgbClr val="000000"/>
                  </a:outerShdw>
                </a:effectLst>
                <a:latin typeface="Times New Roman" panose="02020603050405020304" pitchFamily="18" charset="0"/>
              </a:rPr>
              <a:t>2</a:t>
            </a:r>
            <a:r>
              <a:rPr lang="en-US" altLang="zh-CN" dirty="0">
                <a:solidFill>
                  <a:schemeClr val="bg2"/>
                </a:solidFill>
                <a:effectLst>
                  <a:outerShdw blurRad="38100" dist="38100" dir="2700000" algn="tl">
                    <a:srgbClr val="000000"/>
                  </a:outerShdw>
                </a:effectLst>
                <a:latin typeface="Times New Roman" panose="02020603050405020304" pitchFamily="18" charset="0"/>
              </a:rPr>
              <a:t>)</a:t>
            </a:r>
            <a:r>
              <a:rPr lang="zh-CN" altLang="en-US" b="0" dirty="0">
                <a:solidFill>
                  <a:schemeClr val="bg2"/>
                </a:solidFill>
                <a:effectLst>
                  <a:outerShdw blurRad="38100" dist="38100" dir="2700000" algn="tl">
                    <a:srgbClr val="000000"/>
                  </a:outerShdw>
                </a:effectLst>
                <a:latin typeface="Times New Roman" panose="02020603050405020304" pitchFamily="18" charset="0"/>
              </a:rPr>
              <a:t>时，来自该总体的所有容量为</a:t>
            </a:r>
            <a:r>
              <a:rPr lang="en-US" altLang="zh-CN" b="0" i="1" dirty="0">
                <a:solidFill>
                  <a:schemeClr val="bg2"/>
                </a:solidFill>
                <a:effectLst>
                  <a:outerShdw blurRad="38100" dist="38100" dir="2700000" algn="tl">
                    <a:srgbClr val="000000"/>
                  </a:outerShdw>
                </a:effectLst>
                <a:latin typeface="Times New Roman" panose="02020603050405020304" pitchFamily="18" charset="0"/>
              </a:rPr>
              <a:t>n</a:t>
            </a:r>
            <a:r>
              <a:rPr lang="zh-CN" altLang="en-US" b="0" dirty="0">
                <a:solidFill>
                  <a:schemeClr val="bg2"/>
                </a:solidFill>
                <a:effectLst>
                  <a:outerShdw blurRad="38100" dist="38100" dir="2700000" algn="tl">
                    <a:srgbClr val="000000"/>
                  </a:outerShdw>
                </a:effectLst>
                <a:latin typeface="Times New Roman" panose="02020603050405020304" pitchFamily="18" charset="0"/>
              </a:rPr>
              <a:t>的样本的均值</a:t>
            </a:r>
            <a:r>
              <a:rPr lang="zh-CN" altLang="en-US" b="0"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b="0" i="1" dirty="0">
                <a:solidFill>
                  <a:schemeClr val="bg2"/>
                </a:solidFill>
                <a:effectLst>
                  <a:outerShdw blurRad="38100" dist="38100" dir="2700000" algn="tl">
                    <a:srgbClr val="000000"/>
                  </a:outerShdw>
                </a:effectLst>
                <a:latin typeface="Times New Roman" panose="02020603050405020304" pitchFamily="18" charset="0"/>
              </a:rPr>
              <a:t>x</a:t>
            </a:r>
            <a:r>
              <a:rPr lang="zh-CN" altLang="en-US" b="0" dirty="0">
                <a:solidFill>
                  <a:schemeClr val="bg2"/>
                </a:solidFill>
                <a:effectLst>
                  <a:outerShdw blurRad="38100" dist="38100" dir="2700000" algn="tl">
                    <a:srgbClr val="000000"/>
                  </a:outerShdw>
                </a:effectLst>
                <a:latin typeface="Times New Roman" panose="02020603050405020304" pitchFamily="18" charset="0"/>
              </a:rPr>
              <a:t>也服从正态分布，</a:t>
            </a:r>
            <a:r>
              <a:rPr lang="zh-CN" altLang="en-US" b="0"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b="0" i="1" dirty="0">
                <a:solidFill>
                  <a:schemeClr val="bg2"/>
                </a:solidFill>
                <a:effectLst>
                  <a:outerShdw blurRad="38100" dist="38100" dir="2700000" algn="tl">
                    <a:srgbClr val="000000"/>
                  </a:outerShdw>
                </a:effectLst>
                <a:latin typeface="Times New Roman" panose="02020603050405020304" pitchFamily="18" charset="0"/>
              </a:rPr>
              <a:t>x</a:t>
            </a:r>
            <a:r>
              <a:rPr lang="en-US" altLang="zh-CN" b="0" dirty="0">
                <a:solidFill>
                  <a:schemeClr val="bg2"/>
                </a:solidFill>
                <a:effectLst>
                  <a:outerShdw blurRad="38100" dist="38100" dir="2700000" algn="tl">
                    <a:srgbClr val="000000"/>
                  </a:outerShdw>
                </a:effectLst>
                <a:latin typeface="Times New Roman" panose="02020603050405020304" pitchFamily="18" charset="0"/>
              </a:rPr>
              <a:t> </a:t>
            </a:r>
            <a:r>
              <a:rPr lang="zh-CN" altLang="en-US" b="0" dirty="0">
                <a:solidFill>
                  <a:schemeClr val="bg2"/>
                </a:solidFill>
                <a:effectLst>
                  <a:outerShdw blurRad="38100" dist="38100" dir="2700000" algn="tl">
                    <a:srgbClr val="000000"/>
                  </a:outerShdw>
                </a:effectLst>
                <a:latin typeface="Times New Roman" panose="02020603050405020304" pitchFamily="18" charset="0"/>
              </a:rPr>
              <a:t>的数学期望为</a:t>
            </a:r>
            <a:r>
              <a:rPr lang="en-US" altLang="zh-CN" b="0" i="1" dirty="0">
                <a:solidFill>
                  <a:schemeClr val="bg2"/>
                </a:solidFill>
                <a:effectLst>
                  <a:outerShdw blurRad="38100" dist="38100" dir="2700000" algn="tl">
                    <a:srgbClr val="000000"/>
                  </a:outerShdw>
                </a:effectLst>
              </a:rPr>
              <a:t>μ</a:t>
            </a:r>
            <a:r>
              <a:rPr lang="zh-CN" altLang="en-US" b="0" dirty="0">
                <a:solidFill>
                  <a:schemeClr val="bg2"/>
                </a:solidFill>
                <a:effectLst>
                  <a:outerShdw blurRad="38100" dist="38100" dir="2700000" algn="tl">
                    <a:srgbClr val="000000"/>
                  </a:outerShdw>
                </a:effectLst>
                <a:latin typeface="Times New Roman" panose="02020603050405020304" pitchFamily="18" charset="0"/>
              </a:rPr>
              <a:t>，方差为</a:t>
            </a:r>
            <a:r>
              <a:rPr lang="en-US" altLang="zh-CN" b="0" i="1" dirty="0">
                <a:solidFill>
                  <a:schemeClr val="bg2"/>
                </a:solidFill>
                <a:effectLst>
                  <a:outerShdw blurRad="38100" dist="38100" dir="2700000" algn="tl">
                    <a:srgbClr val="000000"/>
                  </a:outerShdw>
                </a:effectLst>
                <a:latin typeface="Times New Roman" panose="02020603050405020304" pitchFamily="18" charset="0"/>
              </a:rPr>
              <a:t>σ</a:t>
            </a:r>
            <a:r>
              <a:rPr lang="en-US" altLang="zh-CN" b="0" baseline="30000" dirty="0">
                <a:solidFill>
                  <a:schemeClr val="bg2"/>
                </a:solidFill>
                <a:effectLst>
                  <a:outerShdw blurRad="38100" dist="38100" dir="2700000" algn="tl">
                    <a:srgbClr val="000000"/>
                  </a:outerShdw>
                </a:effectLst>
                <a:latin typeface="Times New Roman" panose="02020603050405020304" pitchFamily="18" charset="0"/>
              </a:rPr>
              <a:t>2</a:t>
            </a:r>
            <a:r>
              <a:rPr lang="en-US" altLang="zh-CN" b="0" dirty="0">
                <a:solidFill>
                  <a:schemeClr val="bg2"/>
                </a:solidFill>
                <a:effectLst>
                  <a:outerShdw blurRad="38100" dist="38100" dir="2700000" algn="tl">
                    <a:srgbClr val="000000"/>
                  </a:outerShdw>
                </a:effectLst>
                <a:latin typeface="Times New Roman" panose="02020603050405020304" pitchFamily="18" charset="0"/>
              </a:rPr>
              <a:t>/</a:t>
            </a:r>
            <a:r>
              <a:rPr lang="en-US" altLang="zh-CN" b="0" i="1" dirty="0">
                <a:solidFill>
                  <a:schemeClr val="bg2"/>
                </a:solidFill>
                <a:effectLst>
                  <a:outerShdw blurRad="38100" dist="38100" dir="2700000" algn="tl">
                    <a:srgbClr val="000000"/>
                  </a:outerShdw>
                </a:effectLst>
                <a:latin typeface="Times New Roman" panose="02020603050405020304" pitchFamily="18" charset="0"/>
              </a:rPr>
              <a:t>n</a:t>
            </a:r>
            <a:r>
              <a:rPr lang="zh-CN" altLang="en-US" b="0" dirty="0">
                <a:solidFill>
                  <a:schemeClr val="bg2"/>
                </a:solidFill>
                <a:effectLst>
                  <a:outerShdw blurRad="38100" dist="38100" dir="2700000" algn="tl">
                    <a:srgbClr val="000000"/>
                  </a:outerShdw>
                </a:effectLst>
                <a:latin typeface="Times New Roman" panose="02020603050405020304" pitchFamily="18" charset="0"/>
              </a:rPr>
              <a:t>。即</a:t>
            </a:r>
            <a:r>
              <a:rPr lang="zh-CN" altLang="en-US" b="0"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i="1" dirty="0">
                <a:solidFill>
                  <a:schemeClr val="bg2"/>
                </a:solidFill>
                <a:effectLst>
                  <a:outerShdw blurRad="38100" dist="38100" dir="2700000" algn="tl">
                    <a:srgbClr val="000000"/>
                  </a:outerShdw>
                </a:effectLst>
                <a:latin typeface="Times New Roman" panose="02020603050405020304" pitchFamily="18" charset="0"/>
              </a:rPr>
              <a:t>x</a:t>
            </a:r>
            <a:r>
              <a:rPr lang="zh-CN" altLang="en-US" i="1" dirty="0">
                <a:solidFill>
                  <a:schemeClr val="bg2"/>
                </a:solidFill>
                <a:effectLst>
                  <a:outerShdw blurRad="38100" dist="38100" dir="2700000" algn="tl">
                    <a:srgbClr val="000000"/>
                  </a:outerShdw>
                </a:effectLst>
                <a:latin typeface="Times New Roman" panose="02020603050405020304" pitchFamily="18" charset="0"/>
              </a:rPr>
              <a:t>～</a:t>
            </a:r>
            <a:r>
              <a:rPr lang="en-US" altLang="zh-CN" i="1" dirty="0">
                <a:solidFill>
                  <a:schemeClr val="bg2"/>
                </a:solidFill>
                <a:effectLst>
                  <a:outerShdw blurRad="38100" dist="38100" dir="2700000" algn="tl">
                    <a:srgbClr val="000000"/>
                  </a:outerShdw>
                </a:effectLst>
                <a:latin typeface="Times New Roman" panose="02020603050405020304" pitchFamily="18" charset="0"/>
              </a:rPr>
              <a:t>N</a:t>
            </a:r>
            <a:r>
              <a:rPr lang="en-US" altLang="zh-CN" dirty="0">
                <a:solidFill>
                  <a:schemeClr val="bg2"/>
                </a:solidFill>
                <a:effectLst>
                  <a:outerShdw blurRad="38100" dist="38100" dir="2700000" algn="tl">
                    <a:srgbClr val="000000"/>
                  </a:outerShdw>
                </a:effectLst>
                <a:latin typeface="Times New Roman" panose="02020603050405020304" pitchFamily="18" charset="0"/>
              </a:rPr>
              <a:t>(</a:t>
            </a:r>
            <a:r>
              <a:rPr lang="en-US" altLang="zh-CN" i="1" dirty="0">
                <a:solidFill>
                  <a:schemeClr val="bg2"/>
                </a:solidFill>
                <a:effectLst>
                  <a:outerShdw blurRad="38100" dist="38100" dir="2700000" algn="tl">
                    <a:srgbClr val="000000"/>
                  </a:outerShdw>
                </a:effectLst>
                <a:latin typeface="Times New Roman" panose="02020603050405020304" pitchFamily="18" charset="0"/>
              </a:rPr>
              <a:t>μ</a:t>
            </a:r>
            <a:r>
              <a:rPr lang="en-US" altLang="zh-CN" dirty="0">
                <a:solidFill>
                  <a:schemeClr val="bg2"/>
                </a:solidFill>
                <a:effectLst>
                  <a:outerShdw blurRad="38100" dist="38100" dir="2700000" algn="tl">
                    <a:srgbClr val="000000"/>
                  </a:outerShdw>
                </a:effectLst>
                <a:latin typeface="Times New Roman" panose="02020603050405020304" pitchFamily="18" charset="0"/>
              </a:rPr>
              <a:t>,</a:t>
            </a:r>
            <a:r>
              <a:rPr lang="en-US" altLang="zh-CN" i="1" dirty="0">
                <a:solidFill>
                  <a:schemeClr val="bg2"/>
                </a:solidFill>
                <a:effectLst>
                  <a:outerShdw blurRad="38100" dist="38100" dir="2700000" algn="tl">
                    <a:srgbClr val="000000"/>
                  </a:outerShdw>
                </a:effectLst>
                <a:latin typeface="Times New Roman" panose="02020603050405020304" pitchFamily="18" charset="0"/>
              </a:rPr>
              <a:t>σ</a:t>
            </a:r>
            <a:r>
              <a:rPr lang="en-US" altLang="zh-CN" baseline="30000" dirty="0">
                <a:solidFill>
                  <a:schemeClr val="bg2"/>
                </a:solidFill>
                <a:effectLst>
                  <a:outerShdw blurRad="38100" dist="38100" dir="2700000" algn="tl">
                    <a:srgbClr val="000000"/>
                  </a:outerShdw>
                </a:effectLst>
                <a:latin typeface="Times New Roman" panose="02020603050405020304" pitchFamily="18" charset="0"/>
              </a:rPr>
              <a:t>2</a:t>
            </a:r>
            <a:r>
              <a:rPr lang="en-US" altLang="zh-CN" dirty="0">
                <a:solidFill>
                  <a:schemeClr val="bg2"/>
                </a:solidFill>
                <a:effectLst>
                  <a:outerShdw blurRad="38100" dist="38100" dir="2700000" algn="tl">
                    <a:srgbClr val="000000"/>
                  </a:outerShdw>
                </a:effectLst>
                <a:latin typeface="Times New Roman" panose="02020603050405020304" pitchFamily="18" charset="0"/>
              </a:rPr>
              <a:t>/</a:t>
            </a:r>
            <a:r>
              <a:rPr lang="en-US" altLang="zh-CN" i="1" dirty="0">
                <a:solidFill>
                  <a:schemeClr val="bg2"/>
                </a:solidFill>
                <a:effectLst>
                  <a:outerShdw blurRad="38100" dist="38100" dir="2700000" algn="tl">
                    <a:srgbClr val="000000"/>
                  </a:outerShdw>
                </a:effectLst>
                <a:latin typeface="Times New Roman" panose="02020603050405020304" pitchFamily="18" charset="0"/>
              </a:rPr>
              <a:t>n</a:t>
            </a:r>
            <a:r>
              <a:rPr lang="en-US" altLang="zh-CN" dirty="0">
                <a:solidFill>
                  <a:schemeClr val="bg2"/>
                </a:solidFill>
                <a:effectLst>
                  <a:outerShdw blurRad="38100" dist="38100" dir="2700000" algn="tl">
                    <a:srgbClr val="000000"/>
                  </a:outerShdw>
                </a:effectLst>
                <a:latin typeface="Times New Roman" panose="02020603050405020304" pitchFamily="18"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8202"/>
                                        </p:tgtEl>
                                        <p:attrNameLst>
                                          <p:attrName>style.visibility</p:attrName>
                                        </p:attrNameLst>
                                      </p:cBhvr>
                                      <p:to>
                                        <p:strVal val="visible"/>
                                      </p:to>
                                    </p:set>
                                    <p:animEffect transition="in" filter="wipe(left)">
                                      <p:cBhvr>
                                        <p:cTn id="7" dur="500"/>
                                        <p:tgtEl>
                                          <p:spTgt spid="388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9" name="Rectangle 3"/>
          <p:cNvSpPr>
            <a:spLocks noGrp="1" noChangeArrowheads="1"/>
          </p:cNvSpPr>
          <p:nvPr>
            <p:ph type="title"/>
          </p:nvPr>
        </p:nvSpPr>
        <p:spPr>
          <a:noFill/>
          <a:ln/>
        </p:spPr>
        <p:txBody>
          <a:bodyPr/>
          <a:lstStyle/>
          <a:p>
            <a:r>
              <a:rPr lang="zh-CN" altLang="en-US" dirty="0">
                <a:solidFill>
                  <a:schemeClr val="bg2"/>
                </a:solidFill>
                <a:latin typeface="Arial" panose="020B0604020202020204" pitchFamily="34" charset="0"/>
              </a:rPr>
              <a:t>中心极限定理</a:t>
            </a:r>
            <a:br>
              <a:rPr lang="zh-CN" altLang="en-US" dirty="0">
                <a:solidFill>
                  <a:schemeClr val="bg2"/>
                </a:solidFill>
                <a:latin typeface="Arial" panose="020B0604020202020204" pitchFamily="34" charset="0"/>
              </a:rPr>
            </a:b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central limit theorem</a:t>
            </a:r>
            <a:r>
              <a:rPr lang="en-US" altLang="zh-CN" sz="3600" dirty="0">
                <a:solidFill>
                  <a:schemeClr val="bg2"/>
                </a:solidFill>
                <a:latin typeface="Arial" panose="020B0604020202020204" pitchFamily="34" charset="0"/>
              </a:rPr>
              <a:t>)</a:t>
            </a:r>
          </a:p>
        </p:txBody>
      </p:sp>
      <p:grpSp>
        <p:nvGrpSpPr>
          <p:cNvPr id="398407" name="Group 71"/>
          <p:cNvGrpSpPr>
            <a:grpSpLocks/>
          </p:cNvGrpSpPr>
          <p:nvPr/>
        </p:nvGrpSpPr>
        <p:grpSpPr bwMode="auto">
          <a:xfrm>
            <a:off x="2514600" y="3046413"/>
            <a:ext cx="6243638" cy="2797175"/>
            <a:chOff x="1584" y="1919"/>
            <a:chExt cx="3933" cy="1762"/>
          </a:xfrm>
        </p:grpSpPr>
        <p:grpSp>
          <p:nvGrpSpPr>
            <p:cNvPr id="398378" name="Group 42"/>
            <p:cNvGrpSpPr>
              <a:grpSpLocks/>
            </p:cNvGrpSpPr>
            <p:nvPr/>
          </p:nvGrpSpPr>
          <p:grpSpPr bwMode="auto">
            <a:xfrm>
              <a:off x="1869" y="2190"/>
              <a:ext cx="2350" cy="1491"/>
              <a:chOff x="1872" y="1920"/>
              <a:chExt cx="2374" cy="1728"/>
            </a:xfrm>
          </p:grpSpPr>
          <p:grpSp>
            <p:nvGrpSpPr>
              <p:cNvPr id="398341" name="Group 5"/>
              <p:cNvGrpSpPr>
                <a:grpSpLocks/>
              </p:cNvGrpSpPr>
              <p:nvPr/>
            </p:nvGrpSpPr>
            <p:grpSpPr bwMode="auto">
              <a:xfrm>
                <a:off x="1872" y="1920"/>
                <a:ext cx="2374" cy="1683"/>
                <a:chOff x="1935" y="1824"/>
                <a:chExt cx="2374" cy="1827"/>
              </a:xfrm>
            </p:grpSpPr>
            <p:sp>
              <p:nvSpPr>
                <p:cNvPr id="398342" name="Freeform 6"/>
                <p:cNvSpPr>
                  <a:spLocks/>
                </p:cNvSpPr>
                <p:nvPr/>
              </p:nvSpPr>
              <p:spPr bwMode="auto">
                <a:xfrm>
                  <a:off x="3120" y="1824"/>
                  <a:ext cx="1189" cy="1827"/>
                </a:xfrm>
                <a:custGeom>
                  <a:avLst/>
                  <a:gdLst>
                    <a:gd name="T0" fmla="*/ 1189 w 1189"/>
                    <a:gd name="T1" fmla="*/ 1827 h 1827"/>
                    <a:gd name="T2" fmla="*/ 1064 w 1189"/>
                    <a:gd name="T3" fmla="*/ 1807 h 1827"/>
                    <a:gd name="T4" fmla="*/ 1002 w 1189"/>
                    <a:gd name="T5" fmla="*/ 1784 h 1827"/>
                    <a:gd name="T6" fmla="*/ 939 w 1189"/>
                    <a:gd name="T7" fmla="*/ 1757 h 1827"/>
                    <a:gd name="T8" fmla="*/ 877 w 1189"/>
                    <a:gd name="T9" fmla="*/ 1714 h 1827"/>
                    <a:gd name="T10" fmla="*/ 815 w 1189"/>
                    <a:gd name="T11" fmla="*/ 1655 h 1827"/>
                    <a:gd name="T12" fmla="*/ 752 w 1189"/>
                    <a:gd name="T13" fmla="*/ 1581 h 1827"/>
                    <a:gd name="T14" fmla="*/ 628 w 1189"/>
                    <a:gd name="T15" fmla="*/ 1371 h 1827"/>
                    <a:gd name="T16" fmla="*/ 503 w 1189"/>
                    <a:gd name="T17" fmla="*/ 1071 h 1827"/>
                    <a:gd name="T18" fmla="*/ 374 w 1189"/>
                    <a:gd name="T19" fmla="*/ 713 h 1827"/>
                    <a:gd name="T20" fmla="*/ 312 w 1189"/>
                    <a:gd name="T21" fmla="*/ 530 h 1827"/>
                    <a:gd name="T22" fmla="*/ 249 w 1189"/>
                    <a:gd name="T23" fmla="*/ 362 h 1827"/>
                    <a:gd name="T24" fmla="*/ 187 w 1189"/>
                    <a:gd name="T25" fmla="*/ 214 h 1827"/>
                    <a:gd name="T26" fmla="*/ 125 w 1189"/>
                    <a:gd name="T27" fmla="*/ 98 h 1827"/>
                    <a:gd name="T28" fmla="*/ 62 w 1189"/>
                    <a:gd name="T29" fmla="*/ 27 h 1827"/>
                    <a:gd name="T30" fmla="*/ 0 w 1189"/>
                    <a:gd name="T31" fmla="*/ 0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9" h="1827">
                      <a:moveTo>
                        <a:pt x="1189" y="1827"/>
                      </a:moveTo>
                      <a:lnTo>
                        <a:pt x="1064" y="1807"/>
                      </a:lnTo>
                      <a:lnTo>
                        <a:pt x="1002" y="1784"/>
                      </a:lnTo>
                      <a:lnTo>
                        <a:pt x="939" y="1757"/>
                      </a:lnTo>
                      <a:lnTo>
                        <a:pt x="877" y="1714"/>
                      </a:lnTo>
                      <a:lnTo>
                        <a:pt x="815" y="1655"/>
                      </a:lnTo>
                      <a:lnTo>
                        <a:pt x="752" y="1581"/>
                      </a:lnTo>
                      <a:lnTo>
                        <a:pt x="628" y="1371"/>
                      </a:lnTo>
                      <a:lnTo>
                        <a:pt x="503" y="1071"/>
                      </a:lnTo>
                      <a:lnTo>
                        <a:pt x="374" y="713"/>
                      </a:lnTo>
                      <a:lnTo>
                        <a:pt x="312" y="530"/>
                      </a:lnTo>
                      <a:lnTo>
                        <a:pt x="249" y="362"/>
                      </a:lnTo>
                      <a:lnTo>
                        <a:pt x="187" y="214"/>
                      </a:lnTo>
                      <a:lnTo>
                        <a:pt x="125" y="98"/>
                      </a:lnTo>
                      <a:lnTo>
                        <a:pt x="62" y="27"/>
                      </a:lnTo>
                      <a:lnTo>
                        <a:pt x="0" y="0"/>
                      </a:lnTo>
                    </a:path>
                  </a:pathLst>
                </a:custGeom>
                <a:noFill/>
                <a:ln w="76200" cmpd="sng">
                  <a:solidFill>
                    <a:schemeClr val="hlink"/>
                  </a:solidFill>
                  <a:prstDash val="solid"/>
                  <a:round/>
                  <a:headEnd/>
                  <a:tailEnd/>
                </a:ln>
                <a:effectLst>
                  <a:outerShdw dist="56796"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398343" name="Freeform 7"/>
                <p:cNvSpPr>
                  <a:spLocks/>
                </p:cNvSpPr>
                <p:nvPr/>
              </p:nvSpPr>
              <p:spPr bwMode="auto">
                <a:xfrm>
                  <a:off x="1935" y="1824"/>
                  <a:ext cx="1185" cy="1827"/>
                </a:xfrm>
                <a:custGeom>
                  <a:avLst/>
                  <a:gdLst>
                    <a:gd name="T0" fmla="*/ 0 w 1185"/>
                    <a:gd name="T1" fmla="*/ 1827 h 1827"/>
                    <a:gd name="T2" fmla="*/ 125 w 1185"/>
                    <a:gd name="T3" fmla="*/ 1807 h 1827"/>
                    <a:gd name="T4" fmla="*/ 187 w 1185"/>
                    <a:gd name="T5" fmla="*/ 1784 h 1827"/>
                    <a:gd name="T6" fmla="*/ 250 w 1185"/>
                    <a:gd name="T7" fmla="*/ 1757 h 1827"/>
                    <a:gd name="T8" fmla="*/ 312 w 1185"/>
                    <a:gd name="T9" fmla="*/ 1714 h 1827"/>
                    <a:gd name="T10" fmla="*/ 374 w 1185"/>
                    <a:gd name="T11" fmla="*/ 1655 h 1827"/>
                    <a:gd name="T12" fmla="*/ 437 w 1185"/>
                    <a:gd name="T13" fmla="*/ 1581 h 1827"/>
                    <a:gd name="T14" fmla="*/ 561 w 1185"/>
                    <a:gd name="T15" fmla="*/ 1371 h 1827"/>
                    <a:gd name="T16" fmla="*/ 686 w 1185"/>
                    <a:gd name="T17" fmla="*/ 1071 h 1827"/>
                    <a:gd name="T18" fmla="*/ 811 w 1185"/>
                    <a:gd name="T19" fmla="*/ 713 h 1827"/>
                    <a:gd name="T20" fmla="*/ 873 w 1185"/>
                    <a:gd name="T21" fmla="*/ 530 h 1827"/>
                    <a:gd name="T22" fmla="*/ 936 w 1185"/>
                    <a:gd name="T23" fmla="*/ 362 h 1827"/>
                    <a:gd name="T24" fmla="*/ 998 w 1185"/>
                    <a:gd name="T25" fmla="*/ 214 h 1827"/>
                    <a:gd name="T26" fmla="*/ 1060 w 1185"/>
                    <a:gd name="T27" fmla="*/ 98 h 1827"/>
                    <a:gd name="T28" fmla="*/ 1123 w 1185"/>
                    <a:gd name="T29" fmla="*/ 27 h 1827"/>
                    <a:gd name="T30" fmla="*/ 1185 w 1185"/>
                    <a:gd name="T31" fmla="*/ 0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5" h="1827">
                      <a:moveTo>
                        <a:pt x="0" y="1827"/>
                      </a:moveTo>
                      <a:lnTo>
                        <a:pt x="125" y="1807"/>
                      </a:lnTo>
                      <a:lnTo>
                        <a:pt x="187" y="1784"/>
                      </a:lnTo>
                      <a:lnTo>
                        <a:pt x="250" y="1757"/>
                      </a:lnTo>
                      <a:lnTo>
                        <a:pt x="312" y="1714"/>
                      </a:lnTo>
                      <a:lnTo>
                        <a:pt x="374" y="1655"/>
                      </a:lnTo>
                      <a:lnTo>
                        <a:pt x="437" y="1581"/>
                      </a:lnTo>
                      <a:lnTo>
                        <a:pt x="561" y="1371"/>
                      </a:lnTo>
                      <a:lnTo>
                        <a:pt x="686" y="1071"/>
                      </a:lnTo>
                      <a:lnTo>
                        <a:pt x="811" y="713"/>
                      </a:lnTo>
                      <a:lnTo>
                        <a:pt x="873" y="530"/>
                      </a:lnTo>
                      <a:lnTo>
                        <a:pt x="936" y="362"/>
                      </a:lnTo>
                      <a:lnTo>
                        <a:pt x="998" y="214"/>
                      </a:lnTo>
                      <a:lnTo>
                        <a:pt x="1060" y="98"/>
                      </a:lnTo>
                      <a:lnTo>
                        <a:pt x="1123" y="27"/>
                      </a:lnTo>
                      <a:lnTo>
                        <a:pt x="1185" y="0"/>
                      </a:lnTo>
                    </a:path>
                  </a:pathLst>
                </a:custGeom>
                <a:noFill/>
                <a:ln w="76200" cmpd="sng">
                  <a:solidFill>
                    <a:schemeClr val="hlink"/>
                  </a:solidFill>
                  <a:prstDash val="solid"/>
                  <a:round/>
                  <a:headEnd/>
                  <a:tailEnd/>
                </a:ln>
                <a:effectLst>
                  <a:outerShdw dist="56796"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sp>
            <p:nvSpPr>
              <p:cNvPr id="398371" name="Line 35"/>
              <p:cNvSpPr>
                <a:spLocks noChangeShapeType="1"/>
              </p:cNvSpPr>
              <p:nvPr/>
            </p:nvSpPr>
            <p:spPr bwMode="auto">
              <a:xfrm>
                <a:off x="3072" y="1968"/>
                <a:ext cx="0" cy="168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sp>
          <p:nvSpPr>
            <p:cNvPr id="398372" name="Freeform 36"/>
            <p:cNvSpPr>
              <a:spLocks/>
            </p:cNvSpPr>
            <p:nvPr/>
          </p:nvSpPr>
          <p:spPr bwMode="auto">
            <a:xfrm>
              <a:off x="1584" y="1983"/>
              <a:ext cx="1378" cy="994"/>
            </a:xfrm>
            <a:custGeom>
              <a:avLst/>
              <a:gdLst>
                <a:gd name="T0" fmla="*/ 405 w 1393"/>
                <a:gd name="T1" fmla="*/ 1173 h 1249"/>
                <a:gd name="T2" fmla="*/ 317 w 1393"/>
                <a:gd name="T3" fmla="*/ 1105 h 1249"/>
                <a:gd name="T4" fmla="*/ 248 w 1393"/>
                <a:gd name="T5" fmla="*/ 1040 h 1249"/>
                <a:gd name="T6" fmla="*/ 188 w 1393"/>
                <a:gd name="T7" fmla="*/ 972 h 1249"/>
                <a:gd name="T8" fmla="*/ 118 w 1393"/>
                <a:gd name="T9" fmla="*/ 878 h 1249"/>
                <a:gd name="T10" fmla="*/ 67 w 1393"/>
                <a:gd name="T11" fmla="*/ 786 h 1249"/>
                <a:gd name="T12" fmla="*/ 35 w 1393"/>
                <a:gd name="T13" fmla="*/ 709 h 1249"/>
                <a:gd name="T14" fmla="*/ 18 w 1393"/>
                <a:gd name="T15" fmla="*/ 638 h 1249"/>
                <a:gd name="T16" fmla="*/ 5 w 1393"/>
                <a:gd name="T17" fmla="*/ 565 h 1249"/>
                <a:gd name="T18" fmla="*/ 0 w 1393"/>
                <a:gd name="T19" fmla="*/ 493 h 1249"/>
                <a:gd name="T20" fmla="*/ 7 w 1393"/>
                <a:gd name="T21" fmla="*/ 409 h 1249"/>
                <a:gd name="T22" fmla="*/ 24 w 1393"/>
                <a:gd name="T23" fmla="*/ 337 h 1249"/>
                <a:gd name="T24" fmla="*/ 60 w 1393"/>
                <a:gd name="T25" fmla="*/ 254 h 1249"/>
                <a:gd name="T26" fmla="*/ 109 w 1393"/>
                <a:gd name="T27" fmla="*/ 190 h 1249"/>
                <a:gd name="T28" fmla="*/ 170 w 1393"/>
                <a:gd name="T29" fmla="*/ 134 h 1249"/>
                <a:gd name="T30" fmla="*/ 229 w 1393"/>
                <a:gd name="T31" fmla="*/ 93 h 1249"/>
                <a:gd name="T32" fmla="*/ 323 w 1393"/>
                <a:gd name="T33" fmla="*/ 48 h 1249"/>
                <a:gd name="T34" fmla="*/ 409 w 1393"/>
                <a:gd name="T35" fmla="*/ 20 h 1249"/>
                <a:gd name="T36" fmla="*/ 495 w 1393"/>
                <a:gd name="T37" fmla="*/ 8 h 1249"/>
                <a:gd name="T38" fmla="*/ 601 w 1393"/>
                <a:gd name="T39" fmla="*/ 0 h 1249"/>
                <a:gd name="T40" fmla="*/ 715 w 1393"/>
                <a:gd name="T41" fmla="*/ 6 h 1249"/>
                <a:gd name="T42" fmla="*/ 919 w 1393"/>
                <a:gd name="T43" fmla="*/ 51 h 1249"/>
                <a:gd name="T44" fmla="*/ 1083 w 1393"/>
                <a:gd name="T45" fmla="*/ 114 h 1249"/>
                <a:gd name="T46" fmla="*/ 1221 w 1393"/>
                <a:gd name="T47" fmla="*/ 80 h 1249"/>
                <a:gd name="T48" fmla="*/ 988 w 1393"/>
                <a:gd name="T49" fmla="*/ 447 h 1249"/>
                <a:gd name="T50" fmla="*/ 952 w 1393"/>
                <a:gd name="T51" fmla="*/ 320 h 1249"/>
                <a:gd name="T52" fmla="*/ 805 w 1393"/>
                <a:gd name="T53" fmla="*/ 269 h 1249"/>
                <a:gd name="T54" fmla="*/ 635 w 1393"/>
                <a:gd name="T55" fmla="*/ 246 h 1249"/>
                <a:gd name="T56" fmla="*/ 525 w 1393"/>
                <a:gd name="T57" fmla="*/ 253 h 1249"/>
                <a:gd name="T58" fmla="*/ 430 w 1393"/>
                <a:gd name="T59" fmla="*/ 269 h 1249"/>
                <a:gd name="T60" fmla="*/ 342 w 1393"/>
                <a:gd name="T61" fmla="*/ 302 h 1249"/>
                <a:gd name="T62" fmla="*/ 257 w 1393"/>
                <a:gd name="T63" fmla="*/ 356 h 1249"/>
                <a:gd name="T64" fmla="*/ 196 w 1393"/>
                <a:gd name="T65" fmla="*/ 420 h 1249"/>
                <a:gd name="T66" fmla="*/ 154 w 1393"/>
                <a:gd name="T67" fmla="*/ 489 h 1249"/>
                <a:gd name="T68" fmla="*/ 129 w 1393"/>
                <a:gd name="T69" fmla="*/ 563 h 1249"/>
                <a:gd name="T70" fmla="*/ 118 w 1393"/>
                <a:gd name="T71" fmla="*/ 645 h 1249"/>
                <a:gd name="T72" fmla="*/ 130 w 1393"/>
                <a:gd name="T73" fmla="*/ 757 h 1249"/>
                <a:gd name="T74" fmla="*/ 165 w 1393"/>
                <a:gd name="T75" fmla="*/ 863 h 1249"/>
                <a:gd name="T76" fmla="*/ 212 w 1393"/>
                <a:gd name="T77" fmla="*/ 951 h 1249"/>
                <a:gd name="T78" fmla="*/ 266 w 1393"/>
                <a:gd name="T79" fmla="*/ 1026 h 1249"/>
                <a:gd name="T80" fmla="*/ 314 w 1393"/>
                <a:gd name="T81" fmla="*/ 1081 h 1249"/>
                <a:gd name="T82" fmla="*/ 377 w 1393"/>
                <a:gd name="T83" fmla="*/ 1135 h 1249"/>
                <a:gd name="T84" fmla="*/ 527 w 1393"/>
                <a:gd name="T85" fmla="*/ 1248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3" h="1249">
                  <a:moveTo>
                    <a:pt x="527" y="1248"/>
                  </a:moveTo>
                  <a:lnTo>
                    <a:pt x="405" y="1173"/>
                  </a:lnTo>
                  <a:lnTo>
                    <a:pt x="365" y="1144"/>
                  </a:lnTo>
                  <a:lnTo>
                    <a:pt x="317" y="1105"/>
                  </a:lnTo>
                  <a:lnTo>
                    <a:pt x="282" y="1075"/>
                  </a:lnTo>
                  <a:lnTo>
                    <a:pt x="248" y="1040"/>
                  </a:lnTo>
                  <a:lnTo>
                    <a:pt x="215" y="1006"/>
                  </a:lnTo>
                  <a:lnTo>
                    <a:pt x="188" y="972"/>
                  </a:lnTo>
                  <a:lnTo>
                    <a:pt x="156" y="930"/>
                  </a:lnTo>
                  <a:lnTo>
                    <a:pt x="118" y="878"/>
                  </a:lnTo>
                  <a:lnTo>
                    <a:pt x="92" y="833"/>
                  </a:lnTo>
                  <a:lnTo>
                    <a:pt x="67" y="786"/>
                  </a:lnTo>
                  <a:lnTo>
                    <a:pt x="52" y="750"/>
                  </a:lnTo>
                  <a:lnTo>
                    <a:pt x="35" y="709"/>
                  </a:lnTo>
                  <a:lnTo>
                    <a:pt x="25" y="677"/>
                  </a:lnTo>
                  <a:lnTo>
                    <a:pt x="18" y="638"/>
                  </a:lnTo>
                  <a:lnTo>
                    <a:pt x="10" y="603"/>
                  </a:lnTo>
                  <a:lnTo>
                    <a:pt x="5" y="565"/>
                  </a:lnTo>
                  <a:lnTo>
                    <a:pt x="2" y="534"/>
                  </a:lnTo>
                  <a:lnTo>
                    <a:pt x="0" y="493"/>
                  </a:lnTo>
                  <a:lnTo>
                    <a:pt x="0" y="449"/>
                  </a:lnTo>
                  <a:lnTo>
                    <a:pt x="7" y="409"/>
                  </a:lnTo>
                  <a:lnTo>
                    <a:pt x="14" y="375"/>
                  </a:lnTo>
                  <a:lnTo>
                    <a:pt x="24" y="337"/>
                  </a:lnTo>
                  <a:lnTo>
                    <a:pt x="36" y="299"/>
                  </a:lnTo>
                  <a:lnTo>
                    <a:pt x="60" y="254"/>
                  </a:lnTo>
                  <a:lnTo>
                    <a:pt x="85" y="218"/>
                  </a:lnTo>
                  <a:lnTo>
                    <a:pt x="109" y="190"/>
                  </a:lnTo>
                  <a:lnTo>
                    <a:pt x="135" y="162"/>
                  </a:lnTo>
                  <a:lnTo>
                    <a:pt x="170" y="134"/>
                  </a:lnTo>
                  <a:lnTo>
                    <a:pt x="199" y="111"/>
                  </a:lnTo>
                  <a:lnTo>
                    <a:pt x="229" y="93"/>
                  </a:lnTo>
                  <a:lnTo>
                    <a:pt x="272" y="70"/>
                  </a:lnTo>
                  <a:lnTo>
                    <a:pt x="323" y="48"/>
                  </a:lnTo>
                  <a:lnTo>
                    <a:pt x="368" y="33"/>
                  </a:lnTo>
                  <a:lnTo>
                    <a:pt x="409" y="20"/>
                  </a:lnTo>
                  <a:lnTo>
                    <a:pt x="454" y="11"/>
                  </a:lnTo>
                  <a:lnTo>
                    <a:pt x="495" y="8"/>
                  </a:lnTo>
                  <a:lnTo>
                    <a:pt x="542" y="4"/>
                  </a:lnTo>
                  <a:lnTo>
                    <a:pt x="601" y="0"/>
                  </a:lnTo>
                  <a:lnTo>
                    <a:pt x="654" y="3"/>
                  </a:lnTo>
                  <a:lnTo>
                    <a:pt x="715" y="6"/>
                  </a:lnTo>
                  <a:lnTo>
                    <a:pt x="829" y="26"/>
                  </a:lnTo>
                  <a:lnTo>
                    <a:pt x="919" y="51"/>
                  </a:lnTo>
                  <a:lnTo>
                    <a:pt x="1011" y="84"/>
                  </a:lnTo>
                  <a:lnTo>
                    <a:pt x="1083" y="114"/>
                  </a:lnTo>
                  <a:lnTo>
                    <a:pt x="1172" y="159"/>
                  </a:lnTo>
                  <a:lnTo>
                    <a:pt x="1221" y="80"/>
                  </a:lnTo>
                  <a:lnTo>
                    <a:pt x="1392" y="428"/>
                  </a:lnTo>
                  <a:lnTo>
                    <a:pt x="988" y="447"/>
                  </a:lnTo>
                  <a:lnTo>
                    <a:pt x="1041" y="364"/>
                  </a:lnTo>
                  <a:lnTo>
                    <a:pt x="952" y="320"/>
                  </a:lnTo>
                  <a:lnTo>
                    <a:pt x="881" y="293"/>
                  </a:lnTo>
                  <a:lnTo>
                    <a:pt x="805" y="269"/>
                  </a:lnTo>
                  <a:lnTo>
                    <a:pt x="692" y="248"/>
                  </a:lnTo>
                  <a:lnTo>
                    <a:pt x="635" y="246"/>
                  </a:lnTo>
                  <a:lnTo>
                    <a:pt x="576" y="246"/>
                  </a:lnTo>
                  <a:lnTo>
                    <a:pt x="525" y="253"/>
                  </a:lnTo>
                  <a:lnTo>
                    <a:pt x="474" y="260"/>
                  </a:lnTo>
                  <a:lnTo>
                    <a:pt x="430" y="269"/>
                  </a:lnTo>
                  <a:lnTo>
                    <a:pt x="389" y="284"/>
                  </a:lnTo>
                  <a:lnTo>
                    <a:pt x="342" y="302"/>
                  </a:lnTo>
                  <a:lnTo>
                    <a:pt x="295" y="330"/>
                  </a:lnTo>
                  <a:lnTo>
                    <a:pt x="257" y="356"/>
                  </a:lnTo>
                  <a:lnTo>
                    <a:pt x="229" y="384"/>
                  </a:lnTo>
                  <a:lnTo>
                    <a:pt x="196" y="420"/>
                  </a:lnTo>
                  <a:lnTo>
                    <a:pt x="170" y="461"/>
                  </a:lnTo>
                  <a:lnTo>
                    <a:pt x="154" y="489"/>
                  </a:lnTo>
                  <a:lnTo>
                    <a:pt x="140" y="520"/>
                  </a:lnTo>
                  <a:lnTo>
                    <a:pt x="129" y="563"/>
                  </a:lnTo>
                  <a:lnTo>
                    <a:pt x="122" y="604"/>
                  </a:lnTo>
                  <a:lnTo>
                    <a:pt x="118" y="645"/>
                  </a:lnTo>
                  <a:lnTo>
                    <a:pt x="121" y="690"/>
                  </a:lnTo>
                  <a:lnTo>
                    <a:pt x="130" y="757"/>
                  </a:lnTo>
                  <a:lnTo>
                    <a:pt x="144" y="805"/>
                  </a:lnTo>
                  <a:lnTo>
                    <a:pt x="165" y="863"/>
                  </a:lnTo>
                  <a:lnTo>
                    <a:pt x="191" y="914"/>
                  </a:lnTo>
                  <a:lnTo>
                    <a:pt x="212" y="951"/>
                  </a:lnTo>
                  <a:lnTo>
                    <a:pt x="240" y="991"/>
                  </a:lnTo>
                  <a:lnTo>
                    <a:pt x="266" y="1026"/>
                  </a:lnTo>
                  <a:lnTo>
                    <a:pt x="289" y="1053"/>
                  </a:lnTo>
                  <a:lnTo>
                    <a:pt x="314" y="1081"/>
                  </a:lnTo>
                  <a:lnTo>
                    <a:pt x="346" y="1109"/>
                  </a:lnTo>
                  <a:lnTo>
                    <a:pt x="377" y="1135"/>
                  </a:lnTo>
                  <a:lnTo>
                    <a:pt x="418" y="1169"/>
                  </a:lnTo>
                  <a:lnTo>
                    <a:pt x="527" y="1248"/>
                  </a:lnTo>
                </a:path>
              </a:pathLst>
            </a:custGeom>
            <a:solidFill>
              <a:schemeClr val="accent2"/>
            </a:solidFill>
            <a:ln w="3175"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endParaRPr lang="zh-CN" altLang="en-US">
                <a:solidFill>
                  <a:schemeClr val="bg2"/>
                </a:solidFill>
              </a:endParaRPr>
            </a:p>
          </p:txBody>
        </p:sp>
        <p:sp useBgFill="1">
          <p:nvSpPr>
            <p:cNvPr id="398374" name="Rectangle 38"/>
            <p:cNvSpPr>
              <a:spLocks noChangeArrowheads="1"/>
            </p:cNvSpPr>
            <p:nvPr/>
          </p:nvSpPr>
          <p:spPr bwMode="auto">
            <a:xfrm>
              <a:off x="4139" y="2249"/>
              <a:ext cx="1378" cy="1123"/>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zh-CN" altLang="en-US" sz="2200" b="0" dirty="0">
                  <a:solidFill>
                    <a:schemeClr val="bg2"/>
                  </a:solidFill>
                  <a:effectLst>
                    <a:outerShdw blurRad="38100" dist="38100" dir="2700000" algn="tl">
                      <a:srgbClr val="000000"/>
                    </a:outerShdw>
                  </a:effectLst>
                </a:rPr>
                <a:t>当样本容量足够大时</a:t>
              </a:r>
              <a:r>
                <a:rPr lang="en-US" altLang="zh-CN" sz="2200" b="0" dirty="0">
                  <a:solidFill>
                    <a:schemeClr val="bg2"/>
                  </a:solidFill>
                  <a:effectLst>
                    <a:outerShdw blurRad="38100" dist="38100" dir="2700000" algn="tl">
                      <a:srgbClr val="000000"/>
                    </a:outerShdw>
                  </a:effectLst>
                </a:rPr>
                <a:t>(</a:t>
              </a:r>
              <a:r>
                <a:rPr lang="en-US" altLang="zh-CN" sz="2200" b="0" i="1" dirty="0">
                  <a:solidFill>
                    <a:schemeClr val="bg2"/>
                  </a:solidFill>
                  <a:effectLst>
                    <a:outerShdw blurRad="38100" dist="38100" dir="2700000" algn="tl">
                      <a:srgbClr val="000000"/>
                    </a:outerShdw>
                  </a:effectLst>
                  <a:latin typeface="Times New Roman" panose="02020603050405020304" pitchFamily="18" charset="0"/>
                </a:rPr>
                <a:t>n</a:t>
              </a:r>
              <a:r>
                <a:rPr lang="en-US" altLang="zh-CN" sz="2200" b="0" dirty="0">
                  <a:solidFill>
                    <a:schemeClr val="bg2"/>
                  </a:solidFill>
                  <a:effectLst>
                    <a:outerShdw blurRad="38100" dist="38100" dir="2700000" algn="tl">
                      <a:srgbClr val="000000"/>
                    </a:outerShdw>
                  </a:effectLst>
                </a:rPr>
                <a:t> </a:t>
              </a:r>
              <a:r>
                <a:rPr lang="en-US" altLang="zh-CN" sz="2200" b="0" dirty="0">
                  <a:solidFill>
                    <a:schemeClr val="bg2"/>
                  </a:solidFill>
                  <a:effectLst>
                    <a:outerShdw blurRad="38100" dist="38100" dir="2700000" algn="tl">
                      <a:srgbClr val="000000"/>
                    </a:outerShdw>
                  </a:effectLst>
                  <a:latin typeface="Symbol" panose="05050102010706020507" pitchFamily="18" charset="2"/>
                </a:rPr>
                <a:t></a:t>
              </a:r>
              <a:r>
                <a:rPr lang="en-US" altLang="zh-CN" sz="2200" b="0" dirty="0">
                  <a:solidFill>
                    <a:schemeClr val="bg2"/>
                  </a:solidFill>
                  <a:effectLst>
                    <a:outerShdw blurRad="38100" dist="38100" dir="2700000" algn="tl">
                      <a:srgbClr val="000000"/>
                    </a:outerShdw>
                  </a:effectLst>
                </a:rPr>
                <a:t> 30) </a:t>
              </a:r>
              <a:r>
                <a:rPr lang="zh-CN" altLang="en-US" sz="2200" b="0" dirty="0">
                  <a:solidFill>
                    <a:schemeClr val="bg2"/>
                  </a:solidFill>
                  <a:effectLst>
                    <a:outerShdw blurRad="38100" dist="38100" dir="2700000" algn="tl">
                      <a:srgbClr val="000000"/>
                    </a:outerShdw>
                  </a:effectLst>
                </a:rPr>
                <a:t>，样本均值的抽样分布逐渐趋于正态分布</a:t>
              </a:r>
            </a:p>
          </p:txBody>
        </p:sp>
        <mc:AlternateContent xmlns:mc="http://schemas.openxmlformats.org/markup-compatibility/2006" xmlns:a14="http://schemas.microsoft.com/office/drawing/2010/main">
          <mc:Choice Requires="a14">
            <p:sp>
              <p:nvSpPr>
                <p:cNvPr id="398376" name="Object 40">
                  <a:hlinkClick r:id="" action="ppaction://ole?verb=0"/>
                </p:cNvPr>
                <p:cNvSpPr txBox="1"/>
                <p:nvPr/>
              </p:nvSpPr>
              <p:spPr bwMode="auto">
                <a:xfrm>
                  <a:off x="3264" y="1919"/>
                  <a:ext cx="720" cy="481"/>
                </a:xfrm>
                <a:prstGeom prst="rect">
                  <a:avLst/>
                </a:prstGeom>
                <a:noFill/>
                <a:ln>
                  <a:noFill/>
                </a:ln>
                <a:effectLst>
                  <a:outerShdw dist="17961" dir="2700000" algn="ctr" rotWithShape="0">
                    <a:schemeClr val="bg2"/>
                  </a:outerShdw>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𝜎</m:t>
                            </m:r>
                          </m:e>
                          <m:sub>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ub>
                        </m:sSub>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𝜎</m:t>
                            </m:r>
                          </m:num>
                          <m:den>
                            <m:rad>
                              <m:radPr>
                                <m:degHide m:val="on"/>
                                <m:ctrlPr>
                                  <a:rPr lang="zh-CN" altLang="en-US" i="1">
                                    <a:solidFill>
                                      <a:schemeClr val="bg2"/>
                                    </a:solidFill>
                                    <a:latin typeface="Cambria Math" panose="02040503050406030204" pitchFamily="18" charset="0"/>
                                  </a:rPr>
                                </m:ctrlPr>
                              </m:radPr>
                              <m:deg/>
                              <m:e>
                                <m:r>
                                  <a:rPr lang="zh-CN" altLang="en-US" i="1">
                                    <a:solidFill>
                                      <a:schemeClr val="bg2"/>
                                    </a:solidFill>
                                    <a:latin typeface="Cambria Math" panose="02040503050406030204" pitchFamily="18" charset="0"/>
                                  </a:rPr>
                                  <m:t>𝑛</m:t>
                                </m:r>
                              </m:e>
                            </m:rad>
                          </m:den>
                        </m:f>
                      </m:oMath>
                    </m:oMathPara>
                  </a14:m>
                  <a:endParaRPr lang="zh-CN" altLang="en-US">
                    <a:solidFill>
                      <a:schemeClr val="bg2"/>
                    </a:solidFill>
                  </a:endParaRPr>
                </a:p>
              </p:txBody>
            </p:sp>
          </mc:Choice>
          <mc:Fallback xmlns="">
            <p:sp>
              <p:nvSpPr>
                <p:cNvPr id="398376" name="Object 40">
                  <a:hlinkClick r:id="" action="ppaction://ole?verb=0"/>
                </p:cNvPr>
                <p:cNvSpPr txBox="1">
                  <a:spLocks noRot="1" noChangeAspect="1" noMove="1" noResize="1" noEditPoints="1" noAdjustHandles="1" noChangeArrowheads="1" noChangeShapeType="1" noTextEdit="1"/>
                </p:cNvSpPr>
                <p:nvPr/>
              </p:nvSpPr>
              <p:spPr bwMode="auto">
                <a:xfrm>
                  <a:off x="3264" y="1919"/>
                  <a:ext cx="720" cy="481"/>
                </a:xfrm>
                <a:prstGeom prst="rect">
                  <a:avLst/>
                </a:prstGeom>
                <a:blipFill>
                  <a:blip r:embed="rId8"/>
                  <a:stretch>
                    <a:fillRect/>
                  </a:stretch>
                </a:blipFill>
                <a:ln>
                  <a:noFill/>
                </a:ln>
                <a:effectLst>
                  <a:outerShdw dist="17961" dir="2700000" algn="ctr" rotWithShape="0">
                    <a:schemeClr val="bg2"/>
                  </a:outerShdw>
                </a:effectLst>
              </p:spPr>
              <p:txBody>
                <a:bodyPr/>
                <a:lstStyle/>
                <a:p>
                  <a:r>
                    <a:rPr lang="zh-CN" altLang="en-US">
                      <a:noFill/>
                    </a:rPr>
                    <a:t> </a:t>
                  </a:r>
                </a:p>
              </p:txBody>
            </p:sp>
          </mc:Fallback>
        </mc:AlternateContent>
      </p:grpSp>
      <p:sp>
        <p:nvSpPr>
          <p:cNvPr id="398402" name="Rectangle 66"/>
          <p:cNvSpPr>
            <a:spLocks noChangeArrowheads="1"/>
          </p:cNvSpPr>
          <p:nvPr/>
        </p:nvSpPr>
        <p:spPr bwMode="auto">
          <a:xfrm>
            <a:off x="457200" y="1676400"/>
            <a:ext cx="8153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600" b="0" dirty="0">
                <a:solidFill>
                  <a:schemeClr val="bg2"/>
                </a:solidFill>
                <a:effectLst>
                  <a:outerShdw blurRad="38100" dist="38100" dir="2700000" algn="tl">
                    <a:srgbClr val="000000"/>
                  </a:outerShdw>
                </a:effectLst>
                <a:latin typeface="Times New Roman" panose="02020603050405020304" pitchFamily="18" charset="0"/>
              </a:rPr>
              <a:t>从均值为</a:t>
            </a:r>
            <a:r>
              <a:rPr lang="zh-CN" altLang="en-US" sz="2600" b="0" i="1"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zh-CN" altLang="en-US" sz="2600" b="0" dirty="0">
                <a:solidFill>
                  <a:schemeClr val="bg2"/>
                </a:solidFill>
                <a:effectLst>
                  <a:outerShdw blurRad="38100" dist="38100" dir="2700000" algn="tl">
                    <a:srgbClr val="000000"/>
                  </a:outerShdw>
                </a:effectLst>
                <a:latin typeface="Times New Roman" panose="02020603050405020304" pitchFamily="18" charset="0"/>
              </a:rPr>
              <a:t>，方差为</a:t>
            </a:r>
            <a:r>
              <a:rPr lang="zh-CN" altLang="en-US" sz="2600" b="0" i="1"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zh-CN" altLang="en-US" sz="900" b="0" i="1"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 </a:t>
            </a:r>
            <a:r>
              <a:rPr lang="en-US" altLang="zh-CN" sz="2600" b="0" baseline="30000" dirty="0">
                <a:solidFill>
                  <a:schemeClr val="bg2"/>
                </a:solidFill>
                <a:effectLst>
                  <a:outerShdw blurRad="38100" dist="38100" dir="2700000" algn="tl">
                    <a:srgbClr val="000000"/>
                  </a:outerShdw>
                </a:effectLst>
                <a:latin typeface="Times New Roman" panose="02020603050405020304" pitchFamily="18" charset="0"/>
              </a:rPr>
              <a:t>2</a:t>
            </a:r>
            <a:r>
              <a:rPr lang="zh-CN" altLang="en-US" sz="2600" b="0" dirty="0">
                <a:solidFill>
                  <a:schemeClr val="bg2"/>
                </a:solidFill>
                <a:effectLst>
                  <a:outerShdw blurRad="38100" dist="38100" dir="2700000" algn="tl">
                    <a:srgbClr val="000000"/>
                  </a:outerShdw>
                </a:effectLst>
                <a:latin typeface="Times New Roman" panose="02020603050405020304" pitchFamily="18" charset="0"/>
              </a:rPr>
              <a:t>的一个任意总体中抽取容量为</a:t>
            </a:r>
            <a:r>
              <a:rPr lang="en-US" altLang="zh-CN" sz="2600" b="0" i="1" dirty="0">
                <a:solidFill>
                  <a:schemeClr val="bg2"/>
                </a:solidFill>
                <a:effectLst>
                  <a:outerShdw blurRad="38100" dist="38100" dir="2700000" algn="tl">
                    <a:srgbClr val="000000"/>
                  </a:outerShdw>
                </a:effectLst>
                <a:latin typeface="Times New Roman" panose="02020603050405020304" pitchFamily="18" charset="0"/>
              </a:rPr>
              <a:t>n</a:t>
            </a:r>
            <a:r>
              <a:rPr lang="zh-CN" altLang="en-US" sz="2600" b="0" dirty="0">
                <a:solidFill>
                  <a:schemeClr val="bg2"/>
                </a:solidFill>
                <a:effectLst>
                  <a:outerShdw blurRad="38100" dist="38100" dir="2700000" algn="tl">
                    <a:srgbClr val="000000"/>
                  </a:outerShdw>
                </a:effectLst>
                <a:latin typeface="Times New Roman" panose="02020603050405020304" pitchFamily="18" charset="0"/>
              </a:rPr>
              <a:t>的样本，当</a:t>
            </a:r>
            <a:r>
              <a:rPr lang="en-US" altLang="zh-CN" sz="2600" b="0" i="1" dirty="0">
                <a:solidFill>
                  <a:schemeClr val="bg2"/>
                </a:solidFill>
                <a:effectLst>
                  <a:outerShdw blurRad="38100" dist="38100" dir="2700000" algn="tl">
                    <a:srgbClr val="000000"/>
                  </a:outerShdw>
                </a:effectLst>
                <a:latin typeface="Times New Roman" panose="02020603050405020304" pitchFamily="18" charset="0"/>
              </a:rPr>
              <a:t>n</a:t>
            </a:r>
            <a:r>
              <a:rPr lang="zh-CN" altLang="en-US" sz="2600" b="0" dirty="0">
                <a:solidFill>
                  <a:schemeClr val="bg2"/>
                </a:solidFill>
                <a:effectLst>
                  <a:outerShdw blurRad="38100" dist="38100" dir="2700000" algn="tl">
                    <a:srgbClr val="000000"/>
                  </a:outerShdw>
                </a:effectLst>
                <a:latin typeface="Times New Roman" panose="02020603050405020304" pitchFamily="18" charset="0"/>
              </a:rPr>
              <a:t>充分大时，样本均值的抽样分布近似服从均值为</a:t>
            </a:r>
            <a:r>
              <a:rPr lang="en-US" altLang="zh-CN" sz="2600" b="0" i="1" dirty="0">
                <a:solidFill>
                  <a:schemeClr val="bg2"/>
                </a:solidFill>
                <a:effectLst>
                  <a:outerShdw blurRad="38100" dist="38100" dir="2700000" algn="tl">
                    <a:srgbClr val="000000"/>
                  </a:outerShdw>
                </a:effectLst>
                <a:latin typeface="Times New Roman" panose="02020603050405020304" pitchFamily="18" charset="0"/>
              </a:rPr>
              <a:t>μ</a:t>
            </a:r>
            <a:r>
              <a:rPr lang="zh-CN" altLang="en-US" sz="2600" b="0" dirty="0">
                <a:solidFill>
                  <a:schemeClr val="bg2"/>
                </a:solidFill>
                <a:effectLst>
                  <a:outerShdw blurRad="38100" dist="38100" dir="2700000" algn="tl">
                    <a:srgbClr val="000000"/>
                  </a:outerShdw>
                </a:effectLst>
                <a:latin typeface="Times New Roman" panose="02020603050405020304" pitchFamily="18" charset="0"/>
              </a:rPr>
              <a:t>、方差为</a:t>
            </a:r>
            <a:r>
              <a:rPr lang="en-US" altLang="zh-CN" sz="2600" b="0" i="1" dirty="0">
                <a:solidFill>
                  <a:schemeClr val="bg2"/>
                </a:solidFill>
                <a:effectLst>
                  <a:outerShdw blurRad="38100" dist="38100" dir="2700000" algn="tl">
                    <a:srgbClr val="000000"/>
                  </a:outerShdw>
                </a:effectLst>
                <a:latin typeface="Times New Roman" panose="02020603050405020304" pitchFamily="18" charset="0"/>
              </a:rPr>
              <a:t>σ</a:t>
            </a:r>
            <a:r>
              <a:rPr lang="en-US" altLang="zh-CN" sz="2600" b="0" baseline="30000" dirty="0">
                <a:solidFill>
                  <a:schemeClr val="bg2"/>
                </a:solidFill>
                <a:effectLst>
                  <a:outerShdw blurRad="38100" dist="38100" dir="2700000" algn="tl">
                    <a:srgbClr val="000000"/>
                  </a:outerShdw>
                </a:effectLst>
                <a:latin typeface="Times New Roman" panose="02020603050405020304" pitchFamily="18" charset="0"/>
              </a:rPr>
              <a:t>2</a:t>
            </a:r>
            <a:r>
              <a:rPr lang="en-US" altLang="zh-CN" sz="2600" b="0" dirty="0">
                <a:solidFill>
                  <a:schemeClr val="bg2"/>
                </a:solidFill>
                <a:effectLst>
                  <a:outerShdw blurRad="38100" dist="38100" dir="2700000" algn="tl">
                    <a:srgbClr val="000000"/>
                  </a:outerShdw>
                </a:effectLst>
                <a:latin typeface="Times New Roman" panose="02020603050405020304" pitchFamily="18" charset="0"/>
              </a:rPr>
              <a:t>/</a:t>
            </a:r>
            <a:r>
              <a:rPr lang="en-US" altLang="zh-CN" sz="2600" b="0" i="1" dirty="0">
                <a:solidFill>
                  <a:schemeClr val="bg2"/>
                </a:solidFill>
                <a:effectLst>
                  <a:outerShdw blurRad="38100" dist="38100" dir="2700000" algn="tl">
                    <a:srgbClr val="000000"/>
                  </a:outerShdw>
                </a:effectLst>
                <a:latin typeface="Times New Roman" panose="02020603050405020304" pitchFamily="18" charset="0"/>
              </a:rPr>
              <a:t>n</a:t>
            </a:r>
            <a:r>
              <a:rPr lang="zh-CN" altLang="en-US" sz="2600" b="0" dirty="0">
                <a:solidFill>
                  <a:schemeClr val="bg2"/>
                </a:solidFill>
                <a:effectLst>
                  <a:outerShdw blurRad="38100" dist="38100" dir="2700000" algn="tl">
                    <a:srgbClr val="000000"/>
                  </a:outerShdw>
                </a:effectLst>
                <a:latin typeface="Times New Roman" panose="02020603050405020304" pitchFamily="18" charset="0"/>
              </a:rPr>
              <a:t>的正态分布</a:t>
            </a:r>
          </a:p>
        </p:txBody>
      </p:sp>
      <p:grpSp>
        <p:nvGrpSpPr>
          <p:cNvPr id="398411" name="Group 75"/>
          <p:cNvGrpSpPr>
            <a:grpSpLocks/>
          </p:cNvGrpSpPr>
          <p:nvPr/>
        </p:nvGrpSpPr>
        <p:grpSpPr bwMode="auto">
          <a:xfrm>
            <a:off x="228600" y="3276600"/>
            <a:ext cx="8078788" cy="3200400"/>
            <a:chOff x="144" y="2064"/>
            <a:chExt cx="5089" cy="2016"/>
          </a:xfrm>
        </p:grpSpPr>
        <p:grpSp>
          <p:nvGrpSpPr>
            <p:cNvPr id="398388" name="Group 52"/>
            <p:cNvGrpSpPr>
              <a:grpSpLocks/>
            </p:cNvGrpSpPr>
            <p:nvPr/>
          </p:nvGrpSpPr>
          <p:grpSpPr bwMode="auto">
            <a:xfrm>
              <a:off x="1239" y="2064"/>
              <a:ext cx="3801" cy="1615"/>
              <a:chOff x="1200" y="1776"/>
              <a:chExt cx="3840" cy="1872"/>
            </a:xfrm>
          </p:grpSpPr>
          <p:grpSp>
            <p:nvGrpSpPr>
              <p:cNvPr id="398369" name="Group 33"/>
              <p:cNvGrpSpPr>
                <a:grpSpLocks/>
              </p:cNvGrpSpPr>
              <p:nvPr/>
            </p:nvGrpSpPr>
            <p:grpSpPr bwMode="auto">
              <a:xfrm>
                <a:off x="1248" y="2208"/>
                <a:ext cx="3730" cy="1371"/>
                <a:chOff x="1259" y="2175"/>
                <a:chExt cx="3730" cy="1371"/>
              </a:xfrm>
            </p:grpSpPr>
            <p:sp>
              <p:nvSpPr>
                <p:cNvPr id="398344" name="Freeform 8"/>
                <p:cNvSpPr>
                  <a:spLocks/>
                </p:cNvSpPr>
                <p:nvPr/>
              </p:nvSpPr>
              <p:spPr bwMode="auto">
                <a:xfrm>
                  <a:off x="2483" y="2175"/>
                  <a:ext cx="2506" cy="1371"/>
                </a:xfrm>
                <a:custGeom>
                  <a:avLst/>
                  <a:gdLst>
                    <a:gd name="T0" fmla="*/ 2506 w 2506"/>
                    <a:gd name="T1" fmla="*/ 1371 h 1371"/>
                    <a:gd name="T2" fmla="*/ 2241 w 2506"/>
                    <a:gd name="T3" fmla="*/ 1355 h 1371"/>
                    <a:gd name="T4" fmla="*/ 2108 w 2506"/>
                    <a:gd name="T5" fmla="*/ 1340 h 1371"/>
                    <a:gd name="T6" fmla="*/ 1980 w 2506"/>
                    <a:gd name="T7" fmla="*/ 1316 h 1371"/>
                    <a:gd name="T8" fmla="*/ 1847 w 2506"/>
                    <a:gd name="T9" fmla="*/ 1285 h 1371"/>
                    <a:gd name="T10" fmla="*/ 1715 w 2506"/>
                    <a:gd name="T11" fmla="*/ 1242 h 1371"/>
                    <a:gd name="T12" fmla="*/ 1582 w 2506"/>
                    <a:gd name="T13" fmla="*/ 1188 h 1371"/>
                    <a:gd name="T14" fmla="*/ 1317 w 2506"/>
                    <a:gd name="T15" fmla="*/ 1028 h 1371"/>
                    <a:gd name="T16" fmla="*/ 1056 w 2506"/>
                    <a:gd name="T17" fmla="*/ 802 h 1371"/>
                    <a:gd name="T18" fmla="*/ 791 w 2506"/>
                    <a:gd name="T19" fmla="*/ 533 h 1371"/>
                    <a:gd name="T20" fmla="*/ 658 w 2506"/>
                    <a:gd name="T21" fmla="*/ 397 h 1371"/>
                    <a:gd name="T22" fmla="*/ 530 w 2506"/>
                    <a:gd name="T23" fmla="*/ 269 h 1371"/>
                    <a:gd name="T24" fmla="*/ 397 w 2506"/>
                    <a:gd name="T25" fmla="*/ 159 h 1371"/>
                    <a:gd name="T26" fmla="*/ 265 w 2506"/>
                    <a:gd name="T27" fmla="*/ 74 h 1371"/>
                    <a:gd name="T28" fmla="*/ 132 w 2506"/>
                    <a:gd name="T29" fmla="*/ 19 h 1371"/>
                    <a:gd name="T30" fmla="*/ 0 w 2506"/>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6" h="1371">
                      <a:moveTo>
                        <a:pt x="2506" y="1371"/>
                      </a:moveTo>
                      <a:lnTo>
                        <a:pt x="2241" y="1355"/>
                      </a:lnTo>
                      <a:lnTo>
                        <a:pt x="2108" y="1340"/>
                      </a:lnTo>
                      <a:lnTo>
                        <a:pt x="1980" y="1316"/>
                      </a:lnTo>
                      <a:lnTo>
                        <a:pt x="1847" y="1285"/>
                      </a:lnTo>
                      <a:lnTo>
                        <a:pt x="1715" y="1242"/>
                      </a:lnTo>
                      <a:lnTo>
                        <a:pt x="1582" y="1188"/>
                      </a:lnTo>
                      <a:lnTo>
                        <a:pt x="1317" y="1028"/>
                      </a:lnTo>
                      <a:lnTo>
                        <a:pt x="1056" y="802"/>
                      </a:lnTo>
                      <a:lnTo>
                        <a:pt x="791" y="533"/>
                      </a:lnTo>
                      <a:lnTo>
                        <a:pt x="658" y="397"/>
                      </a:lnTo>
                      <a:lnTo>
                        <a:pt x="530" y="269"/>
                      </a:lnTo>
                      <a:lnTo>
                        <a:pt x="397" y="159"/>
                      </a:lnTo>
                      <a:lnTo>
                        <a:pt x="265" y="74"/>
                      </a:lnTo>
                      <a:lnTo>
                        <a:pt x="132" y="19"/>
                      </a:lnTo>
                      <a:lnTo>
                        <a:pt x="0" y="0"/>
                      </a:lnTo>
                    </a:path>
                  </a:pathLst>
                </a:custGeom>
                <a:noFill/>
                <a:ln w="76200" cmpd="sng">
                  <a:solidFill>
                    <a:srgbClr val="FF00FF"/>
                  </a:solidFill>
                  <a:prstDash val="solid"/>
                  <a:round/>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sp>
              <p:nvSpPr>
                <p:cNvPr id="398345" name="Freeform 9"/>
                <p:cNvSpPr>
                  <a:spLocks/>
                </p:cNvSpPr>
                <p:nvPr/>
              </p:nvSpPr>
              <p:spPr bwMode="auto">
                <a:xfrm>
                  <a:off x="1259" y="2175"/>
                  <a:ext cx="1224" cy="1371"/>
                </a:xfrm>
                <a:custGeom>
                  <a:avLst/>
                  <a:gdLst>
                    <a:gd name="T0" fmla="*/ 0 w 1224"/>
                    <a:gd name="T1" fmla="*/ 1371 h 1371"/>
                    <a:gd name="T2" fmla="*/ 129 w 1224"/>
                    <a:gd name="T3" fmla="*/ 1355 h 1371"/>
                    <a:gd name="T4" fmla="*/ 191 w 1224"/>
                    <a:gd name="T5" fmla="*/ 1340 h 1371"/>
                    <a:gd name="T6" fmla="*/ 257 w 1224"/>
                    <a:gd name="T7" fmla="*/ 1316 h 1371"/>
                    <a:gd name="T8" fmla="*/ 320 w 1224"/>
                    <a:gd name="T9" fmla="*/ 1285 h 1371"/>
                    <a:gd name="T10" fmla="*/ 386 w 1224"/>
                    <a:gd name="T11" fmla="*/ 1242 h 1371"/>
                    <a:gd name="T12" fmla="*/ 452 w 1224"/>
                    <a:gd name="T13" fmla="*/ 1188 h 1371"/>
                    <a:gd name="T14" fmla="*/ 581 w 1224"/>
                    <a:gd name="T15" fmla="*/ 1028 h 1371"/>
                    <a:gd name="T16" fmla="*/ 709 w 1224"/>
                    <a:gd name="T17" fmla="*/ 802 h 1371"/>
                    <a:gd name="T18" fmla="*/ 838 w 1224"/>
                    <a:gd name="T19" fmla="*/ 533 h 1371"/>
                    <a:gd name="T20" fmla="*/ 904 w 1224"/>
                    <a:gd name="T21" fmla="*/ 397 h 1371"/>
                    <a:gd name="T22" fmla="*/ 967 w 1224"/>
                    <a:gd name="T23" fmla="*/ 269 h 1371"/>
                    <a:gd name="T24" fmla="*/ 1033 w 1224"/>
                    <a:gd name="T25" fmla="*/ 159 h 1371"/>
                    <a:gd name="T26" fmla="*/ 1095 w 1224"/>
                    <a:gd name="T27" fmla="*/ 74 h 1371"/>
                    <a:gd name="T28" fmla="*/ 1161 w 1224"/>
                    <a:gd name="T29" fmla="*/ 19 h 1371"/>
                    <a:gd name="T30" fmla="*/ 1224 w 1224"/>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4" h="1371">
                      <a:moveTo>
                        <a:pt x="0" y="1371"/>
                      </a:moveTo>
                      <a:lnTo>
                        <a:pt x="129" y="1355"/>
                      </a:lnTo>
                      <a:lnTo>
                        <a:pt x="191" y="1340"/>
                      </a:lnTo>
                      <a:lnTo>
                        <a:pt x="257" y="1316"/>
                      </a:lnTo>
                      <a:lnTo>
                        <a:pt x="320" y="1285"/>
                      </a:lnTo>
                      <a:lnTo>
                        <a:pt x="386" y="1242"/>
                      </a:lnTo>
                      <a:lnTo>
                        <a:pt x="452" y="1188"/>
                      </a:lnTo>
                      <a:lnTo>
                        <a:pt x="581" y="1028"/>
                      </a:lnTo>
                      <a:lnTo>
                        <a:pt x="709" y="802"/>
                      </a:lnTo>
                      <a:lnTo>
                        <a:pt x="838" y="533"/>
                      </a:lnTo>
                      <a:lnTo>
                        <a:pt x="904" y="397"/>
                      </a:lnTo>
                      <a:lnTo>
                        <a:pt x="967" y="269"/>
                      </a:lnTo>
                      <a:lnTo>
                        <a:pt x="1033" y="159"/>
                      </a:lnTo>
                      <a:lnTo>
                        <a:pt x="1095" y="74"/>
                      </a:lnTo>
                      <a:lnTo>
                        <a:pt x="1161" y="19"/>
                      </a:lnTo>
                      <a:lnTo>
                        <a:pt x="1224" y="0"/>
                      </a:lnTo>
                    </a:path>
                  </a:pathLst>
                </a:custGeom>
                <a:noFill/>
                <a:ln w="76200" cmpd="sng">
                  <a:solidFill>
                    <a:srgbClr val="FF00FF"/>
                  </a:solidFill>
                  <a:prstDash val="solid"/>
                  <a:round/>
                  <a:headEnd/>
                  <a:tailEn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sp>
            <p:nvSpPr>
              <p:cNvPr id="398346" name="Freeform 10"/>
              <p:cNvSpPr>
                <a:spLocks/>
              </p:cNvSpPr>
              <p:nvPr/>
            </p:nvSpPr>
            <p:spPr bwMode="auto">
              <a:xfrm>
                <a:off x="1200" y="1776"/>
                <a:ext cx="3840" cy="1872"/>
              </a:xfrm>
              <a:custGeom>
                <a:avLst/>
                <a:gdLst>
                  <a:gd name="T0" fmla="*/ 0 w 3800"/>
                  <a:gd name="T1" fmla="*/ 0 h 1784"/>
                  <a:gd name="T2" fmla="*/ 0 w 3800"/>
                  <a:gd name="T3" fmla="*/ 1784 h 1784"/>
                  <a:gd name="T4" fmla="*/ 3800 w 3800"/>
                  <a:gd name="T5" fmla="*/ 1784 h 1784"/>
                </a:gdLst>
                <a:ahLst/>
                <a:cxnLst>
                  <a:cxn ang="0">
                    <a:pos x="T0" y="T1"/>
                  </a:cxn>
                  <a:cxn ang="0">
                    <a:pos x="T2" y="T3"/>
                  </a:cxn>
                  <a:cxn ang="0">
                    <a:pos x="T4" y="T5"/>
                  </a:cxn>
                </a:cxnLst>
                <a:rect l="0" t="0" r="r" b="b"/>
                <a:pathLst>
                  <a:path w="3800" h="1784">
                    <a:moveTo>
                      <a:pt x="0" y="0"/>
                    </a:moveTo>
                    <a:lnTo>
                      <a:pt x="0" y="1784"/>
                    </a:lnTo>
                    <a:lnTo>
                      <a:pt x="3800" y="1784"/>
                    </a:lnTo>
                  </a:path>
                </a:pathLst>
              </a:custGeom>
              <a:noFill/>
              <a:ln w="55563">
                <a:solidFill>
                  <a:schemeClr val="tx1"/>
                </a:solidFill>
                <a:prstDash val="solid"/>
                <a:round/>
                <a:headEnd type="triangle" w="med" len="med"/>
                <a:tailEnd type="triangle" w="med" len="med"/>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solidFill>
                    <a:schemeClr val="bg2"/>
                  </a:solidFill>
                </a:endParaRPr>
              </a:p>
            </p:txBody>
          </p:sp>
        </p:grpSp>
        <p:grpSp>
          <p:nvGrpSpPr>
            <p:cNvPr id="398410" name="Group 74"/>
            <p:cNvGrpSpPr>
              <a:grpSpLocks/>
            </p:cNvGrpSpPr>
            <p:nvPr/>
          </p:nvGrpSpPr>
          <p:grpSpPr bwMode="auto">
            <a:xfrm>
              <a:off x="144" y="2095"/>
              <a:ext cx="5089" cy="1985"/>
              <a:chOff x="144" y="2095"/>
              <a:chExt cx="5089" cy="1985"/>
            </a:xfrm>
          </p:grpSpPr>
          <p:sp useBgFill="1">
            <p:nvSpPr>
              <p:cNvPr id="398340" name="Rectangle 4"/>
              <p:cNvSpPr>
                <a:spLocks noChangeArrowheads="1"/>
              </p:cNvSpPr>
              <p:nvPr/>
            </p:nvSpPr>
            <p:spPr bwMode="auto">
              <a:xfrm>
                <a:off x="144" y="2095"/>
                <a:ext cx="1008" cy="483"/>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zh-CN" altLang="en-US" sz="2200" b="0">
                    <a:solidFill>
                      <a:schemeClr val="bg2"/>
                    </a:solidFill>
                    <a:effectLst>
                      <a:outerShdw blurRad="38100" dist="38100" dir="2700000" algn="tl">
                        <a:srgbClr val="000000"/>
                      </a:outerShdw>
                    </a:effectLst>
                  </a:rPr>
                  <a:t>一个任意分布的总体</a:t>
                </a:r>
              </a:p>
            </p:txBody>
          </p:sp>
          <p:grpSp>
            <p:nvGrpSpPr>
              <p:cNvPr id="398387" name="Group 51"/>
              <p:cNvGrpSpPr>
                <a:grpSpLocks/>
              </p:cNvGrpSpPr>
              <p:nvPr/>
            </p:nvGrpSpPr>
            <p:grpSpPr bwMode="auto">
              <a:xfrm>
                <a:off x="1200" y="2287"/>
                <a:ext cx="47" cy="1237"/>
                <a:chOff x="1152" y="2047"/>
                <a:chExt cx="47" cy="1434"/>
              </a:xfrm>
            </p:grpSpPr>
            <p:sp>
              <p:nvSpPr>
                <p:cNvPr id="398348" name="Line 12"/>
                <p:cNvSpPr>
                  <a:spLocks noChangeShapeType="1"/>
                </p:cNvSpPr>
                <p:nvPr/>
              </p:nvSpPr>
              <p:spPr bwMode="auto">
                <a:xfrm>
                  <a:off x="1152" y="2047"/>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49" name="Line 13"/>
                <p:cNvSpPr>
                  <a:spLocks noChangeShapeType="1"/>
                </p:cNvSpPr>
                <p:nvPr/>
              </p:nvSpPr>
              <p:spPr bwMode="auto">
                <a:xfrm>
                  <a:off x="1152" y="2226"/>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50" name="Line 14"/>
                <p:cNvSpPr>
                  <a:spLocks noChangeShapeType="1"/>
                </p:cNvSpPr>
                <p:nvPr/>
              </p:nvSpPr>
              <p:spPr bwMode="auto">
                <a:xfrm>
                  <a:off x="1152" y="2406"/>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51" name="Line 15"/>
                <p:cNvSpPr>
                  <a:spLocks noChangeShapeType="1"/>
                </p:cNvSpPr>
                <p:nvPr/>
              </p:nvSpPr>
              <p:spPr bwMode="auto">
                <a:xfrm>
                  <a:off x="1152" y="2585"/>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52" name="Line 16"/>
                <p:cNvSpPr>
                  <a:spLocks noChangeShapeType="1"/>
                </p:cNvSpPr>
                <p:nvPr/>
              </p:nvSpPr>
              <p:spPr bwMode="auto">
                <a:xfrm>
                  <a:off x="1152" y="2764"/>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53" name="Line 17"/>
                <p:cNvSpPr>
                  <a:spLocks noChangeShapeType="1"/>
                </p:cNvSpPr>
                <p:nvPr/>
              </p:nvSpPr>
              <p:spPr bwMode="auto">
                <a:xfrm>
                  <a:off x="1152" y="2943"/>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54" name="Line 18"/>
                <p:cNvSpPr>
                  <a:spLocks noChangeShapeType="1"/>
                </p:cNvSpPr>
                <p:nvPr/>
              </p:nvSpPr>
              <p:spPr bwMode="auto">
                <a:xfrm>
                  <a:off x="1152" y="3122"/>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55" name="Line 19"/>
                <p:cNvSpPr>
                  <a:spLocks noChangeShapeType="1"/>
                </p:cNvSpPr>
                <p:nvPr/>
              </p:nvSpPr>
              <p:spPr bwMode="auto">
                <a:xfrm>
                  <a:off x="1152" y="3301"/>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56" name="Line 20"/>
                <p:cNvSpPr>
                  <a:spLocks noChangeShapeType="1"/>
                </p:cNvSpPr>
                <p:nvPr/>
              </p:nvSpPr>
              <p:spPr bwMode="auto">
                <a:xfrm>
                  <a:off x="1152" y="3480"/>
                  <a:ext cx="47" cy="1"/>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mc:AlternateContent xmlns:mc="http://schemas.openxmlformats.org/markup-compatibility/2006" xmlns:a14="http://schemas.microsoft.com/office/drawing/2010/main">
            <mc:Choice Requires="a14">
              <p:sp>
                <p:nvSpPr>
                  <p:cNvPr id="398375" name="Object 39">
                    <a:hlinkClick r:id="" action="ppaction://ole?verb=0"/>
                  </p:cNvPr>
                  <p:cNvSpPr txBox="1"/>
                  <p:nvPr/>
                </p:nvSpPr>
                <p:spPr bwMode="auto">
                  <a:xfrm>
                    <a:off x="2784" y="3744"/>
                    <a:ext cx="624" cy="336"/>
                  </a:xfrm>
                  <a:prstGeom prst="rect">
                    <a:avLst/>
                  </a:prstGeom>
                  <a:noFill/>
                  <a:ln>
                    <a:noFill/>
                  </a:ln>
                  <a:effectLst>
                    <a:outerShdw dist="35921" dir="2700000" algn="ctr" rotWithShape="0">
                      <a:schemeClr val="bg2"/>
                    </a:outerShdw>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𝜇</m:t>
                              </m:r>
                            </m:e>
                            <m:sub>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ub>
                          </m:sSub>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𝜇</m:t>
                          </m:r>
                        </m:oMath>
                      </m:oMathPara>
                    </a14:m>
                    <a:endParaRPr lang="zh-CN" altLang="en-US" dirty="0">
                      <a:solidFill>
                        <a:schemeClr val="bg2"/>
                      </a:solidFill>
                    </a:endParaRPr>
                  </a:p>
                </p:txBody>
              </p:sp>
            </mc:Choice>
            <mc:Fallback xmlns="">
              <p:sp>
                <p:nvSpPr>
                  <p:cNvPr id="398375" name="Object 39">
                    <a:hlinkClick r:id="" action="ppaction://ole?verb=0"/>
                  </p:cNvPr>
                  <p:cNvSpPr txBox="1">
                    <a:spLocks noRot="1" noChangeAspect="1" noMove="1" noResize="1" noEditPoints="1" noAdjustHandles="1" noChangeArrowheads="1" noChangeShapeType="1" noTextEdit="1"/>
                  </p:cNvSpPr>
                  <p:nvPr/>
                </p:nvSpPr>
                <p:spPr bwMode="auto">
                  <a:xfrm>
                    <a:off x="2784" y="3744"/>
                    <a:ext cx="624" cy="336"/>
                  </a:xfrm>
                  <a:prstGeom prst="rect">
                    <a:avLst/>
                  </a:prstGeom>
                  <a:blipFill>
                    <a:blip r:embed="rId9"/>
                    <a:stretch>
                      <a:fillRect/>
                    </a:stretch>
                  </a:blipFill>
                  <a:ln>
                    <a:noFill/>
                  </a:ln>
                  <a:effectLst>
                    <a:outerShdw dist="35921" dir="2700000" algn="ctr" rotWithShape="0">
                      <a:schemeClr val="bg2"/>
                    </a:outerShdw>
                  </a:effectLst>
                </p:spPr>
                <p:txBody>
                  <a:bodyPr/>
                  <a:lstStyle/>
                  <a:p>
                    <a:r>
                      <a:rPr lang="zh-CN" altLang="en-US">
                        <a:noFill/>
                      </a:rPr>
                      <a:t> </a:t>
                    </a:r>
                  </a:p>
                </p:txBody>
              </p:sp>
            </mc:Fallback>
          </mc:AlternateContent>
          <p:grpSp>
            <p:nvGrpSpPr>
              <p:cNvPr id="398409" name="Group 73"/>
              <p:cNvGrpSpPr>
                <a:grpSpLocks/>
              </p:cNvGrpSpPr>
              <p:nvPr/>
            </p:nvGrpSpPr>
            <p:grpSpPr bwMode="auto">
              <a:xfrm>
                <a:off x="1656" y="3648"/>
                <a:ext cx="3577" cy="250"/>
                <a:chOff x="1656" y="3648"/>
                <a:chExt cx="3577" cy="250"/>
              </a:xfrm>
            </p:grpSpPr>
            <p:sp>
              <p:nvSpPr>
                <p:cNvPr id="398358" name="Line 22"/>
                <p:cNvSpPr>
                  <a:spLocks noChangeShapeType="1"/>
                </p:cNvSpPr>
                <p:nvPr/>
              </p:nvSpPr>
              <p:spPr bwMode="auto">
                <a:xfrm>
                  <a:off x="4665" y="3675"/>
                  <a:ext cx="1"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59" name="Line 23"/>
                <p:cNvSpPr>
                  <a:spLocks noChangeShapeType="1"/>
                </p:cNvSpPr>
                <p:nvPr/>
              </p:nvSpPr>
              <p:spPr bwMode="auto">
                <a:xfrm>
                  <a:off x="4291" y="3675"/>
                  <a:ext cx="1"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60" name="Line 24"/>
                <p:cNvSpPr>
                  <a:spLocks noChangeShapeType="1"/>
                </p:cNvSpPr>
                <p:nvPr/>
              </p:nvSpPr>
              <p:spPr bwMode="auto">
                <a:xfrm>
                  <a:off x="3913" y="3675"/>
                  <a:ext cx="1"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61" name="Line 25"/>
                <p:cNvSpPr>
                  <a:spLocks noChangeShapeType="1"/>
                </p:cNvSpPr>
                <p:nvPr/>
              </p:nvSpPr>
              <p:spPr bwMode="auto">
                <a:xfrm>
                  <a:off x="3539" y="3675"/>
                  <a:ext cx="1"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62" name="Line 26"/>
                <p:cNvSpPr>
                  <a:spLocks noChangeShapeType="1"/>
                </p:cNvSpPr>
                <p:nvPr/>
              </p:nvSpPr>
              <p:spPr bwMode="auto">
                <a:xfrm>
                  <a:off x="3161" y="3675"/>
                  <a:ext cx="0"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63" name="Line 27"/>
                <p:cNvSpPr>
                  <a:spLocks noChangeShapeType="1"/>
                </p:cNvSpPr>
                <p:nvPr/>
              </p:nvSpPr>
              <p:spPr bwMode="auto">
                <a:xfrm>
                  <a:off x="2786" y="3675"/>
                  <a:ext cx="1"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64" name="Line 28"/>
                <p:cNvSpPr>
                  <a:spLocks noChangeShapeType="1"/>
                </p:cNvSpPr>
                <p:nvPr/>
              </p:nvSpPr>
              <p:spPr bwMode="auto">
                <a:xfrm>
                  <a:off x="2408" y="3675"/>
                  <a:ext cx="1"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65" name="Line 29"/>
                <p:cNvSpPr>
                  <a:spLocks noChangeShapeType="1"/>
                </p:cNvSpPr>
                <p:nvPr/>
              </p:nvSpPr>
              <p:spPr bwMode="auto">
                <a:xfrm>
                  <a:off x="2034" y="3675"/>
                  <a:ext cx="1"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398366" name="Line 30"/>
                <p:cNvSpPr>
                  <a:spLocks noChangeShapeType="1"/>
                </p:cNvSpPr>
                <p:nvPr/>
              </p:nvSpPr>
              <p:spPr bwMode="auto">
                <a:xfrm>
                  <a:off x="1656" y="3675"/>
                  <a:ext cx="1" cy="47"/>
                </a:xfrm>
                <a:prstGeom prst="line">
                  <a:avLst/>
                </a:prstGeom>
                <a:noFill/>
                <a:ln w="55563">
                  <a:solidFill>
                    <a:schemeClr val="tx1"/>
                  </a:solidFill>
                  <a:round/>
                  <a:headEn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grpSp>
              <p:nvGrpSpPr>
                <p:cNvPr id="398382" name="Group 46"/>
                <p:cNvGrpSpPr>
                  <a:grpSpLocks/>
                </p:cNvGrpSpPr>
                <p:nvPr/>
              </p:nvGrpSpPr>
              <p:grpSpPr bwMode="auto">
                <a:xfrm>
                  <a:off x="5090" y="3648"/>
                  <a:ext cx="143" cy="250"/>
                  <a:chOff x="5136" y="3696"/>
                  <a:chExt cx="144" cy="290"/>
                </a:xfrm>
              </p:grpSpPr>
              <p:sp>
                <p:nvSpPr>
                  <p:cNvPr id="398368" name="Rectangle 32"/>
                  <p:cNvSpPr>
                    <a:spLocks noChangeArrowheads="1"/>
                  </p:cNvSpPr>
                  <p:nvPr/>
                </p:nvSpPr>
                <p:spPr bwMode="auto">
                  <a:xfrm>
                    <a:off x="5136" y="3696"/>
                    <a:ext cx="14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600" i="1">
                        <a:solidFill>
                          <a:schemeClr val="bg2"/>
                        </a:solidFill>
                        <a:effectLst>
                          <a:outerShdw blurRad="38100" dist="38100" dir="2700000" algn="tl">
                            <a:srgbClr val="000000"/>
                          </a:outerShdw>
                        </a:effectLst>
                        <a:latin typeface="Times New Roman" panose="02020603050405020304" pitchFamily="18" charset="0"/>
                      </a:rPr>
                      <a:t>x</a:t>
                    </a:r>
                  </a:p>
                </p:txBody>
              </p:sp>
              <p:sp>
                <p:nvSpPr>
                  <p:cNvPr id="398381" name="Line 45"/>
                  <p:cNvSpPr>
                    <a:spLocks noChangeShapeType="1"/>
                  </p:cNvSpPr>
                  <p:nvPr/>
                </p:nvSpPr>
                <p:spPr bwMode="auto">
                  <a:xfrm>
                    <a:off x="5136" y="3696"/>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solidFill>
                    </a:endParaRPr>
                  </a:p>
                </p:txBody>
              </p:sp>
            </p:gr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8411"/>
                                        </p:tgtEl>
                                        <p:attrNameLst>
                                          <p:attrName>style.visibility</p:attrName>
                                        </p:attrNameLst>
                                      </p:cBhvr>
                                      <p:to>
                                        <p:strVal val="visible"/>
                                      </p:to>
                                    </p:set>
                                    <p:animEffect transition="in" filter="wipe(left)">
                                      <p:cBhvr>
                                        <p:cTn id="7" dur="500"/>
                                        <p:tgtEl>
                                          <p:spTgt spid="398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8407"/>
                                        </p:tgtEl>
                                        <p:attrNameLst>
                                          <p:attrName>style.visibility</p:attrName>
                                        </p:attrNameLst>
                                      </p:cBhvr>
                                      <p:to>
                                        <p:strVal val="visible"/>
                                      </p:to>
                                    </p:set>
                                    <p:animEffect transition="in" filter="wipe(left)">
                                      <p:cBhvr>
                                        <p:cTn id="12" dur="500"/>
                                        <p:tgtEl>
                                          <p:spTgt spid="398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noFill/>
          <a:ln/>
        </p:spPr>
        <p:txBody>
          <a:bodyPr/>
          <a:lstStyle/>
          <a:p>
            <a:r>
              <a:rPr lang="zh-CN" altLang="en-US" dirty="0">
                <a:solidFill>
                  <a:schemeClr val="bg2"/>
                </a:solidFill>
              </a:rPr>
              <a:t>中心极限定理</a:t>
            </a:r>
            <a:br>
              <a:rPr lang="zh-CN" altLang="en-US" dirty="0">
                <a:solidFill>
                  <a:schemeClr val="bg2"/>
                </a:solidFill>
              </a:rPr>
            </a:br>
            <a:r>
              <a:rPr lang="zh-CN" altLang="en-US" dirty="0">
                <a:solidFill>
                  <a:schemeClr val="bg2"/>
                </a:solidFill>
              </a:rPr>
              <a:t> </a:t>
            </a:r>
            <a:r>
              <a:rPr lang="en-US" altLang="zh-CN" sz="3600" dirty="0">
                <a:solidFill>
                  <a:schemeClr val="bg2"/>
                </a:solidFill>
                <a:latin typeface="Arial" panose="020B0604020202020204" pitchFamily="34" charset="0"/>
              </a:rPr>
              <a:t>(</a:t>
            </a:r>
            <a:r>
              <a:rPr lang="en-US" altLang="zh-CN" sz="3600" dirty="0">
                <a:solidFill>
                  <a:schemeClr val="bg2"/>
                </a:solidFill>
                <a:latin typeface="Arial" panose="020B0604020202020204" pitchFamily="34" charset="0"/>
                <a:cs typeface="Times New Roman" panose="02020603050405020304" pitchFamily="18" charset="0"/>
              </a:rPr>
              <a:t>central limit theorem</a:t>
            </a:r>
            <a:r>
              <a:rPr lang="en-US" altLang="zh-CN" sz="3600" dirty="0">
                <a:solidFill>
                  <a:schemeClr val="bg2"/>
                </a:solidFill>
                <a:latin typeface="Arial" panose="020B0604020202020204" pitchFamily="34" charset="0"/>
              </a:rPr>
              <a:t>)</a:t>
            </a:r>
          </a:p>
        </p:txBody>
      </p:sp>
      <p:graphicFrame>
        <p:nvGraphicFramePr>
          <p:cNvPr id="730158" name="Object 46"/>
          <p:cNvGraphicFramePr>
            <a:graphicFrameLocks noChangeAspect="1"/>
          </p:cNvGraphicFramePr>
          <p:nvPr/>
        </p:nvGraphicFramePr>
        <p:xfrm>
          <a:off x="2590800" y="1600200"/>
          <a:ext cx="6553200" cy="5257800"/>
        </p:xfrm>
        <a:graphic>
          <a:graphicData uri="http://schemas.openxmlformats.org/presentationml/2006/ole">
            <mc:AlternateContent xmlns:mc="http://schemas.openxmlformats.org/markup-compatibility/2006">
              <mc:Choice xmlns:v="urn:schemas-microsoft-com:vml" Requires="v">
                <p:oleObj spid="_x0000_s730176" name="位图图像" r:id="rId4" imgW="4800000" imgH="5342857" progId="Paint.Picture">
                  <p:embed/>
                </p:oleObj>
              </mc:Choice>
              <mc:Fallback>
                <p:oleObj name="位图图像" r:id="rId4" imgW="4800000" imgH="5342857" progId="Paint.Picture">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600200"/>
                        <a:ext cx="6553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0159" name="Text Box 47"/>
          <p:cNvSpPr txBox="1">
            <a:spLocks noChangeArrowheads="1"/>
          </p:cNvSpPr>
          <p:nvPr/>
        </p:nvSpPr>
        <p:spPr bwMode="auto">
          <a:xfrm>
            <a:off x="228600" y="1676400"/>
            <a:ext cx="2209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a:t>
            </a:r>
            <a:r>
              <a:rPr lang="en-US" altLang="zh-CN" i="1" dirty="0">
                <a:solidFill>
                  <a:schemeClr val="bg2"/>
                </a:solidFill>
                <a:effectLst>
                  <a:outerShdw blurRad="38100" dist="38100" dir="2700000" algn="tl">
                    <a:srgbClr val="000000"/>
                  </a:outerShdw>
                </a:effectLst>
                <a:latin typeface="Times New Roman" panose="02020603050405020304" pitchFamily="18" charset="0"/>
                <a:sym typeface="Symbol" panose="05050102010706020507" pitchFamily="18" charset="2"/>
              </a:rPr>
              <a:t>x </a:t>
            </a:r>
            <a:r>
              <a:rPr lang="zh-CN" altLang="en-US" dirty="0">
                <a:solidFill>
                  <a:schemeClr val="bg2"/>
                </a:solidFill>
                <a:effectLst>
                  <a:outerShdw blurRad="38100" dist="38100" dir="2700000" algn="tl">
                    <a:srgbClr val="000000"/>
                  </a:outerShdw>
                </a:effectLst>
              </a:rPr>
              <a:t>的分布趋于正态分布的过程</a:t>
            </a:r>
          </a:p>
        </p:txBody>
      </p:sp>
      <p:sp>
        <p:nvSpPr>
          <p:cNvPr id="730162" name="AutoShape 50"/>
          <p:cNvSpPr>
            <a:spLocks noChangeArrowheads="1"/>
          </p:cNvSpPr>
          <p:nvPr/>
        </p:nvSpPr>
        <p:spPr bwMode="auto">
          <a:xfrm>
            <a:off x="533400" y="3124200"/>
            <a:ext cx="1905000" cy="3048000"/>
          </a:xfrm>
          <a:prstGeom prst="downArrow">
            <a:avLst>
              <a:gd name="adj1" fmla="val 50000"/>
              <a:gd name="adj2" fmla="val 40000"/>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D5AE3-F338-4C2F-B4C5-86284A2700BD}"/>
              </a:ext>
            </a:extLst>
          </p:cNvPr>
          <p:cNvSpPr>
            <a:spLocks noGrp="1"/>
          </p:cNvSpPr>
          <p:nvPr>
            <p:ph type="title"/>
          </p:nvPr>
        </p:nvSpPr>
        <p:spPr>
          <a:xfrm>
            <a:off x="1181100" y="260648"/>
            <a:ext cx="6781800" cy="1143000"/>
          </a:xfrm>
        </p:spPr>
        <p:txBody>
          <a:bodyPr/>
          <a:lstStyle/>
          <a:p>
            <a:r>
              <a:rPr lang="zh-CN" altLang="en-US" dirty="0">
                <a:solidFill>
                  <a:schemeClr val="bg2"/>
                </a:solidFill>
              </a:rPr>
              <a:t>例题</a:t>
            </a:r>
          </a:p>
        </p:txBody>
      </p:sp>
      <p:pic>
        <p:nvPicPr>
          <p:cNvPr id="5" name="图片 4">
            <a:extLst>
              <a:ext uri="{FF2B5EF4-FFF2-40B4-BE49-F238E27FC236}">
                <a16:creationId xmlns:a16="http://schemas.microsoft.com/office/drawing/2014/main" id="{A3F063E0-2476-494E-91FF-D5F8912C7404}"/>
              </a:ext>
            </a:extLst>
          </p:cNvPr>
          <p:cNvPicPr>
            <a:picLocks noChangeAspect="1"/>
          </p:cNvPicPr>
          <p:nvPr/>
        </p:nvPicPr>
        <p:blipFill>
          <a:blip r:embed="rId2"/>
          <a:stretch>
            <a:fillRect/>
          </a:stretch>
        </p:blipFill>
        <p:spPr>
          <a:xfrm>
            <a:off x="1043608" y="1340768"/>
            <a:ext cx="6821762" cy="2382601"/>
          </a:xfrm>
          <a:prstGeom prst="rect">
            <a:avLst/>
          </a:prstGeom>
        </p:spPr>
      </p:pic>
      <p:pic>
        <p:nvPicPr>
          <p:cNvPr id="8" name="图片 7">
            <a:extLst>
              <a:ext uri="{FF2B5EF4-FFF2-40B4-BE49-F238E27FC236}">
                <a16:creationId xmlns:a16="http://schemas.microsoft.com/office/drawing/2014/main" id="{8A03E0D7-F657-42C9-ABC2-FE488B0B685E}"/>
              </a:ext>
            </a:extLst>
          </p:cNvPr>
          <p:cNvPicPr>
            <a:picLocks noChangeAspect="1"/>
          </p:cNvPicPr>
          <p:nvPr/>
        </p:nvPicPr>
        <p:blipFill>
          <a:blip r:embed="rId3"/>
          <a:stretch>
            <a:fillRect/>
          </a:stretch>
        </p:blipFill>
        <p:spPr>
          <a:xfrm>
            <a:off x="1043608" y="3723368"/>
            <a:ext cx="6919944" cy="2009887"/>
          </a:xfrm>
          <a:prstGeom prst="rect">
            <a:avLst/>
          </a:prstGeom>
        </p:spPr>
      </p:pic>
    </p:spTree>
    <p:extLst>
      <p:ext uri="{BB962C8B-B14F-4D97-AF65-F5344CB8AC3E}">
        <p14:creationId xmlns:p14="http://schemas.microsoft.com/office/powerpoint/2010/main" val="1234093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E9F91-513C-411C-9AF1-0357574E9E71}"/>
              </a:ext>
            </a:extLst>
          </p:cNvPr>
          <p:cNvSpPr>
            <a:spLocks noGrp="1"/>
          </p:cNvSpPr>
          <p:nvPr>
            <p:ph type="title"/>
          </p:nvPr>
        </p:nvSpPr>
        <p:spPr>
          <a:xfrm>
            <a:off x="1181100" y="171234"/>
            <a:ext cx="6781800" cy="1143000"/>
          </a:xfrm>
        </p:spPr>
        <p:txBody>
          <a:bodyPr/>
          <a:lstStyle/>
          <a:p>
            <a:r>
              <a:rPr lang="zh-CN" altLang="en-US" dirty="0">
                <a:solidFill>
                  <a:schemeClr val="bg2"/>
                </a:solidFill>
              </a:rPr>
              <a:t>例题</a:t>
            </a:r>
          </a:p>
        </p:txBody>
      </p:sp>
      <p:pic>
        <p:nvPicPr>
          <p:cNvPr id="4" name="内容占位符 3">
            <a:extLst>
              <a:ext uri="{FF2B5EF4-FFF2-40B4-BE49-F238E27FC236}">
                <a16:creationId xmlns:a16="http://schemas.microsoft.com/office/drawing/2014/main" id="{A11366E9-4787-4E90-B186-71959E12290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39552" y="3717032"/>
            <a:ext cx="7848600" cy="2201060"/>
          </a:xfrm>
          <a:prstGeom prst="rect">
            <a:avLst/>
          </a:prstGeom>
        </p:spPr>
      </p:pic>
      <p:pic>
        <p:nvPicPr>
          <p:cNvPr id="5" name="内容占位符 3">
            <a:extLst>
              <a:ext uri="{FF2B5EF4-FFF2-40B4-BE49-F238E27FC236}">
                <a16:creationId xmlns:a16="http://schemas.microsoft.com/office/drawing/2014/main" id="{5E3AAA92-EA80-4A36-BE79-10E380E11BB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bwMode="auto">
          <a:xfrm>
            <a:off x="539552" y="1628800"/>
            <a:ext cx="7848600" cy="163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816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1181100" y="332656"/>
            <a:ext cx="6781800" cy="1143000"/>
          </a:xfrm>
          <a:noFill/>
          <a:ln/>
        </p:spPr>
        <p:txBody>
          <a:bodyPr/>
          <a:lstStyle/>
          <a:p>
            <a:r>
              <a:rPr lang="zh-CN" altLang="en-US" dirty="0">
                <a:solidFill>
                  <a:schemeClr val="bg2"/>
                </a:solidFill>
              </a:rPr>
              <a:t>学习目标</a:t>
            </a:r>
          </a:p>
        </p:txBody>
      </p:sp>
      <p:sp>
        <p:nvSpPr>
          <p:cNvPr id="179203" name="Rectangle 3"/>
          <p:cNvSpPr>
            <a:spLocks noGrp="1" noChangeArrowheads="1"/>
          </p:cNvSpPr>
          <p:nvPr>
            <p:ph type="body" idx="1"/>
          </p:nvPr>
        </p:nvSpPr>
        <p:spPr>
          <a:xfrm>
            <a:off x="495300" y="1700808"/>
            <a:ext cx="8153400" cy="4322762"/>
          </a:xfrm>
          <a:noFill/>
          <a:ln/>
        </p:spPr>
        <p:txBody>
          <a:bodyPr/>
          <a:lstStyle/>
          <a:p>
            <a:pPr marL="609600" indent="-609600">
              <a:buFontTx/>
              <a:buAutoNum type="arabicPeriod"/>
            </a:pPr>
            <a:r>
              <a:rPr lang="zh-CN" altLang="en-US" b="1" dirty="0">
                <a:solidFill>
                  <a:schemeClr val="bg2"/>
                </a:solidFill>
              </a:rPr>
              <a:t>了解统计量及其分布的几个概念</a:t>
            </a:r>
          </a:p>
          <a:p>
            <a:pPr marL="609600" indent="-609600">
              <a:buFontTx/>
              <a:buAutoNum type="arabicPeriod"/>
            </a:pPr>
            <a:r>
              <a:rPr lang="zh-CN" altLang="en-US" b="1" dirty="0">
                <a:solidFill>
                  <a:schemeClr val="bg2"/>
                </a:solidFill>
              </a:rPr>
              <a:t>了解由正态分布导出的几个重要分布</a:t>
            </a:r>
            <a:r>
              <a:rPr lang="zh-CN" altLang="en-US" dirty="0">
                <a:solidFill>
                  <a:schemeClr val="bg2"/>
                </a:solidFill>
              </a:rPr>
              <a:t> </a:t>
            </a:r>
            <a:endParaRPr lang="zh-CN" altLang="en-US" b="1" dirty="0">
              <a:solidFill>
                <a:schemeClr val="bg2"/>
              </a:solidFill>
            </a:endParaRPr>
          </a:p>
          <a:p>
            <a:pPr marL="609600" indent="-609600">
              <a:buFontTx/>
              <a:buAutoNum type="arabicPeriod"/>
            </a:pPr>
            <a:r>
              <a:rPr lang="zh-CN" altLang="en-US" b="1" dirty="0">
                <a:solidFill>
                  <a:schemeClr val="bg2"/>
                </a:solidFill>
              </a:rPr>
              <a:t>理解样本均值的分布与中心极限定理</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257300" y="332656"/>
            <a:ext cx="6781800" cy="1143000"/>
          </a:xfrm>
          <a:noFill/>
          <a:ln/>
        </p:spPr>
        <p:txBody>
          <a:bodyPr/>
          <a:lstStyle/>
          <a:p>
            <a:r>
              <a:rPr lang="zh-CN" altLang="en-US" dirty="0">
                <a:solidFill>
                  <a:schemeClr val="bg2"/>
                </a:solidFill>
              </a:rPr>
              <a:t>本章小结</a:t>
            </a:r>
          </a:p>
        </p:txBody>
      </p:sp>
      <p:sp>
        <p:nvSpPr>
          <p:cNvPr id="172035" name="Rectangle 3"/>
          <p:cNvSpPr>
            <a:spLocks noGrp="1" noChangeArrowheads="1"/>
          </p:cNvSpPr>
          <p:nvPr>
            <p:ph type="body" idx="1"/>
          </p:nvPr>
        </p:nvSpPr>
        <p:spPr>
          <a:xfrm>
            <a:off x="609600" y="1773238"/>
            <a:ext cx="8077200" cy="4322762"/>
          </a:xfrm>
          <a:noFill/>
          <a:ln/>
        </p:spPr>
        <p:txBody>
          <a:bodyPr/>
          <a:lstStyle/>
          <a:p>
            <a:pPr marL="609600" indent="-609600">
              <a:buFontTx/>
              <a:buAutoNum type="arabicPeriod"/>
            </a:pPr>
            <a:r>
              <a:rPr lang="zh-CN" altLang="en-US" b="1" dirty="0">
                <a:solidFill>
                  <a:schemeClr val="bg2"/>
                </a:solidFill>
              </a:rPr>
              <a:t>统计量及其分布</a:t>
            </a:r>
          </a:p>
          <a:p>
            <a:pPr marL="609600" indent="-609600">
              <a:buFontTx/>
              <a:buAutoNum type="arabicPeriod"/>
            </a:pPr>
            <a:r>
              <a:rPr lang="zh-CN" altLang="en-US" b="1" dirty="0">
                <a:solidFill>
                  <a:schemeClr val="bg2"/>
                </a:solidFill>
              </a:rPr>
              <a:t>由正态分布导出的几个重要分布</a:t>
            </a:r>
            <a:endParaRPr lang="zh-CN" altLang="en-US" dirty="0">
              <a:solidFill>
                <a:schemeClr val="bg2"/>
              </a:solidFill>
            </a:endParaRPr>
          </a:p>
          <a:p>
            <a:pPr marL="609600" indent="-609600">
              <a:buFontTx/>
              <a:buAutoNum type="arabicPeriod"/>
            </a:pPr>
            <a:r>
              <a:rPr lang="zh-CN" altLang="en-US" b="1" dirty="0">
                <a:solidFill>
                  <a:schemeClr val="bg2"/>
                </a:solidFill>
              </a:rPr>
              <a:t>样本均值的分布与中心极限定理</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2133600" y="685800"/>
            <a:ext cx="5486400" cy="1143000"/>
          </a:xfrm>
          <a:prstGeom prst="rect">
            <a:avLst/>
          </a:prstGeom>
          <a:noFill/>
          <a:ln>
            <a:noFill/>
          </a:ln>
          <a:effectLst/>
          <a:extLst>
            <a:ext uri="{909E8E84-426E-40DD-AFC4-6F175D3DCCD1}">
              <a14:hiddenFill xmlns:a14="http://schemas.microsoft.com/office/drawing/2010/main">
                <a:solidFill>
                  <a:srgbClr val="CC00CC"/>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zh-CN" altLang="en-US" sz="6000">
                <a:effectLst/>
                <a:latin typeface="Book Antiqua" panose="02040602050305030304" pitchFamily="18" charset="0"/>
              </a:rPr>
              <a:t>结    束</a:t>
            </a:r>
          </a:p>
        </p:txBody>
      </p:sp>
      <p:graphicFrame>
        <p:nvGraphicFramePr>
          <p:cNvPr id="474115" name="Object 3"/>
          <p:cNvGraphicFramePr>
            <a:graphicFrameLocks noChangeAspect="1"/>
          </p:cNvGraphicFramePr>
          <p:nvPr/>
        </p:nvGraphicFramePr>
        <p:xfrm>
          <a:off x="2971800" y="1379538"/>
          <a:ext cx="3848100" cy="5478462"/>
        </p:xfrm>
        <a:graphic>
          <a:graphicData uri="http://schemas.openxmlformats.org/presentationml/2006/ole">
            <mc:AlternateContent xmlns:mc="http://schemas.openxmlformats.org/markup-compatibility/2006">
              <mc:Choice xmlns:v="urn:schemas-microsoft-com:vml" Requires="v">
                <p:oleObj spid="_x0000_s474128" name="剪辑" r:id="rId5" imgW="3848040" imgH="5478120" progId="MS_ClipArt_Gallery.2">
                  <p:embed/>
                </p:oleObj>
              </mc:Choice>
              <mc:Fallback>
                <p:oleObj name="剪辑" r:id="rId5" imgW="3848040" imgH="547812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379538"/>
                        <a:ext cx="3848100" cy="547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4116" name="WordArt 4">
            <a:hlinkHover r:id="" action="ppaction://noaction" highlightClick="1"/>
          </p:cNvPr>
          <p:cNvSpPr>
            <a:spLocks noChangeArrowheads="1" noChangeShapeType="1" noTextEdit="1"/>
          </p:cNvSpPr>
          <p:nvPr/>
        </p:nvSpPr>
        <p:spPr bwMode="auto">
          <a:xfrm>
            <a:off x="5943600" y="3886200"/>
            <a:ext cx="2590800" cy="220980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r>
              <a:rPr lang="en-US" altLang="zh-CN" sz="3600" kern="10">
                <a:ln w="9525">
                  <a:solidFill>
                    <a:schemeClr val="tx1"/>
                  </a:solidFill>
                  <a:round/>
                  <a:headEnd/>
                  <a:tailEnd/>
                </a:ln>
                <a:gradFill rotWithShape="0">
                  <a:gsLst>
                    <a:gs pos="0">
                      <a:srgbClr val="FFFF93"/>
                    </a:gs>
                    <a:gs pos="100000">
                      <a:srgbClr val="FFFF93">
                        <a:gamma/>
                        <a:shade val="46275"/>
                        <a:invGamma/>
                      </a:srgbClr>
                    </a:gs>
                  </a:gsLst>
                  <a:lin ang="5400000" scaled="1"/>
                </a:gradFill>
                <a:effectLst/>
                <a:cs typeface="Arial" panose="020B0604020202020204" pitchFamily="34" charset="0"/>
              </a:rPr>
              <a:t>THANKS</a:t>
            </a:r>
            <a:endParaRPr lang="zh-CN" altLang="en-US" sz="3600" kern="10">
              <a:ln w="9525">
                <a:solidFill>
                  <a:schemeClr val="tx1"/>
                </a:solidFill>
                <a:round/>
                <a:headEnd/>
                <a:tailEnd/>
              </a:ln>
              <a:gradFill rotWithShape="0">
                <a:gsLst>
                  <a:gs pos="0">
                    <a:srgbClr val="FFFF93"/>
                  </a:gs>
                  <a:gs pos="100000">
                    <a:srgbClr val="FFFF93">
                      <a:gamma/>
                      <a:shade val="46275"/>
                      <a:invGamma/>
                    </a:srgbClr>
                  </a:gs>
                </a:gsLst>
                <a:lin ang="5400000" scaled="1"/>
              </a:gradFill>
              <a:effectLst/>
              <a:cs typeface="Arial" panose="020B0604020202020204" pitchFamily="34" charset="0"/>
            </a:endParaRPr>
          </a:p>
        </p:txBody>
      </p:sp>
    </p:spTree>
  </p:cSld>
  <p:clrMapOvr>
    <a:overrideClrMapping bg1="dk2" tx1="lt1" bg2="dk1" tx2="lt2" accent1="accent1" accent2="accent2" accent3="accent3" accent4="accent4" accent5="accent5" accent6="accent6" hlink="hlink" folHlink="folHlink"/>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474115"/>
                                        </p:tgtEl>
                                        <p:attrNameLst>
                                          <p:attrName>style.visibility</p:attrName>
                                        </p:attrNameLst>
                                      </p:cBhvr>
                                      <p:to>
                                        <p:strVal val="visible"/>
                                      </p:to>
                                    </p:set>
                                    <p:anim calcmode="lin" valueType="num">
                                      <p:cBhvr>
                                        <p:cTn id="7" dur="5000" fill="hold"/>
                                        <p:tgtEl>
                                          <p:spTgt spid="474115"/>
                                        </p:tgtEl>
                                        <p:attrNameLst>
                                          <p:attrName>ppt_w</p:attrName>
                                        </p:attrNameLst>
                                      </p:cBhvr>
                                      <p:tavLst>
                                        <p:tav tm="0" fmla="#ppt_w*sin(2.5*pi*$)">
                                          <p:val>
                                            <p:fltVal val="0"/>
                                          </p:val>
                                        </p:tav>
                                        <p:tav tm="100000">
                                          <p:val>
                                            <p:fltVal val="1"/>
                                          </p:val>
                                        </p:tav>
                                      </p:tavLst>
                                    </p:anim>
                                    <p:anim calcmode="lin" valueType="num">
                                      <p:cBhvr>
                                        <p:cTn id="8" dur="5000" fill="hold"/>
                                        <p:tgtEl>
                                          <p:spTgt spid="474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7698" name="Rectangle 2"/>
          <p:cNvSpPr>
            <a:spLocks noChangeArrowheads="1"/>
          </p:cNvSpPr>
          <p:nvPr/>
        </p:nvSpPr>
        <p:spPr bwMode="auto">
          <a:xfrm>
            <a:off x="1181100" y="404664"/>
            <a:ext cx="678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r>
              <a:rPr lang="en-US" altLang="zh-CN">
                <a:solidFill>
                  <a:schemeClr val="bg2"/>
                </a:solidFill>
                <a:latin typeface="Arial" panose="020B0604020202020204" pitchFamily="34" charset="0"/>
                <a:cs typeface="Arial" panose="020B0604020202020204" pitchFamily="34" charset="0"/>
              </a:rPr>
              <a:t>6.1</a:t>
            </a:r>
            <a:r>
              <a:rPr lang="en-US" altLang="zh-CN">
                <a:solidFill>
                  <a:schemeClr val="bg2"/>
                </a:solidFill>
                <a:latin typeface="Arial" panose="020B0604020202020204" pitchFamily="34" charset="0"/>
              </a:rPr>
              <a:t>   </a:t>
            </a:r>
            <a:r>
              <a:rPr lang="zh-CN" altLang="en-US">
                <a:solidFill>
                  <a:schemeClr val="bg2"/>
                </a:solidFill>
                <a:latin typeface="Arial" panose="020B0604020202020204" pitchFamily="34" charset="0"/>
              </a:rPr>
              <a:t>统计量</a:t>
            </a:r>
          </a:p>
        </p:txBody>
      </p:sp>
      <p:sp>
        <p:nvSpPr>
          <p:cNvPr id="797699" name="Rectangle 3"/>
          <p:cNvSpPr>
            <a:spLocks noChangeArrowheads="1"/>
          </p:cNvSpPr>
          <p:nvPr/>
        </p:nvSpPr>
        <p:spPr bwMode="auto">
          <a:xfrm>
            <a:off x="961910" y="1944539"/>
            <a:ext cx="8153400" cy="425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r>
              <a:rPr lang="en-US" altLang="zh-CN" dirty="0">
                <a:solidFill>
                  <a:schemeClr val="bg2"/>
                </a:solidFill>
              </a:rPr>
              <a:t>6.1.1   </a:t>
            </a:r>
            <a:r>
              <a:rPr lang="zh-CN" altLang="en-US" dirty="0">
                <a:solidFill>
                  <a:schemeClr val="bg2"/>
                </a:solidFill>
              </a:rPr>
              <a:t>统计量的概念</a:t>
            </a:r>
          </a:p>
          <a:p>
            <a:pPr algn="l"/>
            <a:r>
              <a:rPr lang="en-US" altLang="zh-CN" dirty="0">
                <a:solidFill>
                  <a:schemeClr val="bg2"/>
                </a:solidFill>
              </a:rPr>
              <a:t>6.1.2   </a:t>
            </a:r>
            <a:r>
              <a:rPr lang="zh-CN" altLang="en-US" dirty="0">
                <a:solidFill>
                  <a:schemeClr val="bg2"/>
                </a:solidFill>
              </a:rPr>
              <a:t>常用统计量</a:t>
            </a:r>
          </a:p>
        </p:txBody>
      </p:sp>
    </p:spTree>
  </p:cSld>
  <p:clrMapOvr>
    <a:overrideClrMapping bg1="dk2" tx1="lt1" bg2="dk1" tx2="lt2" accent1="accent1" accent2="accent2" accent3="accent3" accent4="accent4" accent5="accent5" accent6="accent6" hlink="hlink" folHlink="folHlink"/>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1289844" y="332656"/>
            <a:ext cx="6781800" cy="1066800"/>
          </a:xfrm>
          <a:noFill/>
          <a:ln/>
        </p:spPr>
        <p:txBody>
          <a:bodyPr/>
          <a:lstStyle/>
          <a:p>
            <a:r>
              <a:rPr lang="zh-CN" altLang="en-US" sz="3600" dirty="0">
                <a:solidFill>
                  <a:schemeClr val="bg2"/>
                </a:solidFill>
                <a:latin typeface="Arial" panose="020B0604020202020204" pitchFamily="34" charset="0"/>
              </a:rPr>
              <a:t>统计量</a:t>
            </a:r>
            <a:r>
              <a:rPr lang="en-US" altLang="zh-CN" sz="3200" dirty="0">
                <a:solidFill>
                  <a:schemeClr val="bg2"/>
                </a:solidFill>
                <a:latin typeface="Arial" panose="020B0604020202020204" pitchFamily="34" charset="0"/>
              </a:rPr>
              <a:t>(</a:t>
            </a:r>
            <a:r>
              <a:rPr lang="en-US" altLang="zh-CN" sz="3200" dirty="0">
                <a:solidFill>
                  <a:schemeClr val="bg2"/>
                </a:solidFill>
                <a:latin typeface="Arial" panose="020B0604020202020204" pitchFamily="34" charset="0"/>
                <a:cs typeface="Times New Roman" panose="02020603050405020304" pitchFamily="18" charset="0"/>
              </a:rPr>
              <a:t>statistic</a:t>
            </a:r>
            <a:r>
              <a:rPr lang="en-US" altLang="zh-CN" sz="3200" dirty="0">
                <a:solidFill>
                  <a:schemeClr val="bg2"/>
                </a:solidFill>
                <a:latin typeface="Arial" panose="020B0604020202020204" pitchFamily="34" charset="0"/>
              </a:rPr>
              <a:t>)</a:t>
            </a:r>
          </a:p>
        </p:txBody>
      </p:sp>
      <p:sp>
        <p:nvSpPr>
          <p:cNvPr id="902147" name="Rectangle 3"/>
          <p:cNvSpPr>
            <a:spLocks noGrp="1" noChangeArrowheads="1"/>
          </p:cNvSpPr>
          <p:nvPr>
            <p:ph type="body" idx="1"/>
          </p:nvPr>
        </p:nvSpPr>
        <p:spPr>
          <a:xfrm>
            <a:off x="468313" y="1399456"/>
            <a:ext cx="8424862" cy="4564063"/>
          </a:xfrm>
        </p:spPr>
        <p:txBody>
          <a:bodyPr/>
          <a:lstStyle/>
          <a:p>
            <a:pPr marL="0" indent="0" algn="just"/>
            <a:r>
              <a:rPr lang="zh-CN" altLang="en-US" dirty="0">
                <a:solidFill>
                  <a:schemeClr val="bg2"/>
                </a:solidFill>
              </a:rPr>
              <a:t>定义：描述</a:t>
            </a:r>
            <a:r>
              <a:rPr lang="zh-CN" altLang="en-US" dirty="0">
                <a:solidFill>
                  <a:srgbClr val="FF0000"/>
                </a:solidFill>
              </a:rPr>
              <a:t>样本</a:t>
            </a:r>
            <a:r>
              <a:rPr lang="zh-CN" altLang="en-US" dirty="0">
                <a:solidFill>
                  <a:schemeClr val="bg2"/>
                </a:solidFill>
              </a:rPr>
              <a:t>特征的概括性数字度量。</a:t>
            </a:r>
            <a:endParaRPr lang="en-US" altLang="zh-CN" dirty="0">
              <a:solidFill>
                <a:schemeClr val="bg2"/>
              </a:solidFill>
            </a:endParaRPr>
          </a:p>
          <a:p>
            <a:pPr marL="0" indent="0" algn="just"/>
            <a:endParaRPr lang="en-US" altLang="zh-CN" dirty="0">
              <a:solidFill>
                <a:schemeClr val="bg2"/>
              </a:solidFill>
            </a:endParaRPr>
          </a:p>
          <a:p>
            <a:pPr marL="0" indent="0" algn="just"/>
            <a:r>
              <a:rPr lang="zh-CN" altLang="en-US" dirty="0">
                <a:solidFill>
                  <a:schemeClr val="bg2"/>
                </a:solidFill>
              </a:rPr>
              <a:t>作用：对数据进行分析、检验的变量。</a:t>
            </a:r>
            <a:endParaRPr lang="en-US" altLang="zh-CN" dirty="0">
              <a:solidFill>
                <a:schemeClr val="bg2"/>
              </a:solidFill>
            </a:endParaRPr>
          </a:p>
          <a:p>
            <a:pPr marL="0" indent="0" algn="just"/>
            <a:endParaRPr lang="en-US" altLang="zh-CN" dirty="0">
              <a:solidFill>
                <a:schemeClr val="bg2"/>
              </a:solidFill>
            </a:endParaRPr>
          </a:p>
          <a:p>
            <a:pPr marL="0" indent="0" algn="just"/>
            <a:r>
              <a:rPr lang="zh-CN" altLang="en-US" dirty="0">
                <a:solidFill>
                  <a:schemeClr val="bg2"/>
                </a:solidFill>
              </a:rPr>
              <a:t>特征：样本（统计量）推断总体（参数）。</a:t>
            </a:r>
            <a:endParaRPr lang="en-US" altLang="zh-CN" dirty="0">
              <a:solidFill>
                <a:schemeClr val="bg2"/>
              </a:solidFill>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2F19F-2E64-4713-851D-17DE53CACA5F}"/>
              </a:ext>
            </a:extLst>
          </p:cNvPr>
          <p:cNvSpPr>
            <a:spLocks noGrp="1"/>
          </p:cNvSpPr>
          <p:nvPr>
            <p:ph type="title"/>
          </p:nvPr>
        </p:nvSpPr>
        <p:spPr>
          <a:xfrm>
            <a:off x="1181100" y="404664"/>
            <a:ext cx="6781800" cy="1143000"/>
          </a:xfrm>
        </p:spPr>
        <p:txBody>
          <a:bodyPr/>
          <a:lstStyle/>
          <a:p>
            <a:r>
              <a:rPr lang="zh-CN" altLang="en-US" sz="4400" dirty="0">
                <a:solidFill>
                  <a:schemeClr val="bg2"/>
                </a:solidFill>
                <a:latin typeface="Arial" panose="020B0604020202020204" pitchFamily="34" charset="0"/>
              </a:rPr>
              <a:t>统计量</a:t>
            </a:r>
            <a:r>
              <a:rPr lang="en-US" altLang="zh-CN" dirty="0">
                <a:solidFill>
                  <a:schemeClr val="bg2"/>
                </a:solidFill>
                <a:latin typeface="Arial" panose="020B0604020202020204" pitchFamily="34" charset="0"/>
              </a:rPr>
              <a:t>(</a:t>
            </a:r>
            <a:r>
              <a:rPr lang="en-US" altLang="zh-CN" dirty="0">
                <a:solidFill>
                  <a:schemeClr val="bg2"/>
                </a:solidFill>
                <a:latin typeface="Arial" panose="020B0604020202020204" pitchFamily="34" charset="0"/>
                <a:cs typeface="Times New Roman" panose="02020603050405020304" pitchFamily="18" charset="0"/>
              </a:rPr>
              <a:t>statistic</a:t>
            </a:r>
            <a:r>
              <a:rPr lang="en-US" altLang="zh-CN" dirty="0">
                <a:solidFill>
                  <a:schemeClr val="bg2"/>
                </a:solidFill>
                <a:latin typeface="Arial" panose="020B0604020202020204" pitchFamily="34" charset="0"/>
              </a:rPr>
              <a:t>)</a:t>
            </a:r>
            <a:endParaRPr lang="zh-CN" altLang="en-US" dirty="0"/>
          </a:p>
        </p:txBody>
      </p:sp>
      <p:sp>
        <p:nvSpPr>
          <p:cNvPr id="3" name="内容占位符 2">
            <a:extLst>
              <a:ext uri="{FF2B5EF4-FFF2-40B4-BE49-F238E27FC236}">
                <a16:creationId xmlns:a16="http://schemas.microsoft.com/office/drawing/2014/main" id="{D984428A-401B-49FB-9366-4D4C083903C8}"/>
              </a:ext>
            </a:extLst>
          </p:cNvPr>
          <p:cNvSpPr>
            <a:spLocks noGrp="1"/>
          </p:cNvSpPr>
          <p:nvPr>
            <p:ph idx="1"/>
          </p:nvPr>
        </p:nvSpPr>
        <p:spPr>
          <a:xfrm>
            <a:off x="647700" y="1700808"/>
            <a:ext cx="7848600" cy="4114800"/>
          </a:xfrm>
        </p:spPr>
        <p:txBody>
          <a:bodyPr/>
          <a:lstStyle/>
          <a:p>
            <a:pPr marL="609600" indent="-609600" algn="just">
              <a:buFontTx/>
              <a:buAutoNum type="arabicPeriod"/>
            </a:pPr>
            <a:r>
              <a:rPr lang="zh-CN" altLang="en-US" dirty="0">
                <a:solidFill>
                  <a:schemeClr val="bg2"/>
                </a:solidFill>
              </a:rPr>
              <a:t>设</a:t>
            </a:r>
            <a:r>
              <a:rPr lang="en-US" altLang="zh-CN" i="1" dirty="0">
                <a:solidFill>
                  <a:schemeClr val="bg2"/>
                </a:solidFill>
                <a:latin typeface="Times New Roman" panose="02020603050405020304" pitchFamily="18" charset="0"/>
              </a:rPr>
              <a:t>X</a:t>
            </a:r>
            <a:r>
              <a:rPr lang="en-US" altLang="zh-CN" baseline="-25000" dirty="0">
                <a:solidFill>
                  <a:schemeClr val="bg2"/>
                </a:solidFill>
                <a:latin typeface="Times New Roman" panose="02020603050405020304" pitchFamily="18" charset="0"/>
              </a:rPr>
              <a:t>1</a:t>
            </a:r>
            <a:r>
              <a:rPr lang="en-US" altLang="zh-CN" dirty="0">
                <a:solidFill>
                  <a:schemeClr val="bg2"/>
                </a:solidFill>
                <a:latin typeface="Times New Roman" panose="02020603050405020304" pitchFamily="18" charset="0"/>
              </a:rPr>
              <a:t>,</a:t>
            </a:r>
            <a:r>
              <a:rPr lang="en-US" altLang="zh-CN" i="1" dirty="0">
                <a:solidFill>
                  <a:schemeClr val="bg2"/>
                </a:solidFill>
                <a:latin typeface="Times New Roman" panose="02020603050405020304" pitchFamily="18" charset="0"/>
              </a:rPr>
              <a:t>X</a:t>
            </a:r>
            <a:r>
              <a:rPr lang="en-US" altLang="zh-CN" baseline="-25000" dirty="0">
                <a:solidFill>
                  <a:schemeClr val="bg2"/>
                </a:solidFill>
                <a:latin typeface="Times New Roman" panose="02020603050405020304" pitchFamily="18" charset="0"/>
              </a:rPr>
              <a:t>2</a:t>
            </a:r>
            <a:r>
              <a:rPr lang="en-US" altLang="zh-CN" dirty="0">
                <a:solidFill>
                  <a:schemeClr val="bg2"/>
                </a:solidFill>
                <a:latin typeface="Times New Roman" panose="02020603050405020304" pitchFamily="18" charset="0"/>
              </a:rPr>
              <a:t>,…,</a:t>
            </a:r>
            <a:r>
              <a:rPr lang="en-US" altLang="zh-CN" i="1" dirty="0" err="1">
                <a:solidFill>
                  <a:schemeClr val="bg2"/>
                </a:solidFill>
                <a:latin typeface="Times New Roman" panose="02020603050405020304" pitchFamily="18" charset="0"/>
              </a:rPr>
              <a:t>X</a:t>
            </a:r>
            <a:r>
              <a:rPr lang="en-US" altLang="zh-CN" i="1" baseline="-25000" dirty="0" err="1">
                <a:solidFill>
                  <a:schemeClr val="bg2"/>
                </a:solidFill>
                <a:latin typeface="Times New Roman" panose="02020603050405020304" pitchFamily="18" charset="0"/>
              </a:rPr>
              <a:t>n</a:t>
            </a:r>
            <a:r>
              <a:rPr lang="zh-CN" altLang="en-US" dirty="0">
                <a:solidFill>
                  <a:schemeClr val="bg2"/>
                </a:solidFill>
                <a:latin typeface="Times New Roman" panose="02020603050405020304" pitchFamily="18" charset="0"/>
              </a:rPr>
              <a:t>是从总体</a:t>
            </a:r>
            <a:r>
              <a:rPr lang="en-US" altLang="zh-CN" i="1" dirty="0">
                <a:solidFill>
                  <a:schemeClr val="bg2"/>
                </a:solidFill>
                <a:latin typeface="Times New Roman" panose="02020603050405020304" pitchFamily="18" charset="0"/>
              </a:rPr>
              <a:t>X</a:t>
            </a:r>
            <a:r>
              <a:rPr lang="zh-CN" altLang="en-US" dirty="0">
                <a:solidFill>
                  <a:schemeClr val="bg2"/>
                </a:solidFill>
                <a:latin typeface="Times New Roman" panose="02020603050405020304" pitchFamily="18" charset="0"/>
              </a:rPr>
              <a:t>中抽取的容量为</a:t>
            </a:r>
            <a:r>
              <a:rPr lang="en-US" altLang="zh-CN" i="1" dirty="0">
                <a:solidFill>
                  <a:schemeClr val="bg2"/>
                </a:solidFill>
                <a:latin typeface="Times New Roman" panose="02020603050405020304" pitchFamily="18" charset="0"/>
              </a:rPr>
              <a:t>n</a:t>
            </a:r>
            <a:r>
              <a:rPr lang="zh-CN" altLang="en-US" dirty="0">
                <a:solidFill>
                  <a:schemeClr val="bg2"/>
                </a:solidFill>
                <a:latin typeface="Times New Roman" panose="02020603050405020304" pitchFamily="18" charset="0"/>
              </a:rPr>
              <a:t>的</a:t>
            </a:r>
            <a:r>
              <a:rPr lang="zh-CN" altLang="en-US" dirty="0">
                <a:solidFill>
                  <a:srgbClr val="FF0000"/>
                </a:solidFill>
                <a:latin typeface="Times New Roman" panose="02020603050405020304" pitchFamily="18" charset="0"/>
              </a:rPr>
              <a:t>一个样本</a:t>
            </a:r>
            <a:r>
              <a:rPr lang="zh-CN" altLang="en-US" dirty="0">
                <a:solidFill>
                  <a:schemeClr val="bg2"/>
                </a:solidFill>
                <a:latin typeface="Times New Roman" panose="02020603050405020304" pitchFamily="18" charset="0"/>
              </a:rPr>
              <a:t>，如果由此样本构造一个</a:t>
            </a:r>
            <a:r>
              <a:rPr lang="zh-CN" altLang="en-US" dirty="0">
                <a:solidFill>
                  <a:srgbClr val="FF0000"/>
                </a:solidFill>
                <a:latin typeface="Times New Roman" panose="02020603050405020304" pitchFamily="18" charset="0"/>
              </a:rPr>
              <a:t>函数</a:t>
            </a:r>
            <a:r>
              <a:rPr lang="en-US" altLang="zh-CN" i="1" dirty="0">
                <a:solidFill>
                  <a:srgbClr val="FF0000"/>
                </a:solidFill>
                <a:latin typeface="Times New Roman" panose="02020603050405020304" pitchFamily="18" charset="0"/>
              </a:rPr>
              <a:t>T</a:t>
            </a:r>
            <a:r>
              <a:rPr lang="en-US" altLang="zh-CN" dirty="0">
                <a:solidFill>
                  <a:schemeClr val="bg2"/>
                </a:solidFill>
                <a:latin typeface="Times New Roman" panose="02020603050405020304" pitchFamily="18" charset="0"/>
              </a:rPr>
              <a:t>(</a:t>
            </a:r>
            <a:r>
              <a:rPr lang="en-US" altLang="zh-CN" i="1" dirty="0">
                <a:solidFill>
                  <a:schemeClr val="bg2"/>
                </a:solidFill>
                <a:latin typeface="Times New Roman" panose="02020603050405020304" pitchFamily="18" charset="0"/>
              </a:rPr>
              <a:t>X</a:t>
            </a:r>
            <a:r>
              <a:rPr lang="en-US" altLang="zh-CN" baseline="-25000" dirty="0">
                <a:solidFill>
                  <a:schemeClr val="bg2"/>
                </a:solidFill>
                <a:latin typeface="Times New Roman" panose="02020603050405020304" pitchFamily="18" charset="0"/>
              </a:rPr>
              <a:t>1</a:t>
            </a:r>
            <a:r>
              <a:rPr lang="en-US" altLang="zh-CN" dirty="0">
                <a:solidFill>
                  <a:schemeClr val="bg2"/>
                </a:solidFill>
                <a:latin typeface="Times New Roman" panose="02020603050405020304" pitchFamily="18" charset="0"/>
              </a:rPr>
              <a:t>,</a:t>
            </a:r>
            <a:r>
              <a:rPr lang="en-US" altLang="zh-CN" i="1" dirty="0">
                <a:solidFill>
                  <a:schemeClr val="bg2"/>
                </a:solidFill>
                <a:latin typeface="Times New Roman" panose="02020603050405020304" pitchFamily="18" charset="0"/>
              </a:rPr>
              <a:t>X</a:t>
            </a:r>
            <a:r>
              <a:rPr lang="en-US" altLang="zh-CN" baseline="-25000" dirty="0">
                <a:solidFill>
                  <a:schemeClr val="bg2"/>
                </a:solidFill>
                <a:latin typeface="Times New Roman" panose="02020603050405020304" pitchFamily="18" charset="0"/>
              </a:rPr>
              <a:t>2</a:t>
            </a:r>
            <a:r>
              <a:rPr lang="en-US" altLang="zh-CN" dirty="0">
                <a:solidFill>
                  <a:schemeClr val="bg2"/>
                </a:solidFill>
                <a:latin typeface="Times New Roman" panose="02020603050405020304" pitchFamily="18" charset="0"/>
              </a:rPr>
              <a:t>,…,</a:t>
            </a:r>
            <a:r>
              <a:rPr lang="en-US" altLang="zh-CN" i="1" dirty="0" err="1">
                <a:solidFill>
                  <a:schemeClr val="bg2"/>
                </a:solidFill>
                <a:latin typeface="Times New Roman" panose="02020603050405020304" pitchFamily="18" charset="0"/>
              </a:rPr>
              <a:t>X</a:t>
            </a:r>
            <a:r>
              <a:rPr lang="en-US" altLang="zh-CN" i="1" baseline="-25000" dirty="0" err="1">
                <a:solidFill>
                  <a:schemeClr val="bg2"/>
                </a:solidFill>
                <a:latin typeface="Times New Roman" panose="02020603050405020304" pitchFamily="18" charset="0"/>
              </a:rPr>
              <a:t>n</a:t>
            </a:r>
            <a:r>
              <a:rPr lang="en-US" altLang="zh-CN" dirty="0">
                <a:solidFill>
                  <a:schemeClr val="bg2"/>
                </a:solidFill>
                <a:latin typeface="Times New Roman" panose="02020603050405020304" pitchFamily="18" charset="0"/>
              </a:rPr>
              <a:t>)</a:t>
            </a:r>
            <a:r>
              <a:rPr lang="zh-CN" altLang="en-US" dirty="0">
                <a:solidFill>
                  <a:schemeClr val="bg2"/>
                </a:solidFill>
                <a:latin typeface="Times New Roman" panose="02020603050405020304" pitchFamily="18" charset="0"/>
              </a:rPr>
              <a:t>，</a:t>
            </a:r>
            <a:r>
              <a:rPr lang="zh-CN" altLang="en-US" dirty="0">
                <a:solidFill>
                  <a:srgbClr val="FF0000"/>
                </a:solidFill>
                <a:latin typeface="Times New Roman" panose="02020603050405020304" pitchFamily="18" charset="0"/>
              </a:rPr>
              <a:t>不依赖于任何未知参数</a:t>
            </a:r>
            <a:r>
              <a:rPr lang="zh-CN" altLang="en-US" dirty="0">
                <a:solidFill>
                  <a:schemeClr val="bg2"/>
                </a:solidFill>
                <a:latin typeface="Times New Roman" panose="02020603050405020304" pitchFamily="18" charset="0"/>
              </a:rPr>
              <a:t>，则称函数</a:t>
            </a:r>
            <a:r>
              <a:rPr lang="en-US" altLang="zh-CN" i="1" dirty="0">
                <a:solidFill>
                  <a:schemeClr val="bg2"/>
                </a:solidFill>
                <a:latin typeface="Times New Roman" panose="02020603050405020304" pitchFamily="18" charset="0"/>
              </a:rPr>
              <a:t>T</a:t>
            </a:r>
            <a:r>
              <a:rPr lang="en-US" altLang="zh-CN" dirty="0">
                <a:solidFill>
                  <a:schemeClr val="bg2"/>
                </a:solidFill>
                <a:latin typeface="Times New Roman" panose="02020603050405020304" pitchFamily="18" charset="0"/>
              </a:rPr>
              <a:t>(</a:t>
            </a:r>
            <a:r>
              <a:rPr lang="en-US" altLang="zh-CN" i="1" dirty="0">
                <a:solidFill>
                  <a:schemeClr val="bg2"/>
                </a:solidFill>
                <a:latin typeface="Times New Roman" panose="02020603050405020304" pitchFamily="18" charset="0"/>
              </a:rPr>
              <a:t>X</a:t>
            </a:r>
            <a:r>
              <a:rPr lang="en-US" altLang="zh-CN" baseline="-25000" dirty="0">
                <a:solidFill>
                  <a:schemeClr val="bg2"/>
                </a:solidFill>
                <a:latin typeface="Times New Roman" panose="02020603050405020304" pitchFamily="18" charset="0"/>
              </a:rPr>
              <a:t>1</a:t>
            </a:r>
            <a:r>
              <a:rPr lang="en-US" altLang="zh-CN" dirty="0">
                <a:solidFill>
                  <a:schemeClr val="bg2"/>
                </a:solidFill>
                <a:latin typeface="Times New Roman" panose="02020603050405020304" pitchFamily="18" charset="0"/>
              </a:rPr>
              <a:t>,</a:t>
            </a:r>
            <a:r>
              <a:rPr lang="en-US" altLang="zh-CN" i="1" dirty="0">
                <a:solidFill>
                  <a:schemeClr val="bg2"/>
                </a:solidFill>
                <a:latin typeface="Times New Roman" panose="02020603050405020304" pitchFamily="18" charset="0"/>
              </a:rPr>
              <a:t>X</a:t>
            </a:r>
            <a:r>
              <a:rPr lang="en-US" altLang="zh-CN" baseline="-25000" dirty="0">
                <a:solidFill>
                  <a:schemeClr val="bg2"/>
                </a:solidFill>
                <a:latin typeface="Times New Roman" panose="02020603050405020304" pitchFamily="18" charset="0"/>
              </a:rPr>
              <a:t>2</a:t>
            </a:r>
            <a:r>
              <a:rPr lang="en-US" altLang="zh-CN" dirty="0">
                <a:solidFill>
                  <a:schemeClr val="bg2"/>
                </a:solidFill>
                <a:latin typeface="Times New Roman" panose="02020603050405020304" pitchFamily="18" charset="0"/>
              </a:rPr>
              <a:t>,…,</a:t>
            </a:r>
            <a:r>
              <a:rPr lang="en-US" altLang="zh-CN" i="1" dirty="0" err="1">
                <a:solidFill>
                  <a:schemeClr val="bg2"/>
                </a:solidFill>
                <a:latin typeface="Times New Roman" panose="02020603050405020304" pitchFamily="18" charset="0"/>
              </a:rPr>
              <a:t>X</a:t>
            </a:r>
            <a:r>
              <a:rPr lang="en-US" altLang="zh-CN" i="1" baseline="-25000" dirty="0" err="1">
                <a:solidFill>
                  <a:schemeClr val="bg2"/>
                </a:solidFill>
                <a:latin typeface="Times New Roman" panose="02020603050405020304" pitchFamily="18" charset="0"/>
              </a:rPr>
              <a:t>n</a:t>
            </a:r>
            <a:r>
              <a:rPr lang="en-US" altLang="zh-CN" dirty="0">
                <a:solidFill>
                  <a:schemeClr val="bg2"/>
                </a:solidFill>
                <a:latin typeface="Times New Roman" panose="02020603050405020304" pitchFamily="18" charset="0"/>
              </a:rPr>
              <a:t>)</a:t>
            </a:r>
            <a:r>
              <a:rPr lang="zh-CN" altLang="en-US" dirty="0">
                <a:solidFill>
                  <a:schemeClr val="bg2"/>
                </a:solidFill>
                <a:latin typeface="Times New Roman" panose="02020603050405020304" pitchFamily="18" charset="0"/>
              </a:rPr>
              <a:t>是一个统计量。</a:t>
            </a:r>
            <a:endParaRPr lang="zh-CN" altLang="en-US" sz="3400" dirty="0">
              <a:solidFill>
                <a:schemeClr val="bg2"/>
              </a:solidFill>
            </a:endParaRPr>
          </a:p>
          <a:p>
            <a:pPr marL="1219200" lvl="1" indent="-533400" algn="just"/>
            <a:r>
              <a:rPr lang="zh-CN" altLang="en-US" sz="3000" dirty="0">
                <a:solidFill>
                  <a:schemeClr val="bg2"/>
                </a:solidFill>
              </a:rPr>
              <a:t>样本均值、样本比例、样本方差等都是统计量。</a:t>
            </a:r>
          </a:p>
          <a:p>
            <a:pPr marL="609600" indent="-609600" algn="just">
              <a:buFontTx/>
              <a:buAutoNum type="arabicPeriod"/>
            </a:pPr>
            <a:r>
              <a:rPr lang="zh-CN" altLang="en-US" dirty="0">
                <a:solidFill>
                  <a:schemeClr val="bg2"/>
                </a:solidFill>
              </a:rPr>
              <a:t>统计量是样本的一个函数。</a:t>
            </a:r>
          </a:p>
          <a:p>
            <a:pPr marL="609600" indent="-609600" algn="just">
              <a:buFontTx/>
              <a:buAutoNum type="arabicPeriod"/>
            </a:pPr>
            <a:r>
              <a:rPr lang="zh-CN" altLang="en-US" dirty="0">
                <a:solidFill>
                  <a:schemeClr val="bg2"/>
                </a:solidFill>
              </a:rPr>
              <a:t>统计量是统计推断的基础。</a:t>
            </a:r>
          </a:p>
          <a:p>
            <a:endParaRPr lang="zh-CN" altLang="en-US" dirty="0">
              <a:solidFill>
                <a:schemeClr val="bg2"/>
              </a:solidFill>
            </a:endParaRPr>
          </a:p>
        </p:txBody>
      </p:sp>
    </p:spTree>
    <p:extLst>
      <p:ext uri="{BB962C8B-B14F-4D97-AF65-F5344CB8AC3E}">
        <p14:creationId xmlns:p14="http://schemas.microsoft.com/office/powerpoint/2010/main" val="143798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9514A-C655-46D7-B2BD-8958D63A611D}"/>
              </a:ext>
            </a:extLst>
          </p:cNvPr>
          <p:cNvSpPr>
            <a:spLocks noGrp="1"/>
          </p:cNvSpPr>
          <p:nvPr>
            <p:ph type="title"/>
          </p:nvPr>
        </p:nvSpPr>
        <p:spPr>
          <a:xfrm>
            <a:off x="1181100" y="326876"/>
            <a:ext cx="6781800" cy="1143000"/>
          </a:xfrm>
        </p:spPr>
        <p:txBody>
          <a:bodyPr/>
          <a:lstStyle/>
          <a:p>
            <a:r>
              <a:rPr lang="zh-CN" altLang="en-US" dirty="0">
                <a:solidFill>
                  <a:schemeClr val="bg2"/>
                </a:solidFill>
              </a:rPr>
              <a:t>例题</a:t>
            </a:r>
          </a:p>
        </p:txBody>
      </p:sp>
      <p:pic>
        <p:nvPicPr>
          <p:cNvPr id="4" name="内容占位符 3">
            <a:extLst>
              <a:ext uri="{FF2B5EF4-FFF2-40B4-BE49-F238E27FC236}">
                <a16:creationId xmlns:a16="http://schemas.microsoft.com/office/drawing/2014/main" id="{126350DC-5962-4CD7-BF8B-57CF1DF52024}"/>
              </a:ext>
            </a:extLst>
          </p:cNvPr>
          <p:cNvPicPr>
            <a:picLocks noGrp="1" noChangeAspect="1"/>
          </p:cNvPicPr>
          <p:nvPr>
            <p:ph idx="1"/>
          </p:nvPr>
        </p:nvPicPr>
        <p:blipFill>
          <a:blip r:embed="rId2"/>
          <a:stretch>
            <a:fillRect/>
          </a:stretch>
        </p:blipFill>
        <p:spPr>
          <a:xfrm>
            <a:off x="755576" y="2060848"/>
            <a:ext cx="7997485" cy="2088232"/>
          </a:xfrm>
          <a:prstGeom prst="rect">
            <a:avLst/>
          </a:prstGeom>
        </p:spPr>
      </p:pic>
    </p:spTree>
    <p:extLst>
      <p:ext uri="{BB962C8B-B14F-4D97-AF65-F5344CB8AC3E}">
        <p14:creationId xmlns:p14="http://schemas.microsoft.com/office/powerpoint/2010/main" val="223502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1115616" y="195344"/>
            <a:ext cx="6781800" cy="1066800"/>
          </a:xfrm>
          <a:noFill/>
          <a:ln/>
        </p:spPr>
        <p:txBody>
          <a:bodyPr/>
          <a:lstStyle/>
          <a:p>
            <a:r>
              <a:rPr lang="zh-CN" altLang="en-US" sz="3600" dirty="0">
                <a:solidFill>
                  <a:schemeClr val="bg2"/>
                </a:solidFill>
                <a:latin typeface="Arial" panose="020B0604020202020204" pitchFamily="34" charset="0"/>
              </a:rPr>
              <a:t>常用统计量</a:t>
            </a:r>
            <a:endParaRPr lang="zh-CN" altLang="en-US" sz="3200" dirty="0">
              <a:solidFill>
                <a:schemeClr val="bg2"/>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973276F-B107-447C-9037-011FC8E3AC36}"/>
                  </a:ext>
                </a:extLst>
              </p:cNvPr>
              <p:cNvSpPr txBox="1"/>
              <p:nvPr/>
            </p:nvSpPr>
            <p:spPr>
              <a:xfrm>
                <a:off x="323528" y="1124744"/>
                <a:ext cx="8640960" cy="5004512"/>
              </a:xfrm>
              <a:prstGeom prst="rect">
                <a:avLst/>
              </a:prstGeom>
              <a:noFill/>
            </p:spPr>
            <p:txBody>
              <a:bodyPr wrap="square" rtlCol="0">
                <a:spAutoFit/>
              </a:bodyPr>
              <a:lstStyle/>
              <a:p>
                <a:r>
                  <a:rPr lang="zh-CN" altLang="en-US" dirty="0">
                    <a:solidFill>
                      <a:schemeClr val="bg2"/>
                    </a:solidFill>
                  </a:rPr>
                  <a:t>（</a:t>
                </a:r>
                <a:r>
                  <a:rPr lang="en-US" altLang="zh-CN" dirty="0">
                    <a:solidFill>
                      <a:schemeClr val="bg2"/>
                    </a:solidFill>
                  </a:rPr>
                  <a:t>1</a:t>
                </a:r>
                <a:r>
                  <a:rPr lang="zh-CN" altLang="en-US" dirty="0">
                    <a:solidFill>
                      <a:schemeClr val="bg2"/>
                    </a:solidFill>
                  </a:rPr>
                  <a:t>）样本平均值 </a:t>
                </a:r>
                <a:r>
                  <a:rPr lang="en-US" altLang="zh-CN" dirty="0">
                    <a:solidFill>
                      <a:srgbClr val="000000"/>
                    </a:solidFill>
                  </a:rPr>
                  <a:t>	</a:t>
                </a:r>
                <a14:m>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e>
                        </m:nary>
                      </m:num>
                      <m:den>
                        <m:r>
                          <a:rPr lang="zh-CN" altLang="en-US" i="1">
                            <a:solidFill>
                              <a:srgbClr val="000000"/>
                            </a:solidFill>
                            <a:latin typeface="Cambria Math" panose="02040503050406030204" pitchFamily="18" charset="0"/>
                          </a:rPr>
                          <m:t>𝑛</m:t>
                        </m:r>
                      </m:den>
                    </m:f>
                  </m:oMath>
                </a14:m>
                <a:endParaRPr lang="en-US" altLang="zh-CN" dirty="0"/>
              </a:p>
              <a:p>
                <a:r>
                  <a:rPr lang="zh-CN" altLang="en-US" dirty="0">
                    <a:solidFill>
                      <a:schemeClr val="bg2"/>
                    </a:solidFill>
                  </a:rPr>
                  <a:t>（</a:t>
                </a:r>
                <a:r>
                  <a:rPr lang="en-US" altLang="zh-CN" dirty="0">
                    <a:solidFill>
                      <a:schemeClr val="bg2"/>
                    </a:solidFill>
                  </a:rPr>
                  <a:t>2</a:t>
                </a:r>
                <a:r>
                  <a:rPr lang="zh-CN" altLang="en-US" dirty="0">
                    <a:solidFill>
                      <a:schemeClr val="bg2"/>
                    </a:solidFill>
                  </a:rPr>
                  <a:t>）样本方差</a:t>
                </a:r>
                <a:r>
                  <a:rPr lang="en-US" altLang="zh-CN" dirty="0"/>
                  <a:t>		</a:t>
                </a:r>
                <a14:m>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𝑠</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smtClean="0">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𝑥</m:t>
                                </m:r>
                              </m:e>
                            </m:acc>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e>
                        </m:nary>
                      </m:num>
                      <m:den>
                        <m:r>
                          <a:rPr lang="zh-CN" altLang="en-US" i="1" smtClean="0">
                            <a:solidFill>
                              <a:srgbClr val="FF0000"/>
                            </a:solidFill>
                            <a:latin typeface="Cambria Math" panose="02040503050406030204" pitchFamily="18" charset="0"/>
                          </a:rPr>
                          <m:t>𝑛</m:t>
                        </m:r>
                        <m:r>
                          <a:rPr lang="zh-CN" altLang="en-US" i="1" smtClean="0">
                            <a:solidFill>
                              <a:srgbClr val="FF0000"/>
                            </a:solidFill>
                            <a:latin typeface="Cambria Math" panose="02040503050406030204" pitchFamily="18" charset="0"/>
                          </a:rPr>
                          <m:t>−1</m:t>
                        </m:r>
                      </m:den>
                    </m:f>
                  </m:oMath>
                </a14:m>
                <a:endParaRPr lang="en-US" altLang="zh-CN" dirty="0"/>
              </a:p>
              <a:p>
                <a:r>
                  <a:rPr lang="zh-CN" altLang="en-US" dirty="0">
                    <a:solidFill>
                      <a:schemeClr val="bg2"/>
                    </a:solidFill>
                  </a:rPr>
                  <a:t>（</a:t>
                </a:r>
                <a:r>
                  <a:rPr lang="en-US" altLang="zh-CN" dirty="0">
                    <a:solidFill>
                      <a:schemeClr val="bg2"/>
                    </a:solidFill>
                  </a:rPr>
                  <a:t>3</a:t>
                </a:r>
                <a:r>
                  <a:rPr lang="zh-CN" altLang="en-US" dirty="0">
                    <a:solidFill>
                      <a:schemeClr val="bg2"/>
                    </a:solidFill>
                  </a:rPr>
                  <a:t>）样本变异系数</a:t>
                </a:r>
                <a:r>
                  <a:rPr lang="en-US" altLang="zh-CN" dirty="0"/>
                  <a:t>	</a:t>
                </a:r>
                <a14:m>
                  <m:oMath xmlns:m="http://schemas.openxmlformats.org/officeDocument/2006/math">
                    <m:sSub>
                      <m:sSubPr>
                        <m:ctrlPr>
                          <a:rPr lang="zh-CN" altLang="en-US" i="1">
                            <a:solidFill>
                              <a:schemeClr val="bg1">
                                <a:lumMod val="50000"/>
                              </a:schemeClr>
                            </a:solidFill>
                            <a:latin typeface="Cambria Math" panose="02040503050406030204" pitchFamily="18" charset="0"/>
                          </a:rPr>
                        </m:ctrlPr>
                      </m:sSubPr>
                      <m:e>
                        <m:r>
                          <a:rPr lang="zh-CN" altLang="en-US" i="1">
                            <a:solidFill>
                              <a:schemeClr val="bg1">
                                <a:lumMod val="50000"/>
                              </a:schemeClr>
                            </a:solidFill>
                            <a:latin typeface="Cambria Math" panose="02040503050406030204" pitchFamily="18" charset="0"/>
                          </a:rPr>
                          <m:t>𝑣</m:t>
                        </m:r>
                      </m:e>
                      <m:sub>
                        <m:r>
                          <a:rPr lang="zh-CN" altLang="en-US" i="1">
                            <a:solidFill>
                              <a:schemeClr val="bg1">
                                <a:lumMod val="50000"/>
                              </a:schemeClr>
                            </a:solidFill>
                            <a:latin typeface="Cambria Math" panose="02040503050406030204" pitchFamily="18" charset="0"/>
                          </a:rPr>
                          <m:t>𝑠</m:t>
                        </m:r>
                      </m:sub>
                    </m:sSub>
                    <m:r>
                      <a:rPr lang="zh-CN" altLang="en-US" i="1">
                        <a:solidFill>
                          <a:schemeClr val="bg1">
                            <a:lumMod val="50000"/>
                          </a:schemeClr>
                        </a:solidFill>
                        <a:latin typeface="Cambria Math" panose="02040503050406030204" pitchFamily="18" charset="0"/>
                      </a:rPr>
                      <m:t>=</m:t>
                    </m:r>
                    <m:f>
                      <m:fPr>
                        <m:ctrlPr>
                          <a:rPr lang="zh-CN" altLang="en-US" i="1">
                            <a:solidFill>
                              <a:schemeClr val="bg1">
                                <a:lumMod val="50000"/>
                              </a:schemeClr>
                            </a:solidFill>
                            <a:latin typeface="Cambria Math" panose="02040503050406030204" pitchFamily="18" charset="0"/>
                          </a:rPr>
                        </m:ctrlPr>
                      </m:fPr>
                      <m:num>
                        <m:r>
                          <a:rPr lang="zh-CN" altLang="en-US" i="1">
                            <a:solidFill>
                              <a:schemeClr val="bg1">
                                <a:lumMod val="50000"/>
                              </a:schemeClr>
                            </a:solidFill>
                            <a:latin typeface="Cambria Math" panose="02040503050406030204" pitchFamily="18" charset="0"/>
                          </a:rPr>
                          <m:t>𝑠</m:t>
                        </m:r>
                      </m:num>
                      <m:den>
                        <m:acc>
                          <m:accPr>
                            <m:chr m:val="̄"/>
                            <m:ctrlPr>
                              <a:rPr lang="zh-CN" altLang="en-US" i="1">
                                <a:solidFill>
                                  <a:schemeClr val="bg1">
                                    <a:lumMod val="50000"/>
                                  </a:schemeClr>
                                </a:solidFill>
                                <a:latin typeface="Cambria Math" panose="02040503050406030204" pitchFamily="18" charset="0"/>
                              </a:rPr>
                            </m:ctrlPr>
                          </m:accPr>
                          <m:e>
                            <m:r>
                              <a:rPr lang="zh-CN" altLang="en-US" i="1">
                                <a:solidFill>
                                  <a:schemeClr val="bg1">
                                    <a:lumMod val="50000"/>
                                  </a:schemeClr>
                                </a:solidFill>
                                <a:latin typeface="Cambria Math" panose="02040503050406030204" pitchFamily="18" charset="0"/>
                              </a:rPr>
                              <m:t>𝑥</m:t>
                            </m:r>
                          </m:e>
                        </m:acc>
                      </m:den>
                    </m:f>
                    <m:r>
                      <a:rPr lang="zh-CN" altLang="en-US" i="1">
                        <a:solidFill>
                          <a:schemeClr val="bg1">
                            <a:lumMod val="50000"/>
                          </a:schemeClr>
                        </a:solidFill>
                        <a:latin typeface="Cambria Math" panose="02040503050406030204" pitchFamily="18" charset="0"/>
                      </a:rPr>
                      <m:t> </m:t>
                    </m:r>
                  </m:oMath>
                </a14:m>
                <a:endParaRPr lang="en-US" altLang="zh-CN" sz="3200" i="1" dirty="0"/>
              </a:p>
              <a:p>
                <a:r>
                  <a:rPr lang="zh-CN" altLang="en-US" dirty="0">
                    <a:solidFill>
                      <a:schemeClr val="bg2"/>
                    </a:solidFill>
                  </a:rPr>
                  <a:t>（</a:t>
                </a:r>
                <a:r>
                  <a:rPr lang="en-US" altLang="zh-CN" dirty="0">
                    <a:solidFill>
                      <a:schemeClr val="bg2"/>
                    </a:solidFill>
                  </a:rPr>
                  <a:t>4</a:t>
                </a:r>
                <a:r>
                  <a:rPr lang="zh-CN" altLang="en-US" dirty="0">
                    <a:solidFill>
                      <a:schemeClr val="bg2"/>
                    </a:solidFill>
                  </a:rPr>
                  <a:t>）样本的</a:t>
                </a:r>
                <a:r>
                  <a:rPr lang="en-US" altLang="zh-CN" dirty="0">
                    <a:solidFill>
                      <a:schemeClr val="bg2"/>
                    </a:solidFill>
                  </a:rPr>
                  <a:t>k</a:t>
                </a:r>
                <a:r>
                  <a:rPr lang="zh-CN" altLang="en-US" dirty="0">
                    <a:solidFill>
                      <a:schemeClr val="bg2"/>
                    </a:solidFill>
                  </a:rPr>
                  <a:t>阶矩 </a:t>
                </a:r>
                <a:r>
                  <a:rPr lang="en-US" altLang="zh-CN" dirty="0">
                    <a:solidFill>
                      <a:schemeClr val="bg2"/>
                    </a:solidFill>
                  </a:rPr>
                  <a:t>	</a:t>
                </a:r>
                <a:r>
                  <a:rPr lang="en-US" altLang="zh-CN" dirty="0" err="1">
                    <a:solidFill>
                      <a:srgbClr val="000000"/>
                    </a:solidFill>
                  </a:rPr>
                  <a:t>m</a:t>
                </a:r>
                <a:r>
                  <a:rPr lang="en-US" altLang="zh-CN" sz="1800" dirty="0" err="1">
                    <a:solidFill>
                      <a:srgbClr val="000000"/>
                    </a:solidFill>
                  </a:rPr>
                  <a:t>k</a:t>
                </a:r>
                <a:r>
                  <a:rPr lang="en-US" altLang="zh-CN" dirty="0">
                    <a:solidFill>
                      <a:srgbClr val="000000"/>
                    </a:solidFill>
                  </a:rPr>
                  <a:t>=</a:t>
                </a:r>
                <a14:m>
                  <m:oMath xmlns:m="http://schemas.openxmlformats.org/officeDocument/2006/math">
                    <m:f>
                      <m:fPr>
                        <m:ctrlPr>
                          <a:rPr lang="zh-CN" altLang="en-US" i="1">
                            <a:solidFill>
                              <a:srgbClr val="000000"/>
                            </a:solidFill>
                            <a:latin typeface="Cambria Math" panose="02040503050406030204" pitchFamily="18" charset="0"/>
                          </a:rPr>
                        </m:ctrlPr>
                      </m:fPr>
                      <m:num>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en-US" altLang="zh-CN" b="1" i="1" smtClean="0">
                                <a:solidFill>
                                  <a:srgbClr val="000000"/>
                                </a:solidFill>
                                <a:latin typeface="Cambria Math" panose="02040503050406030204" pitchFamily="18" charset="0"/>
                              </a:rPr>
                              <m:t>𝒌</m:t>
                            </m:r>
                          </m:e>
                        </m:nary>
                      </m:num>
                      <m:den>
                        <m:r>
                          <a:rPr lang="zh-CN" altLang="en-US" i="1">
                            <a:solidFill>
                              <a:srgbClr val="000000"/>
                            </a:solidFill>
                            <a:latin typeface="Cambria Math" panose="02040503050406030204" pitchFamily="18" charset="0"/>
                          </a:rPr>
                          <m:t>𝑛</m:t>
                        </m:r>
                      </m:den>
                    </m:f>
                  </m:oMath>
                </a14:m>
                <a:endParaRPr lang="en-US" altLang="zh-CN" dirty="0">
                  <a:solidFill>
                    <a:srgbClr val="000000"/>
                  </a:solidFill>
                </a:endParaRPr>
              </a:p>
              <a:p>
                <a:r>
                  <a:rPr lang="zh-CN" altLang="en-US" dirty="0">
                    <a:solidFill>
                      <a:schemeClr val="bg2"/>
                    </a:solidFill>
                  </a:rPr>
                  <a:t>（</a:t>
                </a:r>
                <a:r>
                  <a:rPr lang="en-US" altLang="zh-CN" dirty="0">
                    <a:solidFill>
                      <a:schemeClr val="bg2"/>
                    </a:solidFill>
                  </a:rPr>
                  <a:t>5</a:t>
                </a:r>
                <a:r>
                  <a:rPr lang="zh-CN" altLang="en-US" dirty="0">
                    <a:solidFill>
                      <a:schemeClr val="bg2"/>
                    </a:solidFill>
                  </a:rPr>
                  <a:t>）样本的</a:t>
                </a:r>
                <a:r>
                  <a:rPr lang="en-US" altLang="zh-CN" dirty="0">
                    <a:solidFill>
                      <a:schemeClr val="bg2"/>
                    </a:solidFill>
                  </a:rPr>
                  <a:t>k</a:t>
                </a:r>
                <a:r>
                  <a:rPr lang="zh-CN" altLang="en-US" dirty="0">
                    <a:solidFill>
                      <a:schemeClr val="bg2"/>
                    </a:solidFill>
                  </a:rPr>
                  <a:t>阶中心矩</a:t>
                </a:r>
                <a:r>
                  <a:rPr lang="en-US" altLang="zh-CN" dirty="0">
                    <a:solidFill>
                      <a:schemeClr val="bg2"/>
                    </a:solidFill>
                  </a:rPr>
                  <a:t>	</a:t>
                </a:r>
                <a:r>
                  <a:rPr lang="en-US" altLang="zh-CN" dirty="0" err="1">
                    <a:solidFill>
                      <a:schemeClr val="bg2"/>
                    </a:solidFill>
                  </a:rPr>
                  <a:t>v</a:t>
                </a:r>
                <a:r>
                  <a:rPr lang="en-US" altLang="zh-CN" sz="1200" dirty="0" err="1">
                    <a:solidFill>
                      <a:schemeClr val="bg2"/>
                    </a:solidFill>
                  </a:rPr>
                  <a:t>k</a:t>
                </a:r>
                <a14:m>
                  <m:oMath xmlns:m="http://schemas.openxmlformats.org/officeDocument/2006/math">
                    <m:r>
                      <a:rPr lang="zh-CN" altLang="en-US" i="1">
                        <a:solidFill>
                          <a:schemeClr val="bg2"/>
                        </a:solidFill>
                        <a:latin typeface="Cambria Math" panose="02040503050406030204" pitchFamily="18" charset="0"/>
                      </a:rPr>
                      <m:t>=</m:t>
                    </m:r>
                    <m:f>
                      <m:fPr>
                        <m:ctrlPr>
                          <a:rPr lang="zh-CN" altLang="en-US" i="1" smtClean="0">
                            <a:solidFill>
                              <a:schemeClr val="bg2"/>
                            </a:solidFill>
                            <a:latin typeface="Cambria Math" panose="02040503050406030204" pitchFamily="18" charset="0"/>
                          </a:rPr>
                        </m:ctrlPr>
                      </m:fPr>
                      <m:num>
                        <m:nary>
                          <m:naryPr>
                            <m:chr m:val="∑"/>
                            <m:ctrlPr>
                              <a:rPr lang="zh-CN" altLang="en-US" i="1">
                                <a:solidFill>
                                  <a:schemeClr val="bg2"/>
                                </a:solidFill>
                                <a:latin typeface="Cambria Math" panose="02040503050406030204" pitchFamily="18" charset="0"/>
                              </a:rPr>
                            </m:ctrlPr>
                          </m:naryPr>
                          <m:sub>
                            <m:r>
                              <a:rPr lang="zh-CN" altLang="en-US" i="1">
                                <a:solidFill>
                                  <a:schemeClr val="bg2"/>
                                </a:solidFill>
                                <a:latin typeface="Cambria Math" panose="02040503050406030204" pitchFamily="18" charset="0"/>
                              </a:rPr>
                              <m:t>𝑖</m:t>
                            </m:r>
                            <m:r>
                              <a:rPr lang="zh-CN" altLang="en-US" i="1">
                                <a:solidFill>
                                  <a:schemeClr val="bg2"/>
                                </a:solidFill>
                                <a:latin typeface="Cambria Math" panose="02040503050406030204" pitchFamily="18" charset="0"/>
                              </a:rPr>
                              <m:t>=1</m:t>
                            </m:r>
                          </m:sub>
                          <m:sup>
                            <m:r>
                              <a:rPr lang="zh-CN" altLang="en-US" i="1">
                                <a:solidFill>
                                  <a:schemeClr val="bg2"/>
                                </a:solidFill>
                                <a:latin typeface="Cambria Math" panose="02040503050406030204" pitchFamily="18" charset="0"/>
                              </a:rPr>
                              <m:t>𝑛</m:t>
                            </m:r>
                          </m:sup>
                          <m:e>
                            <m:r>
                              <a:rPr lang="zh-CN" altLang="en-US" i="1">
                                <a:solidFill>
                                  <a:schemeClr val="bg2"/>
                                </a:solidFill>
                                <a:latin typeface="Cambria Math" panose="02040503050406030204" pitchFamily="18" charset="0"/>
                              </a:rPr>
                              <m:t>(</m:t>
                            </m:r>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𝑥</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m:t>
                                </m:r>
                              </m:e>
                              <m:sup>
                                <m:r>
                                  <a:rPr lang="en-US" altLang="zh-CN" b="1" i="1" smtClean="0">
                                    <a:solidFill>
                                      <a:schemeClr val="bg2"/>
                                    </a:solidFill>
                                    <a:latin typeface="Cambria Math" panose="02040503050406030204" pitchFamily="18" charset="0"/>
                                  </a:rPr>
                                  <m:t>𝒌</m:t>
                                </m:r>
                              </m:sup>
                            </m:sSup>
                          </m:e>
                        </m:nary>
                      </m:num>
                      <m:den>
                        <m:r>
                          <a:rPr lang="zh-CN" altLang="en-US" i="1">
                            <a:solidFill>
                              <a:schemeClr val="bg2"/>
                            </a:solidFill>
                            <a:latin typeface="Cambria Math" panose="02040503050406030204" pitchFamily="18" charset="0"/>
                          </a:rPr>
                          <m:t>𝑛</m:t>
                        </m:r>
                        <m:r>
                          <a:rPr lang="zh-CN" altLang="en-US" i="1">
                            <a:solidFill>
                              <a:schemeClr val="bg2"/>
                            </a:solidFill>
                            <a:latin typeface="Cambria Math" panose="02040503050406030204" pitchFamily="18" charset="0"/>
                          </a:rPr>
                          <m:t>−1</m:t>
                        </m:r>
                      </m:den>
                    </m:f>
                  </m:oMath>
                </a14:m>
                <a:endParaRPr lang="en-US" altLang="zh-CN" dirty="0"/>
              </a:p>
              <a:p>
                <a:r>
                  <a:rPr lang="zh-CN" altLang="en-US" dirty="0">
                    <a:solidFill>
                      <a:schemeClr val="bg2"/>
                    </a:solidFill>
                  </a:rPr>
                  <a:t>（</a:t>
                </a:r>
                <a:r>
                  <a:rPr lang="en-US" altLang="zh-CN" dirty="0">
                    <a:solidFill>
                      <a:schemeClr val="bg2"/>
                    </a:solidFill>
                  </a:rPr>
                  <a:t>6</a:t>
                </a:r>
                <a:r>
                  <a:rPr lang="zh-CN" altLang="en-US" dirty="0">
                    <a:solidFill>
                      <a:schemeClr val="bg2"/>
                    </a:solidFill>
                  </a:rPr>
                  <a:t>）样本偏度</a:t>
                </a:r>
                <a:r>
                  <a:rPr lang="en-US" altLang="zh-CN" dirty="0">
                    <a:solidFill>
                      <a:schemeClr val="bg2"/>
                    </a:solidFill>
                  </a:rPr>
                  <a:t>		</a:t>
                </a:r>
                <a14:m>
                  <m:oMath xmlns:m="http://schemas.openxmlformats.org/officeDocument/2006/math">
                    <m:r>
                      <a:rPr lang="zh-CN" altLang="en-US" i="1">
                        <a:solidFill>
                          <a:schemeClr val="bg2"/>
                        </a:solidFill>
                        <a:latin typeface="Cambria Math" panose="02040503050406030204" pitchFamily="18" charset="0"/>
                      </a:rPr>
                      <m:t>𝑆𝐾</m:t>
                    </m:r>
                    <m:r>
                      <a:rPr lang="zh-CN" altLang="en-US" i="1">
                        <a:solidFill>
                          <a:schemeClr val="bg2"/>
                        </a:solidFill>
                        <a:latin typeface="Cambria Math" panose="02040503050406030204" pitchFamily="18" charset="0"/>
                      </a:rPr>
                      <m:t>=</m:t>
                    </m:r>
                    <m:f>
                      <m:fPr>
                        <m:ctrlPr>
                          <a:rPr lang="zh-CN" altLang="en-US" i="1">
                            <a:solidFill>
                              <a:schemeClr val="bg2"/>
                            </a:solidFill>
                            <a:latin typeface="Cambria Math" panose="02040503050406030204" pitchFamily="18" charset="0"/>
                          </a:rPr>
                        </m:ctrlPr>
                      </m:fPr>
                      <m:num>
                        <m:r>
                          <a:rPr lang="zh-CN" altLang="en-US" i="1">
                            <a:solidFill>
                              <a:schemeClr val="bg2"/>
                            </a:solidFill>
                            <a:latin typeface="Cambria Math" panose="02040503050406030204" pitchFamily="18" charset="0"/>
                          </a:rPr>
                          <m:t>𝑛</m:t>
                        </m:r>
                        <m:nary>
                          <m:naryPr>
                            <m:chr m:val="∑"/>
                            <m:subHide m:val="on"/>
                            <m:supHide m:val="on"/>
                            <m:ctrlPr>
                              <a:rPr lang="zh-CN" altLang="en-US" i="1">
                                <a:solidFill>
                                  <a:schemeClr val="bg2"/>
                                </a:solidFill>
                                <a:latin typeface="Cambria Math" panose="02040503050406030204" pitchFamily="18" charset="0"/>
                              </a:rPr>
                            </m:ctrlPr>
                          </m:naryPr>
                          <m:sub/>
                          <m:sup/>
                          <m:e>
                            <m:sSup>
                              <m:sSupPr>
                                <m:ctrlPr>
                                  <a:rPr lang="zh-CN" altLang="en-US" i="1">
                                    <a:solidFill>
                                      <a:schemeClr val="bg2"/>
                                    </a:solidFill>
                                    <a:latin typeface="Cambria Math" panose="02040503050406030204" pitchFamily="18" charset="0"/>
                                  </a:rPr>
                                </m:ctrlPr>
                              </m:sSupPr>
                              <m:e>
                                <m:d>
                                  <m:dPr>
                                    <m:ctrlPr>
                                      <a:rPr lang="zh-CN" altLang="en-US" i="1">
                                        <a:solidFill>
                                          <a:schemeClr val="bg2"/>
                                        </a:solidFill>
                                        <a:latin typeface="Cambria Math" panose="02040503050406030204" pitchFamily="18" charset="0"/>
                                      </a:rPr>
                                    </m:ctrlPr>
                                  </m:dPr>
                                  <m:e>
                                    <m:sSub>
                                      <m:sSubPr>
                                        <m:ctrlPr>
                                          <a:rPr lang="zh-CN" altLang="en-US" i="1">
                                            <a:solidFill>
                                              <a:schemeClr val="bg2"/>
                                            </a:solidFill>
                                            <a:latin typeface="Cambria Math" panose="02040503050406030204" pitchFamily="18" charset="0"/>
                                          </a:rPr>
                                        </m:ctrlPr>
                                      </m:sSubPr>
                                      <m:e>
                                        <m:r>
                                          <a:rPr lang="zh-CN" altLang="en-US" i="1">
                                            <a:solidFill>
                                              <a:schemeClr val="bg2"/>
                                            </a:solidFill>
                                            <a:latin typeface="Cambria Math" panose="02040503050406030204" pitchFamily="18" charset="0"/>
                                          </a:rPr>
                                          <m:t>𝑥</m:t>
                                        </m:r>
                                      </m:e>
                                      <m:sub>
                                        <m:r>
                                          <a:rPr lang="zh-CN" altLang="en-US" i="1">
                                            <a:solidFill>
                                              <a:schemeClr val="bg2"/>
                                            </a:solidFill>
                                            <a:latin typeface="Cambria Math" panose="02040503050406030204" pitchFamily="18" charset="0"/>
                                          </a:rPr>
                                          <m:t>𝑖</m:t>
                                        </m:r>
                                      </m:sub>
                                    </m:sSub>
                                    <m:r>
                                      <a:rPr lang="zh-CN" altLang="en-US" i="1">
                                        <a:solidFill>
                                          <a:schemeClr val="bg2"/>
                                        </a:solidFill>
                                        <a:latin typeface="Cambria Math" panose="02040503050406030204" pitchFamily="18" charset="0"/>
                                      </a:rPr>
                                      <m:t>−</m:t>
                                    </m:r>
                                    <m:acc>
                                      <m:accPr>
                                        <m:chr m:val="̄"/>
                                        <m:ctrlPr>
                                          <a:rPr lang="zh-CN" altLang="en-US" i="1">
                                            <a:solidFill>
                                              <a:schemeClr val="bg2"/>
                                            </a:solidFill>
                                            <a:latin typeface="Cambria Math" panose="02040503050406030204" pitchFamily="18" charset="0"/>
                                          </a:rPr>
                                        </m:ctrlPr>
                                      </m:accPr>
                                      <m:e>
                                        <m:r>
                                          <a:rPr lang="zh-CN" altLang="en-US" i="1">
                                            <a:solidFill>
                                              <a:schemeClr val="bg2"/>
                                            </a:solidFill>
                                            <a:latin typeface="Cambria Math" panose="02040503050406030204" pitchFamily="18" charset="0"/>
                                          </a:rPr>
                                          <m:t>𝑥</m:t>
                                        </m:r>
                                      </m:e>
                                    </m:acc>
                                  </m:e>
                                </m:d>
                              </m:e>
                              <m:sup>
                                <m:r>
                                  <a:rPr lang="zh-CN" altLang="en-US" i="1">
                                    <a:solidFill>
                                      <a:schemeClr val="bg2"/>
                                    </a:solidFill>
                                    <a:latin typeface="Cambria Math" panose="02040503050406030204" pitchFamily="18" charset="0"/>
                                  </a:rPr>
                                  <m:t>3</m:t>
                                </m:r>
                              </m:sup>
                            </m:sSup>
                          </m:e>
                        </m:nary>
                      </m:num>
                      <m:den>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𝑛</m:t>
                        </m:r>
                        <m:r>
                          <a:rPr lang="zh-CN" altLang="en-US" i="1">
                            <a:solidFill>
                              <a:schemeClr val="bg2"/>
                            </a:solidFill>
                            <a:latin typeface="Cambria Math" panose="02040503050406030204" pitchFamily="18" charset="0"/>
                          </a:rPr>
                          <m:t>−1)(</m:t>
                        </m:r>
                        <m:r>
                          <a:rPr lang="zh-CN" altLang="en-US" i="1">
                            <a:solidFill>
                              <a:schemeClr val="bg2"/>
                            </a:solidFill>
                            <a:latin typeface="Cambria Math" panose="02040503050406030204" pitchFamily="18" charset="0"/>
                          </a:rPr>
                          <m:t>𝑛</m:t>
                        </m:r>
                        <m:r>
                          <a:rPr lang="zh-CN" altLang="en-US" i="1">
                            <a:solidFill>
                              <a:schemeClr val="bg2"/>
                            </a:solidFill>
                            <a:latin typeface="Cambria Math" panose="02040503050406030204" pitchFamily="18" charset="0"/>
                          </a:rPr>
                          <m:t>−2)</m:t>
                        </m:r>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𝑠</m:t>
                            </m:r>
                          </m:e>
                          <m:sup>
                            <m:r>
                              <a:rPr lang="zh-CN" altLang="en-US" i="1">
                                <a:solidFill>
                                  <a:schemeClr val="bg2"/>
                                </a:solidFill>
                                <a:latin typeface="Cambria Math" panose="02040503050406030204" pitchFamily="18" charset="0"/>
                              </a:rPr>
                              <m:t>3</m:t>
                            </m:r>
                          </m:sup>
                        </m:sSup>
                      </m:den>
                    </m:f>
                  </m:oMath>
                </a14:m>
                <a:endParaRPr lang="en-US" altLang="zh-CN" dirty="0">
                  <a:solidFill>
                    <a:schemeClr val="bg2"/>
                  </a:solidFill>
                </a:endParaRPr>
              </a:p>
              <a:p>
                <a:r>
                  <a:rPr lang="zh-CN" altLang="en-US" dirty="0">
                    <a:solidFill>
                      <a:schemeClr val="bg2"/>
                    </a:solidFill>
                  </a:rPr>
                  <a:t>（</a:t>
                </a:r>
                <a:r>
                  <a:rPr lang="en-US" altLang="zh-CN" dirty="0">
                    <a:solidFill>
                      <a:schemeClr val="bg2"/>
                    </a:solidFill>
                  </a:rPr>
                  <a:t>7</a:t>
                </a:r>
                <a:r>
                  <a:rPr lang="zh-CN" altLang="en-US" dirty="0">
                    <a:solidFill>
                      <a:schemeClr val="bg2"/>
                    </a:solidFill>
                  </a:rPr>
                  <a:t>）样本峰度</a:t>
                </a:r>
                <a:endParaRPr lang="en-US" altLang="zh-CN" dirty="0">
                  <a:solidFill>
                    <a:schemeClr val="bg2"/>
                  </a:solidFill>
                </a:endParaRPr>
              </a:p>
              <a:p>
                <a:endParaRPr lang="en-US" altLang="zh-CN" dirty="0"/>
              </a:p>
            </p:txBody>
          </p:sp>
        </mc:Choice>
        <mc:Fallback xmlns="">
          <p:sp>
            <p:nvSpPr>
              <p:cNvPr id="2" name="文本框 1">
                <a:extLst>
                  <a:ext uri="{FF2B5EF4-FFF2-40B4-BE49-F238E27FC236}">
                    <a16:creationId xmlns:a16="http://schemas.microsoft.com/office/drawing/2014/main" id="{C973276F-B107-447C-9037-011FC8E3AC36}"/>
                  </a:ext>
                </a:extLst>
              </p:cNvPr>
              <p:cNvSpPr txBox="1">
                <a:spLocks noRot="1" noChangeAspect="1" noMove="1" noResize="1" noEditPoints="1" noAdjustHandles="1" noChangeArrowheads="1" noChangeShapeType="1" noTextEdit="1"/>
              </p:cNvSpPr>
              <p:nvPr/>
            </p:nvSpPr>
            <p:spPr>
              <a:xfrm>
                <a:off x="323528" y="1124744"/>
                <a:ext cx="8640960" cy="5004512"/>
              </a:xfrm>
              <a:prstGeom prst="rect">
                <a:avLst/>
              </a:prstGeom>
              <a:blipFill>
                <a:blip r:embed="rId5"/>
                <a:stretch>
                  <a:fillRect l="-1551"/>
                </a:stretch>
              </a:blipFill>
            </p:spPr>
            <p:txBody>
              <a:bodyPr/>
              <a:lstStyle/>
              <a:p>
                <a:r>
                  <a:rPr lang="zh-CN" altLang="en-US">
                    <a:noFill/>
                  </a:rPr>
                  <a:t> </a:t>
                </a:r>
              </a:p>
            </p:txBody>
          </p:sp>
        </mc:Fallback>
      </mc:AlternateContent>
      <p:pic>
        <p:nvPicPr>
          <p:cNvPr id="927748" name="Picture 4">
            <a:extLst>
              <a:ext uri="{FF2B5EF4-FFF2-40B4-BE49-F238E27FC236}">
                <a16:creationId xmlns:a16="http://schemas.microsoft.com/office/drawing/2014/main" id="{2B0A3538-4207-41DB-A214-30AB282025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5445224"/>
            <a:ext cx="3617527" cy="791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1922" name="Rectangle 2"/>
          <p:cNvSpPr>
            <a:spLocks noChangeArrowheads="1"/>
          </p:cNvSpPr>
          <p:nvPr/>
        </p:nvSpPr>
        <p:spPr bwMode="auto">
          <a:xfrm>
            <a:off x="1077912" y="726974"/>
            <a:ext cx="6988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1pPr>
            <a:lvl2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2pPr>
            <a:lvl3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3pPr>
            <a:lvl4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4pPr>
            <a:lvl5pPr algn="ctr">
              <a:lnSpc>
                <a:spcPct val="95000"/>
              </a:lnSpc>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5pPr>
            <a:lvl6pPr marL="4572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6pPr>
            <a:lvl7pPr marL="9144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7pPr>
            <a:lvl8pPr marL="13716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8pPr>
            <a:lvl9pPr marL="1828800" algn="ctr" eaLnBrk="0" fontAlgn="base" hangingPunct="0">
              <a:lnSpc>
                <a:spcPct val="95000"/>
              </a:lnSpc>
              <a:spcBef>
                <a:spcPct val="0"/>
              </a:spcBef>
              <a:spcAft>
                <a:spcPct val="0"/>
              </a:spcAft>
              <a:defRPr kumimoji="1" sz="4000" b="1">
                <a:solidFill>
                  <a:schemeClr val="tx1"/>
                </a:solidFill>
                <a:effectLst>
                  <a:outerShdw blurRad="38100" dist="38100" dir="2700000" algn="tl">
                    <a:srgbClr val="000000"/>
                  </a:outerShdw>
                </a:effectLst>
                <a:latin typeface="Book Antiqua" panose="02040602050305030304" pitchFamily="18" charset="0"/>
                <a:ea typeface="宋体" panose="02010600030101010101" pitchFamily="2" charset="-122"/>
              </a:defRPr>
            </a:lvl9pPr>
          </a:lstStyle>
          <a:p>
            <a:r>
              <a:rPr lang="en-US" altLang="zh-CN" sz="3200" dirty="0">
                <a:solidFill>
                  <a:schemeClr val="bg2"/>
                </a:solidFill>
                <a:latin typeface="Arial" panose="020B0604020202020204" pitchFamily="34" charset="0"/>
                <a:cs typeface="Arial" panose="020B0604020202020204" pitchFamily="34" charset="0"/>
              </a:rPr>
              <a:t>6.2  </a:t>
            </a:r>
            <a:r>
              <a:rPr lang="zh-CN" altLang="en-US" sz="3200" dirty="0">
                <a:solidFill>
                  <a:schemeClr val="bg2"/>
                </a:solidFill>
              </a:rPr>
              <a:t>由正态分布导出的几个重要分布 </a:t>
            </a:r>
          </a:p>
        </p:txBody>
      </p:sp>
      <p:sp>
        <p:nvSpPr>
          <p:cNvPr id="721923" name="Rectangle 3"/>
          <p:cNvSpPr>
            <a:spLocks noChangeArrowheads="1"/>
          </p:cNvSpPr>
          <p:nvPr/>
        </p:nvSpPr>
        <p:spPr bwMode="auto">
          <a:xfrm>
            <a:off x="6096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812800" indent="-812800" algn="ctr">
              <a:spcBef>
                <a:spcPct val="20000"/>
              </a:spcBef>
              <a:defRPr kumimoji="1"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indent="228600" algn="ctr">
              <a:spcBef>
                <a:spcPct val="20000"/>
              </a:spcBef>
              <a:buClr>
                <a:schemeClr val="hlink"/>
              </a:buClr>
              <a:buSzPct val="65000"/>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indent="171450" algn="ctr">
              <a:spcBef>
                <a:spcPct val="20000"/>
              </a:spcBef>
              <a:buClr>
                <a:schemeClr val="tx2"/>
              </a:buClr>
              <a:buSzPct val="65000"/>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indent="57150" algn="ctr">
              <a:spcBef>
                <a:spcPct val="20000"/>
              </a:spcBef>
              <a:buClr>
                <a:schemeClr val="accent1"/>
              </a:buClr>
              <a:buSzPct val="65000"/>
              <a:buFont typeface="Monotype Sort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336800" indent="-508000" algn="ctr">
              <a:spcBef>
                <a:spcPct val="20000"/>
              </a:spcBef>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7940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2512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7084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165600" indent="-508000" algn="ctr" eaLnBrk="0" fontAlgn="base" hangingPunct="0">
              <a:spcBef>
                <a:spcPct val="20000"/>
              </a:spcBef>
              <a:spcAft>
                <a:spcPct val="0"/>
              </a:spcAft>
              <a:buClr>
                <a:schemeClr val="folHlink"/>
              </a:buClr>
              <a:buSzPct val="100000"/>
              <a:defRPr kumimoji="1"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r>
              <a:rPr lang="en-US" altLang="zh-CN" dirty="0">
                <a:solidFill>
                  <a:schemeClr val="bg2"/>
                </a:solidFill>
              </a:rPr>
              <a:t>6.2.1   </a:t>
            </a:r>
            <a:r>
              <a:rPr lang="zh-CN" altLang="en-US" dirty="0">
                <a:solidFill>
                  <a:schemeClr val="bg2"/>
                </a:solidFill>
              </a:rPr>
              <a:t>抽样分布</a:t>
            </a:r>
            <a:endParaRPr lang="en-US" altLang="zh-CN" dirty="0">
              <a:solidFill>
                <a:schemeClr val="bg2"/>
              </a:solidFill>
            </a:endParaRPr>
          </a:p>
          <a:p>
            <a:pPr algn="l"/>
            <a:r>
              <a:rPr lang="en-US" altLang="zh-CN" dirty="0">
                <a:solidFill>
                  <a:schemeClr val="bg2"/>
                </a:solidFill>
              </a:rPr>
              <a:t>6.2.2   </a:t>
            </a:r>
            <a:r>
              <a:rPr lang="en-US" altLang="zh-CN" sz="3600" b="0" i="1" dirty="0">
                <a:solidFill>
                  <a:schemeClr val="bg2"/>
                </a:solidFill>
                <a:sym typeface="Symbol" panose="05050102010706020507" pitchFamily="18" charset="2"/>
              </a:rPr>
              <a:t></a:t>
            </a:r>
            <a:r>
              <a:rPr lang="en-US" altLang="zh-CN" sz="3600" b="0" baseline="30000" dirty="0">
                <a:solidFill>
                  <a:schemeClr val="bg2"/>
                </a:solidFill>
              </a:rPr>
              <a:t>2</a:t>
            </a:r>
            <a:r>
              <a:rPr lang="zh-CN" altLang="en-US" dirty="0">
                <a:solidFill>
                  <a:schemeClr val="bg2"/>
                </a:solidFill>
              </a:rPr>
              <a:t>分布</a:t>
            </a:r>
          </a:p>
          <a:p>
            <a:pPr algn="l"/>
            <a:r>
              <a:rPr lang="en-US" altLang="zh-CN" dirty="0">
                <a:solidFill>
                  <a:schemeClr val="bg2"/>
                </a:solidFill>
              </a:rPr>
              <a:t>6.2.2   </a:t>
            </a:r>
            <a:r>
              <a:rPr lang="en-US" altLang="zh-CN" i="1" dirty="0">
                <a:solidFill>
                  <a:schemeClr val="bg2"/>
                </a:solidFill>
              </a:rPr>
              <a:t>t</a:t>
            </a:r>
            <a:r>
              <a:rPr lang="en-US" altLang="zh-CN" dirty="0">
                <a:solidFill>
                  <a:schemeClr val="bg2"/>
                </a:solidFill>
              </a:rPr>
              <a:t> </a:t>
            </a:r>
            <a:r>
              <a:rPr lang="zh-CN" altLang="en-US" dirty="0">
                <a:solidFill>
                  <a:schemeClr val="bg2"/>
                </a:solidFill>
              </a:rPr>
              <a:t>分布</a:t>
            </a:r>
          </a:p>
          <a:p>
            <a:pPr algn="l"/>
            <a:r>
              <a:rPr lang="en-US" altLang="zh-CN" dirty="0">
                <a:solidFill>
                  <a:schemeClr val="bg2"/>
                </a:solidFill>
              </a:rPr>
              <a:t>6.2.3   </a:t>
            </a:r>
            <a:r>
              <a:rPr lang="en-US" altLang="zh-CN" i="1" dirty="0">
                <a:solidFill>
                  <a:schemeClr val="bg2"/>
                </a:solidFill>
              </a:rPr>
              <a:t>F</a:t>
            </a:r>
            <a:r>
              <a:rPr lang="en-US" altLang="zh-CN" dirty="0">
                <a:solidFill>
                  <a:schemeClr val="bg2"/>
                </a:solidFill>
              </a:rPr>
              <a:t> </a:t>
            </a:r>
            <a:r>
              <a:rPr lang="zh-CN" altLang="en-US" dirty="0">
                <a:solidFill>
                  <a:schemeClr val="bg2"/>
                </a:solidFill>
              </a:rPr>
              <a:t>分布</a:t>
            </a:r>
          </a:p>
        </p:txBody>
      </p:sp>
    </p:spTree>
  </p:cSld>
  <p:clrMapOvr>
    <a:overrideClrMapping bg1="dk2" tx1="lt1" bg2="dk1" tx2="lt2" accent1="accent1" accent2="accent2" accent3="accent3" accent4="accent4" accent5="accent5" accent6="accent6" hlink="hlink" folHlink="folHlink"/>
  </p:clrMapOvr>
  <p:transition>
    <p:zoom/>
  </p:transition>
</p:sld>
</file>

<file path=ppt/theme/theme1.xml><?xml version="1.0" encoding="utf-8"?>
<a:theme xmlns:a="http://schemas.openxmlformats.org/drawingml/2006/main" name="mcdiesin">
  <a:themeElements>
    <a:clrScheme name="">
      <a:dk1>
        <a:srgbClr val="000000"/>
      </a:dk1>
      <a:lt1>
        <a:srgbClr val="FFFFFF"/>
      </a:lt1>
      <a:dk2>
        <a:srgbClr val="0A578C"/>
      </a:dk2>
      <a:lt2>
        <a:srgbClr val="FAFD00"/>
      </a:lt2>
      <a:accent1>
        <a:srgbClr val="DC0081"/>
      </a:accent1>
      <a:accent2>
        <a:srgbClr val="00DFCA"/>
      </a:accent2>
      <a:accent3>
        <a:srgbClr val="AAB4C5"/>
      </a:accent3>
      <a:accent4>
        <a:srgbClr val="DADADA"/>
      </a:accent4>
      <a:accent5>
        <a:srgbClr val="EBAAC1"/>
      </a:accent5>
      <a:accent6>
        <a:srgbClr val="00CAB7"/>
      </a:accent6>
      <a:hlink>
        <a:srgbClr val="FE9B03"/>
      </a:hlink>
      <a:folHlink>
        <a:srgbClr val="E7B3D1"/>
      </a:folHlink>
    </a:clrScheme>
    <a:fontScheme name="mcdiesin">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lnDef>
  </a:objectDefaults>
  <a:extraClrSchemeLst>
    <a:extraClrScheme>
      <a:clrScheme name="mcdiesi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diesi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diesi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diesi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die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die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die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2.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3.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4.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5.xml><?xml version="1.0" encoding="utf-8"?>
<a:themeOverride xmlns:a="http://schemas.openxmlformats.org/drawingml/2006/main">
  <a:clrScheme name="">
    <a:dk1>
      <a:srgbClr val="050014"/>
    </a:dk1>
    <a:lt1>
      <a:srgbClr val="FFFFFF"/>
    </a:lt1>
    <a:dk2>
      <a:srgbClr val="389045"/>
    </a:dk2>
    <a:lt2>
      <a:srgbClr val="FAFD00"/>
    </a:lt2>
    <a:accent1>
      <a:srgbClr val="DC0081"/>
    </a:accent1>
    <a:accent2>
      <a:srgbClr val="00DFCA"/>
    </a:accent2>
    <a:accent3>
      <a:srgbClr val="AEC6B0"/>
    </a:accent3>
    <a:accent4>
      <a:srgbClr val="DADADA"/>
    </a:accent4>
    <a:accent5>
      <a:srgbClr val="EBAAC1"/>
    </a:accent5>
    <a:accent6>
      <a:srgbClr val="00CAB7"/>
    </a:accent6>
    <a:hlink>
      <a:srgbClr val="F57B49"/>
    </a:hlink>
    <a:folHlink>
      <a:srgbClr val="E0D3FF"/>
    </a:folHlink>
  </a:clrScheme>
</a:themeOverride>
</file>

<file path=ppt/theme/themeOverride6.xml><?xml version="1.0" encoding="utf-8"?>
<a:themeOverride xmlns:a="http://schemas.openxmlformats.org/drawingml/2006/main">
  <a:clrScheme name="">
    <a:dk1>
      <a:srgbClr val="050014"/>
    </a:dk1>
    <a:lt1>
      <a:srgbClr val="FFFFFF"/>
    </a:lt1>
    <a:dk2>
      <a:srgbClr val="DC0081"/>
    </a:dk2>
    <a:lt2>
      <a:srgbClr val="FAFD00"/>
    </a:lt2>
    <a:accent1>
      <a:srgbClr val="DC0081"/>
    </a:accent1>
    <a:accent2>
      <a:srgbClr val="00DFCA"/>
    </a:accent2>
    <a:accent3>
      <a:srgbClr val="EBAAC1"/>
    </a:accent3>
    <a:accent4>
      <a:srgbClr val="DADADA"/>
    </a:accent4>
    <a:accent5>
      <a:srgbClr val="EBAAC1"/>
    </a:accent5>
    <a:accent6>
      <a:srgbClr val="00CAB7"/>
    </a:accent6>
    <a:hlink>
      <a:srgbClr val="F57B49"/>
    </a:hlink>
    <a:folHlink>
      <a:srgbClr val="E0D3FF"/>
    </a:folHlink>
  </a:clrScheme>
</a:themeOverride>
</file>

<file path=ppt/theme/themeOverride7.xml><?xml version="1.0" encoding="utf-8"?>
<a:themeOverride xmlns:a="http://schemas.openxmlformats.org/drawingml/2006/main">
  <a:clrScheme name="">
    <a:dk1>
      <a:srgbClr val="474747"/>
    </a:dk1>
    <a:lt1>
      <a:srgbClr val="FFFFFF"/>
    </a:lt1>
    <a:dk2>
      <a:srgbClr val="000000"/>
    </a:dk2>
    <a:lt2>
      <a:srgbClr val="00DFCA"/>
    </a:lt2>
    <a:accent1>
      <a:srgbClr val="DC0081"/>
    </a:accent1>
    <a:accent2>
      <a:srgbClr val="FAFD00"/>
    </a:accent2>
    <a:accent3>
      <a:srgbClr val="AAAAAA"/>
    </a:accent3>
    <a:accent4>
      <a:srgbClr val="DADADA"/>
    </a:accent4>
    <a:accent5>
      <a:srgbClr val="EBAAC1"/>
    </a:accent5>
    <a:accent6>
      <a:srgbClr val="E3E500"/>
    </a:accent6>
    <a:hlink>
      <a:srgbClr val="FE9B03"/>
    </a:hlink>
    <a:folHlink>
      <a:srgbClr val="D989B8"/>
    </a:folHlink>
  </a:clrScheme>
</a:themeOverride>
</file>

<file path=docProps/app.xml><?xml version="1.0" encoding="utf-8"?>
<Properties xmlns="http://schemas.openxmlformats.org/officeDocument/2006/extended-properties" xmlns:vt="http://schemas.openxmlformats.org/officeDocument/2006/docPropsVTypes">
  <Template>Gallery</Template>
  <TotalTime>5342</TotalTime>
  <Pages>84</Pages>
  <Words>1361</Words>
  <Application>Microsoft Office PowerPoint</Application>
  <PresentationFormat>全屏显示(4:3)</PresentationFormat>
  <Paragraphs>142</Paragraphs>
  <Slides>31</Slides>
  <Notes>24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3" baseType="lpstr">
      <vt:lpstr>宋体</vt:lpstr>
      <vt:lpstr>Monotype Sorts</vt:lpstr>
      <vt:lpstr>Book Antiqua</vt:lpstr>
      <vt:lpstr>Cambria Math</vt:lpstr>
      <vt:lpstr>Symbol</vt:lpstr>
      <vt:lpstr>Arial</vt:lpstr>
      <vt:lpstr>Times New Roman</vt:lpstr>
      <vt:lpstr>Wingdings</vt:lpstr>
      <vt:lpstr>Wingdings 2</vt:lpstr>
      <vt:lpstr>mcdiesin</vt:lpstr>
      <vt:lpstr>位图图像</vt:lpstr>
      <vt:lpstr>剪辑</vt:lpstr>
      <vt:lpstr>第 6 章   统计量及其抽样分布</vt:lpstr>
      <vt:lpstr>第 6 章   统计量及其抽样分布</vt:lpstr>
      <vt:lpstr>学习目标</vt:lpstr>
      <vt:lpstr>PowerPoint 演示文稿</vt:lpstr>
      <vt:lpstr>统计量(statistic)</vt:lpstr>
      <vt:lpstr>统计量(statistic)</vt:lpstr>
      <vt:lpstr>例题</vt:lpstr>
      <vt:lpstr>常用统计量</vt:lpstr>
      <vt:lpstr>PowerPoint 演示文稿</vt:lpstr>
      <vt:lpstr>抽样分布  (sampling distribution)</vt:lpstr>
      <vt:lpstr>2 分布</vt:lpstr>
      <vt:lpstr>2分布 (2 distribution)</vt:lpstr>
      <vt:lpstr>c2分布概率密度(图示)</vt:lpstr>
      <vt:lpstr>2分布(性质和特点)</vt:lpstr>
      <vt:lpstr>2分布(性质和特点)</vt:lpstr>
      <vt:lpstr>t 分布</vt:lpstr>
      <vt:lpstr>t 分布</vt:lpstr>
      <vt:lpstr>t 分布图示</vt:lpstr>
      <vt:lpstr>t 分布的性质</vt:lpstr>
      <vt:lpstr>F 分布</vt:lpstr>
      <vt:lpstr>F分布(F distribution)</vt:lpstr>
      <vt:lpstr>F分布(图示)</vt:lpstr>
      <vt:lpstr>PowerPoint 演示文稿</vt:lpstr>
      <vt:lpstr>样本均值的抽样分布</vt:lpstr>
      <vt:lpstr>样本均值的抽样分布与中心极限定理</vt:lpstr>
      <vt:lpstr>中心极限定理 (central limit theorem)</vt:lpstr>
      <vt:lpstr>中心极限定理  (central limit theorem)</vt:lpstr>
      <vt:lpstr>例题</vt:lpstr>
      <vt:lpstr>例题</vt:lpstr>
      <vt:lpstr>本章小结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抽样分布</dc:title>
  <dc:subject>统计学—PowerPoint</dc:subject>
  <dc:creator>贾俊平</dc:creator>
  <cp:keywords/>
  <dc:description/>
  <cp:lastModifiedBy>Yoooooooooo Song</cp:lastModifiedBy>
  <cp:revision>747</cp:revision>
  <cp:lastPrinted>1995-06-12T20:05:52Z</cp:lastPrinted>
  <dcterms:created xsi:type="dcterms:W3CDTF">1995-07-13T10:42:52Z</dcterms:created>
  <dcterms:modified xsi:type="dcterms:W3CDTF">2020-03-31T02:14:00Z</dcterms:modified>
</cp:coreProperties>
</file>